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31" r:id="rId2"/>
    <p:sldId id="335" r:id="rId3"/>
    <p:sldId id="381" r:id="rId4"/>
    <p:sldId id="419" r:id="rId5"/>
    <p:sldId id="363" r:id="rId6"/>
    <p:sldId id="406" r:id="rId7"/>
    <p:sldId id="407" r:id="rId8"/>
    <p:sldId id="409" r:id="rId9"/>
    <p:sldId id="410" r:id="rId10"/>
    <p:sldId id="350" r:id="rId11"/>
    <p:sldId id="420" r:id="rId12"/>
    <p:sldId id="428" r:id="rId13"/>
    <p:sldId id="429" r:id="rId14"/>
    <p:sldId id="430" r:id="rId15"/>
    <p:sldId id="431" r:id="rId16"/>
    <p:sldId id="427" r:id="rId17"/>
  </p:sldIdLst>
  <p:sldSz cx="10160000" cy="5715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e Needham" initials="WN"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E1B8D"/>
    <a:srgbClr val="00B27B"/>
    <a:srgbClr val="FF3399"/>
    <a:srgbClr val="FF3300"/>
    <a:srgbClr val="000000"/>
    <a:srgbClr val="939393"/>
    <a:srgbClr val="006600"/>
    <a:srgbClr val="FFFF00"/>
    <a:srgbClr val="00FF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86" autoAdjust="0"/>
    <p:restoredTop sz="93649" autoAdjust="0"/>
  </p:normalViewPr>
  <p:slideViewPr>
    <p:cSldViewPr>
      <p:cViewPr varScale="1">
        <p:scale>
          <a:sx n="85" d="100"/>
          <a:sy n="85" d="100"/>
        </p:scale>
        <p:origin x="-156" y="-90"/>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F0DBF26-3C8D-44C3-95AA-38F8E4DFC0AF}" type="datetimeFigureOut">
              <a:rPr lang="en-US" smtClean="0"/>
              <a:pPr/>
              <a:t>11/19/2020</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C874818-1AF4-432B-8854-31D6BD2196BA}" type="slidenum">
              <a:rPr lang="en-US" smtClean="0"/>
              <a:pPr/>
              <a:t>‹#›</a:t>
            </a:fld>
            <a:endParaRPr lang="en-US" dirty="0"/>
          </a:p>
        </p:txBody>
      </p:sp>
    </p:spTree>
    <p:extLst>
      <p:ext uri="{BB962C8B-B14F-4D97-AF65-F5344CB8AC3E}">
        <p14:creationId xmlns:p14="http://schemas.microsoft.com/office/powerpoint/2010/main" xmlns="" val="1237428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AFFB6D1-9C4A-412E-805D-A77C5B5FCCDA}" type="datetimeFigureOut">
              <a:rPr lang="en-GB" smtClean="0"/>
              <a:pPr/>
              <a:t>19/11/2020</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1DCBDAC-2920-4F99-87E0-AAF918DED104}" type="slidenum">
              <a:rPr lang="en-GB" smtClean="0"/>
              <a:pPr/>
              <a:t>‹#›</a:t>
            </a:fld>
            <a:endParaRPr lang="en-GB" dirty="0"/>
          </a:p>
        </p:txBody>
      </p:sp>
    </p:spTree>
    <p:extLst>
      <p:ext uri="{BB962C8B-B14F-4D97-AF65-F5344CB8AC3E}">
        <p14:creationId xmlns:p14="http://schemas.microsoft.com/office/powerpoint/2010/main" xmlns="" val="404130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5BCF0A-47CF-4DFE-BABA-FF01D2A06F05}" type="slidenum">
              <a:rPr lang="en-GB" altLang="en-US" smtClean="0">
                <a:latin typeface="Calibri" panose="020F0502020204030204" pitchFamily="34" charset="0"/>
              </a:rPr>
              <a:pPr/>
              <a:t>13</a:t>
            </a:fld>
            <a:endParaRPr lang="en-GB" altLang="en-US" dirty="0">
              <a:latin typeface="Calibri" panose="020F0502020204030204" pitchFamily="34" charset="0"/>
            </a:endParaRPr>
          </a:p>
        </p:txBody>
      </p:sp>
    </p:spTree>
    <p:extLst>
      <p:ext uri="{BB962C8B-B14F-4D97-AF65-F5344CB8AC3E}">
        <p14:creationId xmlns:p14="http://schemas.microsoft.com/office/powerpoint/2010/main" xmlns="" val="176801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D75C7A-8693-421E-8908-EF7F744FBCDD}" type="slidenum">
              <a:rPr lang="en-GB" altLang="en-US" smtClean="0">
                <a:latin typeface="Calibri" panose="020F0502020204030204" pitchFamily="34" charset="0"/>
              </a:rPr>
              <a:pPr/>
              <a:t>14</a:t>
            </a:fld>
            <a:endParaRPr lang="en-GB" altLang="en-US" dirty="0">
              <a:latin typeface="Calibri" panose="020F0502020204030204" pitchFamily="34" charset="0"/>
            </a:endParaRPr>
          </a:p>
        </p:txBody>
      </p:sp>
    </p:spTree>
    <p:extLst>
      <p:ext uri="{BB962C8B-B14F-4D97-AF65-F5344CB8AC3E}">
        <p14:creationId xmlns:p14="http://schemas.microsoft.com/office/powerpoint/2010/main" xmlns="" val="1644466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3567832" cy="5715000"/>
          </a:xfrm>
          <a:prstGeom prst="rect">
            <a:avLst/>
          </a:prstGeom>
        </p:spPr>
      </p:pic>
      <p:sp>
        <p:nvSpPr>
          <p:cNvPr id="8" name="Rectangle 7"/>
          <p:cNvSpPr/>
          <p:nvPr userDrawn="1"/>
        </p:nvSpPr>
        <p:spPr>
          <a:xfrm>
            <a:off x="9320471" y="5317774"/>
            <a:ext cx="839529" cy="397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7" dirty="0"/>
          </a:p>
        </p:txBody>
      </p:sp>
      <p:sp>
        <p:nvSpPr>
          <p:cNvPr id="2" name="Title 1"/>
          <p:cNvSpPr>
            <a:spLocks noGrp="1"/>
          </p:cNvSpPr>
          <p:nvPr>
            <p:ph type="ctrTitle"/>
          </p:nvPr>
        </p:nvSpPr>
        <p:spPr>
          <a:xfrm>
            <a:off x="3783855" y="769268"/>
            <a:ext cx="5897253" cy="2592288"/>
          </a:xfrm>
          <a:noFill/>
        </p:spPr>
        <p:txBody>
          <a:bodyPr>
            <a:normAutofit/>
          </a:bodyPr>
          <a:lstStyle>
            <a:lvl1pPr algn="ctr">
              <a:defRPr sz="320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3783854" y="4369668"/>
            <a:ext cx="5897254" cy="1055935"/>
          </a:xfrm>
          <a:noFill/>
        </p:spPr>
        <p:txBody>
          <a:bodyPr anchor="ctr">
            <a:normAutofit/>
          </a:bodyPr>
          <a:lstStyle>
            <a:lvl1pPr marL="0" indent="0" algn="ctr">
              <a:buNone/>
              <a:defRPr sz="2000">
                <a:solidFill>
                  <a:srgbClr val="0E1B8D"/>
                </a:solidFill>
                <a:latin typeface="+mn-lt"/>
                <a:cs typeface="Segoe UI Semibold" panose="020B0702040204020203" pitchFamily="34" charset="0"/>
              </a:defRPr>
            </a:lvl1pPr>
            <a:lvl2pPr marL="423312" indent="0" algn="ctr">
              <a:buNone/>
              <a:defRPr>
                <a:solidFill>
                  <a:schemeClr val="tx1">
                    <a:tint val="75000"/>
                  </a:schemeClr>
                </a:solidFill>
              </a:defRPr>
            </a:lvl2pPr>
            <a:lvl3pPr marL="846625" indent="0" algn="ctr">
              <a:buNone/>
              <a:defRPr>
                <a:solidFill>
                  <a:schemeClr val="tx1">
                    <a:tint val="75000"/>
                  </a:schemeClr>
                </a:solidFill>
              </a:defRPr>
            </a:lvl3pPr>
            <a:lvl4pPr marL="1269936" indent="0" algn="ctr">
              <a:buNone/>
              <a:defRPr>
                <a:solidFill>
                  <a:schemeClr val="tx1">
                    <a:tint val="75000"/>
                  </a:schemeClr>
                </a:solidFill>
              </a:defRPr>
            </a:lvl4pPr>
            <a:lvl5pPr marL="1693249" indent="0" algn="ctr">
              <a:buNone/>
              <a:defRPr>
                <a:solidFill>
                  <a:schemeClr val="tx1">
                    <a:tint val="75000"/>
                  </a:schemeClr>
                </a:solidFill>
              </a:defRPr>
            </a:lvl5pPr>
            <a:lvl6pPr marL="2116561" indent="0" algn="ctr">
              <a:buNone/>
              <a:defRPr>
                <a:solidFill>
                  <a:schemeClr val="tx1">
                    <a:tint val="75000"/>
                  </a:schemeClr>
                </a:solidFill>
              </a:defRPr>
            </a:lvl6pPr>
            <a:lvl7pPr marL="2539873" indent="0" algn="ctr">
              <a:buNone/>
              <a:defRPr>
                <a:solidFill>
                  <a:schemeClr val="tx1">
                    <a:tint val="75000"/>
                  </a:schemeClr>
                </a:solidFill>
              </a:defRPr>
            </a:lvl7pPr>
            <a:lvl8pPr marL="2963185" indent="0" algn="ctr">
              <a:buNone/>
              <a:defRPr>
                <a:solidFill>
                  <a:schemeClr val="tx1">
                    <a:tint val="75000"/>
                  </a:schemeClr>
                </a:solidFill>
              </a:defRPr>
            </a:lvl8pPr>
            <a:lvl9pPr marL="3386497"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365616" y="4369668"/>
            <a:ext cx="834064" cy="1055934"/>
          </a:xfrm>
          <a:prstGeom prst="rect">
            <a:avLst/>
          </a:prstGeom>
        </p:spPr>
      </p:pic>
    </p:spTree>
    <p:extLst>
      <p:ext uri="{BB962C8B-B14F-4D97-AF65-F5344CB8AC3E}">
        <p14:creationId xmlns:p14="http://schemas.microsoft.com/office/powerpoint/2010/main" xmlns="" val="144408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16000" y="841276"/>
            <a:ext cx="9720000" cy="523220"/>
          </a:xfrm>
          <a:noFill/>
        </p:spPr>
        <p:txBody>
          <a:bodyPr anchor="t">
            <a:spAutoFit/>
          </a:bodyPr>
          <a:lstStyle>
            <a:lvl1pPr algn="l">
              <a:defRPr sz="280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16000" y="1705372"/>
            <a:ext cx="3240001" cy="3240000"/>
          </a:xfrm>
        </p:spPr>
        <p:txBody>
          <a:bodyPr>
            <a:normAutofit/>
          </a:bodyPr>
          <a:lstStyle>
            <a:lvl1pPr marL="0" indent="0">
              <a:buNone/>
              <a:defRPr sz="2000"/>
            </a:lvl1pPr>
          </a:lstStyle>
          <a:p>
            <a:pPr lvl="0"/>
            <a:r>
              <a:rPr lang="en-US"/>
              <a:t>Click to edit Master text styles</a:t>
            </a:r>
          </a:p>
        </p:txBody>
      </p:sp>
      <p:sp>
        <p:nvSpPr>
          <p:cNvPr id="6" name="Content Placeholder 11"/>
          <p:cNvSpPr>
            <a:spLocks noGrp="1"/>
          </p:cNvSpPr>
          <p:nvPr>
            <p:ph sz="quarter" idx="11"/>
          </p:nvPr>
        </p:nvSpPr>
        <p:spPr>
          <a:xfrm>
            <a:off x="3711848" y="1705372"/>
            <a:ext cx="6224152" cy="3240000"/>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27472" y="1417340"/>
            <a:ext cx="9505056"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3162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1"/>
            <a:ext cx="9720000" cy="480053"/>
          </a:xfrm>
        </p:spPr>
        <p:txBody>
          <a:bodyPr anchor="t" anchorCtr="0">
            <a:noAutofit/>
          </a:bodyPr>
          <a:lstStyle>
            <a:lvl1pPr>
              <a:defRPr sz="280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16000" y="841276"/>
            <a:ext cx="9720000" cy="4404490"/>
          </a:xfrm>
        </p:spPr>
        <p:txBody>
          <a:bodyPr>
            <a:normAutofit/>
          </a:bodyPr>
          <a:lstStyle>
            <a:lvl1pPr marL="336592" indent="-336592">
              <a:spcBef>
                <a:spcPts val="556"/>
              </a:spcBef>
              <a:buSzPct val="90000"/>
              <a:defRPr sz="2400"/>
            </a:lvl1pPr>
            <a:lvl2pPr marL="658486" indent="-321895">
              <a:spcBef>
                <a:spcPts val="556"/>
              </a:spcBef>
              <a:buSzPct val="90000"/>
              <a:defRPr sz="2000"/>
            </a:lvl2pPr>
            <a:lvl3pPr marL="833396" indent="-174910">
              <a:spcBef>
                <a:spcPts val="556"/>
              </a:spcBef>
              <a:buFont typeface="Wingdings" panose="05000000000000000000" pitchFamily="2" charset="2"/>
              <a:buChar char="§"/>
              <a:defRPr sz="1800"/>
            </a:lvl3pPr>
            <a:lvl4pPr marL="1074449" indent="-241053">
              <a:spcBef>
                <a:spcPts val="556"/>
              </a:spcBef>
              <a:buFont typeface="Arial" panose="020B0604020202020204" pitchFamily="34" charset="0"/>
              <a:buChar char="•"/>
              <a:defRPr sz="1600"/>
            </a:lvl4pPr>
            <a:lvl5pPr marL="1249359" indent="-174910">
              <a:spcBef>
                <a:spcPts val="556"/>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77821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53325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0"/>
            <a:ext cx="9721080" cy="523220"/>
          </a:xfrm>
          <a:noFill/>
          <a:ln>
            <a:noFill/>
          </a:ln>
        </p:spPr>
        <p:txBody>
          <a:bodyPr wrap="square" anchor="t" anchorCtr="0">
            <a:spAutoFit/>
          </a:bodyPr>
          <a:lstStyle>
            <a:lvl1pPr>
              <a:defRPr sz="280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16000" y="913285"/>
            <a:ext cx="4536505" cy="424847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40535" y="913285"/>
            <a:ext cx="4896545" cy="4248472"/>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9062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8000" y="5296959"/>
            <a:ext cx="2370667" cy="304271"/>
          </a:xfrm>
          <a:prstGeom prst="rect">
            <a:avLst/>
          </a:prstGeom>
        </p:spPr>
        <p:txBody>
          <a:bodyPr/>
          <a:lstStyle/>
          <a:p>
            <a:fld id="{3DF1F550-746B-4A81-A635-81FCB0AB5DAF}" type="datetimeFigureOut">
              <a:rPr lang="en-US" smtClean="0">
                <a:solidFill>
                  <a:prstClr val="black"/>
                </a:solidFill>
              </a:rPr>
              <a:pPr/>
              <a:t>11/19/2020</a:t>
            </a:fld>
            <a:endParaRPr lang="en-US" dirty="0">
              <a:solidFill>
                <a:prstClr val="black"/>
              </a:solidFill>
            </a:endParaRPr>
          </a:p>
        </p:txBody>
      </p:sp>
      <p:sp>
        <p:nvSpPr>
          <p:cNvPr id="3" name="Footer Placeholder 2"/>
          <p:cNvSpPr>
            <a:spLocks noGrp="1"/>
          </p:cNvSpPr>
          <p:nvPr>
            <p:ph type="ftr" sz="quarter" idx="11"/>
          </p:nvPr>
        </p:nvSpPr>
        <p:spPr>
          <a:xfrm>
            <a:off x="3471334" y="5296959"/>
            <a:ext cx="3217333" cy="304271"/>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7281333" y="5296959"/>
            <a:ext cx="2370667" cy="304271"/>
          </a:xfrm>
          <a:prstGeom prst="rect">
            <a:avLst/>
          </a:prstGeom>
        </p:spPr>
        <p:txBody>
          <a:bodyPr/>
          <a:lstStyle/>
          <a:p>
            <a:fld id="{38F52793-5451-4C9F-B62A-3A08E0BD4E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03477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8" cstate="email">
            <a:extLst>
              <a:ext uri="{28A0092B-C50C-407E-A947-70E740481C1C}">
                <a14:useLocalDpi xmlns:a14="http://schemas.microsoft.com/office/drawing/2010/main" xmlns=""/>
              </a:ext>
            </a:extLst>
          </a:blip>
          <a:srcRect b="-1"/>
          <a:stretch/>
        </p:blipFill>
        <p:spPr>
          <a:xfrm>
            <a:off x="1" y="5438950"/>
            <a:ext cx="10159999" cy="276050"/>
          </a:xfrm>
          <a:prstGeom prst="rect">
            <a:avLst/>
          </a:prstGeom>
          <a:noFill/>
          <a:ln>
            <a:noFill/>
          </a:ln>
        </p:spPr>
      </p:pic>
      <p:sp>
        <p:nvSpPr>
          <p:cNvPr id="4" name="Rectangle 3"/>
          <p:cNvSpPr/>
          <p:nvPr/>
        </p:nvSpPr>
        <p:spPr>
          <a:xfrm>
            <a:off x="183456" y="5469253"/>
            <a:ext cx="1095168" cy="208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1400" dirty="0">
                <a:solidFill>
                  <a:schemeClr val="bg1"/>
                </a:solidFill>
                <a:latin typeface="+mn-lt"/>
                <a:cs typeface="Segoe UI" panose="020B0502040204020203" pitchFamily="34" charset="0"/>
              </a:rPr>
              <a:t>SITA SOC Ltd</a:t>
            </a:r>
            <a:endParaRPr lang="en-GB" sz="1400" dirty="0">
              <a:solidFill>
                <a:schemeClr val="bg1"/>
              </a:solidFill>
              <a:latin typeface="+mn-lt"/>
              <a:cs typeface="Segoe UI" panose="020B0502040204020203" pitchFamily="34" charset="0"/>
            </a:endParaRPr>
          </a:p>
        </p:txBody>
      </p:sp>
      <p:sp>
        <p:nvSpPr>
          <p:cNvPr id="2" name="Title Placeholder 1"/>
          <p:cNvSpPr>
            <a:spLocks noGrp="1"/>
          </p:cNvSpPr>
          <p:nvPr>
            <p:ph type="title"/>
          </p:nvPr>
        </p:nvSpPr>
        <p:spPr>
          <a:xfrm>
            <a:off x="216000" y="157200"/>
            <a:ext cx="9720000" cy="523220"/>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16000" y="834974"/>
            <a:ext cx="9720000" cy="4470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9472488" y="5469253"/>
            <a:ext cx="480054" cy="208569"/>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846625">
              <a:buClrTx/>
              <a:buSzTx/>
              <a:buFontTx/>
              <a:buNone/>
            </a:pPr>
            <a:fld id="{42C328C1-A84F-4A39-A664-DBA00541A8C6}" type="slidenum">
              <a:rPr lang="en-US" sz="1400" b="0" smtClean="0">
                <a:solidFill>
                  <a:schemeClr val="bg1"/>
                </a:solidFill>
                <a:latin typeface="Calibri" panose="020F0502020204030204" pitchFamily="34" charset="0"/>
                <a:ea typeface="ＭＳ Ｐゴシック"/>
              </a:rPr>
              <a:pPr algn="r" defTabSz="846625">
                <a:buClrTx/>
                <a:buSzTx/>
                <a:buFontTx/>
                <a:buNone/>
              </a:pPr>
              <a:t>‹#›</a:t>
            </a:fld>
            <a:endParaRPr lang="en-US" sz="1400" b="0" dirty="0">
              <a:solidFill>
                <a:schemeClr val="bg1"/>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1565168598"/>
      </p:ext>
    </p:extLst>
  </p:cSld>
  <p:clrMap bg1="lt1" tx1="dk1" bg2="lt2" tx2="dk2" accent1="accent1" accent2="accent2" accent3="accent3" accent4="accent4" accent5="accent5" accent6="accent6" hlink="hlink" folHlink="folHlink"/>
  <p:sldLayoutIdLst>
    <p:sldLayoutId id="2147483667" r:id="rId1"/>
    <p:sldLayoutId id="2147483651" r:id="rId2"/>
    <p:sldLayoutId id="2147483650" r:id="rId3"/>
    <p:sldLayoutId id="2147483660" r:id="rId4"/>
    <p:sldLayoutId id="2147483652" r:id="rId5"/>
    <p:sldLayoutId id="2147483668" r:id="rId6"/>
  </p:sldLayoutIdLst>
  <p:hf hdr="0" ftr="0" dt="0"/>
  <p:txStyles>
    <p:titleStyle>
      <a:lvl1pPr algn="l" defTabSz="846625" rtl="0" eaLnBrk="1" latinLnBrk="0" hangingPunct="1">
        <a:spcBef>
          <a:spcPct val="0"/>
        </a:spcBef>
        <a:buNone/>
        <a:defRPr sz="2800" b="1" kern="1200">
          <a:solidFill>
            <a:srgbClr val="0E1B8D"/>
          </a:solidFill>
          <a:latin typeface="+mj-lt"/>
          <a:ea typeface="+mj-ea"/>
          <a:cs typeface="Segoe UI Semibold" panose="020B0702040204020203" pitchFamily="34" charset="0"/>
        </a:defRPr>
      </a:lvl1pPr>
    </p:titleStyle>
    <p:body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p:bodyStyle>
    <p:otherStyle>
      <a:defPPr>
        <a:defRPr lang="en-US"/>
      </a:defPPr>
      <a:lvl1pPr marL="0" algn="l" defTabSz="846625" rtl="0" eaLnBrk="1" latinLnBrk="0" hangingPunct="1">
        <a:defRPr sz="1667" kern="1200">
          <a:solidFill>
            <a:schemeClr val="tx1"/>
          </a:solidFill>
          <a:latin typeface="+mn-lt"/>
          <a:ea typeface="+mn-ea"/>
          <a:cs typeface="+mn-cs"/>
        </a:defRPr>
      </a:lvl1pPr>
      <a:lvl2pPr marL="423312" algn="l" defTabSz="846625" rtl="0" eaLnBrk="1" latinLnBrk="0" hangingPunct="1">
        <a:defRPr sz="1667" kern="1200">
          <a:solidFill>
            <a:schemeClr val="tx1"/>
          </a:solidFill>
          <a:latin typeface="+mn-lt"/>
          <a:ea typeface="+mn-ea"/>
          <a:cs typeface="+mn-cs"/>
        </a:defRPr>
      </a:lvl2pPr>
      <a:lvl3pPr marL="846625" algn="l" defTabSz="846625" rtl="0" eaLnBrk="1" latinLnBrk="0" hangingPunct="1">
        <a:defRPr sz="1667" kern="1200">
          <a:solidFill>
            <a:schemeClr val="tx1"/>
          </a:solidFill>
          <a:latin typeface="+mn-lt"/>
          <a:ea typeface="+mn-ea"/>
          <a:cs typeface="+mn-cs"/>
        </a:defRPr>
      </a:lvl3pPr>
      <a:lvl4pPr marL="1269936" algn="l" defTabSz="846625" rtl="0" eaLnBrk="1" latinLnBrk="0" hangingPunct="1">
        <a:defRPr sz="1667" kern="1200">
          <a:solidFill>
            <a:schemeClr val="tx1"/>
          </a:solidFill>
          <a:latin typeface="+mn-lt"/>
          <a:ea typeface="+mn-ea"/>
          <a:cs typeface="+mn-cs"/>
        </a:defRPr>
      </a:lvl4pPr>
      <a:lvl5pPr marL="1693249" algn="l" defTabSz="846625" rtl="0" eaLnBrk="1" latinLnBrk="0" hangingPunct="1">
        <a:defRPr sz="1667" kern="1200">
          <a:solidFill>
            <a:schemeClr val="tx1"/>
          </a:solidFill>
          <a:latin typeface="+mn-lt"/>
          <a:ea typeface="+mn-ea"/>
          <a:cs typeface="+mn-cs"/>
        </a:defRPr>
      </a:lvl5pPr>
      <a:lvl6pPr marL="2116561" algn="l" defTabSz="846625" rtl="0" eaLnBrk="1" latinLnBrk="0" hangingPunct="1">
        <a:defRPr sz="1667" kern="1200">
          <a:solidFill>
            <a:schemeClr val="tx1"/>
          </a:solidFill>
          <a:latin typeface="+mn-lt"/>
          <a:ea typeface="+mn-ea"/>
          <a:cs typeface="+mn-cs"/>
        </a:defRPr>
      </a:lvl6pPr>
      <a:lvl7pPr marL="2539873" algn="l" defTabSz="846625" rtl="0" eaLnBrk="1" latinLnBrk="0" hangingPunct="1">
        <a:defRPr sz="1667" kern="1200">
          <a:solidFill>
            <a:schemeClr val="tx1"/>
          </a:solidFill>
          <a:latin typeface="+mn-lt"/>
          <a:ea typeface="+mn-ea"/>
          <a:cs typeface="+mn-cs"/>
        </a:defRPr>
      </a:lvl7pPr>
      <a:lvl8pPr marL="2963185" algn="l" defTabSz="846625" rtl="0" eaLnBrk="1" latinLnBrk="0" hangingPunct="1">
        <a:defRPr sz="1667" kern="1200">
          <a:solidFill>
            <a:schemeClr val="tx1"/>
          </a:solidFill>
          <a:latin typeface="+mn-lt"/>
          <a:ea typeface="+mn-ea"/>
          <a:cs typeface="+mn-cs"/>
        </a:defRPr>
      </a:lvl8pPr>
      <a:lvl9pPr marL="3386497" algn="l" defTabSz="846625" rtl="0" eaLnBrk="1" latinLnBrk="0" hangingPunct="1">
        <a:defRPr sz="1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0600" y="1866900"/>
            <a:ext cx="7572908" cy="2592288"/>
          </a:xfrm>
        </p:spPr>
        <p:txBody>
          <a:bodyPr>
            <a:normAutofit/>
          </a:bodyPr>
          <a:lstStyle/>
          <a:p>
            <a:r>
              <a:rPr lang="en-US" sz="3600" dirty="0"/>
              <a:t>2019-2020 </a:t>
            </a:r>
            <a:br>
              <a:rPr lang="en-US" sz="3600" dirty="0"/>
            </a:br>
            <a:r>
              <a:rPr lang="en-US" sz="3600" dirty="0"/>
              <a:t>Annual Report </a:t>
            </a:r>
            <a:r>
              <a:rPr lang="en-US" dirty="0"/>
              <a:t/>
            </a:r>
            <a:br>
              <a:rPr lang="en-US" dirty="0"/>
            </a:br>
            <a:r>
              <a:rPr lang="en-US" dirty="0"/>
              <a:t/>
            </a:r>
            <a:br>
              <a:rPr lang="en-US" dirty="0"/>
            </a:br>
            <a:r>
              <a:rPr lang="en-US" dirty="0"/>
              <a:t/>
            </a:r>
            <a:br>
              <a:rPr lang="en-US" dirty="0"/>
            </a:br>
            <a:endParaRPr lang="en-US" sz="2400" b="0" i="1" dirty="0"/>
          </a:p>
        </p:txBody>
      </p:sp>
      <p:sp>
        <p:nvSpPr>
          <p:cNvPr id="5" name="Subtitle 2"/>
          <p:cNvSpPr>
            <a:spLocks noGrp="1"/>
          </p:cNvSpPr>
          <p:nvPr>
            <p:ph type="subTitle" idx="1"/>
          </p:nvPr>
        </p:nvSpPr>
        <p:spPr>
          <a:xfrm>
            <a:off x="3519895" y="4533900"/>
            <a:ext cx="6617333" cy="1055935"/>
          </a:xfrm>
        </p:spPr>
        <p:txBody>
          <a:bodyPr>
            <a:normAutofit/>
          </a:bodyPr>
          <a:lstStyle/>
          <a:p>
            <a:pPr algn="r"/>
            <a:r>
              <a:rPr lang="en-ZA" sz="1600" dirty="0"/>
              <a:t>Presented by: Executive Caretaker, Mr Luvuyo Keyise</a:t>
            </a:r>
          </a:p>
          <a:p>
            <a:pPr algn="r"/>
            <a:r>
              <a:rPr lang="en-ZA" sz="1600" dirty="0"/>
              <a:t>Date: 9 November 2020</a:t>
            </a:r>
            <a:endParaRPr lang="en-GB" sz="1600" dirty="0"/>
          </a:p>
        </p:txBody>
      </p:sp>
    </p:spTree>
    <p:extLst>
      <p:ext uri="{BB962C8B-B14F-4D97-AF65-F5344CB8AC3E}">
        <p14:creationId xmlns:p14="http://schemas.microsoft.com/office/powerpoint/2010/main" xmlns="" val="357190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Capital Management    </a:t>
            </a:r>
          </a:p>
        </p:txBody>
      </p:sp>
      <p:sp>
        <p:nvSpPr>
          <p:cNvPr id="3" name="Content Placeholder 2"/>
          <p:cNvSpPr>
            <a:spLocks noGrp="1"/>
          </p:cNvSpPr>
          <p:nvPr>
            <p:ph idx="1"/>
          </p:nvPr>
        </p:nvSpPr>
        <p:spPr>
          <a:xfrm>
            <a:off x="216000" y="723900"/>
            <a:ext cx="9720000" cy="4598066"/>
          </a:xfrm>
        </p:spPr>
        <p:txBody>
          <a:bodyPr>
            <a:normAutofit fontScale="92500" lnSpcReduction="10000"/>
          </a:bodyPr>
          <a:lstStyle/>
          <a:p>
            <a:pPr algn="just">
              <a:buFont typeface="Wingdings" panose="05000000000000000000" pitchFamily="2" charset="2"/>
              <a:buChar char="§"/>
            </a:pPr>
            <a:r>
              <a:rPr lang="en-GB" sz="1600" dirty="0"/>
              <a:t>The process initiated by DCDT to </a:t>
            </a:r>
            <a:r>
              <a:rPr lang="en-ZA" sz="1600" dirty="0"/>
              <a:t>rationalise the state-owned companies (SOCs) under its portfolio gained traction. In order to give effect to the decision to repurpose </a:t>
            </a:r>
            <a:r>
              <a:rPr lang="en-GB" sz="1600" dirty="0"/>
              <a:t>the agency whose role as the driver of digital transformation across government remains relevant and critical, Honourable Minister</a:t>
            </a:r>
            <a:r>
              <a:rPr lang="en-ZA" sz="1600" dirty="0"/>
              <a:t> Stella Ndabeni-Abrahams announced the appointment of an Executive Caretaker and Accounting Authority who would also assume the role of the CEO and SITA Board.</a:t>
            </a:r>
            <a:endParaRPr lang="en-US" sz="1600" dirty="0"/>
          </a:p>
          <a:p>
            <a:pPr algn="just">
              <a:buFont typeface="Wingdings" panose="05000000000000000000" pitchFamily="2" charset="2"/>
              <a:buChar char="§"/>
            </a:pPr>
            <a:r>
              <a:rPr lang="en-GB" sz="1600" dirty="0"/>
              <a:t>The SITA macro structure was reconfigured to </a:t>
            </a:r>
            <a:r>
              <a:rPr lang="en-ZA" sz="1600" dirty="0"/>
              <a:t>optimising </a:t>
            </a:r>
            <a:r>
              <a:rPr lang="en-GB" sz="1600" dirty="0"/>
              <a:t>resource capacity to deliver on the strategy and mandate, enhancing integration across the SITA value chain, instilling a culture of collaboration, aligning with current and future trends in the industry and improving overall organisational efficiencies.</a:t>
            </a:r>
            <a:endParaRPr lang="en-US" sz="1600" dirty="0"/>
          </a:p>
          <a:p>
            <a:pPr algn="just">
              <a:buFont typeface="Wingdings" panose="05000000000000000000" pitchFamily="2" charset="2"/>
              <a:buChar char="§"/>
            </a:pPr>
            <a:r>
              <a:rPr lang="en-GB" sz="1600" dirty="0"/>
              <a:t>Key executive positions remained a priority and culminated in the appointment of the Company Secretary and the Executive Supply Chain Management. </a:t>
            </a:r>
          </a:p>
          <a:p>
            <a:pPr algn="just">
              <a:buFont typeface="Wingdings" panose="05000000000000000000" pitchFamily="2" charset="2"/>
              <a:buChar char="§"/>
            </a:pPr>
            <a:r>
              <a:rPr lang="en-GB" sz="1600" dirty="0"/>
              <a:t>SITA initiated a process to digitise its HCM processes and creating an enabling environment to ensure the successful implementation of the digital strategy. </a:t>
            </a:r>
          </a:p>
          <a:p>
            <a:pPr algn="just">
              <a:buFont typeface="Wingdings" panose="05000000000000000000" pitchFamily="2" charset="2"/>
              <a:buChar char="§"/>
            </a:pPr>
            <a:r>
              <a:rPr lang="en-ZA" sz="1600" dirty="0"/>
              <a:t>SITA  implemented its workplace skills plan has trained 958 of its core employees on courses critical to the execution of their responsibilities. </a:t>
            </a:r>
            <a:endParaRPr lang="en-GB" sz="1600" dirty="0"/>
          </a:p>
          <a:p>
            <a:pPr algn="just">
              <a:buFont typeface="Wingdings" panose="05000000000000000000" pitchFamily="2" charset="2"/>
              <a:buChar char="§"/>
            </a:pPr>
            <a:r>
              <a:rPr lang="en-GB" sz="1600" dirty="0"/>
              <a:t>To better equip SITA employees to support its strategic direction, SITA awarded </a:t>
            </a:r>
            <a:r>
              <a:rPr lang="en-ZA" sz="1600" dirty="0"/>
              <a:t>323</a:t>
            </a:r>
            <a:r>
              <a:rPr lang="en-GB" sz="1600" dirty="0"/>
              <a:t> bursaries to its employees and SITAzens and 336 bursaries  to students registered to study ICT and 4IR related models. </a:t>
            </a:r>
          </a:p>
          <a:p>
            <a:pPr algn="just">
              <a:buFont typeface="Wingdings" panose="05000000000000000000" pitchFamily="2" charset="2"/>
              <a:buChar char="§"/>
            </a:pPr>
            <a:r>
              <a:rPr lang="en-GB" sz="1600" dirty="0"/>
              <a:t>In support of governments effort to reduce unemployment, 105 interns, 92 learners have been appointed, of which 40 learner’s persons are living with disabilities. Furthermore, </a:t>
            </a:r>
            <a:r>
              <a:rPr lang="en-ZA" sz="1600" dirty="0"/>
              <a:t>93 SITA employees have been placed in learnership programme. </a:t>
            </a:r>
            <a:endParaRPr lang="en-GB" sz="1600" dirty="0"/>
          </a:p>
        </p:txBody>
      </p:sp>
    </p:spTree>
    <p:extLst>
      <p:ext uri="{BB962C8B-B14F-4D97-AF65-F5344CB8AC3E}">
        <p14:creationId xmlns:p14="http://schemas.microsoft.com/office/powerpoint/2010/main" xmlns="" val="314715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60" y="139707"/>
            <a:ext cx="9720000" cy="480053"/>
          </a:xfrm>
        </p:spPr>
        <p:txBody>
          <a:bodyPr/>
          <a:lstStyle/>
          <a:p>
            <a:r>
              <a:rPr lang="en-US" dirty="0"/>
              <a:t>Governance </a:t>
            </a:r>
          </a:p>
        </p:txBody>
      </p:sp>
      <p:sp>
        <p:nvSpPr>
          <p:cNvPr id="3" name="Content Placeholder 2"/>
          <p:cNvSpPr>
            <a:spLocks noGrp="1"/>
          </p:cNvSpPr>
          <p:nvPr>
            <p:ph idx="1"/>
          </p:nvPr>
        </p:nvSpPr>
        <p:spPr>
          <a:xfrm>
            <a:off x="216000" y="647700"/>
            <a:ext cx="9720000" cy="4598066"/>
          </a:xfrm>
        </p:spPr>
        <p:txBody>
          <a:bodyPr>
            <a:normAutofit fontScale="92500" lnSpcReduction="10000"/>
          </a:bodyPr>
          <a:lstStyle/>
          <a:p>
            <a:pPr algn="just">
              <a:buFont typeface="Wingdings" panose="05000000000000000000" pitchFamily="2" charset="2"/>
              <a:buChar char="§"/>
            </a:pPr>
            <a:r>
              <a:rPr lang="en-ZA" sz="1600" dirty="0"/>
              <a:t>The term of the Board of Directors was extended from the expiry on 11 December 2019, to endure during the period of the Minister appointing an Executive Caretaker and Accounting Authority, who would lead the repurposing of SITA. </a:t>
            </a:r>
          </a:p>
          <a:p>
            <a:pPr algn="just">
              <a:buFont typeface="Wingdings" panose="05000000000000000000" pitchFamily="2" charset="2"/>
              <a:buChar char="§"/>
            </a:pPr>
            <a:r>
              <a:rPr lang="en-ZA" sz="1600" dirty="0"/>
              <a:t>Mr Luvuyo Keyise was appointed in this role on 28 January 2020.  A new board was constituted from 19 March 2020.</a:t>
            </a:r>
          </a:p>
          <a:p>
            <a:pPr algn="just">
              <a:buFont typeface="Wingdings" panose="05000000000000000000" pitchFamily="2" charset="2"/>
              <a:buChar char="§"/>
            </a:pPr>
            <a:r>
              <a:rPr lang="en-ZA" sz="1600" dirty="0"/>
              <a:t>For the period February to 19 March, the Executive Caretaker fulfilled the role and responsibilities of the Accounting Authority in its entirety.</a:t>
            </a:r>
            <a:endParaRPr lang="en-US" sz="1600" dirty="0"/>
          </a:p>
          <a:p>
            <a:pPr algn="just">
              <a:buFont typeface="Wingdings" panose="05000000000000000000" pitchFamily="2" charset="2"/>
              <a:buChar char="§"/>
            </a:pPr>
            <a:r>
              <a:rPr lang="en-ZA" sz="1600" dirty="0"/>
              <a:t>To strengthen its governance and statutory compliance, on the 19th March 2020, the Minister appointed an Interim Board comprising the Interim Chairperson, the Executive Caretaker and the Acting Chief Finance Officer. </a:t>
            </a:r>
          </a:p>
          <a:p>
            <a:pPr algn="just">
              <a:buFont typeface="Wingdings" panose="05000000000000000000" pitchFamily="2" charset="2"/>
              <a:buChar char="§"/>
            </a:pPr>
            <a:r>
              <a:rPr lang="en-ZA" sz="1600" dirty="0"/>
              <a:t>The interim  Board comprises three directors, one (1) non-executive director, an Interim Chairperson and two (2) Executive Directors. It is intended that the Board would be supported by the board committees to be constituted with independent members to assist the board in executing its functions in line with the delegated responsibilities as articulated in the Delegation of Authority.</a:t>
            </a:r>
          </a:p>
          <a:p>
            <a:pPr algn="just">
              <a:buFont typeface="Wingdings" panose="05000000000000000000" pitchFamily="2" charset="2"/>
              <a:buChar char="§"/>
            </a:pPr>
            <a:r>
              <a:rPr lang="en-US" sz="1600" dirty="0"/>
              <a:t>Fraud prevention, detection and response plans are in place and fraud and awareness campaigns have been rolled out,</a:t>
            </a:r>
            <a:r>
              <a:rPr lang="en-ZA" sz="1600" dirty="0"/>
              <a:t>emphasis was placed on the fraud awareness campaigns in 2019/20 to sensitise employees on promotion of ethical behaviour within the organisation, with a number of initiatives throughout the year culminating in a pledge to fight corruption in November 2019.</a:t>
            </a:r>
          </a:p>
          <a:p>
            <a:pPr algn="just">
              <a:buFont typeface="Wingdings" panose="05000000000000000000" pitchFamily="2" charset="2"/>
              <a:buChar char="§"/>
            </a:pPr>
            <a:r>
              <a:rPr lang="en-GB" sz="1600" dirty="0"/>
              <a:t>SITA subscribes to the principles of upholding the highest standards of conduct, ethical practice and good governance, </a:t>
            </a:r>
            <a:r>
              <a:rPr lang="en-ZA" sz="1600" dirty="0"/>
              <a:t>98.7% of SITA employees submitted their conflict of interest declarations, which is an improvement on the submission rate of 97.4% received in the previous year. </a:t>
            </a:r>
            <a:endParaRPr lang="en-US" sz="1600" dirty="0"/>
          </a:p>
          <a:p>
            <a:endParaRPr lang="en-US" sz="1800" dirty="0"/>
          </a:p>
          <a:p>
            <a:pPr marL="336592" lvl="1" indent="-336592" algn="just">
              <a:buFont typeface="Wingdings" panose="05000000000000000000" pitchFamily="2" charset="2"/>
              <a:buChar char="v"/>
            </a:pPr>
            <a:endParaRPr lang="en-US" sz="1800" dirty="0"/>
          </a:p>
          <a:p>
            <a:pPr algn="just"/>
            <a:endParaRPr lang="en-US" sz="1800" dirty="0"/>
          </a:p>
          <a:p>
            <a:pPr algn="just"/>
            <a:endParaRPr lang="en-ZA" sz="1800" dirty="0"/>
          </a:p>
          <a:p>
            <a:pPr algn="just"/>
            <a:endParaRPr lang="en-ZA" sz="1800" dirty="0"/>
          </a:p>
          <a:p>
            <a:pPr algn="just"/>
            <a:endParaRPr lang="en-US" sz="1800" dirty="0"/>
          </a:p>
          <a:p>
            <a:pPr algn="just"/>
            <a:endParaRPr lang="en-ZA" sz="1800" dirty="0">
              <a:ea typeface="Calibri"/>
              <a:cs typeface="Times New Roman"/>
            </a:endParaRPr>
          </a:p>
          <a:p>
            <a:pPr marL="0" indent="0" algn="just">
              <a:buNone/>
            </a:pPr>
            <a:endParaRPr lang="en-ZA" sz="1800" dirty="0">
              <a:ea typeface="Calibri"/>
              <a:cs typeface="Times New Roman"/>
            </a:endParaRPr>
          </a:p>
          <a:p>
            <a:endParaRPr lang="en-US" sz="2000" dirty="0"/>
          </a:p>
        </p:txBody>
      </p:sp>
    </p:spTree>
    <p:extLst>
      <p:ext uri="{BB962C8B-B14F-4D97-AF65-F5344CB8AC3E}">
        <p14:creationId xmlns:p14="http://schemas.microsoft.com/office/powerpoint/2010/main" xmlns="" val="175327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215900" y="157163"/>
            <a:ext cx="9720263" cy="479425"/>
          </a:xfrm>
        </p:spPr>
        <p:txBody>
          <a:bodyPr/>
          <a:lstStyle/>
          <a:p>
            <a:pPr marL="336550" indent="-336550" eaLnBrk="1" hangingPunct="1">
              <a:spcBef>
                <a:spcPts val="550"/>
              </a:spcBef>
            </a:pPr>
            <a:r>
              <a:rPr lang="en-US" altLang="en-US" dirty="0"/>
              <a:t>Statement of Financial Performance</a:t>
            </a:r>
            <a:endParaRPr lang="en-ZA" altLang="en-US" dirty="0"/>
          </a:p>
        </p:txBody>
      </p:sp>
      <p:graphicFrame>
        <p:nvGraphicFramePr>
          <p:cNvPr id="2" name="Table 1">
            <a:extLst>
              <a:ext uri="{FF2B5EF4-FFF2-40B4-BE49-F238E27FC236}">
                <a16:creationId xmlns:a16="http://schemas.microsoft.com/office/drawing/2014/main" xmlns="" id="{20BDC052-6FCD-436A-8532-77E792350E60}"/>
              </a:ext>
            </a:extLst>
          </p:cNvPr>
          <p:cNvGraphicFramePr>
            <a:graphicFrameLocks noGrp="1"/>
          </p:cNvGraphicFramePr>
          <p:nvPr/>
        </p:nvGraphicFramePr>
        <p:xfrm>
          <a:off x="400050" y="841375"/>
          <a:ext cx="8783639" cy="4392618"/>
        </p:xfrm>
        <a:graphic>
          <a:graphicData uri="http://schemas.openxmlformats.org/drawingml/2006/table">
            <a:tbl>
              <a:tblPr/>
              <a:tblGrid>
                <a:gridCol w="3574781">
                  <a:extLst>
                    <a:ext uri="{9D8B030D-6E8A-4147-A177-3AD203B41FA5}">
                      <a16:colId xmlns:a16="http://schemas.microsoft.com/office/drawing/2014/main" xmlns="" val="20000"/>
                    </a:ext>
                  </a:extLst>
                </a:gridCol>
                <a:gridCol w="613246">
                  <a:extLst>
                    <a:ext uri="{9D8B030D-6E8A-4147-A177-3AD203B41FA5}">
                      <a16:colId xmlns:a16="http://schemas.microsoft.com/office/drawing/2014/main" xmlns="" val="20001"/>
                    </a:ext>
                  </a:extLst>
                </a:gridCol>
                <a:gridCol w="59829">
                  <a:extLst>
                    <a:ext uri="{9D8B030D-6E8A-4147-A177-3AD203B41FA5}">
                      <a16:colId xmlns:a16="http://schemas.microsoft.com/office/drawing/2014/main" xmlns="" val="20002"/>
                    </a:ext>
                  </a:extLst>
                </a:gridCol>
                <a:gridCol w="1435894">
                  <a:extLst>
                    <a:ext uri="{9D8B030D-6E8A-4147-A177-3AD203B41FA5}">
                      <a16:colId xmlns:a16="http://schemas.microsoft.com/office/drawing/2014/main" xmlns="" val="20003"/>
                    </a:ext>
                  </a:extLst>
                </a:gridCol>
                <a:gridCol w="224359">
                  <a:extLst>
                    <a:ext uri="{9D8B030D-6E8A-4147-A177-3AD203B41FA5}">
                      <a16:colId xmlns:a16="http://schemas.microsoft.com/office/drawing/2014/main" xmlns="" val="20004"/>
                    </a:ext>
                  </a:extLst>
                </a:gridCol>
                <a:gridCol w="1290062">
                  <a:extLst>
                    <a:ext uri="{9D8B030D-6E8A-4147-A177-3AD203B41FA5}">
                      <a16:colId xmlns:a16="http://schemas.microsoft.com/office/drawing/2014/main" xmlns="" val="20005"/>
                    </a:ext>
                  </a:extLst>
                </a:gridCol>
                <a:gridCol w="224359">
                  <a:extLst>
                    <a:ext uri="{9D8B030D-6E8A-4147-A177-3AD203B41FA5}">
                      <a16:colId xmlns:a16="http://schemas.microsoft.com/office/drawing/2014/main" xmlns="" val="20006"/>
                    </a:ext>
                  </a:extLst>
                </a:gridCol>
                <a:gridCol w="1361109">
                  <a:extLst>
                    <a:ext uri="{9D8B030D-6E8A-4147-A177-3AD203B41FA5}">
                      <a16:colId xmlns:a16="http://schemas.microsoft.com/office/drawing/2014/main" xmlns="" val="20007"/>
                    </a:ext>
                  </a:extLst>
                </a:gridCol>
              </a:tblGrid>
              <a:tr h="395766">
                <a:tc>
                  <a:txBody>
                    <a:bodyPr/>
                    <a:lstStyle/>
                    <a:p>
                      <a:pPr algn="l" fontAlgn="b"/>
                      <a:r>
                        <a:rPr lang="en-ZA" sz="1200" b="0" i="0" u="none" strike="noStrike" dirty="0">
                          <a:effectLst/>
                          <a:latin typeface="Calibri" panose="020F0502020204030204" pitchFamily="34" charset="0"/>
                        </a:rPr>
                        <a:t>In Rand</a:t>
                      </a:r>
                    </a:p>
                  </a:txBody>
                  <a:tcPr marL="9524" marR="9524" marT="9525" marB="0" anchor="b">
                    <a:lnL>
                      <a:noFill/>
                    </a:lnL>
                    <a:lnR>
                      <a:noFill/>
                    </a:lnR>
                    <a:lnT>
                      <a:noFill/>
                    </a:lnT>
                    <a:lnB>
                      <a:noFill/>
                    </a:lnB>
                  </a:tcPr>
                </a:tc>
                <a:tc>
                  <a:txBody>
                    <a:bodyPr/>
                    <a:lstStyle/>
                    <a:p>
                      <a:pPr algn="ctr" fontAlgn="b"/>
                      <a:r>
                        <a:rPr lang="en-ZA" sz="1200" b="1" i="0" u="none" strike="noStrike" dirty="0">
                          <a:effectLst/>
                          <a:latin typeface="Calibri" panose="020F0502020204030204" pitchFamily="34" charset="0"/>
                        </a:rPr>
                        <a:t>Note</a:t>
                      </a:r>
                    </a:p>
                  </a:txBody>
                  <a:tcPr marL="9524" marR="9524" marT="9525" marB="0" anchor="b">
                    <a:lnL>
                      <a:noFill/>
                    </a:lnL>
                    <a:lnR>
                      <a:noFill/>
                    </a:lnR>
                    <a:lnT>
                      <a:noFill/>
                    </a:lnT>
                    <a:lnB>
                      <a:noFill/>
                    </a:lnB>
                  </a:tcPr>
                </a:tc>
                <a:tc>
                  <a:txBody>
                    <a:bodyPr/>
                    <a:lstStyle/>
                    <a:p>
                      <a:pPr algn="ctr" fontAlgn="b"/>
                      <a:endParaRPr lang="en-ZA" sz="1000" b="1"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r>
                        <a:rPr lang="en-ZA" sz="1200" b="1" i="0" u="none" strike="noStrike" dirty="0">
                          <a:effectLst/>
                          <a:latin typeface="Calibri" panose="020F0502020204030204" pitchFamily="34" charset="0"/>
                        </a:rPr>
                        <a:t>Audited</a:t>
                      </a:r>
                    </a:p>
                  </a:txBody>
                  <a:tcPr marL="9524" marR="9524" marT="9525" marB="0" anchor="b">
                    <a:lnL>
                      <a:noFill/>
                    </a:lnL>
                    <a:lnR>
                      <a:noFill/>
                    </a:lnR>
                    <a:lnT>
                      <a:noFill/>
                    </a:lnT>
                    <a:lnB>
                      <a:noFill/>
                    </a:lnB>
                  </a:tcPr>
                </a:tc>
                <a:tc>
                  <a:txBody>
                    <a:bodyPr/>
                    <a:lstStyle/>
                    <a:p>
                      <a:pPr algn="ctr" fontAlgn="b"/>
                      <a:endParaRPr lang="en-ZA" sz="1000" b="1"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r>
                        <a:rPr lang="en-ZA" sz="1200" b="1" i="0" u="none" strike="noStrike" dirty="0">
                          <a:effectLst/>
                          <a:latin typeface="Calibri" panose="020F0502020204030204" pitchFamily="34" charset="0"/>
                        </a:rPr>
                        <a:t>Unaudited</a:t>
                      </a:r>
                    </a:p>
                  </a:txBody>
                  <a:tcPr marL="9524" marR="9524" marT="9525" marB="0" anchor="b">
                    <a:lnL>
                      <a:noFill/>
                    </a:lnL>
                    <a:lnR>
                      <a:noFill/>
                    </a:lnR>
                    <a:lnT>
                      <a:noFill/>
                    </a:lnT>
                    <a:lnB>
                      <a:noFill/>
                    </a:lnB>
                  </a:tcPr>
                </a:tc>
                <a:tc>
                  <a:txBody>
                    <a:bodyPr/>
                    <a:lstStyle/>
                    <a:p>
                      <a:pPr algn="ctr" fontAlgn="b"/>
                      <a:endParaRPr lang="en-ZA" sz="1000" b="1"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r>
                        <a:rPr lang="en-ZA" sz="1200" b="1" i="0" u="none" strike="noStrike" dirty="0">
                          <a:effectLst/>
                          <a:latin typeface="Calibri" panose="020F0502020204030204" pitchFamily="34" charset="0"/>
                        </a:rPr>
                        <a:t>Difference </a:t>
                      </a:r>
                    </a:p>
                  </a:txBody>
                  <a:tcPr marL="9524" marR="9524" marT="9525" marB="0" anchor="b">
                    <a:lnL>
                      <a:noFill/>
                    </a:lnL>
                    <a:lnR>
                      <a:noFill/>
                    </a:lnR>
                    <a:lnT>
                      <a:noFill/>
                    </a:lnT>
                    <a:lnB>
                      <a:noFill/>
                    </a:lnB>
                  </a:tcPr>
                </a:tc>
                <a:extLst>
                  <a:ext uri="{0D108BD9-81ED-4DB2-BD59-A6C34878D82A}">
                    <a16:rowId xmlns:a16="http://schemas.microsoft.com/office/drawing/2014/main" xmlns="" val="10000"/>
                  </a:ext>
                </a:extLst>
              </a:tr>
              <a:tr h="333071">
                <a:tc>
                  <a:txBody>
                    <a:bodyPr/>
                    <a:lstStyle/>
                    <a:p>
                      <a:pPr algn="l" fontAlgn="b"/>
                      <a:endParaRPr lang="en-ZA" sz="1000" b="1"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endParaRPr lang="en-ZA" sz="1000" b="1"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extLst>
                  <a:ext uri="{0D108BD9-81ED-4DB2-BD59-A6C34878D82A}">
                    <a16:rowId xmlns:a16="http://schemas.microsoft.com/office/drawing/2014/main" xmlns="" val="10001"/>
                  </a:ext>
                </a:extLst>
              </a:tr>
              <a:tr h="333071">
                <a:tc>
                  <a:txBody>
                    <a:bodyPr/>
                    <a:lstStyle/>
                    <a:p>
                      <a:pPr algn="l" fontAlgn="b"/>
                      <a:r>
                        <a:rPr lang="en-ZA" sz="1000" b="0" i="0" u="none" strike="noStrike" dirty="0">
                          <a:effectLst/>
                          <a:latin typeface="Arial" panose="020B0604020202020204" pitchFamily="34" charset="0"/>
                        </a:rPr>
                        <a:t> Revenue  </a:t>
                      </a:r>
                    </a:p>
                  </a:txBody>
                  <a:tcPr marL="9524" marR="9524" marT="9525"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16</a:t>
                      </a: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5 121 934 670 </a:t>
                      </a:r>
                    </a:p>
                  </a:txBody>
                  <a:tcPr marL="9524" marR="9524" marT="9525" marB="0" anchor="ctr">
                    <a:lnL>
                      <a:noFill/>
                    </a:lnL>
                    <a:lnR>
                      <a:noFill/>
                    </a:lnR>
                    <a:lnT>
                      <a:noFill/>
                    </a:lnT>
                    <a:lnB>
                      <a:noFill/>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5 050 035 216 </a:t>
                      </a:r>
                    </a:p>
                  </a:txBody>
                  <a:tcPr marL="9524" marR="9524" marT="9525" marB="0" anchor="ctr">
                    <a:lnL>
                      <a:noFill/>
                    </a:lnL>
                    <a:lnR>
                      <a:noFill/>
                    </a:lnR>
                    <a:lnT>
                      <a:noFill/>
                    </a:lnT>
                    <a:lnB>
                      <a:noFill/>
                    </a:lnB>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71 899 454 </a:t>
                      </a:r>
                    </a:p>
                  </a:txBody>
                  <a:tcPr marL="9524" marR="9524" marT="9525" marB="0" anchor="ctr">
                    <a:lnL>
                      <a:noFill/>
                    </a:lnL>
                    <a:lnR>
                      <a:noFill/>
                    </a:lnR>
                    <a:lnT>
                      <a:noFill/>
                    </a:lnT>
                    <a:lnB>
                      <a:noFill/>
                    </a:lnB>
                  </a:tcPr>
                </a:tc>
                <a:extLst>
                  <a:ext uri="{0D108BD9-81ED-4DB2-BD59-A6C34878D82A}">
                    <a16:rowId xmlns:a16="http://schemas.microsoft.com/office/drawing/2014/main" xmlns="" val="10002"/>
                  </a:ext>
                </a:extLst>
              </a:tr>
              <a:tr h="333071">
                <a:tc>
                  <a:txBody>
                    <a:bodyPr/>
                    <a:lstStyle/>
                    <a:p>
                      <a:pPr algn="l" fontAlgn="b"/>
                      <a:r>
                        <a:rPr lang="en-ZA" sz="1000" b="0" i="0" u="none" strike="noStrike" dirty="0">
                          <a:effectLst/>
                          <a:latin typeface="Arial" panose="020B0604020202020204" pitchFamily="34" charset="0"/>
                        </a:rPr>
                        <a:t> Cost of sales </a:t>
                      </a:r>
                    </a:p>
                  </a:txBody>
                  <a:tcPr marL="9524" marR="9524" marT="9525"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17</a:t>
                      </a: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(3 704 506 978)</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(4 085 708 580)</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381 201 602 </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33071">
                <a:tc>
                  <a:txBody>
                    <a:bodyPr/>
                    <a:lstStyle/>
                    <a:p>
                      <a:pPr algn="l" fontAlgn="b"/>
                      <a:r>
                        <a:rPr lang="en-ZA" sz="1000" b="0" i="0" u="none" strike="noStrike" dirty="0">
                          <a:effectLst/>
                          <a:latin typeface="Arial" panose="020B0604020202020204" pitchFamily="34" charset="0"/>
                        </a:rPr>
                        <a:t> Gross surplus  </a:t>
                      </a:r>
                    </a:p>
                  </a:txBody>
                  <a:tcPr marL="9524" marR="9524" marT="9525"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1 417 427 692 </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964 326 636 </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453 101 056 </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4"/>
                  </a:ext>
                </a:extLst>
              </a:tr>
              <a:tr h="333071">
                <a:tc>
                  <a:txBody>
                    <a:bodyPr/>
                    <a:lstStyle/>
                    <a:p>
                      <a:pPr algn="l" fontAlgn="b"/>
                      <a:r>
                        <a:rPr lang="en-ZA" sz="1000" b="0" i="0" u="none" strike="noStrike" dirty="0">
                          <a:effectLst/>
                          <a:latin typeface="Arial" panose="020B0604020202020204" pitchFamily="34" charset="0"/>
                        </a:rPr>
                        <a:t> Other income </a:t>
                      </a:r>
                    </a:p>
                  </a:txBody>
                  <a:tcPr marL="9524" marR="9524" marT="9525"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18</a:t>
                      </a: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48 607 734 </a:t>
                      </a:r>
                    </a:p>
                  </a:txBody>
                  <a:tcPr marL="9524" marR="9524" marT="9525" marB="0" anchor="ctr">
                    <a:lnL>
                      <a:noFill/>
                    </a:lnL>
                    <a:lnR>
                      <a:noFill/>
                    </a:lnR>
                    <a:lnT>
                      <a:noFill/>
                    </a:lnT>
                    <a:lnB>
                      <a:noFill/>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98 916 043 </a:t>
                      </a:r>
                    </a:p>
                  </a:txBody>
                  <a:tcPr marL="9524" marR="9524" marT="9525" marB="0" anchor="ctr">
                    <a:lnL>
                      <a:noFill/>
                    </a:lnL>
                    <a:lnR>
                      <a:noFill/>
                    </a:lnR>
                    <a:lnT>
                      <a:noFill/>
                    </a:lnT>
                    <a:lnB>
                      <a:noFill/>
                    </a:lnB>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(50 308 309)</a:t>
                      </a:r>
                    </a:p>
                  </a:txBody>
                  <a:tcPr marL="9524" marR="9524" marT="9525" marB="0" anchor="ctr">
                    <a:lnL>
                      <a:noFill/>
                    </a:lnL>
                    <a:lnR>
                      <a:noFill/>
                    </a:lnR>
                    <a:lnT>
                      <a:noFill/>
                    </a:lnT>
                    <a:lnB>
                      <a:noFill/>
                    </a:lnB>
                  </a:tcPr>
                </a:tc>
                <a:extLst>
                  <a:ext uri="{0D108BD9-81ED-4DB2-BD59-A6C34878D82A}">
                    <a16:rowId xmlns:a16="http://schemas.microsoft.com/office/drawing/2014/main" xmlns="" val="10005"/>
                  </a:ext>
                </a:extLst>
              </a:tr>
              <a:tr h="333071">
                <a:tc>
                  <a:txBody>
                    <a:bodyPr/>
                    <a:lstStyle/>
                    <a:p>
                      <a:pPr algn="l" fontAlgn="b"/>
                      <a:r>
                        <a:rPr lang="en-ZA" sz="1000" b="0" i="0" u="none" strike="noStrike" dirty="0">
                          <a:effectLst/>
                          <a:latin typeface="Arial" panose="020B0604020202020204" pitchFamily="34" charset="0"/>
                        </a:rPr>
                        <a:t> Operating expenses </a:t>
                      </a:r>
                    </a:p>
                  </a:txBody>
                  <a:tcPr marL="9524" marR="9524" marT="9525"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19</a:t>
                      </a: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(1 335 275 866)</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ZA" sz="1000" b="0" i="0" u="none" strike="noStrike" dirty="0">
                          <a:effectLst/>
                          <a:latin typeface="Arial" panose="020B0604020202020204" pitchFamily="34" charset="0"/>
                        </a:rPr>
                        <a:t> </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ZA" sz="1000" b="0" i="0" u="none" strike="noStrike" dirty="0">
                          <a:effectLst/>
                          <a:latin typeface="Arial" panose="020B0604020202020204" pitchFamily="34" charset="0"/>
                        </a:rPr>
                        <a:t>       (914 417 805)</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(420 858 061)</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33071">
                <a:tc>
                  <a:txBody>
                    <a:bodyPr/>
                    <a:lstStyle/>
                    <a:p>
                      <a:pPr algn="l" fontAlgn="b"/>
                      <a:r>
                        <a:rPr lang="en-ZA" sz="1000" b="0" i="0" u="none" strike="noStrike" dirty="0">
                          <a:effectLst/>
                          <a:latin typeface="Arial" panose="020B0604020202020204" pitchFamily="34" charset="0"/>
                        </a:rPr>
                        <a:t> (Deficit)/Surplus from operating activities  </a:t>
                      </a:r>
                    </a:p>
                  </a:txBody>
                  <a:tcPr marL="9524" marR="9524" marT="9525"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130 759 560 </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ZA" sz="1000" b="1" i="0" u="none" strike="noStrike" dirty="0">
                          <a:effectLst/>
                          <a:latin typeface="Arial" panose="020B0604020202020204" pitchFamily="34" charset="0"/>
                        </a:rPr>
                        <a:t>        148 824 874 </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(18 065 314)</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07"/>
                  </a:ext>
                </a:extLst>
              </a:tr>
              <a:tr h="333071">
                <a:tc>
                  <a:txBody>
                    <a:bodyPr/>
                    <a:lstStyle/>
                    <a:p>
                      <a:pPr algn="l" fontAlgn="b"/>
                      <a:r>
                        <a:rPr lang="en-ZA" sz="1000" b="0" i="0" u="none" strike="noStrike" dirty="0">
                          <a:effectLst/>
                          <a:latin typeface="Arial" panose="020B0604020202020204" pitchFamily="34" charset="0"/>
                        </a:rPr>
                        <a:t> Finance income </a:t>
                      </a:r>
                    </a:p>
                  </a:txBody>
                  <a:tcPr marL="9524" marR="9524" marT="9525"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20</a:t>
                      </a: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60 347 409 </a:t>
                      </a:r>
                    </a:p>
                  </a:txBody>
                  <a:tcPr marL="9524" marR="9524" marT="9525" marB="0" anchor="ctr">
                    <a:lnL>
                      <a:noFill/>
                    </a:lnL>
                    <a:lnR>
                      <a:noFill/>
                    </a:lnR>
                    <a:lnT>
                      <a:noFill/>
                    </a:lnT>
                    <a:lnB>
                      <a:noFill/>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134 726 010 </a:t>
                      </a:r>
                    </a:p>
                  </a:txBody>
                  <a:tcPr marL="9524" marR="9524" marT="9525" marB="0" anchor="ctr">
                    <a:lnL>
                      <a:noFill/>
                    </a:lnL>
                    <a:lnR>
                      <a:noFill/>
                    </a:lnR>
                    <a:lnT>
                      <a:noFill/>
                    </a:lnT>
                    <a:lnB>
                      <a:noFill/>
                    </a:lnB>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(74 378 602)</a:t>
                      </a:r>
                    </a:p>
                  </a:txBody>
                  <a:tcPr marL="9524" marR="9524" marT="9525" marB="0" anchor="ctr">
                    <a:lnL>
                      <a:noFill/>
                    </a:lnL>
                    <a:lnR>
                      <a:noFill/>
                    </a:lnR>
                    <a:lnT>
                      <a:noFill/>
                    </a:lnT>
                    <a:lnB>
                      <a:noFill/>
                    </a:lnB>
                  </a:tcPr>
                </a:tc>
                <a:extLst>
                  <a:ext uri="{0D108BD9-81ED-4DB2-BD59-A6C34878D82A}">
                    <a16:rowId xmlns:a16="http://schemas.microsoft.com/office/drawing/2014/main" xmlns="" val="10008"/>
                  </a:ext>
                </a:extLst>
              </a:tr>
              <a:tr h="333071">
                <a:tc>
                  <a:txBody>
                    <a:bodyPr/>
                    <a:lstStyle/>
                    <a:p>
                      <a:pPr algn="l" fontAlgn="b"/>
                      <a:r>
                        <a:rPr lang="en-ZA" sz="1000" b="0" i="0" u="none" strike="noStrike" dirty="0">
                          <a:effectLst/>
                          <a:latin typeface="Arial" panose="020B0604020202020204" pitchFamily="34" charset="0"/>
                        </a:rPr>
                        <a:t> Finance expense </a:t>
                      </a:r>
                    </a:p>
                  </a:txBody>
                  <a:tcPr marL="9524" marR="9524" marT="9525"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21</a:t>
                      </a: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(2 221 200)</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(40 986 112)</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38 764 912 </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33071">
                <a:tc>
                  <a:txBody>
                    <a:bodyPr/>
                    <a:lstStyle/>
                    <a:p>
                      <a:pPr algn="l" fontAlgn="b"/>
                      <a:r>
                        <a:rPr lang="en-ZA" sz="1000" b="0" i="0" u="none" strike="noStrike" dirty="0">
                          <a:effectLst/>
                          <a:latin typeface="Arial" panose="020B0604020202020204" pitchFamily="34" charset="0"/>
                        </a:rPr>
                        <a:t> (Deficit)/Surplus before income tax </a:t>
                      </a:r>
                    </a:p>
                  </a:txBody>
                  <a:tcPr marL="9524" marR="9524" marT="9525"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188 885 768 </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242 564 772 </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(53 679 004)</a:t>
                      </a:r>
                    </a:p>
                  </a:txBody>
                  <a:tcPr marL="9524" marR="9524"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0010"/>
                  </a:ext>
                </a:extLst>
              </a:tr>
              <a:tr h="333071">
                <a:tc>
                  <a:txBody>
                    <a:bodyPr/>
                    <a:lstStyle/>
                    <a:p>
                      <a:pPr algn="l" fontAlgn="b"/>
                      <a:r>
                        <a:rPr lang="en-ZA" sz="1000" b="0" i="0" u="none" strike="noStrike" dirty="0">
                          <a:effectLst/>
                          <a:latin typeface="Arial" panose="020B0604020202020204" pitchFamily="34" charset="0"/>
                        </a:rPr>
                        <a:t> Income tax </a:t>
                      </a:r>
                    </a:p>
                  </a:txBody>
                  <a:tcPr marL="9524" marR="9524" marT="9525"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22</a:t>
                      </a:r>
                    </a:p>
                  </a:txBody>
                  <a:tcPr marL="9524" marR="9524" marT="9525"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(137 754 511)</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(71 262 027)</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0" i="0" u="none" strike="noStrike" dirty="0">
                          <a:effectLst/>
                          <a:latin typeface="Arial" panose="020B0604020202020204" pitchFamily="34" charset="0"/>
                        </a:rPr>
                        <a:t>           (66 492 484)</a:t>
                      </a:r>
                    </a:p>
                  </a:txBody>
                  <a:tcPr marL="9524" marR="9524"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33071">
                <a:tc gridSpan="2">
                  <a:txBody>
                    <a:bodyPr/>
                    <a:lstStyle/>
                    <a:p>
                      <a:pPr algn="l" fontAlgn="b"/>
                      <a:r>
                        <a:rPr lang="en-ZA" sz="1000" b="0" i="0" u="none" strike="noStrike" dirty="0">
                          <a:effectLst/>
                          <a:latin typeface="Arial" panose="020B0604020202020204" pitchFamily="34" charset="0"/>
                        </a:rPr>
                        <a:t> (Deficit)/Surplus for the year attributable to shareholders  </a:t>
                      </a:r>
                    </a:p>
                  </a:txBody>
                  <a:tcPr marL="9524" marR="9524" marT="9525" marB="0" anchor="b">
                    <a:lnL>
                      <a:noFill/>
                    </a:lnL>
                    <a:lnR>
                      <a:noFill/>
                    </a:lnR>
                    <a:lnT>
                      <a:noFill/>
                    </a:lnT>
                    <a:lnB>
                      <a:noFill/>
                    </a:lnB>
                  </a:tcPr>
                </a:tc>
                <a:tc hMerge="1">
                  <a:txBody>
                    <a:bodyPr/>
                    <a:lstStyle/>
                    <a:p>
                      <a:endParaRPr lang="en-ZA"/>
                    </a:p>
                  </a:txBody>
                  <a:tcPr/>
                </a:tc>
                <a:tc>
                  <a:txBody>
                    <a:bodyPr/>
                    <a:lstStyle/>
                    <a:p>
                      <a:pPr algn="ctr" fontAlgn="b"/>
                      <a:endParaRPr lang="en-ZA" sz="1000" b="0" i="0" u="none" strike="noStrike" dirty="0">
                        <a:effectLst/>
                        <a:latin typeface="Arial" panose="020B0604020202020204" pitchFamily="34" charset="0"/>
                      </a:endParaRPr>
                    </a:p>
                  </a:txBody>
                  <a:tcPr marL="9524" marR="9524" marT="9525" marB="0" anchor="b">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51 131 257 </a:t>
                      </a:r>
                    </a:p>
                  </a:txBody>
                  <a:tcPr marL="9524" marR="9524"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171 302 746 </a:t>
                      </a:r>
                    </a:p>
                  </a:txBody>
                  <a:tcPr marL="9524" marR="9524"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endParaRPr lang="en-ZA" sz="1000" b="0" i="0" u="none" strike="noStrike" dirty="0">
                        <a:effectLst/>
                        <a:latin typeface="Arial" panose="020B0604020202020204" pitchFamily="34" charset="0"/>
                      </a:endParaRPr>
                    </a:p>
                  </a:txBody>
                  <a:tcPr marL="9524" marR="9524" marT="9525" marB="0" anchor="ctr">
                    <a:lnL>
                      <a:noFill/>
                    </a:lnL>
                    <a:lnR>
                      <a:noFill/>
                    </a:lnR>
                    <a:lnT>
                      <a:noFill/>
                    </a:lnT>
                    <a:lnB>
                      <a:noFill/>
                    </a:lnB>
                  </a:tcPr>
                </a:tc>
                <a:tc>
                  <a:txBody>
                    <a:bodyPr/>
                    <a:lstStyle/>
                    <a:p>
                      <a:pPr algn="l" fontAlgn="ctr"/>
                      <a:r>
                        <a:rPr lang="en-ZA" sz="1000" b="1" i="0" u="none" strike="noStrike" dirty="0">
                          <a:effectLst/>
                          <a:latin typeface="Arial" panose="020B0604020202020204" pitchFamily="34" charset="0"/>
                        </a:rPr>
                        <a:t>         (120 171 488)</a:t>
                      </a:r>
                    </a:p>
                  </a:txBody>
                  <a:tcPr marL="9524" marR="9524" marT="952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277559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220663" y="49213"/>
            <a:ext cx="9720262" cy="479425"/>
          </a:xfrm>
        </p:spPr>
        <p:txBody>
          <a:bodyPr/>
          <a:lstStyle/>
          <a:p>
            <a:pPr marL="336550" indent="-336550" eaLnBrk="1" hangingPunct="1">
              <a:spcBef>
                <a:spcPts val="550"/>
              </a:spcBef>
            </a:pPr>
            <a:r>
              <a:rPr lang="en-US" altLang="en-US" dirty="0"/>
              <a:t>Statement of Financial Position</a:t>
            </a:r>
          </a:p>
        </p:txBody>
      </p:sp>
      <p:graphicFrame>
        <p:nvGraphicFramePr>
          <p:cNvPr id="2" name="Table 1">
            <a:extLst>
              <a:ext uri="{FF2B5EF4-FFF2-40B4-BE49-F238E27FC236}">
                <a16:creationId xmlns:a16="http://schemas.microsoft.com/office/drawing/2014/main" xmlns="" id="{6CB87F64-8B96-4941-AFEB-FDDA5EC24EA6}"/>
              </a:ext>
            </a:extLst>
          </p:cNvPr>
          <p:cNvGraphicFramePr>
            <a:graphicFrameLocks noGrp="1"/>
          </p:cNvGraphicFramePr>
          <p:nvPr/>
        </p:nvGraphicFramePr>
        <p:xfrm>
          <a:off x="327025" y="625475"/>
          <a:ext cx="8856663" cy="4537073"/>
        </p:xfrm>
        <a:graphic>
          <a:graphicData uri="http://schemas.openxmlformats.org/drawingml/2006/table">
            <a:tbl>
              <a:tblPr/>
              <a:tblGrid>
                <a:gridCol w="5073402">
                  <a:extLst>
                    <a:ext uri="{9D8B030D-6E8A-4147-A177-3AD203B41FA5}">
                      <a16:colId xmlns:a16="http://schemas.microsoft.com/office/drawing/2014/main" xmlns="" val="20000"/>
                    </a:ext>
                  </a:extLst>
                </a:gridCol>
                <a:gridCol w="592769">
                  <a:extLst>
                    <a:ext uri="{9D8B030D-6E8A-4147-A177-3AD203B41FA5}">
                      <a16:colId xmlns:a16="http://schemas.microsoft.com/office/drawing/2014/main" xmlns="" val="20001"/>
                    </a:ext>
                  </a:extLst>
                </a:gridCol>
                <a:gridCol w="1464488">
                  <a:extLst>
                    <a:ext uri="{9D8B030D-6E8A-4147-A177-3AD203B41FA5}">
                      <a16:colId xmlns:a16="http://schemas.microsoft.com/office/drawing/2014/main" xmlns="" val="20002"/>
                    </a:ext>
                  </a:extLst>
                </a:gridCol>
                <a:gridCol w="261516">
                  <a:extLst>
                    <a:ext uri="{9D8B030D-6E8A-4147-A177-3AD203B41FA5}">
                      <a16:colId xmlns:a16="http://schemas.microsoft.com/office/drawing/2014/main" xmlns="" val="20003"/>
                    </a:ext>
                  </a:extLst>
                </a:gridCol>
                <a:gridCol w="1464488">
                  <a:extLst>
                    <a:ext uri="{9D8B030D-6E8A-4147-A177-3AD203B41FA5}">
                      <a16:colId xmlns:a16="http://schemas.microsoft.com/office/drawing/2014/main" xmlns="" val="20004"/>
                    </a:ext>
                  </a:extLst>
                </a:gridCol>
              </a:tblGrid>
              <a:tr h="282402">
                <a:tc>
                  <a:txBody>
                    <a:bodyPr/>
                    <a:lstStyle/>
                    <a:p>
                      <a:pPr algn="l" fontAlgn="b"/>
                      <a:r>
                        <a:rPr lang="en-ZA" sz="1200" b="0" i="0" u="none" strike="noStrike" dirty="0">
                          <a:effectLst/>
                          <a:latin typeface="Calibri" panose="020F0502020204030204" pitchFamily="34" charset="0"/>
                        </a:rPr>
                        <a:t>In Rand</a:t>
                      </a:r>
                    </a:p>
                  </a:txBody>
                  <a:tcPr marL="0" marR="0" marT="0" marB="0" anchor="b">
                    <a:lnL>
                      <a:noFill/>
                    </a:lnL>
                    <a:lnR>
                      <a:noFill/>
                    </a:lnR>
                    <a:lnT>
                      <a:noFill/>
                    </a:lnT>
                    <a:lnB>
                      <a:noFill/>
                    </a:lnB>
                  </a:tcPr>
                </a:tc>
                <a:tc>
                  <a:txBody>
                    <a:bodyPr/>
                    <a:lstStyle/>
                    <a:p>
                      <a:pPr algn="ctr" fontAlgn="b"/>
                      <a:r>
                        <a:rPr lang="en-ZA" sz="1200" b="1" i="0" u="none" strike="noStrike" dirty="0">
                          <a:effectLst/>
                          <a:latin typeface="Calibri" panose="020F0502020204030204" pitchFamily="34" charset="0"/>
                        </a:rPr>
                        <a:t>Note</a:t>
                      </a:r>
                    </a:p>
                  </a:txBody>
                  <a:tcPr marL="0" marR="0" marT="0" marB="0" anchor="b">
                    <a:lnL>
                      <a:noFill/>
                    </a:lnL>
                    <a:lnR>
                      <a:noFill/>
                    </a:lnR>
                    <a:lnT>
                      <a:noFill/>
                    </a:lnT>
                    <a:lnB>
                      <a:noFill/>
                    </a:lnB>
                  </a:tcPr>
                </a:tc>
                <a:tc>
                  <a:txBody>
                    <a:bodyPr/>
                    <a:lstStyle/>
                    <a:p>
                      <a:pPr algn="ctr" fontAlgn="b"/>
                      <a:r>
                        <a:rPr lang="en-ZA" sz="1200" b="1" i="0" u="none" strike="noStrike" dirty="0">
                          <a:effectLst/>
                          <a:latin typeface="Calibri" panose="020F0502020204030204" pitchFamily="34" charset="0"/>
                        </a:rPr>
                        <a:t>2020</a:t>
                      </a:r>
                    </a:p>
                  </a:txBody>
                  <a:tcPr marL="0" marR="0" marT="0" marB="0" anchor="b">
                    <a:lnL>
                      <a:noFill/>
                    </a:lnL>
                    <a:lnR>
                      <a:noFill/>
                    </a:lnR>
                    <a:lnT>
                      <a:noFill/>
                    </a:lnT>
                    <a:lnB>
                      <a:noFill/>
                    </a:lnB>
                  </a:tcPr>
                </a:tc>
                <a:tc>
                  <a:txBody>
                    <a:bodyPr/>
                    <a:lstStyle/>
                    <a:p>
                      <a:pPr algn="ctr" fontAlgn="b"/>
                      <a:endParaRPr lang="en-ZA" sz="10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ZA" sz="1200" b="1" i="0" u="none" strike="noStrike" dirty="0">
                          <a:effectLst/>
                          <a:latin typeface="Calibri" panose="020F0502020204030204" pitchFamily="34" charset="0"/>
                        </a:rPr>
                        <a:t>2019 Restated</a:t>
                      </a: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250044">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ZA" sz="10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ZA" sz="10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ZA" sz="1000" b="1"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1"/>
                  </a:ext>
                </a:extLst>
              </a:tr>
              <a:tr h="250044">
                <a:tc>
                  <a:txBody>
                    <a:bodyPr/>
                    <a:lstStyle/>
                    <a:p>
                      <a:pPr algn="l" fontAlgn="b"/>
                      <a:r>
                        <a:rPr lang="en-ZA" sz="1000" b="1" i="0" u="none" strike="noStrike" dirty="0">
                          <a:effectLst/>
                          <a:latin typeface="Arial" panose="020B0604020202020204" pitchFamily="34" charset="0"/>
                        </a:rPr>
                        <a:t>ASSETS</a:t>
                      </a:r>
                    </a:p>
                  </a:txBody>
                  <a:tcPr marL="114296" marR="0" marT="0" marB="0" anchor="b">
                    <a:lnL>
                      <a:noFill/>
                    </a:lnL>
                    <a:lnR>
                      <a:noFill/>
                    </a:lnR>
                    <a:lnT>
                      <a:noFill/>
                    </a:lnT>
                    <a:lnB>
                      <a:noFill/>
                    </a:lnB>
                  </a:tcPr>
                </a:tc>
                <a:tc>
                  <a:txBody>
                    <a:bodyPr/>
                    <a:lstStyle/>
                    <a:p>
                      <a:pPr algn="l" fontAlgn="b"/>
                      <a:endParaRPr lang="en-ZA" sz="1000" b="0"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2"/>
                  </a:ext>
                </a:extLst>
              </a:tr>
              <a:tr h="250044">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l" fontAlgn="b"/>
                      <a:endParaRPr lang="en-ZA" sz="1000" b="0"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3"/>
                  </a:ext>
                </a:extLst>
              </a:tr>
              <a:tr h="250044">
                <a:tc>
                  <a:txBody>
                    <a:bodyPr/>
                    <a:lstStyle/>
                    <a:p>
                      <a:pPr algn="l" fontAlgn="b"/>
                      <a:r>
                        <a:rPr lang="en-ZA" sz="1000" b="1" i="0" u="none" strike="noStrike" dirty="0">
                          <a:effectLst/>
                          <a:latin typeface="Arial" panose="020B0604020202020204" pitchFamily="34" charset="0"/>
                        </a:rPr>
                        <a:t>Non-current assets</a:t>
                      </a:r>
                    </a:p>
                  </a:txBody>
                  <a:tcPr marL="114296" marR="0" marT="0" marB="0" anchor="b">
                    <a:lnL>
                      <a:noFill/>
                    </a:lnL>
                    <a:lnR>
                      <a:noFill/>
                    </a:lnR>
                    <a:lnT>
                      <a:noFill/>
                    </a:lnT>
                    <a:lnB>
                      <a:noFill/>
                    </a:lnB>
                  </a:tcPr>
                </a:tc>
                <a:tc>
                  <a:txBody>
                    <a:bodyPr/>
                    <a:lstStyle/>
                    <a:p>
                      <a:pPr algn="l" fontAlgn="b"/>
                      <a:endParaRPr lang="en-ZA" sz="1000" b="0"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1 177 327 692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1 150 198 310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0044">
                <a:tc>
                  <a:txBody>
                    <a:bodyPr/>
                    <a:lstStyle/>
                    <a:p>
                      <a:pPr algn="l" fontAlgn="b"/>
                      <a:r>
                        <a:rPr lang="en-ZA" sz="1000" b="0" i="0" u="none" strike="noStrike" dirty="0">
                          <a:effectLst/>
                          <a:latin typeface="Arial" panose="020B0604020202020204" pitchFamily="34" charset="0"/>
                        </a:rPr>
                        <a:t>Property, plant and equipment</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879 434 829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837 978 410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5"/>
                  </a:ext>
                </a:extLst>
              </a:tr>
              <a:tr h="250044">
                <a:tc>
                  <a:txBody>
                    <a:bodyPr/>
                    <a:lstStyle/>
                    <a:p>
                      <a:pPr algn="l" fontAlgn="b"/>
                      <a:r>
                        <a:rPr lang="en-ZA" sz="1000" b="0" i="0" u="none" strike="noStrike" dirty="0">
                          <a:effectLst/>
                          <a:latin typeface="Arial" panose="020B0604020202020204" pitchFamily="34" charset="0"/>
                        </a:rPr>
                        <a:t>Intangible assets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297 892 863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256 377 837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50044">
                <a:tc>
                  <a:txBody>
                    <a:bodyPr/>
                    <a:lstStyle/>
                    <a:p>
                      <a:pPr algn="l" fontAlgn="b"/>
                      <a:r>
                        <a:rPr lang="en-ZA" sz="1000" b="0" i="0" u="none" strike="noStrike" dirty="0">
                          <a:effectLst/>
                          <a:latin typeface="Arial" panose="020B0604020202020204" pitchFamily="34" charset="0"/>
                        </a:rPr>
                        <a:t>Non-current portion of Prepayments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16 957 752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53967">
                <a:tc>
                  <a:txBody>
                    <a:bodyPr/>
                    <a:lstStyle/>
                    <a:p>
                      <a:pPr algn="l" fontAlgn="b"/>
                      <a:r>
                        <a:rPr lang="en-ZA" sz="1000" b="0" i="0" u="none" strike="noStrike" dirty="0">
                          <a:effectLst/>
                          <a:latin typeface="Arial" panose="020B0604020202020204" pitchFamily="34" charset="0"/>
                        </a:rPr>
                        <a:t>Deferred tax assets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38 884 311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0044">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r h="250044">
                <a:tc>
                  <a:txBody>
                    <a:bodyPr/>
                    <a:lstStyle/>
                    <a:p>
                      <a:pPr algn="l" fontAlgn="b"/>
                      <a:r>
                        <a:rPr lang="en-ZA" sz="1000" b="1" i="0" u="none" strike="noStrike" dirty="0">
                          <a:effectLst/>
                          <a:latin typeface="Arial" panose="020B0604020202020204" pitchFamily="34" charset="0"/>
                        </a:rPr>
                        <a:t>Current assets</a:t>
                      </a: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3 013 137 252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3 279 544 478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0044">
                <a:tc>
                  <a:txBody>
                    <a:bodyPr/>
                    <a:lstStyle/>
                    <a:p>
                      <a:pPr algn="l" fontAlgn="b"/>
                      <a:r>
                        <a:rPr lang="en-ZA" sz="1000" b="0" i="0" u="none" strike="noStrike" dirty="0">
                          <a:effectLst/>
                          <a:latin typeface="Arial" panose="020B0604020202020204" pitchFamily="34" charset="0"/>
                        </a:rPr>
                        <a:t>Cash and cash equivalents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1 350 978 152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1 173 156 127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1"/>
                  </a:ext>
                </a:extLst>
              </a:tr>
              <a:tr h="250044">
                <a:tc>
                  <a:txBody>
                    <a:bodyPr/>
                    <a:lstStyle/>
                    <a:p>
                      <a:pPr algn="l" fontAlgn="b"/>
                      <a:r>
                        <a:rPr lang="en-ZA" sz="1000" b="0" i="0" u="none" strike="noStrike" dirty="0">
                          <a:effectLst/>
                          <a:latin typeface="Arial" panose="020B0604020202020204" pitchFamily="34" charset="0"/>
                        </a:rPr>
                        <a:t>Trade and other receivables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1 171 705 489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1 693 121 569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50044">
                <a:tc>
                  <a:txBody>
                    <a:bodyPr/>
                    <a:lstStyle/>
                    <a:p>
                      <a:pPr algn="l" fontAlgn="b"/>
                      <a:r>
                        <a:rPr lang="en-ZA" sz="1000" b="0" i="0" u="none" strike="noStrike" dirty="0">
                          <a:effectLst/>
                          <a:latin typeface="Arial" panose="020B0604020202020204" pitchFamily="34" charset="0"/>
                        </a:rPr>
                        <a:t>Income tax receivable</a:t>
                      </a: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166 170 017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167 709 024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250044">
                <a:tc>
                  <a:txBody>
                    <a:bodyPr/>
                    <a:lstStyle/>
                    <a:p>
                      <a:pPr algn="l" fontAlgn="b"/>
                      <a:r>
                        <a:rPr lang="en-ZA" sz="1000" b="0" i="0" u="none" strike="noStrike" dirty="0">
                          <a:effectLst/>
                          <a:latin typeface="Arial" panose="020B0604020202020204" pitchFamily="34" charset="0"/>
                        </a:rPr>
                        <a:t>Current portion of Prepayments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30 769 664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66 601 328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250044">
                <a:tc>
                  <a:txBody>
                    <a:bodyPr/>
                    <a:lstStyle/>
                    <a:p>
                      <a:pPr algn="l" fontAlgn="b"/>
                      <a:r>
                        <a:rPr lang="en-ZA" sz="1000" b="0" i="0" u="none" strike="noStrike" dirty="0">
                          <a:effectLst/>
                          <a:latin typeface="Arial" panose="020B0604020202020204" pitchFamily="34" charset="0"/>
                        </a:rPr>
                        <a:t>Inventory</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30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293 513 930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178 956 429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50044">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50044">
                <a:tc>
                  <a:txBody>
                    <a:bodyPr/>
                    <a:lstStyle/>
                    <a:p>
                      <a:pPr algn="l" fontAlgn="b"/>
                      <a:r>
                        <a:rPr lang="en-ZA" sz="1000" b="1" i="1" u="none" strike="noStrike" dirty="0">
                          <a:effectLst/>
                          <a:latin typeface="Arial" panose="020B0604020202020204" pitchFamily="34" charset="0"/>
                        </a:rPr>
                        <a:t>Total Assets</a:t>
                      </a:r>
                    </a:p>
                  </a:txBody>
                  <a:tcPr marL="114296" marR="0" marT="0" marB="0" anchor="b">
                    <a:lnL>
                      <a:noFill/>
                    </a:lnL>
                    <a:lnR>
                      <a:noFill/>
                    </a:lnR>
                    <a:lnT>
                      <a:noFill/>
                    </a:lnT>
                    <a:lnB>
                      <a:noFill/>
                    </a:lnB>
                  </a:tcPr>
                </a:tc>
                <a:tc>
                  <a:txBody>
                    <a:bodyPr/>
                    <a:lstStyle/>
                    <a:p>
                      <a:pPr algn="l"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4 190 464 943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4 429 742 787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50632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220663" y="49213"/>
            <a:ext cx="9720262" cy="479425"/>
          </a:xfrm>
        </p:spPr>
        <p:txBody>
          <a:bodyPr/>
          <a:lstStyle/>
          <a:p>
            <a:pPr marL="336550" indent="-336550" eaLnBrk="1" hangingPunct="1">
              <a:spcBef>
                <a:spcPts val="550"/>
              </a:spcBef>
            </a:pPr>
            <a:r>
              <a:rPr lang="en-US" altLang="en-US" dirty="0"/>
              <a:t>Statement of Financial Position</a:t>
            </a:r>
          </a:p>
        </p:txBody>
      </p:sp>
      <p:graphicFrame>
        <p:nvGraphicFramePr>
          <p:cNvPr id="3" name="Table 2">
            <a:extLst>
              <a:ext uri="{FF2B5EF4-FFF2-40B4-BE49-F238E27FC236}">
                <a16:creationId xmlns:a16="http://schemas.microsoft.com/office/drawing/2014/main" xmlns="" id="{873BD008-7AF6-4076-8F39-44B82916F5E1}"/>
              </a:ext>
            </a:extLst>
          </p:cNvPr>
          <p:cNvGraphicFramePr>
            <a:graphicFrameLocks noGrp="1"/>
          </p:cNvGraphicFramePr>
          <p:nvPr/>
        </p:nvGraphicFramePr>
        <p:xfrm>
          <a:off x="400050" y="625475"/>
          <a:ext cx="8856663" cy="4608521"/>
        </p:xfrm>
        <a:graphic>
          <a:graphicData uri="http://schemas.openxmlformats.org/drawingml/2006/table">
            <a:tbl>
              <a:tblPr/>
              <a:tblGrid>
                <a:gridCol w="4744206">
                  <a:extLst>
                    <a:ext uri="{9D8B030D-6E8A-4147-A177-3AD203B41FA5}">
                      <a16:colId xmlns:a16="http://schemas.microsoft.com/office/drawing/2014/main" xmlns="" val="20000"/>
                    </a:ext>
                  </a:extLst>
                </a:gridCol>
                <a:gridCol w="554305">
                  <a:extLst>
                    <a:ext uri="{9D8B030D-6E8A-4147-A177-3AD203B41FA5}">
                      <a16:colId xmlns:a16="http://schemas.microsoft.com/office/drawing/2014/main" xmlns="" val="20001"/>
                    </a:ext>
                  </a:extLst>
                </a:gridCol>
                <a:gridCol w="1369461">
                  <a:extLst>
                    <a:ext uri="{9D8B030D-6E8A-4147-A177-3AD203B41FA5}">
                      <a16:colId xmlns:a16="http://schemas.microsoft.com/office/drawing/2014/main" xmlns="" val="20002"/>
                    </a:ext>
                  </a:extLst>
                </a:gridCol>
                <a:gridCol w="244546">
                  <a:extLst>
                    <a:ext uri="{9D8B030D-6E8A-4147-A177-3AD203B41FA5}">
                      <a16:colId xmlns:a16="http://schemas.microsoft.com/office/drawing/2014/main" xmlns="" val="20003"/>
                    </a:ext>
                  </a:extLst>
                </a:gridCol>
                <a:gridCol w="1369461">
                  <a:extLst>
                    <a:ext uri="{9D8B030D-6E8A-4147-A177-3AD203B41FA5}">
                      <a16:colId xmlns:a16="http://schemas.microsoft.com/office/drawing/2014/main" xmlns="" val="20004"/>
                    </a:ext>
                  </a:extLst>
                </a:gridCol>
                <a:gridCol w="574684">
                  <a:extLst>
                    <a:ext uri="{9D8B030D-6E8A-4147-A177-3AD203B41FA5}">
                      <a16:colId xmlns:a16="http://schemas.microsoft.com/office/drawing/2014/main" xmlns="" val="20005"/>
                    </a:ext>
                  </a:extLst>
                </a:gridCol>
              </a:tblGrid>
              <a:tr h="180518">
                <a:tc>
                  <a:txBody>
                    <a:bodyPr/>
                    <a:lstStyle/>
                    <a:p>
                      <a:pPr algn="l" fontAlgn="b"/>
                      <a:r>
                        <a:rPr lang="en-ZA" sz="1000" b="1" i="0" u="none" strike="noStrike" dirty="0">
                          <a:effectLst/>
                          <a:latin typeface="Arial" panose="020B0604020202020204" pitchFamily="34" charset="0"/>
                        </a:rPr>
                        <a:t>EQUITY AND LIABILITIES</a:t>
                      </a:r>
                    </a:p>
                  </a:txBody>
                  <a:tcPr marL="114296" marR="0" marT="0" marB="0" anchor="b">
                    <a:lnL>
                      <a:noFill/>
                    </a:lnL>
                    <a:lnR>
                      <a:noFill/>
                    </a:lnR>
                    <a:lnT>
                      <a:noFill/>
                    </a:lnT>
                    <a:lnB>
                      <a:noFill/>
                    </a:lnB>
                  </a:tcPr>
                </a:tc>
                <a:tc>
                  <a:txBody>
                    <a:bodyPr/>
                    <a:lstStyle/>
                    <a:p>
                      <a:pPr algn="l"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a:noFill/>
                    </a:lnT>
                    <a:lnB>
                      <a:noFill/>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0"/>
                  </a:ext>
                </a:extLst>
              </a:tr>
              <a:tr h="180518">
                <a:tc>
                  <a:txBody>
                    <a:bodyPr/>
                    <a:lstStyle/>
                    <a:p>
                      <a:pPr algn="l" fontAlgn="b"/>
                      <a:endParaRPr lang="en-ZA" sz="1000" b="1"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l"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a:noFill/>
                    </a:lnT>
                    <a:lnB>
                      <a:noFill/>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1"/>
                  </a:ext>
                </a:extLst>
              </a:tr>
              <a:tr h="180518">
                <a:tc>
                  <a:txBody>
                    <a:bodyPr/>
                    <a:lstStyle/>
                    <a:p>
                      <a:pPr algn="l" fontAlgn="b"/>
                      <a:r>
                        <a:rPr lang="en-ZA" sz="1000" b="1" i="0" u="none" strike="noStrike" dirty="0">
                          <a:effectLst/>
                          <a:latin typeface="Arial" panose="020B0604020202020204" pitchFamily="34" charset="0"/>
                        </a:rPr>
                        <a:t>Net assets</a:t>
                      </a:r>
                    </a:p>
                  </a:txBody>
                  <a:tcPr marL="114296" marR="0" marT="0" marB="0" anchor="b">
                    <a:lnL>
                      <a:noFill/>
                    </a:lnL>
                    <a:lnR>
                      <a:noFill/>
                    </a:lnR>
                    <a:lnT>
                      <a:noFill/>
                    </a:lnT>
                    <a:lnB>
                      <a:noFill/>
                    </a:lnB>
                  </a:tcPr>
                </a:tc>
                <a:tc>
                  <a:txBody>
                    <a:bodyPr/>
                    <a:lstStyle/>
                    <a:p>
                      <a:pPr algn="l"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2 887 224 373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ZA" sz="10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2 836 093 116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2"/>
                  </a:ext>
                </a:extLst>
              </a:tr>
              <a:tr h="180518">
                <a:tc>
                  <a:txBody>
                    <a:bodyPr/>
                    <a:lstStyle/>
                    <a:p>
                      <a:pPr algn="l" fontAlgn="b"/>
                      <a:r>
                        <a:rPr lang="en-ZA" sz="1000" b="0" i="0" u="none" strike="noStrike" dirty="0">
                          <a:effectLst/>
                          <a:latin typeface="Arial" panose="020B0604020202020204" pitchFamily="34" charset="0"/>
                        </a:rPr>
                        <a:t>Share capital</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180518">
                <a:tc>
                  <a:txBody>
                    <a:bodyPr/>
                    <a:lstStyle/>
                    <a:p>
                      <a:pPr algn="l" fontAlgn="b"/>
                      <a:r>
                        <a:rPr lang="en-ZA" sz="1000" b="0" i="0" u="none" strike="noStrike" dirty="0">
                          <a:effectLst/>
                          <a:latin typeface="Arial" panose="020B0604020202020204" pitchFamily="34" charset="0"/>
                        </a:rPr>
                        <a:t>Reserves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627 334 546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627 334 546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180518">
                <a:tc>
                  <a:txBody>
                    <a:bodyPr/>
                    <a:lstStyle/>
                    <a:p>
                      <a:pPr algn="l" fontAlgn="b"/>
                      <a:r>
                        <a:rPr lang="en-ZA" sz="1000" b="0" i="0" u="none" strike="noStrike" dirty="0">
                          <a:effectLst/>
                          <a:latin typeface="Arial" panose="020B0604020202020204" pitchFamily="34" charset="0"/>
                        </a:rPr>
                        <a:t>Accumulated surpluses</a:t>
                      </a: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2 259 889 826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2 208 758 569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180518">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6"/>
                  </a:ext>
                </a:extLst>
              </a:tr>
              <a:tr h="180518">
                <a:tc>
                  <a:txBody>
                    <a:bodyPr/>
                    <a:lstStyle/>
                    <a:p>
                      <a:pPr algn="l" fontAlgn="b"/>
                      <a:r>
                        <a:rPr lang="en-ZA" sz="1000" b="1" i="1" u="none" strike="noStrike" dirty="0">
                          <a:effectLst/>
                          <a:latin typeface="Arial" panose="020B0604020202020204" pitchFamily="34" charset="0"/>
                        </a:rPr>
                        <a:t>Total net assets</a:t>
                      </a:r>
                    </a:p>
                  </a:txBody>
                  <a:tcPr marL="114296" marR="0" marT="0" marB="0" anchor="b">
                    <a:lnL>
                      <a:noFill/>
                    </a:lnL>
                    <a:lnR>
                      <a:noFill/>
                    </a:lnR>
                    <a:lnT>
                      <a:noFill/>
                    </a:lnT>
                    <a:lnB>
                      <a:noFill/>
                    </a:lnB>
                  </a:tcPr>
                </a:tc>
                <a:tc>
                  <a:txBody>
                    <a:bodyPr/>
                    <a:lstStyle/>
                    <a:p>
                      <a:pPr algn="l"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2 887 224 373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2 836 093 116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7"/>
                  </a:ext>
                </a:extLst>
              </a:tr>
              <a:tr h="180518">
                <a:tc>
                  <a:txBody>
                    <a:bodyPr/>
                    <a:lstStyle/>
                    <a:p>
                      <a:pPr algn="l" fontAlgn="b"/>
                      <a:endParaRPr lang="en-ZA" sz="1000" b="1" i="1"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l"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00" b="1" i="1"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8"/>
                  </a:ext>
                </a:extLst>
              </a:tr>
              <a:tr h="180518">
                <a:tc>
                  <a:txBody>
                    <a:bodyPr/>
                    <a:lstStyle/>
                    <a:p>
                      <a:pPr algn="l" fontAlgn="b"/>
                      <a:r>
                        <a:rPr lang="en-ZA" sz="1000" b="1" i="0" u="none" strike="noStrike" dirty="0">
                          <a:effectLst/>
                          <a:latin typeface="Arial" panose="020B0604020202020204" pitchFamily="34" charset="0"/>
                        </a:rPr>
                        <a:t>Liabilities</a:t>
                      </a: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 </a:t>
                      </a:r>
                    </a:p>
                  </a:txBody>
                  <a:tcPr marL="0" marR="0" marT="0" marB="0" anchor="b">
                    <a:lnL>
                      <a:noFill/>
                    </a:lnL>
                    <a:lnR>
                      <a:noFill/>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09"/>
                  </a:ext>
                </a:extLst>
              </a:tr>
              <a:tr h="180518">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 </a:t>
                      </a:r>
                    </a:p>
                  </a:txBody>
                  <a:tcPr marL="0" marR="0" marT="0" marB="0" anchor="b">
                    <a:lnL>
                      <a:noFill/>
                    </a:lnL>
                    <a:lnR>
                      <a:noFill/>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10"/>
                  </a:ext>
                </a:extLst>
              </a:tr>
              <a:tr h="180518">
                <a:tc>
                  <a:txBody>
                    <a:bodyPr/>
                    <a:lstStyle/>
                    <a:p>
                      <a:pPr algn="l" fontAlgn="b"/>
                      <a:r>
                        <a:rPr lang="en-ZA" sz="1000" b="1" i="0" u="none" strike="noStrike" dirty="0">
                          <a:effectLst/>
                          <a:latin typeface="Arial" panose="020B0604020202020204" pitchFamily="34" charset="0"/>
                        </a:rPr>
                        <a:t>Non-current liabilities</a:t>
                      </a: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178 392 592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68 443 745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11"/>
                  </a:ext>
                </a:extLst>
              </a:tr>
              <a:tr h="212375">
                <a:tc>
                  <a:txBody>
                    <a:bodyPr/>
                    <a:lstStyle/>
                    <a:p>
                      <a:pPr algn="l" fontAlgn="b"/>
                      <a:r>
                        <a:rPr lang="en-ZA" sz="1000" b="0" i="0" u="none" strike="noStrike" dirty="0">
                          <a:effectLst/>
                          <a:latin typeface="Arial" panose="020B0604020202020204" pitchFamily="34" charset="0"/>
                        </a:rPr>
                        <a:t>Post-retirement employee benefits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83 144 745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68 443 745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2"/>
                  </a:ext>
                </a:extLst>
              </a:tr>
              <a:tr h="212375">
                <a:tc>
                  <a:txBody>
                    <a:bodyPr/>
                    <a:lstStyle/>
                    <a:p>
                      <a:pPr algn="l" fontAlgn="b"/>
                      <a:r>
                        <a:rPr lang="en-ZA" sz="1000" b="0" i="0" u="none" strike="noStrike" dirty="0">
                          <a:effectLst/>
                          <a:latin typeface="Arial" panose="020B0604020202020204" pitchFamily="34" charset="0"/>
                        </a:rPr>
                        <a:t>Finance lease liability</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31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66 988 072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3"/>
                  </a:ext>
                </a:extLst>
              </a:tr>
              <a:tr h="212375">
                <a:tc>
                  <a:txBody>
                    <a:bodyPr/>
                    <a:lstStyle/>
                    <a:p>
                      <a:pPr algn="l" fontAlgn="b"/>
                      <a:r>
                        <a:rPr lang="en-ZA" sz="1000" b="0" i="0" u="none" strike="noStrike" dirty="0">
                          <a:effectLst/>
                          <a:latin typeface="Arial" panose="020B0604020202020204" pitchFamily="34" charset="0"/>
                        </a:rPr>
                        <a:t>Deferred tax liability </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28 259 775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4"/>
                  </a:ext>
                </a:extLst>
              </a:tr>
              <a:tr h="180518">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l"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15"/>
                  </a:ext>
                </a:extLst>
              </a:tr>
              <a:tr h="180518">
                <a:tc>
                  <a:txBody>
                    <a:bodyPr/>
                    <a:lstStyle/>
                    <a:p>
                      <a:pPr algn="l" fontAlgn="b"/>
                      <a:r>
                        <a:rPr lang="en-ZA" sz="1000" b="1" i="0" u="none" strike="noStrike" dirty="0">
                          <a:effectLst/>
                          <a:latin typeface="Arial" panose="020B0604020202020204" pitchFamily="34" charset="0"/>
                        </a:rPr>
                        <a:t>Current liabilities</a:t>
                      </a:r>
                    </a:p>
                  </a:txBody>
                  <a:tcPr marL="114296" marR="0" marT="0" marB="0" anchor="b">
                    <a:lnL>
                      <a:noFill/>
                    </a:lnL>
                    <a:lnR>
                      <a:noFill/>
                    </a:lnR>
                    <a:lnT>
                      <a:noFill/>
                    </a:lnT>
                    <a:lnB>
                      <a:noFill/>
                    </a:lnB>
                  </a:tcPr>
                </a:tc>
                <a:tc>
                  <a:txBody>
                    <a:bodyPr/>
                    <a:lstStyle/>
                    <a:p>
                      <a:pPr algn="l" fontAlgn="b"/>
                      <a:endParaRPr lang="en-ZA" sz="1000" b="1"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1 124 847 979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0" u="none" strike="noStrike" dirty="0">
                          <a:effectLst/>
                          <a:latin typeface="Arial" panose="020B0604020202020204" pitchFamily="34" charset="0"/>
                        </a:rPr>
                        <a:t>     1 525 205 925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16"/>
                  </a:ext>
                </a:extLst>
              </a:tr>
              <a:tr h="180518">
                <a:tc>
                  <a:txBody>
                    <a:bodyPr/>
                    <a:lstStyle/>
                    <a:p>
                      <a:pPr algn="l" fontAlgn="b"/>
                      <a:r>
                        <a:rPr lang="en-ZA" sz="1000" b="0" i="0" u="none" strike="noStrike" dirty="0">
                          <a:effectLst/>
                          <a:latin typeface="Arial" panose="020B0604020202020204" pitchFamily="34" charset="0"/>
                        </a:rPr>
                        <a:t>Trade and other payables</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848 383 574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1 388 704 301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7"/>
                  </a:ext>
                </a:extLst>
              </a:tr>
              <a:tr h="180518">
                <a:tc>
                  <a:txBody>
                    <a:bodyPr/>
                    <a:lstStyle/>
                    <a:p>
                      <a:pPr algn="l" fontAlgn="b"/>
                      <a:r>
                        <a:rPr lang="en-ZA" sz="1000" b="0" i="0" u="none" strike="noStrike" dirty="0">
                          <a:effectLst/>
                          <a:latin typeface="Arial" panose="020B0604020202020204" pitchFamily="34" charset="0"/>
                        </a:rPr>
                        <a:t>Income received in advance</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15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251 594 905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135 747 624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8"/>
                  </a:ext>
                </a:extLst>
              </a:tr>
              <a:tr h="180518">
                <a:tc>
                  <a:txBody>
                    <a:bodyPr/>
                    <a:lstStyle/>
                    <a:p>
                      <a:pPr algn="l" fontAlgn="b"/>
                      <a:r>
                        <a:rPr lang="en-ZA" sz="1000" b="0" i="0" u="none" strike="noStrike" dirty="0">
                          <a:effectLst/>
                          <a:latin typeface="Arial" panose="020B0604020202020204" pitchFamily="34" charset="0"/>
                        </a:rPr>
                        <a:t>Finance lease liability</a:t>
                      </a:r>
                    </a:p>
                  </a:txBody>
                  <a:tcPr marL="114296" marR="0" marT="0" marB="0" anchor="b">
                    <a:lnL>
                      <a:noFill/>
                    </a:lnL>
                    <a:lnR>
                      <a:noFill/>
                    </a:lnR>
                    <a:lnT>
                      <a:noFill/>
                    </a:lnT>
                    <a:lnB>
                      <a:noFill/>
                    </a:lnB>
                  </a:tcPr>
                </a:tc>
                <a:tc>
                  <a:txBody>
                    <a:bodyPr/>
                    <a:lstStyle/>
                    <a:p>
                      <a:pPr algn="ctr" fontAlgn="b"/>
                      <a:r>
                        <a:rPr lang="en-ZA" sz="1000" b="1" i="1" u="none" strike="noStrike" dirty="0">
                          <a:effectLst/>
                          <a:latin typeface="Arial" panose="020B0604020202020204" pitchFamily="34" charset="0"/>
                        </a:rPr>
                        <a:t>31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23 700 500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9"/>
                  </a:ext>
                </a:extLst>
              </a:tr>
              <a:tr h="180518">
                <a:tc>
                  <a:txBody>
                    <a:bodyPr/>
                    <a:lstStyle/>
                    <a:p>
                      <a:pPr algn="l" fontAlgn="b"/>
                      <a:r>
                        <a:rPr lang="en-ZA" sz="1000" b="0" i="0" u="none" strike="noStrike" dirty="0">
                          <a:effectLst/>
                          <a:latin typeface="Arial" panose="020B0604020202020204" pitchFamily="34" charset="0"/>
                        </a:rPr>
                        <a:t>Post-retirement employee benefits</a:t>
                      </a:r>
                    </a:p>
                  </a:txBody>
                  <a:tcPr marL="114296" marR="0" marT="0" marB="0" anchor="b">
                    <a:lnL>
                      <a:noFill/>
                    </a:lnL>
                    <a:lnR>
                      <a:noFill/>
                    </a:lnR>
                    <a:lnT>
                      <a:noFill/>
                    </a:lnT>
                    <a:lnB>
                      <a:noFill/>
                    </a:lnB>
                  </a:tcPr>
                </a:tc>
                <a:tc>
                  <a:txBody>
                    <a:bodyPr/>
                    <a:lstStyle/>
                    <a:p>
                      <a:pPr algn="ctr" fontAlgn="b"/>
                      <a:endParaRPr lang="en-ZA" sz="1000" b="1" i="1"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1 169 000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ZA" sz="1000" b="0" i="0" u="none" strike="noStrike" dirty="0">
                          <a:effectLst/>
                          <a:latin typeface="Arial" panose="020B0604020202020204" pitchFamily="34" charset="0"/>
                        </a:rPr>
                        <a:t>              754 000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20"/>
                  </a:ext>
                </a:extLst>
              </a:tr>
              <a:tr h="180518">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ctr" fontAlgn="b"/>
                      <a:endParaRPr lang="en-ZA" sz="1000" b="0"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21"/>
                  </a:ext>
                </a:extLst>
              </a:tr>
              <a:tr h="180518">
                <a:tc>
                  <a:txBody>
                    <a:bodyPr/>
                    <a:lstStyle/>
                    <a:p>
                      <a:pPr algn="l" fontAlgn="b"/>
                      <a:r>
                        <a:rPr lang="en-ZA" sz="1000" b="1" i="1" u="none" strike="noStrike" dirty="0">
                          <a:effectLst/>
                          <a:latin typeface="Arial" panose="020B0604020202020204" pitchFamily="34" charset="0"/>
                        </a:rPr>
                        <a:t>Total Liabilities</a:t>
                      </a:r>
                    </a:p>
                  </a:txBody>
                  <a:tcPr marL="114296" marR="0" marT="0" marB="0" anchor="b">
                    <a:lnL>
                      <a:noFill/>
                    </a:lnL>
                    <a:lnR>
                      <a:noFill/>
                    </a:lnR>
                    <a:lnT>
                      <a:noFill/>
                    </a:lnT>
                    <a:lnB>
                      <a:noFill/>
                    </a:lnB>
                  </a:tcPr>
                </a:tc>
                <a:tc>
                  <a:txBody>
                    <a:bodyPr/>
                    <a:lstStyle/>
                    <a:p>
                      <a:pPr algn="ctr" fontAlgn="b"/>
                      <a:endParaRPr lang="en-ZA" sz="1000" b="0"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1 303 240 571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1 593 649 670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22"/>
                  </a:ext>
                </a:extLst>
              </a:tr>
              <a:tr h="180518">
                <a:tc>
                  <a:txBody>
                    <a:bodyPr/>
                    <a:lstStyle/>
                    <a:p>
                      <a:pPr algn="l" fontAlgn="b"/>
                      <a:endParaRPr lang="en-ZA" sz="1000" b="0" i="0" u="none" strike="noStrike" dirty="0">
                        <a:effectLst/>
                        <a:latin typeface="Arial" panose="020B0604020202020204" pitchFamily="34" charset="0"/>
                      </a:endParaRPr>
                    </a:p>
                  </a:txBody>
                  <a:tcPr marL="114296" marR="0" marT="0" marB="0" anchor="b">
                    <a:lnL>
                      <a:noFill/>
                    </a:lnL>
                    <a:lnR>
                      <a:noFill/>
                    </a:lnR>
                    <a:lnT>
                      <a:noFill/>
                    </a:lnT>
                    <a:lnB>
                      <a:noFill/>
                    </a:lnB>
                  </a:tcPr>
                </a:tc>
                <a:tc>
                  <a:txBody>
                    <a:bodyPr/>
                    <a:lstStyle/>
                    <a:p>
                      <a:pPr algn="l" fontAlgn="b"/>
                      <a:endParaRPr lang="en-ZA" sz="1000" b="0"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ZA" sz="1000" b="0" i="0" u="none" strike="noStrike" dirty="0">
                          <a:effectLst/>
                          <a:latin typeface="Arial" panose="020B0604020202020204" pitchFamily="34"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23"/>
                  </a:ext>
                </a:extLst>
              </a:tr>
              <a:tr h="180518">
                <a:tc>
                  <a:txBody>
                    <a:bodyPr/>
                    <a:lstStyle/>
                    <a:p>
                      <a:pPr algn="l" fontAlgn="b"/>
                      <a:r>
                        <a:rPr lang="en-ZA" sz="1000" b="1" i="1" u="none" strike="noStrike" dirty="0">
                          <a:effectLst/>
                          <a:latin typeface="Arial" panose="020B0604020202020204" pitchFamily="34" charset="0"/>
                        </a:rPr>
                        <a:t>Total Equity and Liabilities</a:t>
                      </a:r>
                    </a:p>
                  </a:txBody>
                  <a:tcPr marL="114296" marR="0" marT="0" marB="0" anchor="b">
                    <a:lnL>
                      <a:noFill/>
                    </a:lnL>
                    <a:lnR>
                      <a:noFill/>
                    </a:lnR>
                    <a:lnT>
                      <a:noFill/>
                    </a:lnT>
                    <a:lnB>
                      <a:noFill/>
                    </a:lnB>
                  </a:tcPr>
                </a:tc>
                <a:tc>
                  <a:txBody>
                    <a:bodyPr/>
                    <a:lstStyle/>
                    <a:p>
                      <a:pPr algn="l" fontAlgn="b"/>
                      <a:endParaRPr lang="en-ZA" sz="1000" b="0" i="1"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4 190 464 943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l"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ZA" sz="1000" b="1" i="1" u="none" strike="noStrike" dirty="0">
                          <a:effectLst/>
                          <a:latin typeface="Arial" panose="020B0604020202020204" pitchFamily="34" charset="0"/>
                        </a:rPr>
                        <a:t>    4 429 742 786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endParaRPr lang="en-ZA" sz="1000" b="0" i="0" u="none" strike="noStrike" dirty="0">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xmlns="" val="257240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55" y="-28204"/>
            <a:ext cx="9720000" cy="328241"/>
          </a:xfrm>
        </p:spPr>
        <p:txBody>
          <a:bodyPr>
            <a:normAutofit fontScale="90000"/>
          </a:bodyPr>
          <a:lstStyle/>
          <a:p>
            <a:r>
              <a:rPr lang="en-ZA" dirty="0"/>
              <a:t>Audit Outcome Summary</a:t>
            </a:r>
            <a:endParaRPr lang="en-US" dirty="0"/>
          </a:p>
        </p:txBody>
      </p:sp>
      <p:pic>
        <p:nvPicPr>
          <p:cNvPr id="5" name="Picture 4"/>
          <p:cNvPicPr>
            <a:picLocks noChangeAspect="1"/>
          </p:cNvPicPr>
          <p:nvPr/>
        </p:nvPicPr>
        <p:blipFill>
          <a:blip r:embed="rId2"/>
          <a:stretch>
            <a:fillRect/>
          </a:stretch>
        </p:blipFill>
        <p:spPr>
          <a:xfrm>
            <a:off x="1346200" y="419100"/>
            <a:ext cx="7924800" cy="4995862"/>
          </a:xfrm>
          <a:prstGeom prst="rect">
            <a:avLst/>
          </a:prstGeom>
        </p:spPr>
      </p:pic>
    </p:spTree>
    <p:extLst>
      <p:ext uri="{BB962C8B-B14F-4D97-AF65-F5344CB8AC3E}">
        <p14:creationId xmlns:p14="http://schemas.microsoft.com/office/powerpoint/2010/main" xmlns="" val="302318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08200" y="194954"/>
            <a:ext cx="3993078" cy="399307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54000" y="2987814"/>
            <a:ext cx="3906688" cy="707886"/>
          </a:xfrm>
          <a:prstGeom prst="rect">
            <a:avLst/>
          </a:prstGeom>
        </p:spPr>
        <p:txBody>
          <a:bodyPr wrap="square">
            <a:spAutoFit/>
          </a:bodyPr>
          <a:lstStyle/>
          <a:p>
            <a:pPr algn="ctr"/>
            <a:r>
              <a:rPr lang="en-ZA" sz="6000" b="1" baseline="30000" dirty="0">
                <a:solidFill>
                  <a:schemeClr val="tx2"/>
                </a:solidFill>
                <a:latin typeface="+mj-lt"/>
                <a:cs typeface="Century Gothic"/>
              </a:rPr>
              <a:t>THANK YOU</a:t>
            </a:r>
            <a:endParaRPr lang="en-US" sz="6000" b="1" baseline="30000" dirty="0">
              <a:solidFill>
                <a:schemeClr val="tx2"/>
              </a:solidFill>
              <a:latin typeface="+mj-lt"/>
              <a:cs typeface="Century Gothic"/>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9452" y="4152901"/>
            <a:ext cx="3532167"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731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Contents</a:t>
            </a:r>
            <a:endParaRPr lang="en-US" dirty="0"/>
          </a:p>
        </p:txBody>
      </p:sp>
      <p:sp>
        <p:nvSpPr>
          <p:cNvPr id="6" name="Content Placeholder 5"/>
          <p:cNvSpPr>
            <a:spLocks noGrp="1"/>
          </p:cNvSpPr>
          <p:nvPr>
            <p:ph idx="1"/>
          </p:nvPr>
        </p:nvSpPr>
        <p:spPr/>
        <p:txBody>
          <a:bodyPr>
            <a:normAutofit/>
          </a:bodyPr>
          <a:lstStyle/>
          <a:p>
            <a:pPr marL="457200" indent="-457200">
              <a:buFont typeface="+mj-lt"/>
              <a:buAutoNum type="arabicPeriod"/>
            </a:pPr>
            <a:r>
              <a:rPr lang="en-US" dirty="0"/>
              <a:t>Performance Information</a:t>
            </a:r>
          </a:p>
          <a:p>
            <a:pPr marL="457200" indent="-457200">
              <a:buFont typeface="+mj-lt"/>
              <a:buAutoNum type="arabicPeriod"/>
            </a:pPr>
            <a:r>
              <a:rPr lang="en-US" dirty="0"/>
              <a:t>Human Capital Management</a:t>
            </a:r>
          </a:p>
          <a:p>
            <a:pPr marL="457200" indent="-457200">
              <a:buFont typeface="+mj-lt"/>
              <a:buAutoNum type="arabicPeriod"/>
            </a:pPr>
            <a:r>
              <a:rPr lang="en-US" dirty="0"/>
              <a:t>Governance </a:t>
            </a:r>
          </a:p>
          <a:p>
            <a:pPr marL="457200" indent="-457200">
              <a:buFont typeface="+mj-lt"/>
              <a:buAutoNum type="arabicPeriod"/>
            </a:pPr>
            <a:r>
              <a:rPr lang="en-ZA" dirty="0"/>
              <a:t>Financial Information</a:t>
            </a:r>
          </a:p>
          <a:p>
            <a:pPr marL="457200" indent="-457200">
              <a:buFont typeface="+mj-lt"/>
              <a:buAutoNum type="arabicPeriod"/>
            </a:pPr>
            <a:r>
              <a:rPr lang="en-ZA" dirty="0"/>
              <a:t>Audit Information</a:t>
            </a:r>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xmlns="" val="125624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 y="0"/>
            <a:ext cx="9720000" cy="480053"/>
          </a:xfrm>
        </p:spPr>
        <p:txBody>
          <a:bodyPr/>
          <a:lstStyle/>
          <a:p>
            <a:r>
              <a:rPr lang="en-US" dirty="0"/>
              <a:t>Performance Information: Overview</a:t>
            </a:r>
          </a:p>
        </p:txBody>
      </p:sp>
      <p:sp>
        <p:nvSpPr>
          <p:cNvPr id="3" name="Content Placeholder 2"/>
          <p:cNvSpPr>
            <a:spLocks noGrp="1"/>
          </p:cNvSpPr>
          <p:nvPr>
            <p:ph idx="1"/>
          </p:nvPr>
        </p:nvSpPr>
        <p:spPr>
          <a:xfrm>
            <a:off x="203200" y="556253"/>
            <a:ext cx="9732800" cy="4968247"/>
          </a:xfrm>
        </p:spPr>
        <p:txBody>
          <a:bodyPr>
            <a:noAutofit/>
          </a:bodyPr>
          <a:lstStyle/>
          <a:p>
            <a:pPr algn="just">
              <a:buFont typeface="Wingdings" panose="05000000000000000000" pitchFamily="2" charset="2"/>
              <a:buChar char="§"/>
            </a:pPr>
            <a:r>
              <a:rPr lang="en-GB" sz="1600" dirty="0"/>
              <a:t>The 2019/20 financial year marked the birth of the sixth democratic administration in South Africa with SITA playing a pivotal role in supporting the smooth running of the election </a:t>
            </a:r>
            <a:r>
              <a:rPr lang="en-ZA" sz="1600" dirty="0"/>
              <a:t>and supported the integrity of the voters roll by hosting voters’ data on behalf of the Department of Home Affairs (DHA). </a:t>
            </a:r>
          </a:p>
          <a:p>
            <a:pPr algn="just">
              <a:buFont typeface="Wingdings" panose="05000000000000000000" pitchFamily="2" charset="2"/>
              <a:buChar char="§"/>
            </a:pPr>
            <a:r>
              <a:rPr lang="en-GB" sz="1600" dirty="0"/>
              <a:t>The tabling of the new medium term strategy and APP was delayed due to the country's  election cycle, this lead to delayed contracting on corporate objectives and subsequently a late start on the execution of the predetermined objectives.</a:t>
            </a:r>
            <a:endParaRPr lang="en-US" sz="1600" dirty="0"/>
          </a:p>
          <a:p>
            <a:pPr algn="just">
              <a:buFont typeface="Wingdings" panose="05000000000000000000" pitchFamily="2" charset="2"/>
              <a:buChar char="§"/>
            </a:pPr>
            <a:r>
              <a:rPr lang="en-US" sz="1600" dirty="0"/>
              <a:t>There</a:t>
            </a:r>
            <a:r>
              <a:rPr lang="en-GB" sz="1600" dirty="0"/>
              <a:t> was a serious downturn of the economy which resulted in government issuing directives to all public entities to limit operational expenditure and curtail capital investments which snowballed into cash flow challenges becoming prominent and declining revenues, and this had a negative impact on the  performance of the organisation.</a:t>
            </a:r>
          </a:p>
          <a:p>
            <a:pPr algn="just">
              <a:buFont typeface="Wingdings" panose="05000000000000000000" pitchFamily="2" charset="2"/>
              <a:buChar char="§"/>
            </a:pPr>
            <a:r>
              <a:rPr lang="en-GB" sz="1600" dirty="0"/>
              <a:t>This was the first year of the  implementation of the new digital transformation strategy which required SITA to ready its internal environment and acquire requisite skills, there were delays in the execution due to the financial constraints. </a:t>
            </a:r>
            <a:endParaRPr lang="en-GB" sz="1500" dirty="0"/>
          </a:p>
          <a:p>
            <a:pPr marL="336592" lvl="1" indent="-336592" algn="just">
              <a:buFont typeface="Wingdings" panose="05000000000000000000" pitchFamily="2" charset="2"/>
              <a:buChar char="§"/>
            </a:pPr>
            <a:r>
              <a:rPr lang="en-US" sz="1600" dirty="0"/>
              <a:t>SITA still managed to implement key strategic projects which were aimed at enhancing digital service delivery by government and has </a:t>
            </a:r>
            <a:r>
              <a:rPr lang="en-GB" sz="1600" dirty="0"/>
              <a:t>successfully enabled government departments to deliver on their planned initiatives such as  delivery of an enhanced  presidential hotline, provision of secure digital platforms for firearm monitoring, migration of websites to the SITA cloud and implementation of a master insolvency system, amongst others.</a:t>
            </a:r>
            <a:endParaRPr lang="en-US" sz="1600" dirty="0"/>
          </a:p>
          <a:p>
            <a:pPr marL="0" lvl="1" indent="0" algn="just">
              <a:buNone/>
            </a:pPr>
            <a:endParaRPr lang="en-US" sz="1500" dirty="0"/>
          </a:p>
          <a:p>
            <a:pPr>
              <a:buFont typeface="Wingdings" panose="05000000000000000000" pitchFamily="2" charset="2"/>
              <a:buChar char="§"/>
            </a:pPr>
            <a:endParaRPr lang="en-GB" sz="1600" dirty="0"/>
          </a:p>
          <a:p>
            <a:pPr>
              <a:buFont typeface="Wingdings" panose="05000000000000000000" pitchFamily="2" charset="2"/>
              <a:buChar char="§"/>
            </a:pPr>
            <a:endParaRPr lang="en-US" sz="1600" dirty="0"/>
          </a:p>
          <a:p>
            <a:pPr>
              <a:buFont typeface="Wingdings" panose="05000000000000000000" pitchFamily="2" charset="2"/>
              <a:buChar char="§"/>
            </a:pPr>
            <a:endParaRPr lang="en-GB" sz="1600" dirty="0"/>
          </a:p>
          <a:p>
            <a:pPr lvl="1">
              <a:buFont typeface="Wingdings" panose="05000000000000000000" pitchFamily="2" charset="2"/>
              <a:buChar char="ü"/>
            </a:pPr>
            <a:endParaRPr lang="en-ZA" sz="1400" dirty="0"/>
          </a:p>
        </p:txBody>
      </p:sp>
    </p:spTree>
    <p:extLst>
      <p:ext uri="{BB962C8B-B14F-4D97-AF65-F5344CB8AC3E}">
        <p14:creationId xmlns:p14="http://schemas.microsoft.com/office/powerpoint/2010/main" xmlns="" val="239018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14300"/>
            <a:ext cx="9720000" cy="480053"/>
          </a:xfrm>
        </p:spPr>
        <p:txBody>
          <a:bodyPr/>
          <a:lstStyle/>
          <a:p>
            <a:r>
              <a:rPr lang="en-US" dirty="0"/>
              <a:t>Performance Information Overview…</a:t>
            </a:r>
          </a:p>
        </p:txBody>
      </p:sp>
      <p:sp>
        <p:nvSpPr>
          <p:cNvPr id="3" name="Content Placeholder 2"/>
          <p:cNvSpPr>
            <a:spLocks noGrp="1"/>
          </p:cNvSpPr>
          <p:nvPr>
            <p:ph idx="1"/>
          </p:nvPr>
        </p:nvSpPr>
        <p:spPr>
          <a:xfrm>
            <a:off x="-25400" y="289553"/>
            <a:ext cx="9982200" cy="2034547"/>
          </a:xfrm>
        </p:spPr>
        <p:txBody>
          <a:bodyPr>
            <a:noAutofit/>
          </a:bodyPr>
          <a:lstStyle/>
          <a:p>
            <a:pPr algn="just">
              <a:buFont typeface="Wingdings" panose="05000000000000000000" pitchFamily="2" charset="2"/>
              <a:buChar char="§"/>
            </a:pPr>
            <a:r>
              <a:rPr lang="en-GB" sz="1400" dirty="0"/>
              <a:t>The annual performance results point to the achievement of </a:t>
            </a:r>
            <a:r>
              <a:rPr lang="en-GB" sz="1400" dirty="0" smtClean="0"/>
              <a:t>60</a:t>
            </a:r>
            <a:r>
              <a:rPr lang="en-GB" sz="1400" dirty="0"/>
              <a:t>% on annual targets.</a:t>
            </a:r>
            <a:endParaRPr lang="en-US" sz="1000" dirty="0">
              <a:solidFill>
                <a:srgbClr val="000000"/>
              </a:solidFill>
              <a:latin typeface="Bookman Old Style"/>
              <a:cs typeface="Arial" pitchFamily="34" charset="0"/>
            </a:endParaRPr>
          </a:p>
          <a:p>
            <a:pPr algn="just">
              <a:buFont typeface="Wingdings" panose="05000000000000000000" pitchFamily="2" charset="2"/>
              <a:buChar char="§"/>
            </a:pPr>
            <a:r>
              <a:rPr lang="en-GB" sz="1400" dirty="0"/>
              <a:t>Challenges leading to the unsatisfactory performance in some indicators are as follows amongst others:</a:t>
            </a:r>
          </a:p>
          <a:p>
            <a:pPr marL="511502" lvl="2" indent="-336592" algn="just">
              <a:buFont typeface="Wingdings" panose="05000000000000000000" pitchFamily="2" charset="2"/>
              <a:buChar char="ü"/>
            </a:pPr>
            <a:r>
              <a:rPr lang="en-GB" sz="1100" dirty="0"/>
              <a:t>Delays in clients signing SLA annexures and disputes regarding renewal of SLA annexures;</a:t>
            </a:r>
          </a:p>
          <a:p>
            <a:pPr marL="511502" lvl="2" indent="-336592" algn="just">
              <a:buFont typeface="Wingdings" panose="05000000000000000000" pitchFamily="2" charset="2"/>
              <a:buChar char="ü"/>
            </a:pPr>
            <a:r>
              <a:rPr lang="en-GB" sz="1100" dirty="0"/>
              <a:t>Delays in clients accepting proposals and </a:t>
            </a:r>
            <a:r>
              <a:rPr lang="en-US" sz="1100" dirty="0"/>
              <a:t>SITA costing model for some services leading to delays in approval of technical designs and implementation thereof;</a:t>
            </a:r>
          </a:p>
          <a:p>
            <a:pPr marL="511502" lvl="2" indent="-336592" algn="just">
              <a:buFont typeface="Wingdings" panose="05000000000000000000" pitchFamily="2" charset="2"/>
              <a:buChar char="ü"/>
            </a:pPr>
            <a:r>
              <a:rPr lang="en-US" sz="1100" dirty="0"/>
              <a:t>Outstanding payments from some clients for services rendered and </a:t>
            </a:r>
            <a:r>
              <a:rPr lang="en-GB" sz="1100" dirty="0"/>
              <a:t> objections to services consumed versus billing leading to </a:t>
            </a:r>
            <a:r>
              <a:rPr lang="en-US" sz="1100" dirty="0"/>
              <a:t>loss of revenue;</a:t>
            </a:r>
          </a:p>
          <a:p>
            <a:pPr marL="511502" lvl="2" indent="-336592" algn="just">
              <a:buFont typeface="Wingdings" panose="05000000000000000000" pitchFamily="2" charset="2"/>
              <a:buChar char="ü"/>
            </a:pPr>
            <a:r>
              <a:rPr lang="en-US" sz="1100" dirty="0"/>
              <a:t>Numerous power outages and in certain instances  old infrastructure that is incompatible with Cloud capability which  hindered the ability to offer DR services; </a:t>
            </a:r>
          </a:p>
          <a:p>
            <a:pPr marL="511502" lvl="2" indent="-336592" algn="just">
              <a:buFont typeface="Wingdings" panose="05000000000000000000" pitchFamily="2" charset="2"/>
              <a:buChar char="ü"/>
            </a:pPr>
            <a:r>
              <a:rPr lang="en-US" sz="1100" dirty="0"/>
              <a:t>High rate of bid cancellations due to poor specifications, inadequate supply market intelligence and procurement administrative errors;</a:t>
            </a:r>
          </a:p>
          <a:p>
            <a:pPr marL="511502" lvl="2" indent="-336592" algn="just">
              <a:buFont typeface="Wingdings" panose="05000000000000000000" pitchFamily="2" charset="2"/>
              <a:buChar char="ü"/>
            </a:pPr>
            <a:r>
              <a:rPr lang="en-GB" sz="1100" dirty="0"/>
              <a:t>Limited skilled and resource constraints hinders SITA to respond speedily to client requests;</a:t>
            </a:r>
          </a:p>
          <a:p>
            <a:pPr marL="511502" lvl="2" indent="-336592" algn="just">
              <a:buFont typeface="Wingdings" panose="05000000000000000000" pitchFamily="2" charset="2"/>
              <a:buChar char="ü"/>
            </a:pPr>
            <a:r>
              <a:rPr lang="en-GB" sz="1100" dirty="0"/>
              <a:t>Delays in the</a:t>
            </a:r>
            <a:r>
              <a:rPr lang="en-US" sz="1100" dirty="0"/>
              <a:t> appointment resources due to the moratorium on recruitment and  cash flow </a:t>
            </a:r>
            <a:r>
              <a:rPr lang="en-US" sz="1100" dirty="0" smtClean="0"/>
              <a:t>challenge.</a:t>
            </a:r>
            <a:endParaRPr lang="en-US" sz="1100" dirty="0"/>
          </a:p>
        </p:txBody>
      </p:sp>
      <p:pic>
        <p:nvPicPr>
          <p:cNvPr id="4" name="Picture 3"/>
          <p:cNvPicPr>
            <a:picLocks noChangeAspect="1"/>
          </p:cNvPicPr>
          <p:nvPr/>
        </p:nvPicPr>
        <p:blipFill rotWithShape="1">
          <a:blip r:embed="rId2"/>
          <a:srcRect l="3021" t="11628"/>
          <a:stretch/>
        </p:blipFill>
        <p:spPr>
          <a:xfrm>
            <a:off x="1041400" y="2552700"/>
            <a:ext cx="7337722" cy="2895600"/>
          </a:xfrm>
          <a:prstGeom prst="rect">
            <a:avLst/>
          </a:prstGeom>
        </p:spPr>
      </p:pic>
    </p:spTree>
    <p:extLst>
      <p:ext uri="{BB962C8B-B14F-4D97-AF65-F5344CB8AC3E}">
        <p14:creationId xmlns:p14="http://schemas.microsoft.com/office/powerpoint/2010/main" xmlns="" val="243281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 y="-34290"/>
            <a:ext cx="9720000" cy="480053"/>
          </a:xfrm>
        </p:spPr>
        <p:txBody>
          <a:bodyPr/>
          <a:lstStyle/>
          <a:p>
            <a:r>
              <a:rPr lang="en-US" dirty="0"/>
              <a:t>Performance Information Overview…</a:t>
            </a:r>
            <a:endParaRPr lang="en-US" sz="1400" dirty="0">
              <a:solidFill>
                <a:schemeClr val="tx2"/>
              </a:solidFill>
            </a:endParaRPr>
          </a:p>
        </p:txBody>
      </p:sp>
      <p:sp>
        <p:nvSpPr>
          <p:cNvPr id="3" name="Content Placeholder 2"/>
          <p:cNvSpPr>
            <a:spLocks noGrp="1"/>
          </p:cNvSpPr>
          <p:nvPr>
            <p:ph idx="1"/>
          </p:nvPr>
        </p:nvSpPr>
        <p:spPr>
          <a:xfrm>
            <a:off x="127000" y="445763"/>
            <a:ext cx="9796200" cy="4926337"/>
          </a:xfrm>
        </p:spPr>
        <p:txBody>
          <a:bodyPr>
            <a:noAutofit/>
          </a:bodyPr>
          <a:lstStyle/>
          <a:p>
            <a:pPr algn="just">
              <a:buFont typeface="Wingdings" panose="05000000000000000000" pitchFamily="2" charset="2"/>
              <a:buChar char="§"/>
            </a:pPr>
            <a:r>
              <a:rPr lang="en-GB" sz="1400" dirty="0"/>
              <a:t>Though the Agency did not achieve 100% performance on its predetermined objectives, the following are some of the key successes:</a:t>
            </a:r>
            <a:endParaRPr lang="en-ZA" sz="1400" dirty="0">
              <a:solidFill>
                <a:prstClr val="black"/>
              </a:solidFill>
            </a:endParaRPr>
          </a:p>
          <a:p>
            <a:pPr lvl="1" algn="just">
              <a:buFont typeface="Wingdings" panose="05000000000000000000" pitchFamily="2" charset="2"/>
              <a:buChar char="ü"/>
            </a:pPr>
            <a:r>
              <a:rPr lang="en-ZA" sz="1300" dirty="0">
                <a:solidFill>
                  <a:prstClr val="black"/>
                </a:solidFill>
              </a:rPr>
              <a:t>SITA improved service delivery to clients thereby enabling government departments  through relevant ICT solutions to positively impact their internal business operations which ultimately enhance the citizen experience. </a:t>
            </a:r>
          </a:p>
          <a:p>
            <a:pPr lvl="1" algn="just">
              <a:buFont typeface="Wingdings" panose="05000000000000000000" pitchFamily="2" charset="2"/>
              <a:buChar char="ü"/>
            </a:pPr>
            <a:r>
              <a:rPr lang="en-ZA" sz="1300" dirty="0">
                <a:solidFill>
                  <a:prstClr val="black"/>
                </a:solidFill>
              </a:rPr>
              <a:t>The Agency successfully reclaimed key client business which is partly reflected in its improved market share statistics that has grown from 13.3 % for FY2018/19 to 18.1% for FY 2019/20 for designated services. </a:t>
            </a:r>
            <a:endParaRPr lang="en-US" sz="1300" dirty="0"/>
          </a:p>
          <a:p>
            <a:pPr lvl="1" algn="just">
              <a:buFont typeface="Wingdings" panose="05000000000000000000" pitchFamily="2" charset="2"/>
              <a:buChar char="ü"/>
            </a:pPr>
            <a:r>
              <a:rPr lang="en-GB" sz="1300" dirty="0"/>
              <a:t>SITA partnered with DHA to increase the points from which citizens can apply for and receive their identity documents, including the use of bank systems in the country whose networks are provided and maintained by SITA.</a:t>
            </a:r>
          </a:p>
          <a:p>
            <a:pPr lvl="1" algn="just">
              <a:buFont typeface="Wingdings" panose="05000000000000000000" pitchFamily="2" charset="2"/>
              <a:buChar char="ü"/>
            </a:pPr>
            <a:r>
              <a:rPr lang="en-GB" sz="1300" dirty="0"/>
              <a:t>SITA executed on its mandate through the development and deployment of e-service products and has deployed various e-service such as Presidential inauguration mobile application, license and permit platform and data-sharing platform (open source), amongst others.</a:t>
            </a:r>
            <a:endParaRPr lang="en-US" sz="1300" dirty="0"/>
          </a:p>
          <a:p>
            <a:pPr lvl="1" algn="just">
              <a:buFont typeface="Wingdings" panose="05000000000000000000" pitchFamily="2" charset="2"/>
              <a:buChar char="ü"/>
            </a:pPr>
            <a:r>
              <a:rPr lang="en-GB" sz="1300" dirty="0"/>
              <a:t>In an effort to alleviate the scourge of crimes committed with guns SITA designed, developed and implemented a reliable digital system i.e. SAPS Firearm e-Submission solution which allowed firearms dealers and commercial agents to submit their firearm-related information and documentation electronically to the SAPS. </a:t>
            </a:r>
          </a:p>
          <a:p>
            <a:pPr lvl="1" algn="just">
              <a:buFont typeface="Wingdings" panose="05000000000000000000" pitchFamily="2" charset="2"/>
              <a:buChar char="ü"/>
            </a:pPr>
            <a:r>
              <a:rPr lang="en-GB" sz="1300" dirty="0"/>
              <a:t>SITA through its streamlined systems has enabled faster capturing of data, verification and quality checks for the release of the national matric examination results thereby enabling Umalusi to release verifiably accurate results ahead of schedule, with almost zero comebacks.</a:t>
            </a:r>
          </a:p>
          <a:p>
            <a:pPr lvl="1" algn="just">
              <a:buFont typeface="Wingdings" panose="05000000000000000000" pitchFamily="2" charset="2"/>
              <a:buChar char="ü"/>
            </a:pPr>
            <a:r>
              <a:rPr lang="en-ZA" sz="1300" dirty="0"/>
              <a:t>SITA partnered with BBI to rollout the phase 1 implementation of the SA Connect programme to municipalities at bandwidths of 10 Mbp where SITA ensured connectivity at layer 3, 451 sites across various provinces were successfully connected.</a:t>
            </a:r>
          </a:p>
          <a:p>
            <a:pPr lvl="1" algn="just">
              <a:buFont typeface="Wingdings" panose="05000000000000000000" pitchFamily="2" charset="2"/>
              <a:buChar char="ü"/>
            </a:pPr>
            <a:r>
              <a:rPr lang="en-GB" sz="1300" dirty="0"/>
              <a:t>SITA has through its CSR programme launched a software engineering school in KZN province thereby supporting governments’ broader objective of ensuring a state of readiness of 4IR by equipping learners with software-development, coding and other ICT skills.</a:t>
            </a:r>
            <a:endParaRPr lang="en-US" sz="1300" dirty="0"/>
          </a:p>
          <a:p>
            <a:pPr algn="just">
              <a:buFont typeface="Wingdings" panose="05000000000000000000" pitchFamily="2" charset="2"/>
              <a:buChar char="§"/>
            </a:pPr>
            <a:endParaRPr lang="en-ZA" sz="1400" dirty="0"/>
          </a:p>
        </p:txBody>
      </p:sp>
    </p:spTree>
    <p:extLst>
      <p:ext uri="{BB962C8B-B14F-4D97-AF65-F5344CB8AC3E}">
        <p14:creationId xmlns:p14="http://schemas.microsoft.com/office/powerpoint/2010/main" xmlns="" val="355254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1: Service Delivery  </a:t>
            </a:r>
            <a:endParaRPr lang="en-US" dirty="0"/>
          </a:p>
        </p:txBody>
      </p:sp>
      <p:sp>
        <p:nvSpPr>
          <p:cNvPr id="4" name="object 2">
            <a:extLst>
              <a:ext uri="{FF2B5EF4-FFF2-40B4-BE49-F238E27FC236}">
                <a16:creationId xmlns:a16="http://schemas.microsoft.com/office/drawing/2014/main" xmlns="" id="{03A34DD5-3D13-5148-A2CF-B670FC88ECF0}"/>
              </a:ext>
            </a:extLst>
          </p:cNvPr>
          <p:cNvSpPr txBox="1"/>
          <p:nvPr/>
        </p:nvSpPr>
        <p:spPr>
          <a:xfrm>
            <a:off x="313291" y="520022"/>
            <a:ext cx="9414909" cy="661078"/>
          </a:xfrm>
          <a:prstGeom prst="rect">
            <a:avLst/>
          </a:prstGeom>
        </p:spPr>
        <p:txBody>
          <a:bodyPr vert="horz" wrap="square" lIns="0" tIns="12700" rIns="0" bIns="0" rtlCol="0">
            <a:spAutoFit/>
          </a:bodyPr>
          <a:lstStyle/>
          <a:p>
            <a:pPr marL="12700" marR="5080" algn="just">
              <a:lnSpc>
                <a:spcPct val="116700"/>
              </a:lnSpc>
              <a:spcBef>
                <a:spcPts val="1070"/>
              </a:spcBef>
              <a:tabLst>
                <a:tab pos="444500" algn="l"/>
              </a:tabLst>
            </a:pPr>
            <a:r>
              <a:rPr sz="1200" dirty="0">
                <a:cs typeface="Times New Roman"/>
              </a:rPr>
              <a:t>The purpose of this programme is to provide a high-quality IT services to enable government to deliver efficient and convenient services to citizens through the use of ICT and to  optimise the provision of SITA’s IT infrastructure services to increase availability, flexibility, scalability, predictability and security.</a:t>
            </a:r>
          </a:p>
        </p:txBody>
      </p:sp>
      <p:graphicFrame>
        <p:nvGraphicFramePr>
          <p:cNvPr id="3" name="Table 2"/>
          <p:cNvGraphicFramePr>
            <a:graphicFrameLocks noGrp="1"/>
          </p:cNvGraphicFramePr>
          <p:nvPr>
            <p:extLst>
              <p:ext uri="{D42A27DB-BD31-4B8C-83A1-F6EECF244321}">
                <p14:modId xmlns:p14="http://schemas.microsoft.com/office/powerpoint/2010/main" xmlns="" val="68601679"/>
              </p:ext>
            </p:extLst>
          </p:nvPr>
        </p:nvGraphicFramePr>
        <p:xfrm>
          <a:off x="260191" y="1421765"/>
          <a:ext cx="9631680" cy="3296920"/>
        </p:xfrm>
        <a:graphic>
          <a:graphicData uri="http://schemas.openxmlformats.org/drawingml/2006/table">
            <a:tbl>
              <a:tblPr firstRow="1"/>
              <a:tblGrid>
                <a:gridCol w="1350645">
                  <a:extLst>
                    <a:ext uri="{9D8B030D-6E8A-4147-A177-3AD203B41FA5}">
                      <a16:colId xmlns:a16="http://schemas.microsoft.com/office/drawing/2014/main" xmlns="" val="20000"/>
                    </a:ext>
                  </a:extLst>
                </a:gridCol>
                <a:gridCol w="1350010">
                  <a:extLst>
                    <a:ext uri="{9D8B030D-6E8A-4147-A177-3AD203B41FA5}">
                      <a16:colId xmlns:a16="http://schemas.microsoft.com/office/drawing/2014/main" xmlns="" val="20001"/>
                    </a:ext>
                  </a:extLst>
                </a:gridCol>
                <a:gridCol w="1350010">
                  <a:extLst>
                    <a:ext uri="{9D8B030D-6E8A-4147-A177-3AD203B41FA5}">
                      <a16:colId xmlns:a16="http://schemas.microsoft.com/office/drawing/2014/main" xmlns="" val="20002"/>
                    </a:ext>
                  </a:extLst>
                </a:gridCol>
                <a:gridCol w="1350010">
                  <a:extLst>
                    <a:ext uri="{9D8B030D-6E8A-4147-A177-3AD203B41FA5}">
                      <a16:colId xmlns:a16="http://schemas.microsoft.com/office/drawing/2014/main" xmlns="" val="20003"/>
                    </a:ext>
                  </a:extLst>
                </a:gridCol>
                <a:gridCol w="1170305">
                  <a:extLst>
                    <a:ext uri="{9D8B030D-6E8A-4147-A177-3AD203B41FA5}">
                      <a16:colId xmlns:a16="http://schemas.microsoft.com/office/drawing/2014/main" xmlns="" val="20004"/>
                    </a:ext>
                  </a:extLst>
                </a:gridCol>
                <a:gridCol w="1170305">
                  <a:extLst>
                    <a:ext uri="{9D8B030D-6E8A-4147-A177-3AD203B41FA5}">
                      <a16:colId xmlns:a16="http://schemas.microsoft.com/office/drawing/2014/main" xmlns="" val="20005"/>
                    </a:ext>
                  </a:extLst>
                </a:gridCol>
                <a:gridCol w="1890395">
                  <a:extLst>
                    <a:ext uri="{9D8B030D-6E8A-4147-A177-3AD203B41FA5}">
                      <a16:colId xmlns:a16="http://schemas.microsoft.com/office/drawing/2014/main" xmlns="" val="20006"/>
                    </a:ext>
                  </a:extLst>
                </a:gridCol>
              </a:tblGrid>
              <a:tr h="0">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Strategic objective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Performance indicator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2018/19</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Planned target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Deviation from planned target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Reasons for variance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GB" sz="1000" b="1"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C1: Enhance efficiency of government business processes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Arial Unicode MS" panose="020B0604020202020204" pitchFamily="34" charset="-128"/>
                        </a:rPr>
                        <a:t>No. of e-government services products  deployed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Calibri Light" panose="020F0302020204030204" pitchFamily="34" charset="0"/>
                          <a:ea typeface="Calibri" panose="020F0502020204030204" pitchFamily="34" charset="0"/>
                          <a:cs typeface="Times New Roman" panose="02020603050405020304" pitchFamily="18" charset="0"/>
                        </a:rPr>
                        <a:t>5 e-services products deployed</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100"/>
                        </a:spcAft>
                        <a:tabLst>
                          <a:tab pos="2637155" algn="ctr"/>
                          <a:tab pos="5274310" algn="r"/>
                        </a:tabLst>
                      </a:pPr>
                      <a:r>
                        <a:rPr lang="en-ZA" sz="1000" dirty="0">
                          <a:effectLst/>
                          <a:latin typeface="Calibri Light" panose="020F0302020204030204" pitchFamily="34" charset="0"/>
                          <a:ea typeface="Calibri" panose="020F0502020204030204" pitchFamily="34" charset="0"/>
                          <a:cs typeface="Times New Roman" panose="02020603050405020304" pitchFamily="18" charset="0"/>
                        </a:rPr>
                        <a:t>5 e-services products deployed</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GB"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3 e-service products deployed</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2</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tabLst>
                          <a:tab pos="2637155" algn="ctr"/>
                          <a:tab pos="5274310" algn="r"/>
                        </a:tabLs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Deployment was not finalised due to non-availability of key users or clients due to COVID-19 lockdown measures; testing and acceptance of their products was not concluded.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0">
                <a:tc>
                  <a:txBody>
                    <a:bodyPr/>
                    <a:lstStyle/>
                    <a:p>
                      <a:pPr marL="0" marR="0" algn="l">
                        <a:lnSpc>
                          <a:spcPct val="115000"/>
                        </a:lnSpc>
                        <a:spcBef>
                          <a:spcPts val="0"/>
                        </a:spcBef>
                        <a:spcAft>
                          <a:spcPts val="0"/>
                        </a:spcAft>
                      </a:pPr>
                      <a:r>
                        <a:rPr lang="en-GB" sz="1000" b="1"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C3: Transform SITA into customer-centric organisation</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Arial Unicode MS" panose="020B0604020202020204" pitchFamily="34" charset="-128"/>
                        </a:rPr>
                        <a:t>% performance against measured contracted SLA metrics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96.38%</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Calibri Light" panose="020F0302020204030204" pitchFamily="34" charset="0"/>
                          <a:ea typeface="Calibri" panose="020F0502020204030204" pitchFamily="34" charset="0"/>
                          <a:cs typeface="Times New Roman" panose="02020603050405020304" pitchFamily="18" charset="0"/>
                        </a:rPr>
                        <a:t>95% performance against measured contracted SLA metrics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95.40% performance against measured contracted SLA metrics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0.40%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GB"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The improvement plan on meantime to respond and meantime to resolve yielded positive results.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marR="0" algn="l">
                        <a:lnSpc>
                          <a:spcPct val="115000"/>
                        </a:lnSpc>
                        <a:spcBef>
                          <a:spcPts val="0"/>
                        </a:spcBef>
                        <a:spcAft>
                          <a:spcPts val="0"/>
                        </a:spcAft>
                      </a:pPr>
                      <a:r>
                        <a:rPr lang="en-GB" sz="1000" b="1"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C4: Achieve growth in government market share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Arial Unicode MS" panose="020B0604020202020204" pitchFamily="34" charset="-128"/>
                        </a:rPr>
                        <a:t>% increase in government market share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13.3%</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Calibri Light" panose="020F0302020204030204" pitchFamily="34" charset="0"/>
                          <a:ea typeface="Calibri" panose="020F0502020204030204" pitchFamily="34" charset="0"/>
                          <a:cs typeface="Times New Roman" panose="02020603050405020304" pitchFamily="18" charset="0"/>
                        </a:rPr>
                        <a:t>10% increase in government market share on designated services (increase on 2018/19 target)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kern="1200" dirty="0">
                          <a:effectLst/>
                          <a:latin typeface="Calibri Light" panose="020F0302020204030204" pitchFamily="34" charset="0"/>
                          <a:ea typeface="Calibri" panose="020F0502020204030204" pitchFamily="34" charset="0"/>
                          <a:cs typeface="Calibri Light" panose="020F0302020204030204" pitchFamily="34" charset="0"/>
                        </a:rPr>
                        <a:t>24.6% increase in government market share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effectLst/>
                          <a:latin typeface="Calibri Light" panose="020F0302020204030204" pitchFamily="34" charset="0"/>
                          <a:ea typeface="Calibri" panose="020F0502020204030204" pitchFamily="34" charset="0"/>
                          <a:cs typeface="Calibri Light" panose="020F0302020204030204" pitchFamily="34" charset="0"/>
                        </a:rPr>
                        <a:t>14.6%</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effectLst/>
                          <a:latin typeface="Calibri Light" panose="020F0302020204030204" pitchFamily="34" charset="0"/>
                          <a:ea typeface="Calibri" panose="020F0502020204030204" pitchFamily="34" charset="0"/>
                          <a:cs typeface="Calibri Light" panose="020F0302020204030204" pitchFamily="34" charset="0"/>
                        </a:rPr>
                        <a:t>Budget cuts of R1bn has positively influenced the performance, along with revenue through contracted recurring services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2836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2:  Infrastructure </a:t>
            </a:r>
            <a:endParaRPr lang="en-US" dirty="0"/>
          </a:p>
        </p:txBody>
      </p:sp>
      <p:sp>
        <p:nvSpPr>
          <p:cNvPr id="5" name="object 2">
            <a:extLst>
              <a:ext uri="{FF2B5EF4-FFF2-40B4-BE49-F238E27FC236}">
                <a16:creationId xmlns:a16="http://schemas.microsoft.com/office/drawing/2014/main" xmlns="" id="{E86256A3-CE33-7F44-AC90-26E6B01E5B2B}"/>
              </a:ext>
            </a:extLst>
          </p:cNvPr>
          <p:cNvSpPr txBox="1"/>
          <p:nvPr/>
        </p:nvSpPr>
        <p:spPr>
          <a:xfrm>
            <a:off x="228599" y="571500"/>
            <a:ext cx="9631679" cy="382156"/>
          </a:xfrm>
          <a:prstGeom prst="rect">
            <a:avLst/>
          </a:prstGeom>
        </p:spPr>
        <p:txBody>
          <a:bodyPr vert="horz" wrap="square" lIns="0" tIns="12700" rIns="0" bIns="0" rtlCol="0">
            <a:spAutoFit/>
          </a:bodyPr>
          <a:lstStyle/>
          <a:p>
            <a:r>
              <a:rPr lang="en-ZA" sz="1200" dirty="0"/>
              <a:t>The purpose of this programme is to optimise the provision of SITA’s IT infrastructure services in order to increase availability, flexibility, scalability, predictability and security and a number of government ecosystems.</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xmlns="" val="3315472678"/>
              </p:ext>
            </p:extLst>
          </p:nvPr>
        </p:nvGraphicFramePr>
        <p:xfrm>
          <a:off x="216000" y="1104900"/>
          <a:ext cx="9631680" cy="1368044"/>
        </p:xfrm>
        <a:graphic>
          <a:graphicData uri="http://schemas.openxmlformats.org/drawingml/2006/table">
            <a:tbl>
              <a:tblPr firstRow="1"/>
              <a:tblGrid>
                <a:gridCol w="1340485">
                  <a:extLst>
                    <a:ext uri="{9D8B030D-6E8A-4147-A177-3AD203B41FA5}">
                      <a16:colId xmlns:a16="http://schemas.microsoft.com/office/drawing/2014/main" xmlns="" val="20000"/>
                    </a:ext>
                  </a:extLst>
                </a:gridCol>
                <a:gridCol w="1224915">
                  <a:extLst>
                    <a:ext uri="{9D8B030D-6E8A-4147-A177-3AD203B41FA5}">
                      <a16:colId xmlns:a16="http://schemas.microsoft.com/office/drawing/2014/main" xmlns="" val="20001"/>
                    </a:ext>
                  </a:extLst>
                </a:gridCol>
                <a:gridCol w="1221740">
                  <a:extLst>
                    <a:ext uri="{9D8B030D-6E8A-4147-A177-3AD203B41FA5}">
                      <a16:colId xmlns:a16="http://schemas.microsoft.com/office/drawing/2014/main" xmlns="" val="20002"/>
                    </a:ext>
                  </a:extLst>
                </a:gridCol>
                <a:gridCol w="1186180">
                  <a:extLst>
                    <a:ext uri="{9D8B030D-6E8A-4147-A177-3AD203B41FA5}">
                      <a16:colId xmlns:a16="http://schemas.microsoft.com/office/drawing/2014/main" xmlns="" val="20003"/>
                    </a:ext>
                  </a:extLst>
                </a:gridCol>
                <a:gridCol w="159893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1916430">
                  <a:extLst>
                    <a:ext uri="{9D8B030D-6E8A-4147-A177-3AD203B41FA5}">
                      <a16:colId xmlns:a16="http://schemas.microsoft.com/office/drawing/2014/main" xmlns="" val="20006"/>
                    </a:ext>
                  </a:extLst>
                </a:gridCol>
              </a:tblGrid>
              <a:tr h="0">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Strategic objective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Performance indicator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2018/19</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Planned target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Deviation from planned target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Reasons for variance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GB" sz="1000" b="1"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Broadband connectivity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 of SA connect sites connected at bandwidths of 10Mbps as the government order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900" dirty="0">
                          <a:effectLst/>
                          <a:latin typeface="Calibri Light" panose="020F0302020204030204" pitchFamily="34" charset="0"/>
                          <a:ea typeface="Calibri Light" panose="020F0302020204030204" pitchFamily="34" charset="0"/>
                          <a:cs typeface="Times New Roman" panose="02020603050405020304" pitchFamily="18" charset="0"/>
                        </a:rPr>
                        <a:t>100% SA connect connected and maintained at bandwidths of 10Mbps as per the government order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GB"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126.9% SA connect connected and maintained at bandwidths of 10Mbps as per the government order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26.9%</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Dedicated effort  and focus to ensure the SA connect programme  is delivered according to project plan</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Title 1"/>
          <p:cNvSpPr txBox="1">
            <a:spLocks/>
          </p:cNvSpPr>
          <p:nvPr/>
        </p:nvSpPr>
        <p:spPr>
          <a:xfrm>
            <a:off x="216000" y="2481580"/>
            <a:ext cx="9720000" cy="480053"/>
          </a:xfrm>
          <a:prstGeom prst="rect">
            <a:avLst/>
          </a:prstGeom>
          <a:noFill/>
          <a:ln cmpd="sng">
            <a:noFill/>
          </a:ln>
        </p:spPr>
        <p:txBody>
          <a:bodyPr vert="horz" lIns="91440" tIns="45720" rIns="91440" bIns="45720" rtlCol="0" anchor="t" anchorCtr="0">
            <a:noAutofit/>
          </a:bodyPr>
          <a:lstStyle>
            <a:lvl1pPr algn="l" defTabSz="846625" rtl="0" eaLnBrk="1" latinLnBrk="0" hangingPunct="1">
              <a:spcBef>
                <a:spcPct val="0"/>
              </a:spcBef>
              <a:buNone/>
              <a:defRPr sz="2800" b="1" kern="1200">
                <a:solidFill>
                  <a:srgbClr val="0E1B8D"/>
                </a:solidFill>
                <a:latin typeface="+mj-lt"/>
                <a:ea typeface="+mj-ea"/>
                <a:cs typeface="Segoe UI Semibold" panose="020B0702040204020203" pitchFamily="34" charset="0"/>
              </a:defRPr>
            </a:lvl1pPr>
          </a:lstStyle>
          <a:p>
            <a:r>
              <a:rPr lang="en-US" dirty="0">
                <a:solidFill>
                  <a:schemeClr val="accent1">
                    <a:lumMod val="50000"/>
                  </a:schemeClr>
                </a:solidFill>
              </a:rPr>
              <a:t>Programme 3:  Procurement </a:t>
            </a:r>
            <a:endParaRPr lang="en-US" dirty="0"/>
          </a:p>
        </p:txBody>
      </p:sp>
      <p:sp>
        <p:nvSpPr>
          <p:cNvPr id="8" name="object 2">
            <a:extLst>
              <a:ext uri="{FF2B5EF4-FFF2-40B4-BE49-F238E27FC236}">
                <a16:creationId xmlns:a16="http://schemas.microsoft.com/office/drawing/2014/main" xmlns="" id="{E86256A3-CE33-7F44-AC90-26E6B01E5B2B}"/>
              </a:ext>
            </a:extLst>
          </p:cNvPr>
          <p:cNvSpPr txBox="1"/>
          <p:nvPr/>
        </p:nvSpPr>
        <p:spPr>
          <a:xfrm>
            <a:off x="228600" y="3014980"/>
            <a:ext cx="8890000" cy="437556"/>
          </a:xfrm>
          <a:prstGeom prst="rect">
            <a:avLst/>
          </a:prstGeom>
        </p:spPr>
        <p:txBody>
          <a:bodyPr vert="horz" wrap="square" lIns="0" tIns="12700" rIns="0" bIns="0" rtlCol="0">
            <a:spAutoFit/>
          </a:bodyPr>
          <a:lstStyle/>
          <a:p>
            <a:pPr algn="just">
              <a:lnSpc>
                <a:spcPct val="115000"/>
              </a:lnSpc>
              <a:spcAft>
                <a:spcPts val="600"/>
              </a:spcAft>
            </a:pPr>
            <a:r>
              <a:rPr lang="en-GB" sz="1200" dirty="0"/>
              <a:t>The purpose of this programme is to address all issues relating to procurement turnaround times, operational inefficiencies, removing customer pain points, cost ineffectiveness and transforming the procurement function</a:t>
            </a:r>
            <a:r>
              <a:rPr lang="en-US" sz="1200" dirty="0">
                <a:solidFill>
                  <a:srgbClr val="000000"/>
                </a:solidFill>
                <a:ea typeface="Arial Unicode MS"/>
                <a:cs typeface="Arial Unicode MS"/>
              </a:rPr>
              <a:t>.</a:t>
            </a:r>
            <a:endParaRPr lang="en-US" sz="1200" dirty="0">
              <a:ea typeface="Calibri Light"/>
              <a:cs typeface="Times New Roman"/>
            </a:endParaRPr>
          </a:p>
        </p:txBody>
      </p:sp>
      <p:graphicFrame>
        <p:nvGraphicFramePr>
          <p:cNvPr id="9" name="Table 8"/>
          <p:cNvGraphicFramePr>
            <a:graphicFrameLocks noGrp="1"/>
          </p:cNvGraphicFramePr>
          <p:nvPr>
            <p:extLst>
              <p:ext uri="{D42A27DB-BD31-4B8C-83A1-F6EECF244321}">
                <p14:modId xmlns:p14="http://schemas.microsoft.com/office/powerpoint/2010/main" xmlns="" val="3869528425"/>
              </p:ext>
            </p:extLst>
          </p:nvPr>
        </p:nvGraphicFramePr>
        <p:xfrm>
          <a:off x="216000" y="3471586"/>
          <a:ext cx="9703435" cy="1823720"/>
        </p:xfrm>
        <a:graphic>
          <a:graphicData uri="http://schemas.openxmlformats.org/drawingml/2006/table">
            <a:tbl>
              <a:tblPr firstRow="1"/>
              <a:tblGrid>
                <a:gridCol w="908685">
                  <a:extLst>
                    <a:ext uri="{9D8B030D-6E8A-4147-A177-3AD203B41FA5}">
                      <a16:colId xmlns:a16="http://schemas.microsoft.com/office/drawing/2014/main" xmlns="" val="20000"/>
                    </a:ext>
                  </a:extLst>
                </a:gridCol>
                <a:gridCol w="919480">
                  <a:extLst>
                    <a:ext uri="{9D8B030D-6E8A-4147-A177-3AD203B41FA5}">
                      <a16:colId xmlns:a16="http://schemas.microsoft.com/office/drawing/2014/main" xmlns="" val="20001"/>
                    </a:ext>
                  </a:extLst>
                </a:gridCol>
                <a:gridCol w="1558290">
                  <a:extLst>
                    <a:ext uri="{9D8B030D-6E8A-4147-A177-3AD203B41FA5}">
                      <a16:colId xmlns:a16="http://schemas.microsoft.com/office/drawing/2014/main" xmlns="" val="20002"/>
                    </a:ext>
                  </a:extLst>
                </a:gridCol>
                <a:gridCol w="1555115">
                  <a:extLst>
                    <a:ext uri="{9D8B030D-6E8A-4147-A177-3AD203B41FA5}">
                      <a16:colId xmlns:a16="http://schemas.microsoft.com/office/drawing/2014/main" xmlns="" val="20003"/>
                    </a:ext>
                  </a:extLst>
                </a:gridCol>
                <a:gridCol w="1303020">
                  <a:extLst>
                    <a:ext uri="{9D8B030D-6E8A-4147-A177-3AD203B41FA5}">
                      <a16:colId xmlns:a16="http://schemas.microsoft.com/office/drawing/2014/main" xmlns="" val="20004"/>
                    </a:ext>
                  </a:extLst>
                </a:gridCol>
                <a:gridCol w="1297305">
                  <a:extLst>
                    <a:ext uri="{9D8B030D-6E8A-4147-A177-3AD203B41FA5}">
                      <a16:colId xmlns:a16="http://schemas.microsoft.com/office/drawing/2014/main" xmlns="" val="20005"/>
                    </a:ext>
                  </a:extLst>
                </a:gridCol>
                <a:gridCol w="2161540">
                  <a:extLst>
                    <a:ext uri="{9D8B030D-6E8A-4147-A177-3AD203B41FA5}">
                      <a16:colId xmlns:a16="http://schemas.microsoft.com/office/drawing/2014/main" xmlns="" val="20006"/>
                    </a:ext>
                  </a:extLst>
                </a:gridCol>
              </a:tblGrid>
              <a:tr h="0">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Strategic objective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Performance indicator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2018/19</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Planned target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Deviation from planned target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Reasons for variance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GB" sz="1000" b="1"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P1: Drive efficiency and effectiveness of supply chain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Calibri" panose="020F0502020204030204" pitchFamily="34" charset="0"/>
                          <a:cs typeface="Calibri Light" panose="020F0302020204030204" pitchFamily="34" charset="0"/>
                        </a:rPr>
                        <a:t>M8: % of tender awards completed within the targeted turnaround time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GB" sz="1000" b="1"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33.9% of tender awards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US"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Completed within the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US"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Targeted turnaround time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Calibri Light" panose="020F0302020204030204" pitchFamily="34" charset="0"/>
                          <a:ea typeface="Calibri" panose="020F0502020204030204" pitchFamily="34" charset="0"/>
                          <a:cs typeface="Calibri Light" panose="020F0302020204030204" pitchFamily="34" charset="0"/>
                        </a:rPr>
                        <a:t>50% of tender awards completed within the targeted turnaround times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GB" sz="1000" kern="1200" dirty="0">
                          <a:effectLst/>
                          <a:latin typeface="Calibri Light" panose="020F0302020204030204" pitchFamily="34" charset="0"/>
                          <a:ea typeface="Calibri" panose="020F0502020204030204" pitchFamily="34" charset="0"/>
                          <a:cs typeface="Calibri Light" panose="020F0302020204030204" pitchFamily="34" charset="0"/>
                        </a:rPr>
                        <a:t>27.04% of tender awards completed within the targeted turnaround time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effectLst/>
                          <a:latin typeface="Calibri Light" panose="020F0302020204030204" pitchFamily="34" charset="0"/>
                          <a:ea typeface="Calibri" panose="020F0502020204030204" pitchFamily="34" charset="0"/>
                          <a:cs typeface="Calibri Light" panose="020F0302020204030204" pitchFamily="34" charset="0"/>
                        </a:rPr>
                        <a:t>-22.96%</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Historical procurement challenges are still in process of being addressed through the appointment of the CPO. The SCM reform processes kick started in FY2019/20 will yield improvements in the new financial year.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75608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51"/>
            <a:ext cx="9720000" cy="480053"/>
          </a:xfrm>
        </p:spPr>
        <p:txBody>
          <a:bodyPr/>
          <a:lstStyle/>
          <a:p>
            <a:r>
              <a:rPr lang="en-US" dirty="0">
                <a:solidFill>
                  <a:schemeClr val="accent1">
                    <a:lumMod val="50000"/>
                  </a:schemeClr>
                </a:solidFill>
              </a:rPr>
              <a:t>Programme 4:  </a:t>
            </a:r>
            <a:r>
              <a:rPr lang="en-GB" dirty="0"/>
              <a:t>Industry</a:t>
            </a:r>
            <a:endParaRPr lang="en-US" dirty="0"/>
          </a:p>
        </p:txBody>
      </p:sp>
      <p:sp>
        <p:nvSpPr>
          <p:cNvPr id="5" name="object 2">
            <a:extLst>
              <a:ext uri="{FF2B5EF4-FFF2-40B4-BE49-F238E27FC236}">
                <a16:creationId xmlns:a16="http://schemas.microsoft.com/office/drawing/2014/main" xmlns="" id="{E86256A3-CE33-7F44-AC90-26E6B01E5B2B}"/>
              </a:ext>
            </a:extLst>
          </p:cNvPr>
          <p:cNvSpPr txBox="1"/>
          <p:nvPr/>
        </p:nvSpPr>
        <p:spPr>
          <a:xfrm>
            <a:off x="162896" y="487028"/>
            <a:ext cx="9412904" cy="637482"/>
          </a:xfrm>
          <a:prstGeom prst="rect">
            <a:avLst/>
          </a:prstGeom>
        </p:spPr>
        <p:txBody>
          <a:bodyPr vert="horz" wrap="square" lIns="0" tIns="12700" rIns="0" bIns="0" rtlCol="0">
            <a:spAutoFit/>
          </a:bodyPr>
          <a:lstStyle/>
          <a:p>
            <a:pPr algn="just">
              <a:lnSpc>
                <a:spcPct val="115000"/>
              </a:lnSpc>
              <a:spcAft>
                <a:spcPts val="600"/>
              </a:spcAft>
            </a:pPr>
            <a:r>
              <a:rPr lang="en-GB" sz="1200" dirty="0"/>
              <a:t>The purpose of this programme is to advance transformation of the ICT sector and bridge the digital divide through promoting access to ICT, stimulating growth in the economy, diversifying supply chains, contributing towards the reduction of unemployment and poverty alleviation, and supporting skills development and training initiatives</a:t>
            </a:r>
            <a:endParaRPr lang="en-US" sz="1200" dirty="0">
              <a:ea typeface="Calibri Light"/>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xmlns="" val="2108504455"/>
              </p:ext>
            </p:extLst>
          </p:nvPr>
        </p:nvGraphicFramePr>
        <p:xfrm>
          <a:off x="162896" y="1201347"/>
          <a:ext cx="9703435" cy="1297940"/>
        </p:xfrm>
        <a:graphic>
          <a:graphicData uri="http://schemas.openxmlformats.org/drawingml/2006/table">
            <a:tbl>
              <a:tblPr firstRow="1"/>
              <a:tblGrid>
                <a:gridCol w="908050">
                  <a:extLst>
                    <a:ext uri="{9D8B030D-6E8A-4147-A177-3AD203B41FA5}">
                      <a16:colId xmlns:a16="http://schemas.microsoft.com/office/drawing/2014/main" xmlns="" val="20000"/>
                    </a:ext>
                  </a:extLst>
                </a:gridCol>
                <a:gridCol w="1035050">
                  <a:extLst>
                    <a:ext uri="{9D8B030D-6E8A-4147-A177-3AD203B41FA5}">
                      <a16:colId xmlns:a16="http://schemas.microsoft.com/office/drawing/2014/main" xmlns="" val="20001"/>
                    </a:ext>
                  </a:extLst>
                </a:gridCol>
                <a:gridCol w="1442720">
                  <a:extLst>
                    <a:ext uri="{9D8B030D-6E8A-4147-A177-3AD203B41FA5}">
                      <a16:colId xmlns:a16="http://schemas.microsoft.com/office/drawing/2014/main" xmlns="" val="20002"/>
                    </a:ext>
                  </a:extLst>
                </a:gridCol>
                <a:gridCol w="1129030">
                  <a:extLst>
                    <a:ext uri="{9D8B030D-6E8A-4147-A177-3AD203B41FA5}">
                      <a16:colId xmlns:a16="http://schemas.microsoft.com/office/drawing/2014/main" xmlns="" val="20003"/>
                    </a:ext>
                  </a:extLst>
                </a:gridCol>
                <a:gridCol w="1200150">
                  <a:extLst>
                    <a:ext uri="{9D8B030D-6E8A-4147-A177-3AD203B41FA5}">
                      <a16:colId xmlns:a16="http://schemas.microsoft.com/office/drawing/2014/main" xmlns="" val="20004"/>
                    </a:ext>
                  </a:extLst>
                </a:gridCol>
                <a:gridCol w="1257300">
                  <a:extLst>
                    <a:ext uri="{9D8B030D-6E8A-4147-A177-3AD203B41FA5}">
                      <a16:colId xmlns:a16="http://schemas.microsoft.com/office/drawing/2014/main" xmlns="" val="20005"/>
                    </a:ext>
                  </a:extLst>
                </a:gridCol>
                <a:gridCol w="2731135">
                  <a:extLst>
                    <a:ext uri="{9D8B030D-6E8A-4147-A177-3AD203B41FA5}">
                      <a16:colId xmlns:a16="http://schemas.microsoft.com/office/drawing/2014/main" xmlns="" val="20006"/>
                    </a:ext>
                  </a:extLst>
                </a:gridCol>
              </a:tblGrid>
              <a:tr h="0">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Strategic objective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Performance indicator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2018/19</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Planned target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Deviation from planned target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Reasons for variance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ZA" sz="1000" dirty="0">
                          <a:effectLst/>
                          <a:latin typeface="Calibri Light" panose="020F0302020204030204" pitchFamily="34" charset="0"/>
                          <a:ea typeface="Calibri" panose="020F0502020204030204" pitchFamily="34" charset="0"/>
                          <a:cs typeface="Calibri Light" panose="020F0302020204030204" pitchFamily="34" charset="0"/>
                        </a:rPr>
                        <a:t>I1: Drive economic transformation agenda</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ZA" sz="1000" dirty="0">
                          <a:effectLst/>
                          <a:latin typeface="Calibri Light" panose="020F0302020204030204" pitchFamily="34" charset="0"/>
                          <a:ea typeface="Calibri" panose="020F0502020204030204" pitchFamily="34" charset="0"/>
                          <a:cs typeface="Calibri Light" panose="020F0302020204030204" pitchFamily="34" charset="0"/>
                        </a:rPr>
                        <a:t>M10: % of ICT acquisition spending through SMME entities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19.84% of ICT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acquisition spending</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through SMME entities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40% of ICT acquisition spending through SMME entities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9.71% of ICT acquisition spending through SMME entities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-30.29%</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marR="0" indent="-201295"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Due to capacity constraints and failure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201295" marR="0" indent="-201295"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to implement  ESD and SMME policy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201295" marR="0" indent="-201295"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and strategy effectively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1" name="Title 1"/>
          <p:cNvSpPr txBox="1">
            <a:spLocks/>
          </p:cNvSpPr>
          <p:nvPr/>
        </p:nvSpPr>
        <p:spPr>
          <a:xfrm>
            <a:off x="50800" y="2640568"/>
            <a:ext cx="9720000" cy="480053"/>
          </a:xfrm>
          <a:prstGeom prst="rect">
            <a:avLst/>
          </a:prstGeom>
          <a:noFill/>
          <a:ln cmpd="sng">
            <a:noFill/>
          </a:ln>
        </p:spPr>
        <p:txBody>
          <a:bodyPr vert="horz" lIns="91440" tIns="45720" rIns="91440" bIns="45720" rtlCol="0" anchor="t" anchorCtr="0">
            <a:noAutofit/>
          </a:bodyPr>
          <a:lstStyle>
            <a:lvl1pPr algn="l" defTabSz="846625" rtl="0" eaLnBrk="1" latinLnBrk="0" hangingPunct="1">
              <a:spcBef>
                <a:spcPct val="0"/>
              </a:spcBef>
              <a:buNone/>
              <a:defRPr sz="2800" b="1" kern="1200">
                <a:solidFill>
                  <a:srgbClr val="0E1B8D"/>
                </a:solidFill>
                <a:latin typeface="+mj-lt"/>
                <a:ea typeface="+mj-ea"/>
                <a:cs typeface="Segoe UI Semibold" panose="020B0702040204020203" pitchFamily="34" charset="0"/>
              </a:defRPr>
            </a:lvl1pPr>
          </a:lstStyle>
          <a:p>
            <a:r>
              <a:rPr lang="en-US" dirty="0">
                <a:solidFill>
                  <a:schemeClr val="accent1">
                    <a:lumMod val="50000"/>
                  </a:schemeClr>
                </a:solidFill>
              </a:rPr>
              <a:t>Programme 6: Organisation, governance and administration </a:t>
            </a:r>
            <a:endParaRPr lang="en-US" dirty="0"/>
          </a:p>
        </p:txBody>
      </p:sp>
      <p:sp>
        <p:nvSpPr>
          <p:cNvPr id="12" name="object 2">
            <a:extLst>
              <a:ext uri="{FF2B5EF4-FFF2-40B4-BE49-F238E27FC236}">
                <a16:creationId xmlns:a16="http://schemas.microsoft.com/office/drawing/2014/main" xmlns="" id="{03A34DD5-3D13-5148-A2CF-B670FC88ECF0}"/>
              </a:ext>
            </a:extLst>
          </p:cNvPr>
          <p:cNvSpPr txBox="1"/>
          <p:nvPr/>
        </p:nvSpPr>
        <p:spPr>
          <a:xfrm>
            <a:off x="148091" y="3205078"/>
            <a:ext cx="9808709" cy="382156"/>
          </a:xfrm>
          <a:prstGeom prst="rect">
            <a:avLst/>
          </a:prstGeom>
        </p:spPr>
        <p:txBody>
          <a:bodyPr vert="horz" wrap="square" lIns="0" tIns="12700" rIns="0" bIns="0" rtlCol="0">
            <a:spAutoFit/>
          </a:bodyPr>
          <a:lstStyle/>
          <a:p>
            <a:r>
              <a:rPr lang="en-GB" sz="1200" dirty="0"/>
              <a:t>The purpose of this programme is to build and maintain organisational capability to enable SITA to achieve its strategic imperatives. The programme also aims to provide leadership, strategic management, governance, risk and resource management in line with government’s accepted norms and standards.</a:t>
            </a:r>
            <a:endParaRPr lang="en-US" sz="1200" dirty="0"/>
          </a:p>
        </p:txBody>
      </p:sp>
      <p:graphicFrame>
        <p:nvGraphicFramePr>
          <p:cNvPr id="13" name="Table 12"/>
          <p:cNvGraphicFramePr>
            <a:graphicFrameLocks noGrp="1"/>
          </p:cNvGraphicFramePr>
          <p:nvPr>
            <p:extLst>
              <p:ext uri="{D42A27DB-BD31-4B8C-83A1-F6EECF244321}">
                <p14:modId xmlns:p14="http://schemas.microsoft.com/office/powerpoint/2010/main" xmlns="" val="4051321488"/>
              </p:ext>
            </p:extLst>
          </p:nvPr>
        </p:nvGraphicFramePr>
        <p:xfrm>
          <a:off x="162896" y="3695700"/>
          <a:ext cx="9793905" cy="1648460"/>
        </p:xfrm>
        <a:graphic>
          <a:graphicData uri="http://schemas.openxmlformats.org/drawingml/2006/table">
            <a:tbl>
              <a:tblPr firstRow="1"/>
              <a:tblGrid>
                <a:gridCol w="1373394">
                  <a:extLst>
                    <a:ext uri="{9D8B030D-6E8A-4147-A177-3AD203B41FA5}">
                      <a16:colId xmlns:a16="http://schemas.microsoft.com/office/drawing/2014/main" xmlns="" val="20000"/>
                    </a:ext>
                  </a:extLst>
                </a:gridCol>
                <a:gridCol w="1281059">
                  <a:extLst>
                    <a:ext uri="{9D8B030D-6E8A-4147-A177-3AD203B41FA5}">
                      <a16:colId xmlns:a16="http://schemas.microsoft.com/office/drawing/2014/main" xmlns="" val="20001"/>
                    </a:ext>
                  </a:extLst>
                </a:gridCol>
                <a:gridCol w="1098327">
                  <a:extLst>
                    <a:ext uri="{9D8B030D-6E8A-4147-A177-3AD203B41FA5}">
                      <a16:colId xmlns:a16="http://schemas.microsoft.com/office/drawing/2014/main" xmlns="" val="20002"/>
                    </a:ext>
                  </a:extLst>
                </a:gridCol>
                <a:gridCol w="1281705">
                  <a:extLst>
                    <a:ext uri="{9D8B030D-6E8A-4147-A177-3AD203B41FA5}">
                      <a16:colId xmlns:a16="http://schemas.microsoft.com/office/drawing/2014/main" xmlns="" val="20003"/>
                    </a:ext>
                  </a:extLst>
                </a:gridCol>
                <a:gridCol w="1517384">
                  <a:extLst>
                    <a:ext uri="{9D8B030D-6E8A-4147-A177-3AD203B41FA5}">
                      <a16:colId xmlns:a16="http://schemas.microsoft.com/office/drawing/2014/main" xmlns="" val="20004"/>
                    </a:ext>
                  </a:extLst>
                </a:gridCol>
                <a:gridCol w="1394702">
                  <a:extLst>
                    <a:ext uri="{9D8B030D-6E8A-4147-A177-3AD203B41FA5}">
                      <a16:colId xmlns:a16="http://schemas.microsoft.com/office/drawing/2014/main" xmlns="" val="20005"/>
                    </a:ext>
                  </a:extLst>
                </a:gridCol>
                <a:gridCol w="1847334">
                  <a:extLst>
                    <a:ext uri="{9D8B030D-6E8A-4147-A177-3AD203B41FA5}">
                      <a16:colId xmlns:a16="http://schemas.microsoft.com/office/drawing/2014/main" xmlns="" val="20006"/>
                    </a:ext>
                  </a:extLst>
                </a:gridCol>
              </a:tblGrid>
              <a:tr h="0">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Strategic objective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Performance indicator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2018/19</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Planned target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Deviation from planned target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Reasons for variance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0">
                <a:tc>
                  <a:txBody>
                    <a:bodyPr/>
                    <a:lstStyle/>
                    <a:p>
                      <a:pPr marL="0" marR="0" algn="l">
                        <a:lnSpc>
                          <a:spcPct val="115000"/>
                        </a:lnSpc>
                        <a:spcBef>
                          <a:spcPts val="0"/>
                        </a:spcBef>
                        <a:spcAft>
                          <a:spcPts val="0"/>
                        </a:spcAft>
                      </a:pPr>
                      <a:r>
                        <a:rPr lang="en-GB" sz="1000" b="1"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L1: Transform organisational workforce capability</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b="1"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 </a:t>
                      </a:r>
                      <a:r>
                        <a:rPr lang="en-GB"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 of employees trained against the workplace skills plan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solidFill>
                            <a:srgbClr val="000000"/>
                          </a:solidFill>
                          <a:effectLst/>
                          <a:latin typeface="Calibri Light" panose="020F0302020204030204" pitchFamily="34" charset="0"/>
                          <a:ea typeface="Arial Unicode MS" panose="020B0604020202020204" pitchFamily="34" charset="-128"/>
                          <a:cs typeface="Arial Unicode MS" panose="020B0604020202020204" pitchFamily="34" charset="-128"/>
                        </a:rPr>
                        <a: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dirty="0">
                          <a:effectLst/>
                          <a:latin typeface="Calibri Light" panose="020F0302020204030204" pitchFamily="34" charset="0"/>
                          <a:ea typeface="Calibri" panose="020F0502020204030204" pitchFamily="34" charset="0"/>
                          <a:cs typeface="Times New Roman" panose="02020603050405020304" pitchFamily="18" charset="0"/>
                        </a:rPr>
                        <a:t>70% of employees trained against the workplace skills plan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nSpc>
                          <a:spcPct val="115000"/>
                        </a:lnSpc>
                        <a:spcBef>
                          <a:spcPts val="0"/>
                        </a:spcBef>
                        <a:spcAft>
                          <a:spcPts val="0"/>
                        </a:spcAft>
                      </a:pPr>
                      <a:r>
                        <a:rPr lang="en-GB" sz="10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79.5% of employees trained against the workplace skill plan</a:t>
                      </a:r>
                      <a:endParaRPr lang="en-US" sz="11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tabLst>
                          <a:tab pos="2637155" algn="ctr"/>
                          <a:tab pos="5274310" algn="r"/>
                        </a:tabLst>
                      </a:pPr>
                      <a:r>
                        <a:rPr lang="en-US"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4F81B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9.5%</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Due to establishment of a scheduling plan based on the tender awards and line managers supporting employees to attend scheduled training courses.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22567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5: Financial Sustainability  </a:t>
            </a:r>
            <a:endParaRPr lang="en-US" dirty="0"/>
          </a:p>
        </p:txBody>
      </p:sp>
      <p:sp>
        <p:nvSpPr>
          <p:cNvPr id="4" name="object 2">
            <a:extLst>
              <a:ext uri="{FF2B5EF4-FFF2-40B4-BE49-F238E27FC236}">
                <a16:creationId xmlns:a16="http://schemas.microsoft.com/office/drawing/2014/main" xmlns="" id="{03A34DD5-3D13-5148-A2CF-B670FC88ECF0}"/>
              </a:ext>
            </a:extLst>
          </p:cNvPr>
          <p:cNvSpPr txBox="1"/>
          <p:nvPr/>
        </p:nvSpPr>
        <p:spPr>
          <a:xfrm>
            <a:off x="313291" y="602610"/>
            <a:ext cx="8589211" cy="197490"/>
          </a:xfrm>
          <a:prstGeom prst="rect">
            <a:avLst/>
          </a:prstGeom>
        </p:spPr>
        <p:txBody>
          <a:bodyPr vert="horz" wrap="square" lIns="0" tIns="12700" rIns="0" bIns="0" rtlCol="0">
            <a:spAutoFit/>
          </a:bodyPr>
          <a:lstStyle/>
          <a:p>
            <a:r>
              <a:rPr lang="en-GB" sz="1200" dirty="0"/>
              <a:t>The purpose of this programme is to ensure an effective and efficient financial management and ensure financial growth and sustainability.</a:t>
            </a:r>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xmlns="" val="2163970747"/>
              </p:ext>
            </p:extLst>
          </p:nvPr>
        </p:nvGraphicFramePr>
        <p:xfrm>
          <a:off x="310751" y="1104900"/>
          <a:ext cx="9720263" cy="3384162"/>
        </p:xfrm>
        <a:graphic>
          <a:graphicData uri="http://schemas.openxmlformats.org/drawingml/2006/table">
            <a:tbl>
              <a:tblPr firstRow="1" firstCol="1" bandRow="1"/>
              <a:tblGrid>
                <a:gridCol w="826179">
                  <a:extLst>
                    <a:ext uri="{9D8B030D-6E8A-4147-A177-3AD203B41FA5}">
                      <a16:colId xmlns:a16="http://schemas.microsoft.com/office/drawing/2014/main" xmlns="" val="20000"/>
                    </a:ext>
                  </a:extLst>
                </a:gridCol>
                <a:gridCol w="1242593">
                  <a:extLst>
                    <a:ext uri="{9D8B030D-6E8A-4147-A177-3AD203B41FA5}">
                      <a16:colId xmlns:a16="http://schemas.microsoft.com/office/drawing/2014/main" xmlns="" val="20001"/>
                    </a:ext>
                  </a:extLst>
                </a:gridCol>
                <a:gridCol w="1242593">
                  <a:extLst>
                    <a:ext uri="{9D8B030D-6E8A-4147-A177-3AD203B41FA5}">
                      <a16:colId xmlns:a16="http://schemas.microsoft.com/office/drawing/2014/main" xmlns="" val="20002"/>
                    </a:ext>
                  </a:extLst>
                </a:gridCol>
                <a:gridCol w="966859">
                  <a:extLst>
                    <a:ext uri="{9D8B030D-6E8A-4147-A177-3AD203B41FA5}">
                      <a16:colId xmlns:a16="http://schemas.microsoft.com/office/drawing/2014/main" xmlns="" val="20003"/>
                    </a:ext>
                  </a:extLst>
                </a:gridCol>
                <a:gridCol w="1012901">
                  <a:extLst>
                    <a:ext uri="{9D8B030D-6E8A-4147-A177-3AD203B41FA5}">
                      <a16:colId xmlns:a16="http://schemas.microsoft.com/office/drawing/2014/main" xmlns="" val="20004"/>
                    </a:ext>
                  </a:extLst>
                </a:gridCol>
                <a:gridCol w="2214569">
                  <a:extLst>
                    <a:ext uri="{9D8B030D-6E8A-4147-A177-3AD203B41FA5}">
                      <a16:colId xmlns:a16="http://schemas.microsoft.com/office/drawing/2014/main" xmlns="" val="20005"/>
                    </a:ext>
                  </a:extLst>
                </a:gridCol>
                <a:gridCol w="2214569">
                  <a:extLst>
                    <a:ext uri="{9D8B030D-6E8A-4147-A177-3AD203B41FA5}">
                      <a16:colId xmlns:a16="http://schemas.microsoft.com/office/drawing/2014/main" xmlns="" val="20006"/>
                    </a:ext>
                  </a:extLst>
                </a:gridCol>
              </a:tblGrid>
              <a:tr h="627073">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Strategic Objectives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Performance Indicator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2018/19</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Planned target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Actual achievement 2019/20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Deviation from planned target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2060"/>
                    </a:solidFill>
                  </a:tcPr>
                </a:tc>
                <a:tc>
                  <a:txBody>
                    <a:bodyPr/>
                    <a:lstStyle/>
                    <a:p>
                      <a:pPr marL="0" marR="0" algn="l">
                        <a:lnSpc>
                          <a:spcPct val="115000"/>
                        </a:lnSpc>
                        <a:spcBef>
                          <a:spcPts val="0"/>
                        </a:spcBef>
                        <a:spcAft>
                          <a:spcPts val="0"/>
                        </a:spcAft>
                      </a:pPr>
                      <a:r>
                        <a:rPr lang="en-ZA" sz="1000" b="1" dirty="0">
                          <a:solidFill>
                            <a:srgbClr val="FFFFFF"/>
                          </a:solidFill>
                          <a:effectLst/>
                          <a:latin typeface="Calibri Light" panose="020F0302020204030204" pitchFamily="34" charset="0"/>
                          <a:ea typeface="Calibri Light" panose="020F0302020204030204" pitchFamily="34" charset="0"/>
                          <a:cs typeface="Times New Roman" panose="02020603050405020304" pitchFamily="18" charset="0"/>
                        </a:rPr>
                        <a:t>Reasons for variance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802247">
                <a:tc rowSpan="3">
                  <a:txBody>
                    <a:bodyPr/>
                    <a:lstStyle/>
                    <a:p>
                      <a:pPr marL="0" marR="0" algn="just">
                        <a:lnSpc>
                          <a:spcPct val="115000"/>
                        </a:lnSpc>
                        <a:spcBef>
                          <a:spcPts val="0"/>
                        </a:spcBef>
                        <a:spcAft>
                          <a:spcPts val="600"/>
                        </a:spcAft>
                      </a:pPr>
                      <a:r>
                        <a:rPr lang="en-GB" sz="1000" b="1" dirty="0">
                          <a:effectLst/>
                          <a:latin typeface="Calibri Light" panose="020F0302020204030204" pitchFamily="34" charset="0"/>
                          <a:ea typeface="Arial Unicode MS" panose="020B0604020202020204" pitchFamily="34" charset="-128"/>
                          <a:cs typeface="Times New Roman" panose="02020603050405020304" pitchFamily="18" charset="0"/>
                        </a:rPr>
                        <a:t>F1: Achieve sound</a:t>
                      </a: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 </a:t>
                      </a:r>
                      <a:r>
                        <a:rPr lang="en-GB" sz="1000" b="1" dirty="0">
                          <a:effectLst/>
                          <a:latin typeface="Calibri Light" panose="020F0302020204030204" pitchFamily="34" charset="0"/>
                          <a:ea typeface="Arial Unicode MS" panose="020B0604020202020204" pitchFamily="34" charset="-128"/>
                          <a:cs typeface="Times New Roman" panose="02020603050405020304" pitchFamily="18" charset="0"/>
                        </a:rPr>
                        <a:t>financial management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000" b="1" dirty="0">
                          <a:effectLst/>
                          <a:latin typeface="Calibri Light" panose="020F0302020204030204" pitchFamily="34" charset="0"/>
                          <a:ea typeface="Arial Unicode MS" panose="020B0604020202020204" pitchFamily="34" charset="-128"/>
                          <a:cs typeface="Times New Roman" panose="02020603050405020304" pitchFamily="18" charset="0"/>
                        </a:rPr>
                        <a:t>M1:% </a:t>
                      </a: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EBIT</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000" b="1" dirty="0">
                          <a:effectLst/>
                          <a:latin typeface="Calibri Light" panose="020F0302020204030204" pitchFamily="34" charset="0"/>
                          <a:ea typeface="Arial Unicode MS" panose="020B0604020202020204" pitchFamily="34" charset="-128"/>
                          <a:cs typeface="Times New Roman" panose="02020603050405020304" pitchFamily="18" charset="0"/>
                        </a:rPr>
                        <a:t>Achieved</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R-48.3m</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R130m</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GB"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R130.8m</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R0.8m</a:t>
                      </a:r>
                    </a:p>
                    <a:p>
                      <a:pPr marL="0" marR="0" algn="l">
                        <a:lnSpc>
                          <a:spcPct val="115000"/>
                        </a:lnSpc>
                        <a:spcBef>
                          <a:spcPts val="0"/>
                        </a:spcBef>
                        <a:spcAft>
                          <a:spcPts val="0"/>
                        </a:spcAft>
                        <a:tabLst>
                          <a:tab pos="2637155" algn="ctr"/>
                          <a:tab pos="5274310" algn="r"/>
                        </a:tabLst>
                      </a:pP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Mainly due to cost containments implemented during the financial year</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27073">
                <a:tc vMerge="1">
                  <a:txBody>
                    <a:bodyPr/>
                    <a:lstStyle/>
                    <a:p>
                      <a:endParaRPr lang="en-US"/>
                    </a:p>
                  </a:txBody>
                  <a:tcPr/>
                </a:tc>
                <a:tc>
                  <a:txBody>
                    <a:bodyPr/>
                    <a:lstStyle/>
                    <a:p>
                      <a:pPr marL="0" marR="0" algn="just">
                        <a:lnSpc>
                          <a:spcPct val="115000"/>
                        </a:lnSpc>
                        <a:spcBef>
                          <a:spcPts val="0"/>
                        </a:spcBef>
                        <a:spcAft>
                          <a:spcPts val="0"/>
                        </a:spcAft>
                      </a:pPr>
                      <a:r>
                        <a:rPr lang="en-GB" sz="1000" b="1" dirty="0">
                          <a:effectLst/>
                          <a:latin typeface="Calibri Light" panose="020F0302020204030204" pitchFamily="34" charset="0"/>
                          <a:ea typeface="Arial Unicode MS" panose="020B0604020202020204" pitchFamily="34" charset="-128"/>
                          <a:cs typeface="Times New Roman" panose="02020603050405020304" pitchFamily="18" charset="0"/>
                        </a:rPr>
                        <a:t>M2: </a:t>
                      </a: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 Net Collection Rate</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000" b="1" dirty="0">
                          <a:effectLst/>
                          <a:latin typeface="Calibri Light" panose="020F0302020204030204" pitchFamily="34" charset="0"/>
                          <a:ea typeface="Arial Unicode MS" panose="020B0604020202020204" pitchFamily="34" charset="-128"/>
                          <a:cs typeface="Times New Roman" panose="02020603050405020304" pitchFamily="18" charset="0"/>
                        </a:rPr>
                        <a:t>Achieved</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80%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80%</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GB" sz="1000" kern="1200" dirty="0">
                          <a:solidFill>
                            <a:srgbClr val="FF0000"/>
                          </a:solidFill>
                          <a:effectLst/>
                          <a:latin typeface="Calibri Light" panose="020F0302020204030204" pitchFamily="34" charset="0"/>
                          <a:ea typeface="Calibri" panose="020F0502020204030204" pitchFamily="34" charset="0"/>
                          <a:cs typeface="Calibri Light" panose="020F0302020204030204" pitchFamily="34" charset="0"/>
                        </a:rPr>
                        <a:t> </a:t>
                      </a:r>
                      <a:r>
                        <a:rPr lang="en-GB"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87%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7%</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Timeous billing and most customers willing to pay in order not to lose their budget allocations.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27769">
                <a:tc vMerge="1">
                  <a:txBody>
                    <a:bodyPr/>
                    <a:lstStyle/>
                    <a:p>
                      <a:endParaRPr lang="en-US"/>
                    </a:p>
                  </a:txBody>
                  <a:tcPr/>
                </a:tc>
                <a:tc>
                  <a:txBody>
                    <a:bodyPr/>
                    <a:lstStyle/>
                    <a:p>
                      <a:pPr marL="0" marR="0" algn="just">
                        <a:lnSpc>
                          <a:spcPct val="115000"/>
                        </a:lnSpc>
                        <a:spcBef>
                          <a:spcPts val="0"/>
                        </a:spcBef>
                        <a:spcAft>
                          <a:spcPts val="0"/>
                        </a:spcAft>
                      </a:pPr>
                      <a:r>
                        <a:rPr lang="en-GB" sz="1000" b="1" dirty="0">
                          <a:effectLst/>
                          <a:latin typeface="Calibri Light" panose="020F0302020204030204" pitchFamily="34" charset="0"/>
                          <a:ea typeface="Arial Unicode MS" panose="020B0604020202020204" pitchFamily="34" charset="-128"/>
                          <a:cs typeface="Times New Roman" panose="02020603050405020304" pitchFamily="18" charset="0"/>
                        </a:rPr>
                        <a:t>M3: </a:t>
                      </a: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 gross margin</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GB" sz="1000" b="1" dirty="0">
                          <a:effectLst/>
                          <a:latin typeface="Calibri Light" panose="020F0302020204030204" pitchFamily="34" charset="0"/>
                          <a:ea typeface="Arial Unicode MS" panose="020B0604020202020204" pitchFamily="34" charset="-128"/>
                          <a:cs typeface="Times New Roman" panose="02020603050405020304" pitchFamily="18" charset="0"/>
                        </a:rPr>
                        <a:t>Not achieved</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p>
                      <a:pPr marL="0" marR="0" algn="just">
                        <a:lnSpc>
                          <a:spcPct val="115000"/>
                        </a:lnSpc>
                        <a:spcBef>
                          <a:spcPts val="0"/>
                        </a:spcBef>
                        <a:spcAft>
                          <a:spcPts val="0"/>
                        </a:spcAft>
                      </a:pPr>
                      <a:r>
                        <a:rPr lang="en-GB" sz="1000" dirty="0">
                          <a:effectLst/>
                          <a:latin typeface="Calibri Light" panose="020F0302020204030204" pitchFamily="34" charset="0"/>
                          <a:ea typeface="Arial Unicode MS" panose="020B0604020202020204" pitchFamily="34" charset="-128"/>
                          <a:cs typeface="Times New Roman" panose="02020603050405020304" pitchFamily="18" charset="0"/>
                        </a:rPr>
                        <a:t>R968.1m</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dirty="0">
                          <a:effectLst/>
                          <a:latin typeface="Calibri Light" panose="020F0302020204030204" pitchFamily="34" charset="0"/>
                          <a:ea typeface="Calibri Light" panose="020F0302020204030204" pitchFamily="34" charset="0"/>
                          <a:cs typeface="Times New Roman" panose="02020603050405020304" pitchFamily="18" charset="0"/>
                        </a:rPr>
                        <a:t>R1,670bn</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393507" marT="50775" marB="50775">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GB"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R1.407bn </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7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kern="1200" dirty="0">
                          <a:effectLst/>
                          <a:latin typeface="Calibri Light" panose="020F0302020204030204" pitchFamily="34" charset="0"/>
                          <a:ea typeface="Calibri" panose="020F0502020204030204" pitchFamily="34" charset="0"/>
                          <a:cs typeface="Times New Roman" panose="02020603050405020304" pitchFamily="18" charset="0"/>
                        </a:rPr>
                        <a:t>-R263m</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Mainly due to budgeted business which has not as yet materialised (e.g. Gauteng broadband network, CFI cloud migration, IFMS project, gCommerce) migration. Furthermore, the SAPS SLA was signed at values below the budgeted amounts.</a:t>
                      </a:r>
                      <a:endParaRPr lang="en-US" sz="11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50775" marR="50775" marT="50775" marB="507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86262463"/>
      </p:ext>
    </p:extLst>
  </p:cSld>
  <p:clrMapOvr>
    <a:masterClrMapping/>
  </p:clrMapOvr>
</p:sld>
</file>

<file path=ppt/theme/theme1.xml><?xml version="1.0" encoding="utf-8"?>
<a:theme xmlns:a="http://schemas.openxmlformats.org/drawingml/2006/main" name="SITA Presentation 2017 v5.4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A26683BB-EBB3-4A67-8BCD-716C361A3976}" vid="{3C9C3EFF-A923-419B-8237-EADCF6E4F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10263</TotalTime>
  <Words>2880</Words>
  <Application>Microsoft Office PowerPoint</Application>
  <PresentationFormat>Custom</PresentationFormat>
  <Paragraphs>387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SITA Presentation 2017 v5.4b</vt:lpstr>
      <vt:lpstr>2019-2020  Annual Report    </vt:lpstr>
      <vt:lpstr>Contents</vt:lpstr>
      <vt:lpstr>Performance Information: Overview</vt:lpstr>
      <vt:lpstr>Performance Information Overview…</vt:lpstr>
      <vt:lpstr>Performance Information Overview…</vt:lpstr>
      <vt:lpstr>Programme 1: Service Delivery  </vt:lpstr>
      <vt:lpstr>Programme 2:  Infrastructure </vt:lpstr>
      <vt:lpstr>Programme 4:  Industry</vt:lpstr>
      <vt:lpstr>Programme 5: Financial Sustainability  </vt:lpstr>
      <vt:lpstr>Human Capital Management    </vt:lpstr>
      <vt:lpstr>Governance </vt:lpstr>
      <vt:lpstr>Statement of Financial Performance</vt:lpstr>
      <vt:lpstr>Statement of Financial Position</vt:lpstr>
      <vt:lpstr>Statement of Financial Position</vt:lpstr>
      <vt:lpstr>Audit Outcome Summary</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 AND IMPLEMENT THE NEW ORGANISATIONAL DESIGN FOR SITA FOR A PERIOD OF SIX (6) MONTHS</dc:title>
  <dc:creator>BS Nhlapo</dc:creator>
  <cp:keywords>Template Presentation</cp:keywords>
  <cp:lastModifiedBy>USER</cp:lastModifiedBy>
  <cp:revision>431</cp:revision>
  <cp:lastPrinted>2019-07-15T07:55:32Z</cp:lastPrinted>
  <dcterms:created xsi:type="dcterms:W3CDTF">2017-11-30T15:25:42Z</dcterms:created>
  <dcterms:modified xsi:type="dcterms:W3CDTF">2020-11-19T12:38:26Z</dcterms:modified>
</cp:coreProperties>
</file>