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60" r:id="rId1"/>
  </p:sldMasterIdLst>
  <p:notesMasterIdLst>
    <p:notesMasterId r:id="rId35"/>
  </p:notesMasterIdLst>
  <p:handoutMasterIdLst>
    <p:handoutMasterId r:id="rId36"/>
  </p:handoutMasterIdLst>
  <p:sldIdLst>
    <p:sldId id="619" r:id="rId2"/>
    <p:sldId id="630" r:id="rId3"/>
    <p:sldId id="750" r:id="rId4"/>
    <p:sldId id="862" r:id="rId5"/>
    <p:sldId id="825" r:id="rId6"/>
    <p:sldId id="826" r:id="rId7"/>
    <p:sldId id="832" r:id="rId8"/>
    <p:sldId id="822" r:id="rId9"/>
    <p:sldId id="823" r:id="rId10"/>
    <p:sldId id="824" r:id="rId11"/>
    <p:sldId id="828" r:id="rId12"/>
    <p:sldId id="829" r:id="rId13"/>
    <p:sldId id="830" r:id="rId14"/>
    <p:sldId id="852" r:id="rId15"/>
    <p:sldId id="833" r:id="rId16"/>
    <p:sldId id="859" r:id="rId17"/>
    <p:sldId id="860" r:id="rId18"/>
    <p:sldId id="861" r:id="rId19"/>
    <p:sldId id="845" r:id="rId20"/>
    <p:sldId id="692" r:id="rId21"/>
    <p:sldId id="835" r:id="rId22"/>
    <p:sldId id="850" r:id="rId23"/>
    <p:sldId id="842" r:id="rId24"/>
    <p:sldId id="844" r:id="rId25"/>
    <p:sldId id="839" r:id="rId26"/>
    <p:sldId id="853" r:id="rId27"/>
    <p:sldId id="854" r:id="rId28"/>
    <p:sldId id="855" r:id="rId29"/>
    <p:sldId id="856" r:id="rId30"/>
    <p:sldId id="857" r:id="rId31"/>
    <p:sldId id="858" r:id="rId32"/>
    <p:sldId id="840" r:id="rId33"/>
    <p:sldId id="834" r:id="rId34"/>
  </p:sldIdLst>
  <p:sldSz cx="9144000" cy="6858000" type="screen4x3"/>
  <p:notesSz cx="6797675" cy="9926638"/>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35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16F"/>
    <a:srgbClr val="1F497D"/>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09" autoAdjust="0"/>
    <p:restoredTop sz="74956" autoAdjust="0"/>
  </p:normalViewPr>
  <p:slideViewPr>
    <p:cSldViewPr snapToGrid="0" snapToObjects="1">
      <p:cViewPr varScale="1">
        <p:scale>
          <a:sx n="86" d="100"/>
          <a:sy n="86" d="100"/>
        </p:scale>
        <p:origin x="1238" y="58"/>
      </p:cViewPr>
      <p:guideLst>
        <p:guide orient="horz" pos="235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9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Consolidated performance</a:t>
            </a:r>
            <a:endParaRPr lang="en-US" dirty="0"/>
          </a:p>
        </c:rich>
      </c:tx>
      <c:overlay val="1"/>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Pt>
            <c:idx val="0"/>
            <c:bubble3D val="0"/>
            <c:spPr>
              <a:solidFill>
                <a:srgbClr val="92D050"/>
              </a:solidFill>
            </c:spPr>
            <c:extLst xmlns:c16r2="http://schemas.microsoft.com/office/drawing/2015/06/chart">
              <c:ext xmlns:c16="http://schemas.microsoft.com/office/drawing/2014/chart" uri="{C3380CC4-5D6E-409C-BE32-E72D297353CC}">
                <c16:uniqueId val="{00000001-9BD1-49F5-8062-DE6B12424E22}"/>
              </c:ext>
            </c:extLst>
          </c:dPt>
          <c:dPt>
            <c:idx val="1"/>
            <c:bubble3D val="0"/>
            <c:spPr>
              <a:solidFill>
                <a:srgbClr val="FFFF00"/>
              </a:solidFill>
            </c:spPr>
            <c:extLst xmlns:c16r2="http://schemas.microsoft.com/office/drawing/2015/06/chart">
              <c:ext xmlns:c16="http://schemas.microsoft.com/office/drawing/2014/chart" uri="{C3380CC4-5D6E-409C-BE32-E72D297353CC}">
                <c16:uniqueId val="{00000003-9BD1-49F5-8062-DE6B12424E22}"/>
              </c:ext>
            </c:extLst>
          </c:dPt>
          <c:dPt>
            <c:idx val="2"/>
            <c:bubble3D val="0"/>
            <c:spPr>
              <a:solidFill>
                <a:srgbClr val="FF0000"/>
              </a:solidFill>
            </c:spPr>
            <c:extLst xmlns:c16r2="http://schemas.microsoft.com/office/drawing/2015/06/chart">
              <c:ext xmlns:c16="http://schemas.microsoft.com/office/drawing/2014/chart" uri="{C3380CC4-5D6E-409C-BE32-E72D297353CC}">
                <c16:uniqueId val="{00000005-9BD1-49F5-8062-DE6B12424E22}"/>
              </c:ext>
            </c:extLst>
          </c:dPt>
          <c:dLbls>
            <c:dLbl>
              <c:idx val="1"/>
              <c:layout>
                <c:manualLayout>
                  <c:x val="0.14520180260486307"/>
                  <c:y val="-0.20518440403645213"/>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9BD1-49F5-8062-DE6B12424E22}"/>
                </c:ext>
                <c:ext xmlns:c15="http://schemas.microsoft.com/office/drawing/2012/chart" uri="{CE6537A1-D6FC-4f65-9D91-7224C49458BB}"/>
              </c:extLst>
            </c:dLbl>
            <c:dLbl>
              <c:idx val="2"/>
              <c:spPr>
                <a:noFill/>
                <a:ln>
                  <a:noFill/>
                </a:ln>
                <a:effectLst/>
              </c:spPr>
              <c:txPr>
                <a:bodyPr/>
                <a:lstStyle/>
                <a:p>
                  <a:pPr>
                    <a:defRPr>
                      <a:solidFill>
                        <a:schemeClr val="bg1"/>
                      </a:solidFill>
                    </a:defRPr>
                  </a:pPr>
                  <a:endParaRPr lang="en-US"/>
                </a:p>
              </c:txPr>
              <c:showLegendKey val="0"/>
              <c:showVal val="0"/>
              <c:showCatName val="1"/>
              <c:showSerName val="0"/>
              <c:showPercent val="1"/>
              <c:showBubbleSize val="0"/>
            </c:dLbl>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Sheet1!$A$2:$A$4</c:f>
              <c:strCache>
                <c:ptCount val="3"/>
                <c:pt idx="0">
                  <c:v>Achieved</c:v>
                </c:pt>
                <c:pt idx="1">
                  <c:v>Partially achieved</c:v>
                </c:pt>
                <c:pt idx="2">
                  <c:v>Not achieved</c:v>
                </c:pt>
              </c:strCache>
            </c:strRef>
          </c:cat>
          <c:val>
            <c:numRef>
              <c:f>Sheet1!$B$2:$B$4</c:f>
              <c:numCache>
                <c:formatCode>General</c:formatCode>
                <c:ptCount val="3"/>
                <c:pt idx="0">
                  <c:v>28</c:v>
                </c:pt>
                <c:pt idx="1">
                  <c:v>12</c:v>
                </c:pt>
                <c:pt idx="2">
                  <c:v>25</c:v>
                </c:pt>
              </c:numCache>
            </c:numRef>
          </c:val>
          <c:extLst xmlns:c16r2="http://schemas.microsoft.com/office/drawing/2015/06/chart">
            <c:ext xmlns:c16="http://schemas.microsoft.com/office/drawing/2014/chart" uri="{C3380CC4-5D6E-409C-BE32-E72D297353CC}">
              <c16:uniqueId val="{00000006-9BD1-49F5-8062-DE6B12424E22}"/>
            </c:ext>
          </c:extLst>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Consolidated performance per programme</a:t>
            </a:r>
            <a:endParaRPr lang="en-US" dirty="0"/>
          </a:p>
        </c:rich>
      </c:tx>
      <c:layout>
        <c:manualLayout>
          <c:xMode val="edge"/>
          <c:yMode val="edge"/>
          <c:x val="0.20454054695640442"/>
          <c:y val="2.2883568359142289E-2"/>
        </c:manualLayout>
      </c:layout>
      <c:overlay val="0"/>
    </c:title>
    <c:autoTitleDeleted val="0"/>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Prog 1: 
Admin.</c:v>
                </c:pt>
                <c:pt idx="1">
                  <c:v>Prog 2: 
Planning</c:v>
                </c:pt>
                <c:pt idx="2">
                  <c:v>Prog 3:
Infrastructure</c:v>
                </c:pt>
                <c:pt idx="3">
                  <c:v>Prog 4: 
Regulation</c:v>
                </c:pt>
              </c:strCache>
            </c:strRef>
          </c:cat>
          <c:val>
            <c:numRef>
              <c:f>Sheet1!$B$2:$B$5</c:f>
              <c:numCache>
                <c:formatCode>0%</c:formatCode>
                <c:ptCount val="4"/>
                <c:pt idx="0">
                  <c:v>0.47</c:v>
                </c:pt>
                <c:pt idx="1">
                  <c:v>0.59</c:v>
                </c:pt>
                <c:pt idx="2">
                  <c:v>0.3</c:v>
                </c:pt>
                <c:pt idx="3">
                  <c:v>0.34</c:v>
                </c:pt>
              </c:numCache>
            </c:numRef>
          </c:val>
          <c:extLst xmlns:c16r2="http://schemas.microsoft.com/office/drawing/2015/06/chart">
            <c:ext xmlns:c16="http://schemas.microsoft.com/office/drawing/2014/chart" uri="{C3380CC4-5D6E-409C-BE32-E72D297353CC}">
              <c16:uniqueId val="{00000000-9AB7-48C8-910A-213422092B39}"/>
            </c:ext>
          </c:extLst>
        </c:ser>
        <c:ser>
          <c:idx val="1"/>
          <c:order val="1"/>
          <c:tx>
            <c:strRef>
              <c:f>Sheet1!$C$1</c:f>
              <c:strCache>
                <c:ptCount val="1"/>
                <c:pt idx="0">
                  <c:v>Partially achieved</c:v>
                </c:pt>
              </c:strCache>
            </c:strRef>
          </c:tx>
          <c:spPr>
            <a:solidFill>
              <a:srgbClr val="FFFF00"/>
            </a:solidFill>
          </c:spPr>
          <c:invertIfNegative val="0"/>
          <c:dLbls>
            <c:dLbl>
              <c:idx val="1"/>
              <c:delete val="1"/>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Prog 1: 
Admin.</c:v>
                </c:pt>
                <c:pt idx="1">
                  <c:v>Prog 2: 
Planning</c:v>
                </c:pt>
                <c:pt idx="2">
                  <c:v>Prog 3:
Infrastructure</c:v>
                </c:pt>
                <c:pt idx="3">
                  <c:v>Prog 4: 
Regulation</c:v>
                </c:pt>
              </c:strCache>
            </c:strRef>
          </c:cat>
          <c:val>
            <c:numRef>
              <c:f>Sheet1!$C$2:$C$5</c:f>
              <c:numCache>
                <c:formatCode>0%</c:formatCode>
                <c:ptCount val="4"/>
                <c:pt idx="0">
                  <c:v>-0.13</c:v>
                </c:pt>
                <c:pt idx="1">
                  <c:v>0</c:v>
                </c:pt>
                <c:pt idx="2">
                  <c:v>-0.3</c:v>
                </c:pt>
                <c:pt idx="3">
                  <c:v>-0.33</c:v>
                </c:pt>
              </c:numCache>
            </c:numRef>
          </c:val>
          <c:extLst xmlns:c16r2="http://schemas.microsoft.com/office/drawing/2015/06/chart">
            <c:ext xmlns:c16="http://schemas.microsoft.com/office/drawing/2014/chart" uri="{C3380CC4-5D6E-409C-BE32-E72D297353CC}">
              <c16:uniqueId val="{00000002-9AB7-48C8-910A-213422092B39}"/>
            </c:ext>
          </c:extLst>
        </c:ser>
        <c:ser>
          <c:idx val="2"/>
          <c:order val="2"/>
          <c:tx>
            <c:strRef>
              <c:f>Sheet1!$D$1</c:f>
              <c:strCache>
                <c:ptCount val="1"/>
                <c:pt idx="0">
                  <c:v>Not achieved</c:v>
                </c:pt>
              </c:strCache>
            </c:strRef>
          </c:tx>
          <c:spPr>
            <a:solidFill>
              <a:srgbClr val="FF0000"/>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AB7-48C8-910A-213422092B39}"/>
                </c:ext>
                <c:ext xmlns:c15="http://schemas.microsoft.com/office/drawing/2012/chart" uri="{CE6537A1-D6FC-4f65-9D91-7224C49458BB}"/>
              </c:extLst>
            </c:dLbl>
            <c:dLbl>
              <c:idx val="2"/>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AB7-48C8-910A-213422092B39}"/>
                </c:ext>
                <c:ext xmlns:c15="http://schemas.microsoft.com/office/drawing/2012/chart" uri="{CE6537A1-D6FC-4f65-9D91-7224C49458BB}"/>
              </c:extLst>
            </c:dLbl>
            <c:dLbl>
              <c:idx val="3"/>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AB7-48C8-910A-213422092B39}"/>
                </c:ex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Sheet1!$A$2:$A$5</c:f>
              <c:strCache>
                <c:ptCount val="4"/>
                <c:pt idx="0">
                  <c:v>Prog 1: 
Admin.</c:v>
                </c:pt>
                <c:pt idx="1">
                  <c:v>Prog 2: 
Planning</c:v>
                </c:pt>
                <c:pt idx="2">
                  <c:v>Prog 3:
Infrastructure</c:v>
                </c:pt>
                <c:pt idx="3">
                  <c:v>Prog 4: 
Regulation</c:v>
                </c:pt>
              </c:strCache>
            </c:strRef>
          </c:cat>
          <c:val>
            <c:numRef>
              <c:f>Sheet1!$D$2:$D$5</c:f>
              <c:numCache>
                <c:formatCode>0%</c:formatCode>
                <c:ptCount val="4"/>
                <c:pt idx="0">
                  <c:v>-0.4</c:v>
                </c:pt>
                <c:pt idx="1">
                  <c:v>-0.41</c:v>
                </c:pt>
                <c:pt idx="2">
                  <c:v>-0.4</c:v>
                </c:pt>
                <c:pt idx="3">
                  <c:v>-0.33</c:v>
                </c:pt>
              </c:numCache>
            </c:numRef>
          </c:val>
          <c:extLst xmlns:c16r2="http://schemas.microsoft.com/office/drawing/2015/06/chart">
            <c:ext xmlns:c16="http://schemas.microsoft.com/office/drawing/2014/chart" uri="{C3380CC4-5D6E-409C-BE32-E72D297353CC}">
              <c16:uniqueId val="{00000006-9AB7-48C8-910A-213422092B39}"/>
            </c:ext>
          </c:extLst>
        </c:ser>
        <c:dLbls>
          <c:showLegendKey val="0"/>
          <c:showVal val="0"/>
          <c:showCatName val="0"/>
          <c:showSerName val="0"/>
          <c:showPercent val="0"/>
          <c:showBubbleSize val="0"/>
        </c:dLbls>
        <c:gapWidth val="95"/>
        <c:overlap val="100"/>
        <c:axId val="116506872"/>
        <c:axId val="116509224"/>
      </c:barChart>
      <c:catAx>
        <c:axId val="116506872"/>
        <c:scaling>
          <c:orientation val="minMax"/>
        </c:scaling>
        <c:delete val="0"/>
        <c:axPos val="b"/>
        <c:numFmt formatCode="General" sourceLinked="0"/>
        <c:majorTickMark val="none"/>
        <c:minorTickMark val="none"/>
        <c:tickLblPos val="nextTo"/>
        <c:crossAx val="116509224"/>
        <c:crosses val="autoZero"/>
        <c:auto val="1"/>
        <c:lblAlgn val="ctr"/>
        <c:lblOffset val="100"/>
        <c:noMultiLvlLbl val="0"/>
      </c:catAx>
      <c:valAx>
        <c:axId val="116509224"/>
        <c:scaling>
          <c:orientation val="minMax"/>
        </c:scaling>
        <c:delete val="0"/>
        <c:axPos val="l"/>
        <c:majorGridlines/>
        <c:title>
          <c:tx>
            <c:rich>
              <a:bodyPr/>
              <a:lstStyle/>
              <a:p>
                <a:pPr>
                  <a:defRPr sz="1050"/>
                </a:pPr>
                <a:r>
                  <a:rPr lang="en-US" sz="1050" dirty="0" smtClean="0"/>
                  <a:t>% performance against Q2 milestones</a:t>
                </a:r>
                <a:endParaRPr lang="en-US" sz="1050" dirty="0"/>
              </a:p>
            </c:rich>
          </c:tx>
          <c:layout>
            <c:manualLayout>
              <c:xMode val="edge"/>
              <c:yMode val="edge"/>
              <c:x val="5.9508155721597886E-2"/>
              <c:y val="0.17069587895313082"/>
            </c:manualLayout>
          </c:layout>
          <c:overlay val="0"/>
        </c:title>
        <c:numFmt formatCode="0%" sourceLinked="1"/>
        <c:majorTickMark val="none"/>
        <c:minorTickMark val="none"/>
        <c:tickLblPos val="nextTo"/>
        <c:crossAx val="116506872"/>
        <c:crosses val="autoZero"/>
        <c:crossBetween val="between"/>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fld id="{16D5E22F-F830-49A3-BBE3-92E400E32FD8}" type="datetimeFigureOut">
              <a:rPr lang="en-ZA" smtClean="0"/>
              <a:t>2020/11/17</a:t>
            </a:fld>
            <a:endParaRPr lang="en-ZA"/>
          </a:p>
        </p:txBody>
      </p:sp>
      <p:sp>
        <p:nvSpPr>
          <p:cNvPr id="4" name="Footer Placeholder 3"/>
          <p:cNvSpPr>
            <a:spLocks noGrp="1"/>
          </p:cNvSpPr>
          <p:nvPr>
            <p:ph type="ftr" sz="quarter" idx="2"/>
          </p:nvPr>
        </p:nvSpPr>
        <p:spPr>
          <a:xfrm>
            <a:off x="0" y="9428272"/>
            <a:ext cx="2946275" cy="49667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fld id="{C3041647-5172-45B3-A053-FA80C4EF8453}" type="slidenum">
              <a:rPr lang="en-ZA" smtClean="0"/>
              <a:t>‹#›</a:t>
            </a:fld>
            <a:endParaRPr lang="en-ZA"/>
          </a:p>
        </p:txBody>
      </p:sp>
    </p:spTree>
    <p:extLst>
      <p:ext uri="{BB962C8B-B14F-4D97-AF65-F5344CB8AC3E}">
        <p14:creationId xmlns:p14="http://schemas.microsoft.com/office/powerpoint/2010/main" val="2282882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11/17/2020</a:t>
            </a:fld>
            <a:endParaRPr lang="en-US" dirty="0"/>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428584"/>
            <a:ext cx="2945659" cy="49633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850443" y="9428584"/>
            <a:ext cx="2945659" cy="49633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dirty="0"/>
          </a:p>
        </p:txBody>
      </p:sp>
    </p:spTree>
    <p:extLst>
      <p:ext uri="{BB962C8B-B14F-4D97-AF65-F5344CB8AC3E}">
        <p14:creationId xmlns:p14="http://schemas.microsoft.com/office/powerpoint/2010/main" val="2992495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val="3372250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8</a:t>
            </a:fld>
            <a:endParaRPr lang="en-US" dirty="0"/>
          </a:p>
        </p:txBody>
      </p:sp>
    </p:spTree>
    <p:extLst>
      <p:ext uri="{BB962C8B-B14F-4D97-AF65-F5344CB8AC3E}">
        <p14:creationId xmlns:p14="http://schemas.microsoft.com/office/powerpoint/2010/main" val="1925282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9</a:t>
            </a:fld>
            <a:endParaRPr lang="en-US" dirty="0"/>
          </a:p>
        </p:txBody>
      </p:sp>
    </p:spTree>
    <p:extLst>
      <p:ext uri="{BB962C8B-B14F-4D97-AF65-F5344CB8AC3E}">
        <p14:creationId xmlns:p14="http://schemas.microsoft.com/office/powerpoint/2010/main" val="1261851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11</a:t>
            </a:fld>
            <a:endParaRPr lang="en-US" dirty="0"/>
          </a:p>
        </p:txBody>
      </p:sp>
    </p:spTree>
    <p:extLst>
      <p:ext uri="{BB962C8B-B14F-4D97-AF65-F5344CB8AC3E}">
        <p14:creationId xmlns:p14="http://schemas.microsoft.com/office/powerpoint/2010/main" val="1586860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12</a:t>
            </a:fld>
            <a:endParaRPr lang="en-US" dirty="0"/>
          </a:p>
        </p:txBody>
      </p:sp>
    </p:spTree>
    <p:extLst>
      <p:ext uri="{BB962C8B-B14F-4D97-AF65-F5344CB8AC3E}">
        <p14:creationId xmlns:p14="http://schemas.microsoft.com/office/powerpoint/2010/main" val="1663299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13</a:t>
            </a:fld>
            <a:endParaRPr lang="en-US" dirty="0"/>
          </a:p>
        </p:txBody>
      </p:sp>
    </p:spTree>
    <p:extLst>
      <p:ext uri="{BB962C8B-B14F-4D97-AF65-F5344CB8AC3E}">
        <p14:creationId xmlns:p14="http://schemas.microsoft.com/office/powerpoint/2010/main" val="3024830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917575" y="744538"/>
            <a:ext cx="4962525" cy="3722687"/>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064B0CA-827E-491C-AD1B-0EAD6FE6BFDA}" type="slidenum">
              <a:rPr lang="en-US" sz="1200" smtClean="0">
                <a:solidFill>
                  <a:srgbClr val="000000"/>
                </a:solidFill>
                <a:latin typeface="Calibri" pitchFamily="34" charset="0"/>
              </a:rPr>
              <a:pPr eaLnBrk="1" hangingPunct="1"/>
              <a:t>25</a:t>
            </a:fld>
            <a:endParaRPr lang="en-US" sz="1200" smtClean="0">
              <a:solidFill>
                <a:srgbClr val="000000"/>
              </a:solidFill>
              <a:latin typeface="Calibri" pitchFamily="34" charset="0"/>
            </a:endParaRPr>
          </a:p>
        </p:txBody>
      </p:sp>
    </p:spTree>
    <p:extLst>
      <p:ext uri="{BB962C8B-B14F-4D97-AF65-F5344CB8AC3E}">
        <p14:creationId xmlns:p14="http://schemas.microsoft.com/office/powerpoint/2010/main" val="2507393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5:notes"/>
          <p:cNvSpPr txBox="1">
            <a:spLocks noGrp="1"/>
          </p:cNvSpPr>
          <p:nvPr>
            <p:ph type="body" idx="1"/>
          </p:nvPr>
        </p:nvSpPr>
        <p:spPr>
          <a:xfrm>
            <a:off x="679450" y="4714875"/>
            <a:ext cx="5438700" cy="4467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9" name="Google Shape;289;p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887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1" descr="DWS Slide Cover3.pdf"/>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DWS Slide Cover pic4.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1512888"/>
            <a:ext cx="9180513"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hasCustomPrompt="1"/>
          </p:nvPr>
        </p:nvSpPr>
        <p:spPr>
          <a:xfrm>
            <a:off x="1450728" y="2148009"/>
            <a:ext cx="7077807" cy="3030660"/>
          </a:xfrm>
          <a:prstGeom prst="rect">
            <a:avLst/>
          </a:prstGeom>
        </p:spPr>
        <p:txBody>
          <a:bodyPr/>
          <a:lstStyle>
            <a:lvl1pPr algn="l">
              <a:defRPr lang="en-US" sz="2400" kern="1200" dirty="0" smtClean="0">
                <a:solidFill>
                  <a:schemeClr val="bg2">
                    <a:lumMod val="25000"/>
                  </a:schemeClr>
                </a:solidFill>
                <a:latin typeface="Gill Snas" charset="0"/>
                <a:ea typeface="ＭＳ Ｐゴシック" charset="0"/>
                <a:cs typeface="Gill Snas" charset="0"/>
              </a:defRPr>
            </a:lvl1pPr>
          </a:lstStyle>
          <a:p>
            <a:pPr eaLnBrk="1" hangingPunct="1">
              <a:defRPr/>
            </a:pPr>
            <a:r>
              <a:rPr lang="en-US" dirty="0"/>
              <a:t>Click to edit Master title style</a:t>
            </a:r>
            <a:br>
              <a:rPr lang="en-US" dirty="0"/>
            </a:br>
            <a:r>
              <a:rPr lang="en-US" dirty="0">
                <a:solidFill>
                  <a:schemeClr val="bg2">
                    <a:lumMod val="25000"/>
                  </a:schemeClr>
                </a:solidFill>
                <a:latin typeface="Gill Snas" charset="0"/>
                <a:cs typeface="Gill Snas" charset="0"/>
              </a:rPr>
              <a:t>PRESENTATION TITLE</a:t>
            </a:r>
            <a:br>
              <a:rPr lang="en-US" dirty="0">
                <a:solidFill>
                  <a:schemeClr val="bg2">
                    <a:lumMod val="25000"/>
                  </a:schemeClr>
                </a:solidFill>
                <a:latin typeface="Gill Snas" charset="0"/>
                <a:cs typeface="Gill Snas" charset="0"/>
              </a:rPr>
            </a:br>
            <a:r>
              <a:rPr lang="en-US" dirty="0">
                <a:solidFill>
                  <a:schemeClr val="bg2">
                    <a:lumMod val="25000"/>
                  </a:schemeClr>
                </a:solidFill>
                <a:latin typeface="Gill Snas" charset="0"/>
                <a:cs typeface="Gill Snas" charset="0"/>
              </a:rPr>
              <a:t/>
            </a:r>
            <a:br>
              <a:rPr lang="en-US"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Presented by:</a:t>
            </a:r>
            <a:br>
              <a:rPr lang="en-US" sz="14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Name Surname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Designation</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Directorate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
            </a:r>
            <a:br>
              <a:rPr lang="en-US" sz="1800"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Date</a:t>
            </a:r>
            <a:br>
              <a:rPr lang="en-US" sz="1400" dirty="0">
                <a:solidFill>
                  <a:schemeClr val="bg2">
                    <a:lumMod val="25000"/>
                  </a:schemeClr>
                </a:solidFill>
                <a:latin typeface="Gill Snas" charset="0"/>
                <a:cs typeface="Gill Snas" charset="0"/>
              </a:rPr>
            </a:br>
            <a:endParaRPr lang="en-US" dirty="0"/>
          </a:p>
        </p:txBody>
      </p:sp>
    </p:spTree>
    <p:extLst>
      <p:ext uri="{BB962C8B-B14F-4D97-AF65-F5344CB8AC3E}">
        <p14:creationId xmlns:p14="http://schemas.microsoft.com/office/powerpoint/2010/main" val="69069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846"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954">
                <a:latin typeface="Arial" panose="020B0604020202020204" pitchFamily="34" charset="0"/>
                <a:cs typeface="Arial" panose="020B0604020202020204" pitchFamily="34" charset="0"/>
              </a:defRPr>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292">
                <a:latin typeface="Arial" panose="020B0604020202020204" pitchFamily="34" charset="0"/>
                <a:cs typeface="Arial" panose="020B0604020202020204" pitchFamily="34" charset="0"/>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8"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160588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6"/>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964354-F11D-445C-B1E7-EA27CEAC0B89}"/>
              </a:ext>
            </a:extLst>
          </p:cNvPr>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itchFamily="34" charset="0"/>
              </a:defRPr>
            </a:lvl1pPr>
          </a:lstStyle>
          <a:p>
            <a:pPr defTabSz="914400" fontAlgn="auto">
              <a:spcBef>
                <a:spcPts val="0"/>
              </a:spcBef>
              <a:spcAft>
                <a:spcPts val="0"/>
              </a:spcAft>
              <a:defRPr/>
            </a:pPr>
            <a:endParaRPr lang="en-US" dirty="0">
              <a:solidFill>
                <a:prstClr val="black"/>
              </a:solidFill>
              <a:ea typeface="+mn-ea"/>
            </a:endParaRPr>
          </a:p>
        </p:txBody>
      </p:sp>
      <p:sp>
        <p:nvSpPr>
          <p:cNvPr id="5" name="Footer Placeholder 4">
            <a:extLst>
              <a:ext uri="{FF2B5EF4-FFF2-40B4-BE49-F238E27FC236}">
                <a16:creationId xmlns:a16="http://schemas.microsoft.com/office/drawing/2014/main" xmlns="" id="{A1F0AEE7-28D7-457D-BC0F-102C13AA6355}"/>
              </a:ext>
            </a:extLst>
          </p:cNvPr>
          <p:cNvSpPr>
            <a:spLocks noGrp="1"/>
          </p:cNvSpPr>
          <p:nvPr>
            <p:ph type="ftr" sz="quarter" idx="11"/>
          </p:nvPr>
        </p:nvSpPr>
        <p:spPr>
          <a:xfrm>
            <a:off x="3124200" y="6356351"/>
            <a:ext cx="2895600" cy="365125"/>
          </a:xfrm>
          <a:prstGeom prst="rect">
            <a:avLst/>
          </a:prstGeom>
        </p:spPr>
        <p:txBody>
          <a:bodyPr/>
          <a:lstStyle>
            <a:lvl1pPr eaLnBrk="1" fontAlgn="auto" hangingPunct="1">
              <a:spcBef>
                <a:spcPts val="0"/>
              </a:spcBef>
              <a:spcAft>
                <a:spcPts val="0"/>
              </a:spcAft>
              <a:defRPr sz="1662">
                <a:latin typeface="+mn-lt"/>
                <a:ea typeface="+mn-ea"/>
                <a:cs typeface="+mn-cs"/>
              </a:defRPr>
            </a:lvl1pPr>
          </a:lstStyle>
          <a:p>
            <a:pPr defTabSz="914400">
              <a:defRPr/>
            </a:pPr>
            <a:endParaRPr lang="en-US" dirty="0">
              <a:solidFill>
                <a:prstClr val="black"/>
              </a:solidFill>
            </a:endParaRPr>
          </a:p>
        </p:txBody>
      </p:sp>
      <p:sp>
        <p:nvSpPr>
          <p:cNvPr id="6" name="Slide Number Placeholder 5">
            <a:extLst>
              <a:ext uri="{FF2B5EF4-FFF2-40B4-BE49-F238E27FC236}">
                <a16:creationId xmlns:a16="http://schemas.microsoft.com/office/drawing/2014/main" xmlns="" id="{E144C0C3-9EA2-4D8A-BA66-AD55BA64F458}"/>
              </a:ext>
            </a:extLst>
          </p:cNvPr>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anose="020F0502020204030204" pitchFamily="34" charset="0"/>
              </a:defRPr>
            </a:lvl1pPr>
          </a:lstStyle>
          <a:p>
            <a:pPr defTabSz="914400" fontAlgn="auto">
              <a:spcBef>
                <a:spcPts val="0"/>
              </a:spcBef>
              <a:spcAft>
                <a:spcPts val="0"/>
              </a:spcAft>
              <a:defRPr/>
            </a:pPr>
            <a:fld id="{540752D1-C2C8-4EC9-B572-BE6D944B3108}" type="slidenum">
              <a:rPr lang="en-US" altLang="en-US">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3745952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A7AE78-081B-48E6-A2BA-C95E8451C002}"/>
              </a:ext>
            </a:extLst>
          </p:cNvPr>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itchFamily="34" charset="0"/>
              </a:defRPr>
            </a:lvl1pPr>
          </a:lstStyle>
          <a:p>
            <a:pPr defTabSz="914400" fontAlgn="auto">
              <a:spcBef>
                <a:spcPts val="0"/>
              </a:spcBef>
              <a:spcAft>
                <a:spcPts val="0"/>
              </a:spcAft>
              <a:defRPr/>
            </a:pPr>
            <a:endParaRPr lang="en-US" dirty="0">
              <a:solidFill>
                <a:prstClr val="black"/>
              </a:solidFill>
              <a:ea typeface="+mn-ea"/>
            </a:endParaRPr>
          </a:p>
        </p:txBody>
      </p:sp>
      <p:sp>
        <p:nvSpPr>
          <p:cNvPr id="5" name="Footer Placeholder 4">
            <a:extLst>
              <a:ext uri="{FF2B5EF4-FFF2-40B4-BE49-F238E27FC236}">
                <a16:creationId xmlns:a16="http://schemas.microsoft.com/office/drawing/2014/main" xmlns="" id="{F5544B05-DBAF-413D-B5E7-1F6FDBD0C68B}"/>
              </a:ext>
            </a:extLst>
          </p:cNvPr>
          <p:cNvSpPr>
            <a:spLocks noGrp="1"/>
          </p:cNvSpPr>
          <p:nvPr>
            <p:ph type="ftr" sz="quarter" idx="11"/>
          </p:nvPr>
        </p:nvSpPr>
        <p:spPr>
          <a:xfrm>
            <a:off x="3124200" y="6356351"/>
            <a:ext cx="2895600" cy="365125"/>
          </a:xfrm>
          <a:prstGeom prst="rect">
            <a:avLst/>
          </a:prstGeom>
        </p:spPr>
        <p:txBody>
          <a:bodyPr/>
          <a:lstStyle>
            <a:lvl1pPr eaLnBrk="1" fontAlgn="auto" hangingPunct="1">
              <a:spcBef>
                <a:spcPts val="0"/>
              </a:spcBef>
              <a:spcAft>
                <a:spcPts val="0"/>
              </a:spcAft>
              <a:defRPr sz="1662">
                <a:latin typeface="+mn-lt"/>
                <a:ea typeface="+mn-ea"/>
                <a:cs typeface="+mn-cs"/>
              </a:defRPr>
            </a:lvl1pPr>
          </a:lstStyle>
          <a:p>
            <a:pPr defTabSz="914400">
              <a:defRPr/>
            </a:pPr>
            <a:endParaRPr lang="en-US" dirty="0">
              <a:solidFill>
                <a:prstClr val="black"/>
              </a:solidFill>
            </a:endParaRPr>
          </a:p>
        </p:txBody>
      </p:sp>
      <p:sp>
        <p:nvSpPr>
          <p:cNvPr id="6" name="Slide Number Placeholder 5">
            <a:extLst>
              <a:ext uri="{FF2B5EF4-FFF2-40B4-BE49-F238E27FC236}">
                <a16:creationId xmlns:a16="http://schemas.microsoft.com/office/drawing/2014/main" xmlns="" id="{CF9F5C7A-91A6-4B46-8EF4-506397056E61}"/>
              </a:ext>
            </a:extLst>
          </p:cNvPr>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anose="020F0502020204030204" pitchFamily="34" charset="0"/>
              </a:defRPr>
            </a:lvl1pPr>
          </a:lstStyle>
          <a:p>
            <a:pPr defTabSz="914400" fontAlgn="auto">
              <a:spcBef>
                <a:spcPts val="0"/>
              </a:spcBef>
              <a:spcAft>
                <a:spcPts val="0"/>
              </a:spcAft>
              <a:defRPr/>
            </a:pPr>
            <a:fld id="{400B1B1E-0A5D-497D-9106-DBC4A1E623CC}" type="slidenum">
              <a:rPr lang="en-US" altLang="en-US">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4363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p>
        </p:txBody>
      </p:sp>
      <p:sp>
        <p:nvSpPr>
          <p:cNvPr id="6"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87132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1600206"/>
            <a:ext cx="8229600" cy="452596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4187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a:prstGeom prst="rect">
            <a:avLst/>
          </a:prstGeom>
        </p:spPr>
        <p:txBody>
          <a:bodyPr anchor="t"/>
          <a:lstStyle>
            <a:lvl1pPr algn="l">
              <a:defRPr sz="3692" b="1" cap="a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722313" y="2906719"/>
            <a:ext cx="7772400" cy="1500187"/>
          </a:xfrm>
          <a:prstGeom prst="rect">
            <a:avLst/>
          </a:prstGeom>
        </p:spPr>
        <p:txBody>
          <a:bodyPr anchor="b"/>
          <a:lstStyle>
            <a:lvl1pPr marL="0" indent="0">
              <a:buNone/>
              <a:defRPr sz="1846">
                <a:solidFill>
                  <a:schemeClr val="tx1">
                    <a:tint val="75000"/>
                  </a:schemeClr>
                </a:solidFill>
                <a:latin typeface="Arial" panose="020B0604020202020204" pitchFamily="34" charset="0"/>
                <a:cs typeface="Arial" panose="020B0604020202020204" pitchFamily="34" charset="0"/>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88951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6"/>
            <a:ext cx="4038600" cy="4525963"/>
          </a:xfrm>
          <a:prstGeom prst="rect">
            <a:avLst/>
          </a:prstGeom>
        </p:spPr>
        <p:txBody>
          <a:bodyPr/>
          <a:lstStyle>
            <a:lvl1pPr>
              <a:defRPr sz="2585">
                <a:latin typeface="Arial" panose="020B0604020202020204" pitchFamily="34" charset="0"/>
                <a:cs typeface="Arial" panose="020B0604020202020204" pitchFamily="34" charset="0"/>
              </a:defRPr>
            </a:lvl1pPr>
            <a:lvl2pPr>
              <a:defRPr sz="2215">
                <a:latin typeface="Arial" panose="020B0604020202020204" pitchFamily="34" charset="0"/>
                <a:cs typeface="Arial" panose="020B0604020202020204" pitchFamily="34" charset="0"/>
              </a:defRPr>
            </a:lvl2pPr>
            <a:lvl3pPr>
              <a:defRPr sz="1846">
                <a:latin typeface="Arial" panose="020B0604020202020204" pitchFamily="34" charset="0"/>
                <a:cs typeface="Arial" panose="020B0604020202020204" pitchFamily="34" charset="0"/>
              </a:defRPr>
            </a:lvl3pPr>
            <a:lvl4pPr>
              <a:defRPr sz="1662">
                <a:latin typeface="Arial" panose="020B0604020202020204" pitchFamily="34" charset="0"/>
                <a:cs typeface="Arial" panose="020B0604020202020204" pitchFamily="34" charset="0"/>
              </a:defRPr>
            </a:lvl4pPr>
            <a:lvl5pPr>
              <a:defRPr sz="1662">
                <a:latin typeface="Arial" panose="020B0604020202020204" pitchFamily="34" charset="0"/>
                <a:cs typeface="Arial" panose="020B0604020202020204" pitchFamily="34" charset="0"/>
              </a:defRPr>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a:prstGeom prst="rect">
            <a:avLst/>
          </a:prstGeom>
        </p:spPr>
        <p:txBody>
          <a:bodyPr/>
          <a:lstStyle>
            <a:lvl1pPr>
              <a:defRPr sz="2585">
                <a:latin typeface="Arial" panose="020B0604020202020204" pitchFamily="34" charset="0"/>
                <a:cs typeface="Arial" panose="020B0604020202020204" pitchFamily="34" charset="0"/>
              </a:defRPr>
            </a:lvl1pPr>
            <a:lvl2pPr>
              <a:defRPr sz="2215">
                <a:latin typeface="Arial" panose="020B0604020202020204" pitchFamily="34" charset="0"/>
                <a:cs typeface="Arial" panose="020B0604020202020204" pitchFamily="34" charset="0"/>
              </a:defRPr>
            </a:lvl2pPr>
            <a:lvl3pPr>
              <a:defRPr sz="1846">
                <a:latin typeface="Arial" panose="020B0604020202020204" pitchFamily="34" charset="0"/>
                <a:cs typeface="Arial" panose="020B0604020202020204" pitchFamily="34" charset="0"/>
              </a:defRPr>
            </a:lvl3pPr>
            <a:lvl4pPr>
              <a:defRPr sz="1662">
                <a:latin typeface="Arial" panose="020B0604020202020204" pitchFamily="34" charset="0"/>
                <a:cs typeface="Arial" panose="020B0604020202020204" pitchFamily="34" charset="0"/>
              </a:defRPr>
            </a:lvl4pPr>
            <a:lvl5pPr>
              <a:defRPr sz="1662">
                <a:latin typeface="Arial" panose="020B0604020202020204" pitchFamily="34" charset="0"/>
                <a:cs typeface="Arial" panose="020B0604020202020204" pitchFamily="34" charset="0"/>
              </a:defRPr>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73864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dirty="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215">
                <a:latin typeface="Arial" panose="020B0604020202020204" pitchFamily="34" charset="0"/>
                <a:cs typeface="Arial" panose="020B0604020202020204" pitchFamily="34" charset="0"/>
              </a:defRPr>
            </a:lvl1pPr>
            <a:lvl2pPr>
              <a:defRPr sz="1846">
                <a:latin typeface="Arial" panose="020B0604020202020204" pitchFamily="34" charset="0"/>
                <a:cs typeface="Arial" panose="020B0604020202020204" pitchFamily="34" charset="0"/>
              </a:defRPr>
            </a:lvl2pPr>
            <a:lvl3pPr>
              <a:defRPr sz="1662">
                <a:latin typeface="Arial" panose="020B0604020202020204" pitchFamily="34" charset="0"/>
                <a:cs typeface="Arial" panose="020B0604020202020204" pitchFamily="34" charset="0"/>
              </a:defRPr>
            </a:lvl3pPr>
            <a:lvl4pPr>
              <a:defRPr sz="1477">
                <a:latin typeface="Arial" panose="020B0604020202020204" pitchFamily="34" charset="0"/>
                <a:cs typeface="Arial" panose="020B0604020202020204" pitchFamily="34" charset="0"/>
              </a:defRPr>
            </a:lvl4pPr>
            <a:lvl5pPr>
              <a:defRPr sz="1477">
                <a:latin typeface="Arial" panose="020B0604020202020204" pitchFamily="34" charset="0"/>
                <a:cs typeface="Arial" panose="020B0604020202020204" pitchFamily="34" charset="0"/>
              </a:defRPr>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4"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7" y="2174875"/>
            <a:ext cx="4041774" cy="3951288"/>
          </a:xfrm>
          <a:prstGeom prst="rect">
            <a:avLst/>
          </a:prstGeom>
        </p:spPr>
        <p:txBody>
          <a:bodyPr/>
          <a:lstStyle>
            <a:lvl1pPr>
              <a:defRPr sz="2215">
                <a:latin typeface="Arial" panose="020B0604020202020204" pitchFamily="34" charset="0"/>
                <a:cs typeface="Arial" panose="020B0604020202020204" pitchFamily="34" charset="0"/>
              </a:defRPr>
            </a:lvl1pPr>
            <a:lvl2pPr>
              <a:defRPr sz="1846">
                <a:latin typeface="Arial" panose="020B0604020202020204" pitchFamily="34" charset="0"/>
                <a:cs typeface="Arial" panose="020B0604020202020204" pitchFamily="34" charset="0"/>
              </a:defRPr>
            </a:lvl2pPr>
            <a:lvl3pPr>
              <a:defRPr sz="1662">
                <a:latin typeface="Arial" panose="020B0604020202020204" pitchFamily="34" charset="0"/>
                <a:cs typeface="Arial" panose="020B0604020202020204" pitchFamily="34" charset="0"/>
              </a:defRPr>
            </a:lvl3pPr>
            <a:lvl4pPr>
              <a:defRPr sz="1477">
                <a:latin typeface="Arial" panose="020B0604020202020204" pitchFamily="34" charset="0"/>
                <a:cs typeface="Arial" panose="020B0604020202020204" pitchFamily="34" charset="0"/>
              </a:defRPr>
            </a:lvl4pPr>
            <a:lvl5pPr>
              <a:defRPr sz="1477">
                <a:latin typeface="Arial" panose="020B0604020202020204" pitchFamily="34" charset="0"/>
                <a:cs typeface="Arial" panose="020B0604020202020204" pitchFamily="34" charset="0"/>
              </a:defRPr>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10209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133829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377199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a:prstGeom prst="rect">
            <a:avLst/>
          </a:prstGeom>
        </p:spPr>
        <p:txBody>
          <a:bodyPr anchor="b"/>
          <a:lstStyle>
            <a:lvl1pPr algn="l">
              <a:defRPr sz="1846"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2" y="273056"/>
            <a:ext cx="5111751" cy="5853113"/>
          </a:xfrm>
          <a:prstGeom prst="rect">
            <a:avLst/>
          </a:prstGeom>
        </p:spPr>
        <p:txBody>
          <a:bodyPr/>
          <a:lstStyle>
            <a:lvl1pPr>
              <a:defRPr sz="2954">
                <a:latin typeface="Arial" panose="020B0604020202020204" pitchFamily="34" charset="0"/>
                <a:cs typeface="Arial" panose="020B0604020202020204" pitchFamily="34" charset="0"/>
              </a:defRPr>
            </a:lvl1pPr>
            <a:lvl2pPr>
              <a:defRPr sz="2585">
                <a:latin typeface="Arial" panose="020B0604020202020204" pitchFamily="34" charset="0"/>
                <a:cs typeface="Arial" panose="020B0604020202020204" pitchFamily="34" charset="0"/>
              </a:defRPr>
            </a:lvl2pPr>
            <a:lvl3pPr>
              <a:defRPr sz="2215">
                <a:latin typeface="Arial" panose="020B0604020202020204" pitchFamily="34" charset="0"/>
                <a:cs typeface="Arial" panose="020B0604020202020204" pitchFamily="34" charset="0"/>
              </a:defRPr>
            </a:lvl3pPr>
            <a:lvl4pPr>
              <a:defRPr sz="1846">
                <a:latin typeface="Arial" panose="020B0604020202020204" pitchFamily="34" charset="0"/>
                <a:cs typeface="Arial" panose="020B0604020202020204" pitchFamily="34" charset="0"/>
              </a:defRPr>
            </a:lvl4pPr>
            <a:lvl5pPr>
              <a:defRPr sz="1846">
                <a:latin typeface="Arial" panose="020B0604020202020204" pitchFamily="34" charset="0"/>
                <a:cs typeface="Arial" panose="020B0604020202020204" pitchFamily="34" charset="0"/>
              </a:defRPr>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3"/>
            <a:ext cx="3008313" cy="4691063"/>
          </a:xfrm>
          <a:prstGeom prst="rect">
            <a:avLst/>
          </a:prstGeom>
        </p:spPr>
        <p:txBody>
          <a:bodyPr/>
          <a:lstStyle>
            <a:lvl1pPr marL="0" indent="0">
              <a:buNone/>
              <a:defRPr sz="1292">
                <a:latin typeface="Arial" panose="020B0604020202020204" pitchFamily="34" charset="0"/>
                <a:cs typeface="Arial" panose="020B0604020202020204" pitchFamily="34" charset="0"/>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8"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63113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xmlns="" id="{C34AC8D4-0DC5-4C56-97A6-7CB3254E2D72}"/>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t="78636" r="-257"/>
          <a:stretch/>
        </p:blipFill>
        <p:spPr bwMode="auto">
          <a:xfrm>
            <a:off x="3447" y="6172200"/>
            <a:ext cx="916744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993065"/>
      </p:ext>
    </p:extLst>
  </p:cSld>
  <p:clrMap bg1="lt1" tx1="dk1" bg2="lt2" tx2="dk2" accent1="accent1" accent2="accent2" accent3="accent3" accent4="accent4" accent5="accent5" accent6="accent6" hlink="hlink" folHlink="folHlink"/>
  <p:sldLayoutIdLst>
    <p:sldLayoutId id="2147484397"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 id="2147484371" r:id="rId12"/>
  </p:sldLayoutIdLst>
  <p:hf hdr="0" ftr="0" dt="0"/>
  <p:txStyles>
    <p:titleStyle>
      <a:lvl1pPr algn="ctr" defTabSz="422041" rtl="0" eaLnBrk="0" fontAlgn="base" hangingPunct="0">
        <a:spcBef>
          <a:spcPct val="0"/>
        </a:spcBef>
        <a:spcAft>
          <a:spcPct val="0"/>
        </a:spcAft>
        <a:defRPr sz="4062" kern="1200">
          <a:solidFill>
            <a:schemeClr val="tx1"/>
          </a:solidFill>
          <a:latin typeface="+mj-lt"/>
          <a:ea typeface="MS PGothic" pitchFamily="34" charset="-128"/>
          <a:cs typeface="MS PGothic"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p:titleStyle>
    <p:body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mn-lt"/>
          <a:ea typeface="MS PGothic" pitchFamily="34" charset="-128"/>
          <a:cs typeface="MS PGothic"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mn-lt"/>
          <a:ea typeface="MS PGothic" pitchFamily="34" charset="-128"/>
          <a:cs typeface="MS PGothic"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mn-lt"/>
          <a:ea typeface="MS PGothic" pitchFamily="34" charset="-128"/>
          <a:cs typeface="MS PGothic"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p:bodyStyle>
    <p:otherStyle>
      <a:defPPr>
        <a:defRPr lang="en-US"/>
      </a:defPPr>
      <a:lvl1pPr marL="0" algn="l" defTabSz="422041" rtl="0" eaLnBrk="1" latinLnBrk="0" hangingPunct="1">
        <a:defRPr sz="1662" kern="1200">
          <a:solidFill>
            <a:schemeClr val="tx1"/>
          </a:solidFill>
          <a:latin typeface="+mn-lt"/>
          <a:ea typeface="+mn-ea"/>
          <a:cs typeface="+mn-cs"/>
        </a:defRPr>
      </a:lvl1pPr>
      <a:lvl2pPr marL="422041" algn="l" defTabSz="422041" rtl="0" eaLnBrk="1" latinLnBrk="0" hangingPunct="1">
        <a:defRPr sz="1662" kern="1200">
          <a:solidFill>
            <a:schemeClr val="tx1"/>
          </a:solidFill>
          <a:latin typeface="+mn-lt"/>
          <a:ea typeface="+mn-ea"/>
          <a:cs typeface="+mn-cs"/>
        </a:defRPr>
      </a:lvl2pPr>
      <a:lvl3pPr marL="844083" algn="l" defTabSz="422041" rtl="0" eaLnBrk="1" latinLnBrk="0" hangingPunct="1">
        <a:defRPr sz="1662" kern="1200">
          <a:solidFill>
            <a:schemeClr val="tx1"/>
          </a:solidFill>
          <a:latin typeface="+mn-lt"/>
          <a:ea typeface="+mn-ea"/>
          <a:cs typeface="+mn-cs"/>
        </a:defRPr>
      </a:lvl3pPr>
      <a:lvl4pPr marL="1266124" algn="l" defTabSz="422041" rtl="0" eaLnBrk="1" latinLnBrk="0" hangingPunct="1">
        <a:defRPr sz="1662" kern="1200">
          <a:solidFill>
            <a:schemeClr val="tx1"/>
          </a:solidFill>
          <a:latin typeface="+mn-lt"/>
          <a:ea typeface="+mn-ea"/>
          <a:cs typeface="+mn-cs"/>
        </a:defRPr>
      </a:lvl4pPr>
      <a:lvl5pPr marL="1688165" algn="l" defTabSz="422041" rtl="0" eaLnBrk="1" latinLnBrk="0" hangingPunct="1">
        <a:defRPr sz="1662" kern="1200">
          <a:solidFill>
            <a:schemeClr val="tx1"/>
          </a:solidFill>
          <a:latin typeface="+mn-lt"/>
          <a:ea typeface="+mn-ea"/>
          <a:cs typeface="+mn-cs"/>
        </a:defRPr>
      </a:lvl5pPr>
      <a:lvl6pPr marL="2110207" algn="l" defTabSz="422041" rtl="0" eaLnBrk="1" latinLnBrk="0" hangingPunct="1">
        <a:defRPr sz="1662" kern="1200">
          <a:solidFill>
            <a:schemeClr val="tx1"/>
          </a:solidFill>
          <a:latin typeface="+mn-lt"/>
          <a:ea typeface="+mn-ea"/>
          <a:cs typeface="+mn-cs"/>
        </a:defRPr>
      </a:lvl6pPr>
      <a:lvl7pPr marL="2532248" algn="l" defTabSz="422041" rtl="0" eaLnBrk="1" latinLnBrk="0" hangingPunct="1">
        <a:defRPr sz="1662" kern="1200">
          <a:solidFill>
            <a:schemeClr val="tx1"/>
          </a:solidFill>
          <a:latin typeface="+mn-lt"/>
          <a:ea typeface="+mn-ea"/>
          <a:cs typeface="+mn-cs"/>
        </a:defRPr>
      </a:lvl7pPr>
      <a:lvl8pPr marL="2954289" algn="l" defTabSz="422041" rtl="0" eaLnBrk="1" latinLnBrk="0" hangingPunct="1">
        <a:defRPr sz="1662" kern="1200">
          <a:solidFill>
            <a:schemeClr val="tx1"/>
          </a:solidFill>
          <a:latin typeface="+mn-lt"/>
          <a:ea typeface="+mn-ea"/>
          <a:cs typeface="+mn-cs"/>
        </a:defRPr>
      </a:lvl8pPr>
      <a:lvl9pPr marL="3376331" algn="l" defTabSz="42204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5" name="Title 4"/>
          <p:cNvSpPr>
            <a:spLocks noGrp="1"/>
          </p:cNvSpPr>
          <p:nvPr>
            <p:ph type="ctrTitle"/>
          </p:nvPr>
        </p:nvSpPr>
        <p:spPr>
          <a:xfrm>
            <a:off x="317964" y="2166966"/>
            <a:ext cx="8703206" cy="849190"/>
          </a:xfrm>
        </p:spPr>
        <p:txBody>
          <a:bodyPr/>
          <a:lstStyle/>
          <a:p>
            <a:pPr algn="just" eaLnBrk="1" hangingPunct="1">
              <a:defRPr/>
            </a:pPr>
            <a:r>
              <a:rPr lang="en-US" b="1" dirty="0" smtClean="0">
                <a:latin typeface="Arial" panose="020B0604020202020204" pitchFamily="34" charset="0"/>
                <a:cs typeface="Arial" panose="020B0604020202020204" pitchFamily="34" charset="0"/>
              </a:rPr>
              <a:t>Briefing </a:t>
            </a:r>
            <a:r>
              <a:rPr lang="en-US" b="1" dirty="0">
                <a:latin typeface="Arial" panose="020B0604020202020204" pitchFamily="34" charset="0"/>
                <a:cs typeface="Arial" panose="020B0604020202020204" pitchFamily="34" charset="0"/>
              </a:rPr>
              <a:t>the Standing Committee on Appropriations on the 2020 Second Adjustments Appropriation Bill [B25 – 2020]</a:t>
            </a:r>
            <a:r>
              <a:rPr lang="en-ZA" dirty="0" smtClean="0">
                <a:latin typeface="Arial" panose="020B0604020202020204" pitchFamily="34" charset="0"/>
                <a:cs typeface="Arial" panose="020B0604020202020204" pitchFamily="34" charset="0"/>
              </a:rPr>
              <a:t/>
            </a:r>
            <a:br>
              <a:rPr lang="en-ZA" dirty="0" smtClean="0">
                <a:latin typeface="Arial" panose="020B0604020202020204" pitchFamily="34" charset="0"/>
                <a:cs typeface="Arial" panose="020B0604020202020204" pitchFamily="34" charset="0"/>
              </a:rPr>
            </a:br>
            <a:endParaRPr lang="en-ZA" dirty="0">
              <a:solidFill>
                <a:schemeClr val="tx1"/>
              </a:solidFill>
              <a:latin typeface="Arial" panose="020B0604020202020204" pitchFamily="34" charset="0"/>
              <a:cs typeface="Arial" panose="020B0604020202020204" pitchFamily="34" charset="0"/>
            </a:endParaRPr>
          </a:p>
        </p:txBody>
      </p:sp>
      <p:sp>
        <p:nvSpPr>
          <p:cNvPr id="6" name="Title 4"/>
          <p:cNvSpPr txBox="1">
            <a:spLocks/>
          </p:cNvSpPr>
          <p:nvPr/>
        </p:nvSpPr>
        <p:spPr>
          <a:xfrm>
            <a:off x="317963" y="3639260"/>
            <a:ext cx="6220949" cy="1422494"/>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800" b="1" dirty="0" smtClean="0">
                <a:solidFill>
                  <a:schemeClr val="tx1"/>
                </a:solidFill>
                <a:latin typeface="Arial" pitchFamily="34" charset="0"/>
                <a:cs typeface="Arial" pitchFamily="34" charset="0"/>
              </a:rPr>
              <a:t>Presented by:  </a:t>
            </a:r>
          </a:p>
          <a:p>
            <a:pPr eaLnBrk="1" hangingPunct="1">
              <a:defRPr/>
            </a:pPr>
            <a:endParaRPr lang="en-US" sz="700" b="1" dirty="0">
              <a:solidFill>
                <a:schemeClr val="tx1"/>
              </a:solidFill>
              <a:latin typeface="Arial" pitchFamily="34" charset="0"/>
              <a:cs typeface="Arial" pitchFamily="34" charset="0"/>
            </a:endParaRPr>
          </a:p>
          <a:p>
            <a:pPr eaLnBrk="1" hangingPunct="1">
              <a:defRPr/>
            </a:pPr>
            <a:r>
              <a:rPr lang="en-US" sz="2000" b="1" dirty="0" smtClean="0">
                <a:solidFill>
                  <a:schemeClr val="tx1"/>
                </a:solidFill>
                <a:latin typeface="Arial" pitchFamily="34" charset="0"/>
                <a:cs typeface="Arial" pitchFamily="34" charset="0"/>
              </a:rPr>
              <a:t>Mr TI Balzer</a:t>
            </a:r>
            <a:endParaRPr lang="en-US" sz="700" b="1" dirty="0" smtClean="0">
              <a:solidFill>
                <a:schemeClr val="tx1"/>
              </a:solidFill>
              <a:latin typeface="Arial" pitchFamily="34" charset="0"/>
              <a:cs typeface="Arial" pitchFamily="34" charset="0"/>
            </a:endParaRPr>
          </a:p>
          <a:p>
            <a:pPr eaLnBrk="1" hangingPunct="1">
              <a:defRPr/>
            </a:pPr>
            <a:r>
              <a:rPr lang="en-US" sz="2000" b="1" dirty="0" smtClean="0">
                <a:solidFill>
                  <a:schemeClr val="tx1"/>
                </a:solidFill>
                <a:latin typeface="Arial" pitchFamily="34" charset="0"/>
                <a:cs typeface="Arial" pitchFamily="34" charset="0"/>
              </a:rPr>
              <a:t>Acting Director-General</a:t>
            </a:r>
            <a:endParaRPr lang="en-US" sz="2000" dirty="0">
              <a:solidFill>
                <a:schemeClr val="tx1"/>
              </a:solidFill>
            </a:endParaRPr>
          </a:p>
        </p:txBody>
      </p:sp>
      <p:sp>
        <p:nvSpPr>
          <p:cNvPr id="7" name="Title 4"/>
          <p:cNvSpPr txBox="1">
            <a:spLocks/>
          </p:cNvSpPr>
          <p:nvPr/>
        </p:nvSpPr>
        <p:spPr>
          <a:xfrm>
            <a:off x="317964" y="5054645"/>
            <a:ext cx="6220949" cy="565105"/>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800" b="1" dirty="0" smtClean="0">
                <a:solidFill>
                  <a:schemeClr val="tx1"/>
                </a:solidFill>
                <a:latin typeface="Arial" pitchFamily="34" charset="0"/>
                <a:cs typeface="Arial" pitchFamily="34" charset="0"/>
              </a:rPr>
              <a:t>18 November 2020</a:t>
            </a:r>
            <a:endParaRPr lang="en-US" sz="1800" dirty="0">
              <a:solidFill>
                <a:schemeClr val="tx1"/>
              </a:solidFill>
            </a:endParaRPr>
          </a:p>
        </p:txBody>
      </p:sp>
    </p:spTree>
    <p:extLst>
      <p:ext uri="{BB962C8B-B14F-4D97-AF65-F5344CB8AC3E}">
        <p14:creationId xmlns:p14="http://schemas.microsoft.com/office/powerpoint/2010/main" val="1598509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13"/>
            <a:ext cx="9144000" cy="1069054"/>
          </a:xfrm>
          <a:ln>
            <a:noFill/>
          </a:ln>
        </p:spPr>
        <p:style>
          <a:lnRef idx="2">
            <a:schemeClr val="accent3"/>
          </a:lnRef>
          <a:fillRef idx="1">
            <a:schemeClr val="lt1"/>
          </a:fillRef>
          <a:effectRef idx="0">
            <a:schemeClr val="accent3"/>
          </a:effectRef>
          <a:fontRef idx="minor">
            <a:schemeClr val="dk1"/>
          </a:fontRef>
        </p:style>
        <p:txBody>
          <a:bodyPr/>
          <a:lstStyle/>
          <a:p>
            <a:r>
              <a:rPr lang="en-US" sz="2800" b="1" dirty="0" smtClean="0"/>
              <a:t>Narratives/ Explanations </a:t>
            </a:r>
            <a:r>
              <a:rPr lang="en-US" sz="2800" b="1" dirty="0"/>
              <a:t>of </a:t>
            </a:r>
            <a:r>
              <a:rPr lang="en-US" sz="2800" b="1" dirty="0" smtClean="0"/>
              <a:t>2020/21 and 2019/20 spending comparison </a:t>
            </a:r>
            <a:endParaRPr lang="en-ZA" sz="2800" b="1"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3" name="Content Placeholder 2"/>
          <p:cNvSpPr>
            <a:spLocks noGrp="1"/>
          </p:cNvSpPr>
          <p:nvPr>
            <p:ph idx="1"/>
          </p:nvPr>
        </p:nvSpPr>
        <p:spPr>
          <a:xfrm>
            <a:off x="0" y="891662"/>
            <a:ext cx="9144000" cy="5133334"/>
          </a:xfrm>
          <a:ln>
            <a:noFill/>
          </a:ln>
        </p:spPr>
        <p:style>
          <a:lnRef idx="2">
            <a:schemeClr val="accent3"/>
          </a:lnRef>
          <a:fillRef idx="1">
            <a:schemeClr val="lt1"/>
          </a:fillRef>
          <a:effectRef idx="0">
            <a:schemeClr val="accent3"/>
          </a:effectRef>
          <a:fontRef idx="minor">
            <a:schemeClr val="dk1"/>
          </a:fontRef>
        </p:style>
        <p:txBody>
          <a:bodyPr/>
          <a:lstStyle/>
          <a:p>
            <a:pPr marL="0" indent="0" algn="just">
              <a:buNone/>
            </a:pPr>
            <a:r>
              <a:rPr lang="en-US" sz="1600" dirty="0"/>
              <a:t>Expenditure in the first six months of 2020/21 was R 6.282 billion, or thirty-seven per cent (37%) of the adjusted appropriation of R 16.959 billion for the </a:t>
            </a:r>
            <a:r>
              <a:rPr lang="en-US" sz="1600" dirty="0" smtClean="0"/>
              <a:t>year. In </a:t>
            </a:r>
            <a:r>
              <a:rPr lang="en-US" sz="1600" dirty="0"/>
              <a:t>comparison, mid-year expenditure in 2019/20 was R 6.121 billion, or thirty-seven per cent (37%) of the 2019/20 adjusted appropriation of R16.467 billion. </a:t>
            </a:r>
            <a:endParaRPr lang="en-US" sz="1600" dirty="0" smtClean="0"/>
          </a:p>
          <a:p>
            <a:pPr marL="0" indent="0" algn="just">
              <a:buNone/>
            </a:pPr>
            <a:r>
              <a:rPr lang="en-US" sz="1600" dirty="0" smtClean="0"/>
              <a:t>Compared </a:t>
            </a:r>
            <a:r>
              <a:rPr lang="en-US" sz="1600" dirty="0"/>
              <a:t>to the first six months of 2019/20, expenditure over the same period in 2020/21 increased by R 161.513 million, or 2,6 per cent. This increase was mainly due to:</a:t>
            </a:r>
          </a:p>
          <a:p>
            <a:pPr algn="just"/>
            <a:r>
              <a:rPr lang="en-US" sz="1600" dirty="0" smtClean="0"/>
              <a:t>Implementation </a:t>
            </a:r>
            <a:r>
              <a:rPr lang="en-US" sz="1600" dirty="0"/>
              <a:t>of COVID-19 National Project - Provision of water supply, hygiene and Personal Protective Equipment (PPE) by the appointed Implementing Agent (IA), Rand Water.</a:t>
            </a:r>
          </a:p>
          <a:p>
            <a:pPr algn="just"/>
            <a:r>
              <a:rPr lang="en-US" sz="1600" dirty="0" smtClean="0"/>
              <a:t>Implementation </a:t>
            </a:r>
            <a:r>
              <a:rPr lang="en-US" sz="1600" dirty="0"/>
              <a:t>of drought and emergency water services interventions activities (Water tankering, procurement of water tanks for rain water harvesting, water tankers to address current water challenges and project management fees) in various regions in the country.</a:t>
            </a:r>
          </a:p>
          <a:p>
            <a:pPr algn="just"/>
            <a:r>
              <a:rPr lang="en-US" sz="1600" dirty="0" smtClean="0"/>
              <a:t>Drilling </a:t>
            </a:r>
            <a:r>
              <a:rPr lang="en-US" sz="1600" dirty="0"/>
              <a:t>of new boreholes and refurbishment of existing boreholes including water quality testing, treatment and storage facilities.</a:t>
            </a:r>
          </a:p>
          <a:p>
            <a:pPr algn="just"/>
            <a:r>
              <a:rPr lang="en-US" sz="1600" dirty="0" smtClean="0"/>
              <a:t>Integrated </a:t>
            </a:r>
            <a:r>
              <a:rPr lang="en-US" sz="1600" dirty="0"/>
              <a:t>Vaal River System (VRS) pollution remediation intervention project operational expenditure related to labour, purification, security, transportation and management of biosolids, operations and maintenance of infrastructure and consumables. </a:t>
            </a:r>
          </a:p>
          <a:p>
            <a:pPr marL="0" indent="0">
              <a:buNone/>
            </a:pPr>
            <a:endParaRPr lang="en-ZA" dirty="0"/>
          </a:p>
        </p:txBody>
      </p:sp>
    </p:spTree>
    <p:extLst>
      <p:ext uri="{BB962C8B-B14F-4D97-AF65-F5344CB8AC3E}">
        <p14:creationId xmlns:p14="http://schemas.microsoft.com/office/powerpoint/2010/main" val="933552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4461"/>
          </a:xfrm>
        </p:spPr>
        <p:txBody>
          <a:bodyPr/>
          <a:lstStyle/>
          <a:p>
            <a:r>
              <a:rPr lang="en-US" sz="2800" b="1" dirty="0" smtClean="0"/>
              <a:t>Reason(s) for over/ under spending per economic classification</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8249624"/>
              </p:ext>
            </p:extLst>
          </p:nvPr>
        </p:nvGraphicFramePr>
        <p:xfrm>
          <a:off x="0" y="921831"/>
          <a:ext cx="9144000" cy="4663440"/>
        </p:xfrm>
        <a:graphic>
          <a:graphicData uri="http://schemas.openxmlformats.org/drawingml/2006/table">
            <a:tbl>
              <a:tblPr firstRow="1" bandRow="1">
                <a:tableStyleId>{F5AB1C69-6EDB-4FF4-983F-18BD219EF322}</a:tableStyleId>
              </a:tblPr>
              <a:tblGrid>
                <a:gridCol w="1461054">
                  <a:extLst>
                    <a:ext uri="{9D8B030D-6E8A-4147-A177-3AD203B41FA5}">
                      <a16:colId xmlns:a16="http://schemas.microsoft.com/office/drawing/2014/main" xmlns="" val="20000"/>
                    </a:ext>
                  </a:extLst>
                </a:gridCol>
                <a:gridCol w="7682946">
                  <a:extLst>
                    <a:ext uri="{9D8B030D-6E8A-4147-A177-3AD203B41FA5}">
                      <a16:colId xmlns:a16="http://schemas.microsoft.com/office/drawing/2014/main" xmlns="" val="20001"/>
                    </a:ext>
                  </a:extLst>
                </a:gridCol>
              </a:tblGrid>
              <a:tr h="377224">
                <a:tc>
                  <a:txBody>
                    <a:bodyPr/>
                    <a:lstStyle/>
                    <a:p>
                      <a:r>
                        <a:rPr lang="en-ZA" sz="1400" dirty="0" smtClean="0">
                          <a:latin typeface="Arial" pitchFamily="34" charset="0"/>
                          <a:cs typeface="Arial" pitchFamily="34" charset="0"/>
                        </a:rPr>
                        <a:t>Economic</a:t>
                      </a:r>
                      <a:r>
                        <a:rPr lang="en-ZA" sz="1400" baseline="0" dirty="0" smtClean="0">
                          <a:latin typeface="Arial" pitchFamily="34" charset="0"/>
                          <a:cs typeface="Arial" pitchFamily="34" charset="0"/>
                        </a:rPr>
                        <a:t> classification</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Comments</a:t>
                      </a:r>
                      <a:endParaRPr lang="en-ZA" sz="1400" dirty="0">
                        <a:latin typeface="Arial" pitchFamily="34" charset="0"/>
                        <a:cs typeface="Arial" pitchFamily="34" charset="0"/>
                      </a:endParaRPr>
                    </a:p>
                  </a:txBody>
                  <a:tcPr/>
                </a:tc>
                <a:extLst>
                  <a:ext uri="{0D108BD9-81ED-4DB2-BD59-A6C34878D82A}">
                    <a16:rowId xmlns:a16="http://schemas.microsoft.com/office/drawing/2014/main" xmlns="" val="10000"/>
                  </a:ext>
                </a:extLst>
              </a:tr>
              <a:tr h="651098">
                <a:tc>
                  <a:txBody>
                    <a:bodyPr/>
                    <a:lstStyle/>
                    <a:p>
                      <a:r>
                        <a:rPr lang="en-ZA" sz="1400" b="1" u="none" dirty="0" smtClean="0">
                          <a:latin typeface="Arial" panose="020B0604020202020204" pitchFamily="34" charset="0"/>
                          <a:ea typeface="Calibri"/>
                          <a:cs typeface="Arial" panose="020B0604020202020204" pitchFamily="34" charset="0"/>
                        </a:rPr>
                        <a:t>Compensation of Employees (Under-spending)</a:t>
                      </a:r>
                      <a:endParaRPr lang="en-ZA" sz="1400" u="none" dirty="0">
                        <a:latin typeface="Arial" pitchFamily="34" charset="0"/>
                        <a:cs typeface="Arial" pitchFamily="34" charset="0"/>
                      </a:endParaRPr>
                    </a:p>
                  </a:txBody>
                  <a:tcPr/>
                </a:tc>
                <a:tc>
                  <a:txBody>
                    <a:bodyPr/>
                    <a:lstStyle/>
                    <a:p>
                      <a:pPr marL="285750" indent="-285750" algn="just">
                        <a:spcAft>
                          <a:spcPts val="0"/>
                        </a:spcAft>
                        <a:buFont typeface="Arial" pitchFamily="34" charset="0"/>
                        <a:buChar char="•"/>
                      </a:pPr>
                      <a:r>
                        <a:rPr lang="en-US" sz="1400" dirty="0" smtClean="0">
                          <a:effectLst/>
                          <a:latin typeface="Arial"/>
                          <a:ea typeface="Times New Roman"/>
                          <a:cs typeface="Arial"/>
                        </a:rPr>
                        <a:t>The Department projected to spend R961.182 million (50%) on compensation of employees; however, only R802.541 million (41%) was spent. This indicates that the Department has spent R158.641 million, nine per cent (9%) less than the approved projected drawings. The lower than anticipated spending is due to vacant posts within the Department across all programmes. </a:t>
                      </a:r>
                    </a:p>
                    <a:p>
                      <a:pPr marL="0" indent="0" algn="just">
                        <a:spcAft>
                          <a:spcPts val="0"/>
                        </a:spcAft>
                        <a:buFont typeface="Arial" pitchFamily="34" charset="0"/>
                        <a:buNone/>
                      </a:pPr>
                      <a:endParaRPr lang="en-US" sz="1400" dirty="0" smtClean="0">
                        <a:effectLst/>
                        <a:latin typeface="Arial"/>
                        <a:ea typeface="Times New Roman"/>
                        <a:cs typeface="Arial"/>
                      </a:endParaRPr>
                    </a:p>
                    <a:p>
                      <a:pPr marL="285750" indent="-285750" algn="just">
                        <a:spcAft>
                          <a:spcPts val="0"/>
                        </a:spcAft>
                        <a:buFont typeface="Arial" pitchFamily="34" charset="0"/>
                        <a:buChar char="•"/>
                      </a:pPr>
                      <a:r>
                        <a:rPr lang="en-US" sz="1400" dirty="0" smtClean="0">
                          <a:effectLst/>
                          <a:latin typeface="Arial"/>
                          <a:ea typeface="Times New Roman"/>
                          <a:cs typeface="Arial"/>
                        </a:rPr>
                        <a:t>There has been delay in the advertising and filling of critical and core service delivery posts (shortlisting and interviews) owing to the impact of the Covid-19 lockdown restrictions since the end of March 2020. </a:t>
                      </a:r>
                      <a:endParaRPr lang="en-ZA" sz="1400" dirty="0" smtClean="0">
                        <a:effectLst/>
                        <a:latin typeface="Arial"/>
                        <a:ea typeface="Times New Roman"/>
                        <a:cs typeface="Times New Roman"/>
                      </a:endParaRPr>
                    </a:p>
                    <a:p>
                      <a:pPr marL="457200" algn="just">
                        <a:spcAft>
                          <a:spcPts val="0"/>
                        </a:spcAft>
                      </a:pPr>
                      <a:r>
                        <a:rPr lang="en-US" sz="1400" dirty="0" smtClean="0">
                          <a:effectLst/>
                          <a:latin typeface="Arial"/>
                          <a:ea typeface="Times New Roman"/>
                          <a:cs typeface="Arial"/>
                        </a:rPr>
                        <a:t> </a:t>
                      </a:r>
                      <a:endParaRPr lang="en-ZA" sz="1400" dirty="0" smtClean="0">
                        <a:effectLst/>
                        <a:latin typeface="Arial"/>
                        <a:ea typeface="Times New Roman"/>
                        <a:cs typeface="Times New Roman"/>
                      </a:endParaRPr>
                    </a:p>
                    <a:p>
                      <a:pPr marL="285750" indent="-285750" algn="just">
                        <a:spcAft>
                          <a:spcPts val="0"/>
                        </a:spcAft>
                        <a:buFont typeface="Arial" pitchFamily="34" charset="0"/>
                        <a:buChar char="•"/>
                      </a:pPr>
                      <a:r>
                        <a:rPr lang="en-US" sz="1400" dirty="0" smtClean="0">
                          <a:effectLst/>
                          <a:latin typeface="Arial"/>
                          <a:ea typeface="Times New Roman"/>
                          <a:cs typeface="Arial"/>
                        </a:rPr>
                        <a:t>An amount of R50 million has been suspended from the </a:t>
                      </a:r>
                      <a:r>
                        <a:rPr lang="en-GB" sz="1400" dirty="0" smtClean="0">
                          <a:effectLst/>
                          <a:latin typeface="Arial"/>
                          <a:ea typeface="Times New Roman"/>
                          <a:cs typeface="Arial"/>
                        </a:rPr>
                        <a:t>current baseline budget of Department </a:t>
                      </a:r>
                      <a:r>
                        <a:rPr lang="en-US" sz="1400" dirty="0" smtClean="0">
                          <a:effectLst/>
                          <a:latin typeface="Arial"/>
                          <a:ea typeface="Times New Roman"/>
                          <a:cs typeface="Arial"/>
                        </a:rPr>
                        <a:t>during the Supplementary Adjustment Budget (Programme 1: Administration – R25 million and Programme 3: Water Infrastructure Development – R25 million) for the support of the COVID-19 macro-economic stimulus response. </a:t>
                      </a:r>
                      <a:r>
                        <a:rPr lang="en-GB" sz="1400" dirty="0" smtClean="0">
                          <a:effectLst/>
                          <a:latin typeface="Arial"/>
                          <a:ea typeface="Times New Roman"/>
                          <a:cs typeface="Arial"/>
                        </a:rPr>
                        <a:t>The proposed compensation of employees budget cuts are based on the premise that the Department will not be filling any non-core service delivery posts</a:t>
                      </a:r>
                      <a:r>
                        <a:rPr lang="en-ZA" sz="1400" dirty="0" smtClean="0">
                          <a:effectLst/>
                          <a:latin typeface="Arial"/>
                          <a:ea typeface="Times New Roman"/>
                          <a:cs typeface="Arial"/>
                        </a:rPr>
                        <a:t>.</a:t>
                      </a:r>
                      <a:endParaRPr lang="en-ZA" sz="1400" dirty="0" smtClean="0">
                        <a:effectLst/>
                        <a:latin typeface="Arial"/>
                        <a:ea typeface="Times New Roman"/>
                        <a:cs typeface="Times New Roman"/>
                      </a:endParaRPr>
                    </a:p>
                    <a:p>
                      <a:pPr algn="just">
                        <a:spcAft>
                          <a:spcPts val="0"/>
                        </a:spcAft>
                      </a:pPr>
                      <a:r>
                        <a:rPr lang="en-US" sz="1400" dirty="0" smtClean="0">
                          <a:effectLst/>
                          <a:latin typeface="Arial"/>
                          <a:ea typeface="Times New Roman"/>
                          <a:cs typeface="Arial"/>
                        </a:rPr>
                        <a:t> </a:t>
                      </a:r>
                      <a:endParaRPr lang="en-ZA" sz="1400" dirty="0" smtClean="0">
                        <a:effectLst/>
                        <a:latin typeface="Arial"/>
                        <a:ea typeface="Times New Roman"/>
                        <a:cs typeface="Times New Roman"/>
                      </a:endParaRPr>
                    </a:p>
                    <a:p>
                      <a:pPr marL="285750" indent="-285750" algn="just">
                        <a:spcAft>
                          <a:spcPts val="0"/>
                        </a:spcAft>
                        <a:buFont typeface="Arial" pitchFamily="34" charset="0"/>
                        <a:buChar char="•"/>
                      </a:pPr>
                      <a:r>
                        <a:rPr lang="en-US" sz="1400" dirty="0" smtClean="0">
                          <a:effectLst/>
                          <a:latin typeface="Arial"/>
                          <a:ea typeface="Times New Roman"/>
                          <a:cs typeface="Arial"/>
                        </a:rPr>
                        <a:t>The new macro organisational structure</a:t>
                      </a:r>
                      <a:r>
                        <a:rPr lang="en-US" sz="1400" baseline="0" dirty="0" smtClean="0">
                          <a:effectLst/>
                          <a:latin typeface="Arial"/>
                          <a:ea typeface="Times New Roman"/>
                          <a:cs typeface="Arial"/>
                        </a:rPr>
                        <a:t> has been approved and implementation thereof is in progress (Matching and Placement).</a:t>
                      </a:r>
                      <a:endParaRPr lang="en-ZA" sz="1400" dirty="0">
                        <a:effectLst/>
                        <a:latin typeface="Arial"/>
                        <a:ea typeface="Times New Roman"/>
                        <a:cs typeface="Times New Roman"/>
                      </a:endParaRPr>
                    </a:p>
                  </a:txBody>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11</a:t>
            </a:fld>
            <a:endParaRPr lang="en-US" dirty="0"/>
          </a:p>
        </p:txBody>
      </p:sp>
    </p:spTree>
    <p:extLst>
      <p:ext uri="{BB962C8B-B14F-4D97-AF65-F5344CB8AC3E}">
        <p14:creationId xmlns:p14="http://schemas.microsoft.com/office/powerpoint/2010/main" val="663372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4096"/>
          </a:xfrm>
        </p:spPr>
        <p:txBody>
          <a:bodyPr/>
          <a:lstStyle/>
          <a:p>
            <a:r>
              <a:rPr lang="en-US" sz="2800" b="1" dirty="0" smtClean="0"/>
              <a:t>Reason(s) for over/ under spending per economic classification cont.</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6690651"/>
              </p:ext>
            </p:extLst>
          </p:nvPr>
        </p:nvGraphicFramePr>
        <p:xfrm>
          <a:off x="0" y="998698"/>
          <a:ext cx="9144000" cy="4023360"/>
        </p:xfrm>
        <a:graphic>
          <a:graphicData uri="http://schemas.openxmlformats.org/drawingml/2006/table">
            <a:tbl>
              <a:tblPr firstRow="1" bandRow="1">
                <a:tableStyleId>{F5AB1C69-6EDB-4FF4-983F-18BD219EF322}</a:tableStyleId>
              </a:tblPr>
              <a:tblGrid>
                <a:gridCol w="1417311">
                  <a:extLst>
                    <a:ext uri="{9D8B030D-6E8A-4147-A177-3AD203B41FA5}">
                      <a16:colId xmlns:a16="http://schemas.microsoft.com/office/drawing/2014/main" xmlns="" val="20000"/>
                    </a:ext>
                  </a:extLst>
                </a:gridCol>
                <a:gridCol w="7726689">
                  <a:extLst>
                    <a:ext uri="{9D8B030D-6E8A-4147-A177-3AD203B41FA5}">
                      <a16:colId xmlns:a16="http://schemas.microsoft.com/office/drawing/2014/main" xmlns="" val="20001"/>
                    </a:ext>
                  </a:extLst>
                </a:gridCol>
              </a:tblGrid>
              <a:tr h="377224">
                <a:tc>
                  <a:txBody>
                    <a:bodyPr/>
                    <a:lstStyle/>
                    <a:p>
                      <a:r>
                        <a:rPr lang="en-ZA" sz="1200" dirty="0" smtClean="0">
                          <a:latin typeface="Arial" pitchFamily="34" charset="0"/>
                          <a:cs typeface="Arial" pitchFamily="34" charset="0"/>
                        </a:rPr>
                        <a:t>Economic</a:t>
                      </a:r>
                      <a:r>
                        <a:rPr lang="en-ZA" sz="1200" baseline="0" dirty="0" smtClean="0">
                          <a:latin typeface="Arial" pitchFamily="34" charset="0"/>
                          <a:cs typeface="Arial" pitchFamily="34" charset="0"/>
                        </a:rPr>
                        <a:t> classification</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Comments</a:t>
                      </a:r>
                      <a:endParaRPr lang="en-ZA" sz="1200" dirty="0">
                        <a:latin typeface="Arial" pitchFamily="34" charset="0"/>
                        <a:cs typeface="Arial" pitchFamily="34" charset="0"/>
                      </a:endParaRPr>
                    </a:p>
                  </a:txBody>
                  <a:tcPr/>
                </a:tc>
                <a:extLst>
                  <a:ext uri="{0D108BD9-81ED-4DB2-BD59-A6C34878D82A}">
                    <a16:rowId xmlns:a16="http://schemas.microsoft.com/office/drawing/2014/main" xmlns="" val="10000"/>
                  </a:ext>
                </a:extLst>
              </a:tr>
              <a:tr h="1023154">
                <a:tc>
                  <a:txBody>
                    <a:bodyPr/>
                    <a:lstStyle/>
                    <a:p>
                      <a:r>
                        <a:rPr lang="en-ZA" sz="1200" b="1" u="none" dirty="0" smtClean="0">
                          <a:latin typeface="Arial" panose="020B0604020202020204" pitchFamily="34" charset="0"/>
                          <a:ea typeface="Calibri"/>
                          <a:cs typeface="Arial" panose="020B0604020202020204" pitchFamily="34" charset="0"/>
                        </a:rPr>
                        <a:t>Goods and Services </a:t>
                      </a:r>
                    </a:p>
                    <a:p>
                      <a:r>
                        <a:rPr lang="en-ZA" sz="1200" b="1" u="none" dirty="0" smtClean="0">
                          <a:latin typeface="Arial" panose="020B0604020202020204" pitchFamily="34" charset="0"/>
                          <a:ea typeface="Calibri"/>
                          <a:cs typeface="Arial" panose="020B0604020202020204" pitchFamily="34" charset="0"/>
                        </a:rPr>
                        <a:t>(Under-spending)</a:t>
                      </a:r>
                      <a:endParaRPr lang="en-ZA" sz="1200" u="none" dirty="0">
                        <a:latin typeface="Arial" pitchFamily="34" charset="0"/>
                        <a:cs typeface="Arial" pitchFamily="34" charset="0"/>
                      </a:endParaRPr>
                    </a:p>
                  </a:txBody>
                  <a:tcPr/>
                </a:tc>
                <a:tc>
                  <a:txBody>
                    <a:bodyPr/>
                    <a:lstStyle/>
                    <a:p>
                      <a:pPr marL="171450" indent="-171450" algn="just">
                        <a:spcAft>
                          <a:spcPts val="0"/>
                        </a:spcAft>
                        <a:buFont typeface="Arial" pitchFamily="34" charset="0"/>
                        <a:buChar char="•"/>
                      </a:pPr>
                      <a:r>
                        <a:rPr lang="en-US" sz="1200" dirty="0" smtClean="0">
                          <a:effectLst/>
                          <a:latin typeface="Arial"/>
                          <a:ea typeface="Times New Roman"/>
                          <a:cs typeface="Arial"/>
                        </a:rPr>
                        <a:t>The Department has now spent R694.690 million (48%) of the total approved drawings/ planned expenditure of R717.365 million (50%) on goods and services as at 30 September 2020. This indicates that the Department has spent R22.675 million or two per cent (2%) less than planned expenditure/ approved drawings. The delayed spending is owing to the impact of the Covid-19 lockdown restrictions since the end of March 2020 following the national state of disaster declared by the President in terms of the Disaster Management Act (Act No.57 of 2002) to contain the emergence and spread of the coronavirus (COVID-19) pandemic. </a:t>
                      </a:r>
                    </a:p>
                    <a:p>
                      <a:pPr marL="0" indent="0" algn="just">
                        <a:spcAft>
                          <a:spcPts val="0"/>
                        </a:spcAft>
                        <a:buFont typeface="Arial" pitchFamily="34" charset="0"/>
                        <a:buNone/>
                      </a:pPr>
                      <a:r>
                        <a:rPr lang="en-ZA" sz="1200" dirty="0" smtClean="0">
                          <a:effectLst/>
                          <a:latin typeface="Arial"/>
                          <a:ea typeface="Times New Roman"/>
                          <a:cs typeface="Arial"/>
                        </a:rPr>
                        <a:t> </a:t>
                      </a:r>
                      <a:endParaRPr lang="en-ZA" sz="1200" dirty="0" smtClean="0">
                        <a:effectLst/>
                        <a:latin typeface="Arial"/>
                        <a:ea typeface="Times New Roman"/>
                        <a:cs typeface="Times New Roman"/>
                      </a:endParaRPr>
                    </a:p>
                    <a:p>
                      <a:pPr marL="171450" indent="-171450" algn="just">
                        <a:spcAft>
                          <a:spcPts val="0"/>
                        </a:spcAft>
                        <a:buFont typeface="Arial" pitchFamily="34" charset="0"/>
                        <a:buChar char="•"/>
                      </a:pPr>
                      <a:r>
                        <a:rPr lang="en-US" sz="1200" dirty="0" smtClean="0">
                          <a:effectLst/>
                          <a:latin typeface="Arial"/>
                          <a:ea typeface="Times New Roman"/>
                          <a:cs typeface="Arial"/>
                        </a:rPr>
                        <a:t>The</a:t>
                      </a:r>
                      <a:r>
                        <a:rPr lang="en-US" sz="1200" baseline="0" dirty="0" smtClean="0">
                          <a:effectLst/>
                          <a:latin typeface="Arial"/>
                          <a:ea typeface="Times New Roman"/>
                          <a:cs typeface="Arial"/>
                        </a:rPr>
                        <a:t> </a:t>
                      </a:r>
                      <a:r>
                        <a:rPr lang="en-US" sz="1200" dirty="0" smtClean="0">
                          <a:effectLst/>
                          <a:latin typeface="Arial"/>
                          <a:ea typeface="Times New Roman"/>
                          <a:cs typeface="Arial"/>
                        </a:rPr>
                        <a:t>government enforced lock down had an impact on spending as there has been disruption on the economic activities, restriction of movement and people working remotely. This has resulted in under spending as planned functions related activities/ milestones/ targets, procurement activities and projects implementation have been delayed and/ or put on hold during the lockdown period.</a:t>
                      </a:r>
                      <a:r>
                        <a:rPr lang="en-GB" sz="1200" dirty="0" smtClean="0">
                          <a:effectLst/>
                          <a:latin typeface="Arial"/>
                          <a:ea typeface="Times New Roman"/>
                          <a:cs typeface="Arial"/>
                        </a:rPr>
                        <a:t> </a:t>
                      </a:r>
                    </a:p>
                    <a:p>
                      <a:pPr marL="0" indent="0" algn="just">
                        <a:spcAft>
                          <a:spcPts val="0"/>
                        </a:spcAft>
                        <a:buFont typeface="Arial" pitchFamily="34" charset="0"/>
                        <a:buNone/>
                      </a:pPr>
                      <a:endParaRPr lang="en-ZA" sz="1200" dirty="0" smtClean="0">
                        <a:effectLst/>
                        <a:latin typeface="Arial"/>
                        <a:ea typeface="Times New Roman"/>
                        <a:cs typeface="Times New Roman"/>
                      </a:endParaRPr>
                    </a:p>
                    <a:p>
                      <a:pPr marL="171450" indent="-171450" algn="just">
                        <a:spcAft>
                          <a:spcPts val="0"/>
                        </a:spcAft>
                        <a:buFont typeface="Arial" pitchFamily="34" charset="0"/>
                        <a:buChar char="•"/>
                      </a:pPr>
                      <a:r>
                        <a:rPr lang="en-US" sz="1200" dirty="0" smtClean="0">
                          <a:effectLst/>
                          <a:latin typeface="Arial"/>
                          <a:ea typeface="Times New Roman"/>
                          <a:cs typeface="Arial"/>
                        </a:rPr>
                        <a:t>The reprioritisation of declared savings to partially reduce the outstanding liabilities (Accruals, payables and commitments) of War on Leaks National Strategic Training Programme towards the Energy and Water Sector Education Training Authority (EWSETA) and Rand Water under Programme 3: Water Infrastructure Development, Subprogramme: Accelerated Community Infrastructure Programme (ACIP), and will also be utilised towards funding the operations and maintenance for the Nandoni Scheme and Giyani Water Treatment Plant.</a:t>
                      </a:r>
                      <a:endParaRPr lang="en-ZA" sz="1200" dirty="0">
                        <a:effectLst/>
                        <a:latin typeface="Arial"/>
                        <a:ea typeface="Times New Roman"/>
                        <a:cs typeface="Times New Roman"/>
                      </a:endParaRPr>
                    </a:p>
                  </a:txBody>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12</a:t>
            </a:fld>
            <a:endParaRPr lang="en-US" dirty="0"/>
          </a:p>
        </p:txBody>
      </p:sp>
    </p:spTree>
    <p:extLst>
      <p:ext uri="{BB962C8B-B14F-4D97-AF65-F5344CB8AC3E}">
        <p14:creationId xmlns:p14="http://schemas.microsoft.com/office/powerpoint/2010/main" val="210986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74035"/>
          </a:xfrm>
        </p:spPr>
        <p:txBody>
          <a:bodyPr/>
          <a:lstStyle/>
          <a:p>
            <a:r>
              <a:rPr lang="en-US" sz="2800" b="1" dirty="0" smtClean="0"/>
              <a:t>Reason(s) for over/ under spending per economic classification</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675362"/>
              </p:ext>
            </p:extLst>
          </p:nvPr>
        </p:nvGraphicFramePr>
        <p:xfrm>
          <a:off x="0" y="897676"/>
          <a:ext cx="9144000" cy="4114800"/>
        </p:xfrm>
        <a:graphic>
          <a:graphicData uri="http://schemas.openxmlformats.org/drawingml/2006/table">
            <a:tbl>
              <a:tblPr firstRow="1" bandRow="1">
                <a:tableStyleId>{F5AB1C69-6EDB-4FF4-983F-18BD219EF322}</a:tableStyleId>
              </a:tblPr>
              <a:tblGrid>
                <a:gridCol w="1242335">
                  <a:extLst>
                    <a:ext uri="{9D8B030D-6E8A-4147-A177-3AD203B41FA5}">
                      <a16:colId xmlns:a16="http://schemas.microsoft.com/office/drawing/2014/main" xmlns="" val="20000"/>
                    </a:ext>
                  </a:extLst>
                </a:gridCol>
                <a:gridCol w="7901665">
                  <a:extLst>
                    <a:ext uri="{9D8B030D-6E8A-4147-A177-3AD203B41FA5}">
                      <a16:colId xmlns:a16="http://schemas.microsoft.com/office/drawing/2014/main" xmlns="" val="20001"/>
                    </a:ext>
                  </a:extLst>
                </a:gridCol>
              </a:tblGrid>
              <a:tr h="377224">
                <a:tc>
                  <a:txBody>
                    <a:bodyPr/>
                    <a:lstStyle/>
                    <a:p>
                      <a:r>
                        <a:rPr lang="en-ZA" sz="1200" dirty="0" smtClean="0">
                          <a:latin typeface="Arial" pitchFamily="34" charset="0"/>
                          <a:cs typeface="Arial" pitchFamily="34" charset="0"/>
                        </a:rPr>
                        <a:t>Economic</a:t>
                      </a:r>
                      <a:r>
                        <a:rPr lang="en-ZA" sz="1200" baseline="0" dirty="0" smtClean="0">
                          <a:latin typeface="Arial" pitchFamily="34" charset="0"/>
                          <a:cs typeface="Arial" pitchFamily="34" charset="0"/>
                        </a:rPr>
                        <a:t> classification</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Comments</a:t>
                      </a:r>
                      <a:endParaRPr lang="en-ZA" sz="1200" dirty="0">
                        <a:latin typeface="Arial" pitchFamily="34" charset="0"/>
                        <a:cs typeface="Arial" pitchFamily="34" charset="0"/>
                      </a:endParaRPr>
                    </a:p>
                  </a:txBody>
                  <a:tcPr/>
                </a:tc>
                <a:extLst>
                  <a:ext uri="{0D108BD9-81ED-4DB2-BD59-A6C34878D82A}">
                    <a16:rowId xmlns:a16="http://schemas.microsoft.com/office/drawing/2014/main" xmlns="" val="10000"/>
                  </a:ext>
                </a:extLst>
              </a:tr>
              <a:tr h="1209183">
                <a:tc>
                  <a:txBody>
                    <a:bodyPr/>
                    <a:lstStyle/>
                    <a:p>
                      <a:r>
                        <a:rPr lang="en-ZA" sz="1200" b="1" u="none" dirty="0" smtClean="0">
                          <a:latin typeface="Arial" panose="020B0604020202020204" pitchFamily="34" charset="0"/>
                          <a:ea typeface="Calibri"/>
                          <a:cs typeface="Arial" panose="020B0604020202020204" pitchFamily="34" charset="0"/>
                        </a:rPr>
                        <a:t>Transfers and Subsidies (Under-spending)</a:t>
                      </a:r>
                      <a:endParaRPr lang="en-ZA" sz="1200" u="none" dirty="0">
                        <a:latin typeface="Arial" pitchFamily="34" charset="0"/>
                        <a:cs typeface="Arial" pitchFamily="34" charset="0"/>
                      </a:endParaRPr>
                    </a:p>
                  </a:txBody>
                  <a:tcPr/>
                </a:tc>
                <a:tc>
                  <a:txBody>
                    <a:bodyPr/>
                    <a:lstStyle/>
                    <a:p>
                      <a:pPr marL="285750" indent="-285750" algn="just">
                        <a:spcAft>
                          <a:spcPts val="0"/>
                        </a:spcAft>
                        <a:buFont typeface="Arial" pitchFamily="34" charset="0"/>
                        <a:buChar char="•"/>
                      </a:pPr>
                      <a:r>
                        <a:rPr lang="en-GB" sz="1200" dirty="0" smtClean="0">
                          <a:effectLst/>
                          <a:latin typeface="Arial"/>
                          <a:ea typeface="Times New Roman"/>
                          <a:cs typeface="Arial"/>
                        </a:rPr>
                        <a:t>The </a:t>
                      </a:r>
                      <a:r>
                        <a:rPr lang="en-US" sz="1200" dirty="0" smtClean="0">
                          <a:effectLst/>
                          <a:latin typeface="Arial"/>
                          <a:ea typeface="Times New Roman"/>
                          <a:cs typeface="Arial"/>
                        </a:rPr>
                        <a:t>total expenditure to date amounted to R4.029 billion, representing forty-five per cent (45%) of the adjusted allocation of R8.974 billion. When compared to the approved revised drawings to date of R4.181 billion (47%), the Department reflected an under expenditure of R152.018 million or two per cent (2%).  The lower than anticipated spending is mainly attributable to the transfers which were still to be made beneficiaries such as Energy and Water Services Sector Education and Training Authority (EWSETA), Limpopo Watercourse Commission (LIMCOM), African Ministers Council on Water Trust Fund (AMCOW), Orange-Senqu River Commission (ORASECOM), Magalies water board and Non-Profit Institutions (NPI): Various institutions: 2020 vision for water education programme. </a:t>
                      </a:r>
                    </a:p>
                  </a:txBody>
                  <a:tcPr/>
                </a:tc>
                <a:extLst>
                  <a:ext uri="{0D108BD9-81ED-4DB2-BD59-A6C34878D82A}">
                    <a16:rowId xmlns:a16="http://schemas.microsoft.com/office/drawing/2014/main" xmlns="" val="10001"/>
                  </a:ext>
                </a:extLst>
              </a:tr>
              <a:tr h="1209183">
                <a:tc>
                  <a:txBody>
                    <a:bodyPr/>
                    <a:lstStyle/>
                    <a:p>
                      <a:r>
                        <a:rPr lang="en-ZA" sz="1200" b="1" u="none" dirty="0" smtClean="0">
                          <a:latin typeface="Arial" panose="020B0604020202020204" pitchFamily="34" charset="0"/>
                          <a:ea typeface="Calibri"/>
                          <a:cs typeface="Arial" panose="020B0604020202020204" pitchFamily="34" charset="0"/>
                        </a:rPr>
                        <a:t>Capital expenditure</a:t>
                      </a:r>
                    </a:p>
                    <a:p>
                      <a:r>
                        <a:rPr lang="en-ZA" sz="1200" b="1" u="none" dirty="0" smtClean="0">
                          <a:latin typeface="Arial" panose="020B0604020202020204" pitchFamily="34" charset="0"/>
                          <a:ea typeface="Calibri"/>
                          <a:cs typeface="Arial" panose="020B0604020202020204" pitchFamily="34" charset="0"/>
                        </a:rPr>
                        <a:t>(Under-spending)</a:t>
                      </a:r>
                      <a:endParaRPr lang="en-ZA" sz="1200" u="none" dirty="0">
                        <a:latin typeface="Arial" pitchFamily="34" charset="0"/>
                        <a:cs typeface="Arial" pitchFamily="34" charset="0"/>
                      </a:endParaRPr>
                    </a:p>
                  </a:txBody>
                  <a:tcPr/>
                </a:tc>
                <a:tc>
                  <a:txBody>
                    <a:bodyPr/>
                    <a:lstStyle/>
                    <a:p>
                      <a:pPr marL="171450" indent="-171450" algn="just">
                        <a:spcAft>
                          <a:spcPts val="0"/>
                        </a:spcAft>
                        <a:buFont typeface="Arial" pitchFamily="34" charset="0"/>
                        <a:buChar char="•"/>
                      </a:pPr>
                      <a:r>
                        <a:rPr lang="en-US" sz="1200" dirty="0" smtClean="0">
                          <a:effectLst/>
                          <a:latin typeface="Arial"/>
                          <a:ea typeface="Times New Roman"/>
                          <a:cs typeface="Arial"/>
                        </a:rPr>
                        <a:t>The Department projected to spend R2.425 billion (buildings and other fixed structures – R2.331 billion, machinery and equipment – R54.300 million and software and other intangible assets – R39.265 million) on payments for capital assets; however, only R756.599 million (buildings and other fixed structures – R715.681 million, machinery and equipment – R9.758 million and software and other intangible assets – R31.160 million) was spent. The Department is therefore behind spending by R1.668 billion. </a:t>
                      </a:r>
                    </a:p>
                    <a:p>
                      <a:pPr marL="171450" indent="-171450" algn="just">
                        <a:spcAft>
                          <a:spcPts val="0"/>
                        </a:spcAft>
                        <a:buFont typeface="Arial" pitchFamily="34" charset="0"/>
                        <a:buChar char="•"/>
                      </a:pPr>
                      <a:r>
                        <a:rPr lang="en-GB" sz="1200" dirty="0" smtClean="0">
                          <a:effectLst/>
                          <a:latin typeface="Arial"/>
                          <a:ea typeface="Times New Roman"/>
                          <a:cs typeface="Arial"/>
                        </a:rPr>
                        <a:t>The lower than anticipated </a:t>
                      </a:r>
                      <a:r>
                        <a:rPr lang="en-US" sz="1200" dirty="0" smtClean="0">
                          <a:effectLst/>
                          <a:latin typeface="Arial"/>
                          <a:ea typeface="Times New Roman"/>
                          <a:cs typeface="Arial"/>
                        </a:rPr>
                        <a:t>spending is, amongst others, mainly </a:t>
                      </a:r>
                      <a:r>
                        <a:rPr lang="en-GB" sz="1200" dirty="0" smtClean="0">
                          <a:effectLst/>
                          <a:latin typeface="Arial"/>
                          <a:ea typeface="Times New Roman"/>
                          <a:cs typeface="Arial"/>
                        </a:rPr>
                        <a:t>attributable to the commitments that are still to be billed and invoices pending certification, verification and approval for payment of work done on the Indirect (DoRA Schedule 6B) Regional Bulk Infrastructure and Water Services Infrastructure Grants. </a:t>
                      </a:r>
                    </a:p>
                    <a:p>
                      <a:pPr marL="171450" indent="-171450" algn="just">
                        <a:spcAft>
                          <a:spcPts val="0"/>
                        </a:spcAft>
                        <a:buFont typeface="Arial" pitchFamily="34" charset="0"/>
                        <a:buChar char="•"/>
                      </a:pPr>
                      <a:r>
                        <a:rPr lang="en-US" sz="1200" dirty="0" smtClean="0">
                          <a:effectLst/>
                          <a:latin typeface="Arial"/>
                          <a:ea typeface="Times New Roman"/>
                          <a:cs typeface="Arial"/>
                        </a:rPr>
                        <a:t>The government enforced Covid-19 lockdown restrictions has had an impact on spending as there had been disruption on the economic activities including construction industry, restriction of movement of goods and people, and people working remotely.</a:t>
                      </a:r>
                      <a:endParaRPr lang="en-ZA" sz="1200" dirty="0">
                        <a:effectLst/>
                        <a:latin typeface="Arial"/>
                        <a:ea typeface="Times New Roman"/>
                        <a:cs typeface="Times New Roman"/>
                      </a:endParaRPr>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13</a:t>
            </a:fld>
            <a:endParaRPr lang="en-US" dirty="0"/>
          </a:p>
        </p:txBody>
      </p:sp>
    </p:spTree>
    <p:extLst>
      <p:ext uri="{BB962C8B-B14F-4D97-AF65-F5344CB8AC3E}">
        <p14:creationId xmlns:p14="http://schemas.microsoft.com/office/powerpoint/2010/main" val="423678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56197117"/>
              </p:ext>
            </p:extLst>
          </p:nvPr>
        </p:nvGraphicFramePr>
        <p:xfrm>
          <a:off x="481692" y="938533"/>
          <a:ext cx="8098971" cy="2308860"/>
        </p:xfrm>
        <a:graphic>
          <a:graphicData uri="http://schemas.openxmlformats.org/drawingml/2006/table">
            <a:tbl>
              <a:tblPr>
                <a:tableStyleId>{5C22544A-7EE6-4342-B048-85BDC9FD1C3A}</a:tableStyleId>
              </a:tblPr>
              <a:tblGrid>
                <a:gridCol w="3521051">
                  <a:extLst>
                    <a:ext uri="{9D8B030D-6E8A-4147-A177-3AD203B41FA5}">
                      <a16:colId xmlns="" xmlns:a16="http://schemas.microsoft.com/office/drawing/2014/main" val="20000"/>
                    </a:ext>
                  </a:extLst>
                </a:gridCol>
                <a:gridCol w="1675067">
                  <a:extLst>
                    <a:ext uri="{9D8B030D-6E8A-4147-A177-3AD203B41FA5}">
                      <a16:colId xmlns="" xmlns:a16="http://schemas.microsoft.com/office/drawing/2014/main" val="20001"/>
                    </a:ext>
                  </a:extLst>
                </a:gridCol>
                <a:gridCol w="1675067">
                  <a:extLst>
                    <a:ext uri="{9D8B030D-6E8A-4147-A177-3AD203B41FA5}">
                      <a16:colId xmlns="" xmlns:a16="http://schemas.microsoft.com/office/drawing/2014/main" val="20002"/>
                    </a:ext>
                  </a:extLst>
                </a:gridCol>
                <a:gridCol w="1227786">
                  <a:extLst>
                    <a:ext uri="{9D8B030D-6E8A-4147-A177-3AD203B41FA5}">
                      <a16:colId xmlns="" xmlns:a16="http://schemas.microsoft.com/office/drawing/2014/main" val="20003"/>
                    </a:ext>
                  </a:extLst>
                </a:gridCol>
              </a:tblGrid>
              <a:tr h="109175">
                <a:tc>
                  <a:txBody>
                    <a:bodyPr/>
                    <a:lstStyle/>
                    <a:p>
                      <a:pPr algn="l" fontAlgn="b"/>
                      <a:r>
                        <a:rPr lang="en-ZA" sz="1200" b="1" u="none" strike="noStrike" dirty="0" smtClean="0">
                          <a:effectLst/>
                          <a:latin typeface="Arial" pitchFamily="34" charset="0"/>
                          <a:cs typeface="Arial" pitchFamily="34" charset="0"/>
                        </a:rPr>
                        <a:t>Details</a:t>
                      </a:r>
                      <a:endParaRPr lang="en-ZA" sz="1200" b="1" i="0" u="none" strike="noStrike" dirty="0">
                        <a:solidFill>
                          <a:srgbClr val="000000"/>
                        </a:solidFill>
                        <a:effectLst/>
                        <a:latin typeface="Arial" pitchFamily="34" charset="0"/>
                        <a:cs typeface="Arial" pitchFamily="34" charset="0"/>
                      </a:endParaRPr>
                    </a:p>
                  </a:txBody>
                  <a:tcPr marL="9525" marR="9525" marT="9525" marB="0">
                    <a:solidFill>
                      <a:schemeClr val="accent3">
                        <a:lumMod val="40000"/>
                        <a:lumOff val="60000"/>
                      </a:schemeClr>
                    </a:solidFill>
                  </a:tcPr>
                </a:tc>
                <a:tc>
                  <a:txBody>
                    <a:bodyPr/>
                    <a:lstStyle/>
                    <a:p>
                      <a:pPr algn="ctr" fontAlgn="b"/>
                      <a:r>
                        <a:rPr lang="en-ZA" sz="1200" b="1" u="none" strike="noStrike" dirty="0" smtClean="0">
                          <a:effectLst/>
                          <a:latin typeface="Arial" pitchFamily="34" charset="0"/>
                          <a:cs typeface="Arial" pitchFamily="34" charset="0"/>
                        </a:rPr>
                        <a:t>2020/21</a:t>
                      </a:r>
                    </a:p>
                  </a:txBody>
                  <a:tcPr marL="9525" marR="9525" marT="9525" marB="0">
                    <a:solidFill>
                      <a:schemeClr val="accent3">
                        <a:lumMod val="40000"/>
                        <a:lumOff val="60000"/>
                      </a:schemeClr>
                    </a:solidFill>
                  </a:tcPr>
                </a:tc>
                <a:tc>
                  <a:txBody>
                    <a:bodyPr/>
                    <a:lstStyle/>
                    <a:p>
                      <a:pPr algn="ctr" fontAlgn="b"/>
                      <a:r>
                        <a:rPr lang="en-ZA" sz="1200" b="1" u="none" strike="noStrike" dirty="0" smtClean="0">
                          <a:effectLst/>
                          <a:latin typeface="Arial" pitchFamily="34" charset="0"/>
                          <a:cs typeface="Arial" pitchFamily="34" charset="0"/>
                        </a:rPr>
                        <a:t>2019/20</a:t>
                      </a:r>
                    </a:p>
                  </a:txBody>
                  <a:tcPr marL="9525" marR="9525" marT="9525" marB="0">
                    <a:solidFill>
                      <a:schemeClr val="accent3">
                        <a:lumMod val="40000"/>
                        <a:lumOff val="60000"/>
                      </a:schemeClr>
                    </a:solidFill>
                  </a:tcPr>
                </a:tc>
                <a:tc>
                  <a:txBody>
                    <a:bodyPr/>
                    <a:lstStyle/>
                    <a:p>
                      <a:pPr algn="ctr" fontAlgn="b"/>
                      <a:r>
                        <a:rPr lang="en-ZA" sz="1200" b="1" u="none" strike="noStrike" dirty="0">
                          <a:effectLst/>
                          <a:latin typeface="Arial" pitchFamily="34" charset="0"/>
                          <a:cs typeface="Arial" pitchFamily="34" charset="0"/>
                        </a:rPr>
                        <a:t>Movement      </a:t>
                      </a:r>
                      <a:endParaRPr lang="en-ZA" sz="1200" b="1" u="none" strike="noStrike" dirty="0" smtClean="0">
                        <a:effectLst/>
                        <a:latin typeface="Arial" pitchFamily="34" charset="0"/>
                        <a:cs typeface="Arial" pitchFamily="34" charset="0"/>
                      </a:endParaRPr>
                    </a:p>
                  </a:txBody>
                  <a:tcPr marL="9525" marR="9525" marT="9525" marB="0">
                    <a:solidFill>
                      <a:schemeClr val="accent3">
                        <a:lumMod val="40000"/>
                        <a:lumOff val="60000"/>
                      </a:schemeClr>
                    </a:solidFill>
                  </a:tcPr>
                </a:tc>
                <a:extLst>
                  <a:ext uri="{0D108BD9-81ED-4DB2-BD59-A6C34878D82A}">
                    <a16:rowId xmlns="" xmlns:a16="http://schemas.microsoft.com/office/drawing/2014/main" val="10000"/>
                  </a:ext>
                </a:extLst>
              </a:tr>
              <a:tr h="129604">
                <a:tc>
                  <a:txBody>
                    <a:bodyPr/>
                    <a:lstStyle/>
                    <a:p>
                      <a:pPr algn="l" fontAlgn="b"/>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marR="0" indent="0" algn="ctr" defTabSz="422041" rtl="0" eaLnBrk="1" fontAlgn="b" latinLnBrk="0" hangingPunct="1">
                        <a:lnSpc>
                          <a:spcPct val="100000"/>
                        </a:lnSpc>
                        <a:spcBef>
                          <a:spcPts val="0"/>
                        </a:spcBef>
                        <a:spcAft>
                          <a:spcPts val="0"/>
                        </a:spcAft>
                        <a:buClrTx/>
                        <a:buSzTx/>
                        <a:buFontTx/>
                        <a:buNone/>
                        <a:tabLst/>
                        <a:defRPr/>
                      </a:pPr>
                      <a:r>
                        <a:rPr lang="en-ZA" sz="1200" b="1" u="none" strike="noStrike" dirty="0" smtClean="0">
                          <a:effectLst/>
                          <a:latin typeface="Arial" pitchFamily="34" charset="0"/>
                          <a:cs typeface="Arial" pitchFamily="34" charset="0"/>
                        </a:rPr>
                        <a:t>R'000</a:t>
                      </a:r>
                      <a:endParaRPr lang="en-ZA" sz="1200" b="1" i="0" u="none" strike="noStrike" dirty="0" smtClean="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marR="0" indent="0" algn="ctr" defTabSz="422041" rtl="0" eaLnBrk="1" fontAlgn="b" latinLnBrk="0" hangingPunct="1">
                        <a:lnSpc>
                          <a:spcPct val="100000"/>
                        </a:lnSpc>
                        <a:spcBef>
                          <a:spcPts val="0"/>
                        </a:spcBef>
                        <a:spcAft>
                          <a:spcPts val="0"/>
                        </a:spcAft>
                        <a:buClrTx/>
                        <a:buSzTx/>
                        <a:buFontTx/>
                        <a:buNone/>
                        <a:tabLst/>
                        <a:defRPr/>
                      </a:pPr>
                      <a:r>
                        <a:rPr lang="en-ZA" sz="1200" b="1" u="none" strike="noStrike" dirty="0" smtClean="0">
                          <a:effectLst/>
                          <a:latin typeface="Arial" pitchFamily="34" charset="0"/>
                          <a:cs typeface="Arial" pitchFamily="34" charset="0"/>
                        </a:rPr>
                        <a:t>R'000</a:t>
                      </a:r>
                      <a:endParaRPr lang="en-ZA" sz="1200" b="1" i="0" u="none" strike="noStrike" dirty="0" smtClean="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marR="0" indent="0" algn="ctr" defTabSz="422041" rtl="0" eaLnBrk="1" fontAlgn="b" latinLnBrk="0" hangingPunct="1">
                        <a:lnSpc>
                          <a:spcPct val="100000"/>
                        </a:lnSpc>
                        <a:spcBef>
                          <a:spcPts val="0"/>
                        </a:spcBef>
                        <a:spcAft>
                          <a:spcPts val="0"/>
                        </a:spcAft>
                        <a:buClrTx/>
                        <a:buSzTx/>
                        <a:buFontTx/>
                        <a:buNone/>
                        <a:tabLst/>
                        <a:defRPr/>
                      </a:pPr>
                      <a:r>
                        <a:rPr lang="en-ZA" sz="1200" b="1" u="none" strike="noStrike" dirty="0" smtClean="0">
                          <a:effectLst/>
                          <a:latin typeface="Arial" pitchFamily="34" charset="0"/>
                          <a:cs typeface="Arial" pitchFamily="34" charset="0"/>
                        </a:rPr>
                        <a:t>R'000</a:t>
                      </a:r>
                      <a:endParaRPr lang="en-ZA" sz="1200" b="1" i="0" u="none" strike="noStrike" dirty="0" smtClean="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1"/>
                  </a:ext>
                </a:extLst>
              </a:tr>
              <a:tr h="129604">
                <a:tc>
                  <a:txBody>
                    <a:bodyPr/>
                    <a:lstStyle/>
                    <a:p>
                      <a:pPr algn="l" fontAlgn="b"/>
                      <a:r>
                        <a:rPr lang="en-ZA" sz="1200" b="0" u="none" strike="noStrike" dirty="0">
                          <a:solidFill>
                            <a:schemeClr val="tx1"/>
                          </a:solidFill>
                          <a:effectLst/>
                          <a:latin typeface="Arial" pitchFamily="34" charset="0"/>
                          <a:cs typeface="Arial" pitchFamily="34" charset="0"/>
                        </a:rPr>
                        <a:t>Bank balance </a:t>
                      </a:r>
                      <a:r>
                        <a:rPr lang="en-ZA" sz="1200" b="0" u="none" strike="noStrike" dirty="0" smtClean="0">
                          <a:solidFill>
                            <a:schemeClr val="tx1"/>
                          </a:solidFill>
                          <a:effectLst/>
                          <a:latin typeface="Arial" pitchFamily="34" charset="0"/>
                          <a:cs typeface="Arial" pitchFamily="34" charset="0"/>
                        </a:rPr>
                        <a:t>Favourable (</a:t>
                      </a:r>
                      <a:r>
                        <a:rPr lang="en-ZA" sz="1200" b="0" u="none" strike="noStrike" dirty="0">
                          <a:solidFill>
                            <a:schemeClr val="tx1"/>
                          </a:solidFill>
                          <a:effectLst/>
                          <a:latin typeface="Arial" pitchFamily="34" charset="0"/>
                          <a:cs typeface="Arial" pitchFamily="34" charset="0"/>
                        </a:rPr>
                        <a:t>Unfavourable </a:t>
                      </a:r>
                      <a:r>
                        <a:rPr lang="en-ZA" sz="1200" b="0" u="none" strike="noStrike" dirty="0" smtClean="0">
                          <a:solidFill>
                            <a:schemeClr val="tx1"/>
                          </a:solidFill>
                          <a:effectLst/>
                          <a:latin typeface="Arial" pitchFamily="34" charset="0"/>
                          <a:cs typeface="Arial" pitchFamily="34" charset="0"/>
                        </a:rPr>
                        <a:t>balance)</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2 343 866</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250 266</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2 093 600</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2"/>
                  </a:ext>
                </a:extLst>
              </a:tr>
              <a:tr h="129604">
                <a:tc>
                  <a:txBody>
                    <a:bodyPr/>
                    <a:lstStyle/>
                    <a:p>
                      <a:pPr algn="l" fontAlgn="b"/>
                      <a:r>
                        <a:rPr lang="en-ZA" sz="1200" b="0" i="0" u="none" strike="noStrike" dirty="0" smtClean="0">
                          <a:solidFill>
                            <a:schemeClr val="tx1"/>
                          </a:solidFill>
                          <a:effectLst/>
                          <a:latin typeface="Arial" pitchFamily="34" charset="0"/>
                          <a:cs typeface="Arial" pitchFamily="34" charset="0"/>
                        </a:rPr>
                        <a:t>Prepayments and Advances</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263 439</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357 255</a:t>
                      </a: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93 816</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3"/>
                  </a:ext>
                </a:extLst>
              </a:tr>
              <a:tr h="129604">
                <a:tc>
                  <a:txBody>
                    <a:bodyPr/>
                    <a:lstStyle/>
                    <a:p>
                      <a:pPr algn="l" fontAlgn="b"/>
                      <a:r>
                        <a:rPr lang="en-ZA" sz="1200" b="0" i="0" u="none" strike="noStrike" dirty="0" smtClean="0">
                          <a:solidFill>
                            <a:schemeClr val="tx1"/>
                          </a:solidFill>
                          <a:effectLst/>
                          <a:latin typeface="Arial" pitchFamily="34" charset="0"/>
                          <a:cs typeface="Arial" pitchFamily="34" charset="0"/>
                        </a:rPr>
                        <a:t>Unauthorised expenditure</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641 109</a:t>
                      </a: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641 109</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rgbClr val="000000"/>
                          </a:solidFill>
                          <a:effectLst/>
                          <a:latin typeface="Arial" pitchFamily="34" charset="0"/>
                          <a:cs typeface="Arial" pitchFamily="34" charset="0"/>
                        </a:rPr>
                        <a:t>0</a:t>
                      </a: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4"/>
                  </a:ext>
                </a:extLst>
              </a:tr>
              <a:tr h="129604">
                <a:tc>
                  <a:txBody>
                    <a:bodyPr/>
                    <a:lstStyle/>
                    <a:p>
                      <a:pPr algn="l" fontAlgn="b"/>
                      <a:r>
                        <a:rPr lang="en-ZA" sz="1200" b="0" u="none" strike="noStrike" dirty="0" smtClean="0">
                          <a:solidFill>
                            <a:schemeClr val="tx1"/>
                          </a:solidFill>
                          <a:effectLst/>
                          <a:latin typeface="Arial" pitchFamily="34" charset="0"/>
                          <a:cs typeface="Arial" pitchFamily="34" charset="0"/>
                        </a:rPr>
                        <a:t>Accruals </a:t>
                      </a:r>
                      <a:r>
                        <a:rPr lang="en-ZA" sz="1200" b="0" u="none" strike="noStrike" dirty="0">
                          <a:solidFill>
                            <a:schemeClr val="tx1"/>
                          </a:solidFill>
                          <a:effectLst/>
                          <a:latin typeface="Arial" pitchFamily="34" charset="0"/>
                          <a:cs typeface="Arial" pitchFamily="34" charset="0"/>
                        </a:rPr>
                        <a:t>and payables</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954 162</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929 779</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24 383</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5"/>
                  </a:ext>
                </a:extLst>
              </a:tr>
              <a:tr h="129604">
                <a:tc>
                  <a:txBody>
                    <a:bodyPr/>
                    <a:lstStyle/>
                    <a:p>
                      <a:pPr algn="l" fontAlgn="b"/>
                      <a:r>
                        <a:rPr lang="en-ZA" sz="1200" b="0" u="none" strike="noStrike" dirty="0">
                          <a:solidFill>
                            <a:schemeClr val="tx1"/>
                          </a:solidFill>
                          <a:effectLst/>
                          <a:latin typeface="Arial" pitchFamily="34" charset="0"/>
                          <a:cs typeface="Arial" pitchFamily="34" charset="0"/>
                        </a:rPr>
                        <a:t>Fruitless and wasteful expenditure</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63</a:t>
                      </a:r>
                      <a:r>
                        <a:rPr lang="en-ZA" sz="1200" b="0" i="0" u="none" strike="noStrike" baseline="0" dirty="0" smtClean="0">
                          <a:solidFill>
                            <a:schemeClr val="tx1"/>
                          </a:solidFill>
                          <a:effectLst/>
                          <a:latin typeface="Arial" pitchFamily="34" charset="0"/>
                          <a:cs typeface="Arial" pitchFamily="34" charset="0"/>
                        </a:rPr>
                        <a:t> 538</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76 304</a:t>
                      </a: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(12 766)</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6"/>
                  </a:ext>
                </a:extLst>
              </a:tr>
              <a:tr h="129604">
                <a:tc>
                  <a:txBody>
                    <a:bodyPr/>
                    <a:lstStyle/>
                    <a:p>
                      <a:pPr algn="l" fontAlgn="b"/>
                      <a:r>
                        <a:rPr lang="en-ZA" sz="1200" b="0" u="none" strike="noStrike" dirty="0">
                          <a:solidFill>
                            <a:schemeClr val="tx1"/>
                          </a:solidFill>
                          <a:effectLst/>
                          <a:latin typeface="Arial" pitchFamily="34" charset="0"/>
                          <a:cs typeface="Arial" pitchFamily="34" charset="0"/>
                        </a:rPr>
                        <a:t>Irregular expenditure</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9 </a:t>
                      </a:r>
                      <a:r>
                        <a:rPr lang="en-ZA" sz="1200" b="0" i="0" u="none" strike="noStrike" dirty="0" smtClean="0">
                          <a:solidFill>
                            <a:schemeClr val="tx1"/>
                          </a:solidFill>
                          <a:effectLst/>
                          <a:latin typeface="Arial" pitchFamily="34" charset="0"/>
                          <a:cs typeface="Arial" pitchFamily="34" charset="0"/>
                        </a:rPr>
                        <a:t>806 980</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9 </a:t>
                      </a:r>
                      <a:r>
                        <a:rPr lang="en-ZA" sz="1200" b="0" i="0" u="none" strike="noStrike" dirty="0" smtClean="0">
                          <a:solidFill>
                            <a:schemeClr val="tx1"/>
                          </a:solidFill>
                          <a:effectLst/>
                          <a:latin typeface="Arial" pitchFamily="34" charset="0"/>
                          <a:cs typeface="Arial" pitchFamily="34" charset="0"/>
                        </a:rPr>
                        <a:t>632 942</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174</a:t>
                      </a:r>
                      <a:r>
                        <a:rPr lang="en-ZA" sz="1200" b="0" i="0" u="none" strike="noStrike" baseline="0" dirty="0" smtClean="0">
                          <a:solidFill>
                            <a:srgbClr val="000000"/>
                          </a:solidFill>
                          <a:effectLst/>
                          <a:latin typeface="Arial" pitchFamily="34" charset="0"/>
                          <a:cs typeface="Arial" pitchFamily="34" charset="0"/>
                        </a:rPr>
                        <a:t> 038</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7"/>
                  </a:ext>
                </a:extLst>
              </a:tr>
              <a:tr h="129604">
                <a:tc>
                  <a:txBody>
                    <a:bodyPr/>
                    <a:lstStyle/>
                    <a:p>
                      <a:pPr algn="l" fontAlgn="b"/>
                      <a:r>
                        <a:rPr lang="en-ZA" sz="1200" b="0" u="none" strike="noStrike" dirty="0">
                          <a:solidFill>
                            <a:schemeClr val="tx1"/>
                          </a:solidFill>
                          <a:effectLst/>
                          <a:latin typeface="Arial" pitchFamily="34" charset="0"/>
                          <a:cs typeface="Arial" pitchFamily="34" charset="0"/>
                        </a:rPr>
                        <a:t>Commitments</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5 182 591</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4 966 115 </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216 476</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8"/>
                  </a:ext>
                </a:extLst>
              </a:tr>
              <a:tr h="12960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200" b="0" u="none" strike="noStrike" dirty="0" smtClean="0">
                          <a:solidFill>
                            <a:schemeClr val="tx1"/>
                          </a:solidFill>
                          <a:effectLst/>
                          <a:latin typeface="Arial" pitchFamily="34" charset="0"/>
                          <a:cs typeface="Arial" pitchFamily="34" charset="0"/>
                        </a:rPr>
                        <a:t>Contingent Assets</a:t>
                      </a:r>
                      <a:endParaRPr lang="en-ZA" sz="1200" b="0" i="0" u="none" strike="noStrike" dirty="0" smtClean="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3 056 169</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2 904 688</a:t>
                      </a: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151 481</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9"/>
                  </a:ext>
                </a:extLst>
              </a:tr>
              <a:tr h="129604">
                <a:tc>
                  <a:txBody>
                    <a:bodyPr/>
                    <a:lstStyle/>
                    <a:p>
                      <a:pPr algn="l" fontAlgn="b"/>
                      <a:r>
                        <a:rPr lang="en-ZA" sz="1200" b="0" u="none" strike="noStrike" dirty="0">
                          <a:solidFill>
                            <a:schemeClr val="tx1"/>
                          </a:solidFill>
                          <a:effectLst/>
                          <a:latin typeface="Arial" pitchFamily="34" charset="0"/>
                          <a:cs typeface="Arial" pitchFamily="34" charset="0"/>
                        </a:rPr>
                        <a:t>Contingent liabilities</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1 </a:t>
                      </a:r>
                      <a:r>
                        <a:rPr lang="en-ZA" sz="1200" b="0" i="0" u="none" strike="noStrike" dirty="0" smtClean="0">
                          <a:solidFill>
                            <a:schemeClr val="tx1"/>
                          </a:solidFill>
                          <a:effectLst/>
                          <a:latin typeface="Arial" pitchFamily="34" charset="0"/>
                          <a:cs typeface="Arial" pitchFamily="34" charset="0"/>
                        </a:rPr>
                        <a:t>052 123</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chemeClr val="tx1"/>
                          </a:solidFill>
                          <a:effectLst/>
                          <a:latin typeface="Arial" pitchFamily="34" charset="0"/>
                          <a:cs typeface="Arial" pitchFamily="34" charset="0"/>
                        </a:rPr>
                        <a:t>980 042</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72 081</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10"/>
                  </a:ext>
                </a:extLst>
              </a:tr>
              <a:tr h="129604">
                <a:tc>
                  <a:txBody>
                    <a:bodyPr/>
                    <a:lstStyle/>
                    <a:p>
                      <a:pPr algn="l" fontAlgn="b"/>
                      <a:r>
                        <a:rPr lang="en-ZA" sz="1200" b="0" u="none" strike="noStrike" dirty="0">
                          <a:solidFill>
                            <a:schemeClr val="tx1"/>
                          </a:solidFill>
                          <a:effectLst/>
                          <a:latin typeface="Arial" pitchFamily="34" charset="0"/>
                          <a:cs typeface="Arial" pitchFamily="34" charset="0"/>
                        </a:rPr>
                        <a:t>Financial Guarantees</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13 </a:t>
                      </a:r>
                      <a:r>
                        <a:rPr lang="en-ZA" sz="1200" b="0" i="0" u="none" strike="noStrike" dirty="0" smtClean="0">
                          <a:solidFill>
                            <a:schemeClr val="tx1"/>
                          </a:solidFill>
                          <a:effectLst/>
                          <a:latin typeface="Arial" pitchFamily="34" charset="0"/>
                          <a:cs typeface="Arial" pitchFamily="34" charset="0"/>
                        </a:rPr>
                        <a:t>816</a:t>
                      </a:r>
                      <a:r>
                        <a:rPr lang="en-ZA" sz="1200" b="0" i="0" u="none" strike="noStrike" baseline="0" dirty="0" smtClean="0">
                          <a:solidFill>
                            <a:schemeClr val="tx1"/>
                          </a:solidFill>
                          <a:effectLst/>
                          <a:latin typeface="Arial" pitchFamily="34" charset="0"/>
                          <a:cs typeface="Arial" pitchFamily="34" charset="0"/>
                        </a:rPr>
                        <a:t> 775</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a:solidFill>
                            <a:schemeClr val="tx1"/>
                          </a:solidFill>
                          <a:effectLst/>
                          <a:latin typeface="Arial" pitchFamily="34" charset="0"/>
                          <a:cs typeface="Arial" pitchFamily="34" charset="0"/>
                        </a:rPr>
                        <a:t>13 993 </a:t>
                      </a:r>
                      <a:r>
                        <a:rPr lang="en-ZA" sz="1200" b="0" i="0" u="none" strike="noStrike" dirty="0" smtClean="0">
                          <a:solidFill>
                            <a:schemeClr val="tx1"/>
                          </a:solidFill>
                          <a:effectLst/>
                          <a:latin typeface="Arial" pitchFamily="34" charset="0"/>
                          <a:cs typeface="Arial" pitchFamily="34" charset="0"/>
                        </a:rPr>
                        <a:t>716</a:t>
                      </a:r>
                      <a:endParaRPr lang="en-ZA" sz="1200" b="0"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rtl="0" fontAlgn="b"/>
                      <a:r>
                        <a:rPr lang="en-ZA" sz="1200" b="0" i="0" u="none" strike="noStrike" dirty="0" smtClean="0">
                          <a:solidFill>
                            <a:srgbClr val="000000"/>
                          </a:solidFill>
                          <a:effectLst/>
                          <a:latin typeface="Arial" pitchFamily="34" charset="0"/>
                          <a:cs typeface="Arial" pitchFamily="34" charset="0"/>
                        </a:rPr>
                        <a:t>(176 941)</a:t>
                      </a:r>
                      <a:endParaRPr lang="en-ZA" sz="1200" b="0" i="0" u="none" strike="noStrike" dirty="0">
                        <a:solidFill>
                          <a:srgbClr val="000000"/>
                        </a:solidFill>
                        <a:effectLst/>
                        <a:latin typeface="Arial" pitchFamily="34" charset="0"/>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11"/>
                  </a:ext>
                </a:extLst>
              </a:tr>
            </a:tbl>
          </a:graphicData>
        </a:graphic>
      </p:graphicFrame>
      <p:sp>
        <p:nvSpPr>
          <p:cNvPr id="8" name="Rectangle 7"/>
          <p:cNvSpPr/>
          <p:nvPr/>
        </p:nvSpPr>
        <p:spPr>
          <a:xfrm>
            <a:off x="286605" y="1699"/>
            <a:ext cx="8294059" cy="523220"/>
          </a:xfrm>
          <a:prstGeom prst="rect">
            <a:avLst/>
          </a:prstGeom>
          <a:noFill/>
          <a:ln>
            <a:noFill/>
          </a:ln>
        </p:spPr>
        <p:txBody>
          <a:bodyPr wrap="square">
            <a:spAutoFit/>
          </a:bodyPr>
          <a:lstStyle/>
          <a:p>
            <a:pPr algn="ctr" eaLnBrk="0" fontAlgn="auto" hangingPunct="0">
              <a:spcBef>
                <a:spcPts val="0"/>
              </a:spcBef>
              <a:spcAft>
                <a:spcPts val="0"/>
              </a:spcAft>
              <a:defRPr/>
            </a:pPr>
            <a:r>
              <a:rPr lang="en-ZA" sz="2800" b="1" dirty="0" smtClean="0">
                <a:ea typeface="+mn-ea"/>
                <a:cs typeface="Arial" pitchFamily="34" charset="0"/>
              </a:rPr>
              <a:t>Summary of financial position 30 Sept. 2020</a:t>
            </a:r>
            <a:endParaRPr lang="en-ZA" sz="2800" b="1" dirty="0">
              <a:ea typeface="+mn-ea"/>
              <a:cs typeface="Arial" pitchFamily="34" charset="0"/>
            </a:endParaRPr>
          </a:p>
        </p:txBody>
      </p:sp>
      <p:sp>
        <p:nvSpPr>
          <p:cNvPr id="9" name="Rectangle 8"/>
          <p:cNvSpPr/>
          <p:nvPr/>
        </p:nvSpPr>
        <p:spPr>
          <a:xfrm>
            <a:off x="481693" y="625977"/>
            <a:ext cx="8098971" cy="307777"/>
          </a:xfrm>
          <a:prstGeom prst="rect">
            <a:avLst/>
          </a:prstGeom>
          <a:solidFill>
            <a:schemeClr val="accent3">
              <a:lumMod val="20000"/>
              <a:lumOff val="80000"/>
            </a:schemeClr>
          </a:solidFill>
          <a:ln>
            <a:noFill/>
          </a:ln>
        </p:spPr>
        <p:txBody>
          <a:bodyPr wrap="square">
            <a:spAutoFit/>
          </a:bodyPr>
          <a:lstStyle/>
          <a:p>
            <a:pPr algn="ctr" eaLnBrk="0" fontAlgn="auto" hangingPunct="0">
              <a:spcBef>
                <a:spcPts val="0"/>
              </a:spcBef>
              <a:spcAft>
                <a:spcPts val="0"/>
              </a:spcAft>
              <a:defRPr/>
            </a:pPr>
            <a:r>
              <a:rPr lang="en-ZA" sz="1400" b="1" dirty="0">
                <a:ea typeface="+mn-ea"/>
                <a:cs typeface="Arial" pitchFamily="34" charset="0"/>
              </a:rPr>
              <a:t>MAIN ACCOUNT </a:t>
            </a:r>
          </a:p>
        </p:txBody>
      </p:sp>
      <p:sp>
        <p:nvSpPr>
          <p:cNvPr id="10" name="Rectangle 9"/>
          <p:cNvSpPr/>
          <p:nvPr/>
        </p:nvSpPr>
        <p:spPr>
          <a:xfrm>
            <a:off x="481693" y="3422972"/>
            <a:ext cx="8098971" cy="307777"/>
          </a:xfrm>
          <a:prstGeom prst="rect">
            <a:avLst/>
          </a:prstGeom>
          <a:solidFill>
            <a:schemeClr val="accent3">
              <a:lumMod val="20000"/>
              <a:lumOff val="80000"/>
            </a:schemeClr>
          </a:solidFill>
        </p:spPr>
        <p:txBody>
          <a:bodyPr wrap="square">
            <a:spAutoFit/>
          </a:bodyPr>
          <a:lstStyle/>
          <a:p>
            <a:pPr algn="ctr" eaLnBrk="0" fontAlgn="auto" hangingPunct="0">
              <a:spcBef>
                <a:spcPts val="0"/>
              </a:spcBef>
              <a:spcAft>
                <a:spcPts val="0"/>
              </a:spcAft>
              <a:defRPr/>
            </a:pPr>
            <a:r>
              <a:rPr lang="en-ZA" sz="1400" b="1" dirty="0">
                <a:ea typeface="+mn-ea"/>
                <a:cs typeface="Arial" pitchFamily="34" charset="0"/>
              </a:rPr>
              <a:t>WATER TRADING ENTITY </a:t>
            </a:r>
          </a:p>
        </p:txBody>
      </p:sp>
      <p:graphicFrame>
        <p:nvGraphicFramePr>
          <p:cNvPr id="11" name="Table 10"/>
          <p:cNvGraphicFramePr>
            <a:graphicFrameLocks noGrp="1"/>
          </p:cNvGraphicFramePr>
          <p:nvPr>
            <p:extLst>
              <p:ext uri="{D42A27DB-BD31-4B8C-83A1-F6EECF244321}">
                <p14:modId xmlns:p14="http://schemas.microsoft.com/office/powerpoint/2010/main" val="2144486357"/>
              </p:ext>
            </p:extLst>
          </p:nvPr>
        </p:nvGraphicFramePr>
        <p:xfrm>
          <a:off x="481692" y="3730749"/>
          <a:ext cx="8042261" cy="2233719"/>
        </p:xfrm>
        <a:graphic>
          <a:graphicData uri="http://schemas.openxmlformats.org/drawingml/2006/table">
            <a:tbl>
              <a:tblPr>
                <a:tableStyleId>{0505E3EF-67EA-436B-97B2-0124C06EBD24}</a:tableStyleId>
              </a:tblPr>
              <a:tblGrid>
                <a:gridCol w="3435366">
                  <a:extLst>
                    <a:ext uri="{9D8B030D-6E8A-4147-A177-3AD203B41FA5}">
                      <a16:colId xmlns="" xmlns:a16="http://schemas.microsoft.com/office/drawing/2014/main" val="20000"/>
                    </a:ext>
                  </a:extLst>
                </a:gridCol>
                <a:gridCol w="1697261">
                  <a:extLst>
                    <a:ext uri="{9D8B030D-6E8A-4147-A177-3AD203B41FA5}">
                      <a16:colId xmlns="" xmlns:a16="http://schemas.microsoft.com/office/drawing/2014/main" val="20001"/>
                    </a:ext>
                  </a:extLst>
                </a:gridCol>
                <a:gridCol w="1686662">
                  <a:extLst>
                    <a:ext uri="{9D8B030D-6E8A-4147-A177-3AD203B41FA5}">
                      <a16:colId xmlns="" xmlns:a16="http://schemas.microsoft.com/office/drawing/2014/main" val="20002"/>
                    </a:ext>
                  </a:extLst>
                </a:gridCol>
                <a:gridCol w="1222972">
                  <a:extLst>
                    <a:ext uri="{9D8B030D-6E8A-4147-A177-3AD203B41FA5}">
                      <a16:colId xmlns="" xmlns:a16="http://schemas.microsoft.com/office/drawing/2014/main" val="20003"/>
                    </a:ext>
                  </a:extLst>
                </a:gridCol>
              </a:tblGrid>
              <a:tr h="152004">
                <a:tc rowSpan="2">
                  <a:txBody>
                    <a:bodyPr/>
                    <a:lstStyle/>
                    <a:p>
                      <a:pPr algn="l" fontAlgn="b"/>
                      <a:r>
                        <a:rPr lang="en-ZA" sz="1200" u="none" strike="noStrike" dirty="0" smtClean="0">
                          <a:effectLst/>
                        </a:rPr>
                        <a:t>Details</a:t>
                      </a:r>
                      <a:endParaRPr lang="en-ZA" sz="1200" u="none" strike="noStrike" dirty="0">
                        <a:effectLst/>
                      </a:endParaRPr>
                    </a:p>
                    <a:p>
                      <a:pPr algn="l" fontAlgn="b"/>
                      <a:r>
                        <a:rPr lang="en-ZA" sz="1200" u="none" strike="noStrike" dirty="0">
                          <a:effectLst/>
                        </a:rPr>
                        <a:t> </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3">
                        <a:lumMod val="40000"/>
                        <a:lumOff val="60000"/>
                      </a:schemeClr>
                    </a:solidFill>
                  </a:tcPr>
                </a:tc>
                <a:tc>
                  <a:txBody>
                    <a:bodyPr/>
                    <a:lstStyle/>
                    <a:p>
                      <a:pPr algn="ctr" fontAlgn="b"/>
                      <a:r>
                        <a:rPr lang="en-ZA" sz="1200" u="none" strike="noStrike" dirty="0" smtClean="0">
                          <a:effectLst/>
                        </a:rPr>
                        <a:t>2020/21</a:t>
                      </a:r>
                      <a:endParaRPr lang="en-ZA" sz="1200" b="1" u="none" strike="noStrike" dirty="0" smtClean="0">
                        <a:effectLst/>
                        <a:latin typeface="Arial" panose="020B0604020202020204" pitchFamily="34" charset="0"/>
                        <a:cs typeface="Arial" panose="020B0604020202020204" pitchFamily="34" charset="0"/>
                      </a:endParaRPr>
                    </a:p>
                  </a:txBody>
                  <a:tcPr marL="9525" marR="9525" marT="9525" marB="0">
                    <a:solidFill>
                      <a:schemeClr val="accent3">
                        <a:lumMod val="40000"/>
                        <a:lumOff val="60000"/>
                      </a:schemeClr>
                    </a:solidFill>
                  </a:tcPr>
                </a:tc>
                <a:tc>
                  <a:txBody>
                    <a:bodyPr/>
                    <a:lstStyle/>
                    <a:p>
                      <a:pPr algn="ctr" fontAlgn="b"/>
                      <a:r>
                        <a:rPr lang="en-ZA" sz="1200" u="none" strike="noStrike" dirty="0" smtClean="0">
                          <a:effectLst/>
                        </a:rPr>
                        <a:t>2019/20</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3">
                        <a:lumMod val="40000"/>
                        <a:lumOff val="60000"/>
                      </a:schemeClr>
                    </a:solidFill>
                  </a:tcPr>
                </a:tc>
                <a:tc>
                  <a:txBody>
                    <a:bodyPr/>
                    <a:lstStyle/>
                    <a:p>
                      <a:pPr algn="ctr" fontAlgn="b"/>
                      <a:r>
                        <a:rPr lang="en-ZA" sz="1200" u="none" strike="noStrike" dirty="0">
                          <a:effectLst/>
                        </a:rPr>
                        <a:t>Movement</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3">
                        <a:lumMod val="40000"/>
                        <a:lumOff val="60000"/>
                      </a:schemeClr>
                    </a:solidFill>
                  </a:tcPr>
                </a:tc>
                <a:extLst>
                  <a:ext uri="{0D108BD9-81ED-4DB2-BD59-A6C34878D82A}">
                    <a16:rowId xmlns="" xmlns:a16="http://schemas.microsoft.com/office/drawing/2014/main" val="10000"/>
                  </a:ext>
                </a:extLst>
              </a:tr>
              <a:tr h="77661">
                <a:tc vMerge="1">
                  <a:txBody>
                    <a:bodyPr/>
                    <a:lstStyle/>
                    <a:p>
                      <a:pPr algn="l" fontAlgn="b"/>
                      <a:endParaRPr lang="en-ZA" sz="1400" b="1" i="0" u="none" strike="noStrike" dirty="0">
                        <a:solidFill>
                          <a:srgbClr val="000000"/>
                        </a:solidFill>
                        <a:effectLst/>
                        <a:latin typeface="Arial Narrow" pitchFamily="34" charset="0"/>
                        <a:cs typeface="Arial" panose="020B0604020202020204" pitchFamily="34" charset="0"/>
                      </a:endParaRPr>
                    </a:p>
                  </a:txBody>
                  <a:tcPr marL="9525" marR="9525" marT="9525" marB="0" anchor="b"/>
                </a:tc>
                <a:tc>
                  <a:txBody>
                    <a:bodyPr/>
                    <a:lstStyle/>
                    <a:p>
                      <a:pPr algn="ctr" fontAlgn="b"/>
                      <a:r>
                        <a:rPr lang="en-ZA" sz="1200" u="none" strike="noStrike" dirty="0">
                          <a:effectLst/>
                        </a:rPr>
                        <a:t>R'000</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ZA" sz="1200" u="none" strike="noStrike" dirty="0">
                          <a:effectLst/>
                        </a:rPr>
                        <a:t>R'000</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ZA" sz="1200" u="none" strike="noStrike" dirty="0">
                          <a:effectLst/>
                        </a:rPr>
                        <a:t>R'000</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1"/>
                  </a:ext>
                </a:extLst>
              </a:tr>
              <a:tr h="77661">
                <a:tc>
                  <a:txBody>
                    <a:bodyPr/>
                    <a:lstStyle/>
                    <a:p>
                      <a:pPr marL="0" algn="l" defTabSz="422041" rtl="0" eaLnBrk="1" fontAlgn="b" latinLnBrk="0" hangingPunct="1"/>
                      <a:r>
                        <a:rPr lang="en-ZA" sz="1200" u="none" strike="noStrike" kern="1200" dirty="0" smtClean="0">
                          <a:effectLst/>
                        </a:rPr>
                        <a:t>Bank balance Favourable (favourable balance)</a:t>
                      </a:r>
                      <a:endParaRPr lang="en-ZA" sz="120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914400" rtl="0" eaLnBrk="1" fontAlgn="ctr" latinLnBrk="0" hangingPunct="1"/>
                      <a:r>
                        <a:rPr lang="en-ZA" sz="1200" u="none" strike="noStrike" kern="1200" dirty="0" smtClean="0">
                          <a:effectLst/>
                        </a:rPr>
                        <a:t>2</a:t>
                      </a:r>
                      <a:r>
                        <a:rPr lang="en-ZA" sz="1200" u="none" strike="noStrike" kern="1200" baseline="0" dirty="0" smtClean="0">
                          <a:effectLst/>
                        </a:rPr>
                        <a:t> </a:t>
                      </a:r>
                      <a:r>
                        <a:rPr lang="en-ZA" sz="1200" u="none" strike="noStrike" kern="1200" dirty="0" smtClean="0">
                          <a:effectLst/>
                        </a:rPr>
                        <a:t>676</a:t>
                      </a:r>
                      <a:r>
                        <a:rPr lang="en-ZA" sz="1200" u="none" strike="noStrike" kern="1200" baseline="0" dirty="0" smtClean="0">
                          <a:effectLst/>
                        </a:rPr>
                        <a:t> </a:t>
                      </a:r>
                      <a:r>
                        <a:rPr lang="en-ZA" sz="1200" u="none" strike="noStrike" kern="1200" dirty="0" smtClean="0">
                          <a:effectLst/>
                        </a:rPr>
                        <a:t>486</a:t>
                      </a:r>
                      <a:endParaRPr lang="en-ZA" sz="1200" b="0" i="0" u="none" strike="noStrike" kern="1200" dirty="0">
                        <a:solidFill>
                          <a:schemeClr val="tx1"/>
                        </a:solidFill>
                        <a:effectLst/>
                        <a:latin typeface="+mn-lt"/>
                        <a:ea typeface="+mn-ea"/>
                        <a:cs typeface="+mn-cs"/>
                      </a:endParaRPr>
                    </a:p>
                  </a:txBody>
                  <a:tcPr marL="9525" marR="9525" marT="9525" marB="0" anchor="b">
                    <a:solidFill>
                      <a:schemeClr val="accent3">
                        <a:lumMod val="40000"/>
                        <a:lumOff val="60000"/>
                      </a:schemeClr>
                    </a:solidFill>
                  </a:tcPr>
                </a:tc>
                <a:tc>
                  <a:txBody>
                    <a:bodyPr/>
                    <a:lstStyle/>
                    <a:p>
                      <a:pPr algn="r" fontAlgn="t"/>
                      <a:r>
                        <a:rPr lang="en-ZA" sz="1200" u="none" strike="noStrike" kern="1200" dirty="0">
                          <a:effectLst/>
                        </a:rPr>
                        <a:t>1 063 048 </a:t>
                      </a:r>
                      <a:endParaRPr lang="en-ZA" sz="1200" b="0" u="none" strike="noStrike" kern="1200" dirty="0">
                        <a:solidFill>
                          <a:schemeClr val="tx1"/>
                        </a:solidFill>
                        <a:effectLst/>
                        <a:latin typeface="Arial" pitchFamily="34" charset="0"/>
                        <a:ea typeface="+mn-ea"/>
                        <a:cs typeface="Arial" pitchFamily="34" charset="0"/>
                      </a:endParaRPr>
                    </a:p>
                  </a:txBody>
                  <a:tcPr marL="0" marR="0" marT="0" marB="0">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1 613 438</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2"/>
                  </a:ext>
                </a:extLst>
              </a:tr>
              <a:tr h="235516">
                <a:tc>
                  <a:txBody>
                    <a:bodyPr/>
                    <a:lstStyle/>
                    <a:p>
                      <a:pPr marL="0" algn="l" defTabSz="422041" rtl="0" eaLnBrk="1" fontAlgn="b" latinLnBrk="0" hangingPunct="1">
                        <a:spcAft>
                          <a:spcPts val="0"/>
                        </a:spcAft>
                      </a:pPr>
                      <a:r>
                        <a:rPr lang="en-ZA" sz="1200" u="none" strike="noStrike" kern="1200" dirty="0">
                          <a:effectLst/>
                        </a:rPr>
                        <a:t>Prepayments and Advances</a:t>
                      </a:r>
                      <a:endParaRPr lang="en-ZA" sz="120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596 426</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282 876</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313 550</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3"/>
                  </a:ext>
                </a:extLst>
              </a:tr>
              <a:tr h="77661">
                <a:tc>
                  <a:txBody>
                    <a:bodyPr/>
                    <a:lstStyle/>
                    <a:p>
                      <a:pPr marL="0" algn="l" defTabSz="422041" rtl="0" eaLnBrk="1" fontAlgn="b" latinLnBrk="0" hangingPunct="1">
                        <a:spcAft>
                          <a:spcPts val="0"/>
                        </a:spcAft>
                      </a:pPr>
                      <a:r>
                        <a:rPr lang="en-ZA" sz="1200" u="none" strike="noStrike" kern="1200" dirty="0">
                          <a:effectLst/>
                        </a:rPr>
                        <a:t>Accruals and payables (trade)</a:t>
                      </a:r>
                      <a:endParaRPr lang="en-ZA" sz="120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120 236</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            427 419 </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(307 183)</a:t>
                      </a:r>
                      <a:endParaRPr lang="en-ZA" sz="1200" b="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4"/>
                  </a:ext>
                </a:extLst>
              </a:tr>
              <a:tr h="190727">
                <a:tc>
                  <a:txBody>
                    <a:bodyPr/>
                    <a:lstStyle/>
                    <a:p>
                      <a:pPr marL="0" algn="l" defTabSz="422041" rtl="0" eaLnBrk="1" fontAlgn="b" latinLnBrk="0" hangingPunct="1"/>
                      <a:r>
                        <a:rPr lang="en-ZA" sz="1200" u="none" strike="noStrike" kern="1200" dirty="0">
                          <a:effectLst/>
                        </a:rPr>
                        <a:t>Fruitless and wasteful expenditure</a:t>
                      </a:r>
                      <a:endParaRPr lang="en-ZA" sz="1200" u="none" strike="noStrike" kern="1200" dirty="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dirty="0" smtClean="0">
                          <a:effectLst/>
                        </a:rPr>
                        <a:t> 924 130</a:t>
                      </a:r>
                      <a:endParaRPr lang="en-ZA" sz="1200" b="0" u="none" strike="noStrike" kern="1200" dirty="0">
                        <a:solidFill>
                          <a:schemeClr val="tx1"/>
                        </a:solidFill>
                        <a:effectLst/>
                        <a:latin typeface="Arial" pitchFamily="34" charset="0"/>
                        <a:ea typeface="+mn-ea"/>
                        <a:cs typeface="Arial" pitchFamily="34" charset="0"/>
                      </a:endParaRPr>
                    </a:p>
                  </a:txBody>
                  <a:tcPr marL="6350" marR="6350" marT="635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 827 119</a:t>
                      </a:r>
                      <a:endParaRPr lang="en-ZA" sz="1200" b="0" u="none" strike="noStrike" kern="1200" dirty="0">
                        <a:solidFill>
                          <a:schemeClr val="tx1"/>
                        </a:solidFill>
                        <a:effectLst/>
                        <a:latin typeface="Arial" pitchFamily="34" charset="0"/>
                        <a:ea typeface="+mn-ea"/>
                        <a:cs typeface="Arial" pitchFamily="34" charset="0"/>
                      </a:endParaRPr>
                    </a:p>
                  </a:txBody>
                  <a:tcPr marL="6350" marR="6350" marT="635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97 011</a:t>
                      </a:r>
                      <a:endParaRPr lang="en-ZA" sz="1200" b="0" u="none" strike="noStrike" kern="1200" dirty="0">
                        <a:solidFill>
                          <a:schemeClr val="tx1"/>
                        </a:solidFill>
                        <a:effectLst/>
                        <a:latin typeface="Arial" pitchFamily="34" charset="0"/>
                        <a:ea typeface="+mn-ea"/>
                        <a:cs typeface="Arial" pitchFamily="34" charset="0"/>
                      </a:endParaRPr>
                    </a:p>
                  </a:txBody>
                  <a:tcPr marL="6350" marR="6350" marT="6350" marB="0" anchor="b">
                    <a:solidFill>
                      <a:schemeClr val="accent3">
                        <a:lumMod val="40000"/>
                        <a:lumOff val="60000"/>
                      </a:schemeClr>
                    </a:solidFill>
                  </a:tcPr>
                </a:tc>
                <a:extLst>
                  <a:ext uri="{0D108BD9-81ED-4DB2-BD59-A6C34878D82A}">
                    <a16:rowId xmlns="" xmlns:a16="http://schemas.microsoft.com/office/drawing/2014/main" val="10005"/>
                  </a:ext>
                </a:extLst>
              </a:tr>
              <a:tr h="197797">
                <a:tc>
                  <a:txBody>
                    <a:bodyPr/>
                    <a:lstStyle/>
                    <a:p>
                      <a:pPr algn="l" fontAlgn="b"/>
                      <a:r>
                        <a:rPr lang="en-ZA" sz="1200" u="none" strike="noStrike" dirty="0">
                          <a:effectLst/>
                        </a:rPr>
                        <a:t>Irregular expenditure</a:t>
                      </a:r>
                      <a:endParaRPr lang="en-ZA" sz="1200" b="1"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7 795 342</a:t>
                      </a:r>
                      <a:endParaRPr lang="en-ZA" sz="1200" b="0" u="none" strike="noStrike" kern="1200" dirty="0">
                        <a:solidFill>
                          <a:srgbClr val="FF0000"/>
                        </a:solidFill>
                        <a:effectLst/>
                        <a:latin typeface="Arial" pitchFamily="34" charset="0"/>
                        <a:ea typeface="+mn-ea"/>
                        <a:cs typeface="Arial" pitchFamily="34" charset="0"/>
                      </a:endParaRPr>
                    </a:p>
                  </a:txBody>
                  <a:tcPr marL="6350" marR="6350" marT="635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7 729 032</a:t>
                      </a:r>
                      <a:endParaRPr lang="en-ZA" sz="1200" b="0" u="none" strike="noStrike" kern="1200" dirty="0">
                        <a:solidFill>
                          <a:srgbClr val="FF0000"/>
                        </a:solidFill>
                        <a:effectLst/>
                        <a:latin typeface="Arial" pitchFamily="34" charset="0"/>
                        <a:ea typeface="+mn-ea"/>
                        <a:cs typeface="Arial" pitchFamily="34" charset="0"/>
                      </a:endParaRPr>
                    </a:p>
                  </a:txBody>
                  <a:tcPr marL="6350" marR="6350" marT="635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(66 310)‬</a:t>
                      </a:r>
                      <a:endParaRPr lang="en-ZA" sz="1200" b="0" u="none" strike="noStrike" kern="1200" dirty="0">
                        <a:solidFill>
                          <a:srgbClr val="FF0000"/>
                        </a:solidFill>
                        <a:effectLst/>
                        <a:latin typeface="Arial" pitchFamily="34" charset="0"/>
                        <a:ea typeface="+mn-ea"/>
                        <a:cs typeface="Arial" pitchFamily="34" charset="0"/>
                      </a:endParaRPr>
                    </a:p>
                  </a:txBody>
                  <a:tcPr marL="6350" marR="6350" marT="6350" marB="0" anchor="b">
                    <a:solidFill>
                      <a:schemeClr val="accent3">
                        <a:lumMod val="40000"/>
                        <a:lumOff val="60000"/>
                      </a:schemeClr>
                    </a:solidFill>
                  </a:tcPr>
                </a:tc>
                <a:extLst>
                  <a:ext uri="{0D108BD9-81ED-4DB2-BD59-A6C34878D82A}">
                    <a16:rowId xmlns="" xmlns:a16="http://schemas.microsoft.com/office/drawing/2014/main" val="10006"/>
                  </a:ext>
                </a:extLst>
              </a:tr>
              <a:tr h="77661">
                <a:tc>
                  <a:txBody>
                    <a:bodyPr/>
                    <a:lstStyle/>
                    <a:p>
                      <a:pPr algn="l" fontAlgn="b"/>
                      <a:r>
                        <a:rPr lang="en-ZA" sz="1200" u="none" strike="noStrike" dirty="0">
                          <a:effectLst/>
                        </a:rPr>
                        <a:t>Commitments</a:t>
                      </a:r>
                      <a:endParaRPr lang="en-ZA" sz="1200" b="1"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algn="r">
                        <a:spcAft>
                          <a:spcPts val="0"/>
                        </a:spcAft>
                      </a:pPr>
                      <a:r>
                        <a:rPr lang="en-ZA" sz="1200" u="none" strike="noStrike" kern="1200" dirty="0" smtClean="0">
                          <a:effectLst/>
                        </a:rPr>
                        <a:t>2 004 082</a:t>
                      </a:r>
                      <a:endParaRPr lang="en-ZA" sz="1200" b="0" u="none" strike="noStrike" kern="1200" dirty="0">
                        <a:solidFill>
                          <a:srgbClr val="FF0000"/>
                        </a:solidFill>
                        <a:effectLst/>
                        <a:latin typeface="Arial" pitchFamily="34" charset="0"/>
                        <a:ea typeface="+mn-ea"/>
                        <a:cs typeface="Arial" pitchFamily="34" charset="0"/>
                      </a:endParaRPr>
                    </a:p>
                  </a:txBody>
                  <a:tcPr marL="68580" marR="68580" marT="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1 896 013</a:t>
                      </a:r>
                      <a:endParaRPr lang="en-ZA" sz="1200" b="0" u="none" strike="noStrike" kern="1200" dirty="0">
                        <a:solidFill>
                          <a:srgbClr val="FF0000"/>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(108</a:t>
                      </a:r>
                      <a:r>
                        <a:rPr lang="en-ZA" sz="1200" u="none" strike="noStrike" kern="1200" baseline="0" dirty="0" smtClean="0">
                          <a:effectLst/>
                        </a:rPr>
                        <a:t> 069</a:t>
                      </a:r>
                      <a:r>
                        <a:rPr lang="en-ZA" sz="1200" u="none" strike="noStrike" kern="1200" dirty="0" smtClean="0">
                          <a:effectLst/>
                        </a:rPr>
                        <a:t>‬)</a:t>
                      </a:r>
                      <a:endParaRPr lang="en-ZA" sz="1200" b="0" u="none" strike="noStrike" kern="1200" dirty="0">
                        <a:solidFill>
                          <a:srgbClr val="FF0000"/>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7"/>
                  </a:ext>
                </a:extLst>
              </a:tr>
              <a:tr h="217335">
                <a:tc>
                  <a:txBody>
                    <a:bodyPr/>
                    <a:lstStyle/>
                    <a:p>
                      <a:pPr algn="l" fontAlgn="b"/>
                      <a:r>
                        <a:rPr lang="en-ZA" sz="1200" u="none" strike="noStrike" dirty="0">
                          <a:effectLst/>
                        </a:rPr>
                        <a:t>Contingent liabilities</a:t>
                      </a:r>
                      <a:endParaRPr lang="en-ZA" sz="1200" b="1"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a:effectLst/>
                        </a:rPr>
                        <a:t>                85 </a:t>
                      </a:r>
                      <a:r>
                        <a:rPr lang="en-ZA" sz="1200" u="none" strike="noStrike" kern="1200" dirty="0" smtClean="0">
                          <a:effectLst/>
                        </a:rPr>
                        <a:t>368 </a:t>
                      </a:r>
                      <a:endParaRPr lang="en-ZA" sz="1200" b="0" u="none" strike="noStrike" kern="1200" dirty="0">
                        <a:solidFill>
                          <a:schemeClr val="tx1"/>
                        </a:solidFill>
                        <a:effectLst/>
                        <a:latin typeface="Arial" pitchFamily="34" charset="0"/>
                        <a:ea typeface="+mn-ea"/>
                        <a:cs typeface="Arial" pitchFamily="34" charset="0"/>
                      </a:endParaRPr>
                    </a:p>
                  </a:txBody>
                  <a:tcPr marL="7620" marR="7620" marT="762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a:effectLst/>
                        </a:rPr>
                        <a:t>           </a:t>
                      </a:r>
                      <a:r>
                        <a:rPr lang="en-ZA" sz="1200" u="none" strike="noStrike" kern="1200" dirty="0" smtClean="0">
                          <a:effectLst/>
                        </a:rPr>
                        <a:t> </a:t>
                      </a:r>
                      <a:r>
                        <a:rPr lang="en-ZA" sz="1200" u="none" strike="noStrike" kern="1200" dirty="0">
                          <a:effectLst/>
                        </a:rPr>
                        <a:t>85 303 </a:t>
                      </a:r>
                      <a:endParaRPr lang="en-ZA" sz="1200" b="0" u="none" strike="noStrike" kern="1200" dirty="0">
                        <a:solidFill>
                          <a:schemeClr val="tx1"/>
                        </a:solidFill>
                        <a:effectLst/>
                        <a:latin typeface="Arial" pitchFamily="34" charset="0"/>
                        <a:ea typeface="+mn-ea"/>
                        <a:cs typeface="Arial" pitchFamily="34" charset="0"/>
                      </a:endParaRPr>
                    </a:p>
                  </a:txBody>
                  <a:tcPr marL="7620" marR="7620" marT="762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65</a:t>
                      </a:r>
                      <a:endParaRPr lang="en-ZA" sz="1200" b="0" u="none" strike="noStrike" kern="1200" dirty="0" smtClean="0">
                        <a:solidFill>
                          <a:schemeClr val="tx1"/>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8"/>
                  </a:ext>
                </a:extLst>
              </a:tr>
              <a:tr h="77661">
                <a:tc>
                  <a:txBody>
                    <a:bodyPr/>
                    <a:lstStyle/>
                    <a:p>
                      <a:pPr algn="l" fontAlgn="b"/>
                      <a:r>
                        <a:rPr lang="en-ZA" sz="1200" u="none" strike="noStrike" dirty="0" smtClean="0">
                          <a:effectLst/>
                        </a:rPr>
                        <a:t>Water Sales Debt</a:t>
                      </a:r>
                      <a:endParaRPr lang="en-ZA" sz="1200" b="1"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17 869 879</a:t>
                      </a:r>
                      <a:endParaRPr lang="en-ZA" sz="1200" b="0" u="none" strike="noStrike" kern="1200" dirty="0" smtClean="0">
                        <a:solidFill>
                          <a:srgbClr val="FF0000"/>
                        </a:solidFill>
                        <a:effectLst/>
                        <a:latin typeface="Arial" pitchFamily="34" charset="0"/>
                        <a:ea typeface="+mn-ea"/>
                        <a:cs typeface="Arial" pitchFamily="34" charset="0"/>
                      </a:endParaRPr>
                    </a:p>
                  </a:txBody>
                  <a:tcPr marL="7620" marR="7620" marT="762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17 687 093</a:t>
                      </a:r>
                      <a:endParaRPr lang="en-ZA" sz="1200" b="0" u="none" strike="noStrike" kern="1200" dirty="0">
                        <a:solidFill>
                          <a:srgbClr val="FF0000"/>
                        </a:solidFill>
                        <a:effectLst/>
                        <a:latin typeface="Arial" pitchFamily="34" charset="0"/>
                        <a:ea typeface="+mn-ea"/>
                        <a:cs typeface="Arial" pitchFamily="34" charset="0"/>
                      </a:endParaRPr>
                    </a:p>
                  </a:txBody>
                  <a:tcPr marL="7620" marR="7620" marT="7620" marB="0" anchor="b">
                    <a:solidFill>
                      <a:schemeClr val="accent3">
                        <a:lumMod val="40000"/>
                        <a:lumOff val="60000"/>
                      </a:schemeClr>
                    </a:solidFill>
                  </a:tcPr>
                </a:tc>
                <a:tc>
                  <a:txBody>
                    <a:bodyPr/>
                    <a:lstStyle/>
                    <a:p>
                      <a:pPr marL="0" algn="r" defTabSz="422041" rtl="0" eaLnBrk="1" fontAlgn="b" latinLnBrk="0" hangingPunct="1"/>
                      <a:r>
                        <a:rPr lang="en-ZA" sz="1200" u="none" strike="noStrike" kern="1200" dirty="0" smtClean="0">
                          <a:effectLst/>
                        </a:rPr>
                        <a:t>182 786</a:t>
                      </a:r>
                      <a:endParaRPr lang="en-ZA" sz="1200" b="0" u="none" strike="noStrike" kern="1200" dirty="0" smtClean="0">
                        <a:solidFill>
                          <a:srgbClr val="FF0000"/>
                        </a:solidFill>
                        <a:effectLst/>
                        <a:latin typeface="Arial" pitchFamily="34" charset="0"/>
                        <a:ea typeface="+mn-ea"/>
                        <a:cs typeface="Arial" pitchFamily="34" charset="0"/>
                      </a:endParaRPr>
                    </a:p>
                  </a:txBody>
                  <a:tcPr marL="9525" marR="9525" marT="9525" marB="0" anchor="b">
                    <a:solidFill>
                      <a:schemeClr val="accent3">
                        <a:lumMod val="40000"/>
                        <a:lumOff val="60000"/>
                      </a:schemeClr>
                    </a:solidFill>
                  </a:tcPr>
                </a:tc>
                <a:extLst>
                  <a:ext uri="{0D108BD9-81ED-4DB2-BD59-A6C34878D82A}">
                    <a16:rowId xmlns="" xmlns:a16="http://schemas.microsoft.com/office/drawing/2014/main" val="10009"/>
                  </a:ext>
                </a:extLst>
              </a:tr>
              <a:tr h="236236">
                <a:tc>
                  <a:txBody>
                    <a:bodyPr/>
                    <a:lstStyle/>
                    <a:p>
                      <a:pPr algn="l" fontAlgn="b"/>
                      <a:r>
                        <a:rPr lang="en-ZA" sz="1200" u="none" strike="noStrike" dirty="0">
                          <a:effectLst/>
                        </a:rPr>
                        <a:t>TCTA liability</a:t>
                      </a:r>
                      <a:endParaRPr lang="en-ZA" sz="1200" b="1" i="0" u="none" strike="noStrike" dirty="0">
                        <a:solidFill>
                          <a:schemeClr val="tx1"/>
                        </a:solidFill>
                        <a:effectLst/>
                        <a:latin typeface="Arial" pitchFamily="34" charset="0"/>
                        <a:cs typeface="Arial" pitchFamily="34" charset="0"/>
                      </a:endParaRPr>
                    </a:p>
                  </a:txBody>
                  <a:tcPr marL="9525" marR="9525" marT="9525" marB="0" anchor="b">
                    <a:solidFill>
                      <a:schemeClr val="accent3">
                        <a:lumMod val="40000"/>
                        <a:lumOff val="60000"/>
                      </a:schemeClr>
                    </a:solidFill>
                  </a:tcPr>
                </a:tc>
                <a:tc>
                  <a:txBody>
                    <a:bodyPr/>
                    <a:lstStyle/>
                    <a:p>
                      <a:pPr marL="0" lvl="1" algn="r" defTabSz="422041" rtl="0" eaLnBrk="1" fontAlgn="b" latinLnBrk="0" hangingPunct="1"/>
                      <a:r>
                        <a:rPr lang="en-ZA" sz="1200" u="none" strike="noStrike" kern="1200" dirty="0" smtClean="0">
                          <a:effectLst/>
                        </a:rPr>
                        <a:t>         17 363</a:t>
                      </a:r>
                      <a:r>
                        <a:rPr lang="en-ZA" sz="1200" u="none" strike="noStrike" kern="1200" baseline="0" dirty="0" smtClean="0">
                          <a:effectLst/>
                        </a:rPr>
                        <a:t> 412</a:t>
                      </a:r>
                      <a:endParaRPr lang="en-ZA" sz="1200" b="0" i="0" u="none" strike="noStrike" kern="1200" dirty="0" smtClean="0">
                        <a:solidFill>
                          <a:schemeClr val="tx1"/>
                        </a:solidFill>
                        <a:effectLst/>
                        <a:latin typeface="Arial" pitchFamily="34" charset="0"/>
                        <a:ea typeface="+mn-ea"/>
                        <a:cs typeface="Arial" pitchFamily="34" charset="0"/>
                      </a:endParaRPr>
                    </a:p>
                  </a:txBody>
                  <a:tcPr marL="7620" marR="7620" marT="7620" marB="0" anchor="b">
                    <a:solidFill>
                      <a:schemeClr val="accent3">
                        <a:lumMod val="40000"/>
                        <a:lumOff val="60000"/>
                      </a:schemeClr>
                    </a:solidFill>
                  </a:tcPr>
                </a:tc>
                <a:tc>
                  <a:txBody>
                    <a:bodyPr/>
                    <a:lstStyle/>
                    <a:p>
                      <a:pPr marL="0" lvl="1" algn="r" defTabSz="422041" rtl="0" eaLnBrk="1" fontAlgn="b" latinLnBrk="0" hangingPunct="1"/>
                      <a:r>
                        <a:rPr lang="en-ZA" sz="1200" u="none" strike="noStrike" kern="1200" dirty="0" smtClean="0">
                          <a:effectLst/>
                        </a:rPr>
                        <a:t>18 909 807 </a:t>
                      </a:r>
                      <a:endParaRPr lang="en-ZA" sz="1200" b="0" i="0" u="none" strike="noStrike" kern="1200" dirty="0" smtClean="0">
                        <a:solidFill>
                          <a:schemeClr val="tx1"/>
                        </a:solidFill>
                        <a:effectLst/>
                        <a:latin typeface="Arial" pitchFamily="34" charset="0"/>
                        <a:ea typeface="+mn-ea"/>
                        <a:cs typeface="Arial" pitchFamily="34" charset="0"/>
                      </a:endParaRPr>
                    </a:p>
                  </a:txBody>
                  <a:tcPr marL="0" marR="0" marT="0" marB="0" anchor="b">
                    <a:solidFill>
                      <a:schemeClr val="accent3">
                        <a:lumMod val="40000"/>
                        <a:lumOff val="60000"/>
                      </a:schemeClr>
                    </a:solidFill>
                  </a:tcPr>
                </a:tc>
                <a:tc>
                  <a:txBody>
                    <a:bodyPr/>
                    <a:lstStyle/>
                    <a:p>
                      <a:pPr marL="0" lvl="1" algn="r" defTabSz="422041" rtl="0" eaLnBrk="1" fontAlgn="b" latinLnBrk="0" hangingPunct="1"/>
                      <a:r>
                        <a:rPr lang="en-ZA" sz="1200" u="none" strike="noStrike" kern="1200" dirty="0" smtClean="0">
                          <a:effectLst/>
                        </a:rPr>
                        <a:t>(1 546 395)‬</a:t>
                      </a:r>
                      <a:endParaRPr lang="en-ZA" sz="1200" b="0" i="0" u="none" strike="noStrike" kern="1200" dirty="0">
                        <a:solidFill>
                          <a:schemeClr val="tx1"/>
                        </a:solidFill>
                        <a:effectLst/>
                        <a:latin typeface="Arial" pitchFamily="34" charset="0"/>
                        <a:ea typeface="+mn-ea"/>
                        <a:cs typeface="Arial" pitchFamily="34" charset="0"/>
                      </a:endParaRPr>
                    </a:p>
                  </a:txBody>
                  <a:tcPr marL="7620" marR="7620" marT="7620" marB="0" anchor="b">
                    <a:solidFill>
                      <a:schemeClr val="accent3">
                        <a:lumMod val="40000"/>
                        <a:lumOff val="60000"/>
                      </a:schemeClr>
                    </a:solidFill>
                  </a:tcPr>
                </a:tc>
                <a:extLst>
                  <a:ext uri="{0D108BD9-81ED-4DB2-BD59-A6C34878D82A}">
                    <a16:rowId xmlns=""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14</a:t>
            </a:fld>
            <a:endParaRPr lang="en-US" altLang="en-US">
              <a:solidFill>
                <a:prstClr val="black"/>
              </a:solidFill>
              <a:ea typeface="+mn-ea"/>
            </a:endParaRPr>
          </a:p>
        </p:txBody>
      </p:sp>
    </p:spTree>
    <p:extLst>
      <p:ext uri="{BB962C8B-B14F-4D97-AF65-F5344CB8AC3E}">
        <p14:creationId xmlns:p14="http://schemas.microsoft.com/office/powerpoint/2010/main" val="3866683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15</a:t>
            </a:fld>
            <a:endParaRPr lang="en-US" altLang="en-US" dirty="0">
              <a:solidFill>
                <a:prstClr val="black"/>
              </a:solidFill>
              <a:ea typeface="+mn-ea"/>
            </a:endParaRPr>
          </a:p>
        </p:txBody>
      </p:sp>
      <p:sp>
        <p:nvSpPr>
          <p:cNvPr id="6" name="Rectangle 5"/>
          <p:cNvSpPr/>
          <p:nvPr/>
        </p:nvSpPr>
        <p:spPr>
          <a:xfrm>
            <a:off x="0" y="1699"/>
            <a:ext cx="9143999" cy="1384995"/>
          </a:xfrm>
          <a:prstGeom prst="rect">
            <a:avLst/>
          </a:prstGeom>
          <a:noFill/>
          <a:ln>
            <a:noFill/>
          </a:ln>
        </p:spPr>
        <p:txBody>
          <a:bodyPr wrap="square">
            <a:spAutoFit/>
          </a:bodyPr>
          <a:lstStyle/>
          <a:p>
            <a:pPr algn="ctr" eaLnBrk="0" fontAlgn="auto" hangingPunct="0">
              <a:spcBef>
                <a:spcPts val="0"/>
              </a:spcBef>
              <a:spcAft>
                <a:spcPts val="0"/>
              </a:spcAft>
              <a:defRPr/>
            </a:pPr>
            <a:r>
              <a:rPr lang="en-ZA" sz="2800" b="1" dirty="0" smtClean="0">
                <a:ea typeface="+mn-ea"/>
                <a:cs typeface="Arial" pitchFamily="34" charset="0"/>
              </a:rPr>
              <a:t>Northern Cape – Regional Bulk Infrastructure Grant (Goods and services: Drought and Covid-19 interventions </a:t>
            </a:r>
            <a:endParaRPr lang="en-ZA" sz="2800" b="1" dirty="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46478729"/>
              </p:ext>
            </p:extLst>
          </p:nvPr>
        </p:nvGraphicFramePr>
        <p:xfrm>
          <a:off x="27993" y="1386694"/>
          <a:ext cx="9116005" cy="4616394"/>
        </p:xfrm>
        <a:graphic>
          <a:graphicData uri="http://schemas.openxmlformats.org/drawingml/2006/table">
            <a:tbl>
              <a:tblPr>
                <a:tableStyleId>{5C22544A-7EE6-4342-B048-85BDC9FD1C3A}</a:tableStyleId>
              </a:tblPr>
              <a:tblGrid>
                <a:gridCol w="6292984"/>
                <a:gridCol w="2823021"/>
              </a:tblGrid>
              <a:tr h="156068">
                <a:tc rowSpan="2">
                  <a:txBody>
                    <a:bodyPr/>
                    <a:lstStyle/>
                    <a:p>
                      <a:pPr algn="ctr" fontAlgn="ctr"/>
                      <a:r>
                        <a:rPr lang="en-ZA" sz="1000" u="none" strike="noStrike" dirty="0">
                          <a:effectLst/>
                          <a:latin typeface="Arial" pitchFamily="34" charset="0"/>
                          <a:cs typeface="Arial" pitchFamily="34" charset="0"/>
                        </a:rPr>
                        <a:t>Benefiting Municipality</a:t>
                      </a:r>
                      <a:endParaRPr lang="en-ZA" sz="1000" b="0" i="0" u="none" strike="noStrike" dirty="0">
                        <a:solidFill>
                          <a:srgbClr val="000000"/>
                        </a:solidFill>
                        <a:effectLst/>
                        <a:latin typeface="Arial" pitchFamily="34" charset="0"/>
                        <a:cs typeface="Arial" pitchFamily="34" charset="0"/>
                      </a:endParaRPr>
                    </a:p>
                  </a:txBody>
                  <a:tcPr marL="6786" marR="6786" marT="6786" marB="0" anchor="ctr">
                    <a:solidFill>
                      <a:schemeClr val="accent3">
                        <a:lumMod val="40000"/>
                        <a:lumOff val="60000"/>
                      </a:schemeClr>
                    </a:solidFill>
                  </a:tcPr>
                </a:tc>
                <a:tc>
                  <a:txBody>
                    <a:bodyPr/>
                    <a:lstStyle/>
                    <a:p>
                      <a:pPr algn="l" fontAlgn="b"/>
                      <a:r>
                        <a:rPr lang="en-ZA" sz="1000" u="none" strike="noStrike">
                          <a:effectLst/>
                          <a:latin typeface="Arial" pitchFamily="34" charset="0"/>
                          <a:cs typeface="Arial" pitchFamily="34" charset="0"/>
                        </a:rPr>
                        <a:t>Amount</a:t>
                      </a:r>
                      <a:endParaRPr lang="en-ZA" sz="1000" b="0" i="0" u="none" strike="noStrike">
                        <a:solidFill>
                          <a:srgbClr val="000000"/>
                        </a:solidFill>
                        <a:effectLst/>
                        <a:latin typeface="Arial" pitchFamily="34" charset="0"/>
                        <a:cs typeface="Arial" pitchFamily="34" charset="0"/>
                      </a:endParaRPr>
                    </a:p>
                  </a:txBody>
                  <a:tcPr marL="6786" marR="6786" marT="6786" marB="0" anchor="b">
                    <a:solidFill>
                      <a:schemeClr val="accent3">
                        <a:lumMod val="40000"/>
                        <a:lumOff val="60000"/>
                      </a:schemeClr>
                    </a:solidFill>
                  </a:tcPr>
                </a:tc>
              </a:tr>
              <a:tr h="156068">
                <a:tc vMerge="1">
                  <a:txBody>
                    <a:bodyPr/>
                    <a:lstStyle/>
                    <a:p>
                      <a:endParaRPr lang="en-ZA"/>
                    </a:p>
                  </a:txBody>
                  <a:tcPr/>
                </a:tc>
                <a:tc>
                  <a:txBody>
                    <a:bodyPr/>
                    <a:lstStyle/>
                    <a:p>
                      <a:pPr algn="l" fontAlgn="b"/>
                      <a:r>
                        <a:rPr lang="en-ZA" sz="1000" u="none" strike="noStrike" dirty="0">
                          <a:effectLst/>
                          <a:latin typeface="Arial" pitchFamily="34" charset="0"/>
                          <a:cs typeface="Arial" pitchFamily="34" charset="0"/>
                        </a:rPr>
                        <a:t>R'000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40000"/>
                        <a:lumOff val="60000"/>
                      </a:schemeClr>
                    </a:solidFill>
                  </a:tcPr>
                </a:tc>
              </a:tr>
              <a:tr h="156068">
                <a:tc>
                  <a:txBody>
                    <a:bodyPr/>
                    <a:lstStyle/>
                    <a:p>
                      <a:pPr algn="l" fontAlgn="ctr"/>
                      <a:r>
                        <a:rPr lang="en-ZA" sz="1000" u="none" strike="noStrike" dirty="0" err="1">
                          <a:effectLst/>
                          <a:latin typeface="Arial" pitchFamily="34" charset="0"/>
                          <a:cs typeface="Arial" pitchFamily="34" charset="0"/>
                        </a:rPr>
                        <a:t>Richtersveld</a:t>
                      </a:r>
                      <a:endParaRPr lang="en-ZA" sz="1000" b="0" i="0" u="none" strike="noStrike" dirty="0">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a:effectLst/>
                          <a:latin typeface="Arial" pitchFamily="34" charset="0"/>
                          <a:cs typeface="Arial" pitchFamily="34" charset="0"/>
                        </a:rPr>
                        <a:t>34 963</a:t>
                      </a:r>
                      <a:endParaRPr lang="en-ZA" sz="1000" b="0" i="0" u="none" strike="noStrike">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dirty="0" err="1">
                          <a:effectLst/>
                          <a:latin typeface="Arial" pitchFamily="34" charset="0"/>
                          <a:cs typeface="Arial" pitchFamily="34" charset="0"/>
                        </a:rPr>
                        <a:t>Nama</a:t>
                      </a:r>
                      <a:r>
                        <a:rPr lang="en-ZA" sz="1000" u="none" strike="noStrike" dirty="0">
                          <a:effectLst/>
                          <a:latin typeface="Arial" pitchFamily="34" charset="0"/>
                          <a:cs typeface="Arial" pitchFamily="34" charset="0"/>
                        </a:rPr>
                        <a:t> </a:t>
                      </a:r>
                      <a:r>
                        <a:rPr lang="en-ZA" sz="1000" u="none" strike="noStrike" dirty="0" err="1">
                          <a:effectLst/>
                          <a:latin typeface="Arial" pitchFamily="34" charset="0"/>
                          <a:cs typeface="Arial" pitchFamily="34" charset="0"/>
                        </a:rPr>
                        <a:t>Khoi</a:t>
                      </a:r>
                      <a:endParaRPr lang="en-ZA" sz="1000" b="0" i="0" u="none" strike="noStrike" dirty="0">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a:effectLst/>
                          <a:latin typeface="Arial" pitchFamily="34" charset="0"/>
                          <a:cs typeface="Arial" pitchFamily="34" charset="0"/>
                        </a:rPr>
                        <a:t>751</a:t>
                      </a:r>
                      <a:endParaRPr lang="en-ZA" sz="1000" b="0" i="0" u="none" strike="noStrike">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dirty="0" err="1">
                          <a:effectLst/>
                          <a:latin typeface="Arial" pitchFamily="34" charset="0"/>
                          <a:cs typeface="Arial" pitchFamily="34" charset="0"/>
                        </a:rPr>
                        <a:t>Kamiesberg</a:t>
                      </a:r>
                      <a:endParaRPr lang="en-ZA" sz="1000" b="0" i="0" u="none" strike="noStrike" dirty="0">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a:effectLst/>
                          <a:latin typeface="Arial" pitchFamily="34" charset="0"/>
                          <a:cs typeface="Arial" pitchFamily="34" charset="0"/>
                        </a:rPr>
                        <a:t>84 514</a:t>
                      </a:r>
                      <a:endParaRPr lang="en-ZA" sz="1000" b="0" i="0" u="none" strike="noStrike">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dirty="0" err="1">
                          <a:effectLst/>
                          <a:latin typeface="Arial" pitchFamily="34" charset="0"/>
                          <a:cs typeface="Arial" pitchFamily="34" charset="0"/>
                        </a:rPr>
                        <a:t>Hantam</a:t>
                      </a:r>
                      <a:endParaRPr lang="en-ZA" sz="1000" b="0" i="0" u="none" strike="noStrike" dirty="0">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59 423</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Karoo Hoogland</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188</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Khai-Ma</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188</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Ubuntu</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188</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Umsobomvu</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188</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Emthanjeni</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1 500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Kareeberg</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11 483</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Renosterberg</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751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Thembelihle</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21 515</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Siyathemba</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a:effectLst/>
                          <a:latin typeface="Arial" pitchFamily="34" charset="0"/>
                          <a:cs typeface="Arial" pitchFamily="34" charset="0"/>
                        </a:rPr>
                        <a:t>6 963</a:t>
                      </a:r>
                      <a:endParaRPr lang="en-ZA" sz="1000" b="0" i="0" u="none" strike="noStrike">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Siyancuma</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3 250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Kai Garib</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a:effectLst/>
                          <a:latin typeface="Arial" pitchFamily="34" charset="0"/>
                          <a:cs typeface="Arial" pitchFamily="34" charset="0"/>
                        </a:rPr>
                        <a:t>3 184</a:t>
                      </a:r>
                      <a:endParaRPr lang="en-ZA" sz="1000" b="0" i="0" u="none" strike="noStrike">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Kheis</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751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Tsantsabane</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3 001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Kgatelopele</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751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Dawid Kruiper</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751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Sol Plaatje</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13 500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Dikgatlong</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5 251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Magareng</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3 000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Phokwane</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3 000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Joe Morolong</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39 229</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Ga Segonyana</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4 500</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a:effectLst/>
                          <a:latin typeface="Arial" pitchFamily="34" charset="0"/>
                          <a:cs typeface="Arial" pitchFamily="34" charset="0"/>
                        </a:rPr>
                        <a:t>Gamagara</a:t>
                      </a:r>
                      <a:endParaRPr lang="en-ZA" sz="1000" b="0" i="0" u="none" strike="noStrike">
                        <a:solidFill>
                          <a:srgbClr val="000000"/>
                        </a:solidFill>
                        <a:effectLst/>
                        <a:latin typeface="Arial" pitchFamily="34" charset="0"/>
                        <a:cs typeface="Arial" pitchFamily="34" charset="0"/>
                      </a:endParaRPr>
                    </a:p>
                  </a:txBody>
                  <a:tcPr marL="6786" marR="6786" marT="6786" marB="0" anchor="ctr">
                    <a:solidFill>
                      <a:schemeClr val="accent3">
                        <a:lumMod val="20000"/>
                        <a:lumOff val="80000"/>
                      </a:schemeClr>
                    </a:solidFill>
                  </a:tcPr>
                </a:tc>
                <a:tc>
                  <a:txBody>
                    <a:bodyPr/>
                    <a:lstStyle/>
                    <a:p>
                      <a:pPr algn="r" fontAlgn="b"/>
                      <a:r>
                        <a:rPr lang="en-ZA" sz="1000" u="none" strike="noStrike" dirty="0">
                          <a:effectLst/>
                          <a:latin typeface="Arial" pitchFamily="34" charset="0"/>
                          <a:cs typeface="Arial" pitchFamily="34" charset="0"/>
                        </a:rPr>
                        <a:t>3 751</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20000"/>
                        <a:lumOff val="80000"/>
                      </a:schemeClr>
                    </a:solidFill>
                  </a:tcPr>
                </a:tc>
              </a:tr>
              <a:tr h="156068">
                <a:tc>
                  <a:txBody>
                    <a:bodyPr/>
                    <a:lstStyle/>
                    <a:p>
                      <a:pPr algn="l" fontAlgn="ctr"/>
                      <a:r>
                        <a:rPr lang="en-ZA" sz="1000" u="none" strike="noStrike" dirty="0">
                          <a:effectLst/>
                          <a:latin typeface="Arial" pitchFamily="34" charset="0"/>
                          <a:cs typeface="Arial" pitchFamily="34" charset="0"/>
                        </a:rPr>
                        <a:t>Total</a:t>
                      </a:r>
                      <a:endParaRPr lang="en-ZA" sz="1000" b="0" i="0" u="none" strike="noStrike" dirty="0">
                        <a:solidFill>
                          <a:srgbClr val="000000"/>
                        </a:solidFill>
                        <a:effectLst/>
                        <a:latin typeface="Arial" pitchFamily="34" charset="0"/>
                        <a:cs typeface="Arial" pitchFamily="34" charset="0"/>
                      </a:endParaRPr>
                    </a:p>
                  </a:txBody>
                  <a:tcPr marL="6786" marR="6786" marT="6786" marB="0" anchor="ctr">
                    <a:solidFill>
                      <a:schemeClr val="accent3">
                        <a:lumMod val="40000"/>
                        <a:lumOff val="60000"/>
                      </a:schemeClr>
                    </a:solidFill>
                  </a:tcPr>
                </a:tc>
                <a:tc>
                  <a:txBody>
                    <a:bodyPr/>
                    <a:lstStyle/>
                    <a:p>
                      <a:pPr algn="r" fontAlgn="b"/>
                      <a:r>
                        <a:rPr lang="en-ZA" sz="1000" u="none" strike="noStrike" dirty="0">
                          <a:effectLst/>
                          <a:latin typeface="Arial" pitchFamily="34" charset="0"/>
                          <a:cs typeface="Arial" pitchFamily="34" charset="0"/>
                        </a:rPr>
                        <a:t>306 534</a:t>
                      </a:r>
                      <a:endParaRPr lang="en-ZA" sz="1000" b="0" i="0" u="none" strike="noStrike" dirty="0">
                        <a:solidFill>
                          <a:srgbClr val="000000"/>
                        </a:solidFill>
                        <a:effectLst/>
                        <a:latin typeface="Arial" pitchFamily="34" charset="0"/>
                        <a:cs typeface="Arial" pitchFamily="34" charset="0"/>
                      </a:endParaRPr>
                    </a:p>
                  </a:txBody>
                  <a:tcPr marL="6786" marR="6786" marT="6786" marB="0" anchor="b">
                    <a:solidFill>
                      <a:schemeClr val="accent3">
                        <a:lumMod val="40000"/>
                        <a:lumOff val="60000"/>
                      </a:schemeClr>
                    </a:solidFill>
                  </a:tcPr>
                </a:tc>
              </a:tr>
            </a:tbl>
          </a:graphicData>
        </a:graphic>
      </p:graphicFrame>
    </p:spTree>
    <p:extLst>
      <p:ext uri="{BB962C8B-B14F-4D97-AF65-F5344CB8AC3E}">
        <p14:creationId xmlns:p14="http://schemas.microsoft.com/office/powerpoint/2010/main" val="220003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511458"/>
          </a:xfrm>
        </p:spPr>
        <p:txBody>
          <a:bodyPr/>
          <a:lstStyle/>
          <a:p>
            <a:r>
              <a:rPr lang="en-ZA" sz="2000" dirty="0" smtClean="0"/>
              <a:t>Part 2: overview of non financial performance</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16</a:t>
            </a:fld>
            <a:endParaRPr lang="en-US" altLang="en-US">
              <a:solidFill>
                <a:prstClr val="black"/>
              </a:solidFill>
            </a:endParaRPr>
          </a:p>
        </p:txBody>
      </p:sp>
      <p:sp>
        <p:nvSpPr>
          <p:cNvPr id="5" name="Title 1"/>
          <p:cNvSpPr txBox="1">
            <a:spLocks/>
          </p:cNvSpPr>
          <p:nvPr/>
        </p:nvSpPr>
        <p:spPr>
          <a:xfrm>
            <a:off x="722313" y="4877961"/>
            <a:ext cx="7772400"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400" dirty="0" smtClean="0">
                <a:solidFill>
                  <a:prstClr val="black"/>
                </a:solidFill>
              </a:rPr>
              <a:t>Overview of the Overall second quarter </a:t>
            </a:r>
            <a:r>
              <a:rPr lang="en-ZA" sz="1400" dirty="0">
                <a:solidFill>
                  <a:prstClr val="black"/>
                </a:solidFill>
              </a:rPr>
              <a:t>performance </a:t>
            </a:r>
            <a:endParaRPr lang="en-ZA" sz="1400" dirty="0" smtClean="0">
              <a:solidFill>
                <a:prstClr val="black"/>
              </a:solidFill>
            </a:endParaRPr>
          </a:p>
          <a:p>
            <a:pPr marL="342900" indent="-342900">
              <a:buFont typeface="Arial" panose="020B0604020202020204" pitchFamily="34" charset="0"/>
              <a:buChar char="•"/>
            </a:pPr>
            <a:r>
              <a:rPr lang="en-ZA" sz="1400" dirty="0" smtClean="0">
                <a:solidFill>
                  <a:prstClr val="black"/>
                </a:solidFill>
              </a:rPr>
              <a:t>Detailed </a:t>
            </a:r>
            <a:r>
              <a:rPr lang="en-ZA" sz="1400" dirty="0">
                <a:solidFill>
                  <a:prstClr val="black"/>
                </a:solidFill>
              </a:rPr>
              <a:t>annual performance per </a:t>
            </a:r>
            <a:r>
              <a:rPr lang="en-ZA" sz="1400" dirty="0" smtClean="0">
                <a:solidFill>
                  <a:prstClr val="black"/>
                </a:solidFill>
              </a:rPr>
              <a:t>programme</a:t>
            </a:r>
            <a:endParaRPr lang="en-ZA" sz="1400" dirty="0">
              <a:solidFill>
                <a:prstClr val="black"/>
              </a:solidFill>
            </a:endParaRPr>
          </a:p>
        </p:txBody>
      </p:sp>
    </p:spTree>
    <p:extLst>
      <p:ext uri="{BB962C8B-B14F-4D97-AF65-F5344CB8AC3E}">
        <p14:creationId xmlns:p14="http://schemas.microsoft.com/office/powerpoint/2010/main" val="3906123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8"/>
            <a:ext cx="8229600" cy="1143000"/>
          </a:xfrm>
        </p:spPr>
        <p:txBody>
          <a:bodyPr/>
          <a:lstStyle/>
          <a:p>
            <a:r>
              <a:rPr lang="en-ZA" sz="3600" dirty="0" smtClean="0"/>
              <a:t>Overview of the overall second quarter performance of the Department</a:t>
            </a:r>
            <a:endParaRPr lang="en-ZA" sz="3600" dirty="0"/>
          </a:p>
        </p:txBody>
      </p:sp>
      <p:graphicFrame>
        <p:nvGraphicFramePr>
          <p:cNvPr id="5" name="Content Placeholder 4" title="Consolidated performance"/>
          <p:cNvGraphicFramePr>
            <a:graphicFrameLocks noGrp="1"/>
          </p:cNvGraphicFramePr>
          <p:nvPr>
            <p:ph sz="half" idx="1"/>
            <p:extLst/>
          </p:nvPr>
        </p:nvGraphicFramePr>
        <p:xfrm>
          <a:off x="95535" y="1860792"/>
          <a:ext cx="4038600" cy="43554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extLst/>
          </p:nvPr>
        </p:nvGraphicFramePr>
        <p:xfrm>
          <a:off x="3903260" y="1599136"/>
          <a:ext cx="5121987" cy="443986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17</a:t>
            </a:fld>
            <a:endParaRPr lang="en-US" altLang="en-US">
              <a:solidFill>
                <a:prstClr val="black"/>
              </a:solidFill>
            </a:endParaRPr>
          </a:p>
        </p:txBody>
      </p:sp>
      <p:grpSp>
        <p:nvGrpSpPr>
          <p:cNvPr id="6" name="Group 5"/>
          <p:cNvGrpSpPr/>
          <p:nvPr/>
        </p:nvGrpSpPr>
        <p:grpSpPr>
          <a:xfrm>
            <a:off x="296182" y="5388824"/>
            <a:ext cx="2615682" cy="547709"/>
            <a:chOff x="3505200" y="6324600"/>
            <a:chExt cx="2209800" cy="381000"/>
          </a:xfrm>
        </p:grpSpPr>
        <p:sp>
          <p:nvSpPr>
            <p:cNvPr id="8" name="Rectangle 7"/>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prstClr val="black"/>
                  </a:solidFill>
                  <a:latin typeface="Arial" pitchFamily="34" charset="0"/>
                  <a:cs typeface="Arial" pitchFamily="34" charset="0"/>
                </a:rPr>
                <a:t>Achieved</a:t>
              </a:r>
            </a:p>
            <a:p>
              <a:pPr algn="ctr"/>
              <a:r>
                <a:rPr lang="en-ZA" sz="800" b="1" dirty="0" smtClean="0">
                  <a:solidFill>
                    <a:prstClr val="black"/>
                  </a:solidFill>
                  <a:latin typeface="Arial" pitchFamily="34" charset="0"/>
                  <a:cs typeface="Arial" pitchFamily="34" charset="0"/>
                </a:rPr>
                <a:t>(from 100%)</a:t>
              </a:r>
              <a:endParaRPr lang="en-ZA" sz="800" b="1" dirty="0">
                <a:solidFill>
                  <a:prstClr val="black"/>
                </a:solidFill>
                <a:latin typeface="Arial" pitchFamily="34" charset="0"/>
                <a:cs typeface="Arial" pitchFamily="34" charset="0"/>
              </a:endParaRPr>
            </a:p>
          </p:txBody>
        </p:sp>
        <p:sp>
          <p:nvSpPr>
            <p:cNvPr id="9" name="Rectangle 8"/>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prstClr val="black"/>
                  </a:solidFill>
                  <a:latin typeface="Arial" pitchFamily="34" charset="0"/>
                  <a:cs typeface="Arial" pitchFamily="34" charset="0"/>
                </a:rPr>
                <a:t>Partially achieved </a:t>
              </a:r>
            </a:p>
            <a:p>
              <a:pPr algn="ctr"/>
              <a:r>
                <a:rPr lang="en-ZA" sz="800" b="1" dirty="0" smtClean="0">
                  <a:solidFill>
                    <a:prstClr val="black"/>
                  </a:solidFill>
                  <a:latin typeface="Arial" pitchFamily="34" charset="0"/>
                  <a:cs typeface="Arial" pitchFamily="34" charset="0"/>
                </a:rPr>
                <a:t>(from 50 to 99%)</a:t>
              </a:r>
              <a:endParaRPr lang="en-ZA" sz="800" b="1" dirty="0">
                <a:solidFill>
                  <a:prstClr val="black"/>
                </a:solidFill>
                <a:latin typeface="Arial" pitchFamily="34" charset="0"/>
                <a:cs typeface="Arial" pitchFamily="34" charset="0"/>
              </a:endParaRPr>
            </a:p>
          </p:txBody>
        </p:sp>
        <p:sp>
          <p:nvSpPr>
            <p:cNvPr id="10" name="Rectangle 9"/>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prstClr val="white"/>
                  </a:solidFill>
                  <a:latin typeface="Arial" pitchFamily="34" charset="0"/>
                  <a:cs typeface="Arial" pitchFamily="34" charset="0"/>
                </a:rPr>
                <a:t>Not achieved </a:t>
              </a:r>
              <a:endParaRPr lang="en-ZA" sz="800" b="1" dirty="0">
                <a:solidFill>
                  <a:prstClr val="white"/>
                </a:solidFill>
                <a:latin typeface="Arial" pitchFamily="34" charset="0"/>
                <a:cs typeface="Arial" pitchFamily="34" charset="0"/>
              </a:endParaRPr>
            </a:p>
            <a:p>
              <a:pPr algn="ctr"/>
              <a:r>
                <a:rPr lang="en-ZA" sz="800" b="1" dirty="0" smtClean="0">
                  <a:solidFill>
                    <a:prstClr val="white"/>
                  </a:solidFill>
                  <a:latin typeface="Arial" pitchFamily="34" charset="0"/>
                  <a:cs typeface="Arial" pitchFamily="34" charset="0"/>
                </a:rPr>
                <a:t>(less than 50%)</a:t>
              </a:r>
            </a:p>
          </p:txBody>
        </p:sp>
      </p:grpSp>
    </p:spTree>
    <p:extLst>
      <p:ext uri="{BB962C8B-B14F-4D97-AF65-F5344CB8AC3E}">
        <p14:creationId xmlns:p14="http://schemas.microsoft.com/office/powerpoint/2010/main" val="1407015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806"/>
            <a:ext cx="8229600" cy="1143000"/>
          </a:xfrm>
        </p:spPr>
        <p:txBody>
          <a:bodyPr/>
          <a:lstStyle/>
          <a:p>
            <a:r>
              <a:rPr lang="en-ZA" sz="3600" dirty="0"/>
              <a:t>Overview of the overall second quarter performance of the Department</a:t>
            </a:r>
          </a:p>
        </p:txBody>
      </p:sp>
      <p:graphicFrame>
        <p:nvGraphicFramePr>
          <p:cNvPr id="5" name="Content Placeholder 4"/>
          <p:cNvGraphicFramePr>
            <a:graphicFrameLocks noGrp="1"/>
          </p:cNvGraphicFramePr>
          <p:nvPr>
            <p:ph idx="1"/>
            <p:extLst/>
          </p:nvPr>
        </p:nvGraphicFramePr>
        <p:xfrm>
          <a:off x="457200" y="1832216"/>
          <a:ext cx="8229600" cy="3241040"/>
        </p:xfrm>
        <a:graphic>
          <a:graphicData uri="http://schemas.openxmlformats.org/drawingml/2006/table">
            <a:tbl>
              <a:tblPr firstRow="1" bandRow="1">
                <a:tableStyleId>{F5AB1C69-6EDB-4FF4-983F-18BD219EF322}</a:tableStyleId>
              </a:tblPr>
              <a:tblGrid>
                <a:gridCol w="1645920"/>
                <a:gridCol w="1645920"/>
                <a:gridCol w="1645920"/>
                <a:gridCol w="1645920"/>
                <a:gridCol w="1645920"/>
              </a:tblGrid>
              <a:tr h="370840">
                <a:tc rowSpan="2">
                  <a:txBody>
                    <a:bodyPr/>
                    <a:lstStyle/>
                    <a:p>
                      <a:r>
                        <a:rPr lang="en-ZA" sz="1400" dirty="0" smtClean="0">
                          <a:latin typeface="Arial" panose="020B0604020202020204" pitchFamily="34" charset="0"/>
                          <a:cs typeface="Arial" panose="020B0604020202020204" pitchFamily="34" charset="0"/>
                        </a:rPr>
                        <a:t>Programme</a:t>
                      </a:r>
                      <a:endParaRPr lang="en-ZA" sz="1400" dirty="0">
                        <a:latin typeface="Arial" panose="020B0604020202020204" pitchFamily="34" charset="0"/>
                        <a:cs typeface="Arial" panose="020B0604020202020204" pitchFamily="34" charset="0"/>
                      </a:endParaRPr>
                    </a:p>
                  </a:txBody>
                  <a:tcPr/>
                </a:tc>
                <a:tc gridSpan="3">
                  <a:txBody>
                    <a:bodyPr/>
                    <a:lstStyle/>
                    <a:p>
                      <a:pPr algn="ctr"/>
                      <a:r>
                        <a:rPr lang="en-ZA" sz="1400" dirty="0" smtClean="0">
                          <a:latin typeface="Arial" panose="020B0604020202020204" pitchFamily="34" charset="0"/>
                          <a:cs typeface="Arial" panose="020B0604020202020204" pitchFamily="34" charset="0"/>
                        </a:rPr>
                        <a:t>Number of indicators </a:t>
                      </a:r>
                      <a:endParaRPr lang="en-ZA" sz="1400" dirty="0">
                        <a:latin typeface="Arial" panose="020B0604020202020204" pitchFamily="34" charset="0"/>
                        <a:cs typeface="Arial" panose="020B0604020202020204" pitchFamily="34" charset="0"/>
                      </a:endParaRPr>
                    </a:p>
                  </a:txBody>
                  <a:tcPr/>
                </a:tc>
                <a:tc hMerge="1">
                  <a:txBody>
                    <a:bodyPr/>
                    <a:lstStyle/>
                    <a:p>
                      <a:endParaRPr lang="en-ZA" sz="1400" dirty="0">
                        <a:latin typeface="Arial" panose="020B0604020202020204" pitchFamily="34" charset="0"/>
                        <a:cs typeface="Arial" panose="020B0604020202020204" pitchFamily="34" charset="0"/>
                      </a:endParaRPr>
                    </a:p>
                  </a:txBody>
                  <a:tcPr/>
                </a:tc>
                <a:tc hMerge="1">
                  <a:txBody>
                    <a:bodyPr/>
                    <a:lstStyle/>
                    <a:p>
                      <a:endParaRPr lang="en-ZA" sz="1400" dirty="0">
                        <a:latin typeface="Arial" panose="020B0604020202020204" pitchFamily="34" charset="0"/>
                        <a:cs typeface="Arial" panose="020B0604020202020204" pitchFamily="34" charset="0"/>
                      </a:endParaRPr>
                    </a:p>
                  </a:txBody>
                  <a:tcPr/>
                </a:tc>
                <a:tc rowSpan="2">
                  <a:txBody>
                    <a:bodyPr/>
                    <a:lstStyle/>
                    <a:p>
                      <a:pPr algn="ctr"/>
                      <a:r>
                        <a:rPr lang="en-ZA" sz="1400" dirty="0" smtClean="0">
                          <a:latin typeface="Arial" panose="020B0604020202020204" pitchFamily="34" charset="0"/>
                          <a:cs typeface="Arial" panose="020B0604020202020204" pitchFamily="34" charset="0"/>
                        </a:rPr>
                        <a:t>Total</a:t>
                      </a:r>
                      <a:endParaRPr lang="en-ZA" sz="1400" dirty="0">
                        <a:latin typeface="Arial" panose="020B0604020202020204" pitchFamily="34" charset="0"/>
                        <a:cs typeface="Arial" panose="020B0604020202020204" pitchFamily="34" charset="0"/>
                      </a:endParaRPr>
                    </a:p>
                  </a:txBody>
                  <a:tcPr/>
                </a:tc>
              </a:tr>
              <a:tr h="370840">
                <a:tc vMerge="1">
                  <a:txBody>
                    <a:bodyPr/>
                    <a:lstStyle/>
                    <a:p>
                      <a:endParaRPr lang="en-ZA" sz="1400" dirty="0">
                        <a:latin typeface="Arial" panose="020B0604020202020204" pitchFamily="34" charset="0"/>
                        <a:cs typeface="Arial" panose="020B0604020202020204" pitchFamily="34" charset="0"/>
                      </a:endParaRPr>
                    </a:p>
                  </a:txBody>
                  <a:tcPr/>
                </a:tc>
                <a:tc>
                  <a:txBody>
                    <a:bodyPr/>
                    <a:lstStyle/>
                    <a:p>
                      <a:pPr algn="ctr"/>
                      <a:r>
                        <a:rPr lang="en-ZA" sz="1400" b="1" dirty="0" smtClean="0">
                          <a:solidFill>
                            <a:schemeClr val="bg1"/>
                          </a:solidFill>
                          <a:latin typeface="Arial" panose="020B0604020202020204" pitchFamily="34" charset="0"/>
                          <a:cs typeface="Arial" panose="020B0604020202020204" pitchFamily="34" charset="0"/>
                        </a:rPr>
                        <a:t>Achieved</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ZA" sz="1400" b="1" dirty="0" smtClean="0">
                          <a:solidFill>
                            <a:schemeClr val="bg1"/>
                          </a:solidFill>
                          <a:latin typeface="Arial" panose="020B0604020202020204" pitchFamily="34" charset="0"/>
                          <a:cs typeface="Arial" panose="020B0604020202020204" pitchFamily="34" charset="0"/>
                        </a:rPr>
                        <a:t>P</a:t>
                      </a:r>
                      <a:r>
                        <a:rPr lang="en-ZA" sz="1400" b="1" baseline="0" dirty="0" smtClean="0">
                          <a:solidFill>
                            <a:schemeClr val="bg1"/>
                          </a:solidFill>
                          <a:latin typeface="Arial" panose="020B0604020202020204" pitchFamily="34" charset="0"/>
                          <a:cs typeface="Arial" panose="020B0604020202020204" pitchFamily="34" charset="0"/>
                        </a:rPr>
                        <a:t>artially achieved</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ZA" sz="1400" b="1" dirty="0" smtClean="0">
                          <a:solidFill>
                            <a:schemeClr val="bg1"/>
                          </a:solidFill>
                          <a:latin typeface="Arial" panose="020B0604020202020204" pitchFamily="34" charset="0"/>
                          <a:cs typeface="Arial" panose="020B0604020202020204" pitchFamily="34" charset="0"/>
                        </a:rPr>
                        <a:t>Not achieved</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vMerge="1">
                  <a:txBody>
                    <a:bodyPr/>
                    <a:lstStyle/>
                    <a:p>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Administration</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7</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6</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b="1" dirty="0" smtClean="0">
                          <a:latin typeface="Arial" panose="020B0604020202020204" pitchFamily="34" charset="0"/>
                          <a:cs typeface="Arial" panose="020B0604020202020204" pitchFamily="34" charset="0"/>
                        </a:rPr>
                        <a:t>15</a:t>
                      </a:r>
                      <a:endParaRPr lang="en-ZA" sz="1400" b="1"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Water Planning</a:t>
                      </a:r>
                      <a:r>
                        <a:rPr lang="en-ZA" sz="1400" baseline="0" dirty="0" smtClean="0">
                          <a:latin typeface="Arial" panose="020B0604020202020204" pitchFamily="34" charset="0"/>
                          <a:cs typeface="Arial" panose="020B0604020202020204" pitchFamily="34" charset="0"/>
                        </a:rPr>
                        <a:t> and Information Management</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10</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7</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b="1" dirty="0" smtClean="0">
                          <a:latin typeface="Arial" panose="020B0604020202020204" pitchFamily="34" charset="0"/>
                          <a:cs typeface="Arial" panose="020B0604020202020204" pitchFamily="34" charset="0"/>
                        </a:rPr>
                        <a:t>17</a:t>
                      </a:r>
                      <a:endParaRPr lang="en-ZA" sz="1400" b="1"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Water Infrastructure Development</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6</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6</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8</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b="1" dirty="0" smtClean="0">
                          <a:latin typeface="Arial" panose="020B0604020202020204" pitchFamily="34" charset="0"/>
                          <a:cs typeface="Arial" panose="020B0604020202020204" pitchFamily="34" charset="0"/>
                        </a:rPr>
                        <a:t>20</a:t>
                      </a:r>
                      <a:endParaRPr lang="en-ZA" sz="1400" b="1"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Water Sector Regulation</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4</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4</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smtClean="0">
                          <a:latin typeface="Arial" panose="020B0604020202020204" pitchFamily="34" charset="0"/>
                          <a:cs typeface="Arial" panose="020B0604020202020204" pitchFamily="34" charset="0"/>
                        </a:rPr>
                        <a:t>4</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b="1" dirty="0" smtClean="0">
                          <a:latin typeface="Arial" panose="020B0604020202020204" pitchFamily="34" charset="0"/>
                          <a:cs typeface="Arial" panose="020B0604020202020204" pitchFamily="34" charset="0"/>
                        </a:rPr>
                        <a:t>12</a:t>
                      </a:r>
                      <a:endParaRPr lang="en-ZA" sz="1400" b="1"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18</a:t>
            </a:fld>
            <a:endParaRPr lang="en-US" altLang="en-US">
              <a:solidFill>
                <a:prstClr val="black"/>
              </a:solidFill>
            </a:endParaRPr>
          </a:p>
        </p:txBody>
      </p:sp>
    </p:spTree>
    <p:extLst>
      <p:ext uri="{BB962C8B-B14F-4D97-AF65-F5344CB8AC3E}">
        <p14:creationId xmlns:p14="http://schemas.microsoft.com/office/powerpoint/2010/main" val="191595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843" y="3444326"/>
            <a:ext cx="7772400" cy="2219627"/>
          </a:xfrm>
        </p:spPr>
        <p:txBody>
          <a:bodyPr/>
          <a:lstStyle/>
          <a:p>
            <a:pPr marL="1074738" indent="-1074738" algn="l"/>
            <a:r>
              <a:rPr lang="en-ZA" sz="2000" b="1" dirty="0" smtClean="0">
                <a:solidFill>
                  <a:prstClr val="black"/>
                </a:solidFill>
              </a:rPr>
              <a:t>PART 3: </a:t>
            </a:r>
            <a:r>
              <a:rPr lang="en-ZA" sz="2000" dirty="0">
                <a:solidFill>
                  <a:prstClr val="black"/>
                </a:solidFill>
              </a:rPr>
              <a:t>RESPONSES TO FOLLOW UP QUESTIONS </a:t>
            </a:r>
            <a:r>
              <a:rPr lang="en-ZA" sz="2000" dirty="0" smtClean="0">
                <a:solidFill>
                  <a:prstClr val="black"/>
                </a:solidFill>
              </a:rPr>
              <a:t>OF THE COMMITTEE</a:t>
            </a:r>
            <a:r>
              <a:rPr lang="en-ZA" sz="2000" b="1" dirty="0" smtClean="0">
                <a:solidFill>
                  <a:prstClr val="black"/>
                </a:solidFill>
              </a:rPr>
              <a:t/>
            </a:r>
            <a:br>
              <a:rPr lang="en-ZA" sz="2000" b="1" dirty="0" smtClean="0">
                <a:solidFill>
                  <a:prstClr val="black"/>
                </a:solidFill>
              </a:rPr>
            </a:br>
            <a:r>
              <a:rPr lang="en-ZA" sz="2000" b="1" dirty="0" smtClean="0">
                <a:solidFill>
                  <a:prstClr val="black"/>
                </a:solidFill>
              </a:rPr>
              <a:t/>
            </a:r>
            <a:br>
              <a:rPr lang="en-ZA" sz="2000" b="1" dirty="0" smtClean="0">
                <a:solidFill>
                  <a:prstClr val="black"/>
                </a:solidFill>
              </a:rPr>
            </a:br>
            <a:endParaRPr lang="en-ZA" sz="18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19</a:t>
            </a:fld>
            <a:endParaRPr lang="en-US" altLang="en-US" dirty="0">
              <a:solidFill>
                <a:prstClr val="black"/>
              </a:solidFill>
              <a:ea typeface="+mn-ea"/>
            </a:endParaRPr>
          </a:p>
        </p:txBody>
      </p:sp>
    </p:spTree>
    <p:extLst>
      <p:ext uri="{BB962C8B-B14F-4D97-AF65-F5344CB8AC3E}">
        <p14:creationId xmlns:p14="http://schemas.microsoft.com/office/powerpoint/2010/main" val="405955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587704"/>
          </a:xfrm>
        </p:spPr>
        <p:txBody>
          <a:bodyPr/>
          <a:lstStyle/>
          <a:p>
            <a:r>
              <a:rPr lang="en-ZA" sz="3600" dirty="0" smtClean="0"/>
              <a:t>Contents</a:t>
            </a:r>
            <a:endParaRPr lang="en-ZA" sz="3600" dirty="0"/>
          </a:p>
        </p:txBody>
      </p:sp>
      <p:sp>
        <p:nvSpPr>
          <p:cNvPr id="3" name="Content Placeholder 2"/>
          <p:cNvSpPr>
            <a:spLocks noGrp="1"/>
          </p:cNvSpPr>
          <p:nvPr>
            <p:ph idx="1"/>
          </p:nvPr>
        </p:nvSpPr>
        <p:spPr>
          <a:xfrm>
            <a:off x="1" y="587704"/>
            <a:ext cx="9143999" cy="5764539"/>
          </a:xfrm>
        </p:spPr>
        <p:txBody>
          <a:bodyPr/>
          <a:lstStyle/>
          <a:p>
            <a:pPr>
              <a:spcBef>
                <a:spcPts val="0"/>
              </a:spcBef>
            </a:pPr>
            <a:r>
              <a:rPr lang="en-ZA" sz="1600" b="1" dirty="0"/>
              <a:t>PURPOSE</a:t>
            </a:r>
          </a:p>
          <a:p>
            <a:pPr>
              <a:spcBef>
                <a:spcPts val="0"/>
              </a:spcBef>
            </a:pPr>
            <a:r>
              <a:rPr lang="en-US" sz="1600" b="1" dirty="0" smtClean="0"/>
              <a:t>PART 1: FINANCIAL POSITION OF THE DEPARTMENT</a:t>
            </a:r>
          </a:p>
          <a:p>
            <a:pPr lvl="1">
              <a:spcBef>
                <a:spcPts val="0"/>
              </a:spcBef>
            </a:pPr>
            <a:r>
              <a:rPr lang="en-US" sz="1631" dirty="0" smtClean="0"/>
              <a:t>Overall impact </a:t>
            </a:r>
            <a:r>
              <a:rPr lang="en-US" sz="1631" dirty="0"/>
              <a:t>of the second adjustments </a:t>
            </a:r>
            <a:r>
              <a:rPr lang="en-US" sz="1631" dirty="0" smtClean="0"/>
              <a:t>appropriation</a:t>
            </a:r>
          </a:p>
          <a:p>
            <a:pPr lvl="1">
              <a:spcBef>
                <a:spcPts val="0"/>
              </a:spcBef>
            </a:pPr>
            <a:r>
              <a:rPr lang="en-US" sz="1631" dirty="0" smtClean="0"/>
              <a:t>Rolled </a:t>
            </a:r>
            <a:r>
              <a:rPr lang="en-US" sz="1631" dirty="0"/>
              <a:t>over </a:t>
            </a:r>
            <a:r>
              <a:rPr lang="en-US" sz="1631" dirty="0" smtClean="0"/>
              <a:t>COVID‐19  and </a:t>
            </a:r>
            <a:r>
              <a:rPr lang="en-US" sz="1631" dirty="0"/>
              <a:t>D</a:t>
            </a:r>
            <a:r>
              <a:rPr lang="en-US" sz="1631" dirty="0" smtClean="0"/>
              <a:t>rought </a:t>
            </a:r>
            <a:r>
              <a:rPr lang="en-US" sz="1631" dirty="0"/>
              <a:t>emergency </a:t>
            </a:r>
            <a:r>
              <a:rPr lang="en-US" sz="1631" dirty="0" smtClean="0"/>
              <a:t>interventions funds</a:t>
            </a:r>
          </a:p>
          <a:p>
            <a:pPr lvl="1">
              <a:spcBef>
                <a:spcPts val="0"/>
              </a:spcBef>
            </a:pPr>
            <a:r>
              <a:rPr lang="en-US" sz="1631" dirty="0"/>
              <a:t>Summary of financial and non-financial performance as at end </a:t>
            </a:r>
            <a:r>
              <a:rPr lang="en-US" sz="1631" dirty="0" smtClean="0"/>
              <a:t>of the </a:t>
            </a:r>
            <a:r>
              <a:rPr lang="en-US" sz="1631" dirty="0"/>
              <a:t>2</a:t>
            </a:r>
            <a:r>
              <a:rPr lang="en-US" sz="1631" baseline="30000" dirty="0"/>
              <a:t>nd</a:t>
            </a:r>
            <a:r>
              <a:rPr lang="en-US" sz="1631" dirty="0"/>
              <a:t> </a:t>
            </a:r>
            <a:r>
              <a:rPr lang="en-US" sz="1631" dirty="0" smtClean="0"/>
              <a:t>quarter </a:t>
            </a:r>
            <a:r>
              <a:rPr lang="en-US" sz="1631" dirty="0"/>
              <a:t>of the 2020/21 financial year </a:t>
            </a:r>
            <a:endParaRPr lang="en-ZA" sz="1631" dirty="0"/>
          </a:p>
          <a:p>
            <a:pPr lvl="1">
              <a:spcBef>
                <a:spcPts val="0"/>
              </a:spcBef>
            </a:pPr>
            <a:r>
              <a:rPr lang="en-US" sz="1631" dirty="0" smtClean="0"/>
              <a:t>Measures </a:t>
            </a:r>
            <a:r>
              <a:rPr lang="en-US" sz="1631" dirty="0"/>
              <a:t>put in place to </a:t>
            </a:r>
            <a:r>
              <a:rPr lang="en-US" sz="1631" dirty="0" smtClean="0"/>
              <a:t>ensure </a:t>
            </a:r>
            <a:r>
              <a:rPr lang="en-US" sz="1631" dirty="0"/>
              <a:t>the effective, efficient and </a:t>
            </a:r>
            <a:r>
              <a:rPr lang="en-US" sz="1631" dirty="0" smtClean="0"/>
              <a:t>economic use </a:t>
            </a:r>
            <a:r>
              <a:rPr lang="en-US" sz="1631" dirty="0"/>
              <a:t>of the proposed </a:t>
            </a:r>
            <a:r>
              <a:rPr lang="en-US" sz="1631" dirty="0" smtClean="0"/>
              <a:t>allocations</a:t>
            </a:r>
            <a:endParaRPr lang="en-ZA" sz="1631" dirty="0" smtClean="0"/>
          </a:p>
          <a:p>
            <a:pPr lvl="1">
              <a:spcBef>
                <a:spcPts val="0"/>
              </a:spcBef>
            </a:pPr>
            <a:r>
              <a:rPr lang="en-US" sz="1631" dirty="0" smtClean="0"/>
              <a:t>Possible implications of the R200.919 million that is transferred to the Department of Public Enterprises</a:t>
            </a:r>
          </a:p>
          <a:p>
            <a:pPr marL="422041" lvl="1" indent="0">
              <a:spcBef>
                <a:spcPts val="0"/>
              </a:spcBef>
              <a:buNone/>
            </a:pPr>
            <a:endParaRPr lang="en-ZA" sz="1631" dirty="0" smtClean="0"/>
          </a:p>
          <a:p>
            <a:pPr lvl="0">
              <a:spcBef>
                <a:spcPts val="0"/>
              </a:spcBef>
            </a:pPr>
            <a:r>
              <a:rPr lang="en-US" sz="1600" b="1" dirty="0" smtClean="0">
                <a:solidFill>
                  <a:prstClr val="black"/>
                </a:solidFill>
              </a:rPr>
              <a:t>PART 2: </a:t>
            </a:r>
            <a:r>
              <a:rPr lang="en-ZA" sz="1600" b="1" cap="all" dirty="0">
                <a:solidFill>
                  <a:prstClr val="black"/>
                </a:solidFill>
              </a:rPr>
              <a:t>overview of non financial performance</a:t>
            </a:r>
            <a:endParaRPr lang="en-US" sz="1600" dirty="0" smtClean="0"/>
          </a:p>
          <a:p>
            <a:pPr lvl="1">
              <a:spcBef>
                <a:spcPts val="0"/>
              </a:spcBef>
            </a:pPr>
            <a:r>
              <a:rPr lang="en-ZA" sz="1631" dirty="0"/>
              <a:t>Overview of the overall second quarter performance of the </a:t>
            </a:r>
            <a:r>
              <a:rPr lang="en-ZA" sz="1631" dirty="0" smtClean="0"/>
              <a:t>Department</a:t>
            </a:r>
          </a:p>
          <a:p>
            <a:pPr marL="422041" lvl="1" indent="0">
              <a:spcBef>
                <a:spcPts val="0"/>
              </a:spcBef>
              <a:buNone/>
            </a:pPr>
            <a:endParaRPr lang="en-US" sz="1631" dirty="0"/>
          </a:p>
          <a:p>
            <a:pPr lvl="0">
              <a:spcBef>
                <a:spcPts val="0"/>
              </a:spcBef>
            </a:pPr>
            <a:r>
              <a:rPr lang="en-ZA" sz="1600" b="1" cap="all" dirty="0">
                <a:solidFill>
                  <a:prstClr val="black"/>
                </a:solidFill>
              </a:rPr>
              <a:t>PART 3: RESPONSES TO FOLLOW UP QUESTIONS OF THE COMMITTEE</a:t>
            </a:r>
            <a:endParaRPr lang="en-US" sz="1600" b="1" cap="all" dirty="0">
              <a:solidFill>
                <a:prstClr val="black"/>
              </a:solidFill>
            </a:endParaRPr>
          </a:p>
          <a:p>
            <a:pPr lvl="1">
              <a:spcBef>
                <a:spcPts val="0"/>
              </a:spcBef>
            </a:pPr>
            <a:r>
              <a:rPr lang="en-US" sz="1631" dirty="0" smtClean="0"/>
              <a:t>Procurement </a:t>
            </a:r>
            <a:r>
              <a:rPr lang="en-US" sz="1631" dirty="0"/>
              <a:t>of water tanks and tankers per </a:t>
            </a:r>
            <a:r>
              <a:rPr lang="en-US" sz="1631" dirty="0" smtClean="0"/>
              <a:t>province</a:t>
            </a:r>
          </a:p>
          <a:p>
            <a:pPr lvl="1">
              <a:spcBef>
                <a:spcPts val="0"/>
              </a:spcBef>
            </a:pPr>
            <a:r>
              <a:rPr lang="en-US" sz="1631" dirty="0"/>
              <a:t>P</a:t>
            </a:r>
            <a:r>
              <a:rPr lang="en-US" sz="1631" dirty="0" smtClean="0"/>
              <a:t>ollution </a:t>
            </a:r>
            <a:r>
              <a:rPr lang="en-US" sz="1631" dirty="0"/>
              <a:t>of the Vaal </a:t>
            </a:r>
            <a:r>
              <a:rPr lang="en-US" sz="1631" dirty="0" smtClean="0"/>
              <a:t>River system</a:t>
            </a:r>
          </a:p>
          <a:p>
            <a:pPr lvl="1">
              <a:spcBef>
                <a:spcPts val="0"/>
              </a:spcBef>
            </a:pPr>
            <a:r>
              <a:rPr lang="en-ZA" sz="1600" dirty="0" smtClean="0">
                <a:solidFill>
                  <a:prstClr val="black"/>
                </a:solidFill>
              </a:rPr>
              <a:t>Vaal </a:t>
            </a:r>
            <a:r>
              <a:rPr lang="en-ZA" sz="1600" dirty="0">
                <a:solidFill>
                  <a:prstClr val="black"/>
                </a:solidFill>
              </a:rPr>
              <a:t>River System Intervention</a:t>
            </a:r>
            <a:endParaRPr lang="en-US" sz="1050" dirty="0" smtClean="0"/>
          </a:p>
          <a:p>
            <a:pPr lvl="1">
              <a:spcBef>
                <a:spcPts val="0"/>
              </a:spcBef>
            </a:pPr>
            <a:r>
              <a:rPr lang="en-US" sz="1631" dirty="0" smtClean="0"/>
              <a:t>Irregularities </a:t>
            </a:r>
            <a:r>
              <a:rPr lang="en-US" sz="1631" dirty="0"/>
              <a:t>of the remedial work to Nongwadla village </a:t>
            </a:r>
            <a:r>
              <a:rPr lang="en-US" sz="1631" dirty="0" smtClean="0"/>
              <a:t>scheme (</a:t>
            </a:r>
            <a:r>
              <a:rPr lang="en-US" sz="1631" dirty="0"/>
              <a:t>Alfred Nzo District </a:t>
            </a:r>
            <a:r>
              <a:rPr lang="en-US" sz="1631" dirty="0" smtClean="0"/>
              <a:t>Municipality</a:t>
            </a:r>
            <a:endParaRPr lang="en-ZA" sz="1631" dirty="0" smtClean="0"/>
          </a:p>
          <a:p>
            <a:pPr marL="0" indent="0">
              <a:spcBef>
                <a:spcPts val="0"/>
              </a:spcBef>
              <a:buNone/>
            </a:pPr>
            <a:endParaRPr lang="en-ZA" sz="700" dirty="0" smtClean="0">
              <a:solidFill>
                <a:srgbClr val="FF0000"/>
              </a:solidFill>
            </a:endParaRP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a:t>
            </a:fld>
            <a:endParaRPr lang="en-US" altLang="en-US" dirty="0">
              <a:solidFill>
                <a:prstClr val="black"/>
              </a:solidFill>
              <a:ea typeface="+mn-ea"/>
            </a:endParaRPr>
          </a:p>
        </p:txBody>
      </p:sp>
    </p:spTree>
    <p:extLst>
      <p:ext uri="{BB962C8B-B14F-4D97-AF65-F5344CB8AC3E}">
        <p14:creationId xmlns:p14="http://schemas.microsoft.com/office/powerpoint/2010/main" val="2236035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8640"/>
          </a:xfrm>
        </p:spPr>
        <p:txBody>
          <a:bodyPr/>
          <a:lstStyle/>
          <a:p>
            <a:r>
              <a:rPr lang="en-ZA" sz="3600" dirty="0" smtClean="0"/>
              <a:t>Responses to follow up questions</a:t>
            </a:r>
            <a:endParaRPr lang="en-ZA" sz="3600" dirty="0"/>
          </a:p>
        </p:txBody>
      </p:sp>
      <p:sp>
        <p:nvSpPr>
          <p:cNvPr id="4" name="Content Placeholder 3"/>
          <p:cNvSpPr>
            <a:spLocks noGrp="1"/>
          </p:cNvSpPr>
          <p:nvPr>
            <p:ph idx="1"/>
          </p:nvPr>
        </p:nvSpPr>
        <p:spPr>
          <a:xfrm>
            <a:off x="457199" y="1020932"/>
            <a:ext cx="8544757" cy="5105237"/>
          </a:xfrm>
        </p:spPr>
        <p:txBody>
          <a:bodyPr/>
          <a:lstStyle/>
          <a:p>
            <a:pPr algn="just"/>
            <a:r>
              <a:rPr lang="en-ZA" sz="2400" dirty="0" smtClean="0"/>
              <a:t>This section addresses follow up questions subsequent to a submission of the DWS to the Committee on 29 July 2020 on the following matters:</a:t>
            </a:r>
          </a:p>
          <a:p>
            <a:pPr marL="712186" lvl="1" indent="-342900" algn="just">
              <a:spcAft>
                <a:spcPts val="0"/>
              </a:spcAft>
              <a:buFont typeface="Symbol" panose="05050102010706020507" pitchFamily="18" charset="2"/>
              <a:buChar char=""/>
            </a:pPr>
            <a:r>
              <a:rPr lang="en-US" sz="1800" b="1" dirty="0" err="1">
                <a:solidFill>
                  <a:prstClr val="black"/>
                </a:solidFill>
                <a:ea typeface="Times New Roman" panose="02020603050405020304" pitchFamily="18" charset="0"/>
              </a:rPr>
              <a:t>Nongwadla</a:t>
            </a:r>
            <a:r>
              <a:rPr lang="en-US" sz="1800" b="1" dirty="0">
                <a:solidFill>
                  <a:prstClr val="black"/>
                </a:solidFill>
                <a:ea typeface="Times New Roman" panose="02020603050405020304" pitchFamily="18" charset="0"/>
              </a:rPr>
              <a:t> village scheme (Alfred Nzo District Municipality</a:t>
            </a:r>
            <a:r>
              <a:rPr lang="en-US" sz="1800" b="1" dirty="0" smtClean="0">
                <a:solidFill>
                  <a:prstClr val="black"/>
                </a:solidFill>
                <a:ea typeface="Times New Roman" panose="02020603050405020304" pitchFamily="18" charset="0"/>
              </a:rPr>
              <a:t>)</a:t>
            </a:r>
            <a:endParaRPr lang="en-US" sz="1800" b="1" dirty="0" smtClean="0">
              <a:ea typeface="Times New Roman" panose="02020603050405020304" pitchFamily="18" charset="0"/>
            </a:endParaRPr>
          </a:p>
          <a:p>
            <a:pPr marL="1081472" lvl="2" indent="-342900" algn="just">
              <a:spcAft>
                <a:spcPts val="0"/>
              </a:spcAft>
              <a:buFont typeface="Arial" panose="020B0604020202020204" pitchFamily="34" charset="0"/>
              <a:buChar char="‒"/>
            </a:pPr>
            <a:r>
              <a:rPr lang="en-US" sz="1600" dirty="0" smtClean="0">
                <a:ea typeface="Times New Roman" panose="02020603050405020304" pitchFamily="18" charset="0"/>
              </a:rPr>
              <a:t>The department must report on who was held to account on the irregularities of the remedial work to </a:t>
            </a:r>
            <a:r>
              <a:rPr lang="en-US" sz="1600" dirty="0" err="1" smtClean="0">
                <a:ea typeface="Times New Roman" panose="02020603050405020304" pitchFamily="18" charset="0"/>
              </a:rPr>
              <a:t>Nongwadla</a:t>
            </a:r>
            <a:r>
              <a:rPr lang="en-US" sz="1600" dirty="0" smtClean="0">
                <a:ea typeface="Times New Roman" panose="02020603050405020304" pitchFamily="18" charset="0"/>
              </a:rPr>
              <a:t> village scheme (Alfred Nzo District Municipality)</a:t>
            </a:r>
          </a:p>
          <a:p>
            <a:pPr marL="712186" lvl="1" indent="-342900" algn="just">
              <a:spcAft>
                <a:spcPts val="0"/>
              </a:spcAft>
              <a:buFont typeface="Symbol" panose="05050102010706020507" pitchFamily="18" charset="2"/>
              <a:buChar char=""/>
            </a:pPr>
            <a:r>
              <a:rPr lang="en-US" sz="1800" b="1" dirty="0" smtClean="0">
                <a:ea typeface="Times New Roman" panose="02020603050405020304" pitchFamily="18" charset="0"/>
              </a:rPr>
              <a:t>Provision </a:t>
            </a:r>
            <a:r>
              <a:rPr lang="en-US" sz="1800" b="1" dirty="0">
                <a:ea typeface="Times New Roman" panose="02020603050405020304" pitchFamily="18" charset="0"/>
              </a:rPr>
              <a:t>of Water Tankers</a:t>
            </a:r>
            <a:endParaRPr lang="en-ZA" sz="1800" b="1" dirty="0">
              <a:ea typeface="Times New Roman" panose="02020603050405020304" pitchFamily="18" charset="0"/>
            </a:endParaRPr>
          </a:p>
          <a:p>
            <a:pPr marL="985838" lvl="1" indent="-342900" algn="just">
              <a:spcAft>
                <a:spcPts val="0"/>
              </a:spcAft>
              <a:buFontTx/>
              <a:buChar char="‒"/>
            </a:pPr>
            <a:r>
              <a:rPr lang="en-US" sz="1600" dirty="0">
                <a:ea typeface="Times New Roman" panose="02020603050405020304" pitchFamily="18" charset="0"/>
              </a:rPr>
              <a:t>Number of water tanks procured by the department per province, sizes and unit cost per water tank, </a:t>
            </a:r>
            <a:endParaRPr lang="en-ZA" sz="1600" dirty="0">
              <a:ea typeface="Calibri" panose="020F0502020204030204" pitchFamily="34" charset="0"/>
            </a:endParaRPr>
          </a:p>
          <a:p>
            <a:pPr marL="985838" lvl="1" indent="-342900" algn="just">
              <a:spcAft>
                <a:spcPts val="0"/>
              </a:spcAft>
              <a:buFontTx/>
              <a:buChar char="‒"/>
            </a:pPr>
            <a:r>
              <a:rPr lang="en-US" sz="1600" dirty="0">
                <a:ea typeface="Times New Roman" panose="02020603050405020304" pitchFamily="18" charset="0"/>
              </a:rPr>
              <a:t>Number of tankers procured by the department per province, sizes and unit cost of each tanker; and </a:t>
            </a:r>
            <a:endParaRPr lang="en-ZA" sz="1600" dirty="0">
              <a:ea typeface="Calibri" panose="020F0502020204030204" pitchFamily="34" charset="0"/>
            </a:endParaRPr>
          </a:p>
          <a:p>
            <a:pPr marL="985838" lvl="1" indent="-342900" algn="just">
              <a:spcAft>
                <a:spcPts val="0"/>
              </a:spcAft>
              <a:buFontTx/>
              <a:buChar char="‒"/>
            </a:pPr>
            <a:r>
              <a:rPr lang="en-US" sz="1600" dirty="0">
                <a:ea typeface="Times New Roman" panose="02020603050405020304" pitchFamily="18" charset="0"/>
              </a:rPr>
              <a:t>Number of water tanks and tankers operational per province</a:t>
            </a:r>
            <a:r>
              <a:rPr lang="en-US" sz="1400" dirty="0">
                <a:ea typeface="Times New Roman" panose="02020603050405020304" pitchFamily="18" charset="0"/>
              </a:rPr>
              <a:t>. </a:t>
            </a:r>
            <a:endParaRPr lang="en-ZA" sz="1400" dirty="0">
              <a:ea typeface="Calibri" panose="020F0502020204030204" pitchFamily="34" charset="0"/>
            </a:endParaRPr>
          </a:p>
          <a:p>
            <a:pPr marL="719138" lvl="0" indent="-342900" algn="just">
              <a:spcAft>
                <a:spcPts val="0"/>
              </a:spcAft>
              <a:buFont typeface="Symbol" panose="05050102010706020507" pitchFamily="18" charset="2"/>
              <a:buChar char=""/>
            </a:pPr>
            <a:r>
              <a:rPr lang="en-US" sz="1800" b="1" dirty="0">
                <a:ea typeface="Times New Roman" panose="02020603050405020304" pitchFamily="18" charset="0"/>
              </a:rPr>
              <a:t>Pollution of the Vaal </a:t>
            </a:r>
            <a:r>
              <a:rPr lang="en-US" sz="1800" b="1" dirty="0" smtClean="0">
                <a:ea typeface="Times New Roman" panose="02020603050405020304" pitchFamily="18" charset="0"/>
              </a:rPr>
              <a:t>River </a:t>
            </a:r>
            <a:r>
              <a:rPr lang="en-US" sz="1800" b="1" dirty="0">
                <a:ea typeface="Times New Roman" panose="02020603050405020304" pitchFamily="18" charset="0"/>
              </a:rPr>
              <a:t>system</a:t>
            </a:r>
            <a:endParaRPr lang="en-ZA" sz="1800" b="1" dirty="0">
              <a:ea typeface="Calibri" panose="020F0502020204030204" pitchFamily="34" charset="0"/>
            </a:endParaRPr>
          </a:p>
          <a:p>
            <a:pPr marL="896938" lvl="1" indent="-266700" algn="just">
              <a:spcAft>
                <a:spcPts val="0"/>
              </a:spcAft>
              <a:buFont typeface="Arial" panose="020B0604020202020204" pitchFamily="34" charset="0"/>
              <a:buChar char="‒"/>
              <a:tabLst>
                <a:tab pos="985838" algn="l"/>
              </a:tabLst>
            </a:pPr>
            <a:r>
              <a:rPr lang="en-US" sz="1600" dirty="0">
                <a:ea typeface="Times New Roman" panose="02020603050405020304" pitchFamily="18" charset="0"/>
              </a:rPr>
              <a:t>The Committee is of the view that those responsible for polluting the Vaal River system must pay for its rehabilitation and the department must report to the department how it holds those responsible to account;</a:t>
            </a:r>
            <a:endParaRPr lang="en-ZA" sz="1600" dirty="0">
              <a:ea typeface="Times New Roman" panose="02020603050405020304" pitchFamily="18" charset="0"/>
            </a:endParaRPr>
          </a:p>
          <a:p>
            <a:pPr marL="0" lvl="0" indent="0" algn="just">
              <a:lnSpc>
                <a:spcPct val="150000"/>
              </a:lnSpc>
              <a:spcAft>
                <a:spcPts val="0"/>
              </a:spcAft>
              <a:buNone/>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712186" lvl="1" indent="-342900" algn="just">
              <a:lnSpc>
                <a:spcPct val="150000"/>
              </a:lnSpc>
              <a:spcAft>
                <a:spcPts val="0"/>
              </a:spcAft>
              <a:buFont typeface="Symbol" panose="05050102010706020507" pitchFamily="18" charset="2"/>
              <a:buChar char=""/>
            </a:pPr>
            <a:endParaRPr lang="en-ZA" dirty="0" smtClean="0"/>
          </a:p>
          <a:p>
            <a:pPr marL="712186" lvl="1" indent="-342900" algn="just">
              <a:lnSpc>
                <a:spcPct val="150000"/>
              </a:lnSpc>
              <a:spcAft>
                <a:spcPts val="0"/>
              </a:spcAft>
              <a:buFont typeface="Symbol" panose="05050102010706020507" pitchFamily="18" charset="2"/>
              <a:buChar char=""/>
            </a:pPr>
            <a:endParaRPr lang="en-ZA" sz="1600" dirty="0">
              <a:ea typeface="Calibri" panose="020F0502020204030204" pitchFamily="34" charset="0"/>
            </a:endParaRPr>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20</a:t>
            </a:fld>
            <a:endParaRPr lang="en-US" altLang="en-US" dirty="0">
              <a:solidFill>
                <a:prstClr val="black"/>
              </a:solidFill>
              <a:ea typeface="+mn-ea"/>
            </a:endParaRPr>
          </a:p>
        </p:txBody>
      </p:sp>
    </p:spTree>
    <p:extLst>
      <p:ext uri="{BB962C8B-B14F-4D97-AF65-F5344CB8AC3E}">
        <p14:creationId xmlns:p14="http://schemas.microsoft.com/office/powerpoint/2010/main" val="899351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8640"/>
          </a:xfrm>
        </p:spPr>
        <p:txBody>
          <a:bodyPr/>
          <a:lstStyle/>
          <a:p>
            <a:r>
              <a:rPr lang="en-ZA" sz="3200" dirty="0" smtClean="0"/>
              <a:t>Status of the </a:t>
            </a:r>
            <a:r>
              <a:rPr lang="en-ZA" sz="3200" dirty="0" err="1" smtClean="0"/>
              <a:t>Nongwadla</a:t>
            </a:r>
            <a:r>
              <a:rPr lang="en-ZA" sz="3200" dirty="0" smtClean="0"/>
              <a:t> Village Scheme  at the Alfred Nzo District Municipality</a:t>
            </a:r>
            <a:endParaRPr lang="en-ZA" sz="3200" dirty="0"/>
          </a:p>
        </p:txBody>
      </p:sp>
      <p:sp>
        <p:nvSpPr>
          <p:cNvPr id="4" name="Content Placeholder 3"/>
          <p:cNvSpPr>
            <a:spLocks noGrp="1"/>
          </p:cNvSpPr>
          <p:nvPr>
            <p:ph idx="1"/>
          </p:nvPr>
        </p:nvSpPr>
        <p:spPr>
          <a:xfrm>
            <a:off x="457199" y="1269507"/>
            <a:ext cx="8544757" cy="4856662"/>
          </a:xfrm>
        </p:spPr>
        <p:txBody>
          <a:bodyPr/>
          <a:lstStyle/>
          <a:p>
            <a:pPr algn="just">
              <a:spcBef>
                <a:spcPts val="600"/>
              </a:spcBef>
              <a:spcAft>
                <a:spcPts val="0"/>
              </a:spcAft>
            </a:pPr>
            <a:r>
              <a:rPr lang="en-ZA" sz="1800" dirty="0" smtClean="0">
                <a:ea typeface="Calibri" panose="020F0502020204030204" pitchFamily="34" charset="0"/>
              </a:rPr>
              <a:t>The DWS provided a report on 29 July 2020 with details of the </a:t>
            </a:r>
            <a:r>
              <a:rPr lang="en-ZA" sz="1800" dirty="0" err="1" smtClean="0">
                <a:ea typeface="Calibri" panose="020F0502020204030204" pitchFamily="34" charset="0"/>
              </a:rPr>
              <a:t>Nongwadla</a:t>
            </a:r>
            <a:r>
              <a:rPr lang="en-ZA" sz="1800" dirty="0" smtClean="0">
                <a:ea typeface="Calibri" panose="020F0502020204030204" pitchFamily="34" charset="0"/>
              </a:rPr>
              <a:t> Community Scheme including costs and nature of the scheme. </a:t>
            </a:r>
          </a:p>
          <a:p>
            <a:pPr algn="just">
              <a:spcBef>
                <a:spcPts val="600"/>
              </a:spcBef>
              <a:spcAft>
                <a:spcPts val="0"/>
              </a:spcAft>
            </a:pPr>
            <a:r>
              <a:rPr lang="en-ZA" sz="1800" dirty="0" smtClean="0">
                <a:ea typeface="Calibri" panose="020F0502020204030204" pitchFamily="34" charset="0"/>
              </a:rPr>
              <a:t>Subsequently, </a:t>
            </a:r>
            <a:r>
              <a:rPr lang="en-ZA" sz="1800" smtClean="0">
                <a:ea typeface="Calibri" panose="020F0502020204030204" pitchFamily="34" charset="0"/>
              </a:rPr>
              <a:t>the committee further </a:t>
            </a:r>
            <a:r>
              <a:rPr lang="en-ZA" sz="1800" dirty="0" smtClean="0">
                <a:ea typeface="Calibri" panose="020F0502020204030204" pitchFamily="34" charset="0"/>
              </a:rPr>
              <a:t>enquired as to whether any official was held responsible for any irregularities on the scheme.</a:t>
            </a:r>
          </a:p>
          <a:p>
            <a:pPr algn="just">
              <a:spcBef>
                <a:spcPts val="600"/>
              </a:spcBef>
              <a:spcAft>
                <a:spcPts val="0"/>
              </a:spcAft>
            </a:pPr>
            <a:r>
              <a:rPr lang="en-ZA" sz="1800" dirty="0">
                <a:ea typeface="Calibri" panose="020F0502020204030204" pitchFamily="34" charset="0"/>
              </a:rPr>
              <a:t> </a:t>
            </a:r>
            <a:r>
              <a:rPr lang="en-ZA" sz="1800" dirty="0" smtClean="0">
                <a:ea typeface="Calibri" panose="020F0502020204030204" pitchFamily="34" charset="0"/>
              </a:rPr>
              <a:t>The Department is not aware of any irregularities on the </a:t>
            </a:r>
            <a:r>
              <a:rPr lang="en-ZA" sz="1800" dirty="0" err="1" smtClean="0">
                <a:ea typeface="Calibri" panose="020F0502020204030204" pitchFamily="34" charset="0"/>
              </a:rPr>
              <a:t>Nongwadla</a:t>
            </a:r>
            <a:r>
              <a:rPr lang="en-ZA" sz="1800" dirty="0" smtClean="0">
                <a:ea typeface="Calibri" panose="020F0502020204030204" pitchFamily="34" charset="0"/>
              </a:rPr>
              <a:t> Scheme, either on the part of the DWS or the Alfred Nzo  District Municipality as this was a direct grant (Schedule 5b) transferred to the municipality.</a:t>
            </a:r>
          </a:p>
          <a:p>
            <a:pPr algn="just">
              <a:spcBef>
                <a:spcPts val="600"/>
              </a:spcBef>
              <a:spcAft>
                <a:spcPts val="0"/>
              </a:spcAft>
            </a:pPr>
            <a:r>
              <a:rPr lang="en-ZA" sz="1800" dirty="0" smtClean="0">
                <a:ea typeface="Calibri" panose="020F0502020204030204" pitchFamily="34" charset="0"/>
              </a:rPr>
              <a:t>The spring which is the source of water for the </a:t>
            </a:r>
            <a:r>
              <a:rPr lang="en-ZA" sz="1800" dirty="0" err="1" smtClean="0">
                <a:ea typeface="Calibri" panose="020F0502020204030204" pitchFamily="34" charset="0"/>
              </a:rPr>
              <a:t>Nongwadla</a:t>
            </a:r>
            <a:r>
              <a:rPr lang="en-ZA" sz="1800" dirty="0" smtClean="0">
                <a:ea typeface="Calibri" panose="020F0502020204030204" pitchFamily="34" charset="0"/>
              </a:rPr>
              <a:t> Water Scheme is still functional</a:t>
            </a:r>
          </a:p>
          <a:p>
            <a:pPr algn="just">
              <a:spcBef>
                <a:spcPts val="600"/>
              </a:spcBef>
              <a:spcAft>
                <a:spcPts val="0"/>
              </a:spcAft>
            </a:pPr>
            <a:r>
              <a:rPr lang="en-ZA" sz="1800" dirty="0" smtClean="0">
                <a:ea typeface="Calibri" panose="020F0502020204030204" pitchFamily="34" charset="0"/>
              </a:rPr>
              <a:t>The ANDM has further identified and protected another spring in the high lying area and installed a steel tank to serve an additional number of households in the area</a:t>
            </a:r>
          </a:p>
          <a:p>
            <a:pPr algn="just">
              <a:spcBef>
                <a:spcPts val="600"/>
              </a:spcBef>
              <a:spcAft>
                <a:spcPts val="0"/>
              </a:spcAft>
            </a:pPr>
            <a:r>
              <a:rPr lang="en-ZA" sz="1800" dirty="0" smtClean="0">
                <a:ea typeface="Calibri" panose="020F0502020204030204" pitchFamily="34" charset="0"/>
              </a:rPr>
              <a:t>However, due to vandalisation and illegal connections on the pipeline, there is a part of the village that is not currently receiving water.</a:t>
            </a:r>
          </a:p>
          <a:p>
            <a:pPr algn="just">
              <a:spcBef>
                <a:spcPts val="600"/>
              </a:spcBef>
              <a:spcAft>
                <a:spcPts val="0"/>
              </a:spcAft>
            </a:pPr>
            <a:r>
              <a:rPr lang="en-ZA" sz="1800" dirty="0" smtClean="0">
                <a:ea typeface="Calibri" panose="020F0502020204030204" pitchFamily="34" charset="0"/>
              </a:rPr>
              <a:t>The ANDM will reprioritise funding to refurbish the scheme and ensure constant water supply to all households in the area</a:t>
            </a:r>
            <a:endParaRPr lang="en-ZA" sz="1800" dirty="0">
              <a:ea typeface="Calibri" panose="020F0502020204030204" pitchFamily="34" charset="0"/>
            </a:endParaRPr>
          </a:p>
          <a:p>
            <a:pPr marL="712186" lvl="1" indent="-342900" algn="just">
              <a:lnSpc>
                <a:spcPct val="150000"/>
              </a:lnSpc>
              <a:spcAft>
                <a:spcPts val="0"/>
              </a:spcAft>
              <a:buFont typeface="Symbol" panose="05050102010706020507" pitchFamily="18" charset="2"/>
              <a:buChar char=""/>
            </a:pPr>
            <a:endParaRPr lang="en-ZA" dirty="0" smtClean="0"/>
          </a:p>
          <a:p>
            <a:pPr marL="712186" lvl="1" indent="-342900" algn="just">
              <a:lnSpc>
                <a:spcPct val="150000"/>
              </a:lnSpc>
              <a:spcAft>
                <a:spcPts val="0"/>
              </a:spcAft>
              <a:buFont typeface="Symbol" panose="05050102010706020507" pitchFamily="18" charset="2"/>
              <a:buChar char=""/>
            </a:pPr>
            <a:endParaRPr lang="en-ZA" sz="1600" dirty="0">
              <a:ea typeface="Calibri" panose="020F0502020204030204" pitchFamily="34" charset="0"/>
            </a:endParaRPr>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21</a:t>
            </a:fld>
            <a:endParaRPr lang="en-US" altLang="en-US" dirty="0">
              <a:solidFill>
                <a:prstClr val="black"/>
              </a:solidFill>
              <a:ea typeface="+mn-ea"/>
            </a:endParaRPr>
          </a:p>
        </p:txBody>
      </p:sp>
    </p:spTree>
    <p:extLst>
      <p:ext uri="{BB962C8B-B14F-4D97-AF65-F5344CB8AC3E}">
        <p14:creationId xmlns:p14="http://schemas.microsoft.com/office/powerpoint/2010/main" val="3988359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682" y="220034"/>
            <a:ext cx="8236258" cy="852826"/>
          </a:xfrm>
        </p:spPr>
        <p:txBody>
          <a:bodyPr/>
          <a:lstStyle/>
          <a:p>
            <a:r>
              <a:rPr lang="en-ZA" sz="3200" dirty="0" smtClean="0"/>
              <a:t>COVID19 Intervention for Water Supply</a:t>
            </a:r>
            <a:endParaRPr lang="en-ZA" sz="3200" dirty="0"/>
          </a:p>
        </p:txBody>
      </p:sp>
      <p:sp>
        <p:nvSpPr>
          <p:cNvPr id="3" name="Content Placeholder 2"/>
          <p:cNvSpPr>
            <a:spLocks noGrp="1"/>
          </p:cNvSpPr>
          <p:nvPr>
            <p:ph idx="1"/>
          </p:nvPr>
        </p:nvSpPr>
        <p:spPr>
          <a:xfrm>
            <a:off x="610340" y="1023157"/>
            <a:ext cx="8229600" cy="4525963"/>
          </a:xfrm>
        </p:spPr>
        <p:txBody>
          <a:bodyPr/>
          <a:lstStyle/>
          <a:p>
            <a:pPr algn="just"/>
            <a:r>
              <a:rPr lang="en-US" sz="2000" dirty="0">
                <a:ea typeface="Times New Roman" panose="02020603050405020304" pitchFamily="18" charset="0"/>
              </a:rPr>
              <a:t>As part of the government’s interventions to manage the COVID19 pandemic, the Department of Water and Sanitation (DWS) allocated R306 million to ensure existing provision of water. </a:t>
            </a:r>
            <a:endParaRPr lang="en-US" sz="2000" dirty="0" smtClean="0">
              <a:ea typeface="Times New Roman" panose="02020603050405020304" pitchFamily="18" charset="0"/>
            </a:endParaRPr>
          </a:p>
          <a:p>
            <a:pPr algn="just"/>
            <a:r>
              <a:rPr lang="en-US" sz="2000" dirty="0" smtClean="0">
                <a:ea typeface="Times New Roman" panose="02020603050405020304" pitchFamily="18" charset="0"/>
              </a:rPr>
              <a:t>The </a:t>
            </a:r>
            <a:r>
              <a:rPr lang="en-US" sz="2000" dirty="0">
                <a:ea typeface="Times New Roman" panose="02020603050405020304" pitchFamily="18" charset="0"/>
              </a:rPr>
              <a:t>DWS procured over 7645 water tanks and </a:t>
            </a:r>
            <a:r>
              <a:rPr lang="en-US" sz="2000" dirty="0">
                <a:solidFill>
                  <a:srgbClr val="FF0000"/>
                </a:solidFill>
                <a:ea typeface="Times New Roman" panose="02020603050405020304" pitchFamily="18" charset="0"/>
              </a:rPr>
              <a:t>347</a:t>
            </a:r>
            <a:r>
              <a:rPr lang="en-US" sz="2000" dirty="0">
                <a:ea typeface="Times New Roman" panose="02020603050405020304" pitchFamily="18" charset="0"/>
              </a:rPr>
              <a:t> </a:t>
            </a:r>
            <a:r>
              <a:rPr lang="en-US" sz="2000" dirty="0" smtClean="0">
                <a:ea typeface="Times New Roman" panose="02020603050405020304" pitchFamily="18" charset="0"/>
              </a:rPr>
              <a:t>water tankers </a:t>
            </a:r>
            <a:r>
              <a:rPr lang="en-US" sz="2000" dirty="0">
                <a:ea typeface="Times New Roman" panose="02020603050405020304" pitchFamily="18" charset="0"/>
              </a:rPr>
              <a:t>which were distributed throughout the country. </a:t>
            </a:r>
            <a:endParaRPr lang="en-US" sz="2000" dirty="0" smtClean="0">
              <a:ea typeface="Times New Roman" panose="02020603050405020304" pitchFamily="18" charset="0"/>
            </a:endParaRPr>
          </a:p>
          <a:p>
            <a:pPr algn="just"/>
            <a:r>
              <a:rPr lang="en-US" sz="2000" dirty="0" smtClean="0">
                <a:ea typeface="Times New Roman" panose="02020603050405020304" pitchFamily="18" charset="0"/>
              </a:rPr>
              <a:t>Water </a:t>
            </a:r>
            <a:r>
              <a:rPr lang="en-US" sz="2000" dirty="0">
                <a:ea typeface="Times New Roman" panose="02020603050405020304" pitchFamily="18" charset="0"/>
              </a:rPr>
              <a:t>t</a:t>
            </a:r>
            <a:r>
              <a:rPr lang="en-US" sz="2000" dirty="0">
                <a:solidFill>
                  <a:srgbClr val="000000"/>
                </a:solidFill>
                <a:ea typeface="Calibri" panose="020F0502020204030204" pitchFamily="34" charset="0"/>
              </a:rPr>
              <a:t>anks were delivered to a total of 158 local and districts municipalities between 28 March 2020 and 31 August 2020.</a:t>
            </a:r>
            <a:r>
              <a:rPr lang="en-US" sz="2000" dirty="0">
                <a:latin typeface="Times New Roman" panose="02020603050405020304" pitchFamily="18" charset="0"/>
                <a:ea typeface="Times New Roman" panose="02020603050405020304" pitchFamily="18" charset="0"/>
              </a:rPr>
              <a:t> </a:t>
            </a:r>
            <a:endParaRPr lang="en-US" sz="2000" dirty="0" smtClean="0">
              <a:latin typeface="Times New Roman" panose="02020603050405020304" pitchFamily="18" charset="0"/>
              <a:ea typeface="Times New Roman" panose="02020603050405020304" pitchFamily="18" charset="0"/>
            </a:endParaRPr>
          </a:p>
          <a:p>
            <a:pPr algn="just"/>
            <a:r>
              <a:rPr lang="en-US" sz="2000" dirty="0" smtClean="0">
                <a:ea typeface="Times New Roman" panose="02020603050405020304" pitchFamily="18" charset="0"/>
              </a:rPr>
              <a:t>The </a:t>
            </a:r>
            <a:r>
              <a:rPr lang="en-US" sz="2000" dirty="0">
                <a:ea typeface="Times New Roman" panose="02020603050405020304" pitchFamily="18" charset="0"/>
              </a:rPr>
              <a:t>intervention was a short term measure to ensure access to water to Identified vulnerable communities. </a:t>
            </a:r>
            <a:endParaRPr lang="en-US" sz="2000" dirty="0" smtClean="0">
              <a:ea typeface="Times New Roman" panose="02020603050405020304" pitchFamily="18" charset="0"/>
            </a:endParaRPr>
          </a:p>
          <a:p>
            <a:pPr algn="just"/>
            <a:r>
              <a:rPr lang="en-US" sz="2000" dirty="0" smtClean="0">
                <a:ea typeface="Times New Roman" panose="02020603050405020304" pitchFamily="18" charset="0"/>
              </a:rPr>
              <a:t>The tankering </a:t>
            </a:r>
            <a:r>
              <a:rPr lang="en-US" sz="2000" dirty="0">
                <a:ea typeface="Times New Roman" panose="02020603050405020304" pitchFamily="18" charset="0"/>
              </a:rPr>
              <a:t>intervention is </a:t>
            </a:r>
            <a:r>
              <a:rPr lang="en-US" sz="2000" dirty="0" smtClean="0">
                <a:ea typeface="Times New Roman" panose="02020603050405020304" pitchFamily="18" charset="0"/>
              </a:rPr>
              <a:t>not </a:t>
            </a:r>
            <a:r>
              <a:rPr lang="en-US" sz="2000" dirty="0">
                <a:ea typeface="Times New Roman" panose="02020603050405020304" pitchFamily="18" charset="0"/>
              </a:rPr>
              <a:t>sustainable, </a:t>
            </a:r>
            <a:r>
              <a:rPr lang="en-US" sz="2000" dirty="0" smtClean="0">
                <a:ea typeface="Times New Roman" panose="02020603050405020304" pitchFamily="18" charset="0"/>
              </a:rPr>
              <a:t>therefore, the DWS seeks </a:t>
            </a:r>
            <a:r>
              <a:rPr lang="en-US" sz="2000" dirty="0">
                <a:ea typeface="Times New Roman" panose="02020603050405020304" pitchFamily="18" charset="0"/>
              </a:rPr>
              <a:t>to convert these tanks into more reliable </a:t>
            </a:r>
            <a:r>
              <a:rPr lang="en-US" sz="2000" dirty="0" smtClean="0">
                <a:ea typeface="Times New Roman" panose="02020603050405020304" pitchFamily="18" charset="0"/>
              </a:rPr>
              <a:t>water supply </a:t>
            </a:r>
            <a:r>
              <a:rPr lang="en-US" sz="2000" dirty="0">
                <a:ea typeface="Times New Roman" panose="02020603050405020304" pitchFamily="18" charset="0"/>
              </a:rPr>
              <a:t>schemes over the next 12 months.</a:t>
            </a:r>
            <a:endParaRPr lang="en-ZA" sz="20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22</a:t>
            </a:fld>
            <a:endParaRPr lang="en-US" altLang="en-US" dirty="0">
              <a:solidFill>
                <a:prstClr val="black"/>
              </a:solidFill>
              <a:ea typeface="+mn-ea"/>
            </a:endParaRPr>
          </a:p>
        </p:txBody>
      </p:sp>
    </p:spTree>
    <p:extLst>
      <p:ext uri="{BB962C8B-B14F-4D97-AF65-F5344CB8AC3E}">
        <p14:creationId xmlns:p14="http://schemas.microsoft.com/office/powerpoint/2010/main" val="1508850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258" y="0"/>
            <a:ext cx="7851542" cy="1143000"/>
          </a:xfrm>
        </p:spPr>
        <p:txBody>
          <a:bodyPr/>
          <a:lstStyle/>
          <a:p>
            <a:pPr algn="l"/>
            <a:r>
              <a:rPr lang="en-ZA" sz="3200" dirty="0" smtClean="0"/>
              <a:t>Status on Provision of Water Tanks</a:t>
            </a:r>
            <a:endParaRPr lang="en-ZA" sz="3200" dirty="0"/>
          </a:p>
        </p:txBody>
      </p:sp>
      <p:sp>
        <p:nvSpPr>
          <p:cNvPr id="4" name="Content Placeholder 3"/>
          <p:cNvSpPr>
            <a:spLocks noGrp="1"/>
          </p:cNvSpPr>
          <p:nvPr>
            <p:ph idx="1"/>
          </p:nvPr>
        </p:nvSpPr>
        <p:spPr>
          <a:xfrm>
            <a:off x="457200" y="1621959"/>
            <a:ext cx="8229600" cy="4525963"/>
          </a:xfrm>
        </p:spPr>
        <p:txBody>
          <a:bodyPr/>
          <a:lstStyle/>
          <a:p>
            <a:pPr marL="712186" lvl="1" indent="-342900" algn="just">
              <a:lnSpc>
                <a:spcPct val="150000"/>
              </a:lnSpc>
              <a:spcAft>
                <a:spcPts val="0"/>
              </a:spcAft>
              <a:buFont typeface="Symbol" panose="05050102010706020507" pitchFamily="18" charset="2"/>
              <a:buChar char=""/>
            </a:pPr>
            <a:endParaRPr lang="en-ZA" dirty="0" smtClean="0"/>
          </a:p>
          <a:p>
            <a:pPr marL="712186" lvl="1" indent="-342900" algn="just">
              <a:lnSpc>
                <a:spcPct val="150000"/>
              </a:lnSpc>
              <a:spcAft>
                <a:spcPts val="0"/>
              </a:spcAft>
              <a:buFont typeface="Symbol" panose="05050102010706020507" pitchFamily="18" charset="2"/>
              <a:buChar char=""/>
            </a:pPr>
            <a:endParaRPr lang="en-ZA" sz="1600" dirty="0">
              <a:ea typeface="Calibri" panose="020F0502020204030204" pitchFamily="34" charset="0"/>
            </a:endParaRPr>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23</a:t>
            </a:fld>
            <a:endParaRPr lang="en-US" altLang="en-US" dirty="0">
              <a:solidFill>
                <a:prstClr val="black"/>
              </a:solidFill>
              <a:ea typeface="+mn-ea"/>
            </a:endParaRPr>
          </a:p>
        </p:txBody>
      </p:sp>
      <p:graphicFrame>
        <p:nvGraphicFramePr>
          <p:cNvPr id="5" name="Table 4"/>
          <p:cNvGraphicFramePr>
            <a:graphicFrameLocks noGrp="1"/>
          </p:cNvGraphicFramePr>
          <p:nvPr>
            <p:extLst>
              <p:ext uri="{D42A27DB-BD31-4B8C-83A1-F6EECF244321}">
                <p14:modId xmlns:p14="http://schemas.microsoft.com/office/powerpoint/2010/main" val="1487318792"/>
              </p:ext>
            </p:extLst>
          </p:nvPr>
        </p:nvGraphicFramePr>
        <p:xfrm>
          <a:off x="865875" y="571500"/>
          <a:ext cx="8011794" cy="5151457"/>
        </p:xfrm>
        <a:graphic>
          <a:graphicData uri="http://schemas.openxmlformats.org/drawingml/2006/table">
            <a:tbl>
              <a:tblPr/>
              <a:tblGrid>
                <a:gridCol w="1311422"/>
                <a:gridCol w="1314876"/>
                <a:gridCol w="1505955"/>
                <a:gridCol w="1225119"/>
                <a:gridCol w="1464815"/>
                <a:gridCol w="1189607"/>
              </a:tblGrid>
              <a:tr h="820005">
                <a:tc>
                  <a:txBody>
                    <a:bodyPr/>
                    <a:lstStyle/>
                    <a:p>
                      <a:pPr algn="l" fontAlgn="ctr"/>
                      <a:r>
                        <a:rPr lang="en-ZA" sz="1200" b="1" i="0" u="none" strike="noStrike" dirty="0">
                          <a:solidFill>
                            <a:srgbClr val="000000"/>
                          </a:solidFill>
                          <a:effectLst/>
                          <a:latin typeface="Arial" panose="020B0604020202020204" pitchFamily="34" charset="0"/>
                        </a:rPr>
                        <a:t>Province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200" b="1" i="0" u="none" strike="noStrike" dirty="0">
                          <a:solidFill>
                            <a:srgbClr val="000000"/>
                          </a:solidFill>
                          <a:effectLst/>
                          <a:latin typeface="Arial" panose="020B0604020202020204" pitchFamily="34" charset="0"/>
                        </a:rPr>
                        <a:t>Number of Water Tanks procured and delivered</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200" b="1" i="0" u="none" strike="noStrike" dirty="0">
                          <a:solidFill>
                            <a:srgbClr val="000000"/>
                          </a:solidFill>
                          <a:effectLst/>
                          <a:latin typeface="Arial" panose="020B0604020202020204" pitchFamily="34" charset="0"/>
                        </a:rPr>
                        <a:t>Tank sizes</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200" b="1" i="0" u="none" strike="noStrike" dirty="0">
                          <a:solidFill>
                            <a:srgbClr val="000000"/>
                          </a:solidFill>
                          <a:effectLst/>
                          <a:latin typeface="Arial" panose="020B0604020202020204" pitchFamily="34" charset="0"/>
                        </a:rPr>
                        <a:t>Unit price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200" b="1" i="0" u="none" strike="noStrike" dirty="0">
                          <a:solidFill>
                            <a:srgbClr val="000000"/>
                          </a:solidFill>
                          <a:effectLst/>
                          <a:latin typeface="Arial" panose="020B0604020202020204" pitchFamily="34" charset="0"/>
                        </a:rPr>
                        <a:t>Total expenditure </a:t>
                      </a:r>
                      <a:r>
                        <a:rPr lang="en-ZA" sz="1200" b="1" i="0" u="none" strike="noStrike" dirty="0">
                          <a:solidFill>
                            <a:srgbClr val="FF0000"/>
                          </a:solidFill>
                          <a:effectLst/>
                          <a:latin typeface="Arial" panose="020B0604020202020204" pitchFamily="34" charset="0"/>
                        </a:rPr>
                        <a:t>to date (incl. installation)</a:t>
                      </a:r>
                      <a:endParaRPr lang="en-ZA" sz="1200" b="1" i="0" u="none" strike="noStrike" dirty="0">
                        <a:solidFill>
                          <a:srgbClr val="000000"/>
                        </a:solidFill>
                        <a:effectLst/>
                        <a:latin typeface="Arial" panose="020B0604020202020204" pitchFamily="34" charset="0"/>
                      </a:endParaRP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200" b="1" i="0" u="none" strike="noStrike" dirty="0">
                          <a:solidFill>
                            <a:srgbClr val="000000"/>
                          </a:solidFill>
                          <a:effectLst/>
                          <a:latin typeface="Arial" panose="020B0604020202020204" pitchFamily="34" charset="0"/>
                        </a:rPr>
                        <a:t>Number of operational tanks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r>
              <a:tr h="189107">
                <a:tc rowSpan="2">
                  <a:txBody>
                    <a:bodyPr/>
                    <a:lstStyle/>
                    <a:p>
                      <a:pPr algn="ctr" fontAlgn="ctr"/>
                      <a:r>
                        <a:rPr lang="en-ZA" sz="1000" b="1" i="0" u="none" strike="noStrike" dirty="0">
                          <a:solidFill>
                            <a:srgbClr val="000000"/>
                          </a:solidFill>
                          <a:effectLst/>
                          <a:latin typeface="Arial" panose="020B0604020202020204" pitchFamily="34" charset="0"/>
                        </a:rPr>
                        <a:t>Mpumalanga</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Arial" panose="020B0604020202020204" pitchFamily="34" charset="0"/>
                        </a:rPr>
                        <a:t>600</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300 x 5000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900" b="0" i="0" u="none" strike="noStrike">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ZA" sz="1000" b="0" i="0" u="none" strike="noStrike" dirty="0" smtClean="0">
                          <a:solidFill>
                            <a:srgbClr val="000000"/>
                          </a:solidFill>
                          <a:effectLst/>
                          <a:latin typeface="Arial" panose="020B0604020202020204" pitchFamily="34" charset="0"/>
                        </a:rPr>
                        <a:t>R  </a:t>
                      </a:r>
                      <a:r>
                        <a:rPr lang="en-ZA" sz="1000" b="0" i="0" u="none" strike="noStrike" dirty="0">
                          <a:solidFill>
                            <a:srgbClr val="000000"/>
                          </a:solidFill>
                          <a:effectLst/>
                          <a:latin typeface="Arial" panose="020B0604020202020204" pitchFamily="34" charset="0"/>
                        </a:rPr>
                        <a:t>8 206 303.00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Arial" panose="020B0604020202020204" pitchFamily="34" charset="0"/>
                        </a:rPr>
                        <a:t>600</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07">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300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rowSpan="4">
                  <a:txBody>
                    <a:bodyPr/>
                    <a:lstStyle/>
                    <a:p>
                      <a:pPr algn="ctr" fontAlgn="ctr"/>
                      <a:r>
                        <a:rPr lang="en-ZA" sz="1000" b="1" i="0" u="none" strike="noStrike" dirty="0">
                          <a:solidFill>
                            <a:srgbClr val="000000"/>
                          </a:solidFill>
                          <a:effectLst/>
                          <a:latin typeface="Arial" panose="020B0604020202020204" pitchFamily="34" charset="0"/>
                        </a:rPr>
                        <a:t>Gauteng</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ZA" sz="1000" b="0" i="0" u="none" strike="noStrike" dirty="0">
                          <a:solidFill>
                            <a:srgbClr val="000000"/>
                          </a:solidFill>
                          <a:effectLst/>
                          <a:latin typeface="Arial" panose="020B0604020202020204" pitchFamily="34" charset="0"/>
                        </a:rPr>
                        <a:t>2735*</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377 x  2500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2436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en-ZA" sz="1000" b="0" i="0" u="none" strike="noStrike" dirty="0">
                          <a:solidFill>
                            <a:srgbClr val="000000"/>
                          </a:solidFill>
                          <a:effectLst/>
                          <a:latin typeface="Arial" panose="020B0604020202020204" pitchFamily="34" charset="0"/>
                        </a:rPr>
                        <a:t> R  </a:t>
                      </a:r>
                      <a:r>
                        <a:rPr lang="en-ZA" sz="1000" b="0" i="0" u="none" strike="noStrike" dirty="0" smtClean="0">
                          <a:solidFill>
                            <a:srgbClr val="000000"/>
                          </a:solidFill>
                          <a:effectLst/>
                          <a:latin typeface="Arial" panose="020B0604020202020204" pitchFamily="34" charset="0"/>
                        </a:rPr>
                        <a:t>22 </a:t>
                      </a:r>
                      <a:r>
                        <a:rPr lang="en-ZA" sz="1000" b="0" i="0" u="none" strike="noStrike" dirty="0">
                          <a:solidFill>
                            <a:srgbClr val="000000"/>
                          </a:solidFill>
                          <a:effectLst/>
                          <a:latin typeface="Arial" panose="020B0604020202020204" pitchFamily="34" charset="0"/>
                        </a:rPr>
                        <a:t>341 657.00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ZA" sz="1000" b="0" i="0" u="none" strike="noStrike">
                          <a:solidFill>
                            <a:srgbClr val="000000"/>
                          </a:solidFill>
                          <a:effectLst/>
                          <a:latin typeface="Arial" panose="020B0604020202020204" pitchFamily="34" charset="0"/>
                        </a:rPr>
                        <a:t>1989</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07">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2050 x 5000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98112">
                <a:tc vMerge="1">
                  <a:txBody>
                    <a:bodyPr/>
                    <a:lstStyle/>
                    <a:p>
                      <a:endParaRPr lang="en-ZA"/>
                    </a:p>
                  </a:txBody>
                  <a:tcPr/>
                </a:tc>
                <a:tc vMerge="1">
                  <a:txBody>
                    <a:bodyPr/>
                    <a:lstStyle/>
                    <a:p>
                      <a:endParaRPr lang="en-ZA"/>
                    </a:p>
                  </a:txBody>
                  <a:tcPr/>
                </a:tc>
                <a:tc>
                  <a:txBody>
                    <a:bodyPr/>
                    <a:lstStyle/>
                    <a:p>
                      <a:pPr algn="l" fontAlgn="ctr"/>
                      <a:r>
                        <a:rPr lang="en-ZA" sz="1000" b="0" i="0" u="none" strike="noStrike" dirty="0">
                          <a:solidFill>
                            <a:srgbClr val="000000"/>
                          </a:solidFill>
                          <a:effectLst/>
                          <a:latin typeface="Arial" panose="020B0604020202020204" pitchFamily="34" charset="0"/>
                        </a:rPr>
                        <a:t>302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vMerge="1">
                  <a:txBody>
                    <a:bodyPr/>
                    <a:lstStyle/>
                    <a:p>
                      <a:endParaRPr lang="en-ZA"/>
                    </a:p>
                  </a:txBody>
                  <a:tcPr/>
                </a:tc>
                <a:tc vMerge="1">
                  <a:txBody>
                    <a:bodyPr/>
                    <a:lstStyle/>
                    <a:p>
                      <a:endParaRPr lang="en-ZA"/>
                    </a:p>
                  </a:txBody>
                  <a:tcPr/>
                </a:tc>
                <a:tc>
                  <a:txBody>
                    <a:bodyPr/>
                    <a:lstStyle/>
                    <a:p>
                      <a:pPr algn="l" fontAlgn="ctr"/>
                      <a:r>
                        <a:rPr lang="en-ZA" sz="1000" b="0" i="0" u="none" strike="noStrike" dirty="0">
                          <a:solidFill>
                            <a:srgbClr val="000000"/>
                          </a:solidFill>
                          <a:effectLst/>
                          <a:latin typeface="Arial" panose="020B0604020202020204" pitchFamily="34" charset="0"/>
                        </a:rPr>
                        <a:t>6 x 20000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Arial" panose="020B0604020202020204" pitchFamily="34" charset="0"/>
                        </a:rPr>
                        <a:t>R 35652 per tank</a:t>
                      </a:r>
                    </a:p>
                  </a:txBody>
                  <a:tcPr marL="6556" marR="6556" marT="65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0102">
                <a:tc rowSpan="2">
                  <a:txBody>
                    <a:bodyPr/>
                    <a:lstStyle/>
                    <a:p>
                      <a:pPr algn="ctr" fontAlgn="ctr"/>
                      <a:r>
                        <a:rPr lang="en-ZA" sz="1000" b="1" i="0" u="none" strike="noStrike" dirty="0">
                          <a:solidFill>
                            <a:srgbClr val="000000"/>
                          </a:solidFill>
                          <a:effectLst/>
                          <a:latin typeface="Arial" panose="020B0604020202020204" pitchFamily="34" charset="0"/>
                        </a:rPr>
                        <a:t>Limpopo</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Arial" panose="020B0604020202020204" pitchFamily="34" charset="0"/>
                        </a:rPr>
                        <a:t>835</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691 x 5000/5250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ZA" sz="1000" b="0" i="0" u="none" strike="noStrike" dirty="0">
                          <a:solidFill>
                            <a:srgbClr val="000000"/>
                          </a:solidFill>
                          <a:effectLst/>
                          <a:latin typeface="Arial" panose="020B0604020202020204" pitchFamily="34" charset="0"/>
                        </a:rPr>
                        <a:t> R </a:t>
                      </a:r>
                      <a:r>
                        <a:rPr lang="en-ZA" sz="1000" b="0" i="0" u="none" strike="noStrike" dirty="0" smtClean="0">
                          <a:solidFill>
                            <a:srgbClr val="000000"/>
                          </a:solidFill>
                          <a:effectLst/>
                          <a:latin typeface="Arial" panose="020B0604020202020204" pitchFamily="34" charset="0"/>
                        </a:rPr>
                        <a:t> </a:t>
                      </a:r>
                      <a:r>
                        <a:rPr lang="en-ZA" sz="1000" b="0" i="0" u="none" strike="noStrike" dirty="0">
                          <a:solidFill>
                            <a:srgbClr val="000000"/>
                          </a:solidFill>
                          <a:effectLst/>
                          <a:latin typeface="Arial" panose="020B0604020202020204" pitchFamily="34" charset="0"/>
                        </a:rPr>
                        <a:t>6 992 252.00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Arial" panose="020B0604020202020204" pitchFamily="34" charset="0"/>
                        </a:rPr>
                        <a:t>759</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2">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302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rowSpan="3">
                  <a:txBody>
                    <a:bodyPr/>
                    <a:lstStyle/>
                    <a:p>
                      <a:pPr algn="ctr" fontAlgn="ctr"/>
                      <a:r>
                        <a:rPr lang="en-ZA" sz="1000" b="1" i="0" u="none" strike="noStrike" dirty="0">
                          <a:solidFill>
                            <a:srgbClr val="000000"/>
                          </a:solidFill>
                          <a:effectLst/>
                          <a:latin typeface="Arial" panose="020B0604020202020204" pitchFamily="34" charset="0"/>
                        </a:rPr>
                        <a:t>Free State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dirty="0">
                          <a:solidFill>
                            <a:srgbClr val="000000"/>
                          </a:solidFill>
                          <a:effectLst/>
                          <a:latin typeface="Arial" panose="020B0604020202020204" pitchFamily="34" charset="0"/>
                        </a:rPr>
                        <a:t>520</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50 x 2500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R 2436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ZA" sz="1000" b="0" i="0" u="none" strike="noStrike" dirty="0">
                          <a:solidFill>
                            <a:srgbClr val="000000"/>
                          </a:solidFill>
                          <a:effectLst/>
                          <a:latin typeface="Arial" panose="020B0604020202020204" pitchFamily="34" charset="0"/>
                        </a:rPr>
                        <a:t> R </a:t>
                      </a:r>
                      <a:r>
                        <a:rPr lang="en-ZA" sz="1000" b="0" i="0" u="none" strike="noStrike" dirty="0" smtClean="0">
                          <a:solidFill>
                            <a:srgbClr val="000000"/>
                          </a:solidFill>
                          <a:effectLst/>
                          <a:latin typeface="Arial" panose="020B0604020202020204" pitchFamily="34" charset="0"/>
                        </a:rPr>
                        <a:t>4 </a:t>
                      </a:r>
                      <a:r>
                        <a:rPr lang="en-ZA" sz="1000" b="0" i="0" u="none" strike="noStrike" dirty="0">
                          <a:solidFill>
                            <a:srgbClr val="000000"/>
                          </a:solidFill>
                          <a:effectLst/>
                          <a:latin typeface="Arial" panose="020B0604020202020204" pitchFamily="34" charset="0"/>
                        </a:rPr>
                        <a:t>140 787.00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a:solidFill>
                            <a:srgbClr val="000000"/>
                          </a:solidFill>
                          <a:effectLst/>
                          <a:latin typeface="Arial" panose="020B0604020202020204" pitchFamily="34" charset="0"/>
                        </a:rPr>
                        <a:t>516</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123">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388 x 5000/5250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0102">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82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98112">
                <a:tc rowSpan="2">
                  <a:txBody>
                    <a:bodyPr/>
                    <a:lstStyle/>
                    <a:p>
                      <a:pPr algn="ctr" fontAlgn="ctr"/>
                      <a:r>
                        <a:rPr lang="en-ZA" sz="1000" b="1" i="0" u="none" strike="noStrike" dirty="0">
                          <a:solidFill>
                            <a:srgbClr val="000000"/>
                          </a:solidFill>
                          <a:effectLst/>
                          <a:latin typeface="Arial" panose="020B0604020202020204" pitchFamily="34" charset="0"/>
                        </a:rPr>
                        <a:t>Northern Cape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Arial" panose="020B0604020202020204" pitchFamily="34" charset="0"/>
                        </a:rPr>
                        <a:t>466</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344 x 5000/5250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ZA" sz="1000" b="0" i="0" u="none" strike="noStrike" dirty="0">
                          <a:solidFill>
                            <a:srgbClr val="000000"/>
                          </a:solidFill>
                          <a:effectLst/>
                          <a:latin typeface="Arial" panose="020B0604020202020204" pitchFamily="34" charset="0"/>
                        </a:rPr>
                        <a:t> </a:t>
                      </a:r>
                      <a:r>
                        <a:rPr lang="en-ZA" sz="1000" b="0" i="0" u="none" strike="noStrike" dirty="0" smtClean="0">
                          <a:solidFill>
                            <a:srgbClr val="000000"/>
                          </a:solidFill>
                          <a:effectLst/>
                          <a:latin typeface="Arial" panose="020B0604020202020204" pitchFamily="34" charset="0"/>
                        </a:rPr>
                        <a:t>R </a:t>
                      </a:r>
                      <a:r>
                        <a:rPr lang="en-ZA" sz="1000" b="0" i="0" u="none" strike="noStrike" dirty="0">
                          <a:solidFill>
                            <a:srgbClr val="000000"/>
                          </a:solidFill>
                          <a:effectLst/>
                          <a:latin typeface="Arial" panose="020B0604020202020204" pitchFamily="34" charset="0"/>
                        </a:rPr>
                        <a:t>2 973 904.00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000" b="0" i="0" u="none" strike="noStrike">
                          <a:solidFill>
                            <a:srgbClr val="000000"/>
                          </a:solidFill>
                          <a:effectLst/>
                          <a:latin typeface="Arial" panose="020B0604020202020204" pitchFamily="34" charset="0"/>
                        </a:rPr>
                        <a:t>463</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2">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122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rowSpan="3">
                  <a:txBody>
                    <a:bodyPr/>
                    <a:lstStyle/>
                    <a:p>
                      <a:pPr algn="ctr" fontAlgn="ctr"/>
                      <a:r>
                        <a:rPr lang="en-ZA" sz="1000" b="1" i="0" u="none" strike="noStrike" dirty="0" err="1">
                          <a:solidFill>
                            <a:srgbClr val="000000"/>
                          </a:solidFill>
                          <a:effectLst/>
                          <a:latin typeface="Arial" panose="020B0604020202020204" pitchFamily="34" charset="0"/>
                        </a:rPr>
                        <a:t>KwaZulu</a:t>
                      </a:r>
                      <a:r>
                        <a:rPr lang="en-ZA" sz="1000" b="1" i="0" u="none" strike="noStrike" dirty="0">
                          <a:solidFill>
                            <a:srgbClr val="000000"/>
                          </a:solidFill>
                          <a:effectLst/>
                          <a:latin typeface="Arial" panose="020B0604020202020204" pitchFamily="34" charset="0"/>
                        </a:rPr>
                        <a:t> Natal</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a:solidFill>
                            <a:srgbClr val="000000"/>
                          </a:solidFill>
                          <a:effectLst/>
                          <a:latin typeface="Arial" panose="020B0604020202020204" pitchFamily="34" charset="0"/>
                        </a:rPr>
                        <a:t>1200</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1000 x 2500/2700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2436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ZA" sz="1000" b="0" i="0" u="none" strike="noStrike" dirty="0">
                          <a:solidFill>
                            <a:srgbClr val="000000"/>
                          </a:solidFill>
                          <a:effectLst/>
                          <a:latin typeface="Arial" panose="020B0604020202020204" pitchFamily="34" charset="0"/>
                        </a:rPr>
                        <a:t> </a:t>
                      </a:r>
                      <a:r>
                        <a:rPr lang="en-ZA" sz="1000" b="0" i="0" u="none" strike="noStrike" dirty="0" smtClean="0">
                          <a:solidFill>
                            <a:srgbClr val="000000"/>
                          </a:solidFill>
                          <a:effectLst/>
                          <a:latin typeface="Arial" panose="020B0604020202020204" pitchFamily="34" charset="0"/>
                        </a:rPr>
                        <a:t>R </a:t>
                      </a:r>
                      <a:r>
                        <a:rPr lang="en-ZA" sz="1000" b="0" i="0" u="none" strike="noStrike" dirty="0">
                          <a:solidFill>
                            <a:srgbClr val="000000"/>
                          </a:solidFill>
                          <a:effectLst/>
                          <a:latin typeface="Arial" panose="020B0604020202020204" pitchFamily="34" charset="0"/>
                        </a:rPr>
                        <a:t>5 797 956.00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a:solidFill>
                            <a:srgbClr val="000000"/>
                          </a:solidFill>
                          <a:effectLst/>
                          <a:latin typeface="Arial" panose="020B0604020202020204" pitchFamily="34" charset="0"/>
                        </a:rPr>
                        <a:t>230</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07">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120 x 5000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0102">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80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rowSpan="3">
                  <a:txBody>
                    <a:bodyPr/>
                    <a:lstStyle/>
                    <a:p>
                      <a:pPr algn="ctr" fontAlgn="ctr"/>
                      <a:r>
                        <a:rPr lang="en-ZA" sz="1000" b="1" i="0" u="none" strike="noStrike" dirty="0">
                          <a:solidFill>
                            <a:srgbClr val="000000"/>
                          </a:solidFill>
                          <a:effectLst/>
                          <a:latin typeface="Arial" panose="020B0604020202020204" pitchFamily="34" charset="0"/>
                        </a:rPr>
                        <a:t>North West</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a:solidFill>
                            <a:srgbClr val="000000"/>
                          </a:solidFill>
                          <a:effectLst/>
                          <a:latin typeface="Arial" panose="020B0604020202020204" pitchFamily="34" charset="0"/>
                        </a:rPr>
                        <a:t>825</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135 x 2500</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2436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ZA" sz="1000" b="0" i="0" u="none" strike="noStrike" dirty="0">
                          <a:solidFill>
                            <a:srgbClr val="000000"/>
                          </a:solidFill>
                          <a:effectLst/>
                          <a:latin typeface="Arial" panose="020B0604020202020204" pitchFamily="34" charset="0"/>
                        </a:rPr>
                        <a:t> R </a:t>
                      </a:r>
                      <a:r>
                        <a:rPr lang="en-ZA" sz="1000" b="0" i="0" u="none" strike="noStrike" dirty="0" smtClean="0">
                          <a:solidFill>
                            <a:srgbClr val="000000"/>
                          </a:solidFill>
                          <a:effectLst/>
                          <a:latin typeface="Arial" panose="020B0604020202020204" pitchFamily="34" charset="0"/>
                        </a:rPr>
                        <a:t>10 </a:t>
                      </a:r>
                      <a:r>
                        <a:rPr lang="en-ZA" sz="1000" b="0" i="0" u="none" strike="noStrike" dirty="0">
                          <a:solidFill>
                            <a:srgbClr val="000000"/>
                          </a:solidFill>
                          <a:effectLst/>
                          <a:latin typeface="Arial" panose="020B0604020202020204" pitchFamily="34" charset="0"/>
                        </a:rPr>
                        <a:t>367 889.00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a:solidFill>
                            <a:srgbClr val="000000"/>
                          </a:solidFill>
                          <a:effectLst/>
                          <a:latin typeface="Arial" panose="020B0604020202020204" pitchFamily="34" charset="0"/>
                        </a:rPr>
                        <a:t>825</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07">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541 x 5000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0102">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149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rowSpan="3">
                  <a:txBody>
                    <a:bodyPr/>
                    <a:lstStyle/>
                    <a:p>
                      <a:pPr algn="ctr" fontAlgn="ctr"/>
                      <a:r>
                        <a:rPr lang="en-ZA" sz="1000" b="1" i="0" u="none" strike="noStrike" dirty="0">
                          <a:solidFill>
                            <a:srgbClr val="000000"/>
                          </a:solidFill>
                          <a:effectLst/>
                          <a:latin typeface="Arial" panose="020B0604020202020204" pitchFamily="34" charset="0"/>
                        </a:rPr>
                        <a:t>Western Cape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dirty="0">
                          <a:solidFill>
                            <a:srgbClr val="000000"/>
                          </a:solidFill>
                          <a:effectLst/>
                          <a:latin typeface="Arial" panose="020B0604020202020204" pitchFamily="34" charset="0"/>
                        </a:rPr>
                        <a:t>615</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343 x 2500/2700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R 2436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ZA" sz="1000" b="0" i="0" u="none" strike="noStrike" dirty="0">
                          <a:solidFill>
                            <a:srgbClr val="000000"/>
                          </a:solidFill>
                          <a:effectLst/>
                          <a:latin typeface="Arial" panose="020B0604020202020204" pitchFamily="34" charset="0"/>
                        </a:rPr>
                        <a:t> </a:t>
                      </a:r>
                      <a:r>
                        <a:rPr lang="en-ZA" sz="1000" b="0" i="0" u="none" strike="noStrike" dirty="0" smtClean="0">
                          <a:solidFill>
                            <a:srgbClr val="000000"/>
                          </a:solidFill>
                          <a:effectLst/>
                          <a:latin typeface="Arial" panose="020B0604020202020204" pitchFamily="34" charset="0"/>
                        </a:rPr>
                        <a:t>R </a:t>
                      </a:r>
                      <a:r>
                        <a:rPr lang="en-ZA" sz="1000" b="0" i="0" u="none" strike="noStrike" dirty="0">
                          <a:solidFill>
                            <a:srgbClr val="000000"/>
                          </a:solidFill>
                          <a:effectLst/>
                          <a:latin typeface="Arial" panose="020B0604020202020204" pitchFamily="34" charset="0"/>
                        </a:rPr>
                        <a:t>2 573 542.00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000" b="0" i="0" u="none" strike="noStrike">
                          <a:solidFill>
                            <a:srgbClr val="000000"/>
                          </a:solidFill>
                          <a:effectLst/>
                          <a:latin typeface="Arial" panose="020B0604020202020204" pitchFamily="34" charset="0"/>
                        </a:rPr>
                        <a:t>585</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107">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269 x 5000/5250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0102">
                <a:tc vMerge="1">
                  <a:txBody>
                    <a:bodyPr/>
                    <a:lstStyle/>
                    <a:p>
                      <a:endParaRPr lang="en-ZA"/>
                    </a:p>
                  </a:txBody>
                  <a:tcPr/>
                </a:tc>
                <a:tc vMerge="1">
                  <a:txBody>
                    <a:bodyPr/>
                    <a:lstStyle/>
                    <a:p>
                      <a:endParaRPr lang="en-ZA"/>
                    </a:p>
                  </a:txBody>
                  <a:tcPr/>
                </a:tc>
                <a:tc>
                  <a:txBody>
                    <a:bodyPr/>
                    <a:lstStyle/>
                    <a:p>
                      <a:pPr algn="l" fontAlgn="ctr"/>
                      <a:r>
                        <a:rPr lang="en-ZA" sz="1000" b="0" i="0" u="none" strike="noStrike">
                          <a:solidFill>
                            <a:srgbClr val="000000"/>
                          </a:solidFill>
                          <a:effectLst/>
                          <a:latin typeface="Arial" panose="020B0604020202020204" pitchFamily="34" charset="0"/>
                        </a:rPr>
                        <a:t>3 x 10000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Arial" panose="020B0604020202020204" pitchFamily="34" charset="0"/>
                        </a:rPr>
                        <a:t>R 11 561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89107">
                <a:tc>
                  <a:txBody>
                    <a:bodyPr/>
                    <a:lstStyle/>
                    <a:p>
                      <a:pPr algn="ctr" fontAlgn="ctr"/>
                      <a:r>
                        <a:rPr lang="en-ZA" sz="1000" b="1" i="0" u="none" strike="noStrike" dirty="0">
                          <a:solidFill>
                            <a:srgbClr val="000000"/>
                          </a:solidFill>
                          <a:effectLst/>
                          <a:latin typeface="Arial" panose="020B0604020202020204" pitchFamily="34" charset="0"/>
                        </a:rPr>
                        <a:t>Eastern Cape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000" b="0" i="0" u="none" strike="noStrike">
                          <a:solidFill>
                            <a:srgbClr val="000000"/>
                          </a:solidFill>
                          <a:effectLst/>
                          <a:latin typeface="Arial" panose="020B0604020202020204" pitchFamily="34" charset="0"/>
                        </a:rPr>
                        <a:t>329</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a:solidFill>
                            <a:srgbClr val="000000"/>
                          </a:solidFill>
                          <a:effectLst/>
                          <a:latin typeface="Arial" panose="020B0604020202020204" pitchFamily="34" charset="0"/>
                        </a:rPr>
                        <a:t>329 x 5000/5250 litre</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R 4854 per tank</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000" b="0" i="0" u="none" strike="noStrike" dirty="0">
                          <a:solidFill>
                            <a:srgbClr val="000000"/>
                          </a:solidFill>
                          <a:effectLst/>
                          <a:latin typeface="Arial" panose="020B0604020202020204" pitchFamily="34" charset="0"/>
                        </a:rPr>
                        <a:t> R </a:t>
                      </a:r>
                      <a:r>
                        <a:rPr lang="en-ZA" sz="1000" b="0" i="0" u="none" strike="noStrike" dirty="0" smtClean="0">
                          <a:solidFill>
                            <a:srgbClr val="000000"/>
                          </a:solidFill>
                          <a:effectLst/>
                          <a:latin typeface="Arial" panose="020B0604020202020204" pitchFamily="34" charset="0"/>
                        </a:rPr>
                        <a:t> </a:t>
                      </a:r>
                      <a:r>
                        <a:rPr lang="en-ZA" sz="1000" b="0" i="0" u="none" strike="noStrike" dirty="0">
                          <a:solidFill>
                            <a:srgbClr val="000000"/>
                          </a:solidFill>
                          <a:effectLst/>
                          <a:latin typeface="Arial" panose="020B0604020202020204" pitchFamily="34" charset="0"/>
                        </a:rPr>
                        <a:t>1 607 208.00 </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000" b="0" i="0" u="none" strike="noStrike" dirty="0">
                          <a:solidFill>
                            <a:srgbClr val="000000"/>
                          </a:solidFill>
                          <a:effectLst/>
                          <a:latin typeface="Arial" panose="020B0604020202020204" pitchFamily="34" charset="0"/>
                        </a:rPr>
                        <a:t>224</a:t>
                      </a:r>
                    </a:p>
                  </a:txBody>
                  <a:tcPr marL="6556" marR="6556" marT="65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865875" y="5824838"/>
            <a:ext cx="7851542" cy="307777"/>
          </a:xfrm>
          <a:prstGeom prst="rect">
            <a:avLst/>
          </a:prstGeom>
        </p:spPr>
        <p:txBody>
          <a:bodyPr wrap="square">
            <a:spAutoFit/>
          </a:bodyPr>
          <a:lstStyle/>
          <a:p>
            <a:r>
              <a:rPr lang="en-ZA" sz="1400" b="1" dirty="0">
                <a:solidFill>
                  <a:srgbClr val="000000"/>
                </a:solidFill>
                <a:latin typeface="Calibri" panose="020F0502020204030204" pitchFamily="34" charset="0"/>
              </a:rPr>
              <a:t>*480 of the 2735 tanks borrowed to DBE Programme </a:t>
            </a:r>
            <a:r>
              <a:rPr lang="en-ZA" sz="1400" b="1" dirty="0" smtClean="0">
                <a:solidFill>
                  <a:srgbClr val="000000"/>
                </a:solidFill>
                <a:latin typeface="Calibri" panose="020F0502020204030204" pitchFamily="34" charset="0"/>
              </a:rPr>
              <a:t>in Gauteng and </a:t>
            </a:r>
            <a:r>
              <a:rPr lang="en-ZA" sz="1400" b="1" dirty="0">
                <a:solidFill>
                  <a:srgbClr val="000000"/>
                </a:solidFill>
                <a:latin typeface="Calibri" panose="020F0502020204030204" pitchFamily="34" charset="0"/>
              </a:rPr>
              <a:t>will be returned.</a:t>
            </a:r>
            <a:r>
              <a:rPr lang="en-ZA" sz="1400" b="1" dirty="0"/>
              <a:t> </a:t>
            </a:r>
          </a:p>
        </p:txBody>
      </p:sp>
    </p:spTree>
    <p:extLst>
      <p:ext uri="{BB962C8B-B14F-4D97-AF65-F5344CB8AC3E}">
        <p14:creationId xmlns:p14="http://schemas.microsoft.com/office/powerpoint/2010/main" val="3042794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24</a:t>
            </a:fld>
            <a:endParaRPr lang="en-US" altLang="en-US" dirty="0">
              <a:solidFill>
                <a:prstClr val="black"/>
              </a:solidFill>
              <a:ea typeface="+mn-ea"/>
            </a:endParaRPr>
          </a:p>
        </p:txBody>
      </p:sp>
      <p:sp>
        <p:nvSpPr>
          <p:cNvPr id="2" name="Title 1"/>
          <p:cNvSpPr>
            <a:spLocks noGrp="1"/>
          </p:cNvSpPr>
          <p:nvPr>
            <p:ph type="title" idx="4294967295"/>
          </p:nvPr>
        </p:nvSpPr>
        <p:spPr>
          <a:xfrm>
            <a:off x="-1" y="-9525"/>
            <a:ext cx="9144001" cy="728615"/>
          </a:xfrm>
          <a:prstGeom prst="rect">
            <a:avLst/>
          </a:prstGeom>
        </p:spPr>
        <p:txBody>
          <a:bodyPr/>
          <a:lstStyle/>
          <a:p>
            <a:pPr algn="l"/>
            <a:r>
              <a:rPr lang="en-ZA" sz="2600" dirty="0" smtClean="0"/>
              <a:t>Provision of Water Tanks </a:t>
            </a:r>
            <a:r>
              <a:rPr lang="en-ZA" sz="2300" dirty="0" smtClean="0"/>
              <a:t>(demobilised since the end of August 2020)</a:t>
            </a:r>
            <a:br>
              <a:rPr lang="en-ZA" sz="2300" dirty="0" smtClean="0"/>
            </a:br>
            <a:r>
              <a:rPr lang="en-ZA" sz="2300" dirty="0" smtClean="0"/>
              <a:t/>
            </a:r>
            <a:br>
              <a:rPr lang="en-ZA" sz="2300" dirty="0" smtClean="0"/>
            </a:br>
            <a:endParaRPr lang="en-ZA" sz="2300" dirty="0"/>
          </a:p>
        </p:txBody>
      </p:sp>
      <p:sp>
        <p:nvSpPr>
          <p:cNvPr id="4" name="Content Placeholder 3"/>
          <p:cNvSpPr>
            <a:spLocks noGrp="1"/>
          </p:cNvSpPr>
          <p:nvPr>
            <p:ph idx="4294967295"/>
          </p:nvPr>
        </p:nvSpPr>
        <p:spPr>
          <a:xfrm>
            <a:off x="168676" y="488272"/>
            <a:ext cx="8975324" cy="5637891"/>
          </a:xfrm>
          <a:prstGeom prst="rect">
            <a:avLst/>
          </a:prstGeom>
        </p:spPr>
        <p:txBody>
          <a:bodyPr/>
          <a:lstStyle/>
          <a:p>
            <a:pPr marL="712186" lvl="1" indent="-342900" algn="just">
              <a:lnSpc>
                <a:spcPct val="150000"/>
              </a:lnSpc>
              <a:spcAft>
                <a:spcPts val="0"/>
              </a:spcAft>
              <a:buFont typeface="Symbol" panose="05050102010706020507" pitchFamily="18" charset="2"/>
              <a:buChar char=""/>
            </a:pPr>
            <a:endParaRPr lang="en-ZA" dirty="0" smtClean="0"/>
          </a:p>
          <a:p>
            <a:pPr marL="712186" lvl="1" indent="-342900" algn="just">
              <a:lnSpc>
                <a:spcPct val="150000"/>
              </a:lnSpc>
              <a:spcAft>
                <a:spcPts val="0"/>
              </a:spcAft>
              <a:buFont typeface="Symbol" panose="05050102010706020507" pitchFamily="18" charset="2"/>
              <a:buChar char=""/>
            </a:pPr>
            <a:endParaRPr lang="en-ZA" sz="1600" dirty="0">
              <a:ea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639356995"/>
              </p:ext>
            </p:extLst>
          </p:nvPr>
        </p:nvGraphicFramePr>
        <p:xfrm>
          <a:off x="168677" y="444544"/>
          <a:ext cx="8806648" cy="5825139"/>
        </p:xfrm>
        <a:graphic>
          <a:graphicData uri="http://schemas.openxmlformats.org/drawingml/2006/table">
            <a:tbl>
              <a:tblPr/>
              <a:tblGrid>
                <a:gridCol w="1501420"/>
                <a:gridCol w="1829461"/>
                <a:gridCol w="1501420"/>
                <a:gridCol w="1185996"/>
                <a:gridCol w="1261697"/>
                <a:gridCol w="1526654"/>
              </a:tblGrid>
              <a:tr h="295206">
                <a:tc>
                  <a:txBody>
                    <a:bodyPr/>
                    <a:lstStyle/>
                    <a:p>
                      <a:pPr algn="l" fontAlgn="ctr"/>
                      <a:r>
                        <a:rPr lang="en-ZA" sz="1000" b="1" i="0" u="none" strike="noStrike" dirty="0">
                          <a:solidFill>
                            <a:srgbClr val="000000"/>
                          </a:solidFill>
                          <a:effectLst/>
                          <a:latin typeface="Arial" panose="020B0604020202020204" pitchFamily="34" charset="0"/>
                        </a:rPr>
                        <a:t>Province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000" b="1" i="0" u="none" strike="noStrike">
                          <a:solidFill>
                            <a:srgbClr val="000000"/>
                          </a:solidFill>
                          <a:effectLst/>
                          <a:latin typeface="Arial" panose="020B0604020202020204" pitchFamily="34" charset="0"/>
                        </a:rPr>
                        <a:t>Number of Water Tankers procured and delivered</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000" b="1" i="0" u="none" strike="noStrike" dirty="0">
                          <a:solidFill>
                            <a:srgbClr val="000000"/>
                          </a:solidFill>
                          <a:effectLst/>
                          <a:latin typeface="Arial" panose="020B0604020202020204" pitchFamily="34" charset="0"/>
                        </a:rPr>
                        <a:t>Tanker sizes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000" b="1" i="0" u="none" strike="noStrike">
                          <a:solidFill>
                            <a:srgbClr val="000000"/>
                          </a:solidFill>
                          <a:effectLst/>
                          <a:latin typeface="Arial" panose="020B0604020202020204" pitchFamily="34" charset="0"/>
                        </a:rPr>
                        <a:t>Unit price per tanker</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000" b="1" i="0" u="none" strike="noStrike">
                          <a:solidFill>
                            <a:srgbClr val="000000"/>
                          </a:solidFill>
                          <a:effectLst/>
                          <a:latin typeface="Arial" panose="020B0604020202020204" pitchFamily="34" charset="0"/>
                        </a:rPr>
                        <a:t>Total expenditure </a:t>
                      </a:r>
                      <a:r>
                        <a:rPr lang="en-ZA" sz="1000" b="1" i="0" u="none" strike="noStrike">
                          <a:solidFill>
                            <a:srgbClr val="FF0000"/>
                          </a:solidFill>
                          <a:effectLst/>
                          <a:latin typeface="Arial" panose="020B0604020202020204" pitchFamily="34" charset="0"/>
                        </a:rPr>
                        <a:t>to date </a:t>
                      </a:r>
                      <a:endParaRPr lang="en-ZA" sz="1000" b="1" i="0" u="none" strike="noStrike">
                        <a:solidFill>
                          <a:srgbClr val="000000"/>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ZA" sz="1000" b="1" i="0" u="none" strike="noStrike" dirty="0">
                          <a:solidFill>
                            <a:srgbClr val="000000"/>
                          </a:solidFill>
                          <a:effectLst/>
                          <a:latin typeface="Arial" panose="020B0604020202020204" pitchFamily="34" charset="0"/>
                        </a:rPr>
                        <a:t>Number of operational </a:t>
                      </a:r>
                      <a:r>
                        <a:rPr lang="en-ZA" sz="1000" b="1" i="0" u="none" strike="noStrike" dirty="0" smtClean="0">
                          <a:solidFill>
                            <a:srgbClr val="000000"/>
                          </a:solidFill>
                          <a:effectLst/>
                          <a:latin typeface="Arial" panose="020B0604020202020204" pitchFamily="34" charset="0"/>
                        </a:rPr>
                        <a:t>tankers</a:t>
                      </a:r>
                      <a:r>
                        <a:rPr lang="en-ZA" sz="1000" b="1" i="0" u="none" strike="noStrike" baseline="30000" dirty="0">
                          <a:solidFill>
                            <a:srgbClr val="000000"/>
                          </a:solidFill>
                          <a:effectLst/>
                          <a:latin typeface="Arial" panose="020B0604020202020204" pitchFamily="34" charset="0"/>
                        </a:rPr>
                        <a:t>#</a:t>
                      </a:r>
                      <a:endParaRPr lang="en-ZA" sz="1000" b="1" i="0" u="none" strike="noStrike" dirty="0">
                        <a:solidFill>
                          <a:srgbClr val="000000"/>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r>
              <a:tr h="135795">
                <a:tc rowSpan="7">
                  <a:txBody>
                    <a:bodyPr/>
                    <a:lstStyle/>
                    <a:p>
                      <a:pPr algn="ctr" fontAlgn="ctr"/>
                      <a:r>
                        <a:rPr lang="en-ZA" sz="1100" b="1" i="0" u="none" strike="noStrike" dirty="0">
                          <a:solidFill>
                            <a:srgbClr val="000000"/>
                          </a:solidFill>
                          <a:effectLst/>
                          <a:latin typeface="Arial" panose="020B0604020202020204" pitchFamily="34" charset="0"/>
                        </a:rPr>
                        <a:t>Mpumalanga</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fontAlgn="ctr"/>
                      <a:r>
                        <a:rPr lang="en-ZA" sz="1100" b="0" i="0" u="none" strike="noStrike" dirty="0">
                          <a:solidFill>
                            <a:schemeClr val="tx1"/>
                          </a:solidFill>
                          <a:effectLst/>
                          <a:latin typeface="Arial" panose="020B0604020202020204" pitchFamily="34" charset="0"/>
                        </a:rPr>
                        <a:t>59</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panose="020B0604020202020204" pitchFamily="34" charset="0"/>
                        </a:rPr>
                        <a:t>1 x 8000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panose="020B0604020202020204" pitchFamily="34" charset="0"/>
                        </a:rPr>
                        <a:t> R </a:t>
                      </a:r>
                      <a:r>
                        <a:rPr lang="en-ZA" sz="1100" b="0" i="0" u="none" strike="noStrike" dirty="0" smtClean="0">
                          <a:solidFill>
                            <a:srgbClr val="000000"/>
                          </a:solidFill>
                          <a:effectLst/>
                          <a:latin typeface="Arial" panose="020B0604020202020204" pitchFamily="34" charset="0"/>
                        </a:rPr>
                        <a:t>3 750</a:t>
                      </a:r>
                      <a:endParaRPr lang="en-ZA" sz="1100" b="0" i="0" u="none" strike="noStrike" dirty="0">
                        <a:solidFill>
                          <a:srgbClr val="000000"/>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 35 </a:t>
                      </a:r>
                      <a:r>
                        <a:rPr lang="en-ZA" sz="1100" b="0" i="0" u="none" strike="noStrike" dirty="0">
                          <a:solidFill>
                            <a:schemeClr val="tx1"/>
                          </a:solidFill>
                          <a:effectLst/>
                          <a:latin typeface="Arial" panose="020B0604020202020204" pitchFamily="34" charset="0"/>
                        </a:rPr>
                        <a:t>275 </a:t>
                      </a:r>
                      <a:r>
                        <a:rPr lang="en-ZA" sz="1100" b="0" i="0" u="none" strike="noStrike" dirty="0" smtClean="0">
                          <a:solidFill>
                            <a:schemeClr val="tx1"/>
                          </a:solidFill>
                          <a:effectLst/>
                          <a:latin typeface="Arial" panose="020B0604020202020204" pitchFamily="34" charset="0"/>
                        </a:rPr>
                        <a:t>970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fontAlgn="ctr"/>
                      <a:r>
                        <a:rPr lang="en-ZA" sz="1100" b="0" i="0" u="none" strike="noStrike" dirty="0">
                          <a:solidFill>
                            <a:schemeClr val="tx1"/>
                          </a:solidFill>
                          <a:effectLst/>
                          <a:latin typeface="Arial" panose="020B0604020202020204" pitchFamily="34" charset="0"/>
                        </a:rPr>
                        <a:t>56</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rgbClr val="000000"/>
                          </a:solidFill>
                          <a:effectLst/>
                          <a:latin typeface="Arial" panose="020B0604020202020204" pitchFamily="34" charset="0"/>
                        </a:rPr>
                        <a:t>24 x 10000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panose="020B0604020202020204" pitchFamily="34" charset="0"/>
                        </a:rPr>
                        <a:t> R </a:t>
                      </a:r>
                      <a:r>
                        <a:rPr lang="en-ZA" sz="1100" b="0" i="0" u="none" strike="noStrike" dirty="0" smtClean="0">
                          <a:solidFill>
                            <a:srgbClr val="000000"/>
                          </a:solidFill>
                          <a:effectLst/>
                          <a:latin typeface="Arial" panose="020B0604020202020204" pitchFamily="34" charset="0"/>
                        </a:rPr>
                        <a:t>4 000</a:t>
                      </a:r>
                      <a:endParaRPr lang="en-ZA" sz="1100" b="0" i="0" u="none" strike="noStrike" dirty="0">
                        <a:solidFill>
                          <a:srgbClr val="000000"/>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rgbClr val="000000"/>
                          </a:solidFill>
                          <a:effectLst/>
                          <a:latin typeface="Arial" panose="020B0604020202020204" pitchFamily="34" charset="0"/>
                        </a:rPr>
                        <a:t>1 x 12000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panose="020B0604020202020204" pitchFamily="34" charset="0"/>
                        </a:rPr>
                        <a:t> R </a:t>
                      </a:r>
                      <a:r>
                        <a:rPr lang="en-ZA" sz="1100" b="0" i="0" u="none" strike="noStrike" dirty="0" smtClean="0">
                          <a:solidFill>
                            <a:srgbClr val="000000"/>
                          </a:solidFill>
                          <a:effectLst/>
                          <a:latin typeface="Arial" panose="020B0604020202020204" pitchFamily="34" charset="0"/>
                        </a:rPr>
                        <a:t>4 200 </a:t>
                      </a:r>
                      <a:endParaRPr lang="en-ZA" sz="1100" b="0" i="0" u="none" strike="noStrike" dirty="0">
                        <a:solidFill>
                          <a:srgbClr val="000000"/>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 x 14000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4 375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8 x 16000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4 550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chemeClr val="tx1"/>
                          </a:solidFill>
                          <a:effectLst/>
                          <a:latin typeface="Arial" panose="020B0604020202020204" pitchFamily="34" charset="0"/>
                        </a:rPr>
                        <a:t>23 x 18000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4 700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chemeClr val="tx1"/>
                          </a:solidFill>
                          <a:effectLst/>
                          <a:latin typeface="Arial" panose="020B0604020202020204" pitchFamily="34" charset="0"/>
                        </a:rPr>
                        <a:t>1 x 20000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 </a:t>
                      </a:r>
                      <a:r>
                        <a:rPr lang="en-ZA" sz="1100" b="0" i="0" u="none" strike="noStrike" dirty="0">
                          <a:solidFill>
                            <a:schemeClr val="tx1"/>
                          </a:solidFill>
                          <a:effectLst/>
                          <a:latin typeface="Arial" panose="020B0604020202020204" pitchFamily="34" charset="0"/>
                        </a:rPr>
                        <a:t>4 </a:t>
                      </a:r>
                      <a:r>
                        <a:rPr lang="en-ZA" sz="1100" b="0" i="0" u="none" strike="noStrike" dirty="0" smtClean="0">
                          <a:solidFill>
                            <a:schemeClr val="tx1"/>
                          </a:solidFill>
                          <a:effectLst/>
                          <a:latin typeface="Arial" panose="020B0604020202020204" pitchFamily="34" charset="0"/>
                        </a:rPr>
                        <a:t>850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rowSpan="3">
                  <a:txBody>
                    <a:bodyPr/>
                    <a:lstStyle/>
                    <a:p>
                      <a:pPr algn="ctr" fontAlgn="ctr"/>
                      <a:r>
                        <a:rPr lang="en-ZA" sz="1100" b="1" i="0" u="none" strike="noStrike">
                          <a:solidFill>
                            <a:srgbClr val="000000"/>
                          </a:solidFill>
                          <a:effectLst/>
                          <a:latin typeface="Arial" panose="020B0604020202020204" pitchFamily="34" charset="0"/>
                        </a:rPr>
                        <a:t>Gauteng</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100" b="0" i="0" u="none" strike="noStrike" dirty="0">
                          <a:solidFill>
                            <a:schemeClr val="tx1"/>
                          </a:solidFill>
                          <a:effectLst/>
                          <a:latin typeface="Arial" panose="020B0604020202020204" pitchFamily="34" charset="0"/>
                        </a:rPr>
                        <a:t>47</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dirty="0">
                          <a:solidFill>
                            <a:schemeClr val="tx1"/>
                          </a:solidFill>
                          <a:effectLst/>
                          <a:latin typeface="Arial" panose="020B0604020202020204" pitchFamily="34" charset="0"/>
                        </a:rPr>
                        <a:t>38 x 10000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4 800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33 </a:t>
                      </a:r>
                      <a:r>
                        <a:rPr lang="en-ZA" sz="1100" b="0" i="0" u="none" strike="noStrike" dirty="0">
                          <a:solidFill>
                            <a:schemeClr val="tx1"/>
                          </a:solidFill>
                          <a:effectLst/>
                          <a:latin typeface="Arial" panose="020B0604020202020204" pitchFamily="34" charset="0"/>
                        </a:rPr>
                        <a:t>222 </a:t>
                      </a:r>
                      <a:r>
                        <a:rPr lang="en-ZA" sz="1100" b="0" i="0" u="none" strike="noStrike" dirty="0" smtClean="0">
                          <a:solidFill>
                            <a:schemeClr val="tx1"/>
                          </a:solidFill>
                          <a:effectLst/>
                          <a:latin typeface="Arial" panose="020B0604020202020204" pitchFamily="34" charset="0"/>
                        </a:rPr>
                        <a:t>335</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100" b="0" i="0" u="none" strike="noStrike">
                          <a:solidFill>
                            <a:schemeClr val="tx1"/>
                          </a:solidFill>
                          <a:effectLst/>
                          <a:latin typeface="Arial" panose="020B0604020202020204" pitchFamily="34" charset="0"/>
                        </a:rPr>
                        <a:t>47</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chemeClr val="tx1"/>
                          </a:solidFill>
                          <a:effectLst/>
                          <a:latin typeface="Arial" panose="020B0604020202020204" pitchFamily="34" charset="0"/>
                        </a:rPr>
                        <a:t>2 x 16000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6 450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9891">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7 x 18000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5 460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35795">
                <a:tc rowSpan="3">
                  <a:txBody>
                    <a:bodyPr/>
                    <a:lstStyle/>
                    <a:p>
                      <a:pPr algn="ctr" fontAlgn="ctr"/>
                      <a:r>
                        <a:rPr lang="en-ZA" sz="1100" b="1" i="0" u="none" strike="noStrike" dirty="0">
                          <a:solidFill>
                            <a:srgbClr val="000000"/>
                          </a:solidFill>
                          <a:effectLst/>
                          <a:latin typeface="Arial" panose="020B0604020202020204" pitchFamily="34" charset="0"/>
                        </a:rPr>
                        <a:t>Limpopo</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100" b="0" i="0" u="none" strike="noStrike">
                          <a:solidFill>
                            <a:schemeClr val="tx1"/>
                          </a:solidFill>
                          <a:effectLst/>
                          <a:latin typeface="Arial" panose="020B0604020202020204" pitchFamily="34" charset="0"/>
                        </a:rPr>
                        <a:t>34</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chemeClr val="tx1"/>
                          </a:solidFill>
                          <a:effectLst/>
                          <a:latin typeface="Arial" panose="020B0604020202020204" pitchFamily="34" charset="0"/>
                        </a:rPr>
                        <a:t>9 x 10000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4 000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a:t>
                      </a:r>
                      <a:r>
                        <a:rPr lang="en-ZA" sz="1100" b="0" i="0" u="none" strike="noStrike" baseline="0" dirty="0" smtClean="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11 </a:t>
                      </a:r>
                      <a:r>
                        <a:rPr lang="en-ZA" sz="1100" b="0" i="0" u="none" strike="noStrike" dirty="0">
                          <a:solidFill>
                            <a:schemeClr val="tx1"/>
                          </a:solidFill>
                          <a:effectLst/>
                          <a:latin typeface="Arial" panose="020B0604020202020204" pitchFamily="34" charset="0"/>
                        </a:rPr>
                        <a:t>264 </a:t>
                      </a:r>
                      <a:r>
                        <a:rPr lang="en-ZA" sz="1100" b="0" i="0" u="none" strike="noStrike" dirty="0" smtClean="0">
                          <a:solidFill>
                            <a:schemeClr val="tx1"/>
                          </a:solidFill>
                          <a:effectLst/>
                          <a:latin typeface="Arial" panose="020B0604020202020204" pitchFamily="34" charset="0"/>
                        </a:rPr>
                        <a:t>250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100" b="0" i="0" u="none" strike="noStrike">
                          <a:solidFill>
                            <a:schemeClr val="tx1"/>
                          </a:solidFill>
                          <a:effectLst/>
                          <a:latin typeface="Arial" panose="020B0604020202020204" pitchFamily="34" charset="0"/>
                        </a:rPr>
                        <a:t>34</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795">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24 x 16000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6 838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35795">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 x 18000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4 700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rowSpan="3">
                  <a:txBody>
                    <a:bodyPr/>
                    <a:lstStyle/>
                    <a:p>
                      <a:pPr algn="ctr" fontAlgn="ctr"/>
                      <a:r>
                        <a:rPr lang="en-ZA" sz="1100" b="1" i="0" u="none" strike="noStrike" dirty="0">
                          <a:solidFill>
                            <a:srgbClr val="000000"/>
                          </a:solidFill>
                          <a:effectLst/>
                          <a:latin typeface="Arial" panose="020B0604020202020204" pitchFamily="34" charset="0"/>
                        </a:rPr>
                        <a:t>Free State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100" b="0" i="0" u="none" strike="noStrike">
                          <a:solidFill>
                            <a:schemeClr val="tx1"/>
                          </a:solidFill>
                          <a:effectLst/>
                          <a:latin typeface="Arial" panose="020B0604020202020204" pitchFamily="34" charset="0"/>
                        </a:rPr>
                        <a:t>48</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dirty="0">
                          <a:solidFill>
                            <a:schemeClr val="tx1"/>
                          </a:solidFill>
                          <a:effectLst/>
                          <a:latin typeface="Arial" panose="020B0604020202020204" pitchFamily="34" charset="0"/>
                        </a:rPr>
                        <a:t>9 x 10000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4 800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38 </a:t>
                      </a:r>
                      <a:r>
                        <a:rPr lang="en-ZA" sz="1100" b="0" i="0" u="none" strike="noStrike" dirty="0">
                          <a:solidFill>
                            <a:schemeClr val="tx1"/>
                          </a:solidFill>
                          <a:effectLst/>
                          <a:latin typeface="Arial" panose="020B0604020202020204" pitchFamily="34" charset="0"/>
                        </a:rPr>
                        <a:t>377 </a:t>
                      </a:r>
                      <a:r>
                        <a:rPr lang="en-ZA" sz="1100" b="0" i="0" u="none" strike="noStrike" dirty="0" smtClean="0">
                          <a:solidFill>
                            <a:schemeClr val="tx1"/>
                          </a:solidFill>
                          <a:effectLst/>
                          <a:latin typeface="Arial" panose="020B0604020202020204" pitchFamily="34" charset="0"/>
                        </a:rPr>
                        <a:t>220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ZA" sz="1100" b="0" i="0" u="none" strike="noStrike" dirty="0">
                          <a:solidFill>
                            <a:schemeClr val="tx1"/>
                          </a:solidFill>
                          <a:effectLst/>
                          <a:latin typeface="Arial" panose="020B0604020202020204" pitchFamily="34" charset="0"/>
                        </a:rPr>
                        <a:t>48</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99">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20 x 16000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5 460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18082">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19 x 18000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 </a:t>
                      </a:r>
                      <a:r>
                        <a:rPr lang="en-ZA" sz="1100" b="0" i="0" u="none" strike="noStrike" dirty="0">
                          <a:solidFill>
                            <a:schemeClr val="tx1"/>
                          </a:solidFill>
                          <a:effectLst/>
                          <a:latin typeface="Arial" panose="020B0604020202020204" pitchFamily="34" charset="0"/>
                        </a:rPr>
                        <a:t>5 </a:t>
                      </a:r>
                      <a:r>
                        <a:rPr lang="en-ZA" sz="1100" b="0" i="0" u="none" strike="noStrike" dirty="0" smtClean="0">
                          <a:solidFill>
                            <a:schemeClr val="tx1"/>
                          </a:solidFill>
                          <a:effectLst/>
                          <a:latin typeface="Arial" panose="020B0604020202020204" pitchFamily="34" charset="0"/>
                        </a:rPr>
                        <a:t>640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9891">
                <a:tc rowSpan="6">
                  <a:txBody>
                    <a:bodyPr/>
                    <a:lstStyle/>
                    <a:p>
                      <a:pPr algn="ctr" fontAlgn="ctr"/>
                      <a:r>
                        <a:rPr lang="en-ZA" sz="1100" b="1" i="0" u="none" strike="noStrike" dirty="0">
                          <a:solidFill>
                            <a:srgbClr val="000000"/>
                          </a:solidFill>
                          <a:effectLst/>
                          <a:latin typeface="Arial" panose="020B0604020202020204" pitchFamily="34" charset="0"/>
                        </a:rPr>
                        <a:t>Northern Cape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ctr"/>
                      <a:r>
                        <a:rPr lang="en-ZA" sz="1100" b="0" i="0" u="none" strike="noStrike" dirty="0">
                          <a:solidFill>
                            <a:schemeClr val="tx1"/>
                          </a:solidFill>
                          <a:effectLst/>
                          <a:latin typeface="Arial" panose="020B0604020202020204" pitchFamily="34" charset="0"/>
                        </a:rPr>
                        <a:t>33</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chemeClr val="tx1"/>
                          </a:solidFill>
                          <a:effectLst/>
                          <a:latin typeface="Arial" panose="020B0604020202020204" pitchFamily="34" charset="0"/>
                        </a:rPr>
                        <a:t>22 x 10000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4 000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12 </a:t>
                      </a:r>
                      <a:r>
                        <a:rPr lang="en-ZA" sz="1100" b="0" i="0" u="none" strike="noStrike" dirty="0">
                          <a:solidFill>
                            <a:schemeClr val="tx1"/>
                          </a:solidFill>
                          <a:effectLst/>
                          <a:latin typeface="Arial" panose="020B0604020202020204" pitchFamily="34" charset="0"/>
                        </a:rPr>
                        <a:t>375 </a:t>
                      </a:r>
                      <a:r>
                        <a:rPr lang="en-ZA" sz="1100" b="0" i="0" u="none" strike="noStrike" dirty="0" smtClean="0">
                          <a:solidFill>
                            <a:schemeClr val="tx1"/>
                          </a:solidFill>
                          <a:effectLst/>
                          <a:latin typeface="Arial" panose="020B0604020202020204" pitchFamily="34" charset="0"/>
                        </a:rPr>
                        <a:t>867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ctr"/>
                      <a:r>
                        <a:rPr lang="en-ZA" sz="1100" b="0" i="0" u="none" strike="noStrike" dirty="0">
                          <a:solidFill>
                            <a:schemeClr val="tx1"/>
                          </a:solidFill>
                          <a:effectLst/>
                          <a:latin typeface="Arial" panose="020B0604020202020204" pitchFamily="34" charset="0"/>
                        </a:rPr>
                        <a:t>21</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891">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1x 12000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4 000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9891">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chemeClr val="tx1"/>
                          </a:solidFill>
                          <a:effectLst/>
                          <a:latin typeface="Arial" panose="020B0604020202020204" pitchFamily="34" charset="0"/>
                        </a:rPr>
                        <a:t>2 x 14000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smtClean="0">
                          <a:solidFill>
                            <a:schemeClr val="tx1"/>
                          </a:solidFill>
                          <a:effectLst/>
                          <a:latin typeface="Arial" panose="020B0604020202020204" pitchFamily="34" charset="0"/>
                          <a:cs typeface="Arial" panose="020B0604020202020204" pitchFamily="34" charset="0"/>
                        </a:rPr>
                        <a:t>R 4 375</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marL="4723" marR="4723" marT="47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9891">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1x 15000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4 550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9891">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3 x 16000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4 550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18082">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4 x 18000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 </a:t>
                      </a:r>
                      <a:r>
                        <a:rPr lang="en-ZA" sz="1100" b="0" i="0" u="none" strike="noStrike" dirty="0">
                          <a:solidFill>
                            <a:schemeClr val="tx1"/>
                          </a:solidFill>
                          <a:effectLst/>
                          <a:latin typeface="Arial" panose="020B0604020202020204" pitchFamily="34" charset="0"/>
                        </a:rPr>
                        <a:t>4 </a:t>
                      </a:r>
                      <a:r>
                        <a:rPr lang="en-ZA" sz="1100" b="0" i="0" u="none" strike="noStrike" dirty="0" smtClean="0">
                          <a:solidFill>
                            <a:schemeClr val="tx1"/>
                          </a:solidFill>
                          <a:effectLst/>
                          <a:latin typeface="Arial" panose="020B0604020202020204" pitchFamily="34" charset="0"/>
                        </a:rPr>
                        <a:t>700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rowSpan="2">
                  <a:txBody>
                    <a:bodyPr/>
                    <a:lstStyle/>
                    <a:p>
                      <a:pPr algn="ctr" fontAlgn="ctr"/>
                      <a:r>
                        <a:rPr lang="en-ZA" sz="1100" b="1" i="0" u="none" strike="noStrike" dirty="0" err="1">
                          <a:solidFill>
                            <a:srgbClr val="000000"/>
                          </a:solidFill>
                          <a:effectLst/>
                          <a:latin typeface="Arial" panose="020B0604020202020204" pitchFamily="34" charset="0"/>
                        </a:rPr>
                        <a:t>KwaZulu</a:t>
                      </a:r>
                      <a:r>
                        <a:rPr lang="en-ZA" sz="1100" b="1" i="0" u="none" strike="noStrike" dirty="0">
                          <a:solidFill>
                            <a:srgbClr val="000000"/>
                          </a:solidFill>
                          <a:effectLst/>
                          <a:latin typeface="Arial" panose="020B0604020202020204" pitchFamily="34" charset="0"/>
                        </a:rPr>
                        <a:t> Natal</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100" b="0" i="0" u="none" strike="noStrike">
                          <a:solidFill>
                            <a:schemeClr val="tx1"/>
                          </a:solidFill>
                          <a:effectLst/>
                          <a:latin typeface="Arial" panose="020B0604020202020204" pitchFamily="34" charset="0"/>
                        </a:rPr>
                        <a:t>35</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chemeClr val="tx1"/>
                          </a:solidFill>
                          <a:effectLst/>
                          <a:latin typeface="Arial" panose="020B0604020202020204" pitchFamily="34" charset="0"/>
                        </a:rPr>
                        <a:t>18 x 10000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 </a:t>
                      </a:r>
                      <a:r>
                        <a:rPr lang="en-ZA" sz="1100" b="0" i="0" u="none" strike="noStrike" dirty="0">
                          <a:solidFill>
                            <a:schemeClr val="tx1"/>
                          </a:solidFill>
                          <a:effectLst/>
                          <a:latin typeface="Arial" panose="020B0604020202020204" pitchFamily="34" charset="0"/>
                        </a:rPr>
                        <a:t>4 </a:t>
                      </a:r>
                      <a:r>
                        <a:rPr lang="en-ZA" sz="1100" b="0" i="0" u="none" strike="noStrike" dirty="0" smtClean="0">
                          <a:solidFill>
                            <a:schemeClr val="tx1"/>
                          </a:solidFill>
                          <a:effectLst/>
                          <a:latin typeface="Arial" panose="020B0604020202020204" pitchFamily="34" charset="0"/>
                        </a:rPr>
                        <a:t>000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9 </a:t>
                      </a:r>
                      <a:r>
                        <a:rPr lang="en-ZA" sz="1100" b="0" i="0" u="none" strike="noStrike" dirty="0">
                          <a:solidFill>
                            <a:schemeClr val="tx1"/>
                          </a:solidFill>
                          <a:effectLst/>
                          <a:latin typeface="Arial" panose="020B0604020202020204" pitchFamily="34" charset="0"/>
                        </a:rPr>
                        <a:t>622 </a:t>
                      </a:r>
                      <a:r>
                        <a:rPr lang="en-ZA" sz="1100" b="0" i="0" u="none" strike="noStrike" dirty="0" smtClean="0">
                          <a:solidFill>
                            <a:schemeClr val="tx1"/>
                          </a:solidFill>
                          <a:effectLst/>
                          <a:latin typeface="Arial" panose="020B0604020202020204" pitchFamily="34" charset="0"/>
                        </a:rPr>
                        <a:t>183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100" b="0" i="0" u="none" strike="noStrike" dirty="0">
                          <a:solidFill>
                            <a:schemeClr val="tx1"/>
                          </a:solidFill>
                          <a:effectLst/>
                          <a:latin typeface="Arial" panose="020B0604020202020204" pitchFamily="34" charset="0"/>
                        </a:rPr>
                        <a:t>35</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17 x 16000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6 000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rowSpan="5">
                  <a:txBody>
                    <a:bodyPr/>
                    <a:lstStyle/>
                    <a:p>
                      <a:pPr algn="ctr" fontAlgn="ctr"/>
                      <a:r>
                        <a:rPr lang="en-ZA" sz="1100" b="1" i="0" u="none" strike="noStrike" dirty="0">
                          <a:solidFill>
                            <a:srgbClr val="000000"/>
                          </a:solidFill>
                          <a:effectLst/>
                          <a:latin typeface="Arial" panose="020B0604020202020204" pitchFamily="34" charset="0"/>
                        </a:rPr>
                        <a:t>North West</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ZA" sz="1100" b="0" i="0" u="none" strike="noStrike">
                          <a:solidFill>
                            <a:schemeClr val="tx1"/>
                          </a:solidFill>
                          <a:effectLst/>
                          <a:latin typeface="Arial" panose="020B0604020202020204" pitchFamily="34" charset="0"/>
                        </a:rPr>
                        <a:t>50</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chemeClr val="tx1"/>
                          </a:solidFill>
                          <a:effectLst/>
                          <a:latin typeface="Arial" panose="020B0604020202020204" pitchFamily="34" charset="0"/>
                        </a:rPr>
                        <a:t>2 x 8000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4 000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39 </a:t>
                      </a:r>
                      <a:r>
                        <a:rPr lang="en-ZA" sz="1100" b="0" i="0" u="none" strike="noStrike" dirty="0">
                          <a:solidFill>
                            <a:schemeClr val="tx1"/>
                          </a:solidFill>
                          <a:effectLst/>
                          <a:latin typeface="Arial" panose="020B0604020202020204" pitchFamily="34" charset="0"/>
                        </a:rPr>
                        <a:t>134 </a:t>
                      </a:r>
                      <a:r>
                        <a:rPr lang="en-ZA" sz="1100" b="0" i="0" u="none" strike="noStrike" dirty="0" smtClean="0">
                          <a:solidFill>
                            <a:schemeClr val="tx1"/>
                          </a:solidFill>
                          <a:effectLst/>
                          <a:latin typeface="Arial" panose="020B0604020202020204" pitchFamily="34" charset="0"/>
                        </a:rPr>
                        <a:t>143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ZA" sz="1100" b="0" i="0" u="none" strike="noStrike" dirty="0">
                          <a:solidFill>
                            <a:schemeClr val="tx1"/>
                          </a:solidFill>
                          <a:effectLst/>
                          <a:latin typeface="Arial" panose="020B0604020202020204" pitchFamily="34" charset="0"/>
                        </a:rPr>
                        <a:t>50</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19 x 10000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a:t>
                      </a:r>
                      <a:r>
                        <a:rPr lang="en-ZA" sz="1100" b="0" i="0" u="none" strike="noStrike" baseline="0" dirty="0" smtClean="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4 000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1 x 12000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4 000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24 x 16000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6 838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a:solidFill>
                            <a:schemeClr val="tx1"/>
                          </a:solidFill>
                          <a:effectLst/>
                          <a:latin typeface="Arial" panose="020B0604020202020204" pitchFamily="34" charset="0"/>
                        </a:rPr>
                        <a:t>4 x 18000 litres</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5 350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r h="123987">
                <a:tc>
                  <a:txBody>
                    <a:bodyPr/>
                    <a:lstStyle/>
                    <a:p>
                      <a:pPr algn="ctr" fontAlgn="ctr"/>
                      <a:r>
                        <a:rPr lang="en-ZA" sz="1100" b="1" i="0" u="none" strike="noStrike" dirty="0">
                          <a:solidFill>
                            <a:srgbClr val="000000"/>
                          </a:solidFill>
                          <a:effectLst/>
                          <a:latin typeface="Arial" panose="020B0604020202020204" pitchFamily="34" charset="0"/>
                        </a:rPr>
                        <a:t>Western Cape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chemeClr val="tx1"/>
                          </a:solidFill>
                          <a:effectLst/>
                          <a:latin typeface="Arial" panose="020B0604020202020204" pitchFamily="34" charset="0"/>
                        </a:rPr>
                        <a:t>18</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chemeClr val="tx1"/>
                          </a:solidFill>
                          <a:effectLst/>
                          <a:latin typeface="Arial" panose="020B0604020202020204" pitchFamily="34" charset="0"/>
                        </a:rPr>
                        <a:t>18 x 16000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6 450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11 </a:t>
                      </a:r>
                      <a:r>
                        <a:rPr lang="en-ZA" sz="1100" b="0" i="0" u="none" strike="noStrike" dirty="0">
                          <a:solidFill>
                            <a:schemeClr val="tx1"/>
                          </a:solidFill>
                          <a:effectLst/>
                          <a:latin typeface="Arial" panose="020B0604020202020204" pitchFamily="34" charset="0"/>
                        </a:rPr>
                        <a:t>641 </a:t>
                      </a:r>
                      <a:r>
                        <a:rPr lang="en-ZA" sz="1100" b="0" i="0" u="none" strike="noStrike" dirty="0" smtClean="0">
                          <a:solidFill>
                            <a:schemeClr val="tx1"/>
                          </a:solidFill>
                          <a:effectLst/>
                          <a:latin typeface="Arial" panose="020B0604020202020204" pitchFamily="34" charset="0"/>
                        </a:rPr>
                        <a:t>229</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chemeClr val="tx1"/>
                          </a:solidFill>
                          <a:effectLst/>
                          <a:latin typeface="Arial" panose="020B0604020202020204" pitchFamily="34" charset="0"/>
                        </a:rPr>
                        <a:t>14</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87">
                <a:tc rowSpan="2">
                  <a:txBody>
                    <a:bodyPr/>
                    <a:lstStyle/>
                    <a:p>
                      <a:pPr algn="ctr" fontAlgn="ctr"/>
                      <a:r>
                        <a:rPr lang="en-ZA" sz="1100" b="1" i="0" u="none" strike="noStrike" dirty="0">
                          <a:solidFill>
                            <a:srgbClr val="000000"/>
                          </a:solidFill>
                          <a:effectLst/>
                          <a:latin typeface="Arial" panose="020B0604020202020204" pitchFamily="34" charset="0"/>
                        </a:rPr>
                        <a:t>Eastern Cape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100" b="0" i="0" u="none" strike="noStrike">
                          <a:solidFill>
                            <a:schemeClr val="tx1"/>
                          </a:solidFill>
                          <a:effectLst/>
                          <a:latin typeface="Arial" panose="020B0604020202020204" pitchFamily="34" charset="0"/>
                        </a:rPr>
                        <a:t>30</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chemeClr val="tx1"/>
                          </a:solidFill>
                          <a:effectLst/>
                          <a:latin typeface="Arial" panose="020B0604020202020204" pitchFamily="34" charset="0"/>
                        </a:rPr>
                        <a:t>26 x 10000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chemeClr val="tx1"/>
                          </a:solidFill>
                          <a:effectLst/>
                          <a:latin typeface="Arial" panose="020B0604020202020204" pitchFamily="34" charset="0"/>
                        </a:rPr>
                        <a:t> </a:t>
                      </a:r>
                      <a:r>
                        <a:rPr lang="en-ZA" sz="1100" b="0" i="0" u="none" strike="noStrike" dirty="0" smtClean="0">
                          <a:solidFill>
                            <a:schemeClr val="tx1"/>
                          </a:solidFill>
                          <a:effectLst/>
                          <a:latin typeface="Arial" panose="020B0604020202020204" pitchFamily="34" charset="0"/>
                        </a:rPr>
                        <a:t>R </a:t>
                      </a:r>
                      <a:r>
                        <a:rPr lang="en-ZA" sz="1100" b="0" i="0" u="none" strike="noStrike" dirty="0">
                          <a:solidFill>
                            <a:schemeClr val="tx1"/>
                          </a:solidFill>
                          <a:effectLst/>
                          <a:latin typeface="Arial" panose="020B0604020202020204" pitchFamily="34" charset="0"/>
                        </a:rPr>
                        <a:t>4 </a:t>
                      </a:r>
                      <a:r>
                        <a:rPr lang="en-ZA" sz="1100" b="0" i="0" u="none" strike="noStrike" dirty="0" smtClean="0">
                          <a:solidFill>
                            <a:schemeClr val="tx1"/>
                          </a:solidFill>
                          <a:effectLst/>
                          <a:latin typeface="Arial" panose="020B0604020202020204" pitchFamily="34" charset="0"/>
                        </a:rPr>
                        <a:t>800</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fontAlgn="ctr"/>
                      <a:r>
                        <a:rPr lang="en-ZA" sz="1100" b="0" i="0" u="none" strike="noStrike" dirty="0">
                          <a:solidFill>
                            <a:schemeClr val="tx1"/>
                          </a:solidFill>
                          <a:effectLst/>
                          <a:latin typeface="Arial" panose="020B0604020202020204" pitchFamily="34" charset="0"/>
                        </a:rPr>
                        <a:t> R </a:t>
                      </a:r>
                      <a:r>
                        <a:rPr lang="en-ZA" sz="1100" b="0" i="0" u="none" strike="noStrike" dirty="0" smtClean="0">
                          <a:solidFill>
                            <a:schemeClr val="tx1"/>
                          </a:solidFill>
                          <a:effectLst/>
                          <a:latin typeface="Arial" panose="020B0604020202020204" pitchFamily="34" charset="0"/>
                        </a:rPr>
                        <a:t>13 </a:t>
                      </a:r>
                      <a:r>
                        <a:rPr lang="en-ZA" sz="1100" b="0" i="0" u="none" strike="noStrike" dirty="0">
                          <a:solidFill>
                            <a:schemeClr val="tx1"/>
                          </a:solidFill>
                          <a:effectLst/>
                          <a:latin typeface="Arial" panose="020B0604020202020204" pitchFamily="34" charset="0"/>
                        </a:rPr>
                        <a:t>859 </a:t>
                      </a:r>
                      <a:r>
                        <a:rPr lang="en-ZA" sz="1100" b="0" i="0" u="none" strike="noStrike" dirty="0" smtClean="0">
                          <a:solidFill>
                            <a:schemeClr val="tx1"/>
                          </a:solidFill>
                          <a:effectLst/>
                          <a:latin typeface="Arial" panose="020B0604020202020204" pitchFamily="34" charset="0"/>
                        </a:rPr>
                        <a:t>796 </a:t>
                      </a:r>
                      <a:endParaRPr lang="en-ZA" sz="1100" b="0" i="0" u="none" strike="noStrike" dirty="0">
                        <a:solidFill>
                          <a:schemeClr val="tx1"/>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ZA" sz="1100" b="0" i="0" u="none" strike="noStrike" dirty="0">
                          <a:solidFill>
                            <a:schemeClr val="tx1"/>
                          </a:solidFill>
                          <a:effectLst/>
                          <a:latin typeface="Arial" panose="020B0604020202020204" pitchFamily="34" charset="0"/>
                        </a:rPr>
                        <a:t>30</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87">
                <a:tc vMerge="1">
                  <a:txBody>
                    <a:bodyPr/>
                    <a:lstStyle/>
                    <a:p>
                      <a:endParaRPr lang="en-ZA"/>
                    </a:p>
                  </a:txBody>
                  <a:tcPr/>
                </a:tc>
                <a:tc vMerge="1">
                  <a:txBody>
                    <a:bodyPr/>
                    <a:lstStyle/>
                    <a:p>
                      <a:endParaRPr lang="en-ZA"/>
                    </a:p>
                  </a:txBody>
                  <a:tcPr/>
                </a:tc>
                <a:tc>
                  <a:txBody>
                    <a:bodyPr/>
                    <a:lstStyle/>
                    <a:p>
                      <a:pPr algn="l" fontAlgn="ctr"/>
                      <a:r>
                        <a:rPr lang="en-ZA" sz="1100" b="0" i="0" u="none" strike="noStrike" dirty="0">
                          <a:solidFill>
                            <a:srgbClr val="000000"/>
                          </a:solidFill>
                          <a:effectLst/>
                          <a:latin typeface="Arial" panose="020B0604020202020204" pitchFamily="34" charset="0"/>
                        </a:rPr>
                        <a:t>4 x 16000 litre</a:t>
                      </a: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panose="020B0604020202020204" pitchFamily="34" charset="0"/>
                        </a:rPr>
                        <a:t> R </a:t>
                      </a:r>
                      <a:r>
                        <a:rPr lang="en-ZA" sz="1100" b="0" i="0" u="none" strike="noStrike" dirty="0" smtClean="0">
                          <a:solidFill>
                            <a:srgbClr val="000000"/>
                          </a:solidFill>
                          <a:effectLst/>
                          <a:latin typeface="Arial" panose="020B0604020202020204" pitchFamily="34" charset="0"/>
                        </a:rPr>
                        <a:t>5 460</a:t>
                      </a:r>
                      <a:endParaRPr lang="en-ZA" sz="1100" b="0" i="0" u="none" strike="noStrike" dirty="0">
                        <a:solidFill>
                          <a:srgbClr val="000000"/>
                        </a:solidFill>
                        <a:effectLst/>
                        <a:latin typeface="Arial" panose="020B0604020202020204" pitchFamily="34" charset="0"/>
                      </a:endParaRPr>
                    </a:p>
                  </a:txBody>
                  <a:tcPr marL="4723" marR="4723" marT="47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r>
            </a:tbl>
          </a:graphicData>
        </a:graphic>
      </p:graphicFrame>
    </p:spTree>
    <p:extLst>
      <p:ext uri="{BB962C8B-B14F-4D97-AF65-F5344CB8AC3E}">
        <p14:creationId xmlns:p14="http://schemas.microsoft.com/office/powerpoint/2010/main" val="2596871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bwMode="auto">
          <a:xfrm>
            <a:off x="457200" y="274638"/>
            <a:ext cx="8229600" cy="721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dirty="0" smtClean="0"/>
              <a:t>Vaal River System Pollution</a:t>
            </a:r>
            <a:endParaRPr lang="en-US" sz="3200" dirty="0" smtClean="0"/>
          </a:p>
        </p:txBody>
      </p:sp>
      <p:sp>
        <p:nvSpPr>
          <p:cNvPr id="16385" name="Content Placeholder 2"/>
          <p:cNvSpPr>
            <a:spLocks noGrp="1"/>
          </p:cNvSpPr>
          <p:nvPr>
            <p:ph idx="1"/>
          </p:nvPr>
        </p:nvSpPr>
        <p:spPr bwMode="auto">
          <a:xfrm>
            <a:off x="457200" y="996525"/>
            <a:ext cx="8229600" cy="51113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buSzPct val="118000"/>
              <a:buFont typeface="Arial" panose="020B0604020202020204" pitchFamily="34" charset="0"/>
              <a:buChar char="•"/>
              <a:defRPr/>
            </a:pPr>
            <a:r>
              <a:rPr lang="en-ZA" sz="2000" dirty="0" smtClean="0"/>
              <a:t>DWS has issued a number of notices and directives to all those found to be polluting the Vaal River </a:t>
            </a:r>
          </a:p>
          <a:p>
            <a:pPr algn="just">
              <a:buSzPct val="118000"/>
              <a:buFont typeface="Arial" panose="020B0604020202020204" pitchFamily="34" charset="0"/>
              <a:buChar char="•"/>
              <a:defRPr/>
            </a:pPr>
            <a:r>
              <a:rPr lang="en-ZA" sz="2000" dirty="0" smtClean="0">
                <a:solidFill>
                  <a:schemeClr val="tx1"/>
                </a:solidFill>
              </a:rPr>
              <a:t>The Waste Discharge Charge System (WDCS) is not being fully implemented yet. WDCS is an economic measure </a:t>
            </a:r>
            <a:r>
              <a:rPr lang="en-ZA" sz="2000" dirty="0">
                <a:solidFill>
                  <a:schemeClr val="tx1"/>
                </a:solidFill>
              </a:rPr>
              <a:t>to:</a:t>
            </a:r>
          </a:p>
          <a:p>
            <a:pPr lvl="1" algn="just">
              <a:buSzPct val="80000"/>
              <a:buFont typeface="Courier New" panose="02070309020205020404" pitchFamily="49" charset="0"/>
              <a:buChar char="o"/>
              <a:defRPr/>
            </a:pPr>
            <a:r>
              <a:rPr lang="en-ZA" sz="2000" dirty="0">
                <a:solidFill>
                  <a:schemeClr val="tx1"/>
                </a:solidFill>
              </a:rPr>
              <a:t>improve raw water quality</a:t>
            </a:r>
          </a:p>
          <a:p>
            <a:pPr lvl="1" algn="just">
              <a:buSzPct val="80000"/>
              <a:buFont typeface="Courier New" panose="02070309020205020404" pitchFamily="49" charset="0"/>
              <a:buChar char="o"/>
              <a:defRPr/>
            </a:pPr>
            <a:r>
              <a:rPr lang="en-ZA" sz="2000" dirty="0">
                <a:solidFill>
                  <a:schemeClr val="tx1"/>
                </a:solidFill>
              </a:rPr>
              <a:t>to ensure compliance</a:t>
            </a:r>
          </a:p>
          <a:p>
            <a:pPr lvl="1" algn="just">
              <a:buSzPct val="80000"/>
              <a:buFont typeface="Courier New" panose="02070309020205020404" pitchFamily="49" charset="0"/>
              <a:buChar char="o"/>
              <a:defRPr/>
            </a:pPr>
            <a:r>
              <a:rPr lang="en-ZA" sz="2000" dirty="0">
                <a:solidFill>
                  <a:schemeClr val="tx1"/>
                </a:solidFill>
              </a:rPr>
              <a:t>to resource quality objectives through waste load reduction. </a:t>
            </a:r>
          </a:p>
          <a:p>
            <a:pPr algn="just">
              <a:buSzPct val="118000"/>
              <a:buFont typeface="Arial" panose="020B0604020202020204" pitchFamily="34" charset="0"/>
              <a:buChar char="•"/>
              <a:defRPr/>
            </a:pPr>
            <a:r>
              <a:rPr lang="en-ZA" sz="2000" dirty="0" smtClean="0">
                <a:solidFill>
                  <a:schemeClr val="tx1"/>
                </a:solidFill>
              </a:rPr>
              <a:t>WDCS is provided for in National </a:t>
            </a:r>
            <a:r>
              <a:rPr lang="en-ZA" sz="2000" dirty="0">
                <a:solidFill>
                  <a:schemeClr val="tx1"/>
                </a:solidFill>
              </a:rPr>
              <a:t>Water Act, 1998 (Act No. 36 of 1998, Chapter 5: Financial </a:t>
            </a:r>
            <a:r>
              <a:rPr lang="en-ZA" sz="2000" dirty="0" smtClean="0">
                <a:solidFill>
                  <a:schemeClr val="tx1"/>
                </a:solidFill>
              </a:rPr>
              <a:t>Provisions)</a:t>
            </a:r>
          </a:p>
          <a:p>
            <a:pPr lvl="1" algn="just">
              <a:buSzPct val="80000"/>
              <a:buFont typeface="Courier New" panose="02070309020205020404" pitchFamily="49" charset="0"/>
              <a:buChar char="o"/>
              <a:defRPr/>
            </a:pPr>
            <a:r>
              <a:rPr lang="en-ZA" sz="2000" dirty="0"/>
              <a:t>Sections 56: Pricing strategy for water use charges</a:t>
            </a:r>
          </a:p>
          <a:p>
            <a:pPr lvl="1" algn="just">
              <a:buSzPct val="80000"/>
              <a:buFont typeface="Courier New" panose="02070309020205020404" pitchFamily="49" charset="0"/>
              <a:buChar char="o"/>
              <a:defRPr/>
            </a:pPr>
            <a:r>
              <a:rPr lang="en-ZA" sz="2000" dirty="0"/>
              <a:t>Section 57: Application of pricing strategy</a:t>
            </a:r>
          </a:p>
          <a:p>
            <a:pPr lvl="1" algn="just">
              <a:buSzPct val="80000"/>
              <a:buFont typeface="Courier New" panose="02070309020205020404" pitchFamily="49" charset="0"/>
              <a:buChar char="o"/>
              <a:defRPr/>
            </a:pPr>
            <a:r>
              <a:rPr lang="en-ZA" sz="2000" dirty="0"/>
              <a:t>Section 58: Recovery of water use charges</a:t>
            </a:r>
          </a:p>
          <a:p>
            <a:pPr lvl="1" algn="just">
              <a:buSzPct val="80000"/>
              <a:buFont typeface="Courier New" panose="02070309020205020404" pitchFamily="49" charset="0"/>
              <a:buChar char="o"/>
              <a:defRPr/>
            </a:pPr>
            <a:r>
              <a:rPr lang="en-ZA" sz="2000" dirty="0"/>
              <a:t>Section 59: Liability for water use charges</a:t>
            </a:r>
          </a:p>
          <a:p>
            <a:pPr lvl="1" algn="just">
              <a:buSzPct val="80000"/>
              <a:buFont typeface="Courier New" panose="02070309020205020404" pitchFamily="49" charset="0"/>
              <a:buChar char="o"/>
              <a:defRPr/>
            </a:pPr>
            <a:r>
              <a:rPr lang="en-ZA" sz="2000" dirty="0"/>
              <a:t>Section 60: Water use charges are charges on land</a:t>
            </a:r>
          </a:p>
          <a:p>
            <a:pPr marL="285750" indent="-285750">
              <a:buSzPct val="118000"/>
              <a:buFont typeface="Arial" panose="020B0604020202020204" pitchFamily="34" charset="0"/>
              <a:buChar char="•"/>
              <a:defRPr/>
            </a:pPr>
            <a:endParaRPr lang="en-US" sz="2000" dirty="0" smtClean="0">
              <a:solidFill>
                <a:schemeClr val="tx1"/>
              </a:solidFill>
              <a:ea typeface="MS PGothic" pitchFamily="34" charset="-128"/>
            </a:endParaRPr>
          </a:p>
        </p:txBody>
      </p:sp>
    </p:spTree>
    <p:extLst>
      <p:ext uri="{BB962C8B-B14F-4D97-AF65-F5344CB8AC3E}">
        <p14:creationId xmlns:p14="http://schemas.microsoft.com/office/powerpoint/2010/main" val="492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506" y="67068"/>
            <a:ext cx="8229600" cy="497719"/>
          </a:xfrm>
        </p:spPr>
        <p:txBody>
          <a:bodyPr/>
          <a:lstStyle/>
          <a:p>
            <a:r>
              <a:rPr lang="en-US" altLang="en-US" sz="2800" dirty="0"/>
              <a:t>Vaal River System Pollution</a:t>
            </a:r>
            <a:endParaRPr lang="en-ZA" sz="2800" dirty="0"/>
          </a:p>
        </p:txBody>
      </p:sp>
      <p:sp>
        <p:nvSpPr>
          <p:cNvPr id="4" name="Content Placeholder 3"/>
          <p:cNvSpPr>
            <a:spLocks noGrp="1"/>
          </p:cNvSpPr>
          <p:nvPr>
            <p:ph idx="1"/>
          </p:nvPr>
        </p:nvSpPr>
        <p:spPr>
          <a:xfrm>
            <a:off x="-1" y="510311"/>
            <a:ext cx="8831180" cy="5841932"/>
          </a:xfrm>
        </p:spPr>
        <p:txBody>
          <a:bodyPr/>
          <a:lstStyle/>
          <a:p>
            <a:pPr algn="just">
              <a:lnSpc>
                <a:spcPct val="150000"/>
              </a:lnSpc>
              <a:spcAft>
                <a:spcPts val="0"/>
              </a:spcAft>
            </a:pPr>
            <a:r>
              <a:rPr lang="en-US" sz="1800" b="1" dirty="0">
                <a:ea typeface="Times New Roman" panose="02020603050405020304" pitchFamily="18" charset="0"/>
              </a:rPr>
              <a:t>Local </a:t>
            </a:r>
            <a:r>
              <a:rPr lang="en-US" sz="1800" b="1" dirty="0" smtClean="0">
                <a:ea typeface="Times New Roman" panose="02020603050405020304" pitchFamily="18" charset="0"/>
              </a:rPr>
              <a:t>Government</a:t>
            </a:r>
            <a:endParaRPr lang="en-ZA" sz="1800" dirty="0" smtClean="0">
              <a:ea typeface="Times New Roman" panose="02020603050405020304" pitchFamily="18" charset="0"/>
            </a:endParaRPr>
          </a:p>
          <a:p>
            <a:pPr marL="541338" lvl="1" indent="-276225" algn="just">
              <a:spcAft>
                <a:spcPts val="0"/>
              </a:spcAft>
            </a:pPr>
            <a:r>
              <a:rPr lang="en-US" sz="2000" dirty="0" smtClean="0">
                <a:ea typeface="Times New Roman" panose="02020603050405020304" pitchFamily="18" charset="0"/>
              </a:rPr>
              <a:t>Pollution </a:t>
            </a:r>
            <a:r>
              <a:rPr lang="en-US" sz="2000" dirty="0">
                <a:ea typeface="Times New Roman" panose="02020603050405020304" pitchFamily="18" charset="0"/>
              </a:rPr>
              <a:t>from sewage mainly comes from </a:t>
            </a:r>
            <a:r>
              <a:rPr lang="en-US" sz="2000" dirty="0" smtClean="0">
                <a:ea typeface="Times New Roman" panose="02020603050405020304" pitchFamily="18" charset="0"/>
              </a:rPr>
              <a:t>Emfuleni </a:t>
            </a:r>
            <a:r>
              <a:rPr lang="en-US" sz="2000" dirty="0">
                <a:ea typeface="Times New Roman" panose="02020603050405020304" pitchFamily="18" charset="0"/>
              </a:rPr>
              <a:t>Local Municipality, due to non-functionality of Wastewater Treatment Works (WWTW) and associated pump stations. </a:t>
            </a:r>
            <a:endParaRPr lang="en-US" sz="2000" dirty="0" smtClean="0">
              <a:ea typeface="Times New Roman" panose="02020603050405020304" pitchFamily="18" charset="0"/>
            </a:endParaRPr>
          </a:p>
          <a:p>
            <a:pPr marL="541338" lvl="1" indent="-276225" algn="just">
              <a:spcAft>
                <a:spcPts val="0"/>
              </a:spcAft>
            </a:pPr>
            <a:r>
              <a:rPr lang="en-US" sz="2000" dirty="0" smtClean="0">
                <a:ea typeface="Times New Roman" panose="02020603050405020304" pitchFamily="18" charset="0"/>
              </a:rPr>
              <a:t>Sewage </a:t>
            </a:r>
            <a:r>
              <a:rPr lang="en-US" sz="2000" dirty="0">
                <a:ea typeface="Times New Roman" panose="02020603050405020304" pitchFamily="18" charset="0"/>
              </a:rPr>
              <a:t>pollution also comes from other municipalities such as </a:t>
            </a:r>
            <a:r>
              <a:rPr lang="en-US" sz="2000" dirty="0" err="1">
                <a:ea typeface="Times New Roman" panose="02020603050405020304" pitchFamily="18" charset="0"/>
              </a:rPr>
              <a:t>Nkentoana</a:t>
            </a:r>
            <a:r>
              <a:rPr lang="en-US" sz="2000" dirty="0">
                <a:ea typeface="Times New Roman" panose="02020603050405020304" pitchFamily="18" charset="0"/>
              </a:rPr>
              <a:t> Local Municipality in Reitz, </a:t>
            </a:r>
            <a:r>
              <a:rPr lang="en-US" sz="2000" dirty="0" err="1">
                <a:ea typeface="Times New Roman" panose="02020603050405020304" pitchFamily="18" charset="0"/>
              </a:rPr>
              <a:t>Metsimaholo</a:t>
            </a:r>
            <a:r>
              <a:rPr lang="en-US" sz="2000" dirty="0">
                <a:ea typeface="Times New Roman" panose="02020603050405020304" pitchFamily="18" charset="0"/>
              </a:rPr>
              <a:t> Local Municipality in </a:t>
            </a:r>
            <a:r>
              <a:rPr lang="en-US" sz="2000" dirty="0" err="1">
                <a:ea typeface="Times New Roman" panose="02020603050405020304" pitchFamily="18" charset="0"/>
              </a:rPr>
              <a:t>Deneysville</a:t>
            </a:r>
            <a:r>
              <a:rPr lang="en-US" sz="2000" dirty="0">
                <a:ea typeface="Times New Roman" panose="02020603050405020304" pitchFamily="18" charset="0"/>
              </a:rPr>
              <a:t> and </a:t>
            </a:r>
            <a:r>
              <a:rPr lang="en-US" sz="2000" dirty="0" err="1">
                <a:ea typeface="Times New Roman" panose="02020603050405020304" pitchFamily="18" charset="0"/>
              </a:rPr>
              <a:t>Ngwathe</a:t>
            </a:r>
            <a:r>
              <a:rPr lang="en-US" sz="2000" dirty="0">
                <a:ea typeface="Times New Roman" panose="02020603050405020304" pitchFamily="18" charset="0"/>
              </a:rPr>
              <a:t> Local Municipality in Parys. All of the above mentioned municipalities are situated in the Free State Province. In order to correct the contravention, the department has undertaken administrative enforcement actions in terms of the National Water Act,.  </a:t>
            </a:r>
            <a:endParaRPr lang="en-ZA" sz="2000" dirty="0">
              <a:ea typeface="Times New Roman" panose="02020603050405020304" pitchFamily="18" charset="0"/>
            </a:endParaRPr>
          </a:p>
          <a:p>
            <a:pPr marL="541338" lvl="1" indent="-276225" algn="just">
              <a:spcAft>
                <a:spcPts val="0"/>
              </a:spcAft>
            </a:pPr>
            <a:r>
              <a:rPr lang="en-US" sz="2000" dirty="0" err="1" smtClean="0">
                <a:ea typeface="Times New Roman" panose="02020603050405020304" pitchFamily="18" charset="0"/>
              </a:rPr>
              <a:t>Wedela</a:t>
            </a:r>
            <a:r>
              <a:rPr lang="en-US" sz="2000" dirty="0">
                <a:ea typeface="Times New Roman" panose="02020603050405020304" pitchFamily="18" charset="0"/>
              </a:rPr>
              <a:t>, </a:t>
            </a:r>
            <a:r>
              <a:rPr lang="en-US" sz="2000" dirty="0" err="1">
                <a:ea typeface="Times New Roman" panose="02020603050405020304" pitchFamily="18" charset="0"/>
              </a:rPr>
              <a:t>Kokosi</a:t>
            </a:r>
            <a:r>
              <a:rPr lang="en-US" sz="2000" dirty="0">
                <a:ea typeface="Times New Roman" panose="02020603050405020304" pitchFamily="18" charset="0"/>
              </a:rPr>
              <a:t>, </a:t>
            </a:r>
            <a:r>
              <a:rPr lang="en-US" sz="2000" dirty="0" err="1">
                <a:ea typeface="Times New Roman" panose="02020603050405020304" pitchFamily="18" charset="0"/>
              </a:rPr>
              <a:t>Khutsong</a:t>
            </a:r>
            <a:r>
              <a:rPr lang="en-US" sz="2000" dirty="0">
                <a:ea typeface="Times New Roman" panose="02020603050405020304" pitchFamily="18" charset="0"/>
              </a:rPr>
              <a:t> WWTW in </a:t>
            </a:r>
            <a:r>
              <a:rPr lang="en-US" sz="2000" dirty="0" err="1">
                <a:ea typeface="Times New Roman" panose="02020603050405020304" pitchFamily="18" charset="0"/>
              </a:rPr>
              <a:t>Merafong</a:t>
            </a:r>
            <a:r>
              <a:rPr lang="en-US" sz="2000" dirty="0">
                <a:ea typeface="Times New Roman" panose="02020603050405020304" pitchFamily="18" charset="0"/>
              </a:rPr>
              <a:t> Local Municipality, also contribute to the pollution of the Vaal River System, due to its non-functionality and vandalism. The municipality is located in Gauteng </a:t>
            </a:r>
            <a:r>
              <a:rPr lang="en-US" sz="2000" dirty="0" smtClean="0">
                <a:ea typeface="Times New Roman" panose="02020603050405020304" pitchFamily="18" charset="0"/>
              </a:rPr>
              <a:t>Province.</a:t>
            </a:r>
            <a:endParaRPr lang="en-ZA" sz="2000" dirty="0" smtClean="0">
              <a:latin typeface="Times New Roman" panose="02020603050405020304" pitchFamily="18" charset="0"/>
              <a:ea typeface="Times New Roman" panose="02020603050405020304" pitchFamily="18" charset="0"/>
            </a:endParaRPr>
          </a:p>
          <a:p>
            <a:pPr marL="541338" lvl="1" indent="-276225" algn="just">
              <a:spcAft>
                <a:spcPts val="0"/>
              </a:spcAft>
            </a:pPr>
            <a:r>
              <a:rPr lang="en-US" sz="2000" dirty="0" smtClean="0">
                <a:ea typeface="Times New Roman" panose="02020603050405020304" pitchFamily="18" charset="0"/>
              </a:rPr>
              <a:t>Sewage </a:t>
            </a:r>
            <a:r>
              <a:rPr lang="en-US" sz="2000" dirty="0">
                <a:ea typeface="Times New Roman" panose="02020603050405020304" pitchFamily="18" charset="0"/>
              </a:rPr>
              <a:t>pollution in Mpumalanga comes from </a:t>
            </a:r>
            <a:r>
              <a:rPr lang="en-US" sz="2000" dirty="0" err="1">
                <a:ea typeface="Times New Roman" panose="02020603050405020304" pitchFamily="18" charset="0"/>
              </a:rPr>
              <a:t>Govan</a:t>
            </a:r>
            <a:r>
              <a:rPr lang="en-US" sz="2000" dirty="0">
                <a:ea typeface="Times New Roman" panose="02020603050405020304" pitchFamily="18" charset="0"/>
              </a:rPr>
              <a:t> Mbeki Local Municipality and </a:t>
            </a:r>
            <a:r>
              <a:rPr lang="en-US" sz="2000" dirty="0" err="1">
                <a:ea typeface="Times New Roman" panose="02020603050405020304" pitchFamily="18" charset="0"/>
              </a:rPr>
              <a:t>Lekwa</a:t>
            </a:r>
            <a:r>
              <a:rPr lang="en-US" sz="2000" dirty="0">
                <a:ea typeface="Times New Roman" panose="02020603050405020304" pitchFamily="18" charset="0"/>
              </a:rPr>
              <a:t> Local Municipality. Administrative enforcement measures are being </a:t>
            </a:r>
            <a:r>
              <a:rPr lang="en-US" sz="2000" dirty="0" smtClean="0">
                <a:ea typeface="Times New Roman" panose="02020603050405020304" pitchFamily="18" charset="0"/>
              </a:rPr>
              <a:t>undertaken.</a:t>
            </a:r>
            <a:endParaRPr lang="en-ZA" sz="2000" dirty="0">
              <a:ea typeface="Times New Roman" panose="02020603050405020304" pitchFamily="18" charset="0"/>
            </a:endParaRPr>
          </a:p>
          <a:p>
            <a:pPr marL="0" indent="0">
              <a:buNone/>
            </a:pPr>
            <a:endParaRPr lang="en-ZA" dirty="0"/>
          </a:p>
        </p:txBody>
      </p:sp>
      <p:sp>
        <p:nvSpPr>
          <p:cNvPr id="2" name="Slide Number Placeholder 1"/>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26</a:t>
            </a:fld>
            <a:endParaRPr lang="en-US" altLang="en-US" dirty="0">
              <a:solidFill>
                <a:prstClr val="black"/>
              </a:solidFill>
              <a:ea typeface="+mn-ea"/>
            </a:endParaRPr>
          </a:p>
        </p:txBody>
      </p:sp>
    </p:spTree>
    <p:extLst>
      <p:ext uri="{BB962C8B-B14F-4D97-AF65-F5344CB8AC3E}">
        <p14:creationId xmlns:p14="http://schemas.microsoft.com/office/powerpoint/2010/main" val="1766976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44"/>
            <a:ext cx="8229600" cy="671686"/>
          </a:xfrm>
        </p:spPr>
        <p:txBody>
          <a:bodyPr/>
          <a:lstStyle/>
          <a:p>
            <a:r>
              <a:rPr lang="en-US" altLang="en-US" sz="3200" dirty="0">
                <a:solidFill>
                  <a:prstClr val="black"/>
                </a:solidFill>
              </a:rPr>
              <a:t>Vaal River System Pollution</a:t>
            </a:r>
            <a:endParaRPr lang="en-ZA" sz="2800" dirty="0"/>
          </a:p>
        </p:txBody>
      </p:sp>
      <p:sp>
        <p:nvSpPr>
          <p:cNvPr id="3" name="Content Placeholder 2"/>
          <p:cNvSpPr>
            <a:spLocks noGrp="1"/>
          </p:cNvSpPr>
          <p:nvPr>
            <p:ph idx="1"/>
          </p:nvPr>
        </p:nvSpPr>
        <p:spPr>
          <a:xfrm>
            <a:off x="204537" y="573353"/>
            <a:ext cx="8482263" cy="5305489"/>
          </a:xfrm>
        </p:spPr>
        <p:txBody>
          <a:bodyPr/>
          <a:lstStyle/>
          <a:p>
            <a:pPr lvl="0" algn="just">
              <a:lnSpc>
                <a:spcPct val="150000"/>
              </a:lnSpc>
              <a:spcAft>
                <a:spcPts val="0"/>
              </a:spcAft>
            </a:pPr>
            <a:r>
              <a:rPr lang="en-US" sz="2000" b="1" dirty="0">
                <a:solidFill>
                  <a:prstClr val="black"/>
                </a:solidFill>
                <a:ea typeface="Times New Roman" panose="02020603050405020304" pitchFamily="18" charset="0"/>
              </a:rPr>
              <a:t>Local </a:t>
            </a:r>
            <a:r>
              <a:rPr lang="en-US" sz="2000" b="1" dirty="0" smtClean="0">
                <a:solidFill>
                  <a:prstClr val="black"/>
                </a:solidFill>
                <a:ea typeface="Times New Roman" panose="02020603050405020304" pitchFamily="18" charset="0"/>
              </a:rPr>
              <a:t>Government (continued)</a:t>
            </a:r>
            <a:endParaRPr lang="en-US" sz="2000" dirty="0" smtClean="0">
              <a:solidFill>
                <a:prstClr val="black"/>
              </a:solidFill>
              <a:ea typeface="Times New Roman" panose="02020603050405020304" pitchFamily="18" charset="0"/>
            </a:endParaRPr>
          </a:p>
          <a:p>
            <a:pPr lvl="1" algn="just">
              <a:spcBef>
                <a:spcPts val="0"/>
              </a:spcBef>
              <a:spcAft>
                <a:spcPts val="0"/>
              </a:spcAft>
            </a:pPr>
            <a:r>
              <a:rPr lang="en-US" sz="2100" dirty="0" err="1" smtClean="0">
                <a:solidFill>
                  <a:prstClr val="black"/>
                </a:solidFill>
                <a:ea typeface="Times New Roman" panose="02020603050405020304" pitchFamily="18" charset="0"/>
              </a:rPr>
              <a:t>Lekwa</a:t>
            </a:r>
            <a:r>
              <a:rPr lang="en-US" sz="2100" dirty="0" smtClean="0">
                <a:solidFill>
                  <a:prstClr val="black"/>
                </a:solidFill>
                <a:ea typeface="Times New Roman" panose="02020603050405020304" pitchFamily="18" charset="0"/>
              </a:rPr>
              <a:t> </a:t>
            </a:r>
            <a:r>
              <a:rPr lang="en-US" sz="2100" dirty="0">
                <a:solidFill>
                  <a:prstClr val="black"/>
                </a:solidFill>
                <a:ea typeface="Times New Roman" panose="02020603050405020304" pitchFamily="18" charset="0"/>
              </a:rPr>
              <a:t>Local Municipality (LLM) in Balfour has been consistently polluting the Vaal River through sewage spillages. </a:t>
            </a:r>
            <a:endParaRPr lang="en-US" sz="2100" dirty="0" smtClean="0">
              <a:solidFill>
                <a:prstClr val="black"/>
              </a:solidFill>
              <a:ea typeface="Times New Roman" panose="02020603050405020304" pitchFamily="18" charset="0"/>
            </a:endParaRPr>
          </a:p>
          <a:p>
            <a:pPr lvl="1" algn="just">
              <a:spcBef>
                <a:spcPts val="0"/>
              </a:spcBef>
              <a:spcAft>
                <a:spcPts val="0"/>
              </a:spcAft>
            </a:pPr>
            <a:r>
              <a:rPr lang="en-US" sz="2100" dirty="0" smtClean="0">
                <a:solidFill>
                  <a:prstClr val="black"/>
                </a:solidFill>
                <a:ea typeface="Times New Roman" panose="02020603050405020304" pitchFamily="18" charset="0"/>
              </a:rPr>
              <a:t>The </a:t>
            </a:r>
            <a:r>
              <a:rPr lang="en-US" sz="2100" dirty="0">
                <a:solidFill>
                  <a:prstClr val="black"/>
                </a:solidFill>
                <a:ea typeface="Times New Roman" panose="02020603050405020304" pitchFamily="18" charset="0"/>
              </a:rPr>
              <a:t>department has exhausted all administrative actions, and it inevitable approached the courts for relief. </a:t>
            </a:r>
            <a:endParaRPr lang="en-US" sz="2100" dirty="0" smtClean="0">
              <a:solidFill>
                <a:prstClr val="black"/>
              </a:solidFill>
              <a:ea typeface="Times New Roman" panose="02020603050405020304" pitchFamily="18" charset="0"/>
            </a:endParaRPr>
          </a:p>
          <a:p>
            <a:pPr lvl="1" algn="just">
              <a:spcBef>
                <a:spcPts val="0"/>
              </a:spcBef>
              <a:spcAft>
                <a:spcPts val="0"/>
              </a:spcAft>
            </a:pPr>
            <a:r>
              <a:rPr lang="en-US" sz="2100" dirty="0" smtClean="0">
                <a:solidFill>
                  <a:prstClr val="black"/>
                </a:solidFill>
                <a:ea typeface="Times New Roman" panose="02020603050405020304" pitchFamily="18" charset="0"/>
              </a:rPr>
              <a:t>Negotiations </a:t>
            </a:r>
            <a:r>
              <a:rPr lang="en-US" sz="2100" dirty="0">
                <a:solidFill>
                  <a:prstClr val="black"/>
                </a:solidFill>
                <a:ea typeface="Times New Roman" panose="02020603050405020304" pitchFamily="18" charset="0"/>
              </a:rPr>
              <a:t>in terms of implementation of an action plan, tabled by </a:t>
            </a:r>
            <a:r>
              <a:rPr lang="en-US" sz="2100" dirty="0" err="1">
                <a:solidFill>
                  <a:prstClr val="black"/>
                </a:solidFill>
                <a:ea typeface="Times New Roman" panose="02020603050405020304" pitchFamily="18" charset="0"/>
              </a:rPr>
              <a:t>Lekwa</a:t>
            </a:r>
            <a:r>
              <a:rPr lang="en-US" sz="2100" dirty="0">
                <a:solidFill>
                  <a:prstClr val="black"/>
                </a:solidFill>
                <a:ea typeface="Times New Roman" panose="02020603050405020304" pitchFamily="18" charset="0"/>
              </a:rPr>
              <a:t> Local Municipality are currently on-going. Negotiations for the action plan are submitted to the High Court for consideration.</a:t>
            </a:r>
            <a:endParaRPr lang="en-ZA" sz="2100" dirty="0">
              <a:solidFill>
                <a:prstClr val="black"/>
              </a:solidFill>
              <a:ea typeface="Times New Roman" panose="02020603050405020304" pitchFamily="18" charset="0"/>
            </a:endParaRPr>
          </a:p>
          <a:p>
            <a:pPr lvl="1" algn="just">
              <a:spcBef>
                <a:spcPts val="0"/>
              </a:spcBef>
              <a:spcAft>
                <a:spcPts val="0"/>
              </a:spcAft>
            </a:pPr>
            <a:r>
              <a:rPr lang="en-US" sz="2100" dirty="0" smtClean="0">
                <a:solidFill>
                  <a:prstClr val="black"/>
                </a:solidFill>
                <a:ea typeface="Times New Roman" panose="02020603050405020304" pitchFamily="18" charset="0"/>
              </a:rPr>
              <a:t>In spite </a:t>
            </a:r>
            <a:r>
              <a:rPr lang="en-US" sz="2100" dirty="0">
                <a:solidFill>
                  <a:prstClr val="black"/>
                </a:solidFill>
                <a:ea typeface="Times New Roman" panose="02020603050405020304" pitchFamily="18" charset="0"/>
              </a:rPr>
              <a:t>of the court case, the department is still providing support to the municipality, through Regional Bulk Infrastructure Grant. </a:t>
            </a:r>
            <a:endParaRPr lang="en-US" sz="2100" dirty="0" smtClean="0">
              <a:solidFill>
                <a:prstClr val="black"/>
              </a:solidFill>
              <a:ea typeface="Times New Roman" panose="02020603050405020304" pitchFamily="18" charset="0"/>
            </a:endParaRPr>
          </a:p>
          <a:p>
            <a:pPr lvl="1" algn="just">
              <a:spcBef>
                <a:spcPts val="0"/>
              </a:spcBef>
              <a:spcAft>
                <a:spcPts val="0"/>
              </a:spcAft>
            </a:pPr>
            <a:r>
              <a:rPr lang="en-US" sz="2100" dirty="0" smtClean="0">
                <a:solidFill>
                  <a:prstClr val="black"/>
                </a:solidFill>
                <a:ea typeface="Times New Roman" panose="02020603050405020304" pitchFamily="18" charset="0"/>
              </a:rPr>
              <a:t>Refurbishments </a:t>
            </a:r>
            <a:r>
              <a:rPr lang="en-US" sz="2100" dirty="0">
                <a:solidFill>
                  <a:prstClr val="black"/>
                </a:solidFill>
                <a:ea typeface="Times New Roman" panose="02020603050405020304" pitchFamily="18" charset="0"/>
              </a:rPr>
              <a:t>of WWTW and pump stations is underway.</a:t>
            </a:r>
            <a:endParaRPr lang="en-ZA" sz="2100" dirty="0">
              <a:solidFill>
                <a:prstClr val="black"/>
              </a:solidFill>
              <a:ea typeface="Times New Roman" panose="02020603050405020304" pitchFamily="18" charset="0"/>
            </a:endParaRPr>
          </a:p>
          <a:p>
            <a:pPr lvl="1" algn="just">
              <a:spcBef>
                <a:spcPts val="0"/>
              </a:spcBef>
              <a:spcAft>
                <a:spcPts val="0"/>
              </a:spcAft>
            </a:pPr>
            <a:endParaRPr lang="en-ZA" sz="2400" dirty="0">
              <a:solidFill>
                <a:prstClr val="black"/>
              </a:solidFill>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27</a:t>
            </a:fld>
            <a:endParaRPr lang="en-US" altLang="en-US" dirty="0">
              <a:solidFill>
                <a:prstClr val="black"/>
              </a:solidFill>
              <a:ea typeface="+mn-ea"/>
            </a:endParaRPr>
          </a:p>
        </p:txBody>
      </p:sp>
    </p:spTree>
    <p:extLst>
      <p:ext uri="{BB962C8B-B14F-4D97-AF65-F5344CB8AC3E}">
        <p14:creationId xmlns:p14="http://schemas.microsoft.com/office/powerpoint/2010/main" val="2857413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6"/>
            <a:ext cx="8229600" cy="543509"/>
          </a:xfrm>
        </p:spPr>
        <p:txBody>
          <a:bodyPr/>
          <a:lstStyle/>
          <a:p>
            <a:r>
              <a:rPr lang="en-US" altLang="en-US" sz="3200" dirty="0">
                <a:solidFill>
                  <a:prstClr val="black"/>
                </a:solidFill>
              </a:rPr>
              <a:t>Vaal River System Pollution</a:t>
            </a:r>
            <a:endParaRPr lang="en-ZA" sz="4400" dirty="0"/>
          </a:p>
        </p:txBody>
      </p:sp>
      <p:sp>
        <p:nvSpPr>
          <p:cNvPr id="3" name="Content Placeholder 2"/>
          <p:cNvSpPr>
            <a:spLocks noGrp="1"/>
          </p:cNvSpPr>
          <p:nvPr>
            <p:ph idx="1"/>
          </p:nvPr>
        </p:nvSpPr>
        <p:spPr>
          <a:xfrm>
            <a:off x="457200" y="649710"/>
            <a:ext cx="8229600" cy="5426237"/>
          </a:xfrm>
        </p:spPr>
        <p:txBody>
          <a:bodyPr/>
          <a:lstStyle/>
          <a:p>
            <a:pPr algn="just">
              <a:spcAft>
                <a:spcPts val="0"/>
              </a:spcAft>
            </a:pPr>
            <a:r>
              <a:rPr lang="en-US" sz="2000" b="1" dirty="0">
                <a:ea typeface="Times New Roman" panose="02020603050405020304" pitchFamily="18" charset="0"/>
              </a:rPr>
              <a:t>Agriculture </a:t>
            </a:r>
            <a:endParaRPr lang="en-ZA" sz="2000" dirty="0" smtClean="0">
              <a:ea typeface="Times New Roman" panose="02020603050405020304" pitchFamily="18" charset="0"/>
            </a:endParaRPr>
          </a:p>
          <a:p>
            <a:pPr marL="360363" lvl="1" indent="-263525" algn="just">
              <a:spcAft>
                <a:spcPts val="0"/>
              </a:spcAft>
            </a:pPr>
            <a:r>
              <a:rPr lang="en-US" sz="2000" dirty="0" smtClean="0">
                <a:ea typeface="Times New Roman" panose="02020603050405020304" pitchFamily="18" charset="0"/>
              </a:rPr>
              <a:t>Abattoirs </a:t>
            </a:r>
            <a:r>
              <a:rPr lang="en-US" sz="2000" dirty="0">
                <a:ea typeface="Times New Roman" panose="02020603050405020304" pitchFamily="18" charset="0"/>
              </a:rPr>
              <a:t>and other agricultural activities also </a:t>
            </a:r>
            <a:r>
              <a:rPr lang="en-ZA" sz="2000" dirty="0">
                <a:ea typeface="Times New Roman" panose="02020603050405020304" pitchFamily="18" charset="0"/>
              </a:rPr>
              <a:t>adversely impact the security of water supply of the Integrated Vaal River System</a:t>
            </a:r>
            <a:r>
              <a:rPr lang="en-US" sz="2000" dirty="0" smtClean="0">
                <a:ea typeface="Times New Roman" panose="02020603050405020304" pitchFamily="18" charset="0"/>
              </a:rPr>
              <a:t>.</a:t>
            </a:r>
          </a:p>
          <a:p>
            <a:pPr marL="360363" lvl="1" indent="-263525" algn="just">
              <a:spcAft>
                <a:spcPts val="0"/>
              </a:spcAft>
            </a:pPr>
            <a:r>
              <a:rPr lang="en-US" sz="2000" dirty="0" smtClean="0">
                <a:ea typeface="Times New Roman" panose="02020603050405020304" pitchFamily="18" charset="0"/>
              </a:rPr>
              <a:t>Administrative </a:t>
            </a:r>
            <a:r>
              <a:rPr lang="en-US" sz="2000" dirty="0">
                <a:ea typeface="Times New Roman" panose="02020603050405020304" pitchFamily="18" charset="0"/>
              </a:rPr>
              <a:t>enforcement actions for the following agricultural activities and abattoirs are underway:</a:t>
            </a:r>
            <a:endParaRPr lang="en-ZA" sz="2000" dirty="0">
              <a:ea typeface="Times New Roman" panose="02020603050405020304" pitchFamily="18" charset="0"/>
            </a:endParaRPr>
          </a:p>
          <a:p>
            <a:pPr marL="712186" lvl="1" indent="-342900" algn="just">
              <a:spcAft>
                <a:spcPts val="0"/>
              </a:spcAft>
              <a:buFont typeface="+mj-lt"/>
              <a:buAutoNum type="alphaLcParenR"/>
            </a:pPr>
            <a:r>
              <a:rPr lang="en-US" sz="1800" dirty="0" err="1">
                <a:ea typeface="Times New Roman" panose="02020603050405020304" pitchFamily="18" charset="0"/>
              </a:rPr>
              <a:t>Crect</a:t>
            </a:r>
            <a:r>
              <a:rPr lang="en-US" sz="1800" dirty="0">
                <a:ea typeface="Times New Roman" panose="02020603050405020304" pitchFamily="18" charset="0"/>
              </a:rPr>
              <a:t> Choice Chicken Abattoir;</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a:ea typeface="Times New Roman" panose="02020603050405020304" pitchFamily="18" charset="0"/>
              </a:rPr>
              <a:t>N &amp; J </a:t>
            </a:r>
            <a:r>
              <a:rPr lang="en-US" sz="1800" dirty="0" err="1">
                <a:ea typeface="Times New Roman" panose="02020603050405020304" pitchFamily="18" charset="0"/>
              </a:rPr>
              <a:t>Vishos</a:t>
            </a:r>
            <a:r>
              <a:rPr lang="en-US" sz="1800" dirty="0">
                <a:ea typeface="Times New Roman" panose="02020603050405020304" pitchFamily="18" charset="0"/>
              </a:rPr>
              <a:t> Piggery, trading as Milos Piggery and Abattoir;</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a:ea typeface="Times New Roman" panose="02020603050405020304" pitchFamily="18" charset="0"/>
              </a:rPr>
              <a:t>GTG </a:t>
            </a:r>
            <a:r>
              <a:rPr lang="en-US" sz="1800" dirty="0" err="1">
                <a:ea typeface="Times New Roman" panose="02020603050405020304" pitchFamily="18" charset="0"/>
              </a:rPr>
              <a:t>Fouries</a:t>
            </a:r>
            <a:r>
              <a:rPr lang="en-US" sz="1800" dirty="0">
                <a:ea typeface="Times New Roman" panose="02020603050405020304" pitchFamily="18" charset="0"/>
              </a:rPr>
              <a:t> Piggery;</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err="1">
                <a:ea typeface="Times New Roman" panose="02020603050405020304" pitchFamily="18" charset="0"/>
              </a:rPr>
              <a:t>Luken</a:t>
            </a:r>
            <a:r>
              <a:rPr lang="en-US" sz="1800" dirty="0">
                <a:ea typeface="Times New Roman" panose="02020603050405020304" pitchFamily="18" charset="0"/>
              </a:rPr>
              <a:t> Abattoirs (Pty) Ltd;</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err="1">
                <a:ea typeface="Times New Roman" panose="02020603050405020304" pitchFamily="18" charset="0"/>
              </a:rPr>
              <a:t>Dursoorts</a:t>
            </a:r>
            <a:r>
              <a:rPr lang="en-US" sz="1800" dirty="0">
                <a:ea typeface="Times New Roman" panose="02020603050405020304" pitchFamily="18" charset="0"/>
              </a:rPr>
              <a:t>;</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err="1">
                <a:ea typeface="Times New Roman" panose="02020603050405020304" pitchFamily="18" charset="0"/>
              </a:rPr>
              <a:t>Springbokdraai</a:t>
            </a:r>
            <a:r>
              <a:rPr lang="en-US" sz="1800" dirty="0">
                <a:ea typeface="Times New Roman" panose="02020603050405020304" pitchFamily="18" charset="0"/>
              </a:rPr>
              <a:t> </a:t>
            </a:r>
            <a:r>
              <a:rPr lang="en-US" sz="1800" dirty="0" err="1">
                <a:ea typeface="Times New Roman" panose="02020603050405020304" pitchFamily="18" charset="0"/>
              </a:rPr>
              <a:t>Boerdary</a:t>
            </a:r>
            <a:r>
              <a:rPr lang="en-US" sz="1800" dirty="0">
                <a:ea typeface="Times New Roman" panose="02020603050405020304" pitchFamily="18" charset="0"/>
              </a:rPr>
              <a:t>;</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err="1">
                <a:ea typeface="Times New Roman" panose="02020603050405020304" pitchFamily="18" charset="0"/>
              </a:rPr>
              <a:t>Labrie</a:t>
            </a:r>
            <a:r>
              <a:rPr lang="en-US" sz="1800" dirty="0">
                <a:ea typeface="Times New Roman" panose="02020603050405020304" pitchFamily="18" charset="0"/>
              </a:rPr>
              <a:t> Coal Mine;</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a:ea typeface="Times New Roman" panose="02020603050405020304" pitchFamily="18" charset="0"/>
              </a:rPr>
              <a:t>Silver Lake Colliery: </a:t>
            </a:r>
            <a:r>
              <a:rPr lang="en-US" sz="1800" dirty="0" err="1">
                <a:ea typeface="Times New Roman" panose="02020603050405020304" pitchFamily="18" charset="0"/>
              </a:rPr>
              <a:t>Lillifontien</a:t>
            </a:r>
            <a:r>
              <a:rPr lang="en-US" sz="1800" dirty="0">
                <a:ea typeface="Times New Roman" panose="02020603050405020304" pitchFamily="18" charset="0"/>
              </a:rPr>
              <a:t> Operations;</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err="1">
                <a:ea typeface="Times New Roman" panose="02020603050405020304" pitchFamily="18" charset="0"/>
              </a:rPr>
              <a:t>Syferfontein</a:t>
            </a:r>
            <a:r>
              <a:rPr lang="en-US" sz="1800" dirty="0">
                <a:ea typeface="Times New Roman" panose="02020603050405020304" pitchFamily="18" charset="0"/>
              </a:rPr>
              <a:t> Abattoir;</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a:ea typeface="Times New Roman" panose="02020603050405020304" pitchFamily="18" charset="0"/>
              </a:rPr>
              <a:t>Castello </a:t>
            </a:r>
            <a:r>
              <a:rPr lang="en-US" sz="1800" dirty="0" err="1">
                <a:ea typeface="Times New Roman" panose="02020603050405020304" pitchFamily="18" charset="0"/>
              </a:rPr>
              <a:t>Boerdery</a:t>
            </a:r>
            <a:r>
              <a:rPr lang="en-US" sz="1800" dirty="0">
                <a:ea typeface="Times New Roman" panose="02020603050405020304" pitchFamily="18" charset="0"/>
              </a:rPr>
              <a:t>;</a:t>
            </a:r>
            <a:endParaRPr lang="en-ZA" sz="1800" dirty="0">
              <a:ea typeface="Times New Roman" panose="02020603050405020304" pitchFamily="18" charset="0"/>
            </a:endParaRPr>
          </a:p>
          <a:p>
            <a:pPr marL="712186" lvl="1" indent="-342900" algn="just">
              <a:spcAft>
                <a:spcPts val="0"/>
              </a:spcAft>
              <a:buFont typeface="+mj-lt"/>
              <a:buAutoNum type="alphaLcParenR"/>
            </a:pPr>
            <a:r>
              <a:rPr lang="en-US" sz="1800" dirty="0">
                <a:ea typeface="Times New Roman" panose="02020603050405020304" pitchFamily="18" charset="0"/>
              </a:rPr>
              <a:t>Chubby Chick.</a:t>
            </a:r>
            <a:endParaRPr lang="en-ZA" sz="1800" dirty="0">
              <a:ea typeface="Times New Roman" panose="02020603050405020304" pitchFamily="18" charset="0"/>
            </a:endParaRPr>
          </a:p>
          <a:p>
            <a:pPr lvl="1"/>
            <a:endParaRPr lang="en-ZA" sz="18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28</a:t>
            </a:fld>
            <a:endParaRPr lang="en-US" altLang="en-US" dirty="0">
              <a:solidFill>
                <a:prstClr val="black"/>
              </a:solidFill>
              <a:ea typeface="+mn-ea"/>
            </a:endParaRPr>
          </a:p>
        </p:txBody>
      </p:sp>
    </p:spTree>
    <p:extLst>
      <p:ext uri="{BB962C8B-B14F-4D97-AF65-F5344CB8AC3E}">
        <p14:creationId xmlns:p14="http://schemas.microsoft.com/office/powerpoint/2010/main" val="2503254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667"/>
          </a:xfrm>
        </p:spPr>
        <p:txBody>
          <a:bodyPr/>
          <a:lstStyle/>
          <a:p>
            <a:r>
              <a:rPr lang="en-US" altLang="en-US" sz="3200" dirty="0">
                <a:solidFill>
                  <a:prstClr val="black"/>
                </a:solidFill>
              </a:rPr>
              <a:t>Vaal River System Pollution</a:t>
            </a:r>
            <a:endParaRPr lang="en-ZA" sz="4400" dirty="0"/>
          </a:p>
        </p:txBody>
      </p:sp>
      <p:sp>
        <p:nvSpPr>
          <p:cNvPr id="3" name="Content Placeholder 2"/>
          <p:cNvSpPr>
            <a:spLocks noGrp="1"/>
          </p:cNvSpPr>
          <p:nvPr>
            <p:ph idx="1"/>
          </p:nvPr>
        </p:nvSpPr>
        <p:spPr>
          <a:xfrm>
            <a:off x="553453" y="793653"/>
            <a:ext cx="8229600" cy="5558590"/>
          </a:xfrm>
        </p:spPr>
        <p:txBody>
          <a:bodyPr/>
          <a:lstStyle/>
          <a:p>
            <a:pPr marL="228600" algn="just">
              <a:spcAft>
                <a:spcPts val="0"/>
              </a:spcAft>
            </a:pPr>
            <a:r>
              <a:rPr lang="en-US" sz="2200" b="1" dirty="0" smtClean="0">
                <a:ea typeface="Times New Roman" panose="02020603050405020304" pitchFamily="18" charset="0"/>
              </a:rPr>
              <a:t>Mining</a:t>
            </a:r>
          </a:p>
          <a:p>
            <a:pPr marL="597886" lvl="1" algn="just">
              <a:spcAft>
                <a:spcPts val="0"/>
              </a:spcAft>
            </a:pPr>
            <a:r>
              <a:rPr lang="en-US" sz="2000" dirty="0" smtClean="0">
                <a:ea typeface="Times New Roman" panose="02020603050405020304" pitchFamily="18" charset="0"/>
              </a:rPr>
              <a:t>Pollution </a:t>
            </a:r>
            <a:r>
              <a:rPr lang="en-US" sz="2000" dirty="0">
                <a:ea typeface="Times New Roman" panose="02020603050405020304" pitchFamily="18" charset="0"/>
              </a:rPr>
              <a:t>from mines has been noticeable emanating from dewatering and decanting of mines, wash off and leachate from mining operations and old tailings </a:t>
            </a:r>
            <a:r>
              <a:rPr lang="en-US" sz="2000" dirty="0" smtClean="0">
                <a:ea typeface="Times New Roman" panose="02020603050405020304" pitchFamily="18" charset="0"/>
              </a:rPr>
              <a:t>facilities.</a:t>
            </a:r>
            <a:endParaRPr lang="en-ZA" sz="2000" dirty="0" smtClean="0">
              <a:ea typeface="Times New Roman" panose="02020603050405020304" pitchFamily="18" charset="0"/>
            </a:endParaRPr>
          </a:p>
          <a:p>
            <a:pPr marL="597886" lvl="1" algn="just">
              <a:spcAft>
                <a:spcPts val="0"/>
              </a:spcAft>
            </a:pPr>
            <a:r>
              <a:rPr lang="en-US" sz="2000" dirty="0" smtClean="0">
                <a:ea typeface="Times New Roman" panose="02020603050405020304" pitchFamily="18" charset="0"/>
              </a:rPr>
              <a:t>The </a:t>
            </a:r>
            <a:r>
              <a:rPr lang="en-US" sz="2000" dirty="0">
                <a:ea typeface="Times New Roman" panose="02020603050405020304" pitchFamily="18" charset="0"/>
              </a:rPr>
              <a:t>following mines have been issued with notices and directives:</a:t>
            </a:r>
            <a:endParaRPr lang="en-ZA" sz="20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Mintails</a:t>
            </a:r>
            <a:r>
              <a:rPr lang="en-US" sz="1800" dirty="0">
                <a:ea typeface="Times New Roman" panose="02020603050405020304" pitchFamily="18" charset="0"/>
              </a:rPr>
              <a:t> (Pty) Ltd – Western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Labrie</a:t>
            </a:r>
            <a:r>
              <a:rPr lang="en-US" sz="1800" dirty="0">
                <a:ea typeface="Times New Roman" panose="02020603050405020304" pitchFamily="18" charset="0"/>
              </a:rPr>
              <a:t> Coal mine – Eastern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Ilangabi</a:t>
            </a:r>
            <a:r>
              <a:rPr lang="en-US" sz="1800" dirty="0">
                <a:ea typeface="Times New Roman" panose="02020603050405020304" pitchFamily="18" charset="0"/>
              </a:rPr>
              <a:t> </a:t>
            </a:r>
            <a:r>
              <a:rPr lang="en-US" sz="1800" dirty="0" err="1">
                <a:ea typeface="Times New Roman" panose="02020603050405020304" pitchFamily="18" charset="0"/>
              </a:rPr>
              <a:t>Vlakfontein</a:t>
            </a:r>
            <a:r>
              <a:rPr lang="en-US" sz="1800" dirty="0">
                <a:ea typeface="Times New Roman" panose="02020603050405020304" pitchFamily="18" charset="0"/>
              </a:rPr>
              <a:t> – Eastern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a:ea typeface="Times New Roman" panose="02020603050405020304" pitchFamily="18" charset="0"/>
              </a:rPr>
              <a:t>Lancaster Gold mine – Western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a:ea typeface="Times New Roman" panose="02020603050405020304" pitchFamily="18" charset="0"/>
              </a:rPr>
              <a:t>Central Gold mine – Western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Brikor</a:t>
            </a:r>
            <a:r>
              <a:rPr lang="en-US" sz="1800" dirty="0">
                <a:ea typeface="Times New Roman" panose="02020603050405020304" pitchFamily="18" charset="0"/>
              </a:rPr>
              <a:t> mine – Eastern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Middlevlei</a:t>
            </a:r>
            <a:r>
              <a:rPr lang="en-US" sz="1800" dirty="0">
                <a:ea typeface="Times New Roman" panose="02020603050405020304" pitchFamily="18" charset="0"/>
              </a:rPr>
              <a:t> Minerals – Western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a:ea typeface="Times New Roman" panose="02020603050405020304" pitchFamily="18" charset="0"/>
              </a:rPr>
              <a:t>New Canada mining – Western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Merafong</a:t>
            </a:r>
            <a:r>
              <a:rPr lang="en-US" sz="1800" dirty="0">
                <a:ea typeface="Times New Roman" panose="02020603050405020304" pitchFamily="18" charset="0"/>
              </a:rPr>
              <a:t> Crushers - Western basin;</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Vunene</a:t>
            </a:r>
            <a:r>
              <a:rPr lang="en-US" sz="1800" dirty="0">
                <a:ea typeface="Times New Roman" panose="02020603050405020304" pitchFamily="18" charset="0"/>
              </a:rPr>
              <a:t> Coal Mine - Western basin</a:t>
            </a:r>
            <a:r>
              <a:rPr lang="en-US" sz="1800" dirty="0" smtClean="0">
                <a:ea typeface="Times New Roman" panose="02020603050405020304" pitchFamily="18" charset="0"/>
              </a:rPr>
              <a:t>; and</a:t>
            </a:r>
            <a:endParaRPr lang="en-ZA" sz="1800" dirty="0">
              <a:ea typeface="Times New Roman" panose="02020603050405020304" pitchFamily="18" charset="0"/>
            </a:endParaRPr>
          </a:p>
          <a:p>
            <a:pPr marL="896938" lvl="0" indent="-355600" algn="just">
              <a:spcAft>
                <a:spcPts val="0"/>
              </a:spcAft>
              <a:buFont typeface="+mj-lt"/>
              <a:buAutoNum type="alphaLcParenR"/>
            </a:pPr>
            <a:r>
              <a:rPr lang="en-US" sz="1800" dirty="0" err="1">
                <a:ea typeface="Times New Roman" panose="02020603050405020304" pitchFamily="18" charset="0"/>
              </a:rPr>
              <a:t>Msobo</a:t>
            </a:r>
            <a:r>
              <a:rPr lang="en-US" sz="1800" dirty="0">
                <a:ea typeface="Times New Roman" panose="02020603050405020304" pitchFamily="18" charset="0"/>
              </a:rPr>
              <a:t> Coal Mine - Western basin.</a:t>
            </a:r>
            <a:endParaRPr lang="en-ZA" sz="1800" dirty="0">
              <a:ea typeface="Times New Roman" panose="02020603050405020304" pitchFamily="18" charset="0"/>
            </a:endParaRPr>
          </a:p>
          <a:p>
            <a:endParaRPr lang="en-ZA" sz="18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29</a:t>
            </a:fld>
            <a:endParaRPr lang="en-US" altLang="en-US" dirty="0">
              <a:solidFill>
                <a:prstClr val="black"/>
              </a:solidFill>
              <a:ea typeface="+mn-ea"/>
            </a:endParaRPr>
          </a:p>
        </p:txBody>
      </p:sp>
    </p:spTree>
    <p:extLst>
      <p:ext uri="{BB962C8B-B14F-4D97-AF65-F5344CB8AC3E}">
        <p14:creationId xmlns:p14="http://schemas.microsoft.com/office/powerpoint/2010/main" val="422942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81"/>
            <a:ext cx="9144000" cy="689458"/>
          </a:xfrm>
        </p:spPr>
        <p:txBody>
          <a:bodyPr/>
          <a:lstStyle/>
          <a:p>
            <a:r>
              <a:rPr lang="en-ZA" sz="3600" b="1" dirty="0" smtClean="0"/>
              <a:t>Purpose</a:t>
            </a:r>
            <a:endParaRPr lang="en-ZA" sz="3600" b="1" dirty="0"/>
          </a:p>
        </p:txBody>
      </p:sp>
      <p:sp>
        <p:nvSpPr>
          <p:cNvPr id="3" name="Content Placeholder 2"/>
          <p:cNvSpPr>
            <a:spLocks noGrp="1"/>
          </p:cNvSpPr>
          <p:nvPr>
            <p:ph idx="1"/>
          </p:nvPr>
        </p:nvSpPr>
        <p:spPr>
          <a:xfrm>
            <a:off x="0" y="706298"/>
            <a:ext cx="9144000" cy="1600194"/>
          </a:xfrm>
        </p:spPr>
        <p:txBody>
          <a:bodyPr/>
          <a:lstStyle/>
          <a:p>
            <a:pPr marL="0" indent="0" algn="ctr">
              <a:buNone/>
            </a:pPr>
            <a:r>
              <a:rPr lang="en-ZA" sz="2800" dirty="0" smtClean="0"/>
              <a:t>To </a:t>
            </a:r>
            <a:r>
              <a:rPr lang="en-ZA" sz="2800" dirty="0"/>
              <a:t>brief </a:t>
            </a:r>
            <a:r>
              <a:rPr lang="en-US" sz="2800" dirty="0" smtClean="0"/>
              <a:t>the </a:t>
            </a:r>
            <a:r>
              <a:rPr lang="en-US" sz="2800" dirty="0"/>
              <a:t>Standing Committee on Appropriations on the 2020 Second Adjustments Appropriation Bill [B25 – 2020]</a:t>
            </a:r>
            <a:endParaRPr lang="en-ZA" sz="28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a:t>
            </a:fld>
            <a:endParaRPr lang="en-US" altLang="en-US" dirty="0">
              <a:solidFill>
                <a:prstClr val="black"/>
              </a:solidFill>
              <a:ea typeface="+mn-ea"/>
            </a:endParaRPr>
          </a:p>
        </p:txBody>
      </p:sp>
    </p:spTree>
    <p:extLst>
      <p:ext uri="{BB962C8B-B14F-4D97-AF65-F5344CB8AC3E}">
        <p14:creationId xmlns:p14="http://schemas.microsoft.com/office/powerpoint/2010/main" val="22214622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788" y="58070"/>
            <a:ext cx="8386011" cy="531478"/>
          </a:xfrm>
        </p:spPr>
        <p:txBody>
          <a:bodyPr/>
          <a:lstStyle/>
          <a:p>
            <a:r>
              <a:rPr lang="en-US" altLang="en-US" sz="3200" dirty="0">
                <a:solidFill>
                  <a:prstClr val="black"/>
                </a:solidFill>
              </a:rPr>
              <a:t>Vaal River System Pollution</a:t>
            </a:r>
            <a:endParaRPr lang="en-ZA" dirty="0"/>
          </a:p>
        </p:txBody>
      </p:sp>
      <p:sp>
        <p:nvSpPr>
          <p:cNvPr id="3" name="Content Placeholder 2"/>
          <p:cNvSpPr>
            <a:spLocks noGrp="1"/>
          </p:cNvSpPr>
          <p:nvPr>
            <p:ph idx="1"/>
          </p:nvPr>
        </p:nvSpPr>
        <p:spPr>
          <a:xfrm>
            <a:off x="300789" y="589548"/>
            <a:ext cx="8386011" cy="5437837"/>
          </a:xfrm>
        </p:spPr>
        <p:txBody>
          <a:bodyPr/>
          <a:lstStyle/>
          <a:p>
            <a:pPr lvl="0" algn="just">
              <a:spcAft>
                <a:spcPts val="0"/>
              </a:spcAft>
            </a:pPr>
            <a:r>
              <a:rPr lang="en-US" sz="2000" b="1" dirty="0" smtClean="0">
                <a:ea typeface="Times New Roman" panose="02020603050405020304" pitchFamily="18" charset="0"/>
              </a:rPr>
              <a:t>Industry</a:t>
            </a:r>
            <a:endParaRPr lang="en-ZA" sz="2000" b="1" dirty="0" smtClean="0">
              <a:ea typeface="Times New Roman" panose="02020603050405020304" pitchFamily="18" charset="0"/>
            </a:endParaRPr>
          </a:p>
          <a:p>
            <a:pPr lvl="1" algn="just">
              <a:spcAft>
                <a:spcPts val="0"/>
              </a:spcAft>
            </a:pPr>
            <a:r>
              <a:rPr lang="en-US" sz="2000" dirty="0" smtClean="0">
                <a:ea typeface="Times New Roman" panose="02020603050405020304" pitchFamily="18" charset="0"/>
              </a:rPr>
              <a:t>Discharge </a:t>
            </a:r>
            <a:r>
              <a:rPr lang="en-US" sz="2000" dirty="0">
                <a:ea typeface="Times New Roman" panose="02020603050405020304" pitchFamily="18" charset="0"/>
              </a:rPr>
              <a:t>of urban and industrial effluent to rivers. Administrative of enforcement for the following facilities is underway</a:t>
            </a:r>
            <a:r>
              <a:rPr lang="en-US" sz="2400" dirty="0">
                <a:ea typeface="Times New Roman" panose="02020603050405020304" pitchFamily="18" charset="0"/>
              </a:rPr>
              <a:t>:</a:t>
            </a:r>
            <a:endParaRPr lang="en-ZA" sz="2400" dirty="0">
              <a:ea typeface="Times New Roman" panose="02020603050405020304" pitchFamily="18" charset="0"/>
            </a:endParaRPr>
          </a:p>
          <a:p>
            <a:pPr marL="985838" lvl="1" indent="-342900" algn="just">
              <a:spcAft>
                <a:spcPts val="0"/>
              </a:spcAft>
              <a:buFont typeface="+mj-lt"/>
              <a:buAutoNum type="alphaLcParenR"/>
            </a:pPr>
            <a:r>
              <a:rPr lang="en-US" sz="1800" dirty="0" err="1">
                <a:ea typeface="Times New Roman" panose="02020603050405020304" pitchFamily="18" charset="0"/>
              </a:rPr>
              <a:t>Mabaleng</a:t>
            </a:r>
            <a:r>
              <a:rPr lang="en-US" sz="1800" dirty="0">
                <a:ea typeface="Times New Roman" panose="02020603050405020304" pitchFamily="18" charset="0"/>
              </a:rPr>
              <a:t> Trading 2cc;</a:t>
            </a:r>
            <a:endParaRPr lang="en-ZA" sz="1800" dirty="0">
              <a:ea typeface="Times New Roman" panose="02020603050405020304" pitchFamily="18" charset="0"/>
            </a:endParaRPr>
          </a:p>
          <a:p>
            <a:pPr marL="985838" lvl="1" indent="-342900" algn="just">
              <a:spcAft>
                <a:spcPts val="0"/>
              </a:spcAft>
              <a:buFont typeface="+mj-lt"/>
              <a:buAutoNum type="alphaLcParenR"/>
            </a:pPr>
            <a:r>
              <a:rPr lang="en-US" sz="1800" dirty="0">
                <a:ea typeface="Times New Roman" panose="02020603050405020304" pitchFamily="18" charset="0"/>
              </a:rPr>
              <a:t>Sa Oil Company;</a:t>
            </a:r>
            <a:endParaRPr lang="en-ZA" sz="1800" dirty="0">
              <a:ea typeface="Times New Roman" panose="02020603050405020304" pitchFamily="18" charset="0"/>
            </a:endParaRPr>
          </a:p>
          <a:p>
            <a:pPr marL="985838" lvl="1" indent="-342900" algn="just">
              <a:spcAft>
                <a:spcPts val="0"/>
              </a:spcAft>
              <a:buFont typeface="+mj-lt"/>
              <a:buAutoNum type="alphaLcParenR"/>
            </a:pPr>
            <a:r>
              <a:rPr lang="en-US" sz="1800" dirty="0" err="1">
                <a:ea typeface="Times New Roman" panose="02020603050405020304" pitchFamily="18" charset="0"/>
              </a:rPr>
              <a:t>Wrightcoat</a:t>
            </a:r>
            <a:r>
              <a:rPr lang="en-US" sz="1800" dirty="0">
                <a:ea typeface="Times New Roman" panose="02020603050405020304" pitchFamily="18" charset="0"/>
              </a:rPr>
              <a:t> CC;</a:t>
            </a:r>
            <a:endParaRPr lang="en-ZA" sz="1800" dirty="0">
              <a:ea typeface="Times New Roman" panose="02020603050405020304" pitchFamily="18" charset="0"/>
            </a:endParaRPr>
          </a:p>
          <a:p>
            <a:pPr marL="985838" lvl="1" indent="-342900" algn="just">
              <a:spcAft>
                <a:spcPts val="0"/>
              </a:spcAft>
              <a:buFont typeface="+mj-lt"/>
              <a:buAutoNum type="alphaLcParenR"/>
            </a:pPr>
            <a:r>
              <a:rPr lang="en-US" sz="1800" dirty="0" err="1">
                <a:ea typeface="Times New Roman" panose="02020603050405020304" pitchFamily="18" charset="0"/>
              </a:rPr>
              <a:t>Carbochem</a:t>
            </a:r>
            <a:r>
              <a:rPr lang="en-US" sz="1800" dirty="0">
                <a:ea typeface="Times New Roman" panose="02020603050405020304" pitchFamily="18" charset="0"/>
              </a:rPr>
              <a:t>;</a:t>
            </a:r>
            <a:endParaRPr lang="en-ZA" sz="1800" dirty="0">
              <a:ea typeface="Times New Roman" panose="02020603050405020304" pitchFamily="18" charset="0"/>
            </a:endParaRPr>
          </a:p>
          <a:p>
            <a:pPr marL="985838" lvl="1" indent="-342900" algn="just">
              <a:spcAft>
                <a:spcPts val="0"/>
              </a:spcAft>
              <a:buFont typeface="+mj-lt"/>
              <a:buAutoNum type="alphaLcParenR"/>
            </a:pPr>
            <a:r>
              <a:rPr lang="en-US" sz="1800" dirty="0">
                <a:ea typeface="Times New Roman" panose="02020603050405020304" pitchFamily="18" charset="0"/>
              </a:rPr>
              <a:t>Fuchs Lubricants</a:t>
            </a:r>
            <a:r>
              <a:rPr lang="en-US" sz="1800" i="1" dirty="0">
                <a:ea typeface="Times New Roman" panose="02020603050405020304" pitchFamily="18" charset="0"/>
              </a:rPr>
              <a:t>.</a:t>
            </a:r>
            <a:endParaRPr lang="en-ZA" sz="1800" i="1" dirty="0">
              <a:ea typeface="Times New Roman" panose="02020603050405020304" pitchFamily="18" charset="0"/>
            </a:endParaRPr>
          </a:p>
          <a:p>
            <a:pPr marL="228600" algn="just">
              <a:spcAft>
                <a:spcPts val="0"/>
              </a:spcAft>
            </a:pPr>
            <a:r>
              <a:rPr lang="en-US" sz="2000" dirty="0">
                <a:ea typeface="Times New Roman" panose="02020603050405020304" pitchFamily="18" charset="0"/>
              </a:rPr>
              <a:t>It is challenging to monitor pollution from industries because most of facilities discharge effluents into municipal </a:t>
            </a:r>
            <a:r>
              <a:rPr lang="en-US" sz="2000" dirty="0" smtClean="0">
                <a:ea typeface="Times New Roman" panose="02020603050405020304" pitchFamily="18" charset="0"/>
              </a:rPr>
              <a:t>storm water </a:t>
            </a:r>
            <a:r>
              <a:rPr lang="en-US" sz="2000" dirty="0">
                <a:ea typeface="Times New Roman" panose="02020603050405020304" pitchFamily="18" charset="0"/>
              </a:rPr>
              <a:t>systems, ending up in Wastewater Treatment Works or watercourses such as rivers and wetlands.</a:t>
            </a:r>
            <a:endParaRPr lang="en-ZA" sz="2000" dirty="0">
              <a:ea typeface="Times New Roman" panose="02020603050405020304" pitchFamily="18" charset="0"/>
            </a:endParaRPr>
          </a:p>
          <a:p>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30</a:t>
            </a:fld>
            <a:endParaRPr lang="en-US" altLang="en-US" dirty="0">
              <a:solidFill>
                <a:prstClr val="black"/>
              </a:solidFill>
              <a:ea typeface="+mn-ea"/>
            </a:endParaRPr>
          </a:p>
        </p:txBody>
      </p:sp>
    </p:spTree>
    <p:extLst>
      <p:ext uri="{BB962C8B-B14F-4D97-AF65-F5344CB8AC3E}">
        <p14:creationId xmlns:p14="http://schemas.microsoft.com/office/powerpoint/2010/main" val="2501703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ZA" sz="3200" dirty="0" smtClean="0"/>
              <a:t>Vaal River System Intervention</a:t>
            </a:r>
            <a:endParaRPr lang="en-ZA" sz="3200" dirty="0"/>
          </a:p>
        </p:txBody>
      </p:sp>
      <p:sp>
        <p:nvSpPr>
          <p:cNvPr id="3" name="Content Placeholder 2"/>
          <p:cNvSpPr>
            <a:spLocks noGrp="1"/>
          </p:cNvSpPr>
          <p:nvPr>
            <p:ph idx="1"/>
          </p:nvPr>
        </p:nvSpPr>
        <p:spPr>
          <a:xfrm>
            <a:off x="457200" y="925503"/>
            <a:ext cx="8229600" cy="5111313"/>
          </a:xfrm>
        </p:spPr>
        <p:txBody>
          <a:bodyPr/>
          <a:lstStyle/>
          <a:p>
            <a:pPr marL="457200" indent="-457200" algn="just">
              <a:spcAft>
                <a:spcPts val="0"/>
              </a:spcAft>
            </a:pPr>
            <a:r>
              <a:rPr lang="en-GB" sz="2000" dirty="0">
                <a:ea typeface="Times New Roman" panose="02020603050405020304" pitchFamily="18" charset="0"/>
              </a:rPr>
              <a:t>The cost of the intervention work is estimated to be </a:t>
            </a:r>
            <a:r>
              <a:rPr lang="en-GB" sz="2000" dirty="0" smtClean="0">
                <a:ea typeface="Times New Roman" panose="02020603050405020304" pitchFamily="18" charset="0"/>
              </a:rPr>
              <a:t>R2.2 billion</a:t>
            </a:r>
          </a:p>
          <a:p>
            <a:pPr marL="457200" indent="-457200" algn="just">
              <a:spcAft>
                <a:spcPts val="0"/>
              </a:spcAft>
            </a:pPr>
            <a:r>
              <a:rPr lang="en-GB" sz="2000" dirty="0" smtClean="0">
                <a:ea typeface="Times New Roman" panose="02020603050405020304" pitchFamily="18" charset="0"/>
              </a:rPr>
              <a:t>The DWS has allocated R911m million towards </a:t>
            </a:r>
            <a:r>
              <a:rPr lang="en-GB" sz="2000" dirty="0">
                <a:ea typeface="Times New Roman" panose="02020603050405020304" pitchFamily="18" charset="0"/>
              </a:rPr>
              <a:t>efforts to mitigate the pollution of the Vaal River. </a:t>
            </a:r>
          </a:p>
          <a:p>
            <a:pPr marL="457200" indent="-457200" algn="just">
              <a:spcAft>
                <a:spcPts val="0"/>
              </a:spcAft>
            </a:pPr>
            <a:r>
              <a:rPr lang="en-GB" sz="2000" dirty="0" smtClean="0">
                <a:ea typeface="Times New Roman" panose="02020603050405020304" pitchFamily="18" charset="0"/>
              </a:rPr>
              <a:t>The </a:t>
            </a:r>
            <a:r>
              <a:rPr lang="en-GB" sz="2000" dirty="0">
                <a:ea typeface="Times New Roman" panose="02020603050405020304" pitchFamily="18" charset="0"/>
              </a:rPr>
              <a:t>DWS reprioritised R241,9 million at the beginning of the financial </a:t>
            </a:r>
            <a:r>
              <a:rPr lang="en-GB" sz="2000" dirty="0" smtClean="0">
                <a:ea typeface="Times New Roman" panose="02020603050405020304" pitchFamily="18" charset="0"/>
              </a:rPr>
              <a:t>year</a:t>
            </a:r>
            <a:r>
              <a:rPr lang="en-GB" sz="2000" dirty="0">
                <a:ea typeface="Times New Roman" panose="02020603050405020304" pitchFamily="18" charset="0"/>
              </a:rPr>
              <a:t> </a:t>
            </a:r>
            <a:r>
              <a:rPr lang="en-GB" sz="2000" dirty="0" smtClean="0">
                <a:ea typeface="Times New Roman" panose="02020603050405020304" pitchFamily="18" charset="0"/>
              </a:rPr>
              <a:t>for the project. </a:t>
            </a:r>
            <a:endParaRPr lang="en-ZA" sz="2000" dirty="0">
              <a:ea typeface="Times New Roman" panose="02020603050405020304" pitchFamily="18" charset="0"/>
            </a:endParaRPr>
          </a:p>
          <a:p>
            <a:pPr marL="457200" indent="-457200" algn="just">
              <a:spcAft>
                <a:spcPts val="0"/>
              </a:spcAft>
            </a:pPr>
            <a:r>
              <a:rPr lang="en-GB" sz="2000" dirty="0" smtClean="0">
                <a:ea typeface="Times New Roman" panose="02020603050405020304" pitchFamily="18" charset="0"/>
              </a:rPr>
              <a:t>To </a:t>
            </a:r>
            <a:r>
              <a:rPr lang="en-GB" sz="2000" dirty="0">
                <a:ea typeface="Times New Roman" panose="02020603050405020304" pitchFamily="18" charset="0"/>
              </a:rPr>
              <a:t>accelerate the Human Settlements Development Programme and contribute towards economic development in the Emfuleni Local Municipality, the </a:t>
            </a:r>
            <a:r>
              <a:rPr lang="en-GB" sz="2000" dirty="0" smtClean="0">
                <a:ea typeface="Times New Roman" panose="02020603050405020304" pitchFamily="18" charset="0"/>
              </a:rPr>
              <a:t>c </a:t>
            </a:r>
            <a:r>
              <a:rPr lang="en-GB" sz="2000" dirty="0" err="1" smtClean="0">
                <a:ea typeface="Times New Roman" panose="02020603050405020304" pitchFamily="18" charset="0"/>
              </a:rPr>
              <a:t>apacity</a:t>
            </a:r>
            <a:r>
              <a:rPr lang="en-GB" sz="2000" dirty="0" smtClean="0">
                <a:ea typeface="Times New Roman" panose="02020603050405020304" pitchFamily="18" charset="0"/>
              </a:rPr>
              <a:t> </a:t>
            </a:r>
            <a:r>
              <a:rPr lang="en-GB" sz="2000" dirty="0">
                <a:ea typeface="Times New Roman" panose="02020603050405020304" pitchFamily="18" charset="0"/>
              </a:rPr>
              <a:t>of the waste water treatment plants </a:t>
            </a:r>
            <a:r>
              <a:rPr lang="en-GB" sz="2000" dirty="0" smtClean="0">
                <a:ea typeface="Times New Roman" panose="02020603050405020304" pitchFamily="18" charset="0"/>
              </a:rPr>
              <a:t>needs to be upgraded</a:t>
            </a:r>
          </a:p>
          <a:p>
            <a:pPr marL="457200" indent="-457200" algn="just">
              <a:spcAft>
                <a:spcPts val="0"/>
              </a:spcAft>
            </a:pPr>
            <a:r>
              <a:rPr lang="en-GB" sz="2000" dirty="0" smtClean="0">
                <a:ea typeface="Times New Roman" panose="02020603050405020304" pitchFamily="18" charset="0"/>
              </a:rPr>
              <a:t>The </a:t>
            </a:r>
            <a:r>
              <a:rPr lang="en-GB" sz="2000" dirty="0">
                <a:ea typeface="Times New Roman" panose="02020603050405020304" pitchFamily="18" charset="0"/>
              </a:rPr>
              <a:t>estimated cost of this project is R6 billion </a:t>
            </a:r>
            <a:endParaRPr lang="en-GB" sz="2000" dirty="0" smtClean="0">
              <a:ea typeface="Times New Roman" panose="02020603050405020304" pitchFamily="18" charset="0"/>
            </a:endParaRPr>
          </a:p>
          <a:p>
            <a:pPr marL="457200" indent="-457200" algn="just">
              <a:spcAft>
                <a:spcPts val="0"/>
              </a:spcAft>
            </a:pPr>
            <a:r>
              <a:rPr lang="en-GB" sz="2000" dirty="0" smtClean="0">
                <a:ea typeface="Times New Roman" panose="02020603050405020304" pitchFamily="18" charset="0"/>
              </a:rPr>
              <a:t>The </a:t>
            </a:r>
            <a:r>
              <a:rPr lang="en-GB" sz="2000" dirty="0">
                <a:ea typeface="Times New Roman" panose="02020603050405020304" pitchFamily="18" charset="0"/>
              </a:rPr>
              <a:t>DWS has submitted a proposal to National Treasury </a:t>
            </a:r>
            <a:r>
              <a:rPr lang="en-GB" sz="2000" dirty="0" smtClean="0">
                <a:ea typeface="Times New Roman" panose="02020603050405020304" pitchFamily="18" charset="0"/>
              </a:rPr>
              <a:t>to upgrade and refurbish the capacity of </a:t>
            </a:r>
            <a:r>
              <a:rPr lang="en-GB" sz="2000" dirty="0">
                <a:ea typeface="Times New Roman" panose="02020603050405020304" pitchFamily="18" charset="0"/>
              </a:rPr>
              <a:t>waste water treatment </a:t>
            </a:r>
            <a:r>
              <a:rPr lang="en-GB" sz="2000" dirty="0" smtClean="0">
                <a:ea typeface="Times New Roman" panose="02020603050405020304" pitchFamily="18" charset="0"/>
              </a:rPr>
              <a:t>works in </a:t>
            </a:r>
            <a:r>
              <a:rPr lang="en-GB" sz="2000" dirty="0">
                <a:ea typeface="Times New Roman" panose="02020603050405020304" pitchFamily="18" charset="0"/>
              </a:rPr>
              <a:t>the Emfuleni Local Municipality.</a:t>
            </a:r>
            <a:endParaRPr lang="en-ZA" sz="2000" dirty="0">
              <a:ea typeface="Times New Roman" panose="02020603050405020304" pitchFamily="18" charset="0"/>
            </a:endParaRPr>
          </a:p>
          <a:p>
            <a:endParaRPr lang="en-ZA" sz="20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31</a:t>
            </a:fld>
            <a:endParaRPr lang="en-US" altLang="en-US" dirty="0">
              <a:solidFill>
                <a:prstClr val="black"/>
              </a:solidFill>
              <a:ea typeface="+mn-ea"/>
            </a:endParaRPr>
          </a:p>
        </p:txBody>
      </p:sp>
    </p:spTree>
    <p:extLst>
      <p:ext uri="{BB962C8B-B14F-4D97-AF65-F5344CB8AC3E}">
        <p14:creationId xmlns:p14="http://schemas.microsoft.com/office/powerpoint/2010/main" val="4035071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1"/>
          <p:cNvSpPr txBox="1">
            <a:spLocks noGrp="1"/>
          </p:cNvSpPr>
          <p:nvPr>
            <p:ph type="title"/>
          </p:nvPr>
        </p:nvSpPr>
        <p:spPr>
          <a:xfrm>
            <a:off x="457200" y="274638"/>
            <a:ext cx="8229600" cy="695253"/>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4400"/>
              <a:buFont typeface="Arial"/>
              <a:buNone/>
            </a:pPr>
            <a:r>
              <a:rPr lang="en-US" sz="3200" b="0" i="0" u="none" dirty="0">
                <a:solidFill>
                  <a:schemeClr val="dk1"/>
                </a:solidFill>
                <a:latin typeface="Arial"/>
                <a:ea typeface="Arial"/>
                <a:cs typeface="Arial"/>
                <a:sym typeface="Arial"/>
              </a:rPr>
              <a:t>Progress to </a:t>
            </a:r>
            <a:r>
              <a:rPr lang="en-US" sz="3200" b="0" i="0" u="none" dirty="0" smtClean="0">
                <a:solidFill>
                  <a:schemeClr val="dk1"/>
                </a:solidFill>
                <a:latin typeface="Arial"/>
                <a:ea typeface="Arial"/>
                <a:cs typeface="Arial"/>
                <a:sym typeface="Arial"/>
              </a:rPr>
              <a:t>date on WDCS</a:t>
            </a:r>
            <a:endParaRPr sz="3200" dirty="0"/>
          </a:p>
        </p:txBody>
      </p:sp>
      <p:sp>
        <p:nvSpPr>
          <p:cNvPr id="292" name="Google Shape;292;p51"/>
          <p:cNvSpPr txBox="1">
            <a:spLocks noGrp="1"/>
          </p:cNvSpPr>
          <p:nvPr>
            <p:ph idx="1"/>
          </p:nvPr>
        </p:nvSpPr>
        <p:spPr>
          <a:xfrm>
            <a:off x="457200" y="969891"/>
            <a:ext cx="8229600" cy="530662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chemeClr val="dk1"/>
              </a:buClr>
              <a:buSzPts val="2800"/>
              <a:buFont typeface="Arial"/>
              <a:buChar char="•"/>
            </a:pPr>
            <a:r>
              <a:rPr lang="en-US" sz="2000" b="0" i="0" u="none" strike="noStrike" cap="none" dirty="0">
                <a:solidFill>
                  <a:schemeClr val="dk1"/>
                </a:solidFill>
                <a:ea typeface="Arial"/>
                <a:sym typeface="Arial"/>
              </a:rPr>
              <a:t>Project Steering Committee was appointed on 13 March 2019 to oversee implementation of the project.</a:t>
            </a:r>
            <a:endParaRPr sz="2000" dirty="0"/>
          </a:p>
          <a:p>
            <a:pPr marL="342900" marR="0" lvl="0" indent="-342900" algn="just" rtl="0">
              <a:lnSpc>
                <a:spcPct val="100000"/>
              </a:lnSpc>
              <a:spcBef>
                <a:spcPts val="560"/>
              </a:spcBef>
              <a:spcAft>
                <a:spcPts val="0"/>
              </a:spcAft>
              <a:buClr>
                <a:schemeClr val="dk1"/>
              </a:buClr>
              <a:buSzPts val="2800"/>
              <a:buFont typeface="Arial"/>
              <a:buChar char="•"/>
            </a:pPr>
            <a:r>
              <a:rPr lang="en-US" sz="2000" b="0" i="0" u="none" strike="noStrike" cap="none" dirty="0">
                <a:solidFill>
                  <a:schemeClr val="dk1"/>
                </a:solidFill>
                <a:ea typeface="Arial"/>
                <a:sym typeface="Arial"/>
              </a:rPr>
              <a:t>The Technical Task Team </a:t>
            </a:r>
            <a:r>
              <a:rPr lang="en-US" sz="2000" b="0" i="0" u="none" strike="noStrike" cap="none" dirty="0" smtClean="0">
                <a:solidFill>
                  <a:schemeClr val="dk1"/>
                </a:solidFill>
                <a:ea typeface="Arial"/>
                <a:sym typeface="Arial"/>
              </a:rPr>
              <a:t>reporting to the Project Steering Committee was </a:t>
            </a:r>
            <a:r>
              <a:rPr lang="en-US" sz="2000" b="0" i="0" u="none" strike="noStrike" cap="none" dirty="0">
                <a:solidFill>
                  <a:schemeClr val="dk1"/>
                </a:solidFill>
                <a:ea typeface="Arial"/>
                <a:sym typeface="Arial"/>
              </a:rPr>
              <a:t>established on 22 March 2019 to assist with technical aspects of the project.</a:t>
            </a:r>
            <a:endParaRPr sz="2000" dirty="0"/>
          </a:p>
          <a:p>
            <a:pPr marL="342900" marR="0" lvl="0" indent="-342900" algn="just" rtl="0">
              <a:lnSpc>
                <a:spcPct val="100000"/>
              </a:lnSpc>
              <a:spcBef>
                <a:spcPts val="560"/>
              </a:spcBef>
              <a:spcAft>
                <a:spcPts val="0"/>
              </a:spcAft>
              <a:buClr>
                <a:schemeClr val="dk1"/>
              </a:buClr>
              <a:buSzPts val="2800"/>
              <a:buFont typeface="Arial"/>
              <a:buChar char="•"/>
            </a:pPr>
            <a:r>
              <a:rPr lang="en-US" sz="2000" b="0" i="0" u="none" strike="noStrike" cap="none" dirty="0" smtClean="0">
                <a:solidFill>
                  <a:schemeClr val="dk1"/>
                </a:solidFill>
                <a:ea typeface="Arial"/>
                <a:sym typeface="Arial"/>
              </a:rPr>
              <a:t>Gap </a:t>
            </a:r>
            <a:r>
              <a:rPr lang="en-US" sz="2000" b="0" i="0" u="none" strike="noStrike" cap="none" dirty="0">
                <a:solidFill>
                  <a:schemeClr val="dk1"/>
                </a:solidFill>
                <a:ea typeface="Arial"/>
                <a:sym typeface="Arial"/>
              </a:rPr>
              <a:t>analysis reports for the 3 pilot </a:t>
            </a:r>
            <a:r>
              <a:rPr lang="en-US" sz="2000" b="0" i="0" u="none" strike="noStrike" cap="none" dirty="0" smtClean="0">
                <a:solidFill>
                  <a:schemeClr val="dk1"/>
                </a:solidFill>
                <a:ea typeface="Arial"/>
                <a:sym typeface="Arial"/>
              </a:rPr>
              <a:t>areas (Vaal, </a:t>
            </a:r>
            <a:r>
              <a:rPr lang="en-US" sz="2000" b="0" i="0" u="none" strike="noStrike" cap="none" dirty="0" err="1" smtClean="0">
                <a:solidFill>
                  <a:schemeClr val="dk1"/>
                </a:solidFill>
                <a:ea typeface="Arial"/>
                <a:sym typeface="Arial"/>
              </a:rPr>
              <a:t>Olifants</a:t>
            </a:r>
            <a:r>
              <a:rPr lang="en-US" sz="2000" b="0" i="0" u="none" strike="noStrike" cap="none" dirty="0" smtClean="0">
                <a:solidFill>
                  <a:schemeClr val="dk1"/>
                </a:solidFill>
                <a:ea typeface="Arial"/>
                <a:sym typeface="Arial"/>
              </a:rPr>
              <a:t> &amp; Crocodile West Marico) </a:t>
            </a:r>
            <a:r>
              <a:rPr lang="en-US" sz="2000" b="0" i="0" u="none" strike="noStrike" cap="none" dirty="0">
                <a:solidFill>
                  <a:schemeClr val="dk1"/>
                </a:solidFill>
                <a:ea typeface="Arial"/>
                <a:sym typeface="Arial"/>
              </a:rPr>
              <a:t>have been </a:t>
            </a:r>
            <a:r>
              <a:rPr lang="en-US" sz="2000" b="0" i="0" u="none" strike="noStrike" cap="none" dirty="0" smtClean="0">
                <a:solidFill>
                  <a:schemeClr val="dk1"/>
                </a:solidFill>
                <a:ea typeface="Arial"/>
                <a:sym typeface="Arial"/>
              </a:rPr>
              <a:t>finalized.</a:t>
            </a:r>
            <a:endParaRPr sz="2000" dirty="0"/>
          </a:p>
          <a:p>
            <a:pPr marL="342900" indent="-342900" algn="just">
              <a:spcBef>
                <a:spcPts val="560"/>
              </a:spcBef>
              <a:buSzPts val="2800"/>
            </a:pPr>
            <a:r>
              <a:rPr lang="en-US" sz="2000" dirty="0" smtClean="0">
                <a:ea typeface="Arial"/>
                <a:sym typeface="Arial"/>
              </a:rPr>
              <a:t>Finalizing </a:t>
            </a:r>
            <a:r>
              <a:rPr lang="en-US" sz="2000" dirty="0">
                <a:ea typeface="Arial"/>
                <a:sym typeface="Arial"/>
              </a:rPr>
              <a:t>the methodology and approach in preparation for piloting in the 3 WMAs in </a:t>
            </a:r>
            <a:r>
              <a:rPr lang="en-US" sz="2000" dirty="0" smtClean="0">
                <a:ea typeface="Arial"/>
                <a:sym typeface="Arial"/>
              </a:rPr>
              <a:t>2021/2022</a:t>
            </a:r>
          </a:p>
          <a:p>
            <a:pPr marL="342900" lvl="0" indent="-342900" algn="just">
              <a:spcBef>
                <a:spcPts val="560"/>
              </a:spcBef>
              <a:buSzPts val="2800"/>
            </a:pPr>
            <a:r>
              <a:rPr lang="en-GB" sz="2000" dirty="0">
                <a:ea typeface="Arial"/>
                <a:sym typeface="Arial"/>
              </a:rPr>
              <a:t>Update the current WDCS strategy to speak to the new approach and methodology. </a:t>
            </a:r>
          </a:p>
          <a:p>
            <a:pPr marL="342900" lvl="0" indent="-342900" algn="just">
              <a:spcBef>
                <a:spcPts val="560"/>
              </a:spcBef>
              <a:buSzPts val="2800"/>
            </a:pPr>
            <a:r>
              <a:rPr lang="en-GB" sz="2000" dirty="0">
                <a:ea typeface="Arial"/>
                <a:sym typeface="Arial"/>
              </a:rPr>
              <a:t>Ensure waste users are registered on WARMS.</a:t>
            </a:r>
            <a:endParaRPr lang="en-GB" sz="2000" dirty="0"/>
          </a:p>
          <a:p>
            <a:pPr marL="342900" lvl="0" indent="-342900" algn="just">
              <a:spcBef>
                <a:spcPts val="560"/>
              </a:spcBef>
              <a:buSzPts val="2800"/>
            </a:pPr>
            <a:r>
              <a:rPr lang="en-GB" sz="2000" dirty="0">
                <a:ea typeface="Arial"/>
                <a:sym typeface="Arial"/>
              </a:rPr>
              <a:t>Linkage of information systems.</a:t>
            </a:r>
            <a:endParaRPr lang="en-GB" sz="2000" dirty="0"/>
          </a:p>
          <a:p>
            <a:pPr marL="342900" lvl="0" indent="-342900" algn="just">
              <a:spcBef>
                <a:spcPts val="560"/>
              </a:spcBef>
              <a:buSzPts val="2800"/>
            </a:pPr>
            <a:r>
              <a:rPr lang="en-GB" sz="2000" dirty="0">
                <a:ea typeface="Arial"/>
                <a:sym typeface="Arial"/>
              </a:rPr>
              <a:t>Monitoring of implementation of </a:t>
            </a:r>
            <a:r>
              <a:rPr lang="en-GB" sz="2000" dirty="0" smtClean="0">
                <a:ea typeface="Arial"/>
                <a:sym typeface="Arial"/>
              </a:rPr>
              <a:t>Resource Quality Objectives.</a:t>
            </a:r>
            <a:endParaRPr lang="en-GB" sz="2000" dirty="0"/>
          </a:p>
          <a:p>
            <a:pPr marL="342900" lvl="0" indent="-342900" algn="just">
              <a:spcBef>
                <a:spcPts val="560"/>
              </a:spcBef>
              <a:buSzPts val="2800"/>
            </a:pPr>
            <a:r>
              <a:rPr lang="en-GB" sz="2000" dirty="0">
                <a:ea typeface="Arial"/>
                <a:sym typeface="Arial"/>
              </a:rPr>
              <a:t>Finalise Waste Discharge Standards for pilot areas.</a:t>
            </a:r>
            <a:endParaRPr lang="en-GB" sz="2000" dirty="0"/>
          </a:p>
          <a:p>
            <a:pPr marL="342900" indent="-342900">
              <a:spcBef>
                <a:spcPts val="560"/>
              </a:spcBef>
              <a:buSzPts val="2800"/>
            </a:pPr>
            <a:endParaRPr lang="en-US" sz="2000" dirty="0">
              <a:latin typeface="Arial"/>
              <a:ea typeface="Arial"/>
              <a:cs typeface="Arial"/>
              <a:sym typeface="Arial"/>
            </a:endParaRPr>
          </a:p>
          <a:p>
            <a:pPr marL="342900" marR="0" lvl="0" indent="-342900" algn="l" rtl="0">
              <a:lnSpc>
                <a:spcPct val="100000"/>
              </a:lnSpc>
              <a:spcBef>
                <a:spcPts val="560"/>
              </a:spcBef>
              <a:spcAft>
                <a:spcPts val="0"/>
              </a:spcAft>
              <a:buClr>
                <a:schemeClr val="dk1"/>
              </a:buClr>
              <a:buSzPts val="2800"/>
              <a:buFont typeface="Arial"/>
              <a:buChar char="•"/>
            </a:pPr>
            <a:endParaRPr lang="en-US" sz="2000" b="0" i="0" u="none" strike="noStrike" cap="none" dirty="0" smtClean="0">
              <a:solidFill>
                <a:schemeClr val="dk1"/>
              </a:solidFill>
              <a:latin typeface="+mn-lt"/>
              <a:ea typeface="Arial"/>
              <a:cs typeface="Arial"/>
              <a:sym typeface="Arial"/>
            </a:endParaRPr>
          </a:p>
        </p:txBody>
      </p:sp>
    </p:spTree>
    <p:extLst>
      <p:ext uri="{BB962C8B-B14F-4D97-AF65-F5344CB8AC3E}">
        <p14:creationId xmlns:p14="http://schemas.microsoft.com/office/powerpoint/2010/main" val="1410665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0160"/>
            <a:ext cx="8229600" cy="1935902"/>
          </a:xfrm>
        </p:spPr>
        <p:txBody>
          <a:bodyPr/>
          <a:lstStyle/>
          <a:p>
            <a:r>
              <a:rPr lang="en-ZA" sz="6600" dirty="0" smtClean="0"/>
              <a:t>Thank you</a:t>
            </a:r>
            <a:endParaRPr lang="en-ZA" sz="6600" dirty="0"/>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33</a:t>
            </a:fld>
            <a:endParaRPr lang="en-US" altLang="en-US" dirty="0">
              <a:solidFill>
                <a:prstClr val="black"/>
              </a:solidFill>
              <a:ea typeface="+mn-ea"/>
            </a:endParaRPr>
          </a:p>
        </p:txBody>
      </p:sp>
    </p:spTree>
    <p:extLst>
      <p:ext uri="{BB962C8B-B14F-4D97-AF65-F5344CB8AC3E}">
        <p14:creationId xmlns:p14="http://schemas.microsoft.com/office/powerpoint/2010/main" val="63942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722313" y="2498346"/>
            <a:ext cx="7772400" cy="1500187"/>
          </a:xfrm>
        </p:spPr>
        <p:txBody>
          <a:bodyPr/>
          <a:lstStyle/>
          <a:p>
            <a:pPr marL="1074738" indent="-1074738"/>
            <a:r>
              <a:rPr lang="en-ZA" sz="2000" b="1" cap="all" dirty="0">
                <a:solidFill>
                  <a:prstClr val="black"/>
                </a:solidFill>
              </a:rPr>
              <a:t>Part </a:t>
            </a:r>
            <a:r>
              <a:rPr lang="en-ZA" sz="2000" b="1" cap="all" dirty="0" smtClean="0">
                <a:solidFill>
                  <a:prstClr val="black"/>
                </a:solidFill>
              </a:rPr>
              <a:t>1: </a:t>
            </a:r>
            <a:r>
              <a:rPr lang="en-US" sz="2000" dirty="0" smtClean="0">
                <a:solidFill>
                  <a:prstClr val="black"/>
                </a:solidFill>
              </a:rPr>
              <a:t>OVERALL </a:t>
            </a:r>
            <a:r>
              <a:rPr lang="en-US" sz="2000" dirty="0">
                <a:solidFill>
                  <a:prstClr val="black"/>
                </a:solidFill>
              </a:rPr>
              <a:t>IMPACT OF THE SECOND ADJUSTMENTS </a:t>
            </a:r>
            <a:r>
              <a:rPr lang="en-US" sz="2000" dirty="0" smtClean="0">
                <a:solidFill>
                  <a:prstClr val="black"/>
                </a:solidFill>
              </a:rPr>
              <a:t>APPROPRIATION AND THE FINANCIAL POSITION OF THE DEPARTMENT</a:t>
            </a:r>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a:t>
            </a:fld>
            <a:endParaRPr lang="en-US" altLang="en-US" dirty="0">
              <a:solidFill>
                <a:prstClr val="black"/>
              </a:solidFill>
              <a:ea typeface="+mn-ea"/>
            </a:endParaRPr>
          </a:p>
        </p:txBody>
      </p:sp>
    </p:spTree>
    <p:extLst>
      <p:ext uri="{BB962C8B-B14F-4D97-AF65-F5344CB8AC3E}">
        <p14:creationId xmlns:p14="http://schemas.microsoft.com/office/powerpoint/2010/main" val="274893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2800" b="1" dirty="0" smtClean="0"/>
              <a:t>Adjustments Appropriation </a:t>
            </a:r>
            <a:br>
              <a:rPr lang="en-US" sz="2800" b="1" dirty="0" smtClean="0"/>
            </a:br>
            <a:r>
              <a:rPr lang="en-US" sz="2800" b="1" dirty="0" smtClean="0"/>
              <a:t>(Programme)</a:t>
            </a:r>
            <a:endParaRPr lang="en-ZA" sz="2800" b="1"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a:t>
            </a:fld>
            <a:endParaRPr lang="en-US" altLang="en-US" dirty="0">
              <a:solidFill>
                <a:prstClr val="black"/>
              </a:solidFill>
              <a:ea typeface="+mn-ea"/>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44619575"/>
              </p:ext>
            </p:extLst>
          </p:nvPr>
        </p:nvGraphicFramePr>
        <p:xfrm>
          <a:off x="0" y="1003456"/>
          <a:ext cx="9144000" cy="3566160"/>
        </p:xfrm>
        <a:graphic>
          <a:graphicData uri="http://schemas.openxmlformats.org/presentationml/2006/ole">
            <mc:AlternateContent xmlns:mc="http://schemas.openxmlformats.org/markup-compatibility/2006">
              <mc:Choice xmlns:v="urn:schemas-microsoft-com:vml" Requires="v">
                <p:oleObj spid="_x0000_s2119" name="Worksheet" r:id="rId3" imgW="9890790" imgH="2293483" progId="Excel.Sheet.12">
                  <p:embed/>
                </p:oleObj>
              </mc:Choice>
              <mc:Fallback>
                <p:oleObj name="Worksheet" r:id="rId3" imgW="9890790" imgH="2293483" progId="Excel.Sheet.12">
                  <p:embed/>
                  <p:pic>
                    <p:nvPicPr>
                      <p:cNvPr id="0" name=""/>
                      <p:cNvPicPr/>
                      <p:nvPr/>
                    </p:nvPicPr>
                    <p:blipFill>
                      <a:blip r:embed="rId4"/>
                      <a:stretch>
                        <a:fillRect/>
                      </a:stretch>
                    </p:blipFill>
                    <p:spPr>
                      <a:xfrm>
                        <a:off x="0" y="1003456"/>
                        <a:ext cx="9144000" cy="3566160"/>
                      </a:xfrm>
                      <a:prstGeom prst="rect">
                        <a:avLst/>
                      </a:prstGeom>
                    </p:spPr>
                  </p:pic>
                </p:oleObj>
              </mc:Fallback>
            </mc:AlternateContent>
          </a:graphicData>
        </a:graphic>
      </p:graphicFrame>
    </p:spTree>
    <p:extLst>
      <p:ext uri="{BB962C8B-B14F-4D97-AF65-F5344CB8AC3E}">
        <p14:creationId xmlns:p14="http://schemas.microsoft.com/office/powerpoint/2010/main" val="481572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2800" b="1" dirty="0"/>
              <a:t>Adjustments </a:t>
            </a:r>
            <a:r>
              <a:rPr lang="en-US" sz="2800" b="1" dirty="0" smtClean="0"/>
              <a:t>Appropriation</a:t>
            </a:r>
            <a:br>
              <a:rPr lang="en-US" sz="2800" b="1" dirty="0" smtClean="0"/>
            </a:br>
            <a:r>
              <a:rPr lang="en-US" sz="2800" b="1" dirty="0" smtClean="0"/>
              <a:t>(Economic Class)</a:t>
            </a:r>
            <a:endParaRPr lang="en-ZA" sz="3200" b="1"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a:t>
            </a:fld>
            <a:endParaRPr lang="en-US" altLang="en-US" dirty="0">
              <a:solidFill>
                <a:prstClr val="black"/>
              </a:solidFill>
              <a:ea typeface="+mn-ea"/>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183608082"/>
              </p:ext>
            </p:extLst>
          </p:nvPr>
        </p:nvGraphicFramePr>
        <p:xfrm>
          <a:off x="0" y="1143000"/>
          <a:ext cx="9144000" cy="4334764"/>
        </p:xfrm>
        <a:graphic>
          <a:graphicData uri="http://schemas.openxmlformats.org/presentationml/2006/ole">
            <mc:AlternateContent xmlns:mc="http://schemas.openxmlformats.org/markup-compatibility/2006">
              <mc:Choice xmlns:v="urn:schemas-microsoft-com:vml" Requires="v">
                <p:oleObj spid="_x0000_s1094" name="Worksheet" r:id="rId3" imgW="9890790" imgH="4228982" progId="Excel.Sheet.12">
                  <p:embed/>
                </p:oleObj>
              </mc:Choice>
              <mc:Fallback>
                <p:oleObj name="Worksheet" r:id="rId3" imgW="9890790" imgH="4228982" progId="Excel.Sheet.12">
                  <p:embed/>
                  <p:pic>
                    <p:nvPicPr>
                      <p:cNvPr id="0" name=""/>
                      <p:cNvPicPr/>
                      <p:nvPr/>
                    </p:nvPicPr>
                    <p:blipFill>
                      <a:blip r:embed="rId4"/>
                      <a:stretch>
                        <a:fillRect/>
                      </a:stretch>
                    </p:blipFill>
                    <p:spPr>
                      <a:xfrm>
                        <a:off x="0" y="1143000"/>
                        <a:ext cx="9144000" cy="4334764"/>
                      </a:xfrm>
                      <a:prstGeom prst="rect">
                        <a:avLst/>
                      </a:prstGeom>
                    </p:spPr>
                  </p:pic>
                </p:oleObj>
              </mc:Fallback>
            </mc:AlternateContent>
          </a:graphicData>
        </a:graphic>
      </p:graphicFrame>
    </p:spTree>
    <p:extLst>
      <p:ext uri="{BB962C8B-B14F-4D97-AF65-F5344CB8AC3E}">
        <p14:creationId xmlns:p14="http://schemas.microsoft.com/office/powerpoint/2010/main" val="267039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14984"/>
          </a:xfrm>
        </p:spPr>
        <p:txBody>
          <a:bodyPr/>
          <a:lstStyle/>
          <a:p>
            <a:r>
              <a:rPr lang="en-US" sz="2800" b="1" dirty="0"/>
              <a:t>Adjustments </a:t>
            </a:r>
            <a:r>
              <a:rPr lang="en-US" sz="2800" b="1" dirty="0" smtClean="0"/>
              <a:t>Appropriation</a:t>
            </a:r>
            <a:br>
              <a:rPr lang="en-US" sz="2800" b="1" dirty="0" smtClean="0"/>
            </a:br>
            <a:r>
              <a:rPr lang="en-US" sz="2800" b="1" dirty="0" smtClean="0"/>
              <a:t>(Explanatory Notes)</a:t>
            </a:r>
            <a:endParaRPr lang="en-ZA" sz="2800" b="1"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7</a:t>
            </a:fld>
            <a:endParaRPr lang="en-US" altLang="en-US" dirty="0">
              <a:solidFill>
                <a:prstClr val="black"/>
              </a:solidFill>
              <a:ea typeface="+mn-ea"/>
            </a:endParaRPr>
          </a:p>
        </p:txBody>
      </p:sp>
      <p:sp>
        <p:nvSpPr>
          <p:cNvPr id="3" name="Rectangle 2"/>
          <p:cNvSpPr/>
          <p:nvPr/>
        </p:nvSpPr>
        <p:spPr>
          <a:xfrm>
            <a:off x="0" y="900652"/>
            <a:ext cx="9144000" cy="5693866"/>
          </a:xfrm>
          <a:prstGeom prst="rect">
            <a:avLst/>
          </a:prstGeom>
        </p:spPr>
        <p:txBody>
          <a:bodyPr wrap="square">
            <a:spAutoFit/>
          </a:bodyPr>
          <a:lstStyle/>
          <a:p>
            <a:pPr algn="just"/>
            <a:r>
              <a:rPr lang="en-GB" sz="1300" dirty="0" smtClean="0"/>
              <a:t>The final adjusted appropriation amounts to R16.994 billion, and has resulted mainly from additional funds of R306 million through approved Roll-Overs for drought and country wide </a:t>
            </a:r>
            <a:r>
              <a:rPr lang="en-GB" sz="1300" dirty="0"/>
              <a:t>COVID-19</a:t>
            </a:r>
            <a:r>
              <a:rPr lang="en-GB" sz="1300" dirty="0" smtClean="0"/>
              <a:t> interventions,   suspended funds of R257 </a:t>
            </a:r>
            <a:r>
              <a:rPr lang="en-GB" sz="1300" dirty="0"/>
              <a:t>million </a:t>
            </a:r>
            <a:r>
              <a:rPr lang="en-GB" sz="1300" dirty="0" smtClean="0"/>
              <a:t>for </a:t>
            </a:r>
            <a:r>
              <a:rPr lang="en-GB" sz="1300" dirty="0"/>
              <a:t>the support of the COVID-19 macro-economic stimulus </a:t>
            </a:r>
            <a:r>
              <a:rPr lang="en-GB" sz="1300" dirty="0" smtClean="0"/>
              <a:t>response, the budget cuts of R71 million and R200.919 million as a contribution of the Department towards Business Rescue Plan for SAA. The following budget reprioritisations within the Budget Vote were implemented:</a:t>
            </a:r>
          </a:p>
          <a:p>
            <a:pPr algn="just"/>
            <a:endParaRPr lang="en-GB" sz="1300" dirty="0" smtClean="0"/>
          </a:p>
          <a:p>
            <a:pPr marL="285750" indent="-285750" algn="just">
              <a:buFont typeface="Arial" panose="020B0604020202020204" pitchFamily="34" charset="0"/>
              <a:buChar char="•"/>
            </a:pPr>
            <a:r>
              <a:rPr lang="en-US" sz="1300" b="1" dirty="0" smtClean="0"/>
              <a:t>Compensation of Employees</a:t>
            </a:r>
            <a:r>
              <a:rPr lang="en-US" sz="1300" dirty="0" smtClean="0"/>
              <a:t>: Savings emanating from non-filing of posts during higher levels of lockdown were shifted away from the Department</a:t>
            </a:r>
            <a:endParaRPr lang="en-GB" sz="1300" dirty="0"/>
          </a:p>
          <a:p>
            <a:pPr marL="285750" indent="-285750" algn="just">
              <a:buFont typeface="Arial" panose="020B0604020202020204" pitchFamily="34" charset="0"/>
              <a:buChar char="•"/>
            </a:pPr>
            <a:r>
              <a:rPr lang="en-US" sz="1300" b="1" dirty="0" smtClean="0"/>
              <a:t>Goods and Services: </a:t>
            </a:r>
            <a:r>
              <a:rPr lang="en-US" sz="1300" dirty="0" smtClean="0"/>
              <a:t>Funds were reprioritized </a:t>
            </a:r>
            <a:r>
              <a:rPr lang="en-US" sz="1300" dirty="0"/>
              <a:t>to partially reduce the outstanding liabilities (Accruals, </a:t>
            </a:r>
            <a:r>
              <a:rPr lang="en-US" sz="1300" dirty="0" smtClean="0"/>
              <a:t>Payables </a:t>
            </a:r>
            <a:r>
              <a:rPr lang="en-US" sz="1300" dirty="0"/>
              <a:t>and </a:t>
            </a:r>
            <a:r>
              <a:rPr lang="en-US" sz="1300" dirty="0" smtClean="0"/>
              <a:t>Commitments</a:t>
            </a:r>
            <a:r>
              <a:rPr lang="en-US" sz="1300" dirty="0"/>
              <a:t>) of War on Leaks National Strategic Training </a:t>
            </a:r>
            <a:r>
              <a:rPr lang="en-US" sz="1300" dirty="0" err="1" smtClean="0"/>
              <a:t>Programme</a:t>
            </a:r>
            <a:r>
              <a:rPr lang="en-US" sz="1300" dirty="0" smtClean="0"/>
              <a:t>, Operations and Maintenance interventions on Water Services Schemes.</a:t>
            </a:r>
          </a:p>
          <a:p>
            <a:pPr marL="285750" indent="-285750" algn="just">
              <a:buFont typeface="Arial" panose="020B0604020202020204" pitchFamily="34" charset="0"/>
              <a:buChar char="•"/>
            </a:pPr>
            <a:r>
              <a:rPr lang="en-US" sz="1300" b="1" dirty="0" smtClean="0"/>
              <a:t>Machinery and Equipment</a:t>
            </a:r>
            <a:r>
              <a:rPr lang="en-US" sz="1300" dirty="0" smtClean="0"/>
              <a:t>: Bulk procurement of laptops for employees who will be on a hybrid dual mode of remote working arrangements including those who are 60 years and older, with one or more stated comorbidities to enable employees to work remotely </a:t>
            </a:r>
          </a:p>
          <a:p>
            <a:pPr marL="285750" indent="-285750" algn="just">
              <a:buFont typeface="Arial" panose="020B0604020202020204" pitchFamily="34" charset="0"/>
              <a:buChar char="•"/>
            </a:pPr>
            <a:r>
              <a:rPr lang="en-US" sz="1300" b="1" dirty="0" smtClean="0"/>
              <a:t>Infrastructure Projects: </a:t>
            </a:r>
            <a:r>
              <a:rPr lang="en-US" sz="1300" dirty="0" smtClean="0"/>
              <a:t>Payments </a:t>
            </a:r>
            <a:r>
              <a:rPr lang="en-US" sz="1300" dirty="0"/>
              <a:t>for capital assets </a:t>
            </a:r>
            <a:r>
              <a:rPr lang="en-US" sz="1300" dirty="0" smtClean="0"/>
              <a:t>in respect of RBIG 6B </a:t>
            </a:r>
            <a:r>
              <a:rPr lang="en-US" sz="1300" dirty="0"/>
              <a:t>allocation </a:t>
            </a:r>
            <a:r>
              <a:rPr lang="en-US" sz="1300" dirty="0" smtClean="0"/>
              <a:t>was converted to </a:t>
            </a:r>
            <a:r>
              <a:rPr lang="en-US" sz="1300" dirty="0"/>
              <a:t>goods and services towards Vaal River System (VRS) intervention operations and maintenance during project </a:t>
            </a:r>
            <a:r>
              <a:rPr lang="en-US" sz="1300" dirty="0" smtClean="0"/>
              <a:t>implementation and </a:t>
            </a:r>
            <a:r>
              <a:rPr lang="en-US" sz="1300" dirty="0"/>
              <a:t>implementation of Covid-19 </a:t>
            </a:r>
            <a:r>
              <a:rPr lang="en-US" sz="1300" dirty="0" smtClean="0"/>
              <a:t>Initiatives.</a:t>
            </a:r>
          </a:p>
          <a:p>
            <a:pPr marL="285750" indent="-285750" algn="just">
              <a:buFont typeface="Arial" panose="020B0604020202020204" pitchFamily="34" charset="0"/>
              <a:buChar char="•"/>
            </a:pPr>
            <a:r>
              <a:rPr lang="en-US" sz="1300" b="1" dirty="0" smtClean="0"/>
              <a:t>Rollover funds: </a:t>
            </a:r>
            <a:r>
              <a:rPr lang="en-US" sz="1300" dirty="0" smtClean="0"/>
              <a:t>The amount of R306 million approved for rollover has been allocated to the Northern Cape to cater for the commitments relating to Drought Relief projects as submitted to National Treasury. </a:t>
            </a:r>
          </a:p>
          <a:p>
            <a:pPr algn="just"/>
            <a:endParaRPr lang="en-US" sz="1300" b="1" dirty="0"/>
          </a:p>
          <a:p>
            <a:pPr algn="just"/>
            <a:r>
              <a:rPr lang="en-ZA" sz="1300" dirty="0" smtClean="0"/>
              <a:t>Second adjustment appropriation had no implications since the budget cuts and funds transferred out of the Vote were directly linked to lockdown related  low spending / project delays. </a:t>
            </a:r>
            <a:endParaRPr lang="en-ZA" sz="1300" dirty="0"/>
          </a:p>
          <a:p>
            <a:pPr algn="just"/>
            <a:endParaRPr lang="en-ZA" sz="1300" dirty="0" smtClean="0"/>
          </a:p>
          <a:p>
            <a:pPr algn="just"/>
            <a:r>
              <a:rPr lang="en-ZA" sz="1300" dirty="0" smtClean="0"/>
              <a:t>The Department has adjusted the APP  </a:t>
            </a:r>
            <a:r>
              <a:rPr lang="en-ZA" sz="1300" dirty="0"/>
              <a:t>in line with the </a:t>
            </a:r>
            <a:r>
              <a:rPr lang="en-ZA" sz="1300" dirty="0" smtClean="0"/>
              <a:t>AENE, furthermore the Procurement Plan has been revised to ensure proper alignment between budget, plans and procurement. All these measures including systems of internal controls and continued implementation of the Financial Recovery Plan will ensure effective and efficient uses of resources.</a:t>
            </a:r>
            <a:endParaRPr lang="en-ZA" sz="1300" dirty="0"/>
          </a:p>
          <a:p>
            <a:pPr algn="just"/>
            <a:endParaRPr lang="en-GB" sz="1300" dirty="0"/>
          </a:p>
          <a:p>
            <a:pPr algn="just"/>
            <a:endParaRPr lang="en-ZA" sz="1300" dirty="0">
              <a:solidFill>
                <a:srgbClr val="FF0000"/>
              </a:solidFill>
            </a:endParaRPr>
          </a:p>
        </p:txBody>
      </p:sp>
    </p:spTree>
    <p:extLst>
      <p:ext uri="{BB962C8B-B14F-4D97-AF65-F5344CB8AC3E}">
        <p14:creationId xmlns:p14="http://schemas.microsoft.com/office/powerpoint/2010/main" val="2762918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7400"/>
          </a:xfrm>
        </p:spPr>
        <p:txBody>
          <a:bodyPr/>
          <a:lstStyle/>
          <a:p>
            <a:r>
              <a:rPr lang="en-US" sz="2800" b="1" dirty="0"/>
              <a:t>Expenditure per Programmes as </a:t>
            </a:r>
            <a:r>
              <a:rPr lang="en-US" sz="2800" b="1" dirty="0" smtClean="0"/>
              <a:t>at</a:t>
            </a:r>
            <a:br>
              <a:rPr lang="en-US" sz="2800" b="1" dirty="0" smtClean="0"/>
            </a:br>
            <a:r>
              <a:rPr lang="en-US" sz="2800" b="1" dirty="0" smtClean="0"/>
              <a:t>30 </a:t>
            </a:r>
            <a:r>
              <a:rPr lang="en-US" sz="2800" b="1" dirty="0"/>
              <a:t>September 2020 (including comparative figures)</a:t>
            </a:r>
            <a:endParaRPr lang="en-ZA" sz="2800" b="1" dirty="0"/>
          </a:p>
        </p:txBody>
      </p:sp>
      <p:sp>
        <p:nvSpPr>
          <p:cNvPr id="6" name="Slide Number Placeholder 3"/>
          <p:cNvSpPr>
            <a:spLocks noGrp="1"/>
          </p:cNvSpPr>
          <p:nvPr>
            <p:ph type="sldNum" sz="quarter" idx="12"/>
          </p:nvPr>
        </p:nvSpPr>
        <p:spPr>
          <a:xfrm>
            <a:off x="3724846" y="6352243"/>
            <a:ext cx="2133600" cy="365125"/>
          </a:xfrm>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8</a:t>
            </a:fld>
            <a:endParaRPr lang="en-US" altLang="en-US" dirty="0">
              <a:solidFill>
                <a:prstClr val="black"/>
              </a:solidFill>
              <a:ea typeface="+mn-ea"/>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7607498"/>
              </p:ext>
            </p:extLst>
          </p:nvPr>
        </p:nvGraphicFramePr>
        <p:xfrm>
          <a:off x="0" y="1003854"/>
          <a:ext cx="9143999" cy="3293982"/>
        </p:xfrm>
        <a:graphic>
          <a:graphicData uri="http://schemas.openxmlformats.org/drawingml/2006/table">
            <a:tbl>
              <a:tblPr firstRow="1" bandRow="1">
                <a:tableStyleId>{F5AB1C69-6EDB-4FF4-983F-18BD219EF322}</a:tableStyleId>
              </a:tblPr>
              <a:tblGrid>
                <a:gridCol w="3183481">
                  <a:extLst>
                    <a:ext uri="{9D8B030D-6E8A-4147-A177-3AD203B41FA5}">
                      <a16:colId xmlns:a16="http://schemas.microsoft.com/office/drawing/2014/main" xmlns="" val="1426508786"/>
                    </a:ext>
                  </a:extLst>
                </a:gridCol>
                <a:gridCol w="994087">
                  <a:extLst>
                    <a:ext uri="{9D8B030D-6E8A-4147-A177-3AD203B41FA5}">
                      <a16:colId xmlns:a16="http://schemas.microsoft.com/office/drawing/2014/main" xmlns="" val="2330625097"/>
                    </a:ext>
                  </a:extLst>
                </a:gridCol>
                <a:gridCol w="994087">
                  <a:extLst>
                    <a:ext uri="{9D8B030D-6E8A-4147-A177-3AD203B41FA5}">
                      <a16:colId xmlns:a16="http://schemas.microsoft.com/office/drawing/2014/main" xmlns="" val="3431393922"/>
                    </a:ext>
                  </a:extLst>
                </a:gridCol>
                <a:gridCol w="993086">
                  <a:extLst>
                    <a:ext uri="{9D8B030D-6E8A-4147-A177-3AD203B41FA5}">
                      <a16:colId xmlns:a16="http://schemas.microsoft.com/office/drawing/2014/main" xmlns="" val="2897416241"/>
                    </a:ext>
                  </a:extLst>
                </a:gridCol>
                <a:gridCol w="993086">
                  <a:extLst>
                    <a:ext uri="{9D8B030D-6E8A-4147-A177-3AD203B41FA5}">
                      <a16:colId xmlns:a16="http://schemas.microsoft.com/office/drawing/2014/main" xmlns="" val="3591502987"/>
                    </a:ext>
                  </a:extLst>
                </a:gridCol>
                <a:gridCol w="993086">
                  <a:extLst>
                    <a:ext uri="{9D8B030D-6E8A-4147-A177-3AD203B41FA5}">
                      <a16:colId xmlns:a16="http://schemas.microsoft.com/office/drawing/2014/main" xmlns="" val="1150003162"/>
                    </a:ext>
                  </a:extLst>
                </a:gridCol>
                <a:gridCol w="993086">
                  <a:extLst>
                    <a:ext uri="{9D8B030D-6E8A-4147-A177-3AD203B41FA5}">
                      <a16:colId xmlns:a16="http://schemas.microsoft.com/office/drawing/2014/main" xmlns="" val="1576229650"/>
                    </a:ext>
                  </a:extLst>
                </a:gridCol>
              </a:tblGrid>
              <a:tr h="325358">
                <a:tc rowSpan="3">
                  <a:txBody>
                    <a:bodyPr/>
                    <a:lstStyle/>
                    <a:p>
                      <a:pPr algn="ctr">
                        <a:spcAft>
                          <a:spcPts val="0"/>
                        </a:spcAft>
                      </a:pPr>
                      <a:r>
                        <a:rPr lang="en-GB" sz="1200" b="1" dirty="0">
                          <a:effectLst/>
                          <a:latin typeface="Arial" panose="020B0604020202020204" pitchFamily="34" charset="0"/>
                          <a:cs typeface="Arial" panose="020B0604020202020204" pitchFamily="34" charset="0"/>
                        </a:rPr>
                        <a:t>Programmes</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algn="ctr">
                        <a:spcAft>
                          <a:spcPts val="0"/>
                        </a:spcAft>
                      </a:pPr>
                      <a:r>
                        <a:rPr lang="en-ZA" sz="1200" b="1" dirty="0">
                          <a:effectLst/>
                          <a:latin typeface="Arial" panose="020B0604020202020204" pitchFamily="34" charset="0"/>
                          <a:cs typeface="Arial" panose="020B0604020202020204" pitchFamily="34" charset="0"/>
                        </a:rPr>
                        <a:t>2020/21 Expenditure outcome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b="1" dirty="0">
                          <a:effectLst/>
                          <a:latin typeface="Arial" panose="020B0604020202020204" pitchFamily="34" charset="0"/>
                          <a:cs typeface="Arial" panose="020B0604020202020204" pitchFamily="34" charset="0"/>
                        </a:rPr>
                        <a:t>2019/20 Expenditure outcome</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897230720"/>
                  </a:ext>
                </a:extLst>
              </a:tr>
              <a:tr h="976074">
                <a:tc vMerge="1">
                  <a:txBody>
                    <a:bodyPr/>
                    <a:lstStyle/>
                    <a:p>
                      <a:endParaRPr lang="en-ZA"/>
                    </a:p>
                  </a:txBody>
                  <a:tcPr/>
                </a:tc>
                <a:tc>
                  <a:txBody>
                    <a:bodyPr/>
                    <a:lstStyle/>
                    <a:p>
                      <a:pPr algn="ctr">
                        <a:spcAft>
                          <a:spcPts val="0"/>
                        </a:spcAft>
                      </a:pPr>
                      <a:r>
                        <a:rPr lang="en-ZA" sz="1200" b="1" dirty="0">
                          <a:effectLst/>
                          <a:latin typeface="Arial" panose="020B0604020202020204" pitchFamily="34" charset="0"/>
                          <a:cs typeface="Arial" panose="020B0604020202020204" pitchFamily="34" charset="0"/>
                        </a:rPr>
                        <a:t>Adjusted budget</a:t>
                      </a:r>
                    </a:p>
                    <a:p>
                      <a:pPr algn="ctr">
                        <a:spcAft>
                          <a:spcPts val="0"/>
                        </a:spcAft>
                      </a:pPr>
                      <a:r>
                        <a:rPr lang="en-ZA" sz="1200" b="1" dirty="0">
                          <a:effectLst/>
                          <a:latin typeface="Arial" panose="020B0604020202020204" pitchFamily="34" charset="0"/>
                          <a:cs typeface="Arial" panose="020B0604020202020204" pitchFamily="34" charset="0"/>
                        </a:rPr>
                        <a:t>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ZA" sz="1200" b="1" dirty="0">
                          <a:effectLst/>
                          <a:latin typeface="Arial" panose="020B0604020202020204" pitchFamily="34" charset="0"/>
                          <a:cs typeface="Arial" panose="020B0604020202020204" pitchFamily="34" charset="0"/>
                        </a:rPr>
                        <a:t>Apr 2020 - Sept 2020</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ZA" sz="1200" b="1" dirty="0">
                          <a:effectLst/>
                          <a:latin typeface="Arial" panose="020B0604020202020204" pitchFamily="34" charset="0"/>
                          <a:cs typeface="Arial" panose="020B0604020202020204" pitchFamily="34" charset="0"/>
                        </a:rPr>
                        <a:t> Spent on adjusted budget</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ZA" sz="1200" b="1" dirty="0">
                          <a:effectLst/>
                          <a:latin typeface="Arial" panose="020B0604020202020204" pitchFamily="34" charset="0"/>
                          <a:cs typeface="Arial" panose="020B0604020202020204" pitchFamily="34" charset="0"/>
                        </a:rPr>
                        <a:t>Adjusted budget</a:t>
                      </a:r>
                    </a:p>
                    <a:p>
                      <a:pPr algn="ctr">
                        <a:spcAft>
                          <a:spcPts val="0"/>
                        </a:spcAft>
                      </a:pPr>
                      <a:r>
                        <a:rPr lang="en-ZA" sz="1200" b="1" dirty="0">
                          <a:effectLst/>
                          <a:latin typeface="Arial" panose="020B0604020202020204" pitchFamily="34" charset="0"/>
                          <a:cs typeface="Arial" panose="020B0604020202020204" pitchFamily="34" charset="0"/>
                        </a:rPr>
                        <a:t>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ZA" sz="1200" b="1" dirty="0">
                          <a:effectLst/>
                          <a:latin typeface="Arial" panose="020B0604020202020204" pitchFamily="34" charset="0"/>
                          <a:cs typeface="Arial" panose="020B0604020202020204" pitchFamily="34" charset="0"/>
                        </a:rPr>
                        <a:t>Apr 2019 - Sept 2019</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ZA" sz="1200" b="1" dirty="0">
                          <a:effectLst/>
                          <a:latin typeface="Arial" panose="020B0604020202020204" pitchFamily="34" charset="0"/>
                          <a:cs typeface="Arial" panose="020B0604020202020204" pitchFamily="34" charset="0"/>
                        </a:rPr>
                        <a:t>Spent on adjusted budget</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3019232043"/>
                  </a:ext>
                </a:extLst>
              </a:tr>
              <a:tr h="325358">
                <a:tc vMerge="1">
                  <a:txBody>
                    <a:bodyPr/>
                    <a:lstStyle/>
                    <a:p>
                      <a:endParaRPr lang="en-ZA"/>
                    </a:p>
                  </a:txBody>
                  <a:tcPr/>
                </a:tc>
                <a:tc>
                  <a:txBody>
                    <a:bodyPr/>
                    <a:lstStyle/>
                    <a:p>
                      <a:pPr algn="ctr">
                        <a:spcAft>
                          <a:spcPts val="0"/>
                        </a:spcAft>
                      </a:pPr>
                      <a:r>
                        <a:rPr lang="en-ZA" sz="1200" b="1" dirty="0">
                          <a:effectLst/>
                          <a:latin typeface="Arial" panose="020B0604020202020204" pitchFamily="34" charset="0"/>
                          <a:cs typeface="Arial" panose="020B0604020202020204" pitchFamily="34" charset="0"/>
                        </a:rPr>
                        <a:t>R'000'</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spcAft>
                          <a:spcPts val="0"/>
                        </a:spcAft>
                      </a:pPr>
                      <a:r>
                        <a:rPr lang="en-ZA" sz="1200" b="1" dirty="0">
                          <a:effectLst/>
                          <a:latin typeface="Arial" panose="020B0604020202020204" pitchFamily="34" charset="0"/>
                          <a:cs typeface="Arial" panose="020B0604020202020204" pitchFamily="34" charset="0"/>
                        </a:rPr>
                        <a:t>R'000'</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spcAft>
                          <a:spcPts val="0"/>
                        </a:spcAft>
                      </a:pPr>
                      <a:r>
                        <a:rPr lang="en-ZA" sz="1200" b="1" dirty="0">
                          <a:effectLst/>
                          <a:latin typeface="Arial" panose="020B0604020202020204" pitchFamily="34" charset="0"/>
                          <a:cs typeface="Arial" panose="020B0604020202020204" pitchFamily="34" charset="0"/>
                        </a:rPr>
                        <a:t>%</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spcAft>
                          <a:spcPts val="0"/>
                        </a:spcAft>
                      </a:pPr>
                      <a:r>
                        <a:rPr lang="en-ZA" sz="1200" b="1" dirty="0">
                          <a:effectLst/>
                          <a:latin typeface="Arial" panose="020B0604020202020204" pitchFamily="34" charset="0"/>
                          <a:cs typeface="Arial" panose="020B0604020202020204" pitchFamily="34" charset="0"/>
                        </a:rPr>
                        <a:t>R'000'</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spcAft>
                          <a:spcPts val="0"/>
                        </a:spcAft>
                      </a:pPr>
                      <a:r>
                        <a:rPr lang="en-ZA" sz="1200" b="1" dirty="0">
                          <a:effectLst/>
                          <a:latin typeface="Arial" panose="020B0604020202020204" pitchFamily="34" charset="0"/>
                          <a:cs typeface="Arial" panose="020B0604020202020204" pitchFamily="34" charset="0"/>
                        </a:rPr>
                        <a:t>R'000'</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spcAft>
                          <a:spcPts val="0"/>
                        </a:spcAft>
                      </a:pPr>
                      <a:r>
                        <a:rPr lang="en-ZA" sz="1200" b="1" dirty="0">
                          <a:effectLst/>
                          <a:latin typeface="Arial" panose="020B0604020202020204" pitchFamily="34" charset="0"/>
                          <a:cs typeface="Arial" panose="020B0604020202020204" pitchFamily="34" charset="0"/>
                        </a:rPr>
                        <a:t>%</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xmlns="" val="2145693335"/>
                  </a:ext>
                </a:extLst>
              </a:tr>
              <a:tr h="325358">
                <a:tc>
                  <a:txBody>
                    <a:bodyPr/>
                    <a:lstStyle/>
                    <a:p>
                      <a:pPr>
                        <a:spcAft>
                          <a:spcPts val="0"/>
                        </a:spcAft>
                      </a:pPr>
                      <a:r>
                        <a:rPr lang="en-GB" sz="1200" dirty="0">
                          <a:effectLst/>
                          <a:latin typeface="Arial" panose="020B0604020202020204" pitchFamily="34" charset="0"/>
                          <a:cs typeface="Arial" panose="020B0604020202020204" pitchFamily="34" charset="0"/>
                        </a:rPr>
                        <a:t>Administration</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1 933 961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790 395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41%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1 836 172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804 051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44%</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xmlns="" val="3793379553"/>
                  </a:ext>
                </a:extLst>
              </a:tr>
              <a:tr h="325358">
                <a:tc>
                  <a:txBody>
                    <a:bodyPr/>
                    <a:lstStyle/>
                    <a:p>
                      <a:pPr>
                        <a:spcAft>
                          <a:spcPts val="0"/>
                        </a:spcAft>
                      </a:pPr>
                      <a:r>
                        <a:rPr lang="en-GB" sz="1200" dirty="0">
                          <a:effectLst/>
                          <a:latin typeface="Arial" panose="020B0604020202020204" pitchFamily="34" charset="0"/>
                          <a:cs typeface="Arial" panose="020B0604020202020204" pitchFamily="34" charset="0"/>
                        </a:rPr>
                        <a:t>Water Planning and Information Management</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894 285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271 400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30%</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907 896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306 037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34%</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xmlns="" val="3608717904"/>
                  </a:ext>
                </a:extLst>
              </a:tr>
              <a:tr h="325358">
                <a:tc>
                  <a:txBody>
                    <a:bodyPr/>
                    <a:lstStyle/>
                    <a:p>
                      <a:pPr>
                        <a:spcAft>
                          <a:spcPts val="0"/>
                        </a:spcAft>
                      </a:pPr>
                      <a:r>
                        <a:rPr lang="en-GB" sz="1200" dirty="0">
                          <a:effectLst/>
                          <a:latin typeface="Arial" panose="020B0604020202020204" pitchFamily="34" charset="0"/>
                          <a:cs typeface="Arial" panose="020B0604020202020204" pitchFamily="34" charset="0"/>
                        </a:rPr>
                        <a:t>Water Infrastructure Development</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13 742 320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5 093 275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37%</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13 286 961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4 874 907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37%</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xmlns="" val="1243318994"/>
                  </a:ext>
                </a:extLst>
              </a:tr>
              <a:tr h="325358">
                <a:tc>
                  <a:txBody>
                    <a:bodyPr/>
                    <a:lstStyle/>
                    <a:p>
                      <a:pPr>
                        <a:spcAft>
                          <a:spcPts val="0"/>
                        </a:spcAft>
                      </a:pPr>
                      <a:r>
                        <a:rPr lang="en-GB" sz="1200" dirty="0">
                          <a:effectLst/>
                          <a:latin typeface="Arial" panose="020B0604020202020204" pitchFamily="34" charset="0"/>
                          <a:cs typeface="Arial" panose="020B0604020202020204" pitchFamily="34" charset="0"/>
                        </a:rPr>
                        <a:t>Water Sector Regulation</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388 661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127 342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33%</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436 270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 135 904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dirty="0">
                          <a:effectLst/>
                          <a:latin typeface="Arial" panose="020B0604020202020204" pitchFamily="34" charset="0"/>
                          <a:cs typeface="Arial" panose="020B0604020202020204" pitchFamily="34" charset="0"/>
                        </a:rPr>
                        <a:t>31%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xmlns="" val="3613053838"/>
                  </a:ext>
                </a:extLst>
              </a:tr>
              <a:tr h="325358">
                <a:tc>
                  <a:txBody>
                    <a:bodyPr/>
                    <a:lstStyle/>
                    <a:p>
                      <a:pPr>
                        <a:spcAft>
                          <a:spcPts val="0"/>
                        </a:spcAft>
                      </a:pPr>
                      <a:r>
                        <a:rPr lang="en-GB" sz="1200" b="1" dirty="0">
                          <a:effectLst/>
                          <a:latin typeface="Arial" panose="020B0604020202020204" pitchFamily="34" charset="0"/>
                          <a:cs typeface="Arial" panose="020B0604020202020204" pitchFamily="34" charset="0"/>
                        </a:rPr>
                        <a:t>Total Programmes</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b="1" dirty="0">
                          <a:effectLst/>
                          <a:latin typeface="Arial" panose="020B0604020202020204" pitchFamily="34" charset="0"/>
                          <a:cs typeface="Arial" panose="020B0604020202020204" pitchFamily="34" charset="0"/>
                        </a:rPr>
                        <a:t> 16 959 227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b="1" dirty="0">
                          <a:effectLst/>
                          <a:latin typeface="Arial" panose="020B0604020202020204" pitchFamily="34" charset="0"/>
                          <a:cs typeface="Arial" panose="020B0604020202020204" pitchFamily="34" charset="0"/>
                        </a:rPr>
                        <a:t> 6 282 412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b="1" dirty="0">
                          <a:effectLst/>
                          <a:latin typeface="Arial" panose="020B0604020202020204" pitchFamily="34" charset="0"/>
                          <a:cs typeface="Arial" panose="020B0604020202020204" pitchFamily="34" charset="0"/>
                        </a:rPr>
                        <a:t>37%</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b="1" dirty="0">
                          <a:effectLst/>
                          <a:latin typeface="Arial" panose="020B0604020202020204" pitchFamily="34" charset="0"/>
                          <a:cs typeface="Arial" panose="020B0604020202020204" pitchFamily="34" charset="0"/>
                        </a:rPr>
                        <a:t> 16 467 299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b="1" dirty="0">
                          <a:effectLst/>
                          <a:latin typeface="Arial" panose="020B0604020202020204" pitchFamily="34" charset="0"/>
                          <a:cs typeface="Arial" panose="020B0604020202020204" pitchFamily="34" charset="0"/>
                        </a:rPr>
                        <a:t> 6 120 899 </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n-GB" sz="1200" b="1" dirty="0">
                          <a:effectLst/>
                          <a:latin typeface="Arial" panose="020B0604020202020204" pitchFamily="34" charset="0"/>
                          <a:cs typeface="Arial" panose="020B0604020202020204" pitchFamily="34" charset="0"/>
                        </a:rPr>
                        <a:t>37%</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xmlns="" val="3260932995"/>
                  </a:ext>
                </a:extLst>
              </a:tr>
            </a:tbl>
          </a:graphicData>
        </a:graphic>
      </p:graphicFrame>
    </p:spTree>
    <p:extLst>
      <p:ext uri="{BB962C8B-B14F-4D97-AF65-F5344CB8AC3E}">
        <p14:creationId xmlns:p14="http://schemas.microsoft.com/office/powerpoint/2010/main" val="3131493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ln>
            <a:noFill/>
          </a:ln>
        </p:spPr>
        <p:style>
          <a:lnRef idx="2">
            <a:schemeClr val="accent3"/>
          </a:lnRef>
          <a:fillRef idx="1">
            <a:schemeClr val="lt1"/>
          </a:fillRef>
          <a:effectRef idx="0">
            <a:schemeClr val="accent3"/>
          </a:effectRef>
          <a:fontRef idx="minor">
            <a:schemeClr val="dk1"/>
          </a:fontRef>
        </p:style>
        <p:txBody>
          <a:bodyPr/>
          <a:lstStyle/>
          <a:p>
            <a:r>
              <a:rPr lang="en-US" sz="2800" b="1" dirty="0"/>
              <a:t>Expenditure per e</a:t>
            </a:r>
            <a:r>
              <a:rPr lang="en-US" sz="2800" b="1" dirty="0" smtClean="0"/>
              <a:t>conomic classification </a:t>
            </a:r>
            <a:r>
              <a:rPr lang="en-US" sz="2800" b="1" dirty="0"/>
              <a:t>as </a:t>
            </a:r>
            <a:r>
              <a:rPr lang="en-US" sz="2800" b="1" dirty="0" smtClean="0"/>
              <a:t>at</a:t>
            </a:r>
            <a:br>
              <a:rPr lang="en-US" sz="2800" b="1" dirty="0" smtClean="0"/>
            </a:br>
            <a:r>
              <a:rPr lang="en-US" sz="2800" b="1" dirty="0" smtClean="0"/>
              <a:t>30 </a:t>
            </a:r>
            <a:r>
              <a:rPr lang="en-US" sz="2800" b="1" dirty="0"/>
              <a:t>September 2020 (including comparative figures)</a:t>
            </a:r>
            <a:endParaRPr lang="en-ZA" sz="2800" b="1" dirty="0"/>
          </a:p>
        </p:txBody>
      </p:sp>
      <p:sp>
        <p:nvSpPr>
          <p:cNvPr id="6" name="Slide Number Placeholder 3"/>
          <p:cNvSpPr>
            <a:spLocks noGrp="1"/>
          </p:cNvSpPr>
          <p:nvPr>
            <p:ph type="sldNum" sz="quarter" idx="12"/>
          </p:nvPr>
        </p:nvSpPr>
        <p:spPr>
          <a:xfrm>
            <a:off x="3724846" y="6352243"/>
            <a:ext cx="2133600" cy="365125"/>
          </a:xfrm>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9</a:t>
            </a:fld>
            <a:endParaRPr lang="en-US" altLang="en-US" dirty="0">
              <a:solidFill>
                <a:prstClr val="black"/>
              </a:solidFill>
              <a:ea typeface="+mn-ea"/>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881921"/>
              </p:ext>
            </p:extLst>
          </p:nvPr>
        </p:nvGraphicFramePr>
        <p:xfrm>
          <a:off x="0" y="997990"/>
          <a:ext cx="9144002" cy="4995651"/>
        </p:xfrm>
        <a:graphic>
          <a:graphicData uri="http://schemas.openxmlformats.org/drawingml/2006/table">
            <a:tbl>
              <a:tblPr firstRow="1" bandRow="1">
                <a:tableStyleId>{F5AB1C69-6EDB-4FF4-983F-18BD219EF322}</a:tableStyleId>
              </a:tblPr>
              <a:tblGrid>
                <a:gridCol w="3183482">
                  <a:extLst>
                    <a:ext uri="{9D8B030D-6E8A-4147-A177-3AD203B41FA5}">
                      <a16:colId xmlns:a16="http://schemas.microsoft.com/office/drawing/2014/main" xmlns="" val="3883916031"/>
                    </a:ext>
                  </a:extLst>
                </a:gridCol>
                <a:gridCol w="994088">
                  <a:extLst>
                    <a:ext uri="{9D8B030D-6E8A-4147-A177-3AD203B41FA5}">
                      <a16:colId xmlns:a16="http://schemas.microsoft.com/office/drawing/2014/main" xmlns="" val="148450336"/>
                    </a:ext>
                  </a:extLst>
                </a:gridCol>
                <a:gridCol w="994088">
                  <a:extLst>
                    <a:ext uri="{9D8B030D-6E8A-4147-A177-3AD203B41FA5}">
                      <a16:colId xmlns:a16="http://schemas.microsoft.com/office/drawing/2014/main" xmlns="" val="1262126825"/>
                    </a:ext>
                  </a:extLst>
                </a:gridCol>
                <a:gridCol w="993086">
                  <a:extLst>
                    <a:ext uri="{9D8B030D-6E8A-4147-A177-3AD203B41FA5}">
                      <a16:colId xmlns:a16="http://schemas.microsoft.com/office/drawing/2014/main" xmlns="" val="3358203283"/>
                    </a:ext>
                  </a:extLst>
                </a:gridCol>
                <a:gridCol w="993086">
                  <a:extLst>
                    <a:ext uri="{9D8B030D-6E8A-4147-A177-3AD203B41FA5}">
                      <a16:colId xmlns:a16="http://schemas.microsoft.com/office/drawing/2014/main" xmlns="" val="1356093880"/>
                    </a:ext>
                  </a:extLst>
                </a:gridCol>
                <a:gridCol w="993086">
                  <a:extLst>
                    <a:ext uri="{9D8B030D-6E8A-4147-A177-3AD203B41FA5}">
                      <a16:colId xmlns:a16="http://schemas.microsoft.com/office/drawing/2014/main" xmlns="" val="2764971074"/>
                    </a:ext>
                  </a:extLst>
                </a:gridCol>
                <a:gridCol w="993086">
                  <a:extLst>
                    <a:ext uri="{9D8B030D-6E8A-4147-A177-3AD203B41FA5}">
                      <a16:colId xmlns:a16="http://schemas.microsoft.com/office/drawing/2014/main" xmlns="" val="3403722938"/>
                    </a:ext>
                  </a:extLst>
                </a:gridCol>
              </a:tblGrid>
              <a:tr h="150865">
                <a:tc rowSpan="3">
                  <a:txBody>
                    <a:bodyPr/>
                    <a:lstStyle/>
                    <a:p>
                      <a:pPr algn="ctr">
                        <a:spcAft>
                          <a:spcPts val="0"/>
                        </a:spcAft>
                      </a:pPr>
                      <a:r>
                        <a:rPr lang="en-GB" sz="1100" b="1" dirty="0">
                          <a:effectLst/>
                          <a:latin typeface="Arial" panose="020B0604020202020204" pitchFamily="34" charset="0"/>
                          <a:cs typeface="Arial" panose="020B0604020202020204" pitchFamily="34" charset="0"/>
                        </a:rPr>
                        <a:t>Economic Classification</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gridSpan="3">
                  <a:txBody>
                    <a:bodyPr/>
                    <a:lstStyle/>
                    <a:p>
                      <a:pPr algn="ctr">
                        <a:spcAft>
                          <a:spcPts val="0"/>
                        </a:spcAft>
                      </a:pPr>
                      <a:r>
                        <a:rPr lang="en-ZA" sz="1100" dirty="0">
                          <a:effectLst/>
                          <a:latin typeface="Arial" panose="020B0604020202020204" pitchFamily="34" charset="0"/>
                          <a:cs typeface="Arial" panose="020B0604020202020204" pitchFamily="34" charset="0"/>
                        </a:rPr>
                        <a:t>2020/21 Expenditure outcome</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100" dirty="0">
                          <a:effectLst/>
                          <a:latin typeface="Arial" panose="020B0604020202020204" pitchFamily="34" charset="0"/>
                          <a:cs typeface="Arial" panose="020B0604020202020204" pitchFamily="34" charset="0"/>
                        </a:rPr>
                        <a:t>2019/20 Expenditure outcome</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918864392"/>
                  </a:ext>
                </a:extLst>
              </a:tr>
              <a:tr h="452596">
                <a:tc vMerge="1">
                  <a:txBody>
                    <a:bodyPr/>
                    <a:lstStyle/>
                    <a:p>
                      <a:endParaRPr lang="en-ZA"/>
                    </a:p>
                  </a:txBody>
                  <a:tcPr/>
                </a:tc>
                <a:tc>
                  <a:txBody>
                    <a:bodyPr/>
                    <a:lstStyle/>
                    <a:p>
                      <a:pPr algn="ctr">
                        <a:spcAft>
                          <a:spcPts val="0"/>
                        </a:spcAft>
                      </a:pPr>
                      <a:r>
                        <a:rPr lang="en-ZA" sz="1100" b="1" dirty="0">
                          <a:effectLst/>
                          <a:latin typeface="Arial" panose="020B0604020202020204" pitchFamily="34" charset="0"/>
                          <a:cs typeface="Arial" panose="020B0604020202020204" pitchFamily="34" charset="0"/>
                        </a:rPr>
                        <a:t>Adjusted budget</a:t>
                      </a:r>
                    </a:p>
                    <a:p>
                      <a:pPr algn="ctr">
                        <a:spcAft>
                          <a:spcPts val="0"/>
                        </a:spcAft>
                      </a:pPr>
                      <a:r>
                        <a:rPr lang="en-ZA" sz="1100" b="1" dirty="0">
                          <a:effectLst/>
                          <a:latin typeface="Arial" panose="020B0604020202020204" pitchFamily="34" charset="0"/>
                          <a:cs typeface="Arial" panose="020B0604020202020204" pitchFamily="34" charset="0"/>
                        </a:rPr>
                        <a:t>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a:txBody>
                    <a:bodyPr/>
                    <a:lstStyle/>
                    <a:p>
                      <a:pPr algn="ctr">
                        <a:spcAft>
                          <a:spcPts val="0"/>
                        </a:spcAft>
                      </a:pPr>
                      <a:r>
                        <a:rPr lang="en-ZA" sz="1100" b="1" dirty="0">
                          <a:effectLst/>
                          <a:latin typeface="Arial" panose="020B0604020202020204" pitchFamily="34" charset="0"/>
                          <a:cs typeface="Arial" panose="020B0604020202020204" pitchFamily="34" charset="0"/>
                        </a:rPr>
                        <a:t>Apr 2020 - Sept 2020</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a:txBody>
                    <a:bodyPr/>
                    <a:lstStyle/>
                    <a:p>
                      <a:pPr algn="ctr">
                        <a:spcAft>
                          <a:spcPts val="0"/>
                        </a:spcAft>
                      </a:pPr>
                      <a:r>
                        <a:rPr lang="en-ZA" sz="1100" b="1" dirty="0">
                          <a:effectLst/>
                          <a:latin typeface="Arial" panose="020B0604020202020204" pitchFamily="34" charset="0"/>
                          <a:cs typeface="Arial" panose="020B0604020202020204" pitchFamily="34" charset="0"/>
                        </a:rPr>
                        <a:t>Spent on adjusted budget</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a:txBody>
                    <a:bodyPr/>
                    <a:lstStyle/>
                    <a:p>
                      <a:pPr algn="ctr">
                        <a:spcAft>
                          <a:spcPts val="0"/>
                        </a:spcAft>
                      </a:pPr>
                      <a:r>
                        <a:rPr lang="en-ZA" sz="1100" b="1" dirty="0">
                          <a:effectLst/>
                          <a:latin typeface="Arial" panose="020B0604020202020204" pitchFamily="34" charset="0"/>
                          <a:cs typeface="Arial" panose="020B0604020202020204" pitchFamily="34" charset="0"/>
                        </a:rPr>
                        <a:t>Adjusted budget</a:t>
                      </a:r>
                    </a:p>
                    <a:p>
                      <a:pPr algn="ctr">
                        <a:spcAft>
                          <a:spcPts val="0"/>
                        </a:spcAft>
                      </a:pPr>
                      <a:r>
                        <a:rPr lang="en-ZA" sz="1100" b="1" dirty="0">
                          <a:effectLst/>
                          <a:latin typeface="Arial" panose="020B0604020202020204" pitchFamily="34" charset="0"/>
                          <a:cs typeface="Arial" panose="020B0604020202020204" pitchFamily="34" charset="0"/>
                        </a:rPr>
                        <a:t>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a:txBody>
                    <a:bodyPr/>
                    <a:lstStyle/>
                    <a:p>
                      <a:pPr algn="ctr">
                        <a:spcAft>
                          <a:spcPts val="0"/>
                        </a:spcAft>
                      </a:pPr>
                      <a:r>
                        <a:rPr lang="en-ZA" sz="1100" b="1" dirty="0">
                          <a:effectLst/>
                          <a:latin typeface="Arial" panose="020B0604020202020204" pitchFamily="34" charset="0"/>
                          <a:cs typeface="Arial" panose="020B0604020202020204" pitchFamily="34" charset="0"/>
                        </a:rPr>
                        <a:t>Apr 2019 - Sept 2019</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tc>
                  <a:txBody>
                    <a:bodyPr/>
                    <a:lstStyle/>
                    <a:p>
                      <a:pPr algn="ctr">
                        <a:spcAft>
                          <a:spcPts val="0"/>
                        </a:spcAft>
                      </a:pPr>
                      <a:r>
                        <a:rPr lang="en-ZA" sz="1100" b="1" dirty="0">
                          <a:effectLst/>
                          <a:latin typeface="Arial" panose="020B0604020202020204" pitchFamily="34" charset="0"/>
                          <a:cs typeface="Arial" panose="020B0604020202020204" pitchFamily="34" charset="0"/>
                        </a:rPr>
                        <a:t>Spent on adjusted budget</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ctr"/>
                </a:tc>
                <a:extLst>
                  <a:ext uri="{0D108BD9-81ED-4DB2-BD59-A6C34878D82A}">
                    <a16:rowId xmlns:a16="http://schemas.microsoft.com/office/drawing/2014/main" xmlns="" val="1439511811"/>
                  </a:ext>
                </a:extLst>
              </a:tr>
              <a:tr h="150865">
                <a:tc vMerge="1">
                  <a:txBody>
                    <a:bodyPr/>
                    <a:lstStyle/>
                    <a:p>
                      <a:endParaRPr lang="en-ZA"/>
                    </a:p>
                  </a:txBody>
                  <a:tcPr/>
                </a:tc>
                <a:tc>
                  <a:txBody>
                    <a:bodyPr/>
                    <a:lstStyle/>
                    <a:p>
                      <a:pPr algn="ctr">
                        <a:spcAft>
                          <a:spcPts val="0"/>
                        </a:spcAft>
                      </a:pPr>
                      <a:r>
                        <a:rPr lang="en-ZA" sz="1100" b="1" dirty="0">
                          <a:effectLst/>
                          <a:latin typeface="Arial" panose="020B0604020202020204" pitchFamily="34" charset="0"/>
                          <a:cs typeface="Arial" panose="020B0604020202020204" pitchFamily="34" charset="0"/>
                        </a:rPr>
                        <a:t>R'000'</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ctr">
                        <a:spcAft>
                          <a:spcPts val="0"/>
                        </a:spcAft>
                      </a:pPr>
                      <a:r>
                        <a:rPr lang="en-ZA" sz="1100" b="1" dirty="0">
                          <a:effectLst/>
                          <a:latin typeface="Arial" panose="020B0604020202020204" pitchFamily="34" charset="0"/>
                          <a:cs typeface="Arial" panose="020B0604020202020204" pitchFamily="34" charset="0"/>
                        </a:rPr>
                        <a:t>R'000'</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ctr">
                        <a:spcAft>
                          <a:spcPts val="0"/>
                        </a:spcAft>
                      </a:pPr>
                      <a:r>
                        <a:rPr lang="en-ZA" sz="1100" b="1" dirty="0">
                          <a:effectLst/>
                          <a:latin typeface="Arial" panose="020B0604020202020204" pitchFamily="34" charset="0"/>
                          <a:cs typeface="Arial" panose="020B0604020202020204" pitchFamily="34" charset="0"/>
                        </a:rPr>
                        <a:t>%</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ctr">
                        <a:spcAft>
                          <a:spcPts val="0"/>
                        </a:spcAft>
                      </a:pPr>
                      <a:r>
                        <a:rPr lang="en-ZA" sz="1100" b="1" dirty="0">
                          <a:effectLst/>
                          <a:latin typeface="Arial" panose="020B0604020202020204" pitchFamily="34" charset="0"/>
                          <a:cs typeface="Arial" panose="020B0604020202020204" pitchFamily="34" charset="0"/>
                        </a:rPr>
                        <a:t>R'000'</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ctr">
                        <a:spcAft>
                          <a:spcPts val="0"/>
                        </a:spcAft>
                      </a:pPr>
                      <a:r>
                        <a:rPr lang="en-ZA" sz="1100" b="1" dirty="0">
                          <a:effectLst/>
                          <a:latin typeface="Arial" panose="020B0604020202020204" pitchFamily="34" charset="0"/>
                          <a:cs typeface="Arial" panose="020B0604020202020204" pitchFamily="34" charset="0"/>
                        </a:rPr>
                        <a:t>R'000'</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ctr">
                        <a:spcAft>
                          <a:spcPts val="0"/>
                        </a:spcAft>
                      </a:pPr>
                      <a:r>
                        <a:rPr lang="en-ZA" sz="1100" b="1" dirty="0">
                          <a:effectLst/>
                          <a:latin typeface="Arial" panose="020B0604020202020204" pitchFamily="34" charset="0"/>
                          <a:cs typeface="Arial" panose="020B0604020202020204" pitchFamily="34" charset="0"/>
                        </a:rPr>
                        <a:t>%</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1424309952"/>
                  </a:ext>
                </a:extLst>
              </a:tr>
              <a:tr h="150865">
                <a:tc>
                  <a:txBody>
                    <a:bodyPr/>
                    <a:lstStyle/>
                    <a:p>
                      <a:pPr>
                        <a:spcAft>
                          <a:spcPts val="0"/>
                        </a:spcAft>
                      </a:pPr>
                      <a:r>
                        <a:rPr lang="en-GB" sz="1100" b="1" dirty="0">
                          <a:effectLst/>
                          <a:latin typeface="Arial" panose="020B0604020202020204" pitchFamily="34" charset="0"/>
                          <a:cs typeface="Arial" panose="020B0604020202020204" pitchFamily="34" charset="0"/>
                        </a:rPr>
                        <a:t>Current Payments</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3 371 726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1 497 241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44%</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3 486 103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1 461 554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42%</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864862989"/>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Compensation of </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Employees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1 938 252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802 541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41%</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1 821 343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833 072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46%</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2614564427"/>
                  </a:ext>
                </a:extLst>
              </a:tr>
              <a:tr h="150865">
                <a:tc>
                  <a:txBody>
                    <a:bodyPr/>
                    <a:lstStyle/>
                    <a:p>
                      <a:pPr>
                        <a:spcAft>
                          <a:spcPts val="0"/>
                        </a:spcAft>
                      </a:pPr>
                      <a:r>
                        <a:rPr lang="en-GB" sz="1100" dirty="0">
                          <a:effectLst/>
                          <a:latin typeface="Arial" panose="020B0604020202020204" pitchFamily="34" charset="0"/>
                          <a:cs typeface="Arial" panose="020B0604020202020204" pitchFamily="34" charset="0"/>
                        </a:rPr>
                        <a:t>  Goods and Services</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1 433 474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694 690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48%</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1 664 760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628 482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38%</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905009098"/>
                  </a:ext>
                </a:extLst>
              </a:tr>
              <a:tr h="150865">
                <a:tc>
                  <a:txBody>
                    <a:bodyPr/>
                    <a:lstStyle/>
                    <a:p>
                      <a:pPr>
                        <a:spcAft>
                          <a:spcPts val="0"/>
                        </a:spcAft>
                      </a:pPr>
                      <a:r>
                        <a:rPr lang="en-GB" sz="1100" dirty="0">
                          <a:effectLst/>
                          <a:latin typeface="Arial" panose="020B0604020202020204" pitchFamily="34" charset="0"/>
                          <a:cs typeface="Arial" panose="020B0604020202020204" pitchFamily="34" charset="0"/>
                        </a:rPr>
                        <a:t>  Interest and Rent on Land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1950689901"/>
                  </a:ext>
                </a:extLst>
              </a:tr>
              <a:tr h="150865">
                <a:tc>
                  <a:txBody>
                    <a:bodyPr/>
                    <a:lstStyle/>
                    <a:p>
                      <a:pPr>
                        <a:spcAft>
                          <a:spcPts val="0"/>
                        </a:spcAft>
                      </a:pPr>
                      <a:r>
                        <a:rPr lang="en-GB" sz="1100" b="1" dirty="0">
                          <a:effectLst/>
                          <a:latin typeface="Arial" panose="020B0604020202020204" pitchFamily="34" charset="0"/>
                          <a:cs typeface="Arial" panose="020B0604020202020204" pitchFamily="34" charset="0"/>
                        </a:rPr>
                        <a:t>Transfers and Subsidies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8 974 139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4 028 572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45%</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9 149 516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3 919 833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43%</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3493613579"/>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Provinces and </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Municipalities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5 451 434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1 617 602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30%</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5 736 498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1 387 015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24%</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658979922"/>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Departmental Agencies </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and Accounts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2 450 476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1 886 138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77%</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2 370 022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1 825 119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77%</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3447831294"/>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Foreign Governments and</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International Organisations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236 379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141 544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60%</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227 020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122 266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54%</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2192583015"/>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Public Corporations and</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Private Enterprises</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809 312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363 905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45%</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782 891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556 849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71%</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3341552107"/>
                  </a:ext>
                </a:extLst>
              </a:tr>
              <a:tr h="150865">
                <a:tc>
                  <a:txBody>
                    <a:bodyPr/>
                    <a:lstStyle/>
                    <a:p>
                      <a:pPr>
                        <a:spcAft>
                          <a:spcPts val="0"/>
                        </a:spcAft>
                      </a:pPr>
                      <a:r>
                        <a:rPr lang="en-GB" sz="1100" dirty="0">
                          <a:effectLst/>
                          <a:latin typeface="Arial" panose="020B0604020202020204" pitchFamily="34" charset="0"/>
                          <a:cs typeface="Arial" panose="020B0604020202020204" pitchFamily="34" charset="0"/>
                        </a:rPr>
                        <a:t>  Non-Profit Institutions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1 630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752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46%</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2 899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284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10%</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696326254"/>
                  </a:ext>
                </a:extLst>
              </a:tr>
              <a:tr h="150865">
                <a:tc>
                  <a:txBody>
                    <a:bodyPr/>
                    <a:lstStyle/>
                    <a:p>
                      <a:pPr>
                        <a:spcAft>
                          <a:spcPts val="0"/>
                        </a:spcAft>
                      </a:pPr>
                      <a:r>
                        <a:rPr lang="en-GB" sz="1100" dirty="0">
                          <a:effectLst/>
                          <a:latin typeface="Arial" panose="020B0604020202020204" pitchFamily="34" charset="0"/>
                          <a:cs typeface="Arial" panose="020B0604020202020204" pitchFamily="34" charset="0"/>
                        </a:rPr>
                        <a:t>  Households</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24 908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18 631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75%</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30 186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28 300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94%</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551713146"/>
                  </a:ext>
                </a:extLst>
              </a:tr>
              <a:tr h="150865">
                <a:tc>
                  <a:txBody>
                    <a:bodyPr/>
                    <a:lstStyle/>
                    <a:p>
                      <a:pPr>
                        <a:spcAft>
                          <a:spcPts val="0"/>
                        </a:spcAft>
                      </a:pPr>
                      <a:r>
                        <a:rPr lang="en-GB" sz="1100" b="1" dirty="0">
                          <a:effectLst/>
                          <a:latin typeface="Arial" panose="020B0604020202020204" pitchFamily="34" charset="0"/>
                          <a:cs typeface="Arial" panose="020B0604020202020204" pitchFamily="34" charset="0"/>
                        </a:rPr>
                        <a:t>Payments for Capital Assets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4 613 362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756 599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16%</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3 830 942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738 774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19%</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240986425"/>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Building and Other Fixed </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Structures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4 466 374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715 681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16%</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3 698 592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689 858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19%</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521700414"/>
                  </a:ext>
                </a:extLst>
              </a:tr>
              <a:tr h="150865">
                <a:tc>
                  <a:txBody>
                    <a:bodyPr/>
                    <a:lstStyle/>
                    <a:p>
                      <a:pPr>
                        <a:spcAft>
                          <a:spcPts val="0"/>
                        </a:spcAft>
                      </a:pPr>
                      <a:r>
                        <a:rPr lang="en-GB" sz="1100" dirty="0">
                          <a:effectLst/>
                          <a:latin typeface="Arial" panose="020B0604020202020204" pitchFamily="34" charset="0"/>
                          <a:cs typeface="Arial" panose="020B0604020202020204" pitchFamily="34" charset="0"/>
                        </a:rPr>
                        <a:t>  Machinery and Equipment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107 573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9 758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9%</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98 908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20 246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20%</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694311291"/>
                  </a:ext>
                </a:extLst>
              </a:tr>
              <a:tr h="301731">
                <a:tc>
                  <a:txBody>
                    <a:bodyPr/>
                    <a:lstStyle/>
                    <a:p>
                      <a:pPr>
                        <a:spcAft>
                          <a:spcPts val="0"/>
                        </a:spcAft>
                      </a:pPr>
                      <a:r>
                        <a:rPr lang="en-GB" sz="1100" dirty="0">
                          <a:effectLst/>
                          <a:latin typeface="Arial" panose="020B0604020202020204" pitchFamily="34" charset="0"/>
                          <a:cs typeface="Arial" panose="020B0604020202020204" pitchFamily="34" charset="0"/>
                        </a:rPr>
                        <a:t>  Software and Intangible</a:t>
                      </a:r>
                      <a:endParaRPr lang="en-ZA" sz="1100" dirty="0">
                        <a:effectLst/>
                        <a:latin typeface="Arial" panose="020B0604020202020204" pitchFamily="34" charset="0"/>
                        <a:cs typeface="Arial" panose="020B0604020202020204" pitchFamily="34" charset="0"/>
                      </a:endParaRPr>
                    </a:p>
                    <a:p>
                      <a:pPr>
                        <a:spcAft>
                          <a:spcPts val="0"/>
                        </a:spcAft>
                      </a:pPr>
                      <a:r>
                        <a:rPr lang="en-GB" sz="1100" dirty="0">
                          <a:effectLst/>
                          <a:latin typeface="Arial" panose="020B0604020202020204" pitchFamily="34" charset="0"/>
                          <a:cs typeface="Arial" panose="020B0604020202020204" pitchFamily="34" charset="0"/>
                        </a:rPr>
                        <a:t>  Assets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39 415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31 160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79%</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33 442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 28 670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dirty="0">
                          <a:effectLst/>
                          <a:latin typeface="Arial" panose="020B0604020202020204" pitchFamily="34" charset="0"/>
                          <a:cs typeface="Arial" panose="020B0604020202020204" pitchFamily="34" charset="0"/>
                        </a:rPr>
                        <a:t>86%</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1729532069"/>
                  </a:ext>
                </a:extLst>
              </a:tr>
              <a:tr h="150865">
                <a:tc>
                  <a:txBody>
                    <a:bodyPr/>
                    <a:lstStyle/>
                    <a:p>
                      <a:pPr>
                        <a:spcAft>
                          <a:spcPts val="0"/>
                        </a:spcAft>
                      </a:pPr>
                      <a:r>
                        <a:rPr lang="en-GB" sz="1100" b="1" dirty="0">
                          <a:effectLst/>
                          <a:latin typeface="Arial" panose="020B0604020202020204" pitchFamily="34" charset="0"/>
                          <a:cs typeface="Arial" panose="020B0604020202020204" pitchFamily="34" charset="0"/>
                        </a:rPr>
                        <a:t>Payments for Financial Assets</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738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738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100%</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860751872"/>
                  </a:ext>
                </a:extLst>
              </a:tr>
              <a:tr h="301731">
                <a:tc>
                  <a:txBody>
                    <a:bodyPr/>
                    <a:lstStyle/>
                    <a:p>
                      <a:pPr>
                        <a:spcAft>
                          <a:spcPts val="0"/>
                        </a:spcAft>
                      </a:pPr>
                      <a:r>
                        <a:rPr lang="en-ZA" sz="1100" b="1" dirty="0">
                          <a:effectLst/>
                          <a:latin typeface="Arial" panose="020B0604020202020204" pitchFamily="34" charset="0"/>
                          <a:cs typeface="Arial" panose="020B0604020202020204" pitchFamily="34" charset="0"/>
                        </a:rPr>
                        <a:t>Total Economic Classification</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16 959 227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6 282 412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37%</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16 467 299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 6 120 899 </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tc>
                  <a:txBody>
                    <a:bodyPr/>
                    <a:lstStyle/>
                    <a:p>
                      <a:pPr algn="r">
                        <a:spcAft>
                          <a:spcPts val="0"/>
                        </a:spcAft>
                      </a:pPr>
                      <a:r>
                        <a:rPr lang="en-GB" sz="1100" b="1" dirty="0">
                          <a:effectLst/>
                          <a:latin typeface="Arial" panose="020B0604020202020204" pitchFamily="34" charset="0"/>
                          <a:cs typeface="Arial" panose="020B0604020202020204" pitchFamily="34" charset="0"/>
                        </a:rPr>
                        <a:t>37%</a:t>
                      </a:r>
                      <a:endParaRPr lang="en-ZA"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7889" marR="67889" marT="0" marB="0" anchor="b"/>
                </a:tc>
                <a:extLst>
                  <a:ext uri="{0D108BD9-81ED-4DB2-BD59-A6C34878D82A}">
                    <a16:rowId xmlns:a16="http://schemas.microsoft.com/office/drawing/2014/main" xmlns="" val="361548042"/>
                  </a:ext>
                </a:extLst>
              </a:tr>
            </a:tbl>
          </a:graphicData>
        </a:graphic>
      </p:graphicFrame>
    </p:spTree>
    <p:extLst>
      <p:ext uri="{BB962C8B-B14F-4D97-AF65-F5344CB8AC3E}">
        <p14:creationId xmlns:p14="http://schemas.microsoft.com/office/powerpoint/2010/main" val="3082785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9066</TotalTime>
  <Words>4424</Words>
  <Application>Microsoft Office PowerPoint</Application>
  <PresentationFormat>On-screen Show (4:3)</PresentationFormat>
  <Paragraphs>815</Paragraphs>
  <Slides>33</Slides>
  <Notes>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6" baseType="lpstr">
      <vt:lpstr>MS PGothic</vt:lpstr>
      <vt:lpstr>MS PGothic</vt:lpstr>
      <vt:lpstr>Arial</vt:lpstr>
      <vt:lpstr>Calibri</vt:lpstr>
      <vt:lpstr>Courier New</vt:lpstr>
      <vt:lpstr>Gill Sans</vt:lpstr>
      <vt:lpstr>Gill Sans Light</vt:lpstr>
      <vt:lpstr>Gill Sans MT</vt:lpstr>
      <vt:lpstr>Gill Snas</vt:lpstr>
      <vt:lpstr>Symbol</vt:lpstr>
      <vt:lpstr>Times New Roman</vt:lpstr>
      <vt:lpstr>13_Office Theme</vt:lpstr>
      <vt:lpstr>Worksheet</vt:lpstr>
      <vt:lpstr>Briefing the Standing Committee on Appropriations on the 2020 Second Adjustments Appropriation Bill [B25 – 2020] </vt:lpstr>
      <vt:lpstr>Contents</vt:lpstr>
      <vt:lpstr>Purpose</vt:lpstr>
      <vt:lpstr>PowerPoint Presentation</vt:lpstr>
      <vt:lpstr>Adjustments Appropriation  (Programme)</vt:lpstr>
      <vt:lpstr>Adjustments Appropriation (Economic Class)</vt:lpstr>
      <vt:lpstr>Adjustments Appropriation (Explanatory Notes)</vt:lpstr>
      <vt:lpstr>Expenditure per Programmes as at 30 September 2020 (including comparative figures)</vt:lpstr>
      <vt:lpstr>Expenditure per economic classification as at 30 September 2020 (including comparative figures)</vt:lpstr>
      <vt:lpstr>Narratives/ Explanations of 2020/21 and 2019/20 spending comparison </vt:lpstr>
      <vt:lpstr>Reason(s) for over/ under spending per economic classification</vt:lpstr>
      <vt:lpstr>Reason(s) for over/ under spending per economic classification cont.</vt:lpstr>
      <vt:lpstr>Reason(s) for over/ under spending per economic classification</vt:lpstr>
      <vt:lpstr>PowerPoint Presentation</vt:lpstr>
      <vt:lpstr>PowerPoint Presentation</vt:lpstr>
      <vt:lpstr>Part 2: overview of non financial performance</vt:lpstr>
      <vt:lpstr>Overview of the overall second quarter performance of the Department</vt:lpstr>
      <vt:lpstr>Overview of the overall second quarter performance of the Department</vt:lpstr>
      <vt:lpstr>PART 3: RESPONSES TO FOLLOW UP QUESTIONS OF THE COMMITTEE  </vt:lpstr>
      <vt:lpstr>Responses to follow up questions</vt:lpstr>
      <vt:lpstr>Status of the Nongwadla Village Scheme  at the Alfred Nzo District Municipality</vt:lpstr>
      <vt:lpstr>COVID19 Intervention for Water Supply</vt:lpstr>
      <vt:lpstr>Status on Provision of Water Tanks</vt:lpstr>
      <vt:lpstr>Provision of Water Tanks (demobilised since the end of August 2020)  </vt:lpstr>
      <vt:lpstr>Vaal River System Pollution</vt:lpstr>
      <vt:lpstr>Vaal River System Pollution</vt:lpstr>
      <vt:lpstr>Vaal River System Pollution</vt:lpstr>
      <vt:lpstr>Vaal River System Pollution</vt:lpstr>
      <vt:lpstr>Vaal River System Pollution</vt:lpstr>
      <vt:lpstr>Vaal River System Pollution</vt:lpstr>
      <vt:lpstr>Vaal River System Intervention</vt:lpstr>
      <vt:lpstr>Progress to date on WDCS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Mapupa Joy</cp:lastModifiedBy>
  <cp:revision>911</cp:revision>
  <cp:lastPrinted>2020-11-13T09:49:42Z</cp:lastPrinted>
  <dcterms:created xsi:type="dcterms:W3CDTF">2012-08-01T10:33:21Z</dcterms:created>
  <dcterms:modified xsi:type="dcterms:W3CDTF">2020-11-17T03:31:56Z</dcterms:modified>
</cp:coreProperties>
</file>