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709" r:id="rId3"/>
  </p:sldMasterIdLst>
  <p:notesMasterIdLst>
    <p:notesMasterId r:id="rId38"/>
  </p:notesMasterIdLst>
  <p:handoutMasterIdLst>
    <p:handoutMasterId r:id="rId39"/>
  </p:handoutMasterIdLst>
  <p:sldIdLst>
    <p:sldId id="256" r:id="rId4"/>
    <p:sldId id="259" r:id="rId5"/>
    <p:sldId id="260" r:id="rId6"/>
    <p:sldId id="261" r:id="rId7"/>
    <p:sldId id="262" r:id="rId8"/>
    <p:sldId id="263" r:id="rId9"/>
    <p:sldId id="264" r:id="rId10"/>
    <p:sldId id="266" r:id="rId11"/>
    <p:sldId id="267" r:id="rId12"/>
    <p:sldId id="268" r:id="rId13"/>
    <p:sldId id="269" r:id="rId14"/>
    <p:sldId id="270" r:id="rId15"/>
    <p:sldId id="271" r:id="rId16"/>
    <p:sldId id="272" r:id="rId17"/>
    <p:sldId id="273" r:id="rId18"/>
    <p:sldId id="274" r:id="rId19"/>
    <p:sldId id="275" r:id="rId20"/>
    <p:sldId id="277" r:id="rId21"/>
    <p:sldId id="278" r:id="rId22"/>
    <p:sldId id="280" r:id="rId23"/>
    <p:sldId id="281" r:id="rId24"/>
    <p:sldId id="282" r:id="rId25"/>
    <p:sldId id="283" r:id="rId26"/>
    <p:sldId id="284" r:id="rId27"/>
    <p:sldId id="285" r:id="rId28"/>
    <p:sldId id="287" r:id="rId29"/>
    <p:sldId id="288" r:id="rId30"/>
    <p:sldId id="289" r:id="rId31"/>
    <p:sldId id="290" r:id="rId32"/>
    <p:sldId id="291" r:id="rId33"/>
    <p:sldId id="292" r:id="rId34"/>
    <p:sldId id="293" r:id="rId35"/>
    <p:sldId id="294" r:id="rId36"/>
    <p:sldId id="295"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4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756" y="78"/>
      </p:cViewPr>
      <p:guideLst>
        <p:guide orient="horz" pos="2160"/>
        <p:guide pos="3840"/>
      </p:guideLst>
    </p:cSldViewPr>
  </p:slideViewPr>
  <p:notesTextViewPr>
    <p:cViewPr>
      <p:scale>
        <a:sx n="1" d="1"/>
        <a:sy n="1" d="1"/>
      </p:scale>
      <p:origin x="0" y="0"/>
    </p:cViewPr>
  </p:notesTextViewPr>
  <p:notesViewPr>
    <p:cSldViewPr>
      <p:cViewPr varScale="1">
        <p:scale>
          <a:sx n="55" d="100"/>
          <a:sy n="55" d="100"/>
        </p:scale>
        <p:origin x="2880"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handoutMaster" Target="handoutMasters/handout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file:///C:\Users\Lindas\AppData\Local\Microsoft\Windows\INetCache\Content.Outlook\5YUSTX57\Vacancy%20Rate.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5925071474450149E-2"/>
          <c:y val="9.740465751262585E-2"/>
          <c:w val="0.91541590430494446"/>
          <c:h val="0.8521460369286139"/>
        </c:manualLayout>
      </c:layout>
      <c:pie3DChart>
        <c:varyColors val="1"/>
        <c:ser>
          <c:idx val="0"/>
          <c:order val="0"/>
          <c:tx>
            <c:strRef>
              <c:f>Sheet1!$B$1</c:f>
              <c:strCache>
                <c:ptCount val="1"/>
                <c:pt idx="0">
                  <c:v>Sales</c:v>
                </c:pt>
              </c:strCache>
            </c:strRef>
          </c:tx>
          <c:dPt>
            <c:idx val="0"/>
            <c:bubble3D val="0"/>
            <c:explosion val="3"/>
            <c:spPr>
              <a:solidFill>
                <a:srgbClr val="00B050"/>
              </a:solidFill>
              <a:ln w="25400">
                <a:solidFill>
                  <a:schemeClr val="lt1"/>
                </a:solidFill>
              </a:ln>
              <a:effectLst/>
              <a:sp3d contourW="25400">
                <a:contourClr>
                  <a:schemeClr val="lt1"/>
                </a:contourClr>
              </a:sp3d>
            </c:spPr>
            <c:extLst>
              <c:ext xmlns:c16="http://schemas.microsoft.com/office/drawing/2014/chart" uri="{C3380CC4-5D6E-409C-BE32-E72D297353CC}">
                <c16:uniqueId val="{00000001-186B-4E5B-966C-9F28A4E06F62}"/>
              </c:ext>
            </c:extLst>
          </c:dPt>
          <c:dPt>
            <c:idx val="1"/>
            <c:bubble3D val="0"/>
            <c:spPr>
              <a:solidFill>
                <a:srgbClr val="C00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3-186B-4E5B-966C-9F28A4E06F62}"/>
              </c:ext>
            </c:extLst>
          </c:dPt>
          <c:dLbls>
            <c:dLbl>
              <c:idx val="0"/>
              <c:layout>
                <c:manualLayout>
                  <c:x val="-0.31058833138827596"/>
                  <c:y val="-0.19237010334233121"/>
                </c:manualLayout>
              </c:layout>
              <c:tx>
                <c:rich>
                  <a:bodyPr/>
                  <a:lstStyle/>
                  <a:p>
                    <a:r>
                      <a:rPr lang="en-US" dirty="0" smtClean="0"/>
                      <a:t>34 </a:t>
                    </a:r>
                  </a:p>
                  <a:p>
                    <a:r>
                      <a:rPr lang="en-US" dirty="0" smtClean="0"/>
                      <a:t>(97%)</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86B-4E5B-966C-9F28A4E06F62}"/>
                </c:ext>
              </c:extLst>
            </c:dLbl>
            <c:dLbl>
              <c:idx val="1"/>
              <c:layout>
                <c:manualLayout>
                  <c:x val="0.17613450827646815"/>
                  <c:y val="6.7464396942110705E-2"/>
                </c:manualLayout>
              </c:layout>
              <c:tx>
                <c:rich>
                  <a:bodyPr/>
                  <a:lstStyle/>
                  <a:p>
                    <a:r>
                      <a:rPr lang="en-US" dirty="0" smtClean="0"/>
                      <a:t>1</a:t>
                    </a:r>
                  </a:p>
                  <a:p>
                    <a:r>
                      <a:rPr lang="en-US" dirty="0" smtClean="0"/>
                      <a:t>(3%)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86B-4E5B-966C-9F28A4E06F6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Tw Cen MT" panose="020B0602020104020603"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Achieved</c:v>
                </c:pt>
                <c:pt idx="1">
                  <c:v>Not Achieved</c:v>
                </c:pt>
              </c:strCache>
            </c:strRef>
          </c:cat>
          <c:val>
            <c:numRef>
              <c:f>Sheet1!$B$2:$B$3</c:f>
              <c:numCache>
                <c:formatCode>General</c:formatCode>
                <c:ptCount val="2"/>
                <c:pt idx="0">
                  <c:v>33</c:v>
                </c:pt>
                <c:pt idx="1">
                  <c:v>7</c:v>
                </c:pt>
              </c:numCache>
            </c:numRef>
          </c:val>
          <c:extLst>
            <c:ext xmlns:c16="http://schemas.microsoft.com/office/drawing/2014/chart" uri="{C3380CC4-5D6E-409C-BE32-E72D297353CC}">
              <c16:uniqueId val="{00000004-186B-4E5B-966C-9F28A4E06F62}"/>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chemeClr val="bg1">
                  <a:lumMod val="65000"/>
                  <a:lumOff val="35000"/>
                </a:schemeClr>
              </a:solidFill>
              <a:latin typeface="Tw Cen MT" panose="020B0602020104020603" pitchFamily="34" charset="0"/>
              <a:ea typeface="+mn-ea"/>
              <a:cs typeface="+mn-cs"/>
            </a:defRPr>
          </a:pPr>
          <a:endParaRPr lang="en-US"/>
        </a:p>
      </c:txPr>
    </c:legend>
    <c:plotVisOnly val="1"/>
    <c:dispBlanksAs val="gap"/>
    <c:showDLblsOverMax val="0"/>
  </c:chart>
  <c:spPr>
    <a:solidFill>
      <a:schemeClr val="tx2">
        <a:lumMod val="90000"/>
      </a:schemeClr>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accent2">
                    <a:lumMod val="75000"/>
                  </a:schemeClr>
                </a:solidFill>
                <a:latin typeface="Tw Cen MT" panose="020B0602020104020603" pitchFamily="34" charset="0"/>
                <a:ea typeface="+mn-ea"/>
                <a:cs typeface="+mn-cs"/>
              </a:defRPr>
            </a:pPr>
            <a:r>
              <a:rPr lang="en-US" sz="1600" b="1" dirty="0">
                <a:solidFill>
                  <a:schemeClr val="accent2">
                    <a:lumMod val="75000"/>
                  </a:schemeClr>
                </a:solidFill>
                <a:latin typeface="Tw Cen MT" panose="020B0602020104020603" pitchFamily="34" charset="0"/>
              </a:rPr>
              <a:t>Median Vacancy Rate for </a:t>
            </a:r>
            <a:r>
              <a:rPr lang="en-ZA" sz="1600" b="1" i="0" u="none" strike="noStrike" baseline="0" dirty="0">
                <a:solidFill>
                  <a:schemeClr val="accent2">
                    <a:lumMod val="75000"/>
                  </a:schemeClr>
                </a:solidFill>
                <a:effectLst/>
                <a:latin typeface="Tw Cen MT" panose="020B0602020104020603" pitchFamily="34" charset="0"/>
              </a:rPr>
              <a:t>4</a:t>
            </a:r>
            <a:r>
              <a:rPr lang="en-ZA" sz="1600" b="1" i="0" u="none" strike="noStrike" baseline="30000" dirty="0">
                <a:solidFill>
                  <a:schemeClr val="accent2">
                    <a:lumMod val="75000"/>
                  </a:schemeClr>
                </a:solidFill>
                <a:effectLst/>
                <a:latin typeface="Tw Cen MT" panose="020B0602020104020603" pitchFamily="34" charset="0"/>
              </a:rPr>
              <a:t>th</a:t>
            </a:r>
            <a:r>
              <a:rPr lang="en-US" sz="1600" b="1" baseline="0" dirty="0">
                <a:solidFill>
                  <a:schemeClr val="accent2">
                    <a:lumMod val="75000"/>
                  </a:schemeClr>
                </a:solidFill>
                <a:latin typeface="Tw Cen MT" panose="020B0602020104020603" pitchFamily="34" charset="0"/>
              </a:rPr>
              <a:t> Q</a:t>
            </a:r>
            <a:r>
              <a:rPr lang="en-US" sz="1600" b="1" dirty="0">
                <a:solidFill>
                  <a:schemeClr val="accent2">
                    <a:lumMod val="75000"/>
                  </a:schemeClr>
                </a:solidFill>
                <a:latin typeface="Tw Cen MT" panose="020B0602020104020603" pitchFamily="34" charset="0"/>
              </a:rPr>
              <a:t>uarter over 5 Financial Years  </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accent2">
                  <a:lumMod val="75000"/>
                </a:schemeClr>
              </a:solidFill>
              <a:latin typeface="Tw Cen MT" panose="020B0602020104020603" pitchFamily="34" charset="0"/>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EF7A24">
                  <a:lumMod val="75000"/>
                </a:srgbClr>
              </a:solidFill>
              <a:ln>
                <a:noFill/>
              </a:ln>
              <a:effectLst/>
            </c:spPr>
            <c:extLst>
              <c:ext xmlns:c16="http://schemas.microsoft.com/office/drawing/2014/chart" uri="{C3380CC4-5D6E-409C-BE32-E72D297353CC}">
                <c16:uniqueId val="{00000001-195D-4021-BDAA-28DC8522955B}"/>
              </c:ext>
            </c:extLst>
          </c:dPt>
          <c:dPt>
            <c:idx val="2"/>
            <c:invertIfNegative val="0"/>
            <c:bubble3D val="0"/>
            <c:spPr>
              <a:solidFill>
                <a:srgbClr val="E6C133">
                  <a:lumMod val="60000"/>
                  <a:lumOff val="40000"/>
                </a:srgbClr>
              </a:solidFill>
              <a:ln>
                <a:noFill/>
              </a:ln>
              <a:effectLst/>
            </c:spPr>
            <c:extLst>
              <c:ext xmlns:c16="http://schemas.microsoft.com/office/drawing/2014/chart" uri="{C3380CC4-5D6E-409C-BE32-E72D297353CC}">
                <c16:uniqueId val="{00000003-195D-4021-BDAA-28DC8522955B}"/>
              </c:ext>
            </c:extLst>
          </c:dPt>
          <c:dPt>
            <c:idx val="3"/>
            <c:invertIfNegative val="0"/>
            <c:bubble3D val="0"/>
            <c:spPr>
              <a:solidFill>
                <a:srgbClr val="00B050"/>
              </a:solidFill>
              <a:ln>
                <a:noFill/>
              </a:ln>
              <a:effectLst/>
            </c:spPr>
            <c:extLst>
              <c:ext xmlns:c16="http://schemas.microsoft.com/office/drawing/2014/chart" uri="{C3380CC4-5D6E-409C-BE32-E72D297353CC}">
                <c16:uniqueId val="{00000005-195D-4021-BDAA-28DC8522955B}"/>
              </c:ext>
            </c:extLst>
          </c:dPt>
          <c:dPt>
            <c:idx val="4"/>
            <c:invertIfNegative val="0"/>
            <c:bubble3D val="0"/>
            <c:spPr>
              <a:solidFill>
                <a:srgbClr val="FFC000"/>
              </a:solidFill>
              <a:ln>
                <a:noFill/>
              </a:ln>
              <a:effectLst/>
            </c:spPr>
            <c:extLst>
              <c:ext xmlns:c16="http://schemas.microsoft.com/office/drawing/2014/chart" uri="{C3380CC4-5D6E-409C-BE32-E72D297353CC}">
                <c16:uniqueId val="{00000007-195D-4021-BDAA-28DC8522955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Tw Cen MT" panose="020B06020201040206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Sheet1!$C$4:$G$4</c:f>
              <c:strCache>
                <c:ptCount val="5"/>
                <c:pt idx="0">
                  <c:v>2015/16</c:v>
                </c:pt>
                <c:pt idx="1">
                  <c:v>2016/17</c:v>
                </c:pt>
                <c:pt idx="2">
                  <c:v>2017/18</c:v>
                </c:pt>
                <c:pt idx="3">
                  <c:v>2018/19</c:v>
                </c:pt>
                <c:pt idx="4">
                  <c:v>2019/20</c:v>
                </c:pt>
              </c:strCache>
            </c:strRef>
          </c:cat>
          <c:val>
            <c:numRef>
              <c:f>Sheet1!$C$5:$G$5</c:f>
              <c:numCache>
                <c:formatCode>0.00%</c:formatCode>
                <c:ptCount val="5"/>
                <c:pt idx="0">
                  <c:v>0.1231</c:v>
                </c:pt>
                <c:pt idx="1">
                  <c:v>0.11990000000000001</c:v>
                </c:pt>
                <c:pt idx="2">
                  <c:v>0.1027</c:v>
                </c:pt>
                <c:pt idx="3">
                  <c:v>9.6100000000000005E-2</c:v>
                </c:pt>
                <c:pt idx="4">
                  <c:v>0.1028</c:v>
                </c:pt>
              </c:numCache>
            </c:numRef>
          </c:val>
          <c:extLst>
            <c:ext xmlns:c16="http://schemas.microsoft.com/office/drawing/2014/chart" uri="{C3380CC4-5D6E-409C-BE32-E72D297353CC}">
              <c16:uniqueId val="{00000005-253B-484B-A98E-E6C07CBCB635}"/>
            </c:ext>
          </c:extLst>
        </c:ser>
        <c:dLbls>
          <c:showLegendKey val="0"/>
          <c:showVal val="0"/>
          <c:showCatName val="0"/>
          <c:showSerName val="0"/>
          <c:showPercent val="0"/>
          <c:showBubbleSize val="0"/>
        </c:dLbls>
        <c:gapWidth val="219"/>
        <c:overlap val="-27"/>
        <c:axId val="249114880"/>
        <c:axId val="249115272"/>
      </c:barChart>
      <c:catAx>
        <c:axId val="249114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bg2"/>
                </a:solidFill>
                <a:latin typeface="Tw Cen MT" panose="020B0602020104020603" pitchFamily="34" charset="0"/>
                <a:ea typeface="+mn-ea"/>
                <a:cs typeface="+mn-cs"/>
              </a:defRPr>
            </a:pPr>
            <a:endParaRPr lang="en-US"/>
          </a:p>
        </c:txPr>
        <c:crossAx val="249115272"/>
        <c:crosses val="autoZero"/>
        <c:auto val="1"/>
        <c:lblAlgn val="ctr"/>
        <c:lblOffset val="100"/>
        <c:noMultiLvlLbl val="0"/>
      </c:catAx>
      <c:valAx>
        <c:axId val="249115272"/>
        <c:scaling>
          <c:orientation val="minMax"/>
        </c:scaling>
        <c:delete val="1"/>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249114880"/>
        <c:crosses val="autoZero"/>
        <c:crossBetween val="between"/>
      </c:valAx>
      <c:spPr>
        <a:noFill/>
        <a:ln>
          <a:noFill/>
        </a:ln>
        <a:effectLst/>
      </c:spPr>
    </c:plotArea>
    <c:plotVisOnly val="1"/>
    <c:dispBlanksAs val="gap"/>
    <c:showDLblsOverMax val="0"/>
  </c:chart>
  <c:spPr>
    <a:solidFill>
      <a:srgbClr val="E7E6E6">
        <a:lumMod val="90000"/>
      </a:srgbClr>
    </a:solidFill>
    <a:ln w="9525" cap="flat" cmpd="sng" algn="ctr">
      <a:solidFill>
        <a:schemeClr val="tx1">
          <a:lumMod val="15000"/>
          <a:lumOff val="85000"/>
        </a:schemeClr>
      </a:solidFill>
      <a:round/>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Sheet2!$A$2</c:f>
              <c:strCache>
                <c:ptCount val="1"/>
                <c:pt idx="0">
                  <c:v>2014/15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Tw Cen MT" panose="020B06020201040206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spPr>
              <a:ln w="19050" cap="rnd">
                <a:solidFill>
                  <a:schemeClr val="accent1"/>
                </a:solidFill>
                <a:prstDash val="sysDot"/>
              </a:ln>
              <a:effectLst/>
            </c:spPr>
            <c:trendlineType val="linear"/>
            <c:dispRSqr val="0"/>
            <c:dispEq val="0"/>
          </c:trendline>
          <c:cat>
            <c:strRef>
              <c:f>Sheet2!$B$1</c:f>
              <c:strCache>
                <c:ptCount val="1"/>
                <c:pt idx="0">
                  <c:v>Average Number of days taken to resolve disciplinary cases</c:v>
                </c:pt>
              </c:strCache>
            </c:strRef>
          </c:cat>
          <c:val>
            <c:numRef>
              <c:f>Sheet2!$B$2</c:f>
              <c:numCache>
                <c:formatCode>General</c:formatCode>
                <c:ptCount val="1"/>
                <c:pt idx="0">
                  <c:v>257.36</c:v>
                </c:pt>
              </c:numCache>
            </c:numRef>
          </c:val>
          <c:extLst>
            <c:ext xmlns:c16="http://schemas.microsoft.com/office/drawing/2014/chart" uri="{C3380CC4-5D6E-409C-BE32-E72D297353CC}">
              <c16:uniqueId val="{00000000-9B22-41DC-8138-440F30F1A19A}"/>
            </c:ext>
          </c:extLst>
        </c:ser>
        <c:ser>
          <c:idx val="1"/>
          <c:order val="1"/>
          <c:tx>
            <c:strRef>
              <c:f>Sheet2!$A$3</c:f>
              <c:strCache>
                <c:ptCount val="1"/>
                <c:pt idx="0">
                  <c:v>2015/16</c:v>
                </c:pt>
              </c:strCache>
            </c:strRef>
          </c:tx>
          <c:invertIfNegative val="0"/>
          <c:dLbls>
            <c:spPr>
              <a:noFill/>
              <a:ln>
                <a:noFill/>
              </a:ln>
              <a:effectLst/>
            </c:spPr>
            <c:txPr>
              <a:bodyPr wrap="square" lIns="38100" tIns="19050" rIns="38100" bIns="19050" anchor="ctr">
                <a:spAutoFit/>
              </a:bodyPr>
              <a:lstStyle/>
              <a:p>
                <a:pPr>
                  <a:defRPr sz="1600" b="1">
                    <a:latin typeface="Tw Cen MT" panose="020B06020201040206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trendline>
            <c:trendlineType val="linear"/>
            <c:dispRSqr val="0"/>
            <c:dispEq val="0"/>
          </c:trendline>
          <c:cat>
            <c:strRef>
              <c:f>Sheet2!$B$1</c:f>
              <c:strCache>
                <c:ptCount val="1"/>
                <c:pt idx="0">
                  <c:v>Average Number of days taken to resolve disciplinary cases</c:v>
                </c:pt>
              </c:strCache>
            </c:strRef>
          </c:cat>
          <c:val>
            <c:numRef>
              <c:f>Sheet2!$B$3</c:f>
              <c:numCache>
                <c:formatCode>#,##0.00</c:formatCode>
                <c:ptCount val="1"/>
                <c:pt idx="0">
                  <c:v>248.46</c:v>
                </c:pt>
              </c:numCache>
            </c:numRef>
          </c:val>
          <c:extLst>
            <c:ext xmlns:c16="http://schemas.microsoft.com/office/drawing/2014/chart" uri="{C3380CC4-5D6E-409C-BE32-E72D297353CC}">
              <c16:uniqueId val="{00000001-9B22-41DC-8138-440F30F1A19A}"/>
            </c:ext>
          </c:extLst>
        </c:ser>
        <c:ser>
          <c:idx val="2"/>
          <c:order val="2"/>
          <c:tx>
            <c:strRef>
              <c:f>Sheet2!$A$4</c:f>
              <c:strCache>
                <c:ptCount val="1"/>
                <c:pt idx="0">
                  <c:v>2016/17</c:v>
                </c:pt>
              </c:strCache>
            </c:strRef>
          </c:tx>
          <c:invertIfNegative val="0"/>
          <c:dLbls>
            <c:spPr>
              <a:noFill/>
              <a:ln>
                <a:noFill/>
              </a:ln>
              <a:effectLst/>
            </c:spPr>
            <c:txPr>
              <a:bodyPr wrap="square" lIns="38100" tIns="19050" rIns="38100" bIns="19050" anchor="ctr">
                <a:spAutoFit/>
              </a:bodyPr>
              <a:lstStyle/>
              <a:p>
                <a:pPr>
                  <a:defRPr sz="1400" b="1">
                    <a:latin typeface="Tw Cen MT" panose="020B06020201040206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Sheet2!$B$1</c:f>
              <c:strCache>
                <c:ptCount val="1"/>
                <c:pt idx="0">
                  <c:v>Average Number of days taken to resolve disciplinary cases</c:v>
                </c:pt>
              </c:strCache>
            </c:strRef>
          </c:cat>
          <c:val>
            <c:numRef>
              <c:f>Sheet2!$B$4</c:f>
              <c:numCache>
                <c:formatCode>#,##0.00</c:formatCode>
                <c:ptCount val="1"/>
                <c:pt idx="0">
                  <c:v>225.2</c:v>
                </c:pt>
              </c:numCache>
            </c:numRef>
          </c:val>
          <c:extLst>
            <c:ext xmlns:c16="http://schemas.microsoft.com/office/drawing/2014/chart" uri="{C3380CC4-5D6E-409C-BE32-E72D297353CC}">
              <c16:uniqueId val="{00000002-9B22-41DC-8138-440F30F1A19A}"/>
            </c:ext>
          </c:extLst>
        </c:ser>
        <c:ser>
          <c:idx val="3"/>
          <c:order val="3"/>
          <c:tx>
            <c:strRef>
              <c:f>Sheet2!$A$5</c:f>
              <c:strCache>
                <c:ptCount val="1"/>
                <c:pt idx="0">
                  <c:v>2017/18</c:v>
                </c:pt>
              </c:strCache>
            </c:strRef>
          </c:tx>
          <c:invertIfNegative val="0"/>
          <c:dLbls>
            <c:spPr>
              <a:noFill/>
              <a:ln>
                <a:noFill/>
              </a:ln>
              <a:effectLst/>
            </c:spPr>
            <c:txPr>
              <a:bodyPr wrap="square" lIns="38100" tIns="19050" rIns="38100" bIns="19050" anchor="ctr">
                <a:spAutoFit/>
              </a:bodyPr>
              <a:lstStyle/>
              <a:p>
                <a:pPr>
                  <a:defRPr sz="1400" b="1">
                    <a:latin typeface="Tw Cen MT" panose="020B06020201040206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Sheet2!$B$1</c:f>
              <c:strCache>
                <c:ptCount val="1"/>
                <c:pt idx="0">
                  <c:v>Average Number of days taken to resolve disciplinary cases</c:v>
                </c:pt>
              </c:strCache>
            </c:strRef>
          </c:cat>
          <c:val>
            <c:numRef>
              <c:f>Sheet2!$B$5</c:f>
              <c:numCache>
                <c:formatCode>General</c:formatCode>
                <c:ptCount val="1"/>
                <c:pt idx="0">
                  <c:v>177.81</c:v>
                </c:pt>
              </c:numCache>
            </c:numRef>
          </c:val>
          <c:extLst>
            <c:ext xmlns:c16="http://schemas.microsoft.com/office/drawing/2014/chart" uri="{C3380CC4-5D6E-409C-BE32-E72D297353CC}">
              <c16:uniqueId val="{00000003-9B22-41DC-8138-440F30F1A19A}"/>
            </c:ext>
          </c:extLst>
        </c:ser>
        <c:ser>
          <c:idx val="4"/>
          <c:order val="4"/>
          <c:tx>
            <c:strRef>
              <c:f>Sheet2!$A$6</c:f>
              <c:strCache>
                <c:ptCount val="1"/>
                <c:pt idx="0">
                  <c:v>2018/19</c:v>
                </c:pt>
              </c:strCache>
            </c:strRef>
          </c:tx>
          <c:invertIfNegative val="0"/>
          <c:dLbls>
            <c:spPr>
              <a:noFill/>
              <a:ln>
                <a:noFill/>
              </a:ln>
              <a:effectLst/>
            </c:spPr>
            <c:txPr>
              <a:bodyPr wrap="square" lIns="38100" tIns="19050" rIns="38100" bIns="19050" anchor="ctr">
                <a:spAutoFit/>
              </a:bodyPr>
              <a:lstStyle/>
              <a:p>
                <a:pPr>
                  <a:defRPr sz="1400" b="1">
                    <a:latin typeface="Tw Cen MT" panose="020B06020201040206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Sheet2!$B$1</c:f>
              <c:strCache>
                <c:ptCount val="1"/>
                <c:pt idx="0">
                  <c:v>Average Number of days taken to resolve disciplinary cases</c:v>
                </c:pt>
              </c:strCache>
            </c:strRef>
          </c:cat>
          <c:val>
            <c:numRef>
              <c:f>Sheet2!$B$6</c:f>
              <c:numCache>
                <c:formatCode>#,##0.00</c:formatCode>
                <c:ptCount val="1"/>
                <c:pt idx="0">
                  <c:v>146.97</c:v>
                </c:pt>
              </c:numCache>
            </c:numRef>
          </c:val>
          <c:extLst>
            <c:ext xmlns:c16="http://schemas.microsoft.com/office/drawing/2014/chart" uri="{C3380CC4-5D6E-409C-BE32-E72D297353CC}">
              <c16:uniqueId val="{00000004-9B22-41DC-8138-440F30F1A19A}"/>
            </c:ext>
          </c:extLst>
        </c:ser>
        <c:ser>
          <c:idx val="5"/>
          <c:order val="5"/>
          <c:tx>
            <c:strRef>
              <c:f>Sheet2!$A$7</c:f>
              <c:strCache>
                <c:ptCount val="1"/>
                <c:pt idx="0">
                  <c:v>Five year Average</c:v>
                </c:pt>
              </c:strCache>
            </c:strRef>
          </c:tx>
          <c:invertIfNegative val="0"/>
          <c:dLbls>
            <c:spPr>
              <a:noFill/>
              <a:ln>
                <a:noFill/>
              </a:ln>
              <a:effectLst/>
            </c:spPr>
            <c:txPr>
              <a:bodyPr wrap="square" lIns="38100" tIns="19050" rIns="38100" bIns="19050" anchor="ctr">
                <a:spAutoFit/>
              </a:bodyPr>
              <a:lstStyle/>
              <a:p>
                <a:pPr>
                  <a:defRPr sz="1400" b="1">
                    <a:latin typeface="Tw Cen MT" panose="020B06020201040206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trendline>
            <c:trendlineType val="linear"/>
            <c:dispRSqr val="0"/>
            <c:dispEq val="0"/>
          </c:trendline>
          <c:cat>
            <c:strRef>
              <c:f>Sheet2!$B$1</c:f>
              <c:strCache>
                <c:ptCount val="1"/>
                <c:pt idx="0">
                  <c:v>Average Number of days taken to resolve disciplinary cases</c:v>
                </c:pt>
              </c:strCache>
            </c:strRef>
          </c:cat>
          <c:val>
            <c:numRef>
              <c:f>Sheet2!$B$7</c:f>
              <c:numCache>
                <c:formatCode>General</c:formatCode>
                <c:ptCount val="1"/>
                <c:pt idx="0">
                  <c:v>211.16</c:v>
                </c:pt>
              </c:numCache>
            </c:numRef>
          </c:val>
          <c:extLst>
            <c:ext xmlns:c16="http://schemas.microsoft.com/office/drawing/2014/chart" uri="{C3380CC4-5D6E-409C-BE32-E72D297353CC}">
              <c16:uniqueId val="{00000005-9B22-41DC-8138-440F30F1A19A}"/>
            </c:ext>
          </c:extLst>
        </c:ser>
        <c:dLbls>
          <c:showLegendKey val="0"/>
          <c:showVal val="0"/>
          <c:showCatName val="0"/>
          <c:showSerName val="0"/>
          <c:showPercent val="0"/>
          <c:showBubbleSize val="0"/>
        </c:dLbls>
        <c:gapWidth val="219"/>
        <c:overlap val="-27"/>
        <c:axId val="249111744"/>
        <c:axId val="249109784"/>
      </c:barChart>
      <c:catAx>
        <c:axId val="249111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Tw Cen MT" panose="020B0602020104020603" pitchFamily="34" charset="0"/>
                <a:ea typeface="+mn-ea"/>
                <a:cs typeface="+mn-cs"/>
              </a:defRPr>
            </a:pPr>
            <a:endParaRPr lang="en-US"/>
          </a:p>
        </c:txPr>
        <c:crossAx val="249109784"/>
        <c:crosses val="autoZero"/>
        <c:auto val="1"/>
        <c:lblAlgn val="ctr"/>
        <c:lblOffset val="100"/>
        <c:noMultiLvlLbl val="0"/>
      </c:catAx>
      <c:valAx>
        <c:axId val="249109784"/>
        <c:scaling>
          <c:orientation val="minMax"/>
        </c:scaling>
        <c:delete val="1"/>
        <c:axPos val="l"/>
        <c:numFmt formatCode="General" sourceLinked="1"/>
        <c:majorTickMark val="none"/>
        <c:minorTickMark val="none"/>
        <c:tickLblPos val="nextTo"/>
        <c:crossAx val="249111744"/>
        <c:crosses val="autoZero"/>
        <c:crossBetween val="between"/>
      </c:valAx>
      <c:spPr>
        <a:noFill/>
        <a:ln w="25400">
          <a:noFill/>
        </a:ln>
      </c:spPr>
    </c:plotArea>
    <c:legend>
      <c:legendPos val="r"/>
      <c:layout>
        <c:manualLayout>
          <c:xMode val="edge"/>
          <c:yMode val="edge"/>
          <c:x val="0.81656525121896972"/>
          <c:y val="0.27277570144615948"/>
          <c:w val="0.18084003588716568"/>
          <c:h val="0.5334453476451223"/>
        </c:manualLayout>
      </c:layout>
      <c:overlay val="0"/>
      <c:txPr>
        <a:bodyPr/>
        <a:lstStyle/>
        <a:p>
          <a:pPr>
            <a:defRPr sz="1400" b="1">
              <a:latin typeface="Tw Cen MT" panose="020B0602020104020603" pitchFamily="34" charset="0"/>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ZA" sz="1400" b="1" i="0" u="none" strike="noStrike" baseline="0" dirty="0" smtClean="0">
                <a:solidFill>
                  <a:schemeClr val="bg1"/>
                </a:solidFill>
                <a:effectLst/>
                <a:latin typeface="Tw Cen MT" panose="020B0602020104020603" pitchFamily="34" charset="0"/>
              </a:rPr>
              <a:t>PERSONS  </a:t>
            </a:r>
            <a:r>
              <a:rPr lang="en-ZA" sz="1400" b="1" i="0" u="none" strike="noStrike" baseline="0" dirty="0">
                <a:solidFill>
                  <a:schemeClr val="bg1"/>
                </a:solidFill>
                <a:effectLst/>
                <a:latin typeface="Tw Cen MT" panose="020B0602020104020603" pitchFamily="34" charset="0"/>
              </a:rPr>
              <a:t>LIVING </a:t>
            </a:r>
            <a:r>
              <a:rPr lang="en-ZA" sz="1400" b="1" i="0" u="none" strike="noStrike" baseline="0" dirty="0" smtClean="0">
                <a:solidFill>
                  <a:schemeClr val="bg1"/>
                </a:solidFill>
                <a:effectLst/>
                <a:latin typeface="Tw Cen MT" panose="020B0602020104020603" pitchFamily="34" charset="0"/>
              </a:rPr>
              <a:t>WITH A  DISABILITY( </a:t>
            </a:r>
            <a:r>
              <a:rPr lang="en-ZA" sz="1400" b="1" i="0" u="none" strike="noStrike" baseline="0" dirty="0">
                <a:solidFill>
                  <a:schemeClr val="bg1"/>
                </a:solidFill>
                <a:effectLst/>
                <a:latin typeface="Tw Cen MT" panose="020B0602020104020603" pitchFamily="34" charset="0"/>
              </a:rPr>
              <a:t>PWD</a:t>
            </a:r>
            <a:r>
              <a:rPr lang="en-ZA" sz="1400" b="1" i="0" u="none" strike="noStrike" baseline="0" dirty="0">
                <a:effectLst/>
                <a:latin typeface="Tw Cen MT" panose="020B0602020104020603" pitchFamily="34" charset="0"/>
              </a:rPr>
              <a:t>)</a:t>
            </a:r>
            <a:endParaRPr lang="en-ZA" sz="1400" dirty="0">
              <a:latin typeface="Tw Cen MT" panose="020B0602020104020603" pitchFamily="34" charset="0"/>
            </a:endParaRPr>
          </a:p>
        </c:rich>
      </c:tx>
      <c:layout>
        <c:manualLayout>
          <c:xMode val="edge"/>
          <c:yMode val="edge"/>
          <c:x val="0.16213188976377954"/>
          <c:y val="2.1536252692031587E-2"/>
        </c:manualLayout>
      </c:layout>
      <c:overlay val="0"/>
      <c:spPr>
        <a:noFill/>
        <a:ln>
          <a:noFill/>
        </a:ln>
        <a:effectLst/>
      </c:spPr>
      <c:txPr>
        <a:bodyPr rot="0" spcFirstLastPara="1" vertOverflow="ellipsis" vert="horz" wrap="square" anchor="ctr" anchorCtr="1"/>
        <a:lstStyle/>
        <a:p>
          <a:pPr>
            <a:defRPr sz="14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873500646283963E-2"/>
          <c:y val="0.16518291413818606"/>
          <c:w val="0.95878298578175281"/>
          <c:h val="0.78326338956880892"/>
        </c:manualLayout>
      </c:layout>
      <c:pie3DChart>
        <c:varyColors val="1"/>
        <c:ser>
          <c:idx val="0"/>
          <c:order val="0"/>
          <c:explosion val="3"/>
          <c:dPt>
            <c:idx val="0"/>
            <c:bubble3D val="0"/>
            <c:spPr>
              <a:solidFill>
                <a:schemeClr val="accent4">
                  <a:lumMod val="60000"/>
                  <a:lumOff val="40000"/>
                </a:schemeClr>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1-27B9-49C0-B093-655B00A46EC4}"/>
              </c:ext>
            </c:extLst>
          </c:dPt>
          <c:dPt>
            <c:idx val="1"/>
            <c:bubble3D val="0"/>
            <c:spPr>
              <a:gradFill rotWithShape="1">
                <a:gsLst>
                  <a:gs pos="0">
                    <a:schemeClr val="accent2">
                      <a:tint val="98000"/>
                      <a:lumMod val="114000"/>
                    </a:schemeClr>
                  </a:gs>
                  <a:gs pos="100000">
                    <a:schemeClr val="accent2">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3-27B9-49C0-B093-655B00A46EC4}"/>
              </c:ext>
            </c:extLst>
          </c:dPt>
          <c:dPt>
            <c:idx val="2"/>
            <c:bubble3D val="0"/>
            <c:spPr>
              <a:gradFill rotWithShape="1">
                <a:gsLst>
                  <a:gs pos="0">
                    <a:schemeClr val="accent3">
                      <a:tint val="98000"/>
                      <a:lumMod val="114000"/>
                    </a:schemeClr>
                  </a:gs>
                  <a:gs pos="100000">
                    <a:schemeClr val="accent3">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5-27B9-49C0-B093-655B00A46EC4}"/>
              </c:ext>
            </c:extLst>
          </c:dPt>
          <c:dLbls>
            <c:dLbl>
              <c:idx val="0"/>
              <c:tx>
                <c:rich>
                  <a:bodyPr/>
                  <a:lstStyle/>
                  <a:p>
                    <a:r>
                      <a:rPr lang="en-US" baseline="0" dirty="0"/>
                      <a:t>Other employees 
</a:t>
                    </a:r>
                    <a:fld id="{D059E37A-394C-4867-A00C-1EF01581BBCD}" type="PERCENTAGE">
                      <a:rPr lang="en-US" baseline="0"/>
                      <a:pPr/>
                      <a:t>[PERCENTAGE]</a:t>
                    </a:fld>
                    <a:endParaRPr lang="en-US" baseline="0" dirty="0"/>
                  </a:p>
                </c:rich>
              </c:tx>
              <c:dLblPos val="ct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7B9-49C0-B093-655B00A46EC4}"/>
                </c:ext>
              </c:extLst>
            </c:dLbl>
            <c:dLbl>
              <c:idx val="1"/>
              <c:layout>
                <c:manualLayout>
                  <c:x val="3.8767670282768778E-2"/>
                  <c:y val="0.14585416129314185"/>
                </c:manualLayout>
              </c:layout>
              <c:tx>
                <c:rich>
                  <a:bodyPr/>
                  <a:lstStyle/>
                  <a:p>
                    <a:r>
                      <a:rPr lang="en-US" baseline="0" dirty="0"/>
                      <a:t> PwD
</a:t>
                    </a:r>
                    <a:fld id="{4070F2DD-95D7-4378-8786-3DEEB276F7E8}" type="PERCENTAGE">
                      <a:rPr lang="en-US" baseline="0" smtClean="0"/>
                      <a:pPr/>
                      <a:t>[PERCENTAGE]</a:t>
                    </a:fld>
                    <a:endParaRPr lang="en-US" baseline="0" dirty="0" smtClean="0"/>
                  </a:p>
                  <a:p>
                    <a:r>
                      <a:rPr lang="en-US" baseline="0" dirty="0" smtClean="0"/>
                      <a:t>(12)</a:t>
                    </a:r>
                  </a:p>
                </c:rich>
              </c:tx>
              <c:dLblPos val="bestFit"/>
              <c:showLegendKey val="0"/>
              <c:showVal val="0"/>
              <c:showCatName val="1"/>
              <c:showSerName val="0"/>
              <c:showPercent val="1"/>
              <c:showBubbleSize val="0"/>
              <c:extLst>
                <c:ext xmlns:c15="http://schemas.microsoft.com/office/drawing/2012/chart" uri="{CE6537A1-D6FC-4f65-9D91-7224C49458BB}">
                  <c15:layout>
                    <c:manualLayout>
                      <c:w val="9.3251582997225912E-2"/>
                      <c:h val="0.22840649259206228"/>
                    </c:manualLayout>
                  </c15:layout>
                  <c15:dlblFieldTable/>
                  <c15:showDataLabelsRange val="0"/>
                </c:ext>
                <c:ext xmlns:c16="http://schemas.microsoft.com/office/drawing/2014/chart" uri="{C3380CC4-5D6E-409C-BE32-E72D297353CC}">
                  <c16:uniqueId val="{00000003-27B9-49C0-B093-655B00A46EC4}"/>
                </c:ext>
              </c:extLst>
            </c:dLbl>
            <c:dLbl>
              <c:idx val="2"/>
              <c:delete val="1"/>
              <c:extLst>
                <c:ext xmlns:c15="http://schemas.microsoft.com/office/drawing/2012/chart" uri="{CE6537A1-D6FC-4f65-9D91-7224C49458BB}"/>
                <c:ext xmlns:c16="http://schemas.microsoft.com/office/drawing/2014/chart" uri="{C3380CC4-5D6E-409C-BE32-E72D297353CC}">
                  <c16:uniqueId val="{00000005-27B9-49C0-B093-655B00A46EC4}"/>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Tw Cen MT" panose="020B0602020104020603" pitchFamily="34" charset="0"/>
                    <a:ea typeface="+mn-ea"/>
                    <a:cs typeface="+mn-cs"/>
                  </a:defRPr>
                </a:pPr>
                <a:endParaRPr lang="en-US"/>
              </a:p>
            </c:txPr>
            <c:dLblPos val="ctr"/>
            <c:showLegendKey val="0"/>
            <c:showVal val="0"/>
            <c:showCatName val="1"/>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Sheet1!$A$4:$C$4</c:f>
              <c:strCache>
                <c:ptCount val="3"/>
                <c:pt idx="0">
                  <c:v>Total Number of employees </c:v>
                </c:pt>
                <c:pt idx="1">
                  <c:v>Number of PWD </c:v>
                </c:pt>
                <c:pt idx="2">
                  <c:v>Percentage of pwd</c:v>
                </c:pt>
              </c:strCache>
            </c:strRef>
          </c:cat>
          <c:val>
            <c:numRef>
              <c:f>Sheet1!$A$5:$C$5</c:f>
              <c:numCache>
                <c:formatCode>General</c:formatCode>
                <c:ptCount val="3"/>
                <c:pt idx="0">
                  <c:v>362</c:v>
                </c:pt>
                <c:pt idx="1">
                  <c:v>12</c:v>
                </c:pt>
                <c:pt idx="2">
                  <c:v>0</c:v>
                </c:pt>
              </c:numCache>
            </c:numRef>
          </c:val>
          <c:extLst>
            <c:ext xmlns:c16="http://schemas.microsoft.com/office/drawing/2014/chart" uri="{C3380CC4-5D6E-409C-BE32-E72D297353CC}">
              <c16:uniqueId val="{00000006-27B9-49C0-B093-655B00A46EC4}"/>
            </c:ext>
          </c:extLst>
        </c:ser>
        <c:dLbls>
          <c:dLblPos val="ctr"/>
          <c:showLegendKey val="0"/>
          <c:showVal val="0"/>
          <c:showCatName val="1"/>
          <c:showSerName val="0"/>
          <c:showPercent val="0"/>
          <c:showBubbleSize val="0"/>
          <c:showLeaderLines val="1"/>
        </c:dLbls>
      </c:pie3DChart>
      <c:spPr>
        <a:solidFill>
          <a:schemeClr val="accent4">
            <a:lumMod val="40000"/>
            <a:lumOff val="60000"/>
          </a:schemeClr>
        </a:solidFill>
        <a:ln>
          <a:noFill/>
        </a:ln>
        <a:effectLst/>
      </c:spPr>
    </c:plotArea>
    <c:plotVisOnly val="1"/>
    <c:dispBlanksAs val="gap"/>
    <c:showDLblsOverMax val="0"/>
  </c:chart>
  <c:spPr>
    <a:solidFill>
      <a:schemeClr val="accent4">
        <a:lumMod val="40000"/>
        <a:lumOff val="60000"/>
      </a:schemeClr>
    </a:solid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100" baseline="0">
                <a:solidFill>
                  <a:schemeClr val="bg1"/>
                </a:solidFill>
                <a:effectLst>
                  <a:outerShdw blurRad="50800" dist="38100" dir="5400000" algn="t" rotWithShape="0">
                    <a:prstClr val="black">
                      <a:alpha val="40000"/>
                    </a:prstClr>
                  </a:outerShdw>
                </a:effectLst>
                <a:latin typeface="Tw Cen MT" panose="020B0602020104020603" pitchFamily="34" charset="0"/>
                <a:ea typeface="+mn-ea"/>
                <a:cs typeface="+mn-cs"/>
              </a:defRPr>
            </a:pPr>
            <a:r>
              <a:rPr lang="en-ZA" sz="1400" dirty="0">
                <a:solidFill>
                  <a:schemeClr val="bg1"/>
                </a:solidFill>
                <a:latin typeface="Tw Cen MT" panose="020B0602020104020603" pitchFamily="34" charset="0"/>
              </a:rPr>
              <a:t>FEMALE REPRESENTATION AT SMS </a:t>
            </a:r>
          </a:p>
        </c:rich>
      </c:tx>
      <c:overlay val="0"/>
      <c:spPr>
        <a:noFill/>
        <a:ln>
          <a:noFill/>
        </a:ln>
        <a:effectLst/>
      </c:spPr>
      <c:txPr>
        <a:bodyPr rot="0" spcFirstLastPara="1" vertOverflow="ellipsis" vert="horz" wrap="square" anchor="ctr" anchorCtr="1"/>
        <a:lstStyle/>
        <a:p>
          <a:pPr>
            <a:defRPr sz="1400" b="1" i="0" u="none" strike="noStrike" kern="1200" spc="100" baseline="0">
              <a:solidFill>
                <a:schemeClr val="bg1"/>
              </a:solidFill>
              <a:effectLst>
                <a:outerShdw blurRad="50800" dist="38100" dir="5400000" algn="t" rotWithShape="0">
                  <a:prstClr val="black">
                    <a:alpha val="40000"/>
                  </a:prstClr>
                </a:outerShdw>
              </a:effectLst>
              <a:latin typeface="Tw Cen MT" panose="020B0602020104020603" pitchFamily="34" charset="0"/>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647153072611767E-2"/>
          <c:y val="0.14895024584808997"/>
          <c:w val="0.94086021505376349"/>
          <c:h val="0.70069268864327738"/>
        </c:manualLayout>
      </c:layout>
      <c:pie3DChart>
        <c:varyColors val="1"/>
        <c:ser>
          <c:idx val="0"/>
          <c:order val="0"/>
          <c:dPt>
            <c:idx val="0"/>
            <c:bubble3D val="0"/>
            <c:spPr>
              <a:gradFill rotWithShape="1">
                <a:gsLst>
                  <a:gs pos="0">
                    <a:schemeClr val="accent1">
                      <a:tint val="98000"/>
                      <a:lumMod val="114000"/>
                    </a:schemeClr>
                  </a:gs>
                  <a:gs pos="100000">
                    <a:schemeClr val="accent1">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1-E515-42D8-8B8D-D60AB92BC1CA}"/>
              </c:ext>
            </c:extLst>
          </c:dPt>
          <c:dPt>
            <c:idx val="1"/>
            <c:bubble3D val="0"/>
            <c:spPr>
              <a:gradFill rotWithShape="1">
                <a:gsLst>
                  <a:gs pos="0">
                    <a:schemeClr val="accent2">
                      <a:tint val="98000"/>
                      <a:lumMod val="114000"/>
                    </a:schemeClr>
                  </a:gs>
                  <a:gs pos="100000">
                    <a:schemeClr val="accent2">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3-E515-42D8-8B8D-D60AB92BC1CA}"/>
              </c:ext>
            </c:extLst>
          </c:dPt>
          <c:dPt>
            <c:idx val="2"/>
            <c:bubble3D val="0"/>
            <c:spPr>
              <a:solidFill>
                <a:schemeClr val="accent2">
                  <a:lumMod val="75000"/>
                </a:schemeClr>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5-E515-42D8-8B8D-D60AB92BC1CA}"/>
              </c:ext>
            </c:extLst>
          </c:dPt>
          <c:dPt>
            <c:idx val="3"/>
            <c:bubble3D val="0"/>
            <c:spPr>
              <a:gradFill rotWithShape="1">
                <a:gsLst>
                  <a:gs pos="0">
                    <a:schemeClr val="accent4">
                      <a:tint val="98000"/>
                      <a:lumMod val="114000"/>
                    </a:schemeClr>
                  </a:gs>
                  <a:gs pos="100000">
                    <a:schemeClr val="accent4">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7-E515-42D8-8B8D-D60AB92BC1CA}"/>
              </c:ext>
            </c:extLst>
          </c:dPt>
          <c:dLbls>
            <c:dLbl>
              <c:idx val="0"/>
              <c:tx>
                <c:rich>
                  <a:bodyPr/>
                  <a:lstStyle/>
                  <a:p>
                    <a:r>
                      <a:rPr lang="en-US" dirty="0"/>
                      <a:t>Percentage of women </a:t>
                    </a:r>
                    <a:r>
                      <a:rPr lang="en-US" baseline="0" dirty="0"/>
                      <a:t>
</a:t>
                    </a:r>
                    <a:fld id="{3198AB56-349D-47DF-8AE0-213821CAE04B}" type="PERCENTAGE">
                      <a:rPr lang="en-US" baseline="0"/>
                      <a:pPr/>
                      <a:t>[PERCENTAGE]</a:t>
                    </a:fld>
                    <a:endParaRPr lang="en-US" baseline="0" dirty="0"/>
                  </a:p>
                </c:rich>
              </c:tx>
              <c:dLblPos val="ct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515-42D8-8B8D-D60AB92BC1CA}"/>
                </c:ext>
              </c:extLst>
            </c:dLbl>
            <c:dLbl>
              <c:idx val="2"/>
              <c:tx>
                <c:rich>
                  <a:bodyPr/>
                  <a:lstStyle/>
                  <a:p>
                    <a:r>
                      <a:rPr lang="en-US" baseline="0" dirty="0"/>
                      <a:t>Percentage of males
</a:t>
                    </a:r>
                    <a:fld id="{3C197F47-46F7-4A3A-A05A-0AF3BFF0BEE4}" type="PERCENTAGE">
                      <a:rPr lang="en-US" baseline="0"/>
                      <a:pPr/>
                      <a:t>[PERCENTAGE]</a:t>
                    </a:fld>
                    <a:endParaRPr lang="en-US" baseline="0" dirty="0"/>
                  </a:p>
                </c:rich>
              </c:tx>
              <c:dLblPos val="ct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E515-42D8-8B8D-D60AB92BC1CA}"/>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Tw Cen MT" panose="020B0602020104020603" pitchFamily="34" charset="0"/>
                    <a:ea typeface="+mn-ea"/>
                    <a:cs typeface="+mn-cs"/>
                  </a:defRPr>
                </a:pPr>
                <a:endParaRPr lang="en-US"/>
              </a:p>
            </c:txPr>
            <c:dLblPos val="ctr"/>
            <c:showLegendKey val="0"/>
            <c:showVal val="0"/>
            <c:showCatName val="1"/>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Sheet2!$C$4:$H$4</c:f>
              <c:strCache>
                <c:ptCount val="3"/>
                <c:pt idx="0">
                  <c:v>Number of Women </c:v>
                </c:pt>
                <c:pt idx="2">
                  <c:v>Number of males</c:v>
                </c:pt>
              </c:strCache>
            </c:strRef>
          </c:cat>
          <c:val>
            <c:numRef>
              <c:f>Sheet2!$C$5:$H$5</c:f>
              <c:numCache>
                <c:formatCode>General</c:formatCode>
                <c:ptCount val="4"/>
                <c:pt idx="0">
                  <c:v>37</c:v>
                </c:pt>
                <c:pt idx="2">
                  <c:v>38</c:v>
                </c:pt>
              </c:numCache>
            </c:numRef>
          </c:val>
          <c:extLst>
            <c:ext xmlns:c16="http://schemas.microsoft.com/office/drawing/2014/chart" uri="{C3380CC4-5D6E-409C-BE32-E72D297353CC}">
              <c16:uniqueId val="{00000008-E515-42D8-8B8D-D60AB92BC1CA}"/>
            </c:ext>
          </c:extLst>
        </c:ser>
        <c:dLbls>
          <c:dLblPos val="ctr"/>
          <c:showLegendKey val="0"/>
          <c:showVal val="0"/>
          <c:showCatName val="1"/>
          <c:showSerName val="0"/>
          <c:showPercent val="0"/>
          <c:showBubbleSize val="0"/>
          <c:showLeaderLines val="1"/>
        </c:dLbls>
      </c:pie3DChart>
      <c:spPr>
        <a:solidFill>
          <a:schemeClr val="accent6">
            <a:lumMod val="60000"/>
            <a:lumOff val="40000"/>
          </a:schemeClr>
        </a:solidFill>
        <a:ln>
          <a:noFill/>
        </a:ln>
        <a:effectLst/>
      </c:spPr>
    </c:plotArea>
    <c:legend>
      <c:legendPos val="b"/>
      <c:legendEntry>
        <c:idx val="1"/>
        <c:delete val="1"/>
      </c:legendEntry>
      <c:legendEntry>
        <c:idx val="3"/>
        <c:delete val="1"/>
      </c:legendEntry>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Tw Cen MT" panose="020B0602020104020603" pitchFamily="34" charset="0"/>
              <a:ea typeface="+mn-ea"/>
              <a:cs typeface="+mn-cs"/>
            </a:defRPr>
          </a:pPr>
          <a:endParaRPr lang="en-US"/>
        </a:p>
      </c:txPr>
    </c:legend>
    <c:plotVisOnly val="1"/>
    <c:dispBlanksAs val="gap"/>
    <c:showDLblsOverMax val="0"/>
  </c:chart>
  <c:spPr>
    <a:solidFill>
      <a:schemeClr val="accent6">
        <a:lumMod val="60000"/>
        <a:lumOff val="40000"/>
      </a:schemeClr>
    </a:solid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ZA" sz="1000" dirty="0">
                <a:solidFill>
                  <a:sysClr val="windowText" lastClr="000000"/>
                </a:solidFill>
                <a:latin typeface="Tw Cen MT" panose="020B0602020104020603" pitchFamily="34" charset="0"/>
              </a:rPr>
              <a:t>VACANCY</a:t>
            </a:r>
            <a:r>
              <a:rPr lang="en-ZA" sz="1000" baseline="0" dirty="0">
                <a:solidFill>
                  <a:sysClr val="windowText" lastClr="000000"/>
                </a:solidFill>
                <a:latin typeface="Tw Cen MT" panose="020B0602020104020603" pitchFamily="34" charset="0"/>
              </a:rPr>
              <a:t> RATE</a:t>
            </a:r>
            <a:r>
              <a:rPr lang="en-ZA" sz="1000" dirty="0">
                <a:solidFill>
                  <a:sysClr val="windowText" lastClr="000000"/>
                </a:solidFill>
                <a:latin typeface="Tw Cen MT" panose="020B0602020104020603" pitchFamily="34" charset="0"/>
              </a:rPr>
              <a:t> </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gradFill rotWithShape="1">
                <a:gsLst>
                  <a:gs pos="0">
                    <a:schemeClr val="accent1">
                      <a:tint val="98000"/>
                      <a:lumMod val="114000"/>
                    </a:schemeClr>
                  </a:gs>
                  <a:gs pos="100000">
                    <a:schemeClr val="accent1">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1-2237-462E-AEA8-108B4073FA45}"/>
              </c:ext>
            </c:extLst>
          </c:dPt>
          <c:dPt>
            <c:idx val="1"/>
            <c:bubble3D val="0"/>
            <c:spPr>
              <a:gradFill rotWithShape="1">
                <a:gsLst>
                  <a:gs pos="0">
                    <a:schemeClr val="accent2">
                      <a:tint val="98000"/>
                      <a:lumMod val="114000"/>
                    </a:schemeClr>
                  </a:gs>
                  <a:gs pos="100000">
                    <a:schemeClr val="accent2">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3-2237-462E-AEA8-108B4073FA45}"/>
              </c:ext>
            </c:extLst>
          </c:dPt>
          <c:dPt>
            <c:idx val="2"/>
            <c:bubble3D val="0"/>
            <c:spPr>
              <a:solidFill>
                <a:srgbClr val="FF0000"/>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5-2237-462E-AEA8-108B4073FA45}"/>
              </c:ext>
            </c:extLst>
          </c:dPt>
          <c:dPt>
            <c:idx val="3"/>
            <c:bubble3D val="0"/>
            <c:spPr>
              <a:gradFill rotWithShape="1">
                <a:gsLst>
                  <a:gs pos="0">
                    <a:schemeClr val="accent4">
                      <a:tint val="98000"/>
                      <a:lumMod val="114000"/>
                    </a:schemeClr>
                  </a:gs>
                  <a:gs pos="100000">
                    <a:schemeClr val="accent4">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7-2237-462E-AEA8-108B4073FA45}"/>
              </c:ext>
            </c:extLst>
          </c:dPt>
          <c:dLbls>
            <c:dLbl>
              <c:idx val="0"/>
              <c:layout>
                <c:manualLayout>
                  <c:x val="-0.22476738484612499"/>
                  <c:y val="5.959296325072768E-2"/>
                </c:manualLayout>
              </c:layout>
              <c:tx>
                <c:rich>
                  <a:bodyPr/>
                  <a:lstStyle/>
                  <a:p>
                    <a:fld id="{D6C038AB-AB20-4C88-A189-420B90D4E06B}" type="CATEGORYNAME">
                      <a:rPr lang="en-US"/>
                      <a:pPr/>
                      <a:t>[CATEGORY NAME]</a:t>
                    </a:fld>
                    <a:r>
                      <a:rPr lang="en-US" baseline="0" dirty="0"/>
                      <a:t>
426</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237-462E-AEA8-108B4073FA45}"/>
                </c:ext>
              </c:extLst>
            </c:dLbl>
            <c:dLbl>
              <c:idx val="1"/>
              <c:layout>
                <c:manualLayout>
                  <c:x val="0.22663465143780101"/>
                  <c:y val="-9.1718947502696189E-3"/>
                </c:manualLayout>
              </c:layout>
              <c:tx>
                <c:rich>
                  <a:bodyPr/>
                  <a:lstStyle/>
                  <a:p>
                    <a:fld id="{B9EBD1E2-A619-4257-95F7-F07C2A89AF0A}" type="CATEGORYNAME">
                      <a:rPr lang="en-US"/>
                      <a:pPr/>
                      <a:t>[CATEGORY NAME]</a:t>
                    </a:fld>
                    <a:r>
                      <a:rPr lang="en-US" baseline="0" dirty="0"/>
                      <a:t>
362</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237-462E-AEA8-108B4073FA45}"/>
                </c:ext>
              </c:extLst>
            </c:dLbl>
            <c:dLbl>
              <c:idx val="2"/>
              <c:layout>
                <c:manualLayout>
                  <c:x val="9.9322311711835809E-2"/>
                  <c:y val="0.12837221931304665"/>
                </c:manualLayout>
              </c:layout>
              <c:tx>
                <c:rich>
                  <a:bodyPr/>
                  <a:lstStyle/>
                  <a:p>
                    <a:r>
                      <a:rPr lang="en-US" dirty="0"/>
                      <a:t>Vacancy Rate </a:t>
                    </a:r>
                    <a:r>
                      <a:rPr lang="en-US" baseline="0" dirty="0"/>
                      <a:t>
15%</a:t>
                    </a:r>
                    <a:endParaRPr lang="en-US" dirty="0"/>
                  </a:p>
                </c:rich>
              </c:tx>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2237-462E-AEA8-108B4073FA45}"/>
                </c:ext>
              </c:extLst>
            </c:dLbl>
            <c:dLbl>
              <c:idx val="3"/>
              <c:delete val="1"/>
              <c:extLst>
                <c:ext xmlns:c15="http://schemas.microsoft.com/office/drawing/2012/chart" uri="{CE6537A1-D6FC-4f65-9D91-7224C49458BB}"/>
                <c:ext xmlns:c16="http://schemas.microsoft.com/office/drawing/2014/chart" uri="{C3380CC4-5D6E-409C-BE32-E72D297353CC}">
                  <c16:uniqueId val="{00000007-2237-462E-AEA8-108B4073FA4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Tw Cen MT" panose="020B0602020104020603" pitchFamily="34" charset="0"/>
                    <a:ea typeface="+mn-ea"/>
                    <a:cs typeface="+mn-cs"/>
                  </a:defRPr>
                </a:pPr>
                <a:endParaRPr lang="en-US"/>
              </a:p>
            </c:txPr>
            <c:dLblPos val="ctr"/>
            <c:showLegendKey val="0"/>
            <c:showVal val="0"/>
            <c:showCatName val="1"/>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Sheet2!$A$3:$D$3</c:f>
              <c:strCache>
                <c:ptCount val="4"/>
                <c:pt idx="0">
                  <c:v>Total Posts</c:v>
                </c:pt>
                <c:pt idx="1">
                  <c:v>Filled Posts</c:v>
                </c:pt>
                <c:pt idx="2">
                  <c:v>Vacancies </c:v>
                </c:pt>
                <c:pt idx="3">
                  <c:v>Vacancy Rate </c:v>
                </c:pt>
              </c:strCache>
            </c:strRef>
          </c:cat>
          <c:val>
            <c:numRef>
              <c:f>Sheet2!$A$4:$D$4</c:f>
              <c:numCache>
                <c:formatCode>General</c:formatCode>
                <c:ptCount val="4"/>
                <c:pt idx="0">
                  <c:v>426</c:v>
                </c:pt>
                <c:pt idx="1">
                  <c:v>362</c:v>
                </c:pt>
                <c:pt idx="2">
                  <c:v>64</c:v>
                </c:pt>
                <c:pt idx="3" formatCode="0%">
                  <c:v>0.15</c:v>
                </c:pt>
              </c:numCache>
            </c:numRef>
          </c:val>
          <c:extLst>
            <c:ext xmlns:c16="http://schemas.microsoft.com/office/drawing/2014/chart" uri="{C3380CC4-5D6E-409C-BE32-E72D297353CC}">
              <c16:uniqueId val="{00000008-2237-462E-AEA8-108B4073FA45}"/>
            </c:ext>
          </c:extLst>
        </c:ser>
        <c:dLbls>
          <c:dLblPos val="ctr"/>
          <c:showLegendKey val="0"/>
          <c:showVal val="0"/>
          <c:showCatName val="0"/>
          <c:showSerName val="0"/>
          <c:showPercent val="1"/>
          <c:showBubbleSize val="0"/>
          <c:showLeaderLines val="1"/>
        </c:dLbls>
      </c:pie3DChart>
      <c:spPr>
        <a:solidFill>
          <a:schemeClr val="accent1">
            <a:lumMod val="40000"/>
            <a:lumOff val="60000"/>
          </a:schemeClr>
        </a:solid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Tw Cen MT" panose="020B0602020104020603" pitchFamily="34" charset="0"/>
              <a:ea typeface="+mn-ea"/>
              <a:cs typeface="+mn-cs"/>
            </a:defRPr>
          </a:pPr>
          <a:endParaRPr lang="en-US"/>
        </a:p>
      </c:txPr>
    </c:legend>
    <c:plotVisOnly val="1"/>
    <c:dispBlanksAs val="gap"/>
    <c:showDLblsOverMax val="0"/>
  </c:chart>
  <c:spPr>
    <a:solidFill>
      <a:schemeClr val="accent1">
        <a:lumMod val="40000"/>
        <a:lumOff val="60000"/>
      </a:schemeClr>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8">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68">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68">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14EE1BB-9C14-45A8-AE8E-BDFE05C7434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a:extLst>
              <a:ext uri="{FF2B5EF4-FFF2-40B4-BE49-F238E27FC236}">
                <a16:creationId xmlns:a16="http://schemas.microsoft.com/office/drawing/2014/main" id="{899B39A0-41A8-46FD-B63C-2ED2B636DDA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E036BBA-69BB-4759-AE3A-1709D7839D1C}" type="datetimeFigureOut">
              <a:rPr lang="en-ZA" smtClean="0"/>
              <a:t>2020/11/17</a:t>
            </a:fld>
            <a:endParaRPr lang="en-ZA"/>
          </a:p>
        </p:txBody>
      </p:sp>
      <p:sp>
        <p:nvSpPr>
          <p:cNvPr id="4" name="Footer Placeholder 3">
            <a:extLst>
              <a:ext uri="{FF2B5EF4-FFF2-40B4-BE49-F238E27FC236}">
                <a16:creationId xmlns:a16="http://schemas.microsoft.com/office/drawing/2014/main" id="{4868A843-6889-4DCF-8A65-93659054062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a:extLst>
              <a:ext uri="{FF2B5EF4-FFF2-40B4-BE49-F238E27FC236}">
                <a16:creationId xmlns:a16="http://schemas.microsoft.com/office/drawing/2014/main" id="{B6CFC8C6-1A62-4D17-A4AE-97F3CBEBE7C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3AF35B8-14A6-4F46-A74A-32CB809E849E}" type="slidenum">
              <a:rPr lang="en-ZA" smtClean="0"/>
              <a:t>‹#›</a:t>
            </a:fld>
            <a:endParaRPr lang="en-ZA"/>
          </a:p>
        </p:txBody>
      </p:sp>
    </p:spTree>
    <p:extLst>
      <p:ext uri="{BB962C8B-B14F-4D97-AF65-F5344CB8AC3E}">
        <p14:creationId xmlns:p14="http://schemas.microsoft.com/office/powerpoint/2010/main" val="73891366"/>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B9D545-667B-4209-A545-D3CDA4D51733}" type="datetimeFigureOut">
              <a:rPr lang="en-US" smtClean="0"/>
              <a:t>11/17/2020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B21BA5-D3AA-4644-B4D1-281DC68F2010}" type="slidenum">
              <a:rPr lang="en-US" smtClean="0"/>
              <a:t>‹#›</a:t>
            </a:fld>
            <a:endParaRPr lang="en-US"/>
          </a:p>
        </p:txBody>
      </p:sp>
    </p:spTree>
    <p:extLst>
      <p:ext uri="{BB962C8B-B14F-4D97-AF65-F5344CB8AC3E}">
        <p14:creationId xmlns:p14="http://schemas.microsoft.com/office/powerpoint/2010/main" val="3870831518"/>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8B21BA5-D3AA-4644-B4D1-281DC68F2010}" type="slidenum">
              <a:rPr lang="en-US" smtClean="0"/>
              <a:t>2</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70828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8B21BA5-D3AA-4644-B4D1-281DC68F2010}" type="slidenum">
              <a:rPr lang="en-US" smtClean="0"/>
              <a:t>7</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578125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9A5A6A7-CE50-40F4-923B-4462BCF8675B}" type="slidenum">
              <a:rPr lang="en-ZA" smtClean="0"/>
              <a:t>19</a:t>
            </a:fld>
            <a:endParaRPr lang="en-ZA" dirty="0"/>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678672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9A5A6A7-CE50-40F4-923B-4462BCF8675B}" type="slidenum">
              <a:rPr lang="en-ZA" smtClean="0"/>
              <a:t>25</a:t>
            </a:fld>
            <a:endParaRPr lang="en-ZA" dirty="0"/>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452002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9A5A6A7-CE50-40F4-923B-4462BCF8675B}" type="slidenum">
              <a:rPr lang="en-ZA" smtClean="0"/>
              <a:t>32</a:t>
            </a:fld>
            <a:endParaRPr lang="en-ZA" dirty="0"/>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004899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tif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tif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345D9D9-6C8D-47C4-8A79-768437DDDA78}" type="datetimeFigureOut">
              <a:rPr lang="en-ZA" smtClean="0"/>
              <a:t>2020/11/17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5DB6934-FAC2-41EE-84B2-6768B514F698}" type="slidenum">
              <a:rPr lang="en-ZA" smtClean="0"/>
              <a:t>‹#›</a:t>
            </a:fld>
            <a:endParaRPr lang="en-ZA"/>
          </a:p>
        </p:txBody>
      </p:sp>
    </p:spTree>
    <p:extLst>
      <p:ext uri="{BB962C8B-B14F-4D97-AF65-F5344CB8AC3E}">
        <p14:creationId xmlns:p14="http://schemas.microsoft.com/office/powerpoint/2010/main" val="1927501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B345D9D9-6C8D-47C4-8A79-768437DDDA78}" type="datetimeFigureOut">
              <a:rPr lang="en-ZA" smtClean="0"/>
              <a:t>2020/11/17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5DB6934-FAC2-41EE-84B2-6768B514F698}" type="slidenum">
              <a:rPr lang="en-ZA" smtClean="0"/>
              <a:t>‹#›</a:t>
            </a:fld>
            <a:endParaRPr lang="en-ZA"/>
          </a:p>
        </p:txBody>
      </p:sp>
    </p:spTree>
    <p:extLst>
      <p:ext uri="{BB962C8B-B14F-4D97-AF65-F5344CB8AC3E}">
        <p14:creationId xmlns:p14="http://schemas.microsoft.com/office/powerpoint/2010/main" val="188252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B345D9D9-6C8D-47C4-8A79-768437DDDA78}" type="datetimeFigureOut">
              <a:rPr lang="en-ZA" smtClean="0"/>
              <a:t>2020/11/17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5DB6934-FAC2-41EE-84B2-6768B514F698}" type="slidenum">
              <a:rPr lang="en-ZA" smtClean="0"/>
              <a:t>‹#›</a:t>
            </a:fld>
            <a:endParaRPr lang="en-ZA"/>
          </a:p>
        </p:txBody>
      </p:sp>
    </p:spTree>
    <p:extLst>
      <p:ext uri="{BB962C8B-B14F-4D97-AF65-F5344CB8AC3E}">
        <p14:creationId xmlns:p14="http://schemas.microsoft.com/office/powerpoint/2010/main" val="2117723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831D6-4F73-4B9C-A0F8-BBB452185E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759BD880-2E3D-4AEC-91EC-3A65EC87EF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F5080DAE-0354-4866-9E9B-1BE426E0FA61}"/>
              </a:ext>
            </a:extLst>
          </p:cNvPr>
          <p:cNvSpPr>
            <a:spLocks noGrp="1"/>
          </p:cNvSpPr>
          <p:nvPr>
            <p:ph type="dt" sz="half" idx="10"/>
          </p:nvPr>
        </p:nvSpPr>
        <p:spPr/>
        <p:txBody>
          <a:bodyPr/>
          <a:lstStyle/>
          <a:p>
            <a:fld id="{D7E68676-DD4E-4180-95AE-8D9C5236CC04}" type="datetimeFigureOut">
              <a:rPr lang="en-ZA" smtClean="0"/>
              <a:t>2020/11/17</a:t>
            </a:fld>
            <a:endParaRPr lang="en-ZA"/>
          </a:p>
        </p:txBody>
      </p:sp>
      <p:sp>
        <p:nvSpPr>
          <p:cNvPr id="5" name="Footer Placeholder 4">
            <a:extLst>
              <a:ext uri="{FF2B5EF4-FFF2-40B4-BE49-F238E27FC236}">
                <a16:creationId xmlns:a16="http://schemas.microsoft.com/office/drawing/2014/main" id="{20EA61C0-CDBA-44A8-953D-8FEBB1F76F91}"/>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1C78B716-A1D0-4D7A-88E5-6E8E5C8AFA75}"/>
              </a:ext>
            </a:extLst>
          </p:cNvPr>
          <p:cNvSpPr>
            <a:spLocks noGrp="1"/>
          </p:cNvSpPr>
          <p:nvPr>
            <p:ph type="sldNum" sz="quarter" idx="12"/>
          </p:nvPr>
        </p:nvSpPr>
        <p:spPr/>
        <p:txBody>
          <a:bodyPr/>
          <a:lstStyle/>
          <a:p>
            <a:fld id="{2DC9E25A-9A0F-4A1E-B81E-2CE7DE58EE2E}" type="slidenum">
              <a:rPr lang="en-ZA" smtClean="0"/>
              <a:t>‹#›</a:t>
            </a:fld>
            <a:endParaRPr lang="en-ZA"/>
          </a:p>
        </p:txBody>
      </p:sp>
      <p:pic>
        <p:nvPicPr>
          <p:cNvPr id="8" name="Picture 7">
            <a:extLst>
              <a:ext uri="{FF2B5EF4-FFF2-40B4-BE49-F238E27FC236}">
                <a16:creationId xmlns:a16="http://schemas.microsoft.com/office/drawing/2014/main" id="{DAAA5176-2DEC-40AD-A148-739E8DAC20A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1921" y="5748977"/>
            <a:ext cx="2731751" cy="909812"/>
          </a:xfrm>
          <a:prstGeom prst="rect">
            <a:avLst/>
          </a:prstGeom>
        </p:spPr>
      </p:pic>
      <p:sp>
        <p:nvSpPr>
          <p:cNvPr id="10" name="TextBox 9">
            <a:extLst>
              <a:ext uri="{FF2B5EF4-FFF2-40B4-BE49-F238E27FC236}">
                <a16:creationId xmlns:a16="http://schemas.microsoft.com/office/drawing/2014/main" id="{60DEDCB3-B30F-4DE2-9564-B0BD267DDA7E}"/>
              </a:ext>
            </a:extLst>
          </p:cNvPr>
          <p:cNvSpPr txBox="1"/>
          <p:nvPr userDrawn="1"/>
        </p:nvSpPr>
        <p:spPr>
          <a:xfrm>
            <a:off x="4439816" y="5937581"/>
            <a:ext cx="4320480" cy="732296"/>
          </a:xfrm>
          <a:prstGeom prst="rect">
            <a:avLst/>
          </a:prstGeom>
          <a:noFill/>
        </p:spPr>
        <p:txBody>
          <a:bodyPr wrap="square" rtlCol="0">
            <a:spAutoFit/>
          </a:bodyPr>
          <a:lstStyle/>
          <a:p>
            <a:pPr algn="ctr"/>
            <a:r>
              <a:rPr lang="en-ZA" sz="2000" b="1" dirty="0"/>
              <a:t>“Growing South Africa together for a </a:t>
            </a:r>
          </a:p>
          <a:p>
            <a:pPr algn="ctr"/>
            <a:r>
              <a:rPr lang="en-ZA" sz="2000" b="1" dirty="0"/>
              <a:t>capable and ethical Public Service”</a:t>
            </a:r>
          </a:p>
        </p:txBody>
      </p:sp>
      <p:pic>
        <p:nvPicPr>
          <p:cNvPr id="12" name="Picture 11">
            <a:extLst>
              <a:ext uri="{FF2B5EF4-FFF2-40B4-BE49-F238E27FC236}">
                <a16:creationId xmlns:a16="http://schemas.microsoft.com/office/drawing/2014/main" id="{3E6480DD-3458-4E6D-9F65-E7628B16F5D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92526" y="5835086"/>
            <a:ext cx="887553" cy="781046"/>
          </a:xfrm>
          <a:prstGeom prst="rect">
            <a:avLst/>
          </a:prstGeom>
        </p:spPr>
      </p:pic>
      <p:sp>
        <p:nvSpPr>
          <p:cNvPr id="14" name="Rectangle 13">
            <a:extLst>
              <a:ext uri="{FF2B5EF4-FFF2-40B4-BE49-F238E27FC236}">
                <a16:creationId xmlns:a16="http://schemas.microsoft.com/office/drawing/2014/main" id="{4585E11D-214A-45F4-B48E-29EE9A414F15}"/>
              </a:ext>
            </a:extLst>
          </p:cNvPr>
          <p:cNvSpPr/>
          <p:nvPr userDrawn="1"/>
        </p:nvSpPr>
        <p:spPr>
          <a:xfrm>
            <a:off x="-192360" y="5541486"/>
            <a:ext cx="12697072" cy="47754"/>
          </a:xfrm>
          <a:prstGeom prst="rect">
            <a:avLst/>
          </a:prstGeom>
          <a:solidFill>
            <a:srgbClr val="007434"/>
          </a:solidFill>
          <a:ln>
            <a:solidFill>
              <a:srgbClr val="0074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917506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D8B62-960D-4C0E-9900-84B18DD978BD}"/>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18C85E32-B0EC-4826-8D5A-14CD79AA8D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C3FA17C3-FA32-41F5-8E65-E8822AB0E9D8}"/>
              </a:ext>
            </a:extLst>
          </p:cNvPr>
          <p:cNvSpPr>
            <a:spLocks noGrp="1"/>
          </p:cNvSpPr>
          <p:nvPr>
            <p:ph type="dt" sz="half" idx="10"/>
          </p:nvPr>
        </p:nvSpPr>
        <p:spPr/>
        <p:txBody>
          <a:bodyPr/>
          <a:lstStyle/>
          <a:p>
            <a:fld id="{D7E68676-DD4E-4180-95AE-8D9C5236CC04}" type="datetimeFigureOut">
              <a:rPr lang="en-ZA" smtClean="0"/>
              <a:t>2020/11/17</a:t>
            </a:fld>
            <a:endParaRPr lang="en-ZA"/>
          </a:p>
        </p:txBody>
      </p:sp>
      <p:sp>
        <p:nvSpPr>
          <p:cNvPr id="5" name="Footer Placeholder 4">
            <a:extLst>
              <a:ext uri="{FF2B5EF4-FFF2-40B4-BE49-F238E27FC236}">
                <a16:creationId xmlns:a16="http://schemas.microsoft.com/office/drawing/2014/main" id="{CEA528D7-56C0-40D6-B805-4D5BE77EA294}"/>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CB5CDFC7-94B3-4454-B9E9-32C62F3ADC8F}"/>
              </a:ext>
            </a:extLst>
          </p:cNvPr>
          <p:cNvSpPr>
            <a:spLocks noGrp="1"/>
          </p:cNvSpPr>
          <p:nvPr>
            <p:ph type="sldNum" sz="quarter" idx="12"/>
          </p:nvPr>
        </p:nvSpPr>
        <p:spPr/>
        <p:txBody>
          <a:bodyPr/>
          <a:lstStyle/>
          <a:p>
            <a:fld id="{2DC9E25A-9A0F-4A1E-B81E-2CE7DE58EE2E}" type="slidenum">
              <a:rPr lang="en-ZA" smtClean="0"/>
              <a:t>‹#›</a:t>
            </a:fld>
            <a:endParaRPr lang="en-ZA"/>
          </a:p>
        </p:txBody>
      </p:sp>
    </p:spTree>
    <p:extLst>
      <p:ext uri="{BB962C8B-B14F-4D97-AF65-F5344CB8AC3E}">
        <p14:creationId xmlns:p14="http://schemas.microsoft.com/office/powerpoint/2010/main" val="41942533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65362-2F1E-410B-926B-12305A6151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13C17CB7-276D-4E0E-88D0-664ABB5251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E7685B-B2AB-45FF-AAF5-7DB7FE7F2475}"/>
              </a:ext>
            </a:extLst>
          </p:cNvPr>
          <p:cNvSpPr>
            <a:spLocks noGrp="1"/>
          </p:cNvSpPr>
          <p:nvPr>
            <p:ph type="dt" sz="half" idx="10"/>
          </p:nvPr>
        </p:nvSpPr>
        <p:spPr/>
        <p:txBody>
          <a:bodyPr/>
          <a:lstStyle/>
          <a:p>
            <a:fld id="{D7E68676-DD4E-4180-95AE-8D9C5236CC04}" type="datetimeFigureOut">
              <a:rPr lang="en-ZA" smtClean="0"/>
              <a:t>2020/11/17</a:t>
            </a:fld>
            <a:endParaRPr lang="en-ZA"/>
          </a:p>
        </p:txBody>
      </p:sp>
      <p:sp>
        <p:nvSpPr>
          <p:cNvPr id="5" name="Footer Placeholder 4">
            <a:extLst>
              <a:ext uri="{FF2B5EF4-FFF2-40B4-BE49-F238E27FC236}">
                <a16:creationId xmlns:a16="http://schemas.microsoft.com/office/drawing/2014/main" id="{AEBA2EF2-18BA-4C7E-BD5C-2514C213C88C}"/>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1CDEFCA4-0F91-440F-AAB7-AE45943863CE}"/>
              </a:ext>
            </a:extLst>
          </p:cNvPr>
          <p:cNvSpPr>
            <a:spLocks noGrp="1"/>
          </p:cNvSpPr>
          <p:nvPr>
            <p:ph type="sldNum" sz="quarter" idx="12"/>
          </p:nvPr>
        </p:nvSpPr>
        <p:spPr/>
        <p:txBody>
          <a:bodyPr/>
          <a:lstStyle/>
          <a:p>
            <a:fld id="{2DC9E25A-9A0F-4A1E-B81E-2CE7DE58EE2E}" type="slidenum">
              <a:rPr lang="en-ZA" smtClean="0"/>
              <a:t>‹#›</a:t>
            </a:fld>
            <a:endParaRPr lang="en-ZA"/>
          </a:p>
        </p:txBody>
      </p:sp>
    </p:spTree>
    <p:extLst>
      <p:ext uri="{BB962C8B-B14F-4D97-AF65-F5344CB8AC3E}">
        <p14:creationId xmlns:p14="http://schemas.microsoft.com/office/powerpoint/2010/main" val="19894680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92664-5F0B-484C-A39C-0BBE3730776E}"/>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ED05BFF5-74CF-49DA-B381-FE18A69990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1986EA38-34EA-4000-A574-FD3C4E8DDE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9D5C3739-2873-4FD7-834E-6FD9B90F0030}"/>
              </a:ext>
            </a:extLst>
          </p:cNvPr>
          <p:cNvSpPr>
            <a:spLocks noGrp="1"/>
          </p:cNvSpPr>
          <p:nvPr>
            <p:ph type="dt" sz="half" idx="10"/>
          </p:nvPr>
        </p:nvSpPr>
        <p:spPr/>
        <p:txBody>
          <a:bodyPr/>
          <a:lstStyle/>
          <a:p>
            <a:fld id="{D7E68676-DD4E-4180-95AE-8D9C5236CC04}" type="datetimeFigureOut">
              <a:rPr lang="en-ZA" smtClean="0"/>
              <a:t>2020/11/17</a:t>
            </a:fld>
            <a:endParaRPr lang="en-ZA"/>
          </a:p>
        </p:txBody>
      </p:sp>
      <p:sp>
        <p:nvSpPr>
          <p:cNvPr id="6" name="Footer Placeholder 5">
            <a:extLst>
              <a:ext uri="{FF2B5EF4-FFF2-40B4-BE49-F238E27FC236}">
                <a16:creationId xmlns:a16="http://schemas.microsoft.com/office/drawing/2014/main" id="{7371A3D5-768D-40A3-97CE-FF85C2BF0EAC}"/>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4ACB117A-043B-4BB0-B178-4619DCC8E001}"/>
              </a:ext>
            </a:extLst>
          </p:cNvPr>
          <p:cNvSpPr>
            <a:spLocks noGrp="1"/>
          </p:cNvSpPr>
          <p:nvPr>
            <p:ph type="sldNum" sz="quarter" idx="12"/>
          </p:nvPr>
        </p:nvSpPr>
        <p:spPr/>
        <p:txBody>
          <a:bodyPr/>
          <a:lstStyle/>
          <a:p>
            <a:fld id="{2DC9E25A-9A0F-4A1E-B81E-2CE7DE58EE2E}" type="slidenum">
              <a:rPr lang="en-ZA" smtClean="0"/>
              <a:t>‹#›</a:t>
            </a:fld>
            <a:endParaRPr lang="en-ZA"/>
          </a:p>
        </p:txBody>
      </p:sp>
    </p:spTree>
    <p:extLst>
      <p:ext uri="{BB962C8B-B14F-4D97-AF65-F5344CB8AC3E}">
        <p14:creationId xmlns:p14="http://schemas.microsoft.com/office/powerpoint/2010/main" val="27152801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3B655-ACB8-4CC5-9C9B-9022F3FED718}"/>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782C70E6-38AC-4CAA-9723-177925A3B9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2E67D0-89A8-4B27-BDF6-EC01996FFD2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FE61C4F1-566E-4DB6-B887-808398B2CB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B9E99D-91E1-4C12-974A-57F4F1BF750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E53282CC-6BD0-4925-A7BC-3EB0563629B2}"/>
              </a:ext>
            </a:extLst>
          </p:cNvPr>
          <p:cNvSpPr>
            <a:spLocks noGrp="1"/>
          </p:cNvSpPr>
          <p:nvPr>
            <p:ph type="dt" sz="half" idx="10"/>
          </p:nvPr>
        </p:nvSpPr>
        <p:spPr/>
        <p:txBody>
          <a:bodyPr/>
          <a:lstStyle/>
          <a:p>
            <a:fld id="{D7E68676-DD4E-4180-95AE-8D9C5236CC04}" type="datetimeFigureOut">
              <a:rPr lang="en-ZA" smtClean="0"/>
              <a:t>2020/11/17</a:t>
            </a:fld>
            <a:endParaRPr lang="en-ZA"/>
          </a:p>
        </p:txBody>
      </p:sp>
      <p:sp>
        <p:nvSpPr>
          <p:cNvPr id="8" name="Footer Placeholder 7">
            <a:extLst>
              <a:ext uri="{FF2B5EF4-FFF2-40B4-BE49-F238E27FC236}">
                <a16:creationId xmlns:a16="http://schemas.microsoft.com/office/drawing/2014/main" id="{A624A541-63AF-4450-A87A-18993D7BC62F}"/>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07D6A1B8-32DD-4CF2-8C3A-497A5B36EF43}"/>
              </a:ext>
            </a:extLst>
          </p:cNvPr>
          <p:cNvSpPr>
            <a:spLocks noGrp="1"/>
          </p:cNvSpPr>
          <p:nvPr>
            <p:ph type="sldNum" sz="quarter" idx="12"/>
          </p:nvPr>
        </p:nvSpPr>
        <p:spPr/>
        <p:txBody>
          <a:bodyPr/>
          <a:lstStyle/>
          <a:p>
            <a:fld id="{2DC9E25A-9A0F-4A1E-B81E-2CE7DE58EE2E}" type="slidenum">
              <a:rPr lang="en-ZA" smtClean="0"/>
              <a:t>‹#›</a:t>
            </a:fld>
            <a:endParaRPr lang="en-ZA"/>
          </a:p>
        </p:txBody>
      </p:sp>
    </p:spTree>
    <p:extLst>
      <p:ext uri="{BB962C8B-B14F-4D97-AF65-F5344CB8AC3E}">
        <p14:creationId xmlns:p14="http://schemas.microsoft.com/office/powerpoint/2010/main" val="19102745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5CCE3-BE22-4366-BCF1-27C474690D89}"/>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25950CA4-C915-4385-BA77-3B2B7BCE417E}"/>
              </a:ext>
            </a:extLst>
          </p:cNvPr>
          <p:cNvSpPr>
            <a:spLocks noGrp="1"/>
          </p:cNvSpPr>
          <p:nvPr>
            <p:ph type="dt" sz="half" idx="10"/>
          </p:nvPr>
        </p:nvSpPr>
        <p:spPr/>
        <p:txBody>
          <a:bodyPr/>
          <a:lstStyle/>
          <a:p>
            <a:fld id="{D7E68676-DD4E-4180-95AE-8D9C5236CC04}" type="datetimeFigureOut">
              <a:rPr lang="en-ZA" smtClean="0"/>
              <a:t>2020/11/17</a:t>
            </a:fld>
            <a:endParaRPr lang="en-ZA"/>
          </a:p>
        </p:txBody>
      </p:sp>
      <p:sp>
        <p:nvSpPr>
          <p:cNvPr id="4" name="Footer Placeholder 3">
            <a:extLst>
              <a:ext uri="{FF2B5EF4-FFF2-40B4-BE49-F238E27FC236}">
                <a16:creationId xmlns:a16="http://schemas.microsoft.com/office/drawing/2014/main" id="{619B5BAF-C525-4DEB-911C-C7ECD7787276}"/>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04A9F803-E991-478C-B603-ED667C804DE5}"/>
              </a:ext>
            </a:extLst>
          </p:cNvPr>
          <p:cNvSpPr>
            <a:spLocks noGrp="1"/>
          </p:cNvSpPr>
          <p:nvPr>
            <p:ph type="sldNum" sz="quarter" idx="12"/>
          </p:nvPr>
        </p:nvSpPr>
        <p:spPr/>
        <p:txBody>
          <a:bodyPr/>
          <a:lstStyle/>
          <a:p>
            <a:fld id="{2DC9E25A-9A0F-4A1E-B81E-2CE7DE58EE2E}" type="slidenum">
              <a:rPr lang="en-ZA" smtClean="0"/>
              <a:t>‹#›</a:t>
            </a:fld>
            <a:endParaRPr lang="en-ZA"/>
          </a:p>
        </p:txBody>
      </p:sp>
    </p:spTree>
    <p:extLst>
      <p:ext uri="{BB962C8B-B14F-4D97-AF65-F5344CB8AC3E}">
        <p14:creationId xmlns:p14="http://schemas.microsoft.com/office/powerpoint/2010/main" val="42404273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9A7DDF-986A-4167-8562-80EDB7A7C0F5}"/>
              </a:ext>
            </a:extLst>
          </p:cNvPr>
          <p:cNvSpPr>
            <a:spLocks noGrp="1"/>
          </p:cNvSpPr>
          <p:nvPr>
            <p:ph type="dt" sz="half" idx="10"/>
          </p:nvPr>
        </p:nvSpPr>
        <p:spPr/>
        <p:txBody>
          <a:bodyPr/>
          <a:lstStyle/>
          <a:p>
            <a:fld id="{D7E68676-DD4E-4180-95AE-8D9C5236CC04}" type="datetimeFigureOut">
              <a:rPr lang="en-ZA" smtClean="0"/>
              <a:t>2020/11/17</a:t>
            </a:fld>
            <a:endParaRPr lang="en-ZA"/>
          </a:p>
        </p:txBody>
      </p:sp>
      <p:sp>
        <p:nvSpPr>
          <p:cNvPr id="3" name="Footer Placeholder 2">
            <a:extLst>
              <a:ext uri="{FF2B5EF4-FFF2-40B4-BE49-F238E27FC236}">
                <a16:creationId xmlns:a16="http://schemas.microsoft.com/office/drawing/2014/main" id="{B77FB45C-8D0F-4EA8-8D64-5438EB7A1D1D}"/>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D22FB3C2-3A40-4358-88CE-D32E1C9E6F6E}"/>
              </a:ext>
            </a:extLst>
          </p:cNvPr>
          <p:cNvSpPr>
            <a:spLocks noGrp="1"/>
          </p:cNvSpPr>
          <p:nvPr>
            <p:ph type="sldNum" sz="quarter" idx="12"/>
          </p:nvPr>
        </p:nvSpPr>
        <p:spPr/>
        <p:txBody>
          <a:bodyPr/>
          <a:lstStyle/>
          <a:p>
            <a:fld id="{2DC9E25A-9A0F-4A1E-B81E-2CE7DE58EE2E}" type="slidenum">
              <a:rPr lang="en-ZA" smtClean="0"/>
              <a:t>‹#›</a:t>
            </a:fld>
            <a:endParaRPr lang="en-ZA"/>
          </a:p>
        </p:txBody>
      </p:sp>
    </p:spTree>
    <p:extLst>
      <p:ext uri="{BB962C8B-B14F-4D97-AF65-F5344CB8AC3E}">
        <p14:creationId xmlns:p14="http://schemas.microsoft.com/office/powerpoint/2010/main" val="13923826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E6BE6-8EED-4610-8DDB-282874F6CE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93692541-2D59-4335-BA3B-53F6CF75D0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8371F661-6F16-4BB8-9F0B-ED3AC021D7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DCA759-5B51-4ABE-8C1E-11930B4A20FA}"/>
              </a:ext>
            </a:extLst>
          </p:cNvPr>
          <p:cNvSpPr>
            <a:spLocks noGrp="1"/>
          </p:cNvSpPr>
          <p:nvPr>
            <p:ph type="dt" sz="half" idx="10"/>
          </p:nvPr>
        </p:nvSpPr>
        <p:spPr/>
        <p:txBody>
          <a:bodyPr/>
          <a:lstStyle/>
          <a:p>
            <a:fld id="{D7E68676-DD4E-4180-95AE-8D9C5236CC04}" type="datetimeFigureOut">
              <a:rPr lang="en-ZA" smtClean="0"/>
              <a:t>2020/11/17</a:t>
            </a:fld>
            <a:endParaRPr lang="en-ZA"/>
          </a:p>
        </p:txBody>
      </p:sp>
      <p:sp>
        <p:nvSpPr>
          <p:cNvPr id="6" name="Footer Placeholder 5">
            <a:extLst>
              <a:ext uri="{FF2B5EF4-FFF2-40B4-BE49-F238E27FC236}">
                <a16:creationId xmlns:a16="http://schemas.microsoft.com/office/drawing/2014/main" id="{3E5DAE87-A648-4D00-B3C2-8FCA8C4C2B13}"/>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F55B4993-ED48-4A54-ADE6-F53B974329EA}"/>
              </a:ext>
            </a:extLst>
          </p:cNvPr>
          <p:cNvSpPr>
            <a:spLocks noGrp="1"/>
          </p:cNvSpPr>
          <p:nvPr>
            <p:ph type="sldNum" sz="quarter" idx="12"/>
          </p:nvPr>
        </p:nvSpPr>
        <p:spPr/>
        <p:txBody>
          <a:bodyPr/>
          <a:lstStyle/>
          <a:p>
            <a:fld id="{2DC9E25A-9A0F-4A1E-B81E-2CE7DE58EE2E}" type="slidenum">
              <a:rPr lang="en-ZA" smtClean="0"/>
              <a:t>‹#›</a:t>
            </a:fld>
            <a:endParaRPr lang="en-ZA"/>
          </a:p>
        </p:txBody>
      </p:sp>
    </p:spTree>
    <p:extLst>
      <p:ext uri="{BB962C8B-B14F-4D97-AF65-F5344CB8AC3E}">
        <p14:creationId xmlns:p14="http://schemas.microsoft.com/office/powerpoint/2010/main" val="996285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45D9D9-6C8D-47C4-8A79-768437DDDA78}" type="datetimeFigureOut">
              <a:rPr lang="en-ZA" smtClean="0"/>
              <a:t>2020/11/17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5DB6934-FAC2-41EE-84B2-6768B514F698}" type="slidenum">
              <a:rPr lang="en-ZA" smtClean="0"/>
              <a:t>‹#›</a:t>
            </a:fld>
            <a:endParaRPr lang="en-ZA"/>
          </a:p>
        </p:txBody>
      </p:sp>
    </p:spTree>
    <p:extLst>
      <p:ext uri="{BB962C8B-B14F-4D97-AF65-F5344CB8AC3E}">
        <p14:creationId xmlns:p14="http://schemas.microsoft.com/office/powerpoint/2010/main" val="27475822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1CD6D-A018-4CDB-AC68-6ADA93FC2C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B78376FF-8D8C-46C6-A0CA-6BA4A1BDCA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97161A7B-BEC9-46FE-A3C6-7DF58F01BF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1D666C-E073-4C13-8435-52B2502120B6}"/>
              </a:ext>
            </a:extLst>
          </p:cNvPr>
          <p:cNvSpPr>
            <a:spLocks noGrp="1"/>
          </p:cNvSpPr>
          <p:nvPr>
            <p:ph type="dt" sz="half" idx="10"/>
          </p:nvPr>
        </p:nvSpPr>
        <p:spPr/>
        <p:txBody>
          <a:bodyPr/>
          <a:lstStyle/>
          <a:p>
            <a:fld id="{D7E68676-DD4E-4180-95AE-8D9C5236CC04}" type="datetimeFigureOut">
              <a:rPr lang="en-ZA" smtClean="0"/>
              <a:t>2020/11/17</a:t>
            </a:fld>
            <a:endParaRPr lang="en-ZA"/>
          </a:p>
        </p:txBody>
      </p:sp>
      <p:sp>
        <p:nvSpPr>
          <p:cNvPr id="6" name="Footer Placeholder 5">
            <a:extLst>
              <a:ext uri="{FF2B5EF4-FFF2-40B4-BE49-F238E27FC236}">
                <a16:creationId xmlns:a16="http://schemas.microsoft.com/office/drawing/2014/main" id="{7A439460-74FD-4D1E-8361-B1B7A2F89449}"/>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797688A2-165F-41A2-8533-609F58456A68}"/>
              </a:ext>
            </a:extLst>
          </p:cNvPr>
          <p:cNvSpPr>
            <a:spLocks noGrp="1"/>
          </p:cNvSpPr>
          <p:nvPr>
            <p:ph type="sldNum" sz="quarter" idx="12"/>
          </p:nvPr>
        </p:nvSpPr>
        <p:spPr/>
        <p:txBody>
          <a:bodyPr/>
          <a:lstStyle/>
          <a:p>
            <a:fld id="{2DC9E25A-9A0F-4A1E-B81E-2CE7DE58EE2E}" type="slidenum">
              <a:rPr lang="en-ZA" smtClean="0"/>
              <a:t>‹#›</a:t>
            </a:fld>
            <a:endParaRPr lang="en-ZA"/>
          </a:p>
        </p:txBody>
      </p:sp>
    </p:spTree>
    <p:extLst>
      <p:ext uri="{BB962C8B-B14F-4D97-AF65-F5344CB8AC3E}">
        <p14:creationId xmlns:p14="http://schemas.microsoft.com/office/powerpoint/2010/main" val="26285975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7F058-32E2-4837-8922-4FACE1823FD0}"/>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391B6EA4-61DB-4A34-B6A0-11FE35491D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554F1F11-2CC2-4F5A-8FFD-1F8A6C910A99}"/>
              </a:ext>
            </a:extLst>
          </p:cNvPr>
          <p:cNvSpPr>
            <a:spLocks noGrp="1"/>
          </p:cNvSpPr>
          <p:nvPr>
            <p:ph type="dt" sz="half" idx="10"/>
          </p:nvPr>
        </p:nvSpPr>
        <p:spPr/>
        <p:txBody>
          <a:bodyPr/>
          <a:lstStyle/>
          <a:p>
            <a:fld id="{D7E68676-DD4E-4180-95AE-8D9C5236CC04}" type="datetimeFigureOut">
              <a:rPr lang="en-ZA" smtClean="0"/>
              <a:t>2020/11/17</a:t>
            </a:fld>
            <a:endParaRPr lang="en-ZA"/>
          </a:p>
        </p:txBody>
      </p:sp>
      <p:sp>
        <p:nvSpPr>
          <p:cNvPr id="5" name="Footer Placeholder 4">
            <a:extLst>
              <a:ext uri="{FF2B5EF4-FFF2-40B4-BE49-F238E27FC236}">
                <a16:creationId xmlns:a16="http://schemas.microsoft.com/office/drawing/2014/main" id="{2CB55FED-F5ED-42B2-8231-319BA98A42AB}"/>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089A3166-03EF-4899-AF74-A9E7A0EF3C66}"/>
              </a:ext>
            </a:extLst>
          </p:cNvPr>
          <p:cNvSpPr>
            <a:spLocks noGrp="1"/>
          </p:cNvSpPr>
          <p:nvPr>
            <p:ph type="sldNum" sz="quarter" idx="12"/>
          </p:nvPr>
        </p:nvSpPr>
        <p:spPr/>
        <p:txBody>
          <a:bodyPr/>
          <a:lstStyle/>
          <a:p>
            <a:fld id="{2DC9E25A-9A0F-4A1E-B81E-2CE7DE58EE2E}" type="slidenum">
              <a:rPr lang="en-ZA" smtClean="0"/>
              <a:t>‹#›</a:t>
            </a:fld>
            <a:endParaRPr lang="en-ZA"/>
          </a:p>
        </p:txBody>
      </p:sp>
    </p:spTree>
    <p:extLst>
      <p:ext uri="{BB962C8B-B14F-4D97-AF65-F5344CB8AC3E}">
        <p14:creationId xmlns:p14="http://schemas.microsoft.com/office/powerpoint/2010/main" val="32202637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0970C0-27E9-4354-93A7-8FFEE8A49D5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56E1E177-1345-4835-BEFF-2B9CEDB0856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91C9FF13-D385-44BF-AA2D-83973C709EEE}"/>
              </a:ext>
            </a:extLst>
          </p:cNvPr>
          <p:cNvSpPr>
            <a:spLocks noGrp="1"/>
          </p:cNvSpPr>
          <p:nvPr>
            <p:ph type="dt" sz="half" idx="10"/>
          </p:nvPr>
        </p:nvSpPr>
        <p:spPr/>
        <p:txBody>
          <a:bodyPr/>
          <a:lstStyle/>
          <a:p>
            <a:fld id="{D7E68676-DD4E-4180-95AE-8D9C5236CC04}" type="datetimeFigureOut">
              <a:rPr lang="en-ZA" smtClean="0"/>
              <a:t>2020/11/17</a:t>
            </a:fld>
            <a:endParaRPr lang="en-ZA"/>
          </a:p>
        </p:txBody>
      </p:sp>
      <p:sp>
        <p:nvSpPr>
          <p:cNvPr id="5" name="Footer Placeholder 4">
            <a:extLst>
              <a:ext uri="{FF2B5EF4-FFF2-40B4-BE49-F238E27FC236}">
                <a16:creationId xmlns:a16="http://schemas.microsoft.com/office/drawing/2014/main" id="{FC0D4747-DCC0-400A-B08B-65C70BDE096C}"/>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6F87F2BB-0644-4A49-8C14-BFCDC5211AC2}"/>
              </a:ext>
            </a:extLst>
          </p:cNvPr>
          <p:cNvSpPr>
            <a:spLocks noGrp="1"/>
          </p:cNvSpPr>
          <p:nvPr>
            <p:ph type="sldNum" sz="quarter" idx="12"/>
          </p:nvPr>
        </p:nvSpPr>
        <p:spPr/>
        <p:txBody>
          <a:bodyPr/>
          <a:lstStyle/>
          <a:p>
            <a:fld id="{2DC9E25A-9A0F-4A1E-B81E-2CE7DE58EE2E}" type="slidenum">
              <a:rPr lang="en-ZA" smtClean="0"/>
              <a:t>‹#›</a:t>
            </a:fld>
            <a:endParaRPr lang="en-ZA"/>
          </a:p>
        </p:txBody>
      </p:sp>
    </p:spTree>
    <p:extLst>
      <p:ext uri="{BB962C8B-B14F-4D97-AF65-F5344CB8AC3E}">
        <p14:creationId xmlns:p14="http://schemas.microsoft.com/office/powerpoint/2010/main" val="3294226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7E68676-DD4E-4180-95AE-8D9C5236CC04}" type="datetimeFigureOut">
              <a:rPr lang="en-ZA" smtClean="0"/>
              <a:t>2020/11/17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DC9E25A-9A0F-4A1E-B81E-2CE7DE58EE2E}" type="slidenum">
              <a:rPr lang="en-ZA" smtClean="0"/>
              <a:t>‹#›</a:t>
            </a:fld>
            <a:endParaRPr lang="en-ZA"/>
          </a:p>
        </p:txBody>
      </p:sp>
      <p:pic>
        <p:nvPicPr>
          <p:cNvPr id="7" name="Picture 6">
            <a:extLst>
              <a:ext uri="{FF2B5EF4-FFF2-40B4-BE49-F238E27FC236}">
                <a16:creationId xmlns:a16="http://schemas.microsoft.com/office/drawing/2014/main" id="{DAAA5176-2DEC-40AD-A148-739E8DAC20A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1921" y="5748977"/>
            <a:ext cx="2731751" cy="909812"/>
          </a:xfrm>
          <a:prstGeom prst="rect">
            <a:avLst/>
          </a:prstGeom>
        </p:spPr>
      </p:pic>
      <p:sp>
        <p:nvSpPr>
          <p:cNvPr id="8" name="TextBox 7">
            <a:extLst>
              <a:ext uri="{FF2B5EF4-FFF2-40B4-BE49-F238E27FC236}">
                <a16:creationId xmlns:a16="http://schemas.microsoft.com/office/drawing/2014/main" id="{60DEDCB3-B30F-4DE2-9564-B0BD267DDA7E}"/>
              </a:ext>
            </a:extLst>
          </p:cNvPr>
          <p:cNvSpPr txBox="1"/>
          <p:nvPr userDrawn="1"/>
        </p:nvSpPr>
        <p:spPr>
          <a:xfrm>
            <a:off x="4439816" y="5937581"/>
            <a:ext cx="4320480" cy="732296"/>
          </a:xfrm>
          <a:prstGeom prst="rect">
            <a:avLst/>
          </a:prstGeom>
          <a:noFill/>
        </p:spPr>
        <p:txBody>
          <a:bodyPr wrap="square" rtlCol="0">
            <a:spAutoFit/>
          </a:bodyPr>
          <a:lstStyle/>
          <a:p>
            <a:pPr algn="ctr"/>
            <a:r>
              <a:rPr lang="en-ZA" sz="2000" b="1" dirty="0"/>
              <a:t>“Growing South Africa together for a </a:t>
            </a:r>
          </a:p>
          <a:p>
            <a:pPr algn="ctr"/>
            <a:r>
              <a:rPr lang="en-ZA" sz="2000" b="1" dirty="0"/>
              <a:t>capable and ethical Public Service”</a:t>
            </a:r>
          </a:p>
        </p:txBody>
      </p:sp>
      <p:pic>
        <p:nvPicPr>
          <p:cNvPr id="9" name="Picture 8">
            <a:extLst>
              <a:ext uri="{FF2B5EF4-FFF2-40B4-BE49-F238E27FC236}">
                <a16:creationId xmlns:a16="http://schemas.microsoft.com/office/drawing/2014/main" id="{3E6480DD-3458-4E6D-9F65-E7628B16F5D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92526" y="5835086"/>
            <a:ext cx="887553" cy="781046"/>
          </a:xfrm>
          <a:prstGeom prst="rect">
            <a:avLst/>
          </a:prstGeom>
        </p:spPr>
      </p:pic>
      <p:sp>
        <p:nvSpPr>
          <p:cNvPr id="10" name="Rectangle 9">
            <a:extLst>
              <a:ext uri="{FF2B5EF4-FFF2-40B4-BE49-F238E27FC236}">
                <a16:creationId xmlns:a16="http://schemas.microsoft.com/office/drawing/2014/main" id="{4585E11D-214A-45F4-B48E-29EE9A414F15}"/>
              </a:ext>
            </a:extLst>
          </p:cNvPr>
          <p:cNvSpPr/>
          <p:nvPr userDrawn="1"/>
        </p:nvSpPr>
        <p:spPr>
          <a:xfrm>
            <a:off x="-192360" y="5541486"/>
            <a:ext cx="12697072" cy="47754"/>
          </a:xfrm>
          <a:prstGeom prst="rect">
            <a:avLst/>
          </a:prstGeom>
          <a:solidFill>
            <a:srgbClr val="007434"/>
          </a:solidFill>
          <a:ln>
            <a:solidFill>
              <a:srgbClr val="0074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1883635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E68676-DD4E-4180-95AE-8D9C5236CC04}" type="datetimeFigureOut">
              <a:rPr lang="en-ZA" smtClean="0"/>
              <a:t>2020/11/17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DC9E25A-9A0F-4A1E-B81E-2CE7DE58EE2E}" type="slidenum">
              <a:rPr lang="en-ZA" smtClean="0"/>
              <a:t>‹#›</a:t>
            </a:fld>
            <a:endParaRPr lang="en-ZA"/>
          </a:p>
        </p:txBody>
      </p:sp>
    </p:spTree>
    <p:extLst>
      <p:ext uri="{BB962C8B-B14F-4D97-AF65-F5344CB8AC3E}">
        <p14:creationId xmlns:p14="http://schemas.microsoft.com/office/powerpoint/2010/main" val="8798565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E68676-DD4E-4180-95AE-8D9C5236CC04}" type="datetimeFigureOut">
              <a:rPr lang="en-ZA" smtClean="0"/>
              <a:t>2020/11/17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DC9E25A-9A0F-4A1E-B81E-2CE7DE58EE2E}" type="slidenum">
              <a:rPr lang="en-ZA" smtClean="0"/>
              <a:t>‹#›</a:t>
            </a:fld>
            <a:endParaRPr lang="en-ZA"/>
          </a:p>
        </p:txBody>
      </p:sp>
    </p:spTree>
    <p:extLst>
      <p:ext uri="{BB962C8B-B14F-4D97-AF65-F5344CB8AC3E}">
        <p14:creationId xmlns:p14="http://schemas.microsoft.com/office/powerpoint/2010/main" val="25505749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7E68676-DD4E-4180-95AE-8D9C5236CC04}" type="datetimeFigureOut">
              <a:rPr lang="en-ZA" smtClean="0"/>
              <a:t>2020/11/17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2DC9E25A-9A0F-4A1E-B81E-2CE7DE58EE2E}" type="slidenum">
              <a:rPr lang="en-ZA" smtClean="0"/>
              <a:t>‹#›</a:t>
            </a:fld>
            <a:endParaRPr lang="en-ZA"/>
          </a:p>
        </p:txBody>
      </p:sp>
    </p:spTree>
    <p:extLst>
      <p:ext uri="{BB962C8B-B14F-4D97-AF65-F5344CB8AC3E}">
        <p14:creationId xmlns:p14="http://schemas.microsoft.com/office/powerpoint/2010/main" val="20279179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E68676-DD4E-4180-95AE-8D9C5236CC04}" type="datetimeFigureOut">
              <a:rPr lang="en-ZA" smtClean="0"/>
              <a:t>2020/11/17</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2DC9E25A-9A0F-4A1E-B81E-2CE7DE58EE2E}" type="slidenum">
              <a:rPr lang="en-ZA" smtClean="0"/>
              <a:t>‹#›</a:t>
            </a:fld>
            <a:endParaRPr lang="en-ZA"/>
          </a:p>
        </p:txBody>
      </p:sp>
    </p:spTree>
    <p:extLst>
      <p:ext uri="{BB962C8B-B14F-4D97-AF65-F5344CB8AC3E}">
        <p14:creationId xmlns:p14="http://schemas.microsoft.com/office/powerpoint/2010/main" val="13071857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D7E68676-DD4E-4180-95AE-8D9C5236CC04}" type="datetimeFigureOut">
              <a:rPr lang="en-ZA" smtClean="0"/>
              <a:t>2020/11/17</a:t>
            </a:fld>
            <a:endParaRPr lang="en-ZA"/>
          </a:p>
        </p:txBody>
      </p:sp>
      <p:sp>
        <p:nvSpPr>
          <p:cNvPr id="5" name="Footer Placeholder 3"/>
          <p:cNvSpPr>
            <a:spLocks noGrp="1"/>
          </p:cNvSpPr>
          <p:nvPr>
            <p:ph type="ftr" sz="quarter" idx="11"/>
          </p:nvPr>
        </p:nvSpPr>
        <p:spPr/>
        <p:txBody>
          <a:bodyPr/>
          <a:lstStyle/>
          <a:p>
            <a:endParaRPr lang="en-ZA"/>
          </a:p>
        </p:txBody>
      </p:sp>
      <p:sp>
        <p:nvSpPr>
          <p:cNvPr id="6" name="Slide Number Placeholder 4"/>
          <p:cNvSpPr>
            <a:spLocks noGrp="1"/>
          </p:cNvSpPr>
          <p:nvPr>
            <p:ph type="sldNum" sz="quarter" idx="12"/>
          </p:nvPr>
        </p:nvSpPr>
        <p:spPr/>
        <p:txBody>
          <a:bodyPr/>
          <a:lstStyle/>
          <a:p>
            <a:fld id="{2DC9E25A-9A0F-4A1E-B81E-2CE7DE58EE2E}" type="slidenum">
              <a:rPr lang="en-ZA" smtClean="0"/>
              <a:t>‹#›</a:t>
            </a:fld>
            <a:endParaRPr lang="en-ZA"/>
          </a:p>
        </p:txBody>
      </p:sp>
    </p:spTree>
    <p:extLst>
      <p:ext uri="{BB962C8B-B14F-4D97-AF65-F5344CB8AC3E}">
        <p14:creationId xmlns:p14="http://schemas.microsoft.com/office/powerpoint/2010/main" val="9182684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7E68676-DD4E-4180-95AE-8D9C5236CC04}" type="datetimeFigureOut">
              <a:rPr lang="en-ZA" smtClean="0"/>
              <a:t>2020/11/17</a:t>
            </a:fld>
            <a:endParaRPr lang="en-ZA"/>
          </a:p>
        </p:txBody>
      </p:sp>
      <p:sp>
        <p:nvSpPr>
          <p:cNvPr id="5" name="Footer Placeholder 2"/>
          <p:cNvSpPr>
            <a:spLocks noGrp="1"/>
          </p:cNvSpPr>
          <p:nvPr>
            <p:ph type="ftr" sz="quarter" idx="11"/>
          </p:nvPr>
        </p:nvSpPr>
        <p:spPr/>
        <p:txBody>
          <a:bodyPr/>
          <a:lstStyle/>
          <a:p>
            <a:endParaRPr lang="en-ZA"/>
          </a:p>
        </p:txBody>
      </p:sp>
      <p:sp>
        <p:nvSpPr>
          <p:cNvPr id="6" name="Slide Number Placeholder 3"/>
          <p:cNvSpPr>
            <a:spLocks noGrp="1"/>
          </p:cNvSpPr>
          <p:nvPr>
            <p:ph type="sldNum" sz="quarter" idx="12"/>
          </p:nvPr>
        </p:nvSpPr>
        <p:spPr/>
        <p:txBody>
          <a:bodyPr/>
          <a:lstStyle/>
          <a:p>
            <a:fld id="{2DC9E25A-9A0F-4A1E-B81E-2CE7DE58EE2E}" type="slidenum">
              <a:rPr lang="en-ZA" smtClean="0"/>
              <a:t>‹#›</a:t>
            </a:fld>
            <a:endParaRPr lang="en-ZA"/>
          </a:p>
        </p:txBody>
      </p:sp>
    </p:spTree>
    <p:extLst>
      <p:ext uri="{BB962C8B-B14F-4D97-AF65-F5344CB8AC3E}">
        <p14:creationId xmlns:p14="http://schemas.microsoft.com/office/powerpoint/2010/main" val="1042780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097BD-39BE-4987-970A-7740FBA188BE}"/>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5D0569D7-6856-4CA0-8EB0-2F3DBABD6F63}"/>
              </a:ext>
            </a:extLst>
          </p:cNvPr>
          <p:cNvSpPr>
            <a:spLocks noGrp="1"/>
          </p:cNvSpPr>
          <p:nvPr>
            <p:ph type="dt" sz="half" idx="10"/>
          </p:nvPr>
        </p:nvSpPr>
        <p:spPr/>
        <p:txBody>
          <a:bodyPr/>
          <a:lstStyle/>
          <a:p>
            <a:fld id="{B345D9D9-6C8D-47C4-8A79-768437DDDA78}" type="datetimeFigureOut">
              <a:rPr lang="en-ZA" smtClean="0"/>
              <a:t>2020/11/17</a:t>
            </a:fld>
            <a:endParaRPr lang="en-ZA"/>
          </a:p>
        </p:txBody>
      </p:sp>
      <p:sp>
        <p:nvSpPr>
          <p:cNvPr id="4" name="Footer Placeholder 3">
            <a:extLst>
              <a:ext uri="{FF2B5EF4-FFF2-40B4-BE49-F238E27FC236}">
                <a16:creationId xmlns:a16="http://schemas.microsoft.com/office/drawing/2014/main" id="{9D4AF436-C263-4F67-9DCD-61A2DA56F882}"/>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DCBC5560-4A21-44F8-8ECB-1B5AC30D6919}"/>
              </a:ext>
            </a:extLst>
          </p:cNvPr>
          <p:cNvSpPr>
            <a:spLocks noGrp="1"/>
          </p:cNvSpPr>
          <p:nvPr>
            <p:ph type="sldNum" sz="quarter" idx="12"/>
          </p:nvPr>
        </p:nvSpPr>
        <p:spPr/>
        <p:txBody>
          <a:bodyPr/>
          <a:lstStyle/>
          <a:p>
            <a:fld id="{75DB6934-FAC2-41EE-84B2-6768B514F698}" type="slidenum">
              <a:rPr lang="en-ZA" smtClean="0"/>
              <a:t>‹#›</a:t>
            </a:fld>
            <a:endParaRPr lang="en-ZA"/>
          </a:p>
        </p:txBody>
      </p:sp>
    </p:spTree>
    <p:extLst>
      <p:ext uri="{BB962C8B-B14F-4D97-AF65-F5344CB8AC3E}">
        <p14:creationId xmlns:p14="http://schemas.microsoft.com/office/powerpoint/2010/main" val="15225091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D7E68676-DD4E-4180-95AE-8D9C5236CC04}" type="datetimeFigureOut">
              <a:rPr lang="en-ZA" smtClean="0"/>
              <a:t>2020/11/17</a:t>
            </a:fld>
            <a:endParaRPr lang="en-ZA"/>
          </a:p>
        </p:txBody>
      </p:sp>
      <p:sp>
        <p:nvSpPr>
          <p:cNvPr id="5" name="Footer Placeholder 5"/>
          <p:cNvSpPr>
            <a:spLocks noGrp="1"/>
          </p:cNvSpPr>
          <p:nvPr>
            <p:ph type="ftr" sz="quarter" idx="11"/>
          </p:nvPr>
        </p:nvSpPr>
        <p:spPr/>
        <p:txBody>
          <a:bodyPr/>
          <a:lstStyle/>
          <a:p>
            <a:endParaRPr lang="en-ZA"/>
          </a:p>
        </p:txBody>
      </p:sp>
      <p:sp>
        <p:nvSpPr>
          <p:cNvPr id="6" name="Slide Number Placeholder 6"/>
          <p:cNvSpPr>
            <a:spLocks noGrp="1"/>
          </p:cNvSpPr>
          <p:nvPr>
            <p:ph type="sldNum" sz="quarter" idx="12"/>
          </p:nvPr>
        </p:nvSpPr>
        <p:spPr/>
        <p:txBody>
          <a:bodyPr/>
          <a:lstStyle/>
          <a:p>
            <a:fld id="{2DC9E25A-9A0F-4A1E-B81E-2CE7DE58EE2E}" type="slidenum">
              <a:rPr lang="en-ZA" smtClean="0"/>
              <a:t>‹#›</a:t>
            </a:fld>
            <a:endParaRPr lang="en-ZA"/>
          </a:p>
        </p:txBody>
      </p:sp>
    </p:spTree>
    <p:extLst>
      <p:ext uri="{BB962C8B-B14F-4D97-AF65-F5344CB8AC3E}">
        <p14:creationId xmlns:p14="http://schemas.microsoft.com/office/powerpoint/2010/main" val="4549099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E68676-DD4E-4180-95AE-8D9C5236CC04}" type="datetimeFigureOut">
              <a:rPr lang="en-ZA" smtClean="0"/>
              <a:t>2020/11/17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2DC9E25A-9A0F-4A1E-B81E-2CE7DE58EE2E}" type="slidenum">
              <a:rPr lang="en-ZA" smtClean="0"/>
              <a:t>‹#›</a:t>
            </a:fld>
            <a:endParaRPr lang="en-ZA"/>
          </a:p>
        </p:txBody>
      </p:sp>
    </p:spTree>
    <p:extLst>
      <p:ext uri="{BB962C8B-B14F-4D97-AF65-F5344CB8AC3E}">
        <p14:creationId xmlns:p14="http://schemas.microsoft.com/office/powerpoint/2010/main" val="18552162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E68676-DD4E-4180-95AE-8D9C5236CC04}" type="datetimeFigureOut">
              <a:rPr lang="en-ZA" smtClean="0"/>
              <a:t>2020/11/17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2DC9E25A-9A0F-4A1E-B81E-2CE7DE58EE2E}" type="slidenum">
              <a:rPr lang="en-ZA" smtClean="0"/>
              <a:t>‹#›</a:t>
            </a:fld>
            <a:endParaRPr lang="en-ZA"/>
          </a:p>
        </p:txBody>
      </p:sp>
    </p:spTree>
    <p:extLst>
      <p:ext uri="{BB962C8B-B14F-4D97-AF65-F5344CB8AC3E}">
        <p14:creationId xmlns:p14="http://schemas.microsoft.com/office/powerpoint/2010/main" val="10643409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E68676-DD4E-4180-95AE-8D9C5236CC04}" type="datetimeFigureOut">
              <a:rPr lang="en-ZA" smtClean="0"/>
              <a:t>2020/11/17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DC9E25A-9A0F-4A1E-B81E-2CE7DE58EE2E}" type="slidenum">
              <a:rPr lang="en-ZA" smtClean="0"/>
              <a:t>‹#›</a:t>
            </a:fld>
            <a:endParaRPr lang="en-ZA"/>
          </a:p>
        </p:txBody>
      </p:sp>
    </p:spTree>
    <p:extLst>
      <p:ext uri="{BB962C8B-B14F-4D97-AF65-F5344CB8AC3E}">
        <p14:creationId xmlns:p14="http://schemas.microsoft.com/office/powerpoint/2010/main" val="26041896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E68676-DD4E-4180-95AE-8D9C5236CC04}" type="datetimeFigureOut">
              <a:rPr lang="en-ZA" smtClean="0"/>
              <a:t>2020/11/17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DC9E25A-9A0F-4A1E-B81E-2CE7DE58EE2E}" type="slidenum">
              <a:rPr lang="en-ZA" smtClean="0"/>
              <a:t>‹#›</a:t>
            </a:fld>
            <a:endParaRPr lang="en-ZA"/>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9737283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E68676-DD4E-4180-95AE-8D9C5236CC04}" type="datetimeFigureOut">
              <a:rPr lang="en-ZA" smtClean="0"/>
              <a:t>2020/11/17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DC9E25A-9A0F-4A1E-B81E-2CE7DE58EE2E}" type="slidenum">
              <a:rPr lang="en-ZA" smtClean="0"/>
              <a:t>‹#›</a:t>
            </a:fld>
            <a:endParaRPr lang="en-ZA"/>
          </a:p>
        </p:txBody>
      </p:sp>
    </p:spTree>
    <p:extLst>
      <p:ext uri="{BB962C8B-B14F-4D97-AF65-F5344CB8AC3E}">
        <p14:creationId xmlns:p14="http://schemas.microsoft.com/office/powerpoint/2010/main" val="10239490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7E68676-DD4E-4180-95AE-8D9C5236CC04}" type="datetimeFigureOut">
              <a:rPr lang="en-ZA" smtClean="0"/>
              <a:t>2020/11/17</a:t>
            </a:fld>
            <a:endParaRPr lang="en-ZA"/>
          </a:p>
        </p:txBody>
      </p:sp>
      <p:sp>
        <p:nvSpPr>
          <p:cNvPr id="4"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DC9E25A-9A0F-4A1E-B81E-2CE7DE58EE2E}" type="slidenum">
              <a:rPr lang="en-ZA" smtClean="0"/>
              <a:t>‹#›</a:t>
            </a:fld>
            <a:endParaRPr lang="en-ZA"/>
          </a:p>
        </p:txBody>
      </p:sp>
    </p:spTree>
    <p:extLst>
      <p:ext uri="{BB962C8B-B14F-4D97-AF65-F5344CB8AC3E}">
        <p14:creationId xmlns:p14="http://schemas.microsoft.com/office/powerpoint/2010/main" val="6577611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7E68676-DD4E-4180-95AE-8D9C5236CC04}" type="datetimeFigureOut">
              <a:rPr lang="en-ZA" smtClean="0"/>
              <a:t>2020/11/17</a:t>
            </a:fld>
            <a:endParaRPr lang="en-ZA"/>
          </a:p>
        </p:txBody>
      </p:sp>
      <p:sp>
        <p:nvSpPr>
          <p:cNvPr id="4"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DC9E25A-9A0F-4A1E-B81E-2CE7DE58EE2E}" type="slidenum">
              <a:rPr lang="en-ZA" smtClean="0"/>
              <a:t>‹#›</a:t>
            </a:fld>
            <a:endParaRPr lang="en-ZA"/>
          </a:p>
        </p:txBody>
      </p:sp>
    </p:spTree>
    <p:extLst>
      <p:ext uri="{BB962C8B-B14F-4D97-AF65-F5344CB8AC3E}">
        <p14:creationId xmlns:p14="http://schemas.microsoft.com/office/powerpoint/2010/main" val="22951549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E68676-DD4E-4180-95AE-8D9C5236CC04}" type="datetimeFigureOut">
              <a:rPr lang="en-ZA" smtClean="0"/>
              <a:t>2020/11/17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DC9E25A-9A0F-4A1E-B81E-2CE7DE58EE2E}" type="slidenum">
              <a:rPr lang="en-ZA" smtClean="0"/>
              <a:t>‹#›</a:t>
            </a:fld>
            <a:endParaRPr lang="en-ZA"/>
          </a:p>
        </p:txBody>
      </p:sp>
    </p:spTree>
    <p:extLst>
      <p:ext uri="{BB962C8B-B14F-4D97-AF65-F5344CB8AC3E}">
        <p14:creationId xmlns:p14="http://schemas.microsoft.com/office/powerpoint/2010/main" val="19937934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E68676-DD4E-4180-95AE-8D9C5236CC04}" type="datetimeFigureOut">
              <a:rPr lang="en-ZA" smtClean="0"/>
              <a:t>2020/11/17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DC9E25A-9A0F-4A1E-B81E-2CE7DE58EE2E}" type="slidenum">
              <a:rPr lang="en-ZA" smtClean="0"/>
              <a:t>‹#›</a:t>
            </a:fld>
            <a:endParaRPr lang="en-ZA"/>
          </a:p>
        </p:txBody>
      </p:sp>
    </p:spTree>
    <p:extLst>
      <p:ext uri="{BB962C8B-B14F-4D97-AF65-F5344CB8AC3E}">
        <p14:creationId xmlns:p14="http://schemas.microsoft.com/office/powerpoint/2010/main" val="255221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B345D9D9-6C8D-47C4-8A79-768437DDDA78}" type="datetimeFigureOut">
              <a:rPr lang="en-ZA" smtClean="0"/>
              <a:t>2020/11/17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75DB6934-FAC2-41EE-84B2-6768B514F698}" type="slidenum">
              <a:rPr lang="en-ZA" smtClean="0"/>
              <a:t>‹#›</a:t>
            </a:fld>
            <a:endParaRPr lang="en-ZA"/>
          </a:p>
        </p:txBody>
      </p:sp>
    </p:spTree>
    <p:extLst>
      <p:ext uri="{BB962C8B-B14F-4D97-AF65-F5344CB8AC3E}">
        <p14:creationId xmlns:p14="http://schemas.microsoft.com/office/powerpoint/2010/main" val="37051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B345D9D9-6C8D-47C4-8A79-768437DDDA78}" type="datetimeFigureOut">
              <a:rPr lang="en-ZA" smtClean="0"/>
              <a:t>2020/11/17</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75DB6934-FAC2-41EE-84B2-6768B514F698}" type="slidenum">
              <a:rPr lang="en-ZA" smtClean="0"/>
              <a:t>‹#›</a:t>
            </a:fld>
            <a:endParaRPr lang="en-ZA"/>
          </a:p>
        </p:txBody>
      </p:sp>
    </p:spTree>
    <p:extLst>
      <p:ext uri="{BB962C8B-B14F-4D97-AF65-F5344CB8AC3E}">
        <p14:creationId xmlns:p14="http://schemas.microsoft.com/office/powerpoint/2010/main" val="1640043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B345D9D9-6C8D-47C4-8A79-768437DDDA78}" type="datetimeFigureOut">
              <a:rPr lang="en-ZA" smtClean="0"/>
              <a:t>2020/11/17</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75DB6934-FAC2-41EE-84B2-6768B514F698}" type="slidenum">
              <a:rPr lang="en-ZA" smtClean="0"/>
              <a:t>‹#›</a:t>
            </a:fld>
            <a:endParaRPr lang="en-ZA"/>
          </a:p>
        </p:txBody>
      </p:sp>
    </p:spTree>
    <p:extLst>
      <p:ext uri="{BB962C8B-B14F-4D97-AF65-F5344CB8AC3E}">
        <p14:creationId xmlns:p14="http://schemas.microsoft.com/office/powerpoint/2010/main" val="2486748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45D9D9-6C8D-47C4-8A79-768437DDDA78}" type="datetimeFigureOut">
              <a:rPr lang="en-ZA" smtClean="0"/>
              <a:t>2020/11/17</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75DB6934-FAC2-41EE-84B2-6768B514F698}" type="slidenum">
              <a:rPr lang="en-ZA" smtClean="0"/>
              <a:t>‹#›</a:t>
            </a:fld>
            <a:endParaRPr lang="en-ZA"/>
          </a:p>
        </p:txBody>
      </p:sp>
    </p:spTree>
    <p:extLst>
      <p:ext uri="{BB962C8B-B14F-4D97-AF65-F5344CB8AC3E}">
        <p14:creationId xmlns:p14="http://schemas.microsoft.com/office/powerpoint/2010/main" val="4179947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45D9D9-6C8D-47C4-8A79-768437DDDA78}" type="datetimeFigureOut">
              <a:rPr lang="en-ZA" smtClean="0"/>
              <a:t>2020/11/17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75DB6934-FAC2-41EE-84B2-6768B514F698}" type="slidenum">
              <a:rPr lang="en-ZA" smtClean="0"/>
              <a:t>‹#›</a:t>
            </a:fld>
            <a:endParaRPr lang="en-ZA"/>
          </a:p>
        </p:txBody>
      </p:sp>
    </p:spTree>
    <p:extLst>
      <p:ext uri="{BB962C8B-B14F-4D97-AF65-F5344CB8AC3E}">
        <p14:creationId xmlns:p14="http://schemas.microsoft.com/office/powerpoint/2010/main" val="3644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45D9D9-6C8D-47C4-8A79-768437DDDA78}" type="datetimeFigureOut">
              <a:rPr lang="en-ZA" smtClean="0"/>
              <a:t>2020/11/17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75DB6934-FAC2-41EE-84B2-6768B514F698}" type="slidenum">
              <a:rPr lang="en-ZA" smtClean="0"/>
              <a:t>‹#›</a:t>
            </a:fld>
            <a:endParaRPr lang="en-ZA"/>
          </a:p>
        </p:txBody>
      </p:sp>
    </p:spTree>
    <p:extLst>
      <p:ext uri="{BB962C8B-B14F-4D97-AF65-F5344CB8AC3E}">
        <p14:creationId xmlns:p14="http://schemas.microsoft.com/office/powerpoint/2010/main" val="3240817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21" Type="http://schemas.openxmlformats.org/officeDocument/2006/relationships/image" Target="../media/image7.png"/><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image" Target="../media/image6.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5.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45D9D9-6C8D-47C4-8A79-768437DDDA78}" type="datetimeFigureOut">
              <a:rPr lang="en-ZA" smtClean="0"/>
              <a:t>2020/11/17</a:t>
            </a:fld>
            <a:endParaRPr lang="en-ZA"/>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DB6934-FAC2-41EE-84B2-6768B514F698}" type="slidenum">
              <a:rPr lang="en-ZA" smtClean="0"/>
              <a:t>‹#›</a:t>
            </a:fld>
            <a:endParaRPr lang="en-ZA"/>
          </a:p>
        </p:txBody>
      </p:sp>
      <p:pic>
        <p:nvPicPr>
          <p:cNvPr id="8" name="Picture 7">
            <a:extLst>
              <a:ext uri="{FF2B5EF4-FFF2-40B4-BE49-F238E27FC236}">
                <a16:creationId xmlns:a16="http://schemas.microsoft.com/office/drawing/2014/main" id="{801C7093-EBC6-42FD-A963-A0AF1A069F5D}"/>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t="3237" r="37465" b="21862"/>
          <a:stretch/>
        </p:blipFill>
        <p:spPr>
          <a:xfrm>
            <a:off x="0" y="0"/>
            <a:ext cx="12192000" cy="5492255"/>
          </a:xfrm>
          <a:prstGeom prst="rect">
            <a:avLst/>
          </a:prstGeom>
        </p:spPr>
      </p:pic>
    </p:spTree>
    <p:extLst>
      <p:ext uri="{BB962C8B-B14F-4D97-AF65-F5344CB8AC3E}">
        <p14:creationId xmlns:p14="http://schemas.microsoft.com/office/powerpoint/2010/main" val="399021385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C60031-CDBD-41E1-8E62-7350F32C73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37CB76F2-610C-4038-8095-05138A7ECE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C8AE551D-7477-4209-8089-C7B383C73C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E68676-DD4E-4180-95AE-8D9C5236CC04}" type="datetimeFigureOut">
              <a:rPr lang="en-ZA" smtClean="0"/>
              <a:t>2020/11/17</a:t>
            </a:fld>
            <a:endParaRPr lang="en-ZA"/>
          </a:p>
        </p:txBody>
      </p:sp>
      <p:sp>
        <p:nvSpPr>
          <p:cNvPr id="5" name="Footer Placeholder 4">
            <a:extLst>
              <a:ext uri="{FF2B5EF4-FFF2-40B4-BE49-F238E27FC236}">
                <a16:creationId xmlns:a16="http://schemas.microsoft.com/office/drawing/2014/main" id="{1CBC276A-2736-4F3A-918C-B615360951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266FA407-34E7-4717-985F-0C9FBBB88A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C9E25A-9A0F-4A1E-B81E-2CE7DE58EE2E}" type="slidenum">
              <a:rPr lang="en-ZA" smtClean="0"/>
              <a:t>‹#›</a:t>
            </a:fld>
            <a:endParaRPr lang="en-ZA"/>
          </a:p>
        </p:txBody>
      </p:sp>
    </p:spTree>
    <p:extLst>
      <p:ext uri="{BB962C8B-B14F-4D97-AF65-F5344CB8AC3E}">
        <p14:creationId xmlns:p14="http://schemas.microsoft.com/office/powerpoint/2010/main" val="425128336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345D9D9-6C8D-47C4-8A79-768437DDDA78}" type="datetimeFigureOut">
              <a:rPr lang="en-ZA" smtClean="0"/>
              <a:t>2020/11/17</a:t>
            </a:fld>
            <a:endParaRPr lang="en-ZA"/>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ZA"/>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5DB6934-FAC2-41EE-84B2-6768B514F698}" type="slidenum">
              <a:rPr lang="en-ZA" smtClean="0"/>
              <a:t>‹#›</a:t>
            </a:fld>
            <a:endParaRPr lang="en-ZA"/>
          </a:p>
        </p:txBody>
      </p:sp>
    </p:spTree>
    <p:extLst>
      <p:ext uri="{BB962C8B-B14F-4D97-AF65-F5344CB8AC3E}">
        <p14:creationId xmlns:p14="http://schemas.microsoft.com/office/powerpoint/2010/main" val="3498789119"/>
      </p:ext>
    </p:extLst>
  </p:cSld>
  <p:clrMap bg1="dk1" tx1="lt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9.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7367" y="5662504"/>
            <a:ext cx="2948751" cy="982084"/>
          </a:xfrm>
          <a:prstGeom prst="rect">
            <a:avLst/>
          </a:prstGeom>
        </p:spPr>
      </p:pic>
      <p:sp>
        <p:nvSpPr>
          <p:cNvPr id="7" name="TextBox 6"/>
          <p:cNvSpPr txBox="1"/>
          <p:nvPr/>
        </p:nvSpPr>
        <p:spPr>
          <a:xfrm>
            <a:off x="4223792" y="5889466"/>
            <a:ext cx="4176464" cy="707886"/>
          </a:xfrm>
          <a:prstGeom prst="rect">
            <a:avLst/>
          </a:prstGeom>
          <a:noFill/>
        </p:spPr>
        <p:txBody>
          <a:bodyPr wrap="square" rtlCol="0">
            <a:spAutoFit/>
          </a:bodyPr>
          <a:lstStyle/>
          <a:p>
            <a:pPr algn="ctr"/>
            <a:r>
              <a:rPr lang="en-ZA" sz="2000" b="1" dirty="0"/>
              <a:t>“Growing South Africa together for a </a:t>
            </a:r>
          </a:p>
          <a:p>
            <a:pPr algn="ctr"/>
            <a:r>
              <a:rPr lang="en-ZA" sz="2000" b="1" dirty="0"/>
              <a:t>capable and ethical Public Service”</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5031" y="5662504"/>
            <a:ext cx="1095913" cy="964403"/>
          </a:xfrm>
          <a:prstGeom prst="rect">
            <a:avLst/>
          </a:prstGeom>
        </p:spPr>
      </p:pic>
      <p:sp>
        <p:nvSpPr>
          <p:cNvPr id="9" name="Rectangle 8">
            <a:extLst>
              <a:ext uri="{FF2B5EF4-FFF2-40B4-BE49-F238E27FC236}">
                <a16:creationId xmlns:a16="http://schemas.microsoft.com/office/drawing/2014/main" id="{793461EF-E7AD-4DAD-906B-9575A79FF884}"/>
              </a:ext>
            </a:extLst>
          </p:cNvPr>
          <p:cNvSpPr/>
          <p:nvPr/>
        </p:nvSpPr>
        <p:spPr bwMode="ltGray">
          <a:xfrm>
            <a:off x="0" y="2590078"/>
            <a:ext cx="10545091" cy="1660332"/>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1B5088A7-5BD6-46D1-B6A1-0FE189799EC4}"/>
              </a:ext>
            </a:extLst>
          </p:cNvPr>
          <p:cNvSpPr/>
          <p:nvPr/>
        </p:nvSpPr>
        <p:spPr>
          <a:xfrm>
            <a:off x="4007769" y="4633044"/>
            <a:ext cx="8184231" cy="477945"/>
          </a:xfrm>
          <a:prstGeom prst="rect">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ZA" sz="1800" b="1" dirty="0">
                <a:solidFill>
                  <a:schemeClr val="bg1"/>
                </a:solidFill>
                <a:latin typeface="Tw Cen MT" panose="020B0602020104020603" pitchFamily="34" charset="0"/>
              </a:rPr>
              <a:t>        Department of Public Service and Administration (DPSA)</a:t>
            </a:r>
            <a:r>
              <a:rPr lang="en-ZA" sz="1400" b="1" dirty="0">
                <a:solidFill>
                  <a:schemeClr val="bg1"/>
                </a:solidFill>
                <a:latin typeface="Tw Cen MT" panose="020B0602020104020603" pitchFamily="34" charset="0"/>
              </a:rPr>
              <a:t> </a:t>
            </a:r>
          </a:p>
          <a:p>
            <a:endParaRPr lang="en-ZA" dirty="0"/>
          </a:p>
        </p:txBody>
      </p:sp>
      <p:sp>
        <p:nvSpPr>
          <p:cNvPr id="12" name="Subtitle 2">
            <a:extLst>
              <a:ext uri="{FF2B5EF4-FFF2-40B4-BE49-F238E27FC236}">
                <a16:creationId xmlns:a16="http://schemas.microsoft.com/office/drawing/2014/main" id="{1CEBC433-1EC4-423D-B3EB-EF748E35FB69}"/>
              </a:ext>
            </a:extLst>
          </p:cNvPr>
          <p:cNvSpPr txBox="1">
            <a:spLocks/>
          </p:cNvSpPr>
          <p:nvPr/>
        </p:nvSpPr>
        <p:spPr>
          <a:xfrm>
            <a:off x="10992544" y="6453"/>
            <a:ext cx="1199456" cy="614235"/>
          </a:xfrm>
          <a:prstGeom prst="rect">
            <a:avLst/>
          </a:prstGeom>
          <a:solidFill>
            <a:schemeClr val="tx2"/>
          </a:solidFill>
          <a:ln>
            <a:noFill/>
          </a:ln>
        </p:spPr>
        <p:txBody>
          <a:bodyPr>
            <a:normAutofit/>
          </a:bodyPr>
          <a:lstStyle>
            <a:lvl1pPr marL="0" indent="0" algn="r" defTabSz="914400" rtl="0" eaLnBrk="1" latinLnBrk="0" hangingPunct="1">
              <a:spcBef>
                <a:spcPct val="20000"/>
              </a:spcBef>
              <a:buFont typeface="Arial" pitchFamily="34" charset="0"/>
              <a:buNone/>
              <a:defRPr sz="20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2pPr>
            <a:lvl3pPr marL="914400" indent="0" algn="ctr" defTabSz="914400" rtl="0" eaLnBrk="1" latinLnBrk="0" hangingPunct="1">
              <a:spcBef>
                <a:spcPct val="20000"/>
              </a:spcBef>
              <a:buFont typeface="Arial" pitchFamily="34" charset="0"/>
              <a:buNone/>
              <a:defRPr sz="1800" kern="1200">
                <a:solidFill>
                  <a:schemeClr val="tx1"/>
                </a:solidFill>
                <a:latin typeface="+mn-lt"/>
                <a:ea typeface="+mn-ea"/>
                <a:cs typeface="+mn-cs"/>
              </a:defRPr>
            </a:lvl3pPr>
            <a:lvl4pPr marL="1371600" indent="0" algn="ctr" defTabSz="914400" rtl="0" eaLnBrk="1" latinLnBrk="0" hangingPunct="1">
              <a:spcBef>
                <a:spcPct val="20000"/>
              </a:spcBef>
              <a:buFont typeface="Arial" pitchFamily="34" charset="0"/>
              <a:buNone/>
              <a:defRPr sz="1600" kern="1200">
                <a:solidFill>
                  <a:schemeClr val="tx1"/>
                </a:solidFill>
                <a:latin typeface="+mn-lt"/>
                <a:ea typeface="+mn-ea"/>
                <a:cs typeface="+mn-cs"/>
              </a:defRPr>
            </a:lvl4pPr>
            <a:lvl5pPr marL="1828800" indent="0" algn="ctr" defTabSz="914400" rtl="0" eaLnBrk="1" latinLnBrk="0" hangingPunct="1">
              <a:spcBef>
                <a:spcPct val="20000"/>
              </a:spcBef>
              <a:buFont typeface="Arial" pitchFamily="34" charset="0"/>
              <a:buNone/>
              <a:defRPr sz="1600" kern="1200">
                <a:solidFill>
                  <a:schemeClr val="tx1"/>
                </a:solidFill>
                <a:latin typeface="+mn-lt"/>
                <a:ea typeface="+mn-ea"/>
                <a:cs typeface="+mn-cs"/>
              </a:defRPr>
            </a:lvl5pPr>
            <a:lvl6pPr marL="2286000" indent="0" algn="ctr" defTabSz="914400" rtl="0" eaLnBrk="1" latinLnBrk="0" hangingPunct="1">
              <a:spcBef>
                <a:spcPct val="20000"/>
              </a:spcBef>
              <a:buFont typeface="Arial" pitchFamily="34" charset="0"/>
              <a:buNone/>
              <a:defRPr sz="1600" kern="1200">
                <a:solidFill>
                  <a:schemeClr val="tx1"/>
                </a:solidFill>
                <a:latin typeface="+mn-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solidFill>
                <a:latin typeface="+mn-lt"/>
                <a:ea typeface="+mn-ea"/>
                <a:cs typeface="+mn-cs"/>
              </a:defRPr>
            </a:lvl7pPr>
            <a:lvl8pPr marL="3200400" indent="0" algn="ctr" defTabSz="914400" rtl="0" eaLnBrk="1" latinLnBrk="0" hangingPunct="1">
              <a:spcBef>
                <a:spcPct val="20000"/>
              </a:spcBef>
              <a:buFont typeface="Arial" pitchFamily="34" charset="0"/>
              <a:buNone/>
              <a:defRPr sz="1600" kern="1200">
                <a:solidFill>
                  <a:schemeClr val="tx1"/>
                </a:solidFill>
                <a:latin typeface="+mn-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solidFill>
                <a:latin typeface="+mn-lt"/>
                <a:ea typeface="+mn-ea"/>
                <a:cs typeface="+mn-cs"/>
              </a:defRPr>
            </a:lvl9pPr>
          </a:lstStyle>
          <a:p>
            <a:pPr algn="l"/>
            <a:r>
              <a:rPr lang="en-ZA" sz="2800" b="1" dirty="0">
                <a:solidFill>
                  <a:schemeClr val="bg1"/>
                </a:solidFill>
                <a:latin typeface="Tw Cen MT" panose="020B0602020104020603" pitchFamily="34" charset="0"/>
              </a:rPr>
              <a:t>1 </a:t>
            </a:r>
            <a:endParaRPr lang="en-ZA" sz="2800" dirty="0">
              <a:solidFill>
                <a:srgbClr val="007434"/>
              </a:solidFill>
              <a:latin typeface="Tw Cen MT" panose="020B0602020104020603" pitchFamily="34" charset="0"/>
            </a:endParaRPr>
          </a:p>
        </p:txBody>
      </p:sp>
      <p:sp>
        <p:nvSpPr>
          <p:cNvPr id="15" name="Title 1">
            <a:extLst>
              <a:ext uri="{FF2B5EF4-FFF2-40B4-BE49-F238E27FC236}">
                <a16:creationId xmlns:a16="http://schemas.microsoft.com/office/drawing/2014/main" id="{E597F358-6318-4F87-B43B-2C6026C0BFDB}"/>
              </a:ext>
            </a:extLst>
          </p:cNvPr>
          <p:cNvSpPr txBox="1">
            <a:spLocks/>
          </p:cNvSpPr>
          <p:nvPr/>
        </p:nvSpPr>
        <p:spPr>
          <a:xfrm>
            <a:off x="1200478" y="2699028"/>
            <a:ext cx="8144134" cy="1373070"/>
          </a:xfrm>
          <a:prstGeom prst="rect">
            <a:avLst/>
          </a:prstGeom>
        </p:spPr>
        <p:txBody>
          <a:bodyPr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rPr>
              <a:t>Office of the Director-General</a:t>
            </a:r>
            <a:endParaRPr lang="en-US" dirty="0">
              <a:solidFill>
                <a:schemeClr val="bg1"/>
              </a:solidFill>
            </a:endParaRPr>
          </a:p>
          <a:p>
            <a:r>
              <a:rPr lang="en-US" sz="4000" dirty="0">
                <a:solidFill>
                  <a:srgbClr val="92D050"/>
                </a:solidFill>
              </a:rPr>
              <a:t>BRANCH</a:t>
            </a:r>
            <a:r>
              <a:rPr lang="en-US" sz="4000" dirty="0" smtClean="0">
                <a:solidFill>
                  <a:srgbClr val="92D050"/>
                </a:solidFill>
              </a:rPr>
              <a:t>:</a:t>
            </a:r>
            <a:endParaRPr lang="en-US" sz="4000" dirty="0">
              <a:solidFill>
                <a:srgbClr val="92D050"/>
              </a:solidFill>
            </a:endParaRPr>
          </a:p>
        </p:txBody>
      </p:sp>
    </p:spTree>
    <p:extLst>
      <p:ext uri="{BB962C8B-B14F-4D97-AF65-F5344CB8AC3E}">
        <p14:creationId xmlns:p14="http://schemas.microsoft.com/office/powerpoint/2010/main" val="4144015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11136560" cy="1052736"/>
          </a:xfr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accent5"/>
          </a:lnRef>
          <a:fillRef idx="1003">
            <a:schemeClr val="lt2"/>
          </a:fillRef>
          <a:effectRef idx="2">
            <a:schemeClr val="accent5"/>
          </a:effectRef>
          <a:fontRef idx="minor">
            <a:schemeClr val="lt1"/>
          </a:fontRef>
        </p:style>
        <p:txBody>
          <a:bodyPr>
            <a:normAutofit/>
          </a:bodyPr>
          <a:lstStyle/>
          <a:p>
            <a:r>
              <a:rPr lang="en-ZA" sz="2800" b="1" dirty="0">
                <a:solidFill>
                  <a:schemeClr val="accent3">
                    <a:lumMod val="75000"/>
                  </a:schemeClr>
                </a:solidFill>
                <a:effectLst>
                  <a:outerShdw blurRad="50000" dist="30000" dir="5400000" algn="tl" rotWithShape="0">
                    <a:srgbClr val="000000">
                      <a:alpha val="30000"/>
                    </a:srgbClr>
                  </a:outerShdw>
                </a:effectLst>
                <a:latin typeface="Trebuchet MS" panose="020B0603020202020204" pitchFamily="34" charset="0"/>
                <a:ea typeface="+mj-ea"/>
                <a:cs typeface="+mj-cs"/>
              </a:rPr>
              <a:t>PROGRAMME </a:t>
            </a:r>
            <a:r>
              <a:rPr lang="en-ZA" sz="2800" b="1" dirty="0" smtClean="0">
                <a:solidFill>
                  <a:schemeClr val="accent3">
                    <a:lumMod val="75000"/>
                  </a:schemeClr>
                </a:solidFill>
                <a:effectLst>
                  <a:outerShdw blurRad="50000" dist="30000" dir="5400000" algn="tl" rotWithShape="0">
                    <a:srgbClr val="000000">
                      <a:alpha val="30000"/>
                    </a:srgbClr>
                  </a:outerShdw>
                </a:effectLst>
                <a:latin typeface="Trebuchet MS" panose="020B0603020202020204" pitchFamily="34" charset="0"/>
                <a:ea typeface="+mj-ea"/>
                <a:cs typeface="+mj-cs"/>
              </a:rPr>
              <a:t>2: POLICY DEVELOPMENT, RESEARCH &amp; ANALYSIS (2)</a:t>
            </a:r>
            <a:r>
              <a:rPr lang="en-ZA" sz="2800" b="1" dirty="0">
                <a:solidFill>
                  <a:schemeClr val="accent3">
                    <a:lumMod val="75000"/>
                  </a:schemeClr>
                </a:solidFill>
                <a:effectLst>
                  <a:outerShdw blurRad="50000" dist="30000" dir="5400000" algn="tl" rotWithShape="0">
                    <a:srgbClr val="000000">
                      <a:alpha val="30000"/>
                    </a:srgbClr>
                  </a:outerShdw>
                </a:effectLst>
                <a:latin typeface="Trebuchet MS" panose="020B0603020202020204" pitchFamily="34" charset="0"/>
                <a:ea typeface="+mj-ea"/>
                <a:cs typeface="+mj-cs"/>
              </a:rPr>
              <a:t/>
            </a:r>
            <a:br>
              <a:rPr lang="en-ZA" sz="2800" b="1" dirty="0">
                <a:solidFill>
                  <a:schemeClr val="accent3">
                    <a:lumMod val="75000"/>
                  </a:schemeClr>
                </a:solidFill>
                <a:effectLst>
                  <a:outerShdw blurRad="50000" dist="30000" dir="5400000" algn="tl" rotWithShape="0">
                    <a:srgbClr val="000000">
                      <a:alpha val="30000"/>
                    </a:srgbClr>
                  </a:outerShdw>
                </a:effectLst>
                <a:latin typeface="Trebuchet MS" panose="020B0603020202020204" pitchFamily="34" charset="0"/>
                <a:ea typeface="+mj-ea"/>
                <a:cs typeface="+mj-cs"/>
              </a:rPr>
            </a:br>
            <a:r>
              <a:rPr lang="en-ZA" sz="2800" b="1" dirty="0" smtClean="0">
                <a:solidFill>
                  <a:srgbClr val="00B050"/>
                </a:solidFill>
                <a:effectLst>
                  <a:outerShdw blurRad="50000" dist="30000" dir="5400000" algn="tl" rotWithShape="0">
                    <a:srgbClr val="000000">
                      <a:alpha val="30000"/>
                    </a:srgbClr>
                  </a:outerShdw>
                </a:effectLst>
                <a:latin typeface="Trebuchet MS" panose="020B0603020202020204" pitchFamily="34" charset="0"/>
                <a:ea typeface="+mj-ea"/>
                <a:cs typeface="+mj-cs"/>
              </a:rPr>
              <a:t>ANNUAL TARGETS ACHIEVED</a:t>
            </a:r>
            <a:endParaRPr lang="en-ZA" sz="2800" b="1" dirty="0">
              <a:solidFill>
                <a:srgbClr val="00B050"/>
              </a:solidFill>
              <a:latin typeface="Trebuchet MS" panose="020B0603020202020204" pitchFamily="34" charset="0"/>
            </a:endParaRPr>
          </a:p>
        </p:txBody>
      </p:sp>
      <p:sp>
        <p:nvSpPr>
          <p:cNvPr id="3" name="Content Placeholder 2"/>
          <p:cNvSpPr>
            <a:spLocks noGrp="1"/>
          </p:cNvSpPr>
          <p:nvPr>
            <p:ph idx="1"/>
          </p:nvPr>
        </p:nvSpPr>
        <p:spPr>
          <a:xfrm>
            <a:off x="1" y="1052736"/>
            <a:ext cx="12037802" cy="4626847"/>
          </a:xfrm>
        </p:spPr>
        <p:txBody>
          <a:bodyPr>
            <a:normAutofit/>
          </a:bodyPr>
          <a:lstStyle/>
          <a:p>
            <a:pPr marL="0" indent="0">
              <a:buSzPct val="100000"/>
              <a:buNone/>
            </a:pPr>
            <a:endParaRPr lang="en-US" sz="800" u="sng" dirty="0">
              <a:latin typeface="Tw Cen MT" panose="020B0602020104020603" pitchFamily="34" charset="0"/>
            </a:endParaRPr>
          </a:p>
          <a:p>
            <a:pPr marL="0" indent="0">
              <a:buSzPct val="100000"/>
              <a:buNone/>
            </a:pPr>
            <a:endParaRPr lang="en-US" sz="1600" u="sng" dirty="0">
              <a:latin typeface="Tw Cen MT" panose="020B0602020104020603" pitchFamily="34" charset="0"/>
            </a:endParaRPr>
          </a:p>
          <a:p>
            <a:pPr marL="82296" indent="0" algn="just">
              <a:buNone/>
            </a:pPr>
            <a:endParaRPr lang="en-US" sz="2000" dirty="0" smtClean="0">
              <a:latin typeface="Tw Cen MT" panose="020B0602020104020603" pitchFamily="34" charset="0"/>
            </a:endParaRPr>
          </a:p>
          <a:p>
            <a:pPr>
              <a:buNone/>
            </a:pPr>
            <a:endParaRPr lang="en-US" dirty="0" smtClean="0"/>
          </a:p>
          <a:p>
            <a:endParaRPr lang="en-US" sz="1800" dirty="0"/>
          </a:p>
        </p:txBody>
      </p:sp>
      <p:sp>
        <p:nvSpPr>
          <p:cNvPr id="6" name="Content Placeholder 2"/>
          <p:cNvSpPr txBox="1">
            <a:spLocks/>
          </p:cNvSpPr>
          <p:nvPr/>
        </p:nvSpPr>
        <p:spPr>
          <a:xfrm>
            <a:off x="0" y="1052736"/>
            <a:ext cx="12190203" cy="5805264"/>
          </a:xfrm>
          <a:prstGeom prst="rect">
            <a:avLst/>
          </a:prstGeom>
          <a:solidFill>
            <a:schemeClr val="tx1">
              <a:lumMod val="95000"/>
            </a:scheme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just">
              <a:lnSpc>
                <a:spcPct val="120000"/>
              </a:lnSpc>
              <a:spcBef>
                <a:spcPts val="0"/>
              </a:spcBef>
              <a:buNone/>
            </a:pPr>
            <a:endParaRPr lang="en-ZA" sz="1800" dirty="0">
              <a:latin typeface="Tw Cen MT" panose="020B0602020104020603" pitchFamily="34" charset="0"/>
            </a:endParaRPr>
          </a:p>
          <a:p>
            <a:pPr marL="342900" indent="-342900">
              <a:buAutoNum type="arabicPeriod" startAt="6"/>
            </a:pPr>
            <a:r>
              <a:rPr lang="en-ZA" sz="1800" dirty="0" smtClean="0">
                <a:solidFill>
                  <a:schemeClr val="bg1"/>
                </a:solidFill>
                <a:latin typeface="Tw Cen MT" panose="020B0602020104020603" pitchFamily="34" charset="0"/>
              </a:rPr>
              <a:t>The </a:t>
            </a:r>
            <a:r>
              <a:rPr lang="en-ZA" sz="1800" dirty="0">
                <a:solidFill>
                  <a:schemeClr val="bg1"/>
                </a:solidFill>
                <a:latin typeface="Tw Cen MT" panose="020B0602020104020603" pitchFamily="34" charset="0"/>
              </a:rPr>
              <a:t>report on </a:t>
            </a:r>
            <a:r>
              <a:rPr lang="en-ZA" sz="1800" b="1" dirty="0">
                <a:solidFill>
                  <a:schemeClr val="bg1"/>
                </a:solidFill>
                <a:latin typeface="Tw Cen MT" panose="020B0602020104020603" pitchFamily="34" charset="0"/>
              </a:rPr>
              <a:t>linking organisational productivity assessment with the Performance Management and Development System  (PMDS)</a:t>
            </a:r>
            <a:r>
              <a:rPr lang="en-ZA" sz="1800" dirty="0">
                <a:solidFill>
                  <a:schemeClr val="bg1"/>
                </a:solidFill>
                <a:latin typeface="Tw Cen MT" panose="020B0602020104020603" pitchFamily="34" charset="0"/>
              </a:rPr>
              <a:t> </a:t>
            </a:r>
            <a:r>
              <a:rPr lang="en-ZA" sz="1800" dirty="0" smtClean="0">
                <a:solidFill>
                  <a:schemeClr val="bg1"/>
                </a:solidFill>
                <a:latin typeface="Tw Cen MT" panose="020B0602020104020603" pitchFamily="34" charset="0"/>
              </a:rPr>
              <a:t>was compiled </a:t>
            </a:r>
          </a:p>
          <a:p>
            <a:pPr marL="0" indent="0">
              <a:buNone/>
            </a:pPr>
            <a:endParaRPr lang="en-ZA" sz="1800" dirty="0">
              <a:latin typeface="Tw Cen MT" panose="020B0602020104020603" pitchFamily="34" charset="0"/>
            </a:endParaRPr>
          </a:p>
          <a:p>
            <a:pPr lvl="2"/>
            <a:r>
              <a:rPr lang="en-ZA" i="1" dirty="0">
                <a:solidFill>
                  <a:schemeClr val="accent2">
                    <a:lumMod val="50000"/>
                  </a:schemeClr>
                </a:solidFill>
                <a:latin typeface="Tw Cen MT" panose="020B0602020104020603" pitchFamily="34" charset="0"/>
              </a:rPr>
              <a:t>The </a:t>
            </a:r>
            <a:r>
              <a:rPr lang="en-ZA" i="1" dirty="0" smtClean="0">
                <a:solidFill>
                  <a:schemeClr val="accent2">
                    <a:lumMod val="50000"/>
                  </a:schemeClr>
                </a:solidFill>
                <a:latin typeface="Tw Cen MT" panose="020B0602020104020603" pitchFamily="34" charset="0"/>
              </a:rPr>
              <a:t>purpose of </a:t>
            </a:r>
            <a:r>
              <a:rPr lang="en-ZA" i="1" dirty="0">
                <a:solidFill>
                  <a:schemeClr val="accent2">
                    <a:lumMod val="50000"/>
                  </a:schemeClr>
                </a:solidFill>
                <a:latin typeface="Tw Cen MT" panose="020B0602020104020603" pitchFamily="34" charset="0"/>
              </a:rPr>
              <a:t>linking of organisational productivity assessment with the PMDS is a key process towards the </a:t>
            </a:r>
            <a:r>
              <a:rPr lang="en-ZA" i="1" dirty="0" smtClean="0">
                <a:solidFill>
                  <a:schemeClr val="accent2">
                    <a:lumMod val="50000"/>
                  </a:schemeClr>
                </a:solidFill>
                <a:latin typeface="Tw Cen MT" panose="020B0602020104020603" pitchFamily="34" charset="0"/>
              </a:rPr>
              <a:t>mainstreaming </a:t>
            </a:r>
            <a:r>
              <a:rPr lang="en-ZA" i="1" dirty="0">
                <a:solidFill>
                  <a:schemeClr val="accent2">
                    <a:lumMod val="50000"/>
                  </a:schemeClr>
                </a:solidFill>
                <a:latin typeface="Tw Cen MT" panose="020B0602020104020603" pitchFamily="34" charset="0"/>
              </a:rPr>
              <a:t>and entrenchment of productivity assessments in the Public Service, thus ensuring accountability. </a:t>
            </a:r>
          </a:p>
          <a:p>
            <a:pPr lvl="2"/>
            <a:endParaRPr lang="en-ZA" dirty="0">
              <a:solidFill>
                <a:schemeClr val="accent2">
                  <a:lumMod val="50000"/>
                </a:schemeClr>
              </a:solidFill>
              <a:latin typeface="Tw Cen MT" panose="020B0602020104020603" pitchFamily="34" charset="0"/>
            </a:endParaRPr>
          </a:p>
          <a:p>
            <a:pPr marL="342900" indent="-342900">
              <a:buAutoNum type="arabicPeriod" startAt="7"/>
            </a:pPr>
            <a:r>
              <a:rPr lang="en-ZA" sz="1800" dirty="0" smtClean="0">
                <a:solidFill>
                  <a:schemeClr val="bg1"/>
                </a:solidFill>
                <a:latin typeface="Tw Cen MT" panose="020B0602020104020603" pitchFamily="34" charset="0"/>
              </a:rPr>
              <a:t>The </a:t>
            </a:r>
            <a:r>
              <a:rPr lang="en-ZA" sz="1800" dirty="0">
                <a:solidFill>
                  <a:schemeClr val="bg1"/>
                </a:solidFill>
                <a:latin typeface="Tw Cen MT" panose="020B0602020104020603" pitchFamily="34" charset="0"/>
              </a:rPr>
              <a:t>report on the </a:t>
            </a:r>
            <a:r>
              <a:rPr lang="en-ZA" sz="1800" b="1" dirty="0">
                <a:solidFill>
                  <a:schemeClr val="bg1"/>
                </a:solidFill>
                <a:latin typeface="Tw Cen MT" panose="020B0602020104020603" pitchFamily="34" charset="0"/>
              </a:rPr>
              <a:t>state of readiness of departments to Organisational Functionality Assessment Tool </a:t>
            </a:r>
            <a:r>
              <a:rPr lang="en-ZA" sz="1800" dirty="0">
                <a:solidFill>
                  <a:schemeClr val="bg1"/>
                </a:solidFill>
                <a:latin typeface="Tw Cen MT" panose="020B0602020104020603" pitchFamily="34" charset="0"/>
              </a:rPr>
              <a:t>was </a:t>
            </a:r>
            <a:r>
              <a:rPr lang="en-ZA" sz="1800" dirty="0" smtClean="0">
                <a:solidFill>
                  <a:schemeClr val="bg1"/>
                </a:solidFill>
                <a:latin typeface="Tw Cen MT" panose="020B0602020104020603" pitchFamily="34" charset="0"/>
              </a:rPr>
              <a:t>compiled </a:t>
            </a:r>
          </a:p>
          <a:p>
            <a:pPr marL="0" indent="0">
              <a:buNone/>
            </a:pPr>
            <a:endParaRPr lang="en-ZA" sz="1800" dirty="0">
              <a:latin typeface="Tw Cen MT" panose="020B0602020104020603" pitchFamily="34" charset="0"/>
            </a:endParaRPr>
          </a:p>
          <a:p>
            <a:pPr lvl="2"/>
            <a:r>
              <a:rPr lang="en-ZA" i="1" dirty="0">
                <a:solidFill>
                  <a:schemeClr val="accent2">
                    <a:lumMod val="50000"/>
                  </a:schemeClr>
                </a:solidFill>
                <a:latin typeface="Tw Cen MT" panose="020B0602020104020603" pitchFamily="34" charset="0"/>
              </a:rPr>
              <a:t>The report </a:t>
            </a:r>
            <a:r>
              <a:rPr lang="en-ZA" i="1" dirty="0" smtClean="0">
                <a:solidFill>
                  <a:schemeClr val="accent2">
                    <a:lumMod val="50000"/>
                  </a:schemeClr>
                </a:solidFill>
                <a:latin typeface="Tw Cen MT" panose="020B0602020104020603" pitchFamily="34" charset="0"/>
              </a:rPr>
              <a:t>provides an assessed of the  extent to which  </a:t>
            </a:r>
            <a:r>
              <a:rPr lang="en-ZA" i="1" dirty="0">
                <a:solidFill>
                  <a:schemeClr val="accent2">
                    <a:lumMod val="50000"/>
                  </a:schemeClr>
                </a:solidFill>
                <a:latin typeface="Tw Cen MT" panose="020B0602020104020603" pitchFamily="34" charset="0"/>
              </a:rPr>
              <a:t>departments are ready to deploy Organisational Functionality Assessment Tool. The challenges experienced by departments in implementing the OFA Tool are, amongst others</a:t>
            </a:r>
            <a:r>
              <a:rPr lang="en-ZA" i="1" dirty="0" smtClean="0">
                <a:solidFill>
                  <a:schemeClr val="accent2">
                    <a:lumMod val="50000"/>
                  </a:schemeClr>
                </a:solidFill>
                <a:latin typeface="Tw Cen MT" panose="020B0602020104020603" pitchFamily="34" charset="0"/>
              </a:rPr>
              <a:t>:</a:t>
            </a:r>
          </a:p>
          <a:p>
            <a:pPr marL="914400" lvl="2" indent="0">
              <a:buNone/>
            </a:pPr>
            <a:endParaRPr lang="en-ZA" i="1" dirty="0">
              <a:solidFill>
                <a:schemeClr val="accent2">
                  <a:lumMod val="50000"/>
                </a:schemeClr>
              </a:solidFill>
              <a:latin typeface="Tw Cen MT" panose="020B0602020104020603" pitchFamily="34" charset="0"/>
            </a:endParaRPr>
          </a:p>
          <a:p>
            <a:pPr lvl="3"/>
            <a:r>
              <a:rPr lang="en-ZA" sz="1800" i="1" dirty="0">
                <a:solidFill>
                  <a:schemeClr val="accent2">
                    <a:lumMod val="50000"/>
                  </a:schemeClr>
                </a:solidFill>
                <a:latin typeface="Tw Cen MT" panose="020B0602020104020603" pitchFamily="34" charset="0"/>
              </a:rPr>
              <a:t>Lack of data integrity and document management systems</a:t>
            </a:r>
          </a:p>
          <a:p>
            <a:pPr lvl="3"/>
            <a:r>
              <a:rPr lang="en-ZA" sz="1800" i="1" dirty="0">
                <a:solidFill>
                  <a:schemeClr val="accent2">
                    <a:lumMod val="50000"/>
                  </a:schemeClr>
                </a:solidFill>
                <a:latin typeface="Tw Cen MT" panose="020B0602020104020603" pitchFamily="34" charset="0"/>
              </a:rPr>
              <a:t>Lack of capacity and capability with departments to execute the Tool</a:t>
            </a:r>
          </a:p>
          <a:p>
            <a:pPr lvl="3"/>
            <a:endParaRPr lang="en-ZA" sz="1800" i="1" dirty="0">
              <a:solidFill>
                <a:schemeClr val="accent2">
                  <a:lumMod val="75000"/>
                </a:schemeClr>
              </a:solidFill>
              <a:latin typeface="Tw Cen MT" panose="020B0602020104020603" pitchFamily="34" charset="0"/>
            </a:endParaRPr>
          </a:p>
          <a:p>
            <a:pPr marL="0" indent="0" algn="just">
              <a:lnSpc>
                <a:spcPct val="130000"/>
              </a:lnSpc>
              <a:spcBef>
                <a:spcPts val="0"/>
              </a:spcBef>
              <a:buNone/>
            </a:pPr>
            <a:endParaRPr lang="en-ZA" sz="7200" dirty="0" smtClean="0">
              <a:latin typeface="Tw Cen MT" panose="020B0602020104020603" pitchFamily="34" charset="0"/>
            </a:endParaRPr>
          </a:p>
          <a:p>
            <a:pPr algn="just">
              <a:lnSpc>
                <a:spcPct val="130000"/>
              </a:lnSpc>
              <a:spcBef>
                <a:spcPts val="0"/>
              </a:spcBef>
            </a:pPr>
            <a:endParaRPr lang="en-ZA" sz="6400" dirty="0">
              <a:latin typeface="Tw Cen MT" panose="020B0602020104020603" pitchFamily="34" charset="0"/>
            </a:endParaRPr>
          </a:p>
          <a:p>
            <a:pPr marL="0" indent="0" algn="just">
              <a:lnSpc>
                <a:spcPct val="130000"/>
              </a:lnSpc>
              <a:spcBef>
                <a:spcPts val="0"/>
              </a:spcBef>
              <a:buNone/>
            </a:pPr>
            <a:endParaRPr lang="en-ZA" sz="8000" dirty="0"/>
          </a:p>
          <a:p>
            <a:pPr algn="just"/>
            <a:endParaRPr lang="en-ZA" sz="6000" dirty="0"/>
          </a:p>
          <a:p>
            <a:pPr marL="0" indent="0" algn="just">
              <a:lnSpc>
                <a:spcPct val="130000"/>
              </a:lnSpc>
              <a:spcBef>
                <a:spcPts val="0"/>
              </a:spcBef>
              <a:buNone/>
            </a:pPr>
            <a:endParaRPr lang="en-ZA" sz="5500" dirty="0" smtClean="0">
              <a:latin typeface="Tw Cen MT" panose="020B0602020104020603" pitchFamily="34" charset="0"/>
            </a:endParaRPr>
          </a:p>
          <a:p>
            <a:pPr algn="just">
              <a:lnSpc>
                <a:spcPct val="130000"/>
              </a:lnSpc>
              <a:spcBef>
                <a:spcPts val="0"/>
              </a:spcBef>
            </a:pPr>
            <a:endParaRPr lang="en-ZA" sz="2900" dirty="0" smtClean="0">
              <a:latin typeface="Tw Cen MT" panose="020B0602020104020603" pitchFamily="34" charset="0"/>
            </a:endParaRPr>
          </a:p>
          <a:p>
            <a:pPr algn="just">
              <a:lnSpc>
                <a:spcPct val="130000"/>
              </a:lnSpc>
              <a:spcBef>
                <a:spcPts val="0"/>
              </a:spcBef>
            </a:pPr>
            <a:endParaRPr lang="en-ZA" sz="2900" dirty="0" smtClean="0">
              <a:latin typeface="Tw Cen MT" panose="020B0602020104020603" pitchFamily="34" charset="0"/>
            </a:endParaRPr>
          </a:p>
          <a:p>
            <a:pPr algn="just"/>
            <a:endParaRPr lang="en-ZA" sz="1600" dirty="0" smtClean="0"/>
          </a:p>
          <a:p>
            <a:pPr algn="just"/>
            <a:endParaRPr lang="en-ZA" sz="1600" dirty="0" smtClean="0"/>
          </a:p>
          <a:p>
            <a:pPr algn="just"/>
            <a:endParaRPr lang="en-ZA" sz="1600" dirty="0" smtClean="0"/>
          </a:p>
          <a:p>
            <a:pPr marL="0" indent="0" algn="just">
              <a:buSzPct val="100000"/>
              <a:buFont typeface="Arial" panose="020B0604020202020204" pitchFamily="34" charset="0"/>
              <a:buNone/>
            </a:pPr>
            <a:endParaRPr lang="en-US" sz="1600" u="sng" dirty="0" smtClean="0">
              <a:latin typeface="Tw Cen MT" panose="020B0602020104020603" pitchFamily="34" charset="0"/>
            </a:endParaRPr>
          </a:p>
          <a:p>
            <a:pPr marL="82296" indent="0" algn="just">
              <a:buFont typeface="Arial" panose="020B0604020202020204" pitchFamily="34" charset="0"/>
              <a:buNone/>
            </a:pPr>
            <a:endParaRPr lang="en-US" sz="2000" dirty="0" smtClean="0">
              <a:latin typeface="Tw Cen MT" panose="020B0602020104020603" pitchFamily="34" charset="0"/>
            </a:endParaRPr>
          </a:p>
          <a:p>
            <a:pPr>
              <a:buFont typeface="Arial" panose="020B0604020202020204" pitchFamily="34" charset="0"/>
              <a:buNone/>
            </a:pPr>
            <a:endParaRPr lang="en-US" dirty="0" smtClean="0"/>
          </a:p>
          <a:p>
            <a:endParaRPr lang="en-US" sz="1800" dirty="0"/>
          </a:p>
        </p:txBody>
      </p:sp>
      <p:sp>
        <p:nvSpPr>
          <p:cNvPr id="7" name="Slide Number Placeholder 3"/>
          <p:cNvSpPr txBox="1">
            <a:spLocks/>
          </p:cNvSpPr>
          <p:nvPr/>
        </p:nvSpPr>
        <p:spPr>
          <a:xfrm>
            <a:off x="10457688" y="0"/>
            <a:ext cx="1734312" cy="91887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4000" b="1" dirty="0" smtClean="0"/>
              <a:t>10</a:t>
            </a:r>
            <a:endParaRPr lang="en-GB" sz="4000" b="1" dirty="0"/>
          </a:p>
        </p:txBody>
      </p:sp>
    </p:spTree>
    <p:extLst>
      <p:ext uri="{BB962C8B-B14F-4D97-AF65-F5344CB8AC3E}">
        <p14:creationId xmlns:p14="http://schemas.microsoft.com/office/powerpoint/2010/main" val="3290649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11136560" cy="918874"/>
          </a:xfr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accent5"/>
          </a:lnRef>
          <a:fillRef idx="1003">
            <a:schemeClr val="lt2"/>
          </a:fillRef>
          <a:effectRef idx="2">
            <a:schemeClr val="accent5"/>
          </a:effectRef>
          <a:fontRef idx="minor">
            <a:schemeClr val="lt1"/>
          </a:fontRef>
        </p:style>
        <p:txBody>
          <a:bodyPr>
            <a:normAutofit fontScale="90000"/>
          </a:bodyPr>
          <a:lstStyle/>
          <a:p>
            <a:r>
              <a:rPr lang="en-ZA" sz="2800" b="1" dirty="0">
                <a:solidFill>
                  <a:schemeClr val="accent3">
                    <a:lumMod val="75000"/>
                  </a:schemeClr>
                </a:solidFill>
                <a:effectLst>
                  <a:outerShdw blurRad="50000" dist="30000" dir="5400000" algn="tl" rotWithShape="0">
                    <a:srgbClr val="000000">
                      <a:alpha val="30000"/>
                    </a:srgbClr>
                  </a:outerShdw>
                </a:effectLst>
                <a:latin typeface="Trebuchet MS" panose="020B0603020202020204" pitchFamily="34" charset="0"/>
                <a:ea typeface="+mj-ea"/>
                <a:cs typeface="+mj-cs"/>
              </a:rPr>
              <a:t>PROGRAMME </a:t>
            </a:r>
            <a:r>
              <a:rPr lang="en-ZA" sz="2800" b="1" dirty="0" smtClean="0">
                <a:solidFill>
                  <a:schemeClr val="accent3">
                    <a:lumMod val="75000"/>
                  </a:schemeClr>
                </a:solidFill>
                <a:effectLst>
                  <a:outerShdw blurRad="50000" dist="30000" dir="5400000" algn="tl" rotWithShape="0">
                    <a:srgbClr val="000000">
                      <a:alpha val="30000"/>
                    </a:srgbClr>
                  </a:outerShdw>
                </a:effectLst>
                <a:latin typeface="Trebuchet MS" panose="020B0603020202020204" pitchFamily="34" charset="0"/>
                <a:ea typeface="+mj-ea"/>
                <a:cs typeface="+mj-cs"/>
              </a:rPr>
              <a:t>2: POLICY DEVELOPMENT, RESEARCH &amp; ANALYSIS (3)</a:t>
            </a:r>
            <a:r>
              <a:rPr lang="en-ZA" sz="2800" b="1" dirty="0">
                <a:solidFill>
                  <a:schemeClr val="accent3">
                    <a:lumMod val="75000"/>
                  </a:schemeClr>
                </a:solidFill>
                <a:effectLst>
                  <a:outerShdw blurRad="50000" dist="30000" dir="5400000" algn="tl" rotWithShape="0">
                    <a:srgbClr val="000000">
                      <a:alpha val="30000"/>
                    </a:srgbClr>
                  </a:outerShdw>
                </a:effectLst>
                <a:latin typeface="Trebuchet MS" panose="020B0603020202020204" pitchFamily="34" charset="0"/>
                <a:ea typeface="+mj-ea"/>
                <a:cs typeface="+mj-cs"/>
              </a:rPr>
              <a:t/>
            </a:r>
            <a:br>
              <a:rPr lang="en-ZA" sz="2800" b="1" dirty="0">
                <a:solidFill>
                  <a:schemeClr val="accent3">
                    <a:lumMod val="75000"/>
                  </a:schemeClr>
                </a:solidFill>
                <a:effectLst>
                  <a:outerShdw blurRad="50000" dist="30000" dir="5400000" algn="tl" rotWithShape="0">
                    <a:srgbClr val="000000">
                      <a:alpha val="30000"/>
                    </a:srgbClr>
                  </a:outerShdw>
                </a:effectLst>
                <a:latin typeface="Trebuchet MS" panose="020B0603020202020204" pitchFamily="34" charset="0"/>
                <a:ea typeface="+mj-ea"/>
                <a:cs typeface="+mj-cs"/>
              </a:rPr>
            </a:br>
            <a:r>
              <a:rPr lang="en-ZA" sz="2800" b="1" dirty="0" smtClean="0">
                <a:solidFill>
                  <a:srgbClr val="C00000"/>
                </a:solidFill>
                <a:effectLst>
                  <a:outerShdw blurRad="50000" dist="30000" dir="5400000" algn="tl" rotWithShape="0">
                    <a:srgbClr val="000000">
                      <a:alpha val="30000"/>
                    </a:srgbClr>
                  </a:outerShdw>
                </a:effectLst>
                <a:latin typeface="Trebuchet MS" panose="020B0603020202020204" pitchFamily="34" charset="0"/>
                <a:ea typeface="+mj-ea"/>
                <a:cs typeface="+mj-cs"/>
              </a:rPr>
              <a:t>NON-ACHIEVED</a:t>
            </a:r>
            <a:r>
              <a:rPr lang="en-ZA" sz="2800" b="1" dirty="0" smtClean="0">
                <a:solidFill>
                  <a:srgbClr val="964305">
                    <a:lumMod val="60000"/>
                    <a:lumOff val="40000"/>
                  </a:srgbClr>
                </a:solidFill>
                <a:effectLst>
                  <a:outerShdw blurRad="50000" dist="30000" dir="5400000" algn="tl" rotWithShape="0">
                    <a:srgbClr val="000000">
                      <a:alpha val="30000"/>
                    </a:srgbClr>
                  </a:outerShdw>
                </a:effectLst>
                <a:latin typeface="Trebuchet MS" panose="020B0603020202020204" pitchFamily="34" charset="0"/>
                <a:ea typeface="+mj-ea"/>
                <a:cs typeface="+mj-cs"/>
              </a:rPr>
              <a:t> </a:t>
            </a:r>
            <a:r>
              <a:rPr lang="en-ZA" sz="2800" b="1" dirty="0" smtClean="0">
                <a:solidFill>
                  <a:srgbClr val="00B050"/>
                </a:solidFill>
                <a:effectLst>
                  <a:outerShdw blurRad="50000" dist="30000" dir="5400000" algn="tl" rotWithShape="0">
                    <a:srgbClr val="000000">
                      <a:alpha val="30000"/>
                    </a:srgbClr>
                  </a:outerShdw>
                </a:effectLst>
                <a:latin typeface="Trebuchet MS" panose="020B0603020202020204" pitchFamily="34" charset="0"/>
                <a:ea typeface="+mj-ea"/>
                <a:cs typeface="+mj-cs"/>
              </a:rPr>
              <a:t>ANNUAL TARGETS</a:t>
            </a:r>
            <a:endParaRPr lang="en-ZA" sz="2800" b="1" dirty="0">
              <a:solidFill>
                <a:srgbClr val="00B050"/>
              </a:solidFill>
              <a:latin typeface="Trebuchet MS" panose="020B0603020202020204" pitchFamily="34" charset="0"/>
            </a:endParaRPr>
          </a:p>
        </p:txBody>
      </p:sp>
      <p:sp>
        <p:nvSpPr>
          <p:cNvPr id="3" name="Content Placeholder 2"/>
          <p:cNvSpPr>
            <a:spLocks noGrp="1"/>
          </p:cNvSpPr>
          <p:nvPr>
            <p:ph idx="1"/>
          </p:nvPr>
        </p:nvSpPr>
        <p:spPr>
          <a:xfrm>
            <a:off x="1" y="1052736"/>
            <a:ext cx="12037802" cy="4626847"/>
          </a:xfrm>
        </p:spPr>
        <p:txBody>
          <a:bodyPr>
            <a:normAutofit/>
          </a:bodyPr>
          <a:lstStyle/>
          <a:p>
            <a:pPr marL="0" indent="0">
              <a:buSzPct val="100000"/>
              <a:buNone/>
            </a:pPr>
            <a:endParaRPr lang="en-US" sz="800" u="sng" dirty="0">
              <a:latin typeface="Tw Cen MT" panose="020B0602020104020603" pitchFamily="34" charset="0"/>
            </a:endParaRPr>
          </a:p>
          <a:p>
            <a:pPr marL="0" indent="0">
              <a:buSzPct val="100000"/>
              <a:buNone/>
            </a:pPr>
            <a:endParaRPr lang="en-US" sz="1600" u="sng" dirty="0">
              <a:latin typeface="Tw Cen MT" panose="020B0602020104020603" pitchFamily="34" charset="0"/>
            </a:endParaRPr>
          </a:p>
          <a:p>
            <a:pPr marL="82296" indent="0" algn="just">
              <a:buNone/>
            </a:pPr>
            <a:endParaRPr lang="en-US" sz="2000" dirty="0" smtClean="0">
              <a:latin typeface="Tw Cen MT" panose="020B0602020104020603" pitchFamily="34" charset="0"/>
            </a:endParaRPr>
          </a:p>
          <a:p>
            <a:pPr>
              <a:buNone/>
            </a:pPr>
            <a:endParaRPr lang="en-US" dirty="0" smtClean="0"/>
          </a:p>
          <a:p>
            <a:endParaRPr lang="en-US" sz="1800" dirty="0"/>
          </a:p>
        </p:txBody>
      </p:sp>
      <p:sp>
        <p:nvSpPr>
          <p:cNvPr id="6" name="Content Placeholder 2"/>
          <p:cNvSpPr txBox="1">
            <a:spLocks/>
          </p:cNvSpPr>
          <p:nvPr/>
        </p:nvSpPr>
        <p:spPr>
          <a:xfrm>
            <a:off x="0" y="918874"/>
            <a:ext cx="12190203" cy="5939126"/>
          </a:xfrm>
          <a:prstGeom prst="rect">
            <a:avLst/>
          </a:prstGeom>
          <a:solidFill>
            <a:schemeClr val="tx1">
              <a:lumMod val="95000"/>
            </a:scheme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457200" indent="-457200" algn="just">
              <a:lnSpc>
                <a:spcPct val="110000"/>
              </a:lnSpc>
              <a:spcBef>
                <a:spcPts val="0"/>
              </a:spcBef>
              <a:buAutoNum type="arabicPeriod"/>
            </a:pPr>
            <a:r>
              <a:rPr lang="en-GB" sz="1800" b="1" dirty="0" smtClean="0">
                <a:solidFill>
                  <a:schemeClr val="bg1"/>
                </a:solidFill>
                <a:latin typeface="Tw Cen MT" panose="020B0602020104020603" pitchFamily="34" charset="0"/>
                <a:ea typeface="Times New Roman" panose="02020603050405020304" pitchFamily="18" charset="0"/>
                <a:cs typeface="Arial" panose="020B0604020202020204" pitchFamily="34" charset="0"/>
              </a:rPr>
              <a:t>The following annual target was not achieved:</a:t>
            </a:r>
          </a:p>
          <a:p>
            <a:pPr marL="0" indent="0" algn="just">
              <a:lnSpc>
                <a:spcPct val="110000"/>
              </a:lnSpc>
              <a:spcBef>
                <a:spcPts val="0"/>
              </a:spcBef>
              <a:buNone/>
            </a:pPr>
            <a:endParaRPr lang="en-GB" sz="1800" dirty="0" smtClean="0">
              <a:solidFill>
                <a:schemeClr val="bg1"/>
              </a:solidFill>
              <a:latin typeface="Tw Cen MT" panose="020B0602020104020603" pitchFamily="34" charset="0"/>
              <a:ea typeface="Times New Roman" panose="02020603050405020304" pitchFamily="18" charset="0"/>
              <a:cs typeface="Arial" panose="020B0604020202020204" pitchFamily="34" charset="0"/>
            </a:endParaRPr>
          </a:p>
          <a:p>
            <a:pPr lvl="1" algn="just">
              <a:lnSpc>
                <a:spcPct val="110000"/>
              </a:lnSpc>
              <a:spcBef>
                <a:spcPts val="0"/>
              </a:spcBef>
            </a:pPr>
            <a:r>
              <a:rPr lang="en-ZA" sz="1800" dirty="0" smtClean="0">
                <a:solidFill>
                  <a:schemeClr val="bg1"/>
                </a:solidFill>
                <a:latin typeface="Tw Cen MT" panose="020B0602020104020603" pitchFamily="34" charset="0"/>
                <a:ea typeface="Times New Roman" panose="02020603050405020304" pitchFamily="18" charset="0"/>
                <a:cs typeface="Arial" panose="020B0604020202020204" pitchFamily="34" charset="0"/>
              </a:rPr>
              <a:t>“Further </a:t>
            </a:r>
            <a:r>
              <a:rPr lang="en-ZA" sz="1800" dirty="0">
                <a:solidFill>
                  <a:schemeClr val="bg1"/>
                </a:solidFill>
                <a:latin typeface="Tw Cen MT" panose="020B0602020104020603" pitchFamily="34" charset="0"/>
                <a:ea typeface="Times New Roman" panose="02020603050405020304" pitchFamily="18" charset="0"/>
                <a:cs typeface="Arial" panose="020B0604020202020204" pitchFamily="34" charset="0"/>
              </a:rPr>
              <a:t>consultation with selected national and provincial departments towards the legislative drafting of </a:t>
            </a:r>
            <a:r>
              <a:rPr lang="en-ZA" sz="1800" b="1" dirty="0">
                <a:solidFill>
                  <a:schemeClr val="bg1"/>
                </a:solidFill>
                <a:latin typeface="Tw Cen MT" panose="020B0602020104020603" pitchFamily="34" charset="0"/>
                <a:ea typeface="Times New Roman" panose="02020603050405020304" pitchFamily="18" charset="0"/>
                <a:cs typeface="Arial" panose="020B0604020202020204" pitchFamily="34" charset="0"/>
              </a:rPr>
              <a:t>the draft White Paper for the Transformation and Modernisation of public administration </a:t>
            </a:r>
            <a:r>
              <a:rPr lang="en-ZA" sz="1800" dirty="0" smtClean="0">
                <a:solidFill>
                  <a:schemeClr val="bg1"/>
                </a:solidFill>
                <a:latin typeface="Tw Cen MT" panose="020B0602020104020603" pitchFamily="34" charset="0"/>
                <a:ea typeface="Times New Roman" panose="02020603050405020304" pitchFamily="18" charset="0"/>
                <a:cs typeface="Arial" panose="020B0604020202020204" pitchFamily="34" charset="0"/>
              </a:rPr>
              <a:t>conducted”</a:t>
            </a:r>
            <a:endParaRPr lang="en-ZA" sz="1800" dirty="0">
              <a:solidFill>
                <a:schemeClr val="bg1"/>
              </a:solidFill>
              <a:latin typeface="Tw Cen MT" panose="020B0602020104020603" pitchFamily="34" charset="0"/>
            </a:endParaRPr>
          </a:p>
          <a:p>
            <a:pPr marL="0" indent="0" algn="just">
              <a:buNone/>
            </a:pPr>
            <a:endParaRPr lang="en-ZA" sz="1800" dirty="0" smtClean="0">
              <a:solidFill>
                <a:schemeClr val="bg1"/>
              </a:solidFill>
              <a:latin typeface="Tw Cen MT" panose="020B0602020104020603" pitchFamily="34" charset="0"/>
            </a:endParaRPr>
          </a:p>
          <a:p>
            <a:pPr marL="0" indent="0" algn="just">
              <a:buNone/>
            </a:pPr>
            <a:r>
              <a:rPr lang="en-ZA" sz="1800" dirty="0" smtClean="0">
                <a:solidFill>
                  <a:schemeClr val="bg1"/>
                </a:solidFill>
                <a:latin typeface="Tw Cen MT" panose="020B0602020104020603" pitchFamily="34" charset="0"/>
              </a:rPr>
              <a:t>1.1.   </a:t>
            </a:r>
            <a:r>
              <a:rPr lang="en-ZA" sz="1800" b="1" dirty="0" smtClean="0">
                <a:solidFill>
                  <a:schemeClr val="bg1"/>
                </a:solidFill>
                <a:latin typeface="Tw Cen MT" panose="020B0602020104020603" pitchFamily="34" charset="0"/>
              </a:rPr>
              <a:t>Reasons for non-achievement:</a:t>
            </a:r>
          </a:p>
          <a:p>
            <a:pPr marL="0" indent="0" algn="just">
              <a:buNone/>
            </a:pPr>
            <a:endParaRPr lang="en-ZA" sz="1800" b="1" dirty="0" smtClean="0">
              <a:solidFill>
                <a:schemeClr val="bg1"/>
              </a:solidFill>
              <a:latin typeface="Tw Cen MT" panose="020B0602020104020603" pitchFamily="34" charset="0"/>
            </a:endParaRPr>
          </a:p>
          <a:p>
            <a:pPr lvl="1" algn="just">
              <a:lnSpc>
                <a:spcPct val="130000"/>
              </a:lnSpc>
              <a:spcBef>
                <a:spcPts val="0"/>
              </a:spcBef>
            </a:pPr>
            <a:r>
              <a:rPr lang="en-ZA" sz="1800" dirty="0" smtClean="0">
                <a:solidFill>
                  <a:schemeClr val="bg1"/>
                </a:solidFill>
                <a:latin typeface="Tw Cen MT" panose="020B0602020104020603" pitchFamily="34" charset="0"/>
              </a:rPr>
              <a:t>Although the </a:t>
            </a:r>
            <a:r>
              <a:rPr lang="en-ZA" sz="1800" dirty="0">
                <a:solidFill>
                  <a:schemeClr val="bg1"/>
                </a:solidFill>
                <a:latin typeface="Tw Cen MT" panose="020B0602020104020603" pitchFamily="34" charset="0"/>
              </a:rPr>
              <a:t>draft White Paper for the Transformation and Modernisation of public administration was </a:t>
            </a:r>
            <a:r>
              <a:rPr lang="en-ZA" sz="1800" dirty="0" smtClean="0">
                <a:solidFill>
                  <a:schemeClr val="bg1"/>
                </a:solidFill>
                <a:latin typeface="Tw Cen MT" panose="020B0602020104020603" pitchFamily="34" charset="0"/>
              </a:rPr>
              <a:t>produced but it was not </a:t>
            </a:r>
            <a:r>
              <a:rPr lang="en-ZA" sz="1800" dirty="0">
                <a:solidFill>
                  <a:schemeClr val="bg1"/>
                </a:solidFill>
                <a:latin typeface="Tw Cen MT" panose="020B0602020104020603" pitchFamily="34" charset="0"/>
              </a:rPr>
              <a:t>timeously submitted to the MPSA for </a:t>
            </a:r>
            <a:r>
              <a:rPr lang="en-ZA" sz="1800" dirty="0" smtClean="0">
                <a:solidFill>
                  <a:schemeClr val="bg1"/>
                </a:solidFill>
                <a:latin typeface="Tw Cen MT" panose="020B0602020104020603" pitchFamily="34" charset="0"/>
              </a:rPr>
              <a:t>approval before consultation on the document </a:t>
            </a:r>
          </a:p>
          <a:p>
            <a:pPr lvl="1" algn="just">
              <a:lnSpc>
                <a:spcPct val="130000"/>
              </a:lnSpc>
              <a:spcBef>
                <a:spcPts val="0"/>
              </a:spcBef>
            </a:pPr>
            <a:endParaRPr lang="en-ZA" sz="1800" dirty="0" smtClean="0">
              <a:solidFill>
                <a:schemeClr val="bg1"/>
              </a:solidFill>
              <a:latin typeface="Tw Cen MT" panose="020B0602020104020603" pitchFamily="34" charset="0"/>
            </a:endParaRPr>
          </a:p>
          <a:p>
            <a:pPr marL="0" indent="0" algn="just">
              <a:lnSpc>
                <a:spcPct val="130000"/>
              </a:lnSpc>
              <a:spcBef>
                <a:spcPts val="0"/>
              </a:spcBef>
              <a:buNone/>
            </a:pPr>
            <a:endParaRPr lang="en-ZA" sz="1800" dirty="0" smtClean="0">
              <a:solidFill>
                <a:schemeClr val="bg1"/>
              </a:solidFill>
              <a:latin typeface="Tw Cen MT" panose="020B0602020104020603" pitchFamily="34" charset="0"/>
            </a:endParaRPr>
          </a:p>
          <a:p>
            <a:pPr algn="just"/>
            <a:endParaRPr lang="en-ZA" sz="1600" dirty="0" smtClean="0"/>
          </a:p>
          <a:p>
            <a:pPr algn="just"/>
            <a:endParaRPr lang="en-ZA" sz="1600" dirty="0" smtClean="0"/>
          </a:p>
          <a:p>
            <a:pPr algn="just"/>
            <a:endParaRPr lang="en-ZA" sz="1600" dirty="0" smtClean="0"/>
          </a:p>
          <a:p>
            <a:pPr marL="0" indent="0" algn="just">
              <a:buSzPct val="100000"/>
              <a:buFont typeface="Arial" panose="020B0604020202020204" pitchFamily="34" charset="0"/>
              <a:buNone/>
            </a:pPr>
            <a:endParaRPr lang="en-US" sz="1600" u="sng" dirty="0" smtClean="0">
              <a:latin typeface="Tw Cen MT" panose="020B0602020104020603" pitchFamily="34" charset="0"/>
            </a:endParaRPr>
          </a:p>
          <a:p>
            <a:pPr marL="82296" indent="0" algn="just">
              <a:buFont typeface="Arial" panose="020B0604020202020204" pitchFamily="34" charset="0"/>
              <a:buNone/>
            </a:pPr>
            <a:endParaRPr lang="en-US" sz="2000" dirty="0" smtClean="0">
              <a:latin typeface="Tw Cen MT" panose="020B0602020104020603" pitchFamily="34" charset="0"/>
            </a:endParaRPr>
          </a:p>
          <a:p>
            <a:pPr>
              <a:buFont typeface="Arial" panose="020B0604020202020204" pitchFamily="34" charset="0"/>
              <a:buNone/>
            </a:pPr>
            <a:endParaRPr lang="en-US" dirty="0" smtClean="0"/>
          </a:p>
          <a:p>
            <a:endParaRPr lang="en-US" sz="1800" dirty="0"/>
          </a:p>
        </p:txBody>
      </p:sp>
      <p:sp>
        <p:nvSpPr>
          <p:cNvPr id="7" name="Slide Number Placeholder 3"/>
          <p:cNvSpPr txBox="1">
            <a:spLocks/>
          </p:cNvSpPr>
          <p:nvPr/>
        </p:nvSpPr>
        <p:spPr>
          <a:xfrm>
            <a:off x="10457688" y="0"/>
            <a:ext cx="1734312" cy="91887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4000" b="1" dirty="0" smtClean="0"/>
              <a:t>11</a:t>
            </a:r>
            <a:endParaRPr lang="en-GB" sz="4000" b="1" dirty="0"/>
          </a:p>
        </p:txBody>
      </p:sp>
    </p:spTree>
    <p:extLst>
      <p:ext uri="{BB962C8B-B14F-4D97-AF65-F5344CB8AC3E}">
        <p14:creationId xmlns:p14="http://schemas.microsoft.com/office/powerpoint/2010/main" val="1496173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 y="18849"/>
            <a:ext cx="11136560" cy="918874"/>
          </a:xfr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accent5"/>
          </a:lnRef>
          <a:fillRef idx="1003">
            <a:schemeClr val="lt2"/>
          </a:fillRef>
          <a:effectRef idx="2">
            <a:schemeClr val="accent5"/>
          </a:effectRef>
          <a:fontRef idx="minor">
            <a:schemeClr val="lt1"/>
          </a:fontRef>
        </p:style>
        <p:txBody>
          <a:bodyPr>
            <a:noAutofit/>
          </a:bodyPr>
          <a:lstStyle/>
          <a:p>
            <a:r>
              <a:rPr lang="en-ZA" sz="2200" b="1" dirty="0">
                <a:solidFill>
                  <a:schemeClr val="accent3">
                    <a:lumMod val="75000"/>
                  </a:schemeClr>
                </a:solidFill>
                <a:effectLst>
                  <a:outerShdw blurRad="50000" dist="30000" dir="5400000" algn="tl" rotWithShape="0">
                    <a:srgbClr val="000000">
                      <a:alpha val="30000"/>
                    </a:srgbClr>
                  </a:outerShdw>
                </a:effectLst>
                <a:latin typeface="Trebuchet MS" panose="020B0603020202020204" pitchFamily="34" charset="0"/>
                <a:ea typeface="+mj-ea"/>
                <a:cs typeface="+mj-cs"/>
              </a:rPr>
              <a:t>PROGRAMME </a:t>
            </a:r>
            <a:r>
              <a:rPr lang="en-ZA" sz="2200" b="1" dirty="0" smtClean="0">
                <a:solidFill>
                  <a:schemeClr val="accent3">
                    <a:lumMod val="75000"/>
                  </a:schemeClr>
                </a:solidFill>
                <a:effectLst>
                  <a:outerShdw blurRad="50000" dist="30000" dir="5400000" algn="tl" rotWithShape="0">
                    <a:srgbClr val="000000">
                      <a:alpha val="30000"/>
                    </a:srgbClr>
                  </a:outerShdw>
                </a:effectLst>
                <a:latin typeface="Trebuchet MS" panose="020B0603020202020204" pitchFamily="34" charset="0"/>
                <a:ea typeface="+mj-ea"/>
                <a:cs typeface="+mj-cs"/>
              </a:rPr>
              <a:t>3: PUBLIC SERVICE EMPLOYMENT &amp; CONDITIONS OF SERVICE (1)</a:t>
            </a:r>
            <a:r>
              <a:rPr lang="en-ZA" sz="2200" b="1" dirty="0">
                <a:solidFill>
                  <a:schemeClr val="accent3">
                    <a:lumMod val="75000"/>
                  </a:schemeClr>
                </a:solidFill>
                <a:effectLst>
                  <a:outerShdw blurRad="50000" dist="30000" dir="5400000" algn="tl" rotWithShape="0">
                    <a:srgbClr val="000000">
                      <a:alpha val="30000"/>
                    </a:srgbClr>
                  </a:outerShdw>
                </a:effectLst>
                <a:latin typeface="Trebuchet MS" panose="020B0603020202020204" pitchFamily="34" charset="0"/>
                <a:ea typeface="+mj-ea"/>
                <a:cs typeface="+mj-cs"/>
              </a:rPr>
              <a:t/>
            </a:r>
            <a:br>
              <a:rPr lang="en-ZA" sz="2200" b="1" dirty="0">
                <a:solidFill>
                  <a:schemeClr val="accent3">
                    <a:lumMod val="75000"/>
                  </a:schemeClr>
                </a:solidFill>
                <a:effectLst>
                  <a:outerShdw blurRad="50000" dist="30000" dir="5400000" algn="tl" rotWithShape="0">
                    <a:srgbClr val="000000">
                      <a:alpha val="30000"/>
                    </a:srgbClr>
                  </a:outerShdw>
                </a:effectLst>
                <a:latin typeface="Trebuchet MS" panose="020B0603020202020204" pitchFamily="34" charset="0"/>
                <a:ea typeface="+mj-ea"/>
                <a:cs typeface="+mj-cs"/>
              </a:rPr>
            </a:br>
            <a:r>
              <a:rPr lang="en-ZA" sz="2200" b="1" dirty="0" smtClean="0">
                <a:solidFill>
                  <a:srgbClr val="00B050"/>
                </a:solidFill>
                <a:effectLst>
                  <a:outerShdw blurRad="50000" dist="30000" dir="5400000" algn="tl" rotWithShape="0">
                    <a:srgbClr val="000000">
                      <a:alpha val="30000"/>
                    </a:srgbClr>
                  </a:outerShdw>
                </a:effectLst>
                <a:latin typeface="Trebuchet MS" panose="020B0603020202020204" pitchFamily="34" charset="0"/>
                <a:ea typeface="+mj-ea"/>
                <a:cs typeface="+mj-cs"/>
              </a:rPr>
              <a:t>ANNUAL TARGETS ACHIEVED</a:t>
            </a:r>
            <a:endParaRPr lang="en-ZA" sz="2200" b="1" dirty="0">
              <a:solidFill>
                <a:srgbClr val="00B050"/>
              </a:solidFill>
              <a:latin typeface="Trebuchet MS" panose="020B0603020202020204" pitchFamily="34" charset="0"/>
            </a:endParaRPr>
          </a:p>
        </p:txBody>
      </p:sp>
      <p:sp>
        <p:nvSpPr>
          <p:cNvPr id="3" name="Content Placeholder 2"/>
          <p:cNvSpPr>
            <a:spLocks noGrp="1"/>
          </p:cNvSpPr>
          <p:nvPr>
            <p:ph idx="1"/>
          </p:nvPr>
        </p:nvSpPr>
        <p:spPr>
          <a:xfrm>
            <a:off x="1" y="1052736"/>
            <a:ext cx="12037802" cy="4626847"/>
          </a:xfrm>
        </p:spPr>
        <p:txBody>
          <a:bodyPr>
            <a:normAutofit/>
          </a:bodyPr>
          <a:lstStyle/>
          <a:p>
            <a:pPr marL="0" indent="0">
              <a:buSzPct val="100000"/>
              <a:buNone/>
            </a:pPr>
            <a:endParaRPr lang="en-US" sz="800" u="sng" dirty="0">
              <a:latin typeface="Tw Cen MT" panose="020B0602020104020603" pitchFamily="34" charset="0"/>
            </a:endParaRPr>
          </a:p>
          <a:p>
            <a:pPr marL="0" indent="0">
              <a:buSzPct val="100000"/>
              <a:buNone/>
            </a:pPr>
            <a:endParaRPr lang="en-US" sz="1600" u="sng" dirty="0">
              <a:latin typeface="Tw Cen MT" panose="020B0602020104020603" pitchFamily="34" charset="0"/>
            </a:endParaRPr>
          </a:p>
          <a:p>
            <a:pPr marL="82296" indent="0" algn="just">
              <a:buNone/>
            </a:pPr>
            <a:endParaRPr lang="en-US" sz="2000" dirty="0" smtClean="0">
              <a:latin typeface="Tw Cen MT" panose="020B0602020104020603" pitchFamily="34" charset="0"/>
            </a:endParaRPr>
          </a:p>
          <a:p>
            <a:pPr>
              <a:buNone/>
            </a:pPr>
            <a:endParaRPr lang="en-US" dirty="0" smtClean="0"/>
          </a:p>
          <a:p>
            <a:endParaRPr lang="en-US" sz="1800" dirty="0"/>
          </a:p>
        </p:txBody>
      </p:sp>
      <p:sp>
        <p:nvSpPr>
          <p:cNvPr id="6" name="Content Placeholder 2"/>
          <p:cNvSpPr txBox="1">
            <a:spLocks/>
          </p:cNvSpPr>
          <p:nvPr/>
        </p:nvSpPr>
        <p:spPr>
          <a:xfrm>
            <a:off x="1797" y="956570"/>
            <a:ext cx="12190203" cy="5901429"/>
          </a:xfrm>
          <a:prstGeom prst="rect">
            <a:avLst/>
          </a:prstGeom>
          <a:solidFill>
            <a:schemeClr val="tx1">
              <a:lumMod val="95000"/>
            </a:scheme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just">
              <a:lnSpc>
                <a:spcPct val="130000"/>
              </a:lnSpc>
              <a:spcBef>
                <a:spcPts val="0"/>
              </a:spcBef>
              <a:buNone/>
            </a:pPr>
            <a:r>
              <a:rPr lang="en-ZA" sz="1800" b="1" dirty="0">
                <a:solidFill>
                  <a:schemeClr val="bg1"/>
                </a:solidFill>
                <a:latin typeface="Tw Cen MT" panose="020B0602020104020603" pitchFamily="34" charset="0"/>
              </a:rPr>
              <a:t>The Programme had </a:t>
            </a:r>
            <a:r>
              <a:rPr lang="en-ZA" sz="1800" b="1" dirty="0" smtClean="0">
                <a:solidFill>
                  <a:schemeClr val="bg1"/>
                </a:solidFill>
                <a:latin typeface="Tw Cen MT" panose="020B0602020104020603" pitchFamily="34" charset="0"/>
              </a:rPr>
              <a:t>achieved all 7 (100%) Annual </a:t>
            </a:r>
            <a:r>
              <a:rPr lang="en-ZA" sz="1800" b="1" dirty="0">
                <a:solidFill>
                  <a:schemeClr val="bg1"/>
                </a:solidFill>
                <a:latin typeface="Tw Cen MT" panose="020B0602020104020603" pitchFamily="34" charset="0"/>
              </a:rPr>
              <a:t>Targets. </a:t>
            </a:r>
          </a:p>
          <a:p>
            <a:pPr marL="0" indent="0" algn="just">
              <a:lnSpc>
                <a:spcPct val="130000"/>
              </a:lnSpc>
              <a:spcBef>
                <a:spcPts val="0"/>
              </a:spcBef>
              <a:buNone/>
            </a:pPr>
            <a:endParaRPr lang="en-ZA" sz="1800" b="1" dirty="0" smtClean="0">
              <a:solidFill>
                <a:schemeClr val="bg1"/>
              </a:solidFill>
              <a:latin typeface="Tw Cen MT" panose="020B0602020104020603" pitchFamily="34" charset="0"/>
            </a:endParaRPr>
          </a:p>
          <a:p>
            <a:pPr marL="342900" indent="-342900" algn="just">
              <a:lnSpc>
                <a:spcPct val="130000"/>
              </a:lnSpc>
              <a:spcBef>
                <a:spcPts val="0"/>
              </a:spcBef>
              <a:buAutoNum type="arabicPeriod"/>
            </a:pPr>
            <a:r>
              <a:rPr lang="en-ZA" sz="1800" dirty="0" smtClean="0">
                <a:solidFill>
                  <a:schemeClr val="bg1"/>
                </a:solidFill>
                <a:latin typeface="Tw Cen MT" panose="020B0602020104020603" pitchFamily="34" charset="0"/>
              </a:rPr>
              <a:t>The </a:t>
            </a:r>
            <a:r>
              <a:rPr lang="en-ZA" sz="1800" dirty="0">
                <a:solidFill>
                  <a:schemeClr val="bg1"/>
                </a:solidFill>
                <a:latin typeface="Tw Cen MT" panose="020B0602020104020603" pitchFamily="34" charset="0"/>
              </a:rPr>
              <a:t>report on the </a:t>
            </a:r>
            <a:r>
              <a:rPr lang="en-ZA" sz="1800" b="1" dirty="0">
                <a:solidFill>
                  <a:schemeClr val="bg1"/>
                </a:solidFill>
                <a:latin typeface="Tw Cen MT" panose="020B0602020104020603" pitchFamily="34" charset="0"/>
              </a:rPr>
              <a:t>average percentage of </a:t>
            </a:r>
            <a:r>
              <a:rPr lang="en-ZA" sz="1800" b="1" dirty="0" smtClean="0">
                <a:solidFill>
                  <a:schemeClr val="bg1"/>
                </a:solidFill>
                <a:latin typeface="Tw Cen MT" panose="020B0602020104020603" pitchFamily="34" charset="0"/>
              </a:rPr>
              <a:t>funded</a:t>
            </a:r>
          </a:p>
          <a:p>
            <a:pPr marL="0" indent="0" algn="just">
              <a:lnSpc>
                <a:spcPct val="130000"/>
              </a:lnSpc>
              <a:spcBef>
                <a:spcPts val="0"/>
              </a:spcBef>
              <a:buNone/>
            </a:pPr>
            <a:r>
              <a:rPr lang="en-ZA" sz="1800" b="1" dirty="0" smtClean="0">
                <a:solidFill>
                  <a:schemeClr val="bg1"/>
                </a:solidFill>
                <a:latin typeface="Tw Cen MT" panose="020B0602020104020603" pitchFamily="34" charset="0"/>
              </a:rPr>
              <a:t>     vacant </a:t>
            </a:r>
            <a:r>
              <a:rPr lang="en-ZA" sz="1800" b="1" dirty="0">
                <a:solidFill>
                  <a:schemeClr val="bg1"/>
                </a:solidFill>
                <a:latin typeface="Tw Cen MT" panose="020B0602020104020603" pitchFamily="34" charset="0"/>
              </a:rPr>
              <a:t>posts </a:t>
            </a:r>
            <a:r>
              <a:rPr lang="en-ZA" sz="1800" b="1" dirty="0" smtClean="0">
                <a:solidFill>
                  <a:schemeClr val="bg1"/>
                </a:solidFill>
                <a:latin typeface="Tw Cen MT" panose="020B0602020104020603" pitchFamily="34" charset="0"/>
              </a:rPr>
              <a:t>  on </a:t>
            </a:r>
            <a:r>
              <a:rPr lang="en-ZA" sz="1800" b="1" dirty="0">
                <a:solidFill>
                  <a:schemeClr val="bg1"/>
                </a:solidFill>
                <a:latin typeface="Tw Cen MT" panose="020B0602020104020603" pitchFamily="34" charset="0"/>
              </a:rPr>
              <a:t>PERSAL </a:t>
            </a:r>
            <a:r>
              <a:rPr lang="en-ZA" sz="1800" dirty="0">
                <a:solidFill>
                  <a:schemeClr val="bg1"/>
                </a:solidFill>
                <a:latin typeface="Tw Cen MT" panose="020B0602020104020603" pitchFamily="34" charset="0"/>
              </a:rPr>
              <a:t>was </a:t>
            </a:r>
            <a:r>
              <a:rPr lang="en-ZA" sz="1800" dirty="0" smtClean="0">
                <a:solidFill>
                  <a:schemeClr val="bg1"/>
                </a:solidFill>
                <a:latin typeface="Tw Cen MT" panose="020B0602020104020603" pitchFamily="34" charset="0"/>
              </a:rPr>
              <a:t>submitted.</a:t>
            </a:r>
            <a:endParaRPr lang="en-ZA" sz="1800" dirty="0">
              <a:solidFill>
                <a:schemeClr val="bg1"/>
              </a:solidFill>
              <a:latin typeface="Tw Cen MT" panose="020B0602020104020603" pitchFamily="34" charset="0"/>
            </a:endParaRPr>
          </a:p>
          <a:p>
            <a:pPr marL="0" indent="0" algn="just">
              <a:lnSpc>
                <a:spcPct val="130000"/>
              </a:lnSpc>
              <a:spcBef>
                <a:spcPts val="0"/>
              </a:spcBef>
              <a:buNone/>
            </a:pPr>
            <a:endParaRPr lang="en-ZA" sz="1800" dirty="0" smtClean="0">
              <a:latin typeface="Tw Cen MT" panose="020B0602020104020603" pitchFamily="34" charset="0"/>
              <a:ea typeface="Times New Roman" panose="02020603050405020304" pitchFamily="18" charset="0"/>
              <a:cs typeface="Arial" panose="020B0604020202020204" pitchFamily="34" charset="0"/>
            </a:endParaRPr>
          </a:p>
          <a:p>
            <a:pPr lvl="2"/>
            <a:r>
              <a:rPr lang="en-ZA" i="1" dirty="0">
                <a:solidFill>
                  <a:schemeClr val="accent2">
                    <a:lumMod val="50000"/>
                  </a:schemeClr>
                </a:solidFill>
                <a:latin typeface="Tw Cen MT" panose="020B0602020104020603" pitchFamily="34" charset="0"/>
              </a:rPr>
              <a:t>The median vacancy rate in the 4</a:t>
            </a:r>
            <a:r>
              <a:rPr lang="en-ZA" i="1" baseline="30000" dirty="0">
                <a:solidFill>
                  <a:schemeClr val="accent2">
                    <a:lumMod val="50000"/>
                  </a:schemeClr>
                </a:solidFill>
                <a:latin typeface="Tw Cen MT" panose="020B0602020104020603" pitchFamily="34" charset="0"/>
              </a:rPr>
              <a:t>th</a:t>
            </a:r>
            <a:r>
              <a:rPr lang="en-ZA" i="1" dirty="0">
                <a:solidFill>
                  <a:schemeClr val="accent2">
                    <a:lumMod val="50000"/>
                  </a:schemeClr>
                </a:solidFill>
                <a:latin typeface="Tw Cen MT" panose="020B0602020104020603" pitchFamily="34" charset="0"/>
              </a:rPr>
              <a:t> quarter </a:t>
            </a:r>
            <a:endParaRPr lang="en-ZA" i="1" dirty="0" smtClean="0">
              <a:solidFill>
                <a:schemeClr val="accent2">
                  <a:lumMod val="50000"/>
                </a:schemeClr>
              </a:solidFill>
              <a:latin typeface="Tw Cen MT" panose="020B0602020104020603" pitchFamily="34" charset="0"/>
            </a:endParaRPr>
          </a:p>
          <a:p>
            <a:pPr marL="914400" lvl="2" indent="0">
              <a:buNone/>
            </a:pPr>
            <a:r>
              <a:rPr lang="en-ZA" i="1" dirty="0" smtClean="0">
                <a:solidFill>
                  <a:schemeClr val="accent2">
                    <a:lumMod val="50000"/>
                  </a:schemeClr>
                </a:solidFill>
                <a:latin typeface="Tw Cen MT" panose="020B0602020104020603" pitchFamily="34" charset="0"/>
              </a:rPr>
              <a:t>    for </a:t>
            </a:r>
            <a:r>
              <a:rPr lang="en-ZA" i="1" dirty="0">
                <a:solidFill>
                  <a:schemeClr val="accent2">
                    <a:lumMod val="50000"/>
                  </a:schemeClr>
                </a:solidFill>
                <a:latin typeface="Tw Cen MT" panose="020B0602020104020603" pitchFamily="34" charset="0"/>
              </a:rPr>
              <a:t>the </a:t>
            </a:r>
            <a:r>
              <a:rPr lang="en-ZA" i="1" dirty="0" smtClean="0">
                <a:solidFill>
                  <a:schemeClr val="accent2">
                    <a:lumMod val="50000"/>
                  </a:schemeClr>
                </a:solidFill>
                <a:latin typeface="Tw Cen MT" panose="020B0602020104020603" pitchFamily="34" charset="0"/>
              </a:rPr>
              <a:t>past </a:t>
            </a:r>
            <a:r>
              <a:rPr lang="en-ZA" i="1" dirty="0">
                <a:solidFill>
                  <a:schemeClr val="accent2">
                    <a:lumMod val="50000"/>
                  </a:schemeClr>
                </a:solidFill>
                <a:latin typeface="Tw Cen MT" panose="020B0602020104020603" pitchFamily="34" charset="0"/>
              </a:rPr>
              <a:t>5 financial years has been </a:t>
            </a:r>
            <a:endParaRPr lang="en-ZA" i="1" dirty="0" smtClean="0">
              <a:solidFill>
                <a:schemeClr val="accent2">
                  <a:lumMod val="50000"/>
                </a:schemeClr>
              </a:solidFill>
              <a:latin typeface="Tw Cen MT" panose="020B0602020104020603" pitchFamily="34" charset="0"/>
            </a:endParaRPr>
          </a:p>
          <a:p>
            <a:pPr marL="914400" lvl="2" indent="0">
              <a:buNone/>
            </a:pPr>
            <a:r>
              <a:rPr lang="en-ZA" i="1" dirty="0" smtClean="0">
                <a:solidFill>
                  <a:schemeClr val="accent2">
                    <a:lumMod val="50000"/>
                  </a:schemeClr>
                </a:solidFill>
                <a:latin typeface="Tw Cen MT" panose="020B0602020104020603" pitchFamily="34" charset="0"/>
              </a:rPr>
              <a:t>   declining </a:t>
            </a:r>
            <a:r>
              <a:rPr lang="en-ZA" i="1" dirty="0">
                <a:solidFill>
                  <a:schemeClr val="accent2">
                    <a:lumMod val="50000"/>
                  </a:schemeClr>
                </a:solidFill>
                <a:latin typeface="Tw Cen MT" panose="020B0602020104020603" pitchFamily="34" charset="0"/>
              </a:rPr>
              <a:t>up to the 2018/19 </a:t>
            </a:r>
            <a:endParaRPr lang="en-ZA" i="1" dirty="0" smtClean="0">
              <a:solidFill>
                <a:schemeClr val="accent2">
                  <a:lumMod val="50000"/>
                </a:schemeClr>
              </a:solidFill>
              <a:latin typeface="Tw Cen MT" panose="020B0602020104020603" pitchFamily="34" charset="0"/>
            </a:endParaRPr>
          </a:p>
          <a:p>
            <a:pPr marL="914400" lvl="2" indent="0">
              <a:buNone/>
            </a:pPr>
            <a:r>
              <a:rPr lang="en-ZA" i="1" dirty="0" smtClean="0">
                <a:solidFill>
                  <a:schemeClr val="accent2">
                    <a:lumMod val="50000"/>
                  </a:schemeClr>
                </a:solidFill>
                <a:latin typeface="Tw Cen MT" panose="020B0602020104020603" pitchFamily="34" charset="0"/>
              </a:rPr>
              <a:t>   financial </a:t>
            </a:r>
            <a:r>
              <a:rPr lang="en-ZA" i="1" dirty="0">
                <a:solidFill>
                  <a:schemeClr val="accent2">
                    <a:lumMod val="50000"/>
                  </a:schemeClr>
                </a:solidFill>
                <a:latin typeface="Tw Cen MT" panose="020B0602020104020603" pitchFamily="34" charset="0"/>
              </a:rPr>
              <a:t>year as reflected in the table below. </a:t>
            </a:r>
            <a:endParaRPr lang="en-ZA" i="1" dirty="0" smtClean="0">
              <a:solidFill>
                <a:schemeClr val="accent2">
                  <a:lumMod val="50000"/>
                </a:schemeClr>
              </a:solidFill>
              <a:latin typeface="Tw Cen MT" panose="020B0602020104020603" pitchFamily="34" charset="0"/>
            </a:endParaRPr>
          </a:p>
          <a:p>
            <a:pPr lvl="2"/>
            <a:endParaRPr lang="en-ZA" i="1" dirty="0" smtClean="0">
              <a:solidFill>
                <a:schemeClr val="accent2">
                  <a:lumMod val="50000"/>
                </a:schemeClr>
              </a:solidFill>
              <a:latin typeface="Tw Cen MT" panose="020B0602020104020603" pitchFamily="34" charset="0"/>
            </a:endParaRPr>
          </a:p>
          <a:p>
            <a:pPr lvl="2"/>
            <a:r>
              <a:rPr lang="en-ZA" i="1" dirty="0" smtClean="0">
                <a:solidFill>
                  <a:schemeClr val="accent2">
                    <a:lumMod val="50000"/>
                  </a:schemeClr>
                </a:solidFill>
                <a:latin typeface="Tw Cen MT" panose="020B0602020104020603" pitchFamily="34" charset="0"/>
              </a:rPr>
              <a:t>There </a:t>
            </a:r>
            <a:r>
              <a:rPr lang="en-ZA" i="1" dirty="0">
                <a:solidFill>
                  <a:schemeClr val="accent2">
                    <a:lumMod val="50000"/>
                  </a:schemeClr>
                </a:solidFill>
                <a:latin typeface="Tw Cen MT" panose="020B0602020104020603" pitchFamily="34" charset="0"/>
              </a:rPr>
              <a:t>has been a slight increase for the 4</a:t>
            </a:r>
            <a:r>
              <a:rPr lang="en-ZA" i="1" baseline="30000" dirty="0">
                <a:solidFill>
                  <a:schemeClr val="accent2">
                    <a:lumMod val="50000"/>
                  </a:schemeClr>
                </a:solidFill>
                <a:latin typeface="Tw Cen MT" panose="020B0602020104020603" pitchFamily="34" charset="0"/>
              </a:rPr>
              <a:t>th</a:t>
            </a:r>
            <a:r>
              <a:rPr lang="en-ZA" i="1" dirty="0">
                <a:solidFill>
                  <a:schemeClr val="accent2">
                    <a:lumMod val="50000"/>
                  </a:schemeClr>
                </a:solidFill>
                <a:latin typeface="Tw Cen MT" panose="020B0602020104020603" pitchFamily="34" charset="0"/>
              </a:rPr>
              <a:t> </a:t>
            </a:r>
            <a:endParaRPr lang="en-ZA" i="1" dirty="0" smtClean="0">
              <a:solidFill>
                <a:schemeClr val="accent2">
                  <a:lumMod val="50000"/>
                </a:schemeClr>
              </a:solidFill>
              <a:latin typeface="Tw Cen MT" panose="020B0602020104020603" pitchFamily="34" charset="0"/>
            </a:endParaRPr>
          </a:p>
          <a:p>
            <a:pPr marL="914400" lvl="2" indent="0">
              <a:buNone/>
            </a:pPr>
            <a:r>
              <a:rPr lang="en-ZA" i="1" dirty="0" smtClean="0">
                <a:solidFill>
                  <a:schemeClr val="accent2">
                    <a:lumMod val="50000"/>
                  </a:schemeClr>
                </a:solidFill>
                <a:latin typeface="Tw Cen MT" panose="020B0602020104020603" pitchFamily="34" charset="0"/>
              </a:rPr>
              <a:t>   quarter  of </a:t>
            </a:r>
            <a:r>
              <a:rPr lang="en-ZA" i="1" dirty="0">
                <a:solidFill>
                  <a:schemeClr val="accent2">
                    <a:lumMod val="50000"/>
                  </a:schemeClr>
                </a:solidFill>
                <a:latin typeface="Tw Cen MT" panose="020B0602020104020603" pitchFamily="34" charset="0"/>
              </a:rPr>
              <a:t>the 2019/20 financial </a:t>
            </a:r>
            <a:r>
              <a:rPr lang="en-ZA" i="1" dirty="0" smtClean="0">
                <a:solidFill>
                  <a:schemeClr val="accent2">
                    <a:lumMod val="50000"/>
                  </a:schemeClr>
                </a:solidFill>
                <a:latin typeface="Tw Cen MT" panose="020B0602020104020603" pitchFamily="34" charset="0"/>
              </a:rPr>
              <a:t>year</a:t>
            </a:r>
          </a:p>
          <a:p>
            <a:pPr marL="914400" lvl="2" indent="0">
              <a:buNone/>
            </a:pPr>
            <a:r>
              <a:rPr lang="en-ZA" i="1" dirty="0">
                <a:solidFill>
                  <a:schemeClr val="accent2">
                    <a:lumMod val="50000"/>
                  </a:schemeClr>
                </a:solidFill>
                <a:latin typeface="Tw Cen MT" panose="020B0602020104020603" pitchFamily="34" charset="0"/>
              </a:rPr>
              <a:t> </a:t>
            </a:r>
            <a:r>
              <a:rPr lang="en-ZA" i="1" dirty="0" smtClean="0">
                <a:solidFill>
                  <a:schemeClr val="accent2">
                    <a:lumMod val="50000"/>
                  </a:schemeClr>
                </a:solidFill>
                <a:latin typeface="Tw Cen MT" panose="020B0602020104020603" pitchFamily="34" charset="0"/>
              </a:rPr>
              <a:t>  </a:t>
            </a:r>
            <a:r>
              <a:rPr lang="en-ZA" i="1" dirty="0">
                <a:solidFill>
                  <a:schemeClr val="accent2">
                    <a:lumMod val="50000"/>
                  </a:schemeClr>
                </a:solidFill>
                <a:latin typeface="Tw Cen MT" panose="020B0602020104020603" pitchFamily="34" charset="0"/>
              </a:rPr>
              <a:t>to 10.28%. </a:t>
            </a:r>
          </a:p>
          <a:p>
            <a:pPr marL="0" indent="0">
              <a:buNone/>
            </a:pPr>
            <a:r>
              <a:rPr lang="en-ZA" sz="1800" b="1" i="1" dirty="0">
                <a:solidFill>
                  <a:schemeClr val="accent2">
                    <a:lumMod val="50000"/>
                  </a:schemeClr>
                </a:solidFill>
              </a:rPr>
              <a:t> </a:t>
            </a:r>
            <a:endParaRPr lang="en-ZA" sz="1800" dirty="0">
              <a:solidFill>
                <a:schemeClr val="accent2">
                  <a:lumMod val="50000"/>
                </a:schemeClr>
              </a:solidFill>
            </a:endParaRPr>
          </a:p>
          <a:p>
            <a:pPr marL="914400" lvl="2" indent="0">
              <a:buNone/>
            </a:pPr>
            <a:r>
              <a:rPr lang="en-ZA" b="1" i="1" dirty="0" smtClean="0">
                <a:solidFill>
                  <a:schemeClr val="bg1"/>
                </a:solidFill>
              </a:rPr>
              <a:t>    </a:t>
            </a:r>
            <a:endParaRPr lang="en-ZA" dirty="0">
              <a:latin typeface="Tw Cen MT" panose="020B0602020104020603" pitchFamily="34" charset="0"/>
            </a:endParaRPr>
          </a:p>
          <a:p>
            <a:pPr marL="0" indent="0" algn="just">
              <a:lnSpc>
                <a:spcPct val="130000"/>
              </a:lnSpc>
              <a:spcBef>
                <a:spcPts val="0"/>
              </a:spcBef>
              <a:buNone/>
            </a:pPr>
            <a:endParaRPr lang="en-ZA" sz="1200" dirty="0">
              <a:latin typeface="Tw Cen MT" panose="020B0602020104020603" pitchFamily="34" charset="0"/>
            </a:endParaRPr>
          </a:p>
          <a:p>
            <a:pPr marL="0" indent="0" algn="just">
              <a:lnSpc>
                <a:spcPct val="130000"/>
              </a:lnSpc>
              <a:spcBef>
                <a:spcPts val="0"/>
              </a:spcBef>
              <a:buNone/>
            </a:pPr>
            <a:endParaRPr lang="en-ZA" sz="5000" dirty="0">
              <a:latin typeface="Tw Cen MT" panose="020B0602020104020603" pitchFamily="34" charset="0"/>
            </a:endParaRPr>
          </a:p>
          <a:p>
            <a:pPr marL="0" indent="0" algn="just">
              <a:lnSpc>
                <a:spcPct val="130000"/>
              </a:lnSpc>
              <a:spcBef>
                <a:spcPts val="0"/>
              </a:spcBef>
              <a:buNone/>
            </a:pPr>
            <a:endParaRPr lang="en-ZA" sz="7200" dirty="0">
              <a:latin typeface="Tw Cen MT" panose="020B0602020104020603" pitchFamily="34" charset="0"/>
            </a:endParaRPr>
          </a:p>
          <a:p>
            <a:pPr marL="0" indent="0" algn="just">
              <a:buNone/>
            </a:pPr>
            <a:endParaRPr lang="en-ZA" sz="7200" dirty="0" smtClean="0"/>
          </a:p>
          <a:p>
            <a:pPr algn="just"/>
            <a:endParaRPr lang="en-ZA" sz="7200" dirty="0"/>
          </a:p>
          <a:p>
            <a:pPr marL="0" indent="0">
              <a:lnSpc>
                <a:spcPct val="130000"/>
              </a:lnSpc>
              <a:spcBef>
                <a:spcPts val="0"/>
              </a:spcBef>
              <a:buNone/>
            </a:pPr>
            <a:endParaRPr lang="en-ZA" sz="5500" dirty="0" smtClean="0">
              <a:latin typeface="Tw Cen MT" panose="020B0602020104020603" pitchFamily="34" charset="0"/>
            </a:endParaRPr>
          </a:p>
          <a:p>
            <a:pPr>
              <a:lnSpc>
                <a:spcPct val="130000"/>
              </a:lnSpc>
              <a:spcBef>
                <a:spcPts val="0"/>
              </a:spcBef>
            </a:pPr>
            <a:endParaRPr lang="en-ZA" sz="2900" dirty="0" smtClean="0">
              <a:latin typeface="Tw Cen MT" panose="020B0602020104020603" pitchFamily="34" charset="0"/>
            </a:endParaRPr>
          </a:p>
          <a:p>
            <a:pPr>
              <a:lnSpc>
                <a:spcPct val="130000"/>
              </a:lnSpc>
              <a:spcBef>
                <a:spcPts val="0"/>
              </a:spcBef>
            </a:pPr>
            <a:endParaRPr lang="en-ZA" sz="2900" dirty="0" smtClean="0">
              <a:latin typeface="Tw Cen MT" panose="020B0602020104020603" pitchFamily="34" charset="0"/>
            </a:endParaRPr>
          </a:p>
          <a:p>
            <a:endParaRPr lang="en-ZA" sz="1600" dirty="0" smtClean="0"/>
          </a:p>
          <a:p>
            <a:endParaRPr lang="en-ZA" sz="1600" dirty="0" smtClean="0"/>
          </a:p>
          <a:p>
            <a:endParaRPr lang="en-ZA" sz="1600" dirty="0" smtClean="0"/>
          </a:p>
          <a:p>
            <a:pPr marL="0" indent="0">
              <a:buSzPct val="100000"/>
              <a:buFont typeface="Arial" panose="020B0604020202020204" pitchFamily="34" charset="0"/>
              <a:buNone/>
            </a:pPr>
            <a:endParaRPr lang="en-US" sz="1600" u="sng" dirty="0" smtClean="0">
              <a:latin typeface="Tw Cen MT" panose="020B0602020104020603" pitchFamily="34" charset="0"/>
            </a:endParaRPr>
          </a:p>
          <a:p>
            <a:pPr marL="82296" indent="0" algn="just">
              <a:buFont typeface="Arial" panose="020B0604020202020204" pitchFamily="34" charset="0"/>
              <a:buNone/>
            </a:pPr>
            <a:endParaRPr lang="en-US" sz="2000" dirty="0" smtClean="0">
              <a:latin typeface="Tw Cen MT" panose="020B0602020104020603" pitchFamily="34" charset="0"/>
            </a:endParaRPr>
          </a:p>
          <a:p>
            <a:pPr>
              <a:buFont typeface="Arial" panose="020B0604020202020204" pitchFamily="34" charset="0"/>
              <a:buNone/>
            </a:pPr>
            <a:endParaRPr lang="en-US" dirty="0" smtClean="0"/>
          </a:p>
          <a:p>
            <a:endParaRPr lang="en-US" sz="1800" dirty="0"/>
          </a:p>
        </p:txBody>
      </p:sp>
      <p:graphicFrame>
        <p:nvGraphicFramePr>
          <p:cNvPr id="8" name="Chart 7"/>
          <p:cNvGraphicFramePr/>
          <p:nvPr>
            <p:extLst>
              <p:ext uri="{D42A27DB-BD31-4B8C-83A1-F6EECF244321}">
                <p14:modId xmlns:p14="http://schemas.microsoft.com/office/powerpoint/2010/main" val="1784618838"/>
              </p:ext>
            </p:extLst>
          </p:nvPr>
        </p:nvGraphicFramePr>
        <p:xfrm>
          <a:off x="6240016" y="956571"/>
          <a:ext cx="5797787" cy="5579141"/>
        </p:xfrm>
        <a:graphic>
          <a:graphicData uri="http://schemas.openxmlformats.org/drawingml/2006/chart">
            <c:chart xmlns:c="http://schemas.openxmlformats.org/drawingml/2006/chart" xmlns:r="http://schemas.openxmlformats.org/officeDocument/2006/relationships" r:id="rId2"/>
          </a:graphicData>
        </a:graphic>
      </p:graphicFrame>
      <p:sp>
        <p:nvSpPr>
          <p:cNvPr id="7" name="Slide Number Placeholder 3"/>
          <p:cNvSpPr txBox="1">
            <a:spLocks/>
          </p:cNvSpPr>
          <p:nvPr/>
        </p:nvSpPr>
        <p:spPr>
          <a:xfrm>
            <a:off x="10457688" y="-171400"/>
            <a:ext cx="1734312" cy="91887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4000" b="1" dirty="0" smtClean="0"/>
              <a:t>12</a:t>
            </a:r>
            <a:endParaRPr lang="en-GB" sz="4000" b="1" dirty="0"/>
          </a:p>
        </p:txBody>
      </p:sp>
    </p:spTree>
    <p:extLst>
      <p:ext uri="{BB962C8B-B14F-4D97-AF65-F5344CB8AC3E}">
        <p14:creationId xmlns:p14="http://schemas.microsoft.com/office/powerpoint/2010/main" val="2298911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11136560" cy="918874"/>
          </a:xfr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accent5"/>
          </a:lnRef>
          <a:fillRef idx="1003">
            <a:schemeClr val="lt2"/>
          </a:fillRef>
          <a:effectRef idx="2">
            <a:schemeClr val="accent5"/>
          </a:effectRef>
          <a:fontRef idx="minor">
            <a:schemeClr val="lt1"/>
          </a:fontRef>
        </p:style>
        <p:txBody>
          <a:bodyPr>
            <a:noAutofit/>
          </a:bodyPr>
          <a:lstStyle/>
          <a:p>
            <a:r>
              <a:rPr lang="en-ZA" sz="2200" b="1" dirty="0">
                <a:solidFill>
                  <a:schemeClr val="accent3">
                    <a:lumMod val="75000"/>
                  </a:schemeClr>
                </a:solidFill>
                <a:effectLst>
                  <a:outerShdw blurRad="50000" dist="30000" dir="5400000" algn="tl" rotWithShape="0">
                    <a:srgbClr val="000000">
                      <a:alpha val="30000"/>
                    </a:srgbClr>
                  </a:outerShdw>
                </a:effectLst>
                <a:latin typeface="Trebuchet MS" panose="020B0603020202020204" pitchFamily="34" charset="0"/>
                <a:ea typeface="+mj-ea"/>
                <a:cs typeface="+mj-cs"/>
              </a:rPr>
              <a:t>PROGRAMME </a:t>
            </a:r>
            <a:r>
              <a:rPr lang="en-ZA" sz="2200" b="1" dirty="0" smtClean="0">
                <a:solidFill>
                  <a:schemeClr val="accent3">
                    <a:lumMod val="75000"/>
                  </a:schemeClr>
                </a:solidFill>
                <a:effectLst>
                  <a:outerShdw blurRad="50000" dist="30000" dir="5400000" algn="tl" rotWithShape="0">
                    <a:srgbClr val="000000">
                      <a:alpha val="30000"/>
                    </a:srgbClr>
                  </a:outerShdw>
                </a:effectLst>
                <a:latin typeface="Trebuchet MS" panose="020B0603020202020204" pitchFamily="34" charset="0"/>
                <a:ea typeface="+mj-ea"/>
                <a:cs typeface="+mj-cs"/>
              </a:rPr>
              <a:t>3: PUBLIC SERVICE EMPLOYMENT &amp; CONDITIONS OF SERVICE (2)</a:t>
            </a:r>
            <a:r>
              <a:rPr lang="en-ZA" sz="2200" b="1" dirty="0">
                <a:solidFill>
                  <a:schemeClr val="accent3">
                    <a:lumMod val="75000"/>
                  </a:schemeClr>
                </a:solidFill>
                <a:effectLst>
                  <a:outerShdw blurRad="50000" dist="30000" dir="5400000" algn="tl" rotWithShape="0">
                    <a:srgbClr val="000000">
                      <a:alpha val="30000"/>
                    </a:srgbClr>
                  </a:outerShdw>
                </a:effectLst>
                <a:latin typeface="Trebuchet MS" panose="020B0603020202020204" pitchFamily="34" charset="0"/>
                <a:ea typeface="+mj-ea"/>
                <a:cs typeface="+mj-cs"/>
              </a:rPr>
              <a:t/>
            </a:r>
            <a:br>
              <a:rPr lang="en-ZA" sz="2200" b="1" dirty="0">
                <a:solidFill>
                  <a:schemeClr val="accent3">
                    <a:lumMod val="75000"/>
                  </a:schemeClr>
                </a:solidFill>
                <a:effectLst>
                  <a:outerShdw blurRad="50000" dist="30000" dir="5400000" algn="tl" rotWithShape="0">
                    <a:srgbClr val="000000">
                      <a:alpha val="30000"/>
                    </a:srgbClr>
                  </a:outerShdw>
                </a:effectLst>
                <a:latin typeface="Trebuchet MS" panose="020B0603020202020204" pitchFamily="34" charset="0"/>
                <a:ea typeface="+mj-ea"/>
                <a:cs typeface="+mj-cs"/>
              </a:rPr>
            </a:br>
            <a:r>
              <a:rPr lang="en-ZA" sz="2200" b="1" dirty="0" smtClean="0">
                <a:solidFill>
                  <a:srgbClr val="00B050"/>
                </a:solidFill>
                <a:effectLst>
                  <a:outerShdw blurRad="50000" dist="30000" dir="5400000" algn="tl" rotWithShape="0">
                    <a:srgbClr val="000000">
                      <a:alpha val="30000"/>
                    </a:srgbClr>
                  </a:outerShdw>
                </a:effectLst>
                <a:latin typeface="Trebuchet MS" panose="020B0603020202020204" pitchFamily="34" charset="0"/>
                <a:ea typeface="+mj-ea"/>
                <a:cs typeface="+mj-cs"/>
              </a:rPr>
              <a:t>ANNUAL TARGETS ACHIEVED</a:t>
            </a:r>
            <a:endParaRPr lang="en-ZA" sz="2200" b="1" dirty="0">
              <a:solidFill>
                <a:srgbClr val="00B050"/>
              </a:solidFill>
              <a:latin typeface="Trebuchet MS" panose="020B0603020202020204" pitchFamily="34" charset="0"/>
            </a:endParaRPr>
          </a:p>
        </p:txBody>
      </p:sp>
      <p:sp>
        <p:nvSpPr>
          <p:cNvPr id="3" name="Content Placeholder 2"/>
          <p:cNvSpPr>
            <a:spLocks noGrp="1"/>
          </p:cNvSpPr>
          <p:nvPr>
            <p:ph idx="1"/>
          </p:nvPr>
        </p:nvSpPr>
        <p:spPr>
          <a:xfrm>
            <a:off x="1" y="1052736"/>
            <a:ext cx="12037802" cy="4626847"/>
          </a:xfrm>
        </p:spPr>
        <p:txBody>
          <a:bodyPr>
            <a:normAutofit/>
          </a:bodyPr>
          <a:lstStyle/>
          <a:p>
            <a:pPr marL="0" indent="0">
              <a:buSzPct val="100000"/>
              <a:buNone/>
            </a:pPr>
            <a:endParaRPr lang="en-US" sz="800" u="sng" dirty="0">
              <a:latin typeface="Tw Cen MT" panose="020B0602020104020603" pitchFamily="34" charset="0"/>
            </a:endParaRPr>
          </a:p>
          <a:p>
            <a:pPr marL="0" indent="0">
              <a:buSzPct val="100000"/>
              <a:buNone/>
            </a:pPr>
            <a:endParaRPr lang="en-US" sz="1600" u="sng" dirty="0">
              <a:latin typeface="Tw Cen MT" panose="020B0602020104020603" pitchFamily="34" charset="0"/>
            </a:endParaRPr>
          </a:p>
          <a:p>
            <a:pPr marL="82296" indent="0" algn="just">
              <a:buNone/>
            </a:pPr>
            <a:endParaRPr lang="en-US" sz="2000" dirty="0" smtClean="0">
              <a:latin typeface="Tw Cen MT" panose="020B0602020104020603" pitchFamily="34" charset="0"/>
            </a:endParaRPr>
          </a:p>
          <a:p>
            <a:pPr>
              <a:buNone/>
            </a:pPr>
            <a:endParaRPr lang="en-US" dirty="0" smtClean="0"/>
          </a:p>
          <a:p>
            <a:endParaRPr lang="en-US" sz="1800" dirty="0"/>
          </a:p>
        </p:txBody>
      </p:sp>
      <p:sp>
        <p:nvSpPr>
          <p:cNvPr id="6" name="Content Placeholder 2"/>
          <p:cNvSpPr txBox="1">
            <a:spLocks/>
          </p:cNvSpPr>
          <p:nvPr/>
        </p:nvSpPr>
        <p:spPr>
          <a:xfrm>
            <a:off x="0" y="918874"/>
            <a:ext cx="12190203" cy="5939126"/>
          </a:xfrm>
          <a:prstGeom prst="rect">
            <a:avLst/>
          </a:prstGeom>
          <a:solidFill>
            <a:schemeClr val="tx1">
              <a:lumMod val="95000"/>
            </a:schemeClr>
          </a:solidFill>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just">
              <a:lnSpc>
                <a:spcPct val="130000"/>
              </a:lnSpc>
              <a:spcBef>
                <a:spcPts val="0"/>
              </a:spcBef>
              <a:buNone/>
            </a:pPr>
            <a:endParaRPr lang="en-ZA" sz="3300" dirty="0" smtClean="0">
              <a:latin typeface="Tw Cen MT" panose="020B0602020104020603" pitchFamily="34" charset="0"/>
            </a:endParaRPr>
          </a:p>
          <a:p>
            <a:pPr marL="0" indent="0" algn="just">
              <a:lnSpc>
                <a:spcPct val="130000"/>
              </a:lnSpc>
              <a:spcBef>
                <a:spcPts val="0"/>
              </a:spcBef>
              <a:buNone/>
            </a:pPr>
            <a:r>
              <a:rPr lang="en-ZA" sz="3300" dirty="0" smtClean="0">
                <a:latin typeface="Tw Cen MT" panose="020B0602020104020603" pitchFamily="34" charset="0"/>
              </a:rPr>
              <a:t>2.	</a:t>
            </a:r>
            <a:r>
              <a:rPr lang="en-ZA" sz="3300" dirty="0" smtClean="0">
                <a:solidFill>
                  <a:schemeClr val="bg1"/>
                </a:solidFill>
                <a:latin typeface="Tw Cen MT" panose="020B0602020104020603" pitchFamily="34" charset="0"/>
                <a:ea typeface="Times New Roman" panose="02020603050405020304" pitchFamily="18" charset="0"/>
                <a:cs typeface="Arial" panose="020B0604020202020204" pitchFamily="34" charset="0"/>
              </a:rPr>
              <a:t>Policy implementation support </a:t>
            </a:r>
            <a:r>
              <a:rPr lang="en-ZA" sz="3300" dirty="0">
                <a:solidFill>
                  <a:schemeClr val="bg1"/>
                </a:solidFill>
                <a:latin typeface="Tw Cen MT" panose="020B0602020104020603" pitchFamily="34" charset="0"/>
                <a:ea typeface="Times New Roman" panose="02020603050405020304" pitchFamily="18" charset="0"/>
                <a:cs typeface="Arial" panose="020B0604020202020204" pitchFamily="34" charset="0"/>
              </a:rPr>
              <a:t>was </a:t>
            </a:r>
            <a:r>
              <a:rPr lang="en-ZA" sz="3300" dirty="0" smtClean="0">
                <a:solidFill>
                  <a:schemeClr val="bg1"/>
                </a:solidFill>
                <a:latin typeface="Tw Cen MT" panose="020B0602020104020603" pitchFamily="34" charset="0"/>
                <a:ea typeface="Times New Roman" panose="02020603050405020304" pitchFamily="18" charset="0"/>
                <a:cs typeface="Arial" panose="020B0604020202020204" pitchFamily="34" charset="0"/>
              </a:rPr>
              <a:t>provided to </a:t>
            </a:r>
            <a:r>
              <a:rPr lang="en-ZA" sz="3300" dirty="0">
                <a:solidFill>
                  <a:schemeClr val="bg1"/>
                </a:solidFill>
                <a:latin typeface="Tw Cen MT" panose="020B0602020104020603" pitchFamily="34" charset="0"/>
                <a:ea typeface="Times New Roman" panose="02020603050405020304" pitchFamily="18" charset="0"/>
                <a:cs typeface="Arial" panose="020B0604020202020204" pitchFamily="34" charset="0"/>
              </a:rPr>
              <a:t>national departments and provincial </a:t>
            </a:r>
            <a:r>
              <a:rPr lang="en-ZA" sz="3300" dirty="0" smtClean="0">
                <a:solidFill>
                  <a:schemeClr val="bg1"/>
                </a:solidFill>
                <a:latin typeface="Tw Cen MT" panose="020B0602020104020603" pitchFamily="34" charset="0"/>
                <a:ea typeface="Times New Roman" panose="02020603050405020304" pitchFamily="18" charset="0"/>
                <a:cs typeface="Arial" panose="020B0604020202020204" pitchFamily="34" charset="0"/>
              </a:rPr>
              <a:t>administrations </a:t>
            </a:r>
            <a:r>
              <a:rPr lang="en-ZA" sz="3300" dirty="0">
                <a:solidFill>
                  <a:schemeClr val="bg1"/>
                </a:solidFill>
                <a:latin typeface="Tw Cen MT" panose="020B0602020104020603" pitchFamily="34" charset="0"/>
                <a:ea typeface="Times New Roman" panose="02020603050405020304" pitchFamily="18" charset="0"/>
                <a:cs typeface="Arial" panose="020B0604020202020204" pitchFamily="34" charset="0"/>
              </a:rPr>
              <a:t>on the </a:t>
            </a:r>
            <a:r>
              <a:rPr lang="en-ZA" sz="3300" dirty="0" smtClean="0">
                <a:solidFill>
                  <a:schemeClr val="bg1"/>
                </a:solidFill>
                <a:latin typeface="Tw Cen MT" panose="020B0602020104020603" pitchFamily="34" charset="0"/>
                <a:ea typeface="Times New Roman" panose="02020603050405020304" pitchFamily="18" charset="0"/>
                <a:cs typeface="Arial" panose="020B0604020202020204" pitchFamily="34" charset="0"/>
              </a:rPr>
              <a:t>	implementation </a:t>
            </a:r>
            <a:r>
              <a:rPr lang="en-ZA" sz="3300" dirty="0">
                <a:solidFill>
                  <a:schemeClr val="bg1"/>
                </a:solidFill>
                <a:latin typeface="Tw Cen MT" panose="020B0602020104020603" pitchFamily="34" charset="0"/>
                <a:ea typeface="Times New Roman" panose="02020603050405020304" pitchFamily="18" charset="0"/>
                <a:cs typeface="Arial" panose="020B0604020202020204" pitchFamily="34" charset="0"/>
              </a:rPr>
              <a:t>of the </a:t>
            </a:r>
            <a:r>
              <a:rPr lang="en-ZA" sz="3300" b="1" dirty="0">
                <a:solidFill>
                  <a:schemeClr val="bg1"/>
                </a:solidFill>
                <a:latin typeface="Tw Cen MT" panose="020B0602020104020603" pitchFamily="34" charset="0"/>
                <a:ea typeface="Times New Roman" panose="02020603050405020304" pitchFamily="18" charset="0"/>
                <a:cs typeface="Arial" panose="020B0604020202020204" pitchFamily="34" charset="0"/>
              </a:rPr>
              <a:t>revised SMS PMDS </a:t>
            </a:r>
            <a:r>
              <a:rPr lang="en-ZA" sz="3300" dirty="0">
                <a:solidFill>
                  <a:schemeClr val="bg1"/>
                </a:solidFill>
                <a:latin typeface="Tw Cen MT" panose="020B0602020104020603" pitchFamily="34" charset="0"/>
                <a:ea typeface="Times New Roman" panose="02020603050405020304" pitchFamily="18" charset="0"/>
                <a:cs typeface="Arial" panose="020B0604020202020204" pitchFamily="34" charset="0"/>
              </a:rPr>
              <a:t>by a national workshop </a:t>
            </a:r>
            <a:r>
              <a:rPr lang="en-ZA" sz="3300" dirty="0" smtClean="0">
                <a:solidFill>
                  <a:schemeClr val="bg1"/>
                </a:solidFill>
                <a:latin typeface="Tw Cen MT" panose="020B0602020104020603" pitchFamily="34" charset="0"/>
                <a:ea typeface="Times New Roman" panose="02020603050405020304" pitchFamily="18" charset="0"/>
                <a:cs typeface="Arial" panose="020B0604020202020204" pitchFamily="34" charset="0"/>
              </a:rPr>
              <a:t>and </a:t>
            </a:r>
            <a:r>
              <a:rPr lang="en-ZA" sz="3300" dirty="0">
                <a:solidFill>
                  <a:schemeClr val="bg1"/>
                </a:solidFill>
                <a:latin typeface="Tw Cen MT" panose="020B0602020104020603" pitchFamily="34" charset="0"/>
                <a:ea typeface="Times New Roman" panose="02020603050405020304" pitchFamily="18" charset="0"/>
                <a:cs typeface="Arial" panose="020B0604020202020204" pitchFamily="34" charset="0"/>
              </a:rPr>
              <a:t>9 provincial workshops </a:t>
            </a:r>
            <a:r>
              <a:rPr lang="en-ZA" sz="3300" dirty="0" smtClean="0">
                <a:solidFill>
                  <a:schemeClr val="bg1"/>
                </a:solidFill>
                <a:latin typeface="Tw Cen MT" panose="020B0602020104020603" pitchFamily="34" charset="0"/>
                <a:ea typeface="Times New Roman" panose="02020603050405020304" pitchFamily="18" charset="0"/>
                <a:cs typeface="Arial" panose="020B0604020202020204" pitchFamily="34" charset="0"/>
              </a:rPr>
              <a:t>conducted</a:t>
            </a:r>
            <a:r>
              <a:rPr lang="en-US" sz="3300" dirty="0" smtClean="0">
                <a:solidFill>
                  <a:schemeClr val="bg1"/>
                </a:solidFill>
                <a:latin typeface="Tw Cen MT" panose="020B0602020104020603" pitchFamily="34" charset="0"/>
                <a:ea typeface="Times New Roman" panose="02020603050405020304" pitchFamily="18" charset="0"/>
                <a:cs typeface="Arial" panose="020B0604020202020204" pitchFamily="34" charset="0"/>
              </a:rPr>
              <a:t>. </a:t>
            </a:r>
          </a:p>
          <a:p>
            <a:pPr marL="0" indent="0" algn="just">
              <a:lnSpc>
                <a:spcPct val="130000"/>
              </a:lnSpc>
              <a:spcBef>
                <a:spcPts val="0"/>
              </a:spcBef>
              <a:buNone/>
            </a:pPr>
            <a:endParaRPr lang="en-US" sz="3300" dirty="0" smtClean="0">
              <a:latin typeface="Tw Cen MT" panose="020B0602020104020603" pitchFamily="34" charset="0"/>
              <a:ea typeface="Times New Roman" panose="02020603050405020304" pitchFamily="18" charset="0"/>
              <a:cs typeface="Arial" panose="020B0604020202020204" pitchFamily="34" charset="0"/>
            </a:endParaRPr>
          </a:p>
          <a:p>
            <a:pPr lvl="3" algn="just">
              <a:lnSpc>
                <a:spcPct val="130000"/>
              </a:lnSpc>
              <a:spcBef>
                <a:spcPts val="0"/>
              </a:spcBef>
            </a:pPr>
            <a:r>
              <a:rPr lang="en-US" sz="3300" i="1" dirty="0" smtClean="0">
                <a:solidFill>
                  <a:schemeClr val="accent2">
                    <a:lumMod val="50000"/>
                  </a:schemeClr>
                </a:solidFill>
                <a:latin typeface="Tw Cen MT" panose="020B0602020104020603" pitchFamily="34" charset="0"/>
                <a:ea typeface="Times New Roman" panose="02020603050405020304" pitchFamily="18" charset="0"/>
                <a:cs typeface="Arial" panose="020B0604020202020204" pitchFamily="34" charset="0"/>
              </a:rPr>
              <a:t>The aim of the support is to address some of the challenges 	experienced by departments on the implementation of the revised PMDS to ensure that there is correct implementation and compliance.</a:t>
            </a:r>
          </a:p>
          <a:p>
            <a:pPr marL="457200" lvl="1" indent="0" algn="just">
              <a:lnSpc>
                <a:spcPct val="130000"/>
              </a:lnSpc>
              <a:spcBef>
                <a:spcPts val="0"/>
              </a:spcBef>
              <a:buNone/>
            </a:pPr>
            <a:endParaRPr lang="en-ZA" sz="3300" i="1" dirty="0" smtClean="0">
              <a:solidFill>
                <a:schemeClr val="accent2">
                  <a:lumMod val="75000"/>
                </a:schemeClr>
              </a:solidFill>
              <a:latin typeface="Tw Cen MT" panose="020B0602020104020603" pitchFamily="34" charset="0"/>
              <a:ea typeface="Times New Roman" panose="02020603050405020304" pitchFamily="18" charset="0"/>
              <a:cs typeface="Arial" panose="020B0604020202020204" pitchFamily="34" charset="0"/>
            </a:endParaRPr>
          </a:p>
          <a:p>
            <a:pPr marL="742950" indent="-742950" algn="just">
              <a:lnSpc>
                <a:spcPct val="130000"/>
              </a:lnSpc>
              <a:spcBef>
                <a:spcPts val="0"/>
              </a:spcBef>
              <a:buAutoNum type="arabicPeriod" startAt="3"/>
            </a:pPr>
            <a:r>
              <a:rPr lang="en-ZA" sz="3300" dirty="0" smtClean="0">
                <a:solidFill>
                  <a:schemeClr val="bg1"/>
                </a:solidFill>
                <a:latin typeface="Tw Cen MT" panose="020B0602020104020603" pitchFamily="34" charset="0"/>
                <a:ea typeface="Times New Roman" panose="02020603050405020304" pitchFamily="18" charset="0"/>
                <a:cs typeface="Arial" panose="020B0604020202020204" pitchFamily="34" charset="0"/>
              </a:rPr>
              <a:t>The </a:t>
            </a:r>
            <a:r>
              <a:rPr lang="en-ZA" sz="3300" dirty="0">
                <a:solidFill>
                  <a:schemeClr val="bg1"/>
                </a:solidFill>
                <a:latin typeface="Tw Cen MT" panose="020B0602020104020603" pitchFamily="34" charset="0"/>
                <a:ea typeface="Times New Roman" panose="02020603050405020304" pitchFamily="18" charset="0"/>
                <a:cs typeface="Arial" panose="020B0604020202020204" pitchFamily="34" charset="0"/>
              </a:rPr>
              <a:t>report on the </a:t>
            </a:r>
            <a:r>
              <a:rPr lang="en-ZA" sz="3300" b="1" dirty="0">
                <a:solidFill>
                  <a:schemeClr val="bg1"/>
                </a:solidFill>
                <a:latin typeface="Tw Cen MT" panose="020B0602020104020603" pitchFamily="34" charset="0"/>
                <a:ea typeface="Times New Roman" panose="02020603050405020304" pitchFamily="18" charset="0"/>
                <a:cs typeface="Arial" panose="020B0604020202020204" pitchFamily="34" charset="0"/>
              </a:rPr>
              <a:t>Graduate Recruitment Scheme Framework </a:t>
            </a:r>
            <a:r>
              <a:rPr lang="en-ZA" sz="3300" dirty="0">
                <a:solidFill>
                  <a:schemeClr val="bg1"/>
                </a:solidFill>
                <a:latin typeface="Tw Cen MT" panose="020B0602020104020603" pitchFamily="34" charset="0"/>
                <a:ea typeface="Times New Roman" panose="02020603050405020304" pitchFamily="18" charset="0"/>
                <a:cs typeface="Arial" panose="020B0604020202020204" pitchFamily="34" charset="0"/>
              </a:rPr>
              <a:t>was </a:t>
            </a:r>
            <a:r>
              <a:rPr lang="en-ZA" sz="3300" dirty="0" smtClean="0">
                <a:solidFill>
                  <a:schemeClr val="bg1"/>
                </a:solidFill>
                <a:latin typeface="Tw Cen MT" panose="020B0602020104020603" pitchFamily="34" charset="0"/>
                <a:ea typeface="Times New Roman" panose="02020603050405020304" pitchFamily="18" charset="0"/>
                <a:cs typeface="Arial" panose="020B0604020202020204" pitchFamily="34" charset="0"/>
              </a:rPr>
              <a:t>compiled </a:t>
            </a:r>
          </a:p>
          <a:p>
            <a:pPr marL="742950" indent="-742950" algn="just">
              <a:lnSpc>
                <a:spcPct val="130000"/>
              </a:lnSpc>
              <a:spcBef>
                <a:spcPts val="0"/>
              </a:spcBef>
              <a:buAutoNum type="arabicPeriod" startAt="3"/>
            </a:pPr>
            <a:endParaRPr lang="en-US" sz="3300" dirty="0" smtClean="0">
              <a:latin typeface="Tw Cen MT" panose="020B0602020104020603" pitchFamily="34" charset="0"/>
              <a:ea typeface="Times New Roman" panose="02020603050405020304" pitchFamily="18" charset="0"/>
              <a:cs typeface="Arial" panose="020B0604020202020204" pitchFamily="34" charset="0"/>
            </a:endParaRPr>
          </a:p>
          <a:p>
            <a:pPr lvl="3"/>
            <a:r>
              <a:rPr lang="en-ZA" sz="3300" i="1" dirty="0" smtClean="0">
                <a:solidFill>
                  <a:schemeClr val="accent2">
                    <a:lumMod val="50000"/>
                  </a:schemeClr>
                </a:solidFill>
                <a:latin typeface="Tw Cen MT" panose="020B0602020104020603" pitchFamily="34" charset="0"/>
              </a:rPr>
              <a:t>Some of the recommendations  </a:t>
            </a:r>
            <a:r>
              <a:rPr lang="en-ZA" sz="3300" i="1" dirty="0">
                <a:solidFill>
                  <a:schemeClr val="accent2">
                    <a:lumMod val="50000"/>
                  </a:schemeClr>
                </a:solidFill>
                <a:latin typeface="Tw Cen MT" panose="020B0602020104020603" pitchFamily="34" charset="0"/>
              </a:rPr>
              <a:t>indicate that the state should have a common approach based on a strategy for recruiting dedicated young people, developing their skills and linking their career progression to performance. </a:t>
            </a:r>
            <a:endParaRPr lang="en-ZA" sz="3300" i="1" dirty="0" smtClean="0">
              <a:solidFill>
                <a:schemeClr val="accent2">
                  <a:lumMod val="50000"/>
                </a:schemeClr>
              </a:solidFill>
              <a:latin typeface="Tw Cen MT" panose="020B0602020104020603" pitchFamily="34" charset="0"/>
            </a:endParaRPr>
          </a:p>
          <a:p>
            <a:pPr lvl="3"/>
            <a:endParaRPr lang="en-ZA" sz="3300" i="1" dirty="0">
              <a:solidFill>
                <a:schemeClr val="accent2">
                  <a:lumMod val="50000"/>
                </a:schemeClr>
              </a:solidFill>
              <a:latin typeface="Tw Cen MT" panose="020B0602020104020603" pitchFamily="34" charset="0"/>
            </a:endParaRPr>
          </a:p>
          <a:p>
            <a:pPr lvl="3"/>
            <a:r>
              <a:rPr lang="en-ZA" sz="3300" i="1" dirty="0" smtClean="0">
                <a:solidFill>
                  <a:schemeClr val="accent2">
                    <a:lumMod val="50000"/>
                  </a:schemeClr>
                </a:solidFill>
                <a:latin typeface="Tw Cen MT" panose="020B0602020104020603" pitchFamily="34" charset="0"/>
              </a:rPr>
              <a:t>Therefore</a:t>
            </a:r>
            <a:r>
              <a:rPr lang="en-ZA" sz="3300" i="1" dirty="0">
                <a:solidFill>
                  <a:schemeClr val="accent2">
                    <a:lumMod val="50000"/>
                  </a:schemeClr>
                </a:solidFill>
                <a:latin typeface="Tw Cen MT" panose="020B0602020104020603" pitchFamily="34" charset="0"/>
              </a:rPr>
              <a:t>, in line with the decentralised human resource management approach of the Public Service, the Framework provides an approach for departments on how to establish their departmental-based graduates’ recruitment schemes in line with their skills needs.</a:t>
            </a:r>
          </a:p>
          <a:p>
            <a:pPr lvl="3"/>
            <a:endParaRPr lang="en-ZA" sz="3300" i="1" dirty="0">
              <a:solidFill>
                <a:schemeClr val="accent2">
                  <a:lumMod val="50000"/>
                </a:schemeClr>
              </a:solidFill>
              <a:latin typeface="Tw Cen MT" panose="020B0602020104020603" pitchFamily="34" charset="0"/>
            </a:endParaRPr>
          </a:p>
          <a:p>
            <a:pPr lvl="3"/>
            <a:r>
              <a:rPr lang="en-ZA" sz="3300" i="1" dirty="0">
                <a:solidFill>
                  <a:schemeClr val="accent2">
                    <a:lumMod val="50000"/>
                  </a:schemeClr>
                </a:solidFill>
                <a:latin typeface="Tw Cen MT" panose="020B0602020104020603" pitchFamily="34" charset="0"/>
              </a:rPr>
              <a:t>During the reporting period, the Framework was being piloted with 12 departments. Furthermore, a circular was issued to all national and provincial departments requesting them to fully implement the Framework.</a:t>
            </a:r>
          </a:p>
          <a:p>
            <a:pPr marL="0" indent="0" algn="just">
              <a:lnSpc>
                <a:spcPct val="130000"/>
              </a:lnSpc>
              <a:spcBef>
                <a:spcPts val="0"/>
              </a:spcBef>
              <a:buNone/>
            </a:pPr>
            <a:endParaRPr lang="en-ZA" sz="5000" dirty="0">
              <a:solidFill>
                <a:schemeClr val="accent2">
                  <a:lumMod val="50000"/>
                </a:schemeClr>
              </a:solidFill>
              <a:latin typeface="Tw Cen MT" panose="020B0602020104020603" pitchFamily="34" charset="0"/>
            </a:endParaRPr>
          </a:p>
          <a:p>
            <a:pPr marL="0" indent="0" algn="just">
              <a:lnSpc>
                <a:spcPct val="130000"/>
              </a:lnSpc>
              <a:spcBef>
                <a:spcPts val="0"/>
              </a:spcBef>
              <a:buNone/>
            </a:pPr>
            <a:endParaRPr lang="en-ZA" sz="7200" dirty="0">
              <a:latin typeface="Tw Cen MT" panose="020B0602020104020603" pitchFamily="34" charset="0"/>
            </a:endParaRPr>
          </a:p>
          <a:p>
            <a:pPr marL="0" indent="0" algn="just">
              <a:buNone/>
            </a:pPr>
            <a:endParaRPr lang="en-ZA" sz="7200" dirty="0" smtClean="0"/>
          </a:p>
          <a:p>
            <a:pPr algn="just"/>
            <a:endParaRPr lang="en-ZA" sz="7200" dirty="0"/>
          </a:p>
          <a:p>
            <a:pPr marL="0" indent="0">
              <a:lnSpc>
                <a:spcPct val="130000"/>
              </a:lnSpc>
              <a:spcBef>
                <a:spcPts val="0"/>
              </a:spcBef>
              <a:buNone/>
            </a:pPr>
            <a:endParaRPr lang="en-ZA" sz="5500" dirty="0" smtClean="0">
              <a:latin typeface="Tw Cen MT" panose="020B0602020104020603" pitchFamily="34" charset="0"/>
            </a:endParaRPr>
          </a:p>
          <a:p>
            <a:pPr>
              <a:lnSpc>
                <a:spcPct val="130000"/>
              </a:lnSpc>
              <a:spcBef>
                <a:spcPts val="0"/>
              </a:spcBef>
            </a:pPr>
            <a:endParaRPr lang="en-ZA" sz="2900" dirty="0" smtClean="0">
              <a:latin typeface="Tw Cen MT" panose="020B0602020104020603" pitchFamily="34" charset="0"/>
            </a:endParaRPr>
          </a:p>
          <a:p>
            <a:pPr>
              <a:lnSpc>
                <a:spcPct val="130000"/>
              </a:lnSpc>
              <a:spcBef>
                <a:spcPts val="0"/>
              </a:spcBef>
            </a:pPr>
            <a:endParaRPr lang="en-ZA" sz="2900" dirty="0" smtClean="0">
              <a:latin typeface="Tw Cen MT" panose="020B0602020104020603" pitchFamily="34" charset="0"/>
            </a:endParaRPr>
          </a:p>
          <a:p>
            <a:endParaRPr lang="en-ZA" sz="1600" dirty="0" smtClean="0"/>
          </a:p>
          <a:p>
            <a:endParaRPr lang="en-ZA" sz="1600" dirty="0" smtClean="0"/>
          </a:p>
          <a:p>
            <a:endParaRPr lang="en-ZA" sz="1600" dirty="0" smtClean="0"/>
          </a:p>
          <a:p>
            <a:pPr marL="0" indent="0">
              <a:buSzPct val="100000"/>
              <a:buFont typeface="Arial" panose="020B0604020202020204" pitchFamily="34" charset="0"/>
              <a:buNone/>
            </a:pPr>
            <a:endParaRPr lang="en-US" sz="1600" u="sng" dirty="0" smtClean="0">
              <a:latin typeface="Tw Cen MT" panose="020B0602020104020603" pitchFamily="34" charset="0"/>
            </a:endParaRPr>
          </a:p>
          <a:p>
            <a:pPr marL="82296" indent="0" algn="just">
              <a:buFont typeface="Arial" panose="020B0604020202020204" pitchFamily="34" charset="0"/>
              <a:buNone/>
            </a:pPr>
            <a:endParaRPr lang="en-US" sz="2000" dirty="0" smtClean="0">
              <a:latin typeface="Tw Cen MT" panose="020B0602020104020603" pitchFamily="34" charset="0"/>
            </a:endParaRPr>
          </a:p>
          <a:p>
            <a:pPr>
              <a:buFont typeface="Arial" panose="020B0604020202020204" pitchFamily="34" charset="0"/>
              <a:buNone/>
            </a:pPr>
            <a:endParaRPr lang="en-US" dirty="0" smtClean="0"/>
          </a:p>
          <a:p>
            <a:endParaRPr lang="en-US" sz="1800" dirty="0"/>
          </a:p>
        </p:txBody>
      </p:sp>
      <p:sp>
        <p:nvSpPr>
          <p:cNvPr id="7" name="Slide Number Placeholder 3"/>
          <p:cNvSpPr txBox="1">
            <a:spLocks/>
          </p:cNvSpPr>
          <p:nvPr/>
        </p:nvSpPr>
        <p:spPr>
          <a:xfrm>
            <a:off x="10457688" y="0"/>
            <a:ext cx="1734312" cy="91887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4000" b="1" dirty="0" smtClean="0"/>
              <a:t>13</a:t>
            </a:r>
            <a:endParaRPr lang="en-GB" sz="4000" b="1" dirty="0"/>
          </a:p>
        </p:txBody>
      </p:sp>
    </p:spTree>
    <p:extLst>
      <p:ext uri="{BB962C8B-B14F-4D97-AF65-F5344CB8AC3E}">
        <p14:creationId xmlns:p14="http://schemas.microsoft.com/office/powerpoint/2010/main" val="1112013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11136560" cy="918874"/>
          </a:xfr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accent5"/>
          </a:lnRef>
          <a:fillRef idx="1003">
            <a:schemeClr val="lt2"/>
          </a:fillRef>
          <a:effectRef idx="2">
            <a:schemeClr val="accent5"/>
          </a:effectRef>
          <a:fontRef idx="minor">
            <a:schemeClr val="lt1"/>
          </a:fontRef>
        </p:style>
        <p:txBody>
          <a:bodyPr>
            <a:noAutofit/>
          </a:bodyPr>
          <a:lstStyle/>
          <a:p>
            <a:r>
              <a:rPr lang="en-ZA" sz="2200" b="1" dirty="0">
                <a:solidFill>
                  <a:schemeClr val="accent3">
                    <a:lumMod val="75000"/>
                  </a:schemeClr>
                </a:solidFill>
                <a:effectLst>
                  <a:outerShdw blurRad="50000" dist="30000" dir="5400000" algn="tl" rotWithShape="0">
                    <a:srgbClr val="000000">
                      <a:alpha val="30000"/>
                    </a:srgbClr>
                  </a:outerShdw>
                </a:effectLst>
                <a:latin typeface="Trebuchet MS" panose="020B0603020202020204" pitchFamily="34" charset="0"/>
                <a:ea typeface="+mj-ea"/>
                <a:cs typeface="+mj-cs"/>
              </a:rPr>
              <a:t>PROGRAMME </a:t>
            </a:r>
            <a:r>
              <a:rPr lang="en-ZA" sz="2200" b="1" dirty="0" smtClean="0">
                <a:solidFill>
                  <a:schemeClr val="accent3">
                    <a:lumMod val="75000"/>
                  </a:schemeClr>
                </a:solidFill>
                <a:effectLst>
                  <a:outerShdw blurRad="50000" dist="30000" dir="5400000" algn="tl" rotWithShape="0">
                    <a:srgbClr val="000000">
                      <a:alpha val="30000"/>
                    </a:srgbClr>
                  </a:outerShdw>
                </a:effectLst>
                <a:latin typeface="Trebuchet MS" panose="020B0603020202020204" pitchFamily="34" charset="0"/>
                <a:ea typeface="+mj-ea"/>
                <a:cs typeface="+mj-cs"/>
              </a:rPr>
              <a:t>3: PUBLIC SERVICE EMPLOYMENT &amp; CONDITIONS OF SERVICE (3)</a:t>
            </a:r>
            <a:r>
              <a:rPr lang="en-ZA" sz="2200" b="1" dirty="0">
                <a:solidFill>
                  <a:schemeClr val="accent3">
                    <a:lumMod val="75000"/>
                  </a:schemeClr>
                </a:solidFill>
                <a:effectLst>
                  <a:outerShdw blurRad="50000" dist="30000" dir="5400000" algn="tl" rotWithShape="0">
                    <a:srgbClr val="000000">
                      <a:alpha val="30000"/>
                    </a:srgbClr>
                  </a:outerShdw>
                </a:effectLst>
                <a:latin typeface="Trebuchet MS" panose="020B0603020202020204" pitchFamily="34" charset="0"/>
                <a:ea typeface="+mj-ea"/>
                <a:cs typeface="+mj-cs"/>
              </a:rPr>
              <a:t/>
            </a:r>
            <a:br>
              <a:rPr lang="en-ZA" sz="2200" b="1" dirty="0">
                <a:solidFill>
                  <a:schemeClr val="accent3">
                    <a:lumMod val="75000"/>
                  </a:schemeClr>
                </a:solidFill>
                <a:effectLst>
                  <a:outerShdw blurRad="50000" dist="30000" dir="5400000" algn="tl" rotWithShape="0">
                    <a:srgbClr val="000000">
                      <a:alpha val="30000"/>
                    </a:srgbClr>
                  </a:outerShdw>
                </a:effectLst>
                <a:latin typeface="Trebuchet MS" panose="020B0603020202020204" pitchFamily="34" charset="0"/>
                <a:ea typeface="+mj-ea"/>
                <a:cs typeface="+mj-cs"/>
              </a:rPr>
            </a:br>
            <a:r>
              <a:rPr lang="en-ZA" sz="2200" b="1" dirty="0" smtClean="0">
                <a:solidFill>
                  <a:srgbClr val="00B050"/>
                </a:solidFill>
                <a:effectLst>
                  <a:outerShdw blurRad="50000" dist="30000" dir="5400000" algn="tl" rotWithShape="0">
                    <a:srgbClr val="000000">
                      <a:alpha val="30000"/>
                    </a:srgbClr>
                  </a:outerShdw>
                </a:effectLst>
                <a:latin typeface="Trebuchet MS" panose="020B0603020202020204" pitchFamily="34" charset="0"/>
                <a:ea typeface="+mj-ea"/>
                <a:cs typeface="+mj-cs"/>
              </a:rPr>
              <a:t>ANNUAL TARGETS ACHIEVED SELECTED ANALYSIS</a:t>
            </a:r>
            <a:endParaRPr lang="en-ZA" sz="2200" b="1" dirty="0">
              <a:solidFill>
                <a:srgbClr val="00B050"/>
              </a:solidFill>
              <a:latin typeface="Trebuchet MS" panose="020B0603020202020204" pitchFamily="34" charset="0"/>
            </a:endParaRPr>
          </a:p>
        </p:txBody>
      </p:sp>
      <p:sp>
        <p:nvSpPr>
          <p:cNvPr id="3" name="Content Placeholder 2"/>
          <p:cNvSpPr>
            <a:spLocks noGrp="1"/>
          </p:cNvSpPr>
          <p:nvPr>
            <p:ph idx="1"/>
          </p:nvPr>
        </p:nvSpPr>
        <p:spPr>
          <a:xfrm>
            <a:off x="1" y="1052736"/>
            <a:ext cx="12037802" cy="4626847"/>
          </a:xfrm>
        </p:spPr>
        <p:txBody>
          <a:bodyPr>
            <a:normAutofit/>
          </a:bodyPr>
          <a:lstStyle/>
          <a:p>
            <a:pPr marL="0" indent="0">
              <a:buSzPct val="100000"/>
              <a:buNone/>
            </a:pPr>
            <a:endParaRPr lang="en-US" sz="800" u="sng" dirty="0">
              <a:latin typeface="Tw Cen MT" panose="020B0602020104020603" pitchFamily="34" charset="0"/>
            </a:endParaRPr>
          </a:p>
          <a:p>
            <a:pPr marL="0" indent="0">
              <a:buSzPct val="100000"/>
              <a:buNone/>
            </a:pPr>
            <a:endParaRPr lang="en-US" sz="1600" u="sng" dirty="0">
              <a:latin typeface="Tw Cen MT" panose="020B0602020104020603" pitchFamily="34" charset="0"/>
            </a:endParaRPr>
          </a:p>
          <a:p>
            <a:pPr marL="82296" indent="0" algn="just">
              <a:buNone/>
            </a:pPr>
            <a:endParaRPr lang="en-US" sz="2000" dirty="0" smtClean="0">
              <a:latin typeface="Tw Cen MT" panose="020B0602020104020603" pitchFamily="34" charset="0"/>
            </a:endParaRPr>
          </a:p>
          <a:p>
            <a:pPr>
              <a:buNone/>
            </a:pPr>
            <a:endParaRPr lang="en-US" dirty="0" smtClean="0"/>
          </a:p>
          <a:p>
            <a:endParaRPr lang="en-US" sz="1800" dirty="0"/>
          </a:p>
        </p:txBody>
      </p:sp>
      <p:sp>
        <p:nvSpPr>
          <p:cNvPr id="6" name="Content Placeholder 2"/>
          <p:cNvSpPr txBox="1">
            <a:spLocks/>
          </p:cNvSpPr>
          <p:nvPr/>
        </p:nvSpPr>
        <p:spPr>
          <a:xfrm>
            <a:off x="0" y="918874"/>
            <a:ext cx="6985416" cy="5939126"/>
          </a:xfrm>
          <a:prstGeom prst="rect">
            <a:avLst/>
          </a:prstGeom>
          <a:solidFill>
            <a:schemeClr val="tx1">
              <a:lumMod val="95000"/>
            </a:scheme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just">
              <a:lnSpc>
                <a:spcPct val="130000"/>
              </a:lnSpc>
              <a:spcBef>
                <a:spcPts val="0"/>
              </a:spcBef>
              <a:buNone/>
            </a:pPr>
            <a:r>
              <a:rPr lang="en-ZA" sz="2000" dirty="0">
                <a:latin typeface="Tw Cen MT" panose="020B0602020104020603" pitchFamily="34" charset="0"/>
                <a:ea typeface="Calibri" panose="020F0502020204030204" pitchFamily="34" charset="0"/>
                <a:cs typeface="Times New Roman" panose="02020603050405020304" pitchFamily="18" charset="0"/>
              </a:rPr>
              <a:t>4</a:t>
            </a:r>
            <a:r>
              <a:rPr lang="en-ZA" sz="2000" dirty="0" smtClean="0">
                <a:latin typeface="Tw Cen MT" panose="020B0602020104020603" pitchFamily="34" charset="0"/>
                <a:ea typeface="Calibri" panose="020F0502020204030204" pitchFamily="34" charset="0"/>
                <a:cs typeface="Times New Roman" panose="02020603050405020304" pitchFamily="18" charset="0"/>
              </a:rPr>
              <a:t>. 	</a:t>
            </a:r>
            <a:r>
              <a:rPr lang="en-ZA" sz="2000" dirty="0" smtClean="0">
                <a:solidFill>
                  <a:schemeClr val="bg1"/>
                </a:solidFill>
                <a:latin typeface="Tw Cen MT" panose="020B0602020104020603" pitchFamily="34" charset="0"/>
                <a:ea typeface="Calibri" panose="020F0502020204030204" pitchFamily="34" charset="0"/>
                <a:cs typeface="Times New Roman" panose="02020603050405020304" pitchFamily="18" charset="0"/>
              </a:rPr>
              <a:t>The </a:t>
            </a:r>
            <a:r>
              <a:rPr lang="en-ZA" sz="2000" dirty="0">
                <a:solidFill>
                  <a:schemeClr val="bg1"/>
                </a:solidFill>
                <a:latin typeface="Tw Cen MT" panose="020B0602020104020603" pitchFamily="34" charset="0"/>
                <a:ea typeface="Calibri" panose="020F0502020204030204" pitchFamily="34" charset="0"/>
                <a:cs typeface="Times New Roman" panose="02020603050405020304" pitchFamily="18" charset="0"/>
              </a:rPr>
              <a:t>annual report on the </a:t>
            </a:r>
            <a:r>
              <a:rPr lang="en-ZA" sz="2000" b="1" dirty="0">
                <a:solidFill>
                  <a:schemeClr val="bg1"/>
                </a:solidFill>
                <a:latin typeface="Tw Cen MT" panose="020B0602020104020603" pitchFamily="34" charset="0"/>
                <a:ea typeface="Calibri" panose="020F0502020204030204" pitchFamily="34" charset="0"/>
                <a:cs typeface="Times New Roman" panose="02020603050405020304" pitchFamily="18" charset="0"/>
              </a:rPr>
              <a:t>appointment of </a:t>
            </a:r>
            <a:r>
              <a:rPr lang="en-ZA" sz="2000" b="1" dirty="0" smtClean="0">
                <a:solidFill>
                  <a:schemeClr val="bg1"/>
                </a:solidFill>
                <a:latin typeface="Tw Cen MT" panose="020B0602020104020603" pitchFamily="34" charset="0"/>
                <a:ea typeface="Calibri" panose="020F0502020204030204" pitchFamily="34" charset="0"/>
                <a:cs typeface="Times New Roman" panose="02020603050405020304" pitchFamily="18" charset="0"/>
              </a:rPr>
              <a:t>	persons </a:t>
            </a:r>
            <a:r>
              <a:rPr lang="en-ZA" sz="2000" b="1" dirty="0">
                <a:solidFill>
                  <a:schemeClr val="bg1"/>
                </a:solidFill>
                <a:latin typeface="Tw Cen MT" panose="020B0602020104020603" pitchFamily="34" charset="0"/>
                <a:ea typeface="Calibri" panose="020F0502020204030204" pitchFamily="34" charset="0"/>
                <a:cs typeface="Times New Roman" panose="02020603050405020304" pitchFamily="18" charset="0"/>
              </a:rPr>
              <a:t>into </a:t>
            </a:r>
            <a:r>
              <a:rPr lang="en-ZA" sz="2000" b="1" dirty="0" smtClean="0">
                <a:solidFill>
                  <a:schemeClr val="bg1"/>
                </a:solidFill>
                <a:latin typeface="Tw Cen MT" panose="020B0602020104020603" pitchFamily="34" charset="0"/>
                <a:ea typeface="Calibri" panose="020F0502020204030204" pitchFamily="34" charset="0"/>
                <a:cs typeface="Times New Roman" panose="02020603050405020304" pitchFamily="18" charset="0"/>
              </a:rPr>
              <a:t>	developmental </a:t>
            </a:r>
            <a:r>
              <a:rPr lang="en-ZA" sz="2000" b="1" dirty="0">
                <a:solidFill>
                  <a:schemeClr val="bg1"/>
                </a:solidFill>
                <a:latin typeface="Tw Cen MT" panose="020B0602020104020603" pitchFamily="34" charset="0"/>
                <a:ea typeface="Calibri" panose="020F0502020204030204" pitchFamily="34" charset="0"/>
                <a:cs typeface="Times New Roman" panose="02020603050405020304" pitchFamily="18" charset="0"/>
              </a:rPr>
              <a:t>programmes </a:t>
            </a:r>
            <a:r>
              <a:rPr lang="en-ZA" sz="2000" b="1" dirty="0" smtClean="0">
                <a:solidFill>
                  <a:schemeClr val="bg1"/>
                </a:solidFill>
                <a:latin typeface="Tw Cen MT" panose="020B0602020104020603" pitchFamily="34" charset="0"/>
                <a:ea typeface="Calibri" panose="020F0502020204030204" pitchFamily="34" charset="0"/>
                <a:cs typeface="Times New Roman" panose="02020603050405020304" pitchFamily="18" charset="0"/>
              </a:rPr>
              <a:t>	</a:t>
            </a:r>
            <a:r>
              <a:rPr lang="en-ZA" sz="2000" dirty="0" smtClean="0">
                <a:solidFill>
                  <a:schemeClr val="bg1"/>
                </a:solidFill>
                <a:latin typeface="Tw Cen MT" panose="020B0602020104020603" pitchFamily="34" charset="0"/>
                <a:ea typeface="Calibri" panose="020F0502020204030204" pitchFamily="34" charset="0"/>
                <a:cs typeface="Times New Roman" panose="02020603050405020304" pitchFamily="18" charset="0"/>
              </a:rPr>
              <a:t>within </a:t>
            </a:r>
            <a:r>
              <a:rPr lang="en-ZA" sz="2000" dirty="0">
                <a:solidFill>
                  <a:schemeClr val="bg1"/>
                </a:solidFill>
                <a:latin typeface="Tw Cen MT" panose="020B0602020104020603" pitchFamily="34" charset="0"/>
                <a:ea typeface="Calibri" panose="020F0502020204030204" pitchFamily="34" charset="0"/>
                <a:cs typeface="Times New Roman" panose="02020603050405020304" pitchFamily="18" charset="0"/>
              </a:rPr>
              <a:t>the Public </a:t>
            </a:r>
            <a:r>
              <a:rPr lang="en-ZA" sz="2000" dirty="0" smtClean="0">
                <a:solidFill>
                  <a:schemeClr val="bg1"/>
                </a:solidFill>
                <a:latin typeface="Tw Cen MT" panose="020B0602020104020603" pitchFamily="34" charset="0"/>
                <a:ea typeface="Calibri" panose="020F0502020204030204" pitchFamily="34" charset="0"/>
                <a:cs typeface="Times New Roman" panose="02020603050405020304" pitchFamily="18" charset="0"/>
              </a:rPr>
              <a:t>	Service indicates that</a:t>
            </a:r>
            <a:r>
              <a:rPr lang="en-ZA" sz="2000" dirty="0">
                <a:solidFill>
                  <a:schemeClr val="bg1"/>
                </a:solidFill>
                <a:latin typeface="Tw Cen MT" panose="020B0602020104020603" pitchFamily="34" charset="0"/>
              </a:rPr>
              <a:t>:</a:t>
            </a:r>
            <a:endParaRPr lang="en-ZA" sz="2000" dirty="0" smtClean="0">
              <a:solidFill>
                <a:schemeClr val="bg1"/>
              </a:solidFill>
              <a:latin typeface="Tw Cen MT" panose="020B0602020104020603" pitchFamily="34" charset="0"/>
            </a:endParaRPr>
          </a:p>
          <a:p>
            <a:pPr marL="0" indent="0" algn="just">
              <a:lnSpc>
                <a:spcPct val="130000"/>
              </a:lnSpc>
              <a:spcBef>
                <a:spcPts val="0"/>
              </a:spcBef>
              <a:buNone/>
            </a:pPr>
            <a:endParaRPr lang="en-ZA" sz="2000" dirty="0">
              <a:latin typeface="Tw Cen MT" panose="020B0602020104020603" pitchFamily="34" charset="0"/>
            </a:endParaRPr>
          </a:p>
          <a:p>
            <a:pPr lvl="2" algn="just">
              <a:lnSpc>
                <a:spcPct val="130000"/>
              </a:lnSpc>
              <a:spcBef>
                <a:spcPts val="0"/>
              </a:spcBef>
            </a:pPr>
            <a:r>
              <a:rPr lang="en-ZA" i="1" dirty="0" smtClean="0">
                <a:solidFill>
                  <a:schemeClr val="accent2">
                    <a:lumMod val="50000"/>
                  </a:schemeClr>
                </a:solidFill>
                <a:latin typeface="Tw Cen MT" panose="020B0602020104020603" pitchFamily="34" charset="0"/>
              </a:rPr>
              <a:t>The total number of youth appointed in the developmental programmes from 2014 to 2019 is 178 434 and out of this number, 39 767 secured employment, either contract or permanent.</a:t>
            </a:r>
          </a:p>
          <a:p>
            <a:pPr marL="914400" lvl="2" indent="0" algn="just">
              <a:lnSpc>
                <a:spcPct val="130000"/>
              </a:lnSpc>
              <a:spcBef>
                <a:spcPts val="0"/>
              </a:spcBef>
              <a:buNone/>
            </a:pPr>
            <a:endParaRPr lang="en-ZA" i="1" dirty="0" smtClean="0">
              <a:solidFill>
                <a:schemeClr val="accent2">
                  <a:lumMod val="50000"/>
                </a:schemeClr>
              </a:solidFill>
              <a:latin typeface="Tw Cen MT" panose="020B0602020104020603" pitchFamily="34" charset="0"/>
            </a:endParaRPr>
          </a:p>
          <a:p>
            <a:pPr lvl="2" algn="just">
              <a:lnSpc>
                <a:spcPct val="130000"/>
              </a:lnSpc>
              <a:spcBef>
                <a:spcPts val="0"/>
              </a:spcBef>
            </a:pPr>
            <a:r>
              <a:rPr lang="en-ZA" i="1" dirty="0" smtClean="0">
                <a:solidFill>
                  <a:schemeClr val="accent2">
                    <a:lumMod val="50000"/>
                  </a:schemeClr>
                </a:solidFill>
                <a:latin typeface="Tw Cen MT" panose="020B0602020104020603" pitchFamily="34" charset="0"/>
              </a:rPr>
              <a:t>The 2019/20 data is not yet available, it will be presented during the quarter 4 of 2020/21 financial year</a:t>
            </a:r>
          </a:p>
          <a:p>
            <a:pPr marL="1371600" lvl="3" indent="0" algn="just">
              <a:lnSpc>
                <a:spcPct val="130000"/>
              </a:lnSpc>
              <a:spcBef>
                <a:spcPts val="0"/>
              </a:spcBef>
              <a:buNone/>
            </a:pPr>
            <a:r>
              <a:rPr lang="en-ZA" sz="1800" dirty="0" smtClean="0">
                <a:solidFill>
                  <a:schemeClr val="accent2">
                    <a:lumMod val="50000"/>
                  </a:schemeClr>
                </a:solidFill>
                <a:latin typeface="Tw Cen MT" panose="020B0602020104020603" pitchFamily="34" charset="0"/>
              </a:rPr>
              <a:t> </a:t>
            </a:r>
          </a:p>
          <a:p>
            <a:pPr marL="0" indent="0" algn="just">
              <a:lnSpc>
                <a:spcPct val="130000"/>
              </a:lnSpc>
              <a:spcBef>
                <a:spcPts val="0"/>
              </a:spcBef>
              <a:buNone/>
            </a:pPr>
            <a:endParaRPr lang="en-ZA" sz="7200" dirty="0" smtClean="0">
              <a:latin typeface="Tw Cen MT" panose="020B0602020104020603" pitchFamily="34" charset="0"/>
            </a:endParaRPr>
          </a:p>
          <a:p>
            <a:pPr marL="0" indent="0" algn="just">
              <a:lnSpc>
                <a:spcPct val="130000"/>
              </a:lnSpc>
              <a:spcBef>
                <a:spcPts val="0"/>
              </a:spcBef>
              <a:buNone/>
            </a:pPr>
            <a:endParaRPr lang="en-ZA" sz="7200" dirty="0">
              <a:latin typeface="Tw Cen MT" panose="020B0602020104020603" pitchFamily="34" charset="0"/>
            </a:endParaRPr>
          </a:p>
          <a:p>
            <a:pPr marL="0" indent="0" algn="just">
              <a:lnSpc>
                <a:spcPct val="130000"/>
              </a:lnSpc>
              <a:spcBef>
                <a:spcPts val="0"/>
              </a:spcBef>
              <a:buNone/>
            </a:pPr>
            <a:endParaRPr lang="en-ZA" sz="7200" dirty="0">
              <a:latin typeface="Tw Cen MT" panose="020B0602020104020603" pitchFamily="34" charset="0"/>
            </a:endParaRPr>
          </a:p>
          <a:p>
            <a:pPr marL="0" indent="0" algn="just">
              <a:buNone/>
            </a:pPr>
            <a:endParaRPr lang="en-ZA" sz="7200" dirty="0" smtClean="0"/>
          </a:p>
          <a:p>
            <a:pPr algn="just"/>
            <a:endParaRPr lang="en-ZA" sz="7200" dirty="0"/>
          </a:p>
          <a:p>
            <a:pPr marL="0" indent="0">
              <a:lnSpc>
                <a:spcPct val="130000"/>
              </a:lnSpc>
              <a:spcBef>
                <a:spcPts val="0"/>
              </a:spcBef>
              <a:buNone/>
            </a:pPr>
            <a:endParaRPr lang="en-ZA" sz="5500" dirty="0" smtClean="0">
              <a:latin typeface="Tw Cen MT" panose="020B0602020104020603" pitchFamily="34" charset="0"/>
            </a:endParaRPr>
          </a:p>
          <a:p>
            <a:pPr>
              <a:lnSpc>
                <a:spcPct val="130000"/>
              </a:lnSpc>
              <a:spcBef>
                <a:spcPts val="0"/>
              </a:spcBef>
            </a:pPr>
            <a:endParaRPr lang="en-ZA" sz="2900" dirty="0" smtClean="0">
              <a:latin typeface="Tw Cen MT" panose="020B0602020104020603" pitchFamily="34" charset="0"/>
            </a:endParaRPr>
          </a:p>
          <a:p>
            <a:pPr>
              <a:lnSpc>
                <a:spcPct val="130000"/>
              </a:lnSpc>
              <a:spcBef>
                <a:spcPts val="0"/>
              </a:spcBef>
            </a:pPr>
            <a:endParaRPr lang="en-ZA" sz="2900" dirty="0" smtClean="0">
              <a:latin typeface="Tw Cen MT" panose="020B0602020104020603" pitchFamily="34" charset="0"/>
            </a:endParaRPr>
          </a:p>
          <a:p>
            <a:endParaRPr lang="en-ZA" sz="1600" dirty="0" smtClean="0"/>
          </a:p>
          <a:p>
            <a:endParaRPr lang="en-ZA" sz="1600" dirty="0" smtClean="0"/>
          </a:p>
          <a:p>
            <a:endParaRPr lang="en-ZA" sz="1600" dirty="0" smtClean="0"/>
          </a:p>
          <a:p>
            <a:pPr marL="0" indent="0">
              <a:buSzPct val="100000"/>
              <a:buFont typeface="Arial" panose="020B0604020202020204" pitchFamily="34" charset="0"/>
              <a:buNone/>
            </a:pPr>
            <a:endParaRPr lang="en-US" sz="1600" u="sng" dirty="0" smtClean="0">
              <a:latin typeface="Tw Cen MT" panose="020B0602020104020603" pitchFamily="34" charset="0"/>
            </a:endParaRPr>
          </a:p>
          <a:p>
            <a:pPr marL="82296" indent="0" algn="just">
              <a:buFont typeface="Arial" panose="020B0604020202020204" pitchFamily="34" charset="0"/>
              <a:buNone/>
            </a:pPr>
            <a:endParaRPr lang="en-US" sz="2000" dirty="0" smtClean="0">
              <a:latin typeface="Tw Cen MT" panose="020B0602020104020603" pitchFamily="34" charset="0"/>
            </a:endParaRPr>
          </a:p>
          <a:p>
            <a:pPr>
              <a:buFont typeface="Arial" panose="020B0604020202020204" pitchFamily="34" charset="0"/>
              <a:buNone/>
            </a:pPr>
            <a:endParaRPr lang="en-US" dirty="0" smtClean="0"/>
          </a:p>
          <a:p>
            <a:endParaRPr lang="en-US" sz="1800" dirty="0"/>
          </a:p>
        </p:txBody>
      </p:sp>
      <p:sp>
        <p:nvSpPr>
          <p:cNvPr id="7" name="Content Placeholder 2"/>
          <p:cNvSpPr txBox="1">
            <a:spLocks/>
          </p:cNvSpPr>
          <p:nvPr/>
        </p:nvSpPr>
        <p:spPr>
          <a:xfrm>
            <a:off x="6985416" y="1052736"/>
            <a:ext cx="5206584" cy="5805264"/>
          </a:xfrm>
          <a:prstGeom prst="rect">
            <a:avLst/>
          </a:prstGeom>
          <a:solidFill>
            <a:schemeClr val="tx1">
              <a:lumMod val="95000"/>
            </a:scheme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457200" lvl="1" indent="0" algn="just">
              <a:lnSpc>
                <a:spcPct val="130000"/>
              </a:lnSpc>
              <a:spcBef>
                <a:spcPts val="0"/>
              </a:spcBef>
              <a:buNone/>
            </a:pPr>
            <a:r>
              <a:rPr lang="en-ZA" sz="8000" dirty="0" smtClean="0">
                <a:latin typeface="Tw Cen MT" panose="020B0602020104020603" pitchFamily="34" charset="0"/>
              </a:rPr>
              <a:t> </a:t>
            </a:r>
          </a:p>
          <a:p>
            <a:pPr marL="0" indent="0" algn="just">
              <a:lnSpc>
                <a:spcPct val="130000"/>
              </a:lnSpc>
              <a:spcBef>
                <a:spcPts val="0"/>
              </a:spcBef>
              <a:buNone/>
            </a:pPr>
            <a:endParaRPr lang="en-ZA" sz="7200" dirty="0" smtClean="0">
              <a:latin typeface="Tw Cen MT" panose="020B0602020104020603" pitchFamily="34" charset="0"/>
            </a:endParaRPr>
          </a:p>
          <a:p>
            <a:pPr marL="0" indent="0" algn="just">
              <a:lnSpc>
                <a:spcPct val="130000"/>
              </a:lnSpc>
              <a:spcBef>
                <a:spcPts val="0"/>
              </a:spcBef>
              <a:buNone/>
            </a:pPr>
            <a:endParaRPr lang="en-ZA" sz="7200" dirty="0">
              <a:latin typeface="Tw Cen MT" panose="020B0602020104020603" pitchFamily="34" charset="0"/>
            </a:endParaRPr>
          </a:p>
          <a:p>
            <a:pPr marL="0" indent="0" algn="just">
              <a:lnSpc>
                <a:spcPct val="130000"/>
              </a:lnSpc>
              <a:spcBef>
                <a:spcPts val="0"/>
              </a:spcBef>
              <a:buNone/>
            </a:pPr>
            <a:endParaRPr lang="en-ZA" sz="7200" dirty="0">
              <a:latin typeface="Tw Cen MT" panose="020B0602020104020603" pitchFamily="34" charset="0"/>
            </a:endParaRPr>
          </a:p>
          <a:p>
            <a:pPr marL="0" indent="0" algn="just">
              <a:buNone/>
            </a:pPr>
            <a:endParaRPr lang="en-ZA" sz="7200" dirty="0" smtClean="0"/>
          </a:p>
          <a:p>
            <a:pPr algn="just"/>
            <a:endParaRPr lang="en-ZA" sz="7200" dirty="0"/>
          </a:p>
          <a:p>
            <a:pPr marL="0" indent="0">
              <a:lnSpc>
                <a:spcPct val="130000"/>
              </a:lnSpc>
              <a:spcBef>
                <a:spcPts val="0"/>
              </a:spcBef>
              <a:buNone/>
            </a:pPr>
            <a:endParaRPr lang="en-ZA" sz="5500" dirty="0" smtClean="0">
              <a:latin typeface="Tw Cen MT" panose="020B0602020104020603" pitchFamily="34" charset="0"/>
            </a:endParaRPr>
          </a:p>
          <a:p>
            <a:pPr>
              <a:lnSpc>
                <a:spcPct val="130000"/>
              </a:lnSpc>
              <a:spcBef>
                <a:spcPts val="0"/>
              </a:spcBef>
            </a:pPr>
            <a:endParaRPr lang="en-ZA" sz="2900" dirty="0" smtClean="0">
              <a:latin typeface="Tw Cen MT" panose="020B0602020104020603" pitchFamily="34" charset="0"/>
            </a:endParaRPr>
          </a:p>
          <a:p>
            <a:pPr>
              <a:lnSpc>
                <a:spcPct val="130000"/>
              </a:lnSpc>
              <a:spcBef>
                <a:spcPts val="0"/>
              </a:spcBef>
            </a:pPr>
            <a:endParaRPr lang="en-ZA" sz="2900" dirty="0" smtClean="0">
              <a:latin typeface="Tw Cen MT" panose="020B0602020104020603" pitchFamily="34" charset="0"/>
            </a:endParaRPr>
          </a:p>
          <a:p>
            <a:endParaRPr lang="en-ZA" sz="1600" dirty="0" smtClean="0"/>
          </a:p>
          <a:p>
            <a:endParaRPr lang="en-ZA" sz="1600" dirty="0" smtClean="0"/>
          </a:p>
          <a:p>
            <a:endParaRPr lang="en-ZA" sz="1600" dirty="0" smtClean="0"/>
          </a:p>
          <a:p>
            <a:pPr marL="0" indent="0">
              <a:buSzPct val="100000"/>
              <a:buFont typeface="Arial" panose="020B0604020202020204" pitchFamily="34" charset="0"/>
              <a:buNone/>
            </a:pPr>
            <a:endParaRPr lang="en-US" sz="1600" u="sng" dirty="0" smtClean="0">
              <a:latin typeface="Tw Cen MT" panose="020B0602020104020603" pitchFamily="34" charset="0"/>
            </a:endParaRPr>
          </a:p>
          <a:p>
            <a:pPr marL="82296" indent="0" algn="just">
              <a:buFont typeface="Arial" panose="020B0604020202020204" pitchFamily="34" charset="0"/>
              <a:buNone/>
            </a:pPr>
            <a:endParaRPr lang="en-US" sz="2000" dirty="0" smtClean="0">
              <a:latin typeface="Tw Cen MT" panose="020B0602020104020603" pitchFamily="34" charset="0"/>
            </a:endParaRPr>
          </a:p>
          <a:p>
            <a:pPr>
              <a:buFont typeface="Arial" panose="020B0604020202020204" pitchFamily="34" charset="0"/>
              <a:buNone/>
            </a:pPr>
            <a:endParaRPr lang="en-US" dirty="0" smtClean="0"/>
          </a:p>
          <a:p>
            <a:endParaRPr lang="en-US" sz="1800" dirty="0"/>
          </a:p>
        </p:txBody>
      </p:sp>
      <p:pic>
        <p:nvPicPr>
          <p:cNvPr id="2" name="Picture 1"/>
          <p:cNvPicPr>
            <a:picLocks noChangeAspect="1"/>
          </p:cNvPicPr>
          <p:nvPr/>
        </p:nvPicPr>
        <p:blipFill>
          <a:blip r:embed="rId2"/>
          <a:stretch>
            <a:fillRect/>
          </a:stretch>
        </p:blipFill>
        <p:spPr>
          <a:xfrm>
            <a:off x="6985416" y="918874"/>
            <a:ext cx="5206584" cy="5939126"/>
          </a:xfrm>
          <a:prstGeom prst="rect">
            <a:avLst/>
          </a:prstGeom>
          <a:solidFill>
            <a:schemeClr val="accent1">
              <a:lumMod val="40000"/>
              <a:lumOff val="60000"/>
            </a:schemeClr>
          </a:solidFill>
        </p:spPr>
      </p:pic>
      <p:sp>
        <p:nvSpPr>
          <p:cNvPr id="8" name="Slide Number Placeholder 3"/>
          <p:cNvSpPr txBox="1">
            <a:spLocks/>
          </p:cNvSpPr>
          <p:nvPr/>
        </p:nvSpPr>
        <p:spPr>
          <a:xfrm>
            <a:off x="10457688" y="0"/>
            <a:ext cx="1734312" cy="91887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4000" b="1" dirty="0" smtClean="0"/>
              <a:t>14</a:t>
            </a:r>
            <a:endParaRPr lang="en-GB" sz="4000" b="1" dirty="0"/>
          </a:p>
        </p:txBody>
      </p:sp>
    </p:spTree>
    <p:extLst>
      <p:ext uri="{BB962C8B-B14F-4D97-AF65-F5344CB8AC3E}">
        <p14:creationId xmlns:p14="http://schemas.microsoft.com/office/powerpoint/2010/main" val="1791763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11352584" cy="918874"/>
          </a:xfr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accent5"/>
          </a:lnRef>
          <a:fillRef idx="1003">
            <a:schemeClr val="lt2"/>
          </a:fillRef>
          <a:effectRef idx="2">
            <a:schemeClr val="accent5"/>
          </a:effectRef>
          <a:fontRef idx="minor">
            <a:schemeClr val="lt1"/>
          </a:fontRef>
        </p:style>
        <p:txBody>
          <a:bodyPr>
            <a:noAutofit/>
          </a:bodyPr>
          <a:lstStyle/>
          <a:p>
            <a:r>
              <a:rPr lang="en-ZA" sz="2200" b="1" dirty="0">
                <a:solidFill>
                  <a:schemeClr val="accent3">
                    <a:lumMod val="75000"/>
                  </a:schemeClr>
                </a:solidFill>
                <a:effectLst>
                  <a:outerShdw blurRad="50000" dist="30000" dir="5400000" algn="tl" rotWithShape="0">
                    <a:srgbClr val="000000">
                      <a:alpha val="30000"/>
                    </a:srgbClr>
                  </a:outerShdw>
                </a:effectLst>
                <a:latin typeface="Trebuchet MS" panose="020B0603020202020204" pitchFamily="34" charset="0"/>
                <a:ea typeface="+mj-ea"/>
                <a:cs typeface="+mj-cs"/>
              </a:rPr>
              <a:t>PROGRAMME </a:t>
            </a:r>
            <a:r>
              <a:rPr lang="en-ZA" sz="2200" b="1" dirty="0" smtClean="0">
                <a:solidFill>
                  <a:schemeClr val="accent3">
                    <a:lumMod val="75000"/>
                  </a:schemeClr>
                </a:solidFill>
                <a:effectLst>
                  <a:outerShdw blurRad="50000" dist="30000" dir="5400000" algn="tl" rotWithShape="0">
                    <a:srgbClr val="000000">
                      <a:alpha val="30000"/>
                    </a:srgbClr>
                  </a:outerShdw>
                </a:effectLst>
                <a:latin typeface="Trebuchet MS" panose="020B0603020202020204" pitchFamily="34" charset="0"/>
                <a:ea typeface="+mj-ea"/>
                <a:cs typeface="+mj-cs"/>
              </a:rPr>
              <a:t>3: PUBLIC SERVICE EMPLOYMENT &amp; CONDITIONS OF SERVICE (2)</a:t>
            </a:r>
            <a:r>
              <a:rPr lang="en-ZA" sz="2200" b="1" dirty="0">
                <a:solidFill>
                  <a:schemeClr val="accent3">
                    <a:lumMod val="75000"/>
                  </a:schemeClr>
                </a:solidFill>
                <a:effectLst>
                  <a:outerShdw blurRad="50000" dist="30000" dir="5400000" algn="tl" rotWithShape="0">
                    <a:srgbClr val="000000">
                      <a:alpha val="30000"/>
                    </a:srgbClr>
                  </a:outerShdw>
                </a:effectLst>
                <a:latin typeface="Trebuchet MS" panose="020B0603020202020204" pitchFamily="34" charset="0"/>
                <a:ea typeface="+mj-ea"/>
                <a:cs typeface="+mj-cs"/>
              </a:rPr>
              <a:t/>
            </a:r>
            <a:br>
              <a:rPr lang="en-ZA" sz="2200" b="1" dirty="0">
                <a:solidFill>
                  <a:schemeClr val="accent3">
                    <a:lumMod val="75000"/>
                  </a:schemeClr>
                </a:solidFill>
                <a:effectLst>
                  <a:outerShdw blurRad="50000" dist="30000" dir="5400000" algn="tl" rotWithShape="0">
                    <a:srgbClr val="000000">
                      <a:alpha val="30000"/>
                    </a:srgbClr>
                  </a:outerShdw>
                </a:effectLst>
                <a:latin typeface="Trebuchet MS" panose="020B0603020202020204" pitchFamily="34" charset="0"/>
                <a:ea typeface="+mj-ea"/>
                <a:cs typeface="+mj-cs"/>
              </a:rPr>
            </a:br>
            <a:r>
              <a:rPr lang="en-ZA" sz="2200" b="1" dirty="0" smtClean="0">
                <a:solidFill>
                  <a:srgbClr val="00B050"/>
                </a:solidFill>
                <a:effectLst>
                  <a:outerShdw blurRad="50000" dist="30000" dir="5400000" algn="tl" rotWithShape="0">
                    <a:srgbClr val="000000">
                      <a:alpha val="30000"/>
                    </a:srgbClr>
                  </a:outerShdw>
                </a:effectLst>
                <a:latin typeface="Trebuchet MS" panose="020B0603020202020204" pitchFamily="34" charset="0"/>
                <a:ea typeface="+mj-ea"/>
                <a:cs typeface="+mj-cs"/>
              </a:rPr>
              <a:t>ANNUAL TARGETS ACHIEVED</a:t>
            </a:r>
            <a:endParaRPr lang="en-ZA" sz="2200" b="1" dirty="0">
              <a:solidFill>
                <a:srgbClr val="00B050"/>
              </a:solidFill>
              <a:latin typeface="Trebuchet MS" panose="020B0603020202020204" pitchFamily="34" charset="0"/>
            </a:endParaRPr>
          </a:p>
        </p:txBody>
      </p:sp>
      <p:sp>
        <p:nvSpPr>
          <p:cNvPr id="3" name="Content Placeholder 2"/>
          <p:cNvSpPr>
            <a:spLocks noGrp="1"/>
          </p:cNvSpPr>
          <p:nvPr>
            <p:ph idx="1"/>
          </p:nvPr>
        </p:nvSpPr>
        <p:spPr>
          <a:xfrm>
            <a:off x="1" y="1052736"/>
            <a:ext cx="12037802" cy="4626847"/>
          </a:xfrm>
        </p:spPr>
        <p:txBody>
          <a:bodyPr>
            <a:normAutofit/>
          </a:bodyPr>
          <a:lstStyle/>
          <a:p>
            <a:pPr marL="0" indent="0">
              <a:buSzPct val="100000"/>
              <a:buNone/>
            </a:pPr>
            <a:endParaRPr lang="en-US" sz="800" u="sng" dirty="0">
              <a:latin typeface="Tw Cen MT" panose="020B0602020104020603" pitchFamily="34" charset="0"/>
            </a:endParaRPr>
          </a:p>
          <a:p>
            <a:pPr marL="0" indent="0">
              <a:buSzPct val="100000"/>
              <a:buNone/>
            </a:pPr>
            <a:endParaRPr lang="en-US" sz="1600" u="sng" dirty="0">
              <a:latin typeface="Tw Cen MT" panose="020B0602020104020603" pitchFamily="34" charset="0"/>
            </a:endParaRPr>
          </a:p>
          <a:p>
            <a:pPr marL="82296" indent="0" algn="just">
              <a:buNone/>
            </a:pPr>
            <a:endParaRPr lang="en-US" sz="2000" dirty="0" smtClean="0">
              <a:latin typeface="Tw Cen MT" panose="020B0602020104020603" pitchFamily="34" charset="0"/>
            </a:endParaRPr>
          </a:p>
          <a:p>
            <a:pPr>
              <a:buNone/>
            </a:pPr>
            <a:endParaRPr lang="en-US" dirty="0" smtClean="0"/>
          </a:p>
          <a:p>
            <a:endParaRPr lang="en-US" sz="1800" dirty="0"/>
          </a:p>
        </p:txBody>
      </p:sp>
      <p:sp>
        <p:nvSpPr>
          <p:cNvPr id="6" name="Content Placeholder 2"/>
          <p:cNvSpPr txBox="1">
            <a:spLocks/>
          </p:cNvSpPr>
          <p:nvPr/>
        </p:nvSpPr>
        <p:spPr>
          <a:xfrm>
            <a:off x="1797" y="918874"/>
            <a:ext cx="12190203" cy="5939126"/>
          </a:xfrm>
          <a:prstGeom prst="rect">
            <a:avLst/>
          </a:prstGeom>
          <a:solidFill>
            <a:schemeClr val="tx1">
              <a:lumMod val="95000"/>
            </a:scheme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just">
              <a:lnSpc>
                <a:spcPct val="130000"/>
              </a:lnSpc>
              <a:spcBef>
                <a:spcPts val="0"/>
              </a:spcBef>
              <a:buNone/>
            </a:pPr>
            <a:r>
              <a:rPr lang="en-ZA" sz="1600" b="1" dirty="0">
                <a:solidFill>
                  <a:schemeClr val="bg1"/>
                </a:solidFill>
                <a:latin typeface="Tw Cen MT" panose="020B0602020104020603" pitchFamily="34" charset="0"/>
              </a:rPr>
              <a:t>The Programme had </a:t>
            </a:r>
            <a:r>
              <a:rPr lang="en-ZA" sz="1600" b="1" dirty="0" smtClean="0">
                <a:solidFill>
                  <a:schemeClr val="bg1"/>
                </a:solidFill>
                <a:latin typeface="Tw Cen MT" panose="020B0602020104020603" pitchFamily="34" charset="0"/>
              </a:rPr>
              <a:t>achieved all </a:t>
            </a:r>
            <a:r>
              <a:rPr lang="en-ZA" sz="1600" b="1" dirty="0" smtClean="0">
                <a:solidFill>
                  <a:srgbClr val="00B050"/>
                </a:solidFill>
                <a:latin typeface="Tw Cen MT" panose="020B0602020104020603" pitchFamily="34" charset="0"/>
              </a:rPr>
              <a:t>7 (100%) </a:t>
            </a:r>
            <a:r>
              <a:rPr lang="en-ZA" sz="1600" b="1" dirty="0" smtClean="0">
                <a:solidFill>
                  <a:schemeClr val="bg1"/>
                </a:solidFill>
                <a:latin typeface="Tw Cen MT" panose="020B0602020104020603" pitchFamily="34" charset="0"/>
              </a:rPr>
              <a:t>Annual </a:t>
            </a:r>
            <a:r>
              <a:rPr lang="en-ZA" sz="1600" b="1" dirty="0">
                <a:solidFill>
                  <a:schemeClr val="bg1"/>
                </a:solidFill>
                <a:latin typeface="Tw Cen MT" panose="020B0602020104020603" pitchFamily="34" charset="0"/>
              </a:rPr>
              <a:t>Targets. </a:t>
            </a:r>
            <a:endParaRPr lang="en-ZA" sz="1600" b="1" dirty="0" smtClean="0">
              <a:solidFill>
                <a:schemeClr val="bg1"/>
              </a:solidFill>
              <a:latin typeface="Tw Cen MT" panose="020B0602020104020603" pitchFamily="34" charset="0"/>
            </a:endParaRPr>
          </a:p>
          <a:p>
            <a:pPr marL="0" indent="0" algn="just">
              <a:lnSpc>
                <a:spcPct val="130000"/>
              </a:lnSpc>
              <a:spcBef>
                <a:spcPts val="0"/>
              </a:spcBef>
              <a:buNone/>
            </a:pPr>
            <a:endParaRPr lang="en-ZA" sz="1600" dirty="0" smtClean="0">
              <a:latin typeface="Tw Cen MT" panose="020B0602020104020603" pitchFamily="34" charset="0"/>
            </a:endParaRPr>
          </a:p>
          <a:p>
            <a:pPr marL="0" indent="0">
              <a:lnSpc>
                <a:spcPct val="130000"/>
              </a:lnSpc>
              <a:spcBef>
                <a:spcPts val="0"/>
              </a:spcBef>
              <a:buNone/>
            </a:pPr>
            <a:r>
              <a:rPr lang="en-ZA" sz="1600" dirty="0" smtClean="0">
                <a:latin typeface="Tw Cen MT" panose="020B0602020104020603" pitchFamily="34" charset="0"/>
              </a:rPr>
              <a:t>5.   	</a:t>
            </a:r>
            <a:r>
              <a:rPr lang="en-ZA" sz="1600" dirty="0" smtClean="0">
                <a:solidFill>
                  <a:schemeClr val="bg1"/>
                </a:solidFill>
                <a:latin typeface="Tw Cen MT" panose="020B0602020104020603" pitchFamily="34" charset="0"/>
              </a:rPr>
              <a:t>Quarterly analysis reports on </a:t>
            </a:r>
            <a:r>
              <a:rPr lang="en-ZA" sz="1600" dirty="0">
                <a:solidFill>
                  <a:schemeClr val="bg1"/>
                </a:solidFill>
                <a:latin typeface="Tw Cen MT" panose="020B0602020104020603" pitchFamily="34" charset="0"/>
              </a:rPr>
              <a:t>the </a:t>
            </a:r>
            <a:r>
              <a:rPr lang="en-ZA" sz="1600" b="1" dirty="0">
                <a:solidFill>
                  <a:schemeClr val="bg1"/>
                </a:solidFill>
                <a:latin typeface="Tw Cen MT" panose="020B0602020104020603" pitchFamily="34" charset="0"/>
              </a:rPr>
              <a:t>average number </a:t>
            </a:r>
            <a:r>
              <a:rPr lang="en-ZA" sz="1600" b="1" dirty="0" smtClean="0">
                <a:solidFill>
                  <a:schemeClr val="bg1"/>
                </a:solidFill>
                <a:latin typeface="Tw Cen MT" panose="020B0602020104020603" pitchFamily="34" charset="0"/>
              </a:rPr>
              <a:t>of days </a:t>
            </a:r>
            <a:r>
              <a:rPr lang="en-ZA" sz="1600" b="1" dirty="0">
                <a:solidFill>
                  <a:schemeClr val="bg1"/>
                </a:solidFill>
                <a:latin typeface="Tw Cen MT" panose="020B0602020104020603" pitchFamily="34" charset="0"/>
              </a:rPr>
              <a:t>taken to resolve </a:t>
            </a:r>
            <a:r>
              <a:rPr lang="en-ZA" sz="1600" b="1" dirty="0" smtClean="0">
                <a:solidFill>
                  <a:schemeClr val="bg1"/>
                </a:solidFill>
                <a:latin typeface="Tw Cen MT" panose="020B0602020104020603" pitchFamily="34" charset="0"/>
              </a:rPr>
              <a:t>disciplinary </a:t>
            </a:r>
            <a:r>
              <a:rPr lang="en-ZA" sz="1600" b="1" dirty="0">
                <a:solidFill>
                  <a:schemeClr val="bg1"/>
                </a:solidFill>
                <a:latin typeface="Tw Cen MT" panose="020B0602020104020603" pitchFamily="34" charset="0"/>
              </a:rPr>
              <a:t>cases and precautionary </a:t>
            </a:r>
            <a:r>
              <a:rPr lang="en-ZA" sz="1600" b="1" dirty="0" smtClean="0">
                <a:solidFill>
                  <a:schemeClr val="bg1"/>
                </a:solidFill>
                <a:latin typeface="Tw Cen MT" panose="020B0602020104020603" pitchFamily="34" charset="0"/>
              </a:rPr>
              <a:t>suspension  cases 	</a:t>
            </a:r>
            <a:r>
              <a:rPr lang="en-ZA" sz="1600" dirty="0" smtClean="0">
                <a:solidFill>
                  <a:schemeClr val="bg1"/>
                </a:solidFill>
                <a:latin typeface="Tw Cen MT" panose="020B0602020104020603" pitchFamily="34" charset="0"/>
              </a:rPr>
              <a:t>by national and provincial departments were compiled.</a:t>
            </a:r>
          </a:p>
          <a:p>
            <a:pPr marL="0" indent="0">
              <a:lnSpc>
                <a:spcPct val="130000"/>
              </a:lnSpc>
              <a:spcBef>
                <a:spcPts val="0"/>
              </a:spcBef>
              <a:buNone/>
            </a:pPr>
            <a:endParaRPr lang="en-ZA" sz="1600" i="1" dirty="0" smtClean="0">
              <a:solidFill>
                <a:schemeClr val="accent2">
                  <a:lumMod val="75000"/>
                </a:schemeClr>
              </a:solidFill>
              <a:latin typeface="Tw Cen MT" panose="020B0602020104020603" pitchFamily="34" charset="0"/>
            </a:endParaRPr>
          </a:p>
          <a:p>
            <a:pPr lvl="2"/>
            <a:r>
              <a:rPr lang="en-ZA" sz="1600" b="1" dirty="0">
                <a:solidFill>
                  <a:schemeClr val="accent2">
                    <a:lumMod val="50000"/>
                  </a:schemeClr>
                </a:solidFill>
                <a:latin typeface="Tw Cen MT" panose="020B0602020104020603" pitchFamily="34" charset="0"/>
              </a:rPr>
              <a:t>The five year trend on the average number of days taken to resolve disciplinary cases is depicted below.</a:t>
            </a:r>
          </a:p>
          <a:p>
            <a:pPr marL="0" indent="0">
              <a:buNone/>
            </a:pPr>
            <a:endParaRPr lang="en-ZA" sz="1600" dirty="0">
              <a:latin typeface="Tw Cen MT" panose="020B0602020104020603" pitchFamily="34" charset="0"/>
            </a:endParaRPr>
          </a:p>
          <a:p>
            <a:pPr marL="0" indent="0" algn="just">
              <a:buNone/>
            </a:pPr>
            <a:endParaRPr lang="en-ZA" sz="1100" dirty="0" smtClean="0"/>
          </a:p>
          <a:p>
            <a:pPr algn="just"/>
            <a:endParaRPr lang="en-ZA" sz="1200" dirty="0"/>
          </a:p>
          <a:p>
            <a:pPr marL="0" indent="0">
              <a:lnSpc>
                <a:spcPct val="130000"/>
              </a:lnSpc>
              <a:spcBef>
                <a:spcPts val="0"/>
              </a:spcBef>
              <a:buNone/>
            </a:pPr>
            <a:endParaRPr lang="en-ZA" sz="5500" dirty="0" smtClean="0">
              <a:latin typeface="Tw Cen MT" panose="020B0602020104020603" pitchFamily="34" charset="0"/>
            </a:endParaRPr>
          </a:p>
          <a:p>
            <a:pPr>
              <a:lnSpc>
                <a:spcPct val="130000"/>
              </a:lnSpc>
              <a:spcBef>
                <a:spcPts val="0"/>
              </a:spcBef>
            </a:pPr>
            <a:endParaRPr lang="en-ZA" sz="2900" dirty="0" smtClean="0">
              <a:latin typeface="Tw Cen MT" panose="020B0602020104020603" pitchFamily="34" charset="0"/>
            </a:endParaRPr>
          </a:p>
          <a:p>
            <a:pPr>
              <a:lnSpc>
                <a:spcPct val="130000"/>
              </a:lnSpc>
              <a:spcBef>
                <a:spcPts val="0"/>
              </a:spcBef>
            </a:pPr>
            <a:endParaRPr lang="en-ZA" sz="2900" dirty="0" smtClean="0">
              <a:latin typeface="Tw Cen MT" panose="020B0602020104020603" pitchFamily="34" charset="0"/>
            </a:endParaRPr>
          </a:p>
          <a:p>
            <a:endParaRPr lang="en-ZA" sz="1600" dirty="0" smtClean="0"/>
          </a:p>
          <a:p>
            <a:endParaRPr lang="en-ZA" sz="1600" dirty="0" smtClean="0"/>
          </a:p>
          <a:p>
            <a:endParaRPr lang="en-ZA" sz="1600" dirty="0" smtClean="0"/>
          </a:p>
          <a:p>
            <a:pPr marL="0" indent="0">
              <a:buSzPct val="100000"/>
              <a:buFont typeface="Arial" panose="020B0604020202020204" pitchFamily="34" charset="0"/>
              <a:buNone/>
            </a:pPr>
            <a:endParaRPr lang="en-US" sz="1600" u="sng" dirty="0" smtClean="0">
              <a:latin typeface="Tw Cen MT" panose="020B0602020104020603" pitchFamily="34" charset="0"/>
            </a:endParaRPr>
          </a:p>
          <a:p>
            <a:pPr marL="82296" indent="0" algn="just">
              <a:buFont typeface="Arial" panose="020B0604020202020204" pitchFamily="34" charset="0"/>
              <a:buNone/>
            </a:pPr>
            <a:endParaRPr lang="en-US" sz="2000" dirty="0" smtClean="0">
              <a:latin typeface="Tw Cen MT" panose="020B0602020104020603" pitchFamily="34" charset="0"/>
            </a:endParaRPr>
          </a:p>
          <a:p>
            <a:pPr>
              <a:buFont typeface="Arial" panose="020B0604020202020204" pitchFamily="34" charset="0"/>
              <a:buNone/>
            </a:pPr>
            <a:endParaRPr lang="en-US" dirty="0" smtClean="0"/>
          </a:p>
          <a:p>
            <a:endParaRPr lang="en-US" sz="1800" dirty="0"/>
          </a:p>
        </p:txBody>
      </p:sp>
      <p:graphicFrame>
        <p:nvGraphicFramePr>
          <p:cNvPr id="10" name="Chart 9"/>
          <p:cNvGraphicFramePr/>
          <p:nvPr>
            <p:extLst>
              <p:ext uri="{D42A27DB-BD31-4B8C-83A1-F6EECF244321}">
                <p14:modId xmlns:p14="http://schemas.microsoft.com/office/powerpoint/2010/main" val="3201870777"/>
              </p:ext>
            </p:extLst>
          </p:nvPr>
        </p:nvGraphicFramePr>
        <p:xfrm>
          <a:off x="0" y="2924944"/>
          <a:ext cx="12192000" cy="3933055"/>
        </p:xfrm>
        <a:graphic>
          <a:graphicData uri="http://schemas.openxmlformats.org/drawingml/2006/chart">
            <c:chart xmlns:c="http://schemas.openxmlformats.org/drawingml/2006/chart" xmlns:r="http://schemas.openxmlformats.org/officeDocument/2006/relationships" r:id="rId2"/>
          </a:graphicData>
        </a:graphic>
      </p:graphicFrame>
      <p:sp>
        <p:nvSpPr>
          <p:cNvPr id="7" name="Slide Number Placeholder 3"/>
          <p:cNvSpPr txBox="1">
            <a:spLocks/>
          </p:cNvSpPr>
          <p:nvPr/>
        </p:nvSpPr>
        <p:spPr>
          <a:xfrm>
            <a:off x="10457688" y="0"/>
            <a:ext cx="1734312" cy="91887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4000" b="1" dirty="0" smtClean="0"/>
              <a:t>15</a:t>
            </a:r>
            <a:endParaRPr lang="en-GB" sz="4000" b="1" dirty="0"/>
          </a:p>
        </p:txBody>
      </p:sp>
    </p:spTree>
    <p:extLst>
      <p:ext uri="{BB962C8B-B14F-4D97-AF65-F5344CB8AC3E}">
        <p14:creationId xmlns:p14="http://schemas.microsoft.com/office/powerpoint/2010/main" val="289086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1136560" cy="989351"/>
          </a:xfrm>
          <a:solidFill>
            <a:schemeClr val="tx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en-ZA" sz="2000" b="1" dirty="0">
                <a:solidFill>
                  <a:schemeClr val="accent3">
                    <a:lumMod val="75000"/>
                  </a:schemeClr>
                </a:solidFill>
                <a:effectLst>
                  <a:outerShdw blurRad="50000" dist="30000" dir="5400000" algn="tl" rotWithShape="0">
                    <a:srgbClr val="000000">
                      <a:alpha val="30000"/>
                    </a:srgbClr>
                  </a:outerShdw>
                </a:effectLst>
                <a:latin typeface="+mn-lt"/>
              </a:rPr>
              <a:t>PROGRAMME 3: PUBLIC SERVICE EMPLOYMENT &amp; CONDITIONS OF SERVICE </a:t>
            </a:r>
            <a:r>
              <a:rPr lang="en-ZA" sz="2000" b="1" dirty="0" smtClean="0">
                <a:solidFill>
                  <a:schemeClr val="accent3">
                    <a:lumMod val="75000"/>
                  </a:schemeClr>
                </a:solidFill>
                <a:effectLst>
                  <a:outerShdw blurRad="50000" dist="30000" dir="5400000" algn="tl" rotWithShape="0">
                    <a:srgbClr val="000000">
                      <a:alpha val="30000"/>
                    </a:srgbClr>
                  </a:outerShdw>
                </a:effectLst>
                <a:latin typeface="+mn-lt"/>
              </a:rPr>
              <a:t>(3)</a:t>
            </a:r>
            <a:r>
              <a:rPr lang="en-ZA" sz="2000" b="1" dirty="0">
                <a:solidFill>
                  <a:schemeClr val="accent3">
                    <a:lumMod val="75000"/>
                  </a:schemeClr>
                </a:solidFill>
                <a:effectLst>
                  <a:outerShdw blurRad="50000" dist="30000" dir="5400000" algn="tl" rotWithShape="0">
                    <a:srgbClr val="000000">
                      <a:alpha val="30000"/>
                    </a:srgbClr>
                  </a:outerShdw>
                </a:effectLst>
                <a:latin typeface="+mn-lt"/>
              </a:rPr>
              <a:t/>
            </a:r>
            <a:br>
              <a:rPr lang="en-ZA" sz="2000" b="1" dirty="0">
                <a:solidFill>
                  <a:schemeClr val="accent3">
                    <a:lumMod val="75000"/>
                  </a:schemeClr>
                </a:solidFill>
                <a:effectLst>
                  <a:outerShdw blurRad="50000" dist="30000" dir="5400000" algn="tl" rotWithShape="0">
                    <a:srgbClr val="000000">
                      <a:alpha val="30000"/>
                    </a:srgbClr>
                  </a:outerShdw>
                </a:effectLst>
                <a:latin typeface="+mn-lt"/>
              </a:rPr>
            </a:br>
            <a:r>
              <a:rPr lang="en-ZA" sz="2000" b="1" dirty="0">
                <a:solidFill>
                  <a:srgbClr val="00B050"/>
                </a:solidFill>
                <a:effectLst>
                  <a:outerShdw blurRad="50000" dist="30000" dir="5400000" algn="tl" rotWithShape="0">
                    <a:srgbClr val="000000">
                      <a:alpha val="30000"/>
                    </a:srgbClr>
                  </a:outerShdw>
                </a:effectLst>
                <a:latin typeface="+mn-lt"/>
              </a:rPr>
              <a:t>ANNUAL TARGETS ACHIEVED</a:t>
            </a:r>
            <a:endParaRPr lang="en-ZA" sz="2000" dirty="0">
              <a:latin typeface="+mn-lt"/>
            </a:endParaRPr>
          </a:p>
        </p:txBody>
      </p:sp>
      <p:sp>
        <p:nvSpPr>
          <p:cNvPr id="3" name="Content Placeholder 2"/>
          <p:cNvSpPr>
            <a:spLocks noGrp="1"/>
          </p:cNvSpPr>
          <p:nvPr>
            <p:ph idx="1"/>
          </p:nvPr>
        </p:nvSpPr>
        <p:spPr>
          <a:xfrm>
            <a:off x="0" y="989350"/>
            <a:ext cx="12192000" cy="5868650"/>
          </a:xfrm>
          <a:solidFill>
            <a:schemeClr val="tx1"/>
          </a:solidFill>
        </p:spPr>
        <p:txBody>
          <a:bodyPr>
            <a:normAutofit fontScale="92500" lnSpcReduction="10000"/>
          </a:bodyPr>
          <a:lstStyle/>
          <a:p>
            <a:pPr algn="just"/>
            <a:r>
              <a:rPr lang="en-ZA" sz="1800" b="1" dirty="0">
                <a:solidFill>
                  <a:schemeClr val="bg1"/>
                </a:solidFill>
                <a:latin typeface="Tw Cen MT" panose="020B0602020104020603" pitchFamily="34" charset="0"/>
              </a:rPr>
              <a:t>The reasons why departments have not complied with the prescribed 90 day period </a:t>
            </a:r>
            <a:r>
              <a:rPr lang="en-ZA" sz="1800" b="1" dirty="0" smtClean="0">
                <a:solidFill>
                  <a:schemeClr val="bg1"/>
                </a:solidFill>
                <a:latin typeface="Tw Cen MT" panose="020B0602020104020603" pitchFamily="34" charset="0"/>
              </a:rPr>
              <a:t>include the following;</a:t>
            </a:r>
            <a:endParaRPr lang="en-ZA" sz="1800" b="1" dirty="0">
              <a:solidFill>
                <a:schemeClr val="bg1"/>
              </a:solidFill>
              <a:latin typeface="Tw Cen MT" panose="020B0602020104020603" pitchFamily="34" charset="0"/>
            </a:endParaRPr>
          </a:p>
          <a:p>
            <a:pPr algn="just"/>
            <a:endParaRPr lang="en-ZA" sz="1800" b="1" dirty="0">
              <a:solidFill>
                <a:schemeClr val="bg1"/>
              </a:solidFill>
              <a:latin typeface="Tw Cen MT" panose="020B0602020104020603" pitchFamily="34" charset="0"/>
            </a:endParaRPr>
          </a:p>
          <a:p>
            <a:pPr lvl="1" algn="just">
              <a:buFont typeface="Wingdings" panose="05000000000000000000" pitchFamily="2" charset="2"/>
              <a:buChar char="§"/>
            </a:pPr>
            <a:r>
              <a:rPr lang="en-US" sz="1800" dirty="0">
                <a:solidFill>
                  <a:schemeClr val="bg1"/>
                </a:solidFill>
                <a:latin typeface="Tw Cen MT" panose="020B0602020104020603" pitchFamily="34" charset="0"/>
              </a:rPr>
              <a:t>The non-availability of the Chairpersons and initiators;</a:t>
            </a:r>
            <a:endParaRPr lang="en-ZA" sz="1800" dirty="0">
              <a:solidFill>
                <a:schemeClr val="bg1"/>
              </a:solidFill>
              <a:latin typeface="Tw Cen MT" panose="020B0602020104020603" pitchFamily="34" charset="0"/>
            </a:endParaRPr>
          </a:p>
          <a:p>
            <a:pPr lvl="1" algn="just">
              <a:buFont typeface="Wingdings" panose="05000000000000000000" pitchFamily="2" charset="2"/>
              <a:buChar char="§"/>
            </a:pPr>
            <a:r>
              <a:rPr lang="en-US" sz="1800" dirty="0">
                <a:solidFill>
                  <a:schemeClr val="bg1"/>
                </a:solidFill>
                <a:latin typeface="Tw Cen MT" panose="020B0602020104020603" pitchFamily="34" charset="0"/>
              </a:rPr>
              <a:t>The diverse nature and complexity of cases;</a:t>
            </a:r>
            <a:endParaRPr lang="en-ZA" sz="1800" dirty="0">
              <a:solidFill>
                <a:schemeClr val="bg1"/>
              </a:solidFill>
              <a:latin typeface="Tw Cen MT" panose="020B0602020104020603" pitchFamily="34" charset="0"/>
            </a:endParaRPr>
          </a:p>
          <a:p>
            <a:pPr lvl="1" algn="just">
              <a:buFont typeface="Wingdings" panose="05000000000000000000" pitchFamily="2" charset="2"/>
              <a:buChar char="§"/>
            </a:pPr>
            <a:r>
              <a:rPr lang="en-US" sz="1800" dirty="0">
                <a:solidFill>
                  <a:schemeClr val="bg1"/>
                </a:solidFill>
                <a:latin typeface="Tw Cen MT" panose="020B0602020104020603" pitchFamily="34" charset="0"/>
              </a:rPr>
              <a:t>Political interference; and</a:t>
            </a:r>
            <a:endParaRPr lang="en-ZA" sz="1800" dirty="0">
              <a:solidFill>
                <a:schemeClr val="bg1"/>
              </a:solidFill>
              <a:latin typeface="Tw Cen MT" panose="020B0602020104020603" pitchFamily="34" charset="0"/>
            </a:endParaRPr>
          </a:p>
          <a:p>
            <a:pPr lvl="1" algn="just">
              <a:buFont typeface="Wingdings" panose="05000000000000000000" pitchFamily="2" charset="2"/>
              <a:buChar char="§"/>
            </a:pPr>
            <a:r>
              <a:rPr lang="en-US" sz="1800" dirty="0">
                <a:solidFill>
                  <a:schemeClr val="bg1"/>
                </a:solidFill>
                <a:latin typeface="Tw Cen MT" panose="020B0602020104020603" pitchFamily="34" charset="0"/>
              </a:rPr>
              <a:t>The lack of protection for key witnesses i.e. fraud and corruption related case.</a:t>
            </a:r>
            <a:endParaRPr lang="en-ZA" sz="1800" dirty="0">
              <a:solidFill>
                <a:schemeClr val="bg1"/>
              </a:solidFill>
              <a:latin typeface="Tw Cen MT" panose="020B0602020104020603" pitchFamily="34" charset="0"/>
            </a:endParaRPr>
          </a:p>
          <a:p>
            <a:pPr algn="just">
              <a:buFont typeface="Wingdings" panose="05000000000000000000" pitchFamily="2" charset="2"/>
              <a:buChar char="§"/>
            </a:pPr>
            <a:endParaRPr lang="en-ZA" sz="1800" dirty="0">
              <a:solidFill>
                <a:schemeClr val="bg1"/>
              </a:solidFill>
              <a:latin typeface="Tw Cen MT" panose="020B0602020104020603" pitchFamily="34" charset="0"/>
            </a:endParaRPr>
          </a:p>
          <a:p>
            <a:pPr marL="0" indent="0" algn="just">
              <a:buNone/>
            </a:pPr>
            <a:r>
              <a:rPr lang="en-ZA" sz="1800" dirty="0">
                <a:solidFill>
                  <a:schemeClr val="bg1"/>
                </a:solidFill>
                <a:latin typeface="Tw Cen MT" panose="020B0602020104020603" pitchFamily="34" charset="0"/>
              </a:rPr>
              <a:t> </a:t>
            </a:r>
            <a:r>
              <a:rPr lang="en-US" sz="1800" b="1" dirty="0">
                <a:solidFill>
                  <a:schemeClr val="bg1"/>
                </a:solidFill>
                <a:latin typeface="Tw Cen MT" panose="020B0602020104020603" pitchFamily="34" charset="0"/>
              </a:rPr>
              <a:t>In order to ensure </a:t>
            </a:r>
            <a:r>
              <a:rPr lang="en-ZA" sz="1800" b="1" dirty="0">
                <a:solidFill>
                  <a:schemeClr val="bg1"/>
                </a:solidFill>
                <a:latin typeface="Tw Cen MT" panose="020B0602020104020603" pitchFamily="34" charset="0"/>
              </a:rPr>
              <a:t>compliance with the prescribed 90 day period, the Department has undertaken the following initiatives:</a:t>
            </a:r>
          </a:p>
          <a:p>
            <a:pPr marL="0" indent="0" algn="just">
              <a:buNone/>
            </a:pPr>
            <a:endParaRPr lang="en-ZA" sz="1800" dirty="0">
              <a:solidFill>
                <a:schemeClr val="bg1"/>
              </a:solidFill>
              <a:latin typeface="Tw Cen MT" panose="020B0602020104020603" pitchFamily="34" charset="0"/>
            </a:endParaRPr>
          </a:p>
          <a:p>
            <a:pPr lvl="1" algn="just">
              <a:buFont typeface="Wingdings" panose="05000000000000000000" pitchFamily="2" charset="2"/>
              <a:buChar char="§"/>
            </a:pPr>
            <a:r>
              <a:rPr lang="en-ZA" sz="1800" dirty="0">
                <a:solidFill>
                  <a:schemeClr val="bg1"/>
                </a:solidFill>
                <a:latin typeface="Tw Cen MT" panose="020B0602020104020603" pitchFamily="34" charset="0"/>
              </a:rPr>
              <a:t>Written letters to the Accounting Officers regarding non-compliance with the prescripts with regards to the failure to report and failure to finalise cases within 90 days;</a:t>
            </a:r>
          </a:p>
          <a:p>
            <a:pPr lvl="1" algn="just">
              <a:buFont typeface="Wingdings" panose="05000000000000000000" pitchFamily="2" charset="2"/>
              <a:buChar char="§"/>
            </a:pPr>
            <a:r>
              <a:rPr lang="en-ZA" sz="1800" dirty="0">
                <a:solidFill>
                  <a:schemeClr val="bg1"/>
                </a:solidFill>
                <a:latin typeface="Tw Cen MT" panose="020B0602020104020603" pitchFamily="34" charset="0"/>
              </a:rPr>
              <a:t>Working with National Treasury to reconfigure the PERSAL system to allow for departments to capture cases for reporting and monitoring;</a:t>
            </a:r>
          </a:p>
          <a:p>
            <a:pPr lvl="1" algn="just">
              <a:buFont typeface="Wingdings" panose="05000000000000000000" pitchFamily="2" charset="2"/>
              <a:buChar char="§"/>
            </a:pPr>
            <a:r>
              <a:rPr lang="en-ZA" sz="1800" dirty="0">
                <a:solidFill>
                  <a:schemeClr val="bg1"/>
                </a:solidFill>
                <a:latin typeface="Tw Cen MT" panose="020B0602020104020603" pitchFamily="34" charset="0"/>
              </a:rPr>
              <a:t>Established a pool of labour relations specialists to assist departments with chairpersons and initiators;</a:t>
            </a:r>
          </a:p>
          <a:p>
            <a:pPr lvl="1" algn="just">
              <a:buFont typeface="Wingdings" panose="05000000000000000000" pitchFamily="2" charset="2"/>
              <a:buChar char="§"/>
            </a:pPr>
            <a:r>
              <a:rPr lang="en-ZA" sz="1800" dirty="0">
                <a:solidFill>
                  <a:schemeClr val="bg1"/>
                </a:solidFill>
                <a:latin typeface="Tw Cen MT" panose="020B0602020104020603" pitchFamily="34" charset="0"/>
              </a:rPr>
              <a:t>Rolling out a capacity building programme in conjunction with PSETA for initiators and chairpersons for disciplinary cases;</a:t>
            </a:r>
          </a:p>
          <a:p>
            <a:pPr lvl="1" algn="just">
              <a:buFont typeface="Wingdings" panose="05000000000000000000" pitchFamily="2" charset="2"/>
              <a:buChar char="§"/>
            </a:pPr>
            <a:r>
              <a:rPr lang="en-ZA" sz="1800" dirty="0">
                <a:solidFill>
                  <a:schemeClr val="bg1"/>
                </a:solidFill>
                <a:latin typeface="Tw Cen MT" panose="020B0602020104020603" pitchFamily="34" charset="0"/>
              </a:rPr>
              <a:t>In conjunction with donor partners is developing an audit methodology to audit cases and assist in their finalisation; and</a:t>
            </a:r>
          </a:p>
          <a:p>
            <a:pPr lvl="1" algn="just">
              <a:buFont typeface="Wingdings" panose="05000000000000000000" pitchFamily="2" charset="2"/>
              <a:buChar char="§"/>
            </a:pPr>
            <a:r>
              <a:rPr lang="en-ZA" sz="1800" dirty="0">
                <a:solidFill>
                  <a:schemeClr val="bg1"/>
                </a:solidFill>
                <a:latin typeface="Tw Cen MT" panose="020B0602020104020603" pitchFamily="34" charset="0"/>
              </a:rPr>
              <a:t>Continues to provide support, guidance and advice where required. </a:t>
            </a:r>
          </a:p>
          <a:p>
            <a:pPr algn="just"/>
            <a:endParaRPr lang="en-ZA" sz="1800" dirty="0"/>
          </a:p>
        </p:txBody>
      </p:sp>
      <p:sp>
        <p:nvSpPr>
          <p:cNvPr id="5" name="Slide Number Placeholder 3"/>
          <p:cNvSpPr txBox="1">
            <a:spLocks/>
          </p:cNvSpPr>
          <p:nvPr/>
        </p:nvSpPr>
        <p:spPr>
          <a:xfrm>
            <a:off x="10457688" y="0"/>
            <a:ext cx="1734312" cy="91887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4000" b="1" dirty="0" smtClean="0"/>
              <a:t>16</a:t>
            </a:r>
            <a:endParaRPr lang="en-GB" sz="4000" b="1" dirty="0"/>
          </a:p>
        </p:txBody>
      </p:sp>
    </p:spTree>
    <p:extLst>
      <p:ext uri="{BB962C8B-B14F-4D97-AF65-F5344CB8AC3E}">
        <p14:creationId xmlns:p14="http://schemas.microsoft.com/office/powerpoint/2010/main" val="39235514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11136560" cy="918874"/>
          </a:xfr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accent5"/>
          </a:lnRef>
          <a:fillRef idx="1003">
            <a:schemeClr val="lt2"/>
          </a:fillRef>
          <a:effectRef idx="2">
            <a:schemeClr val="accent5"/>
          </a:effectRef>
          <a:fontRef idx="minor">
            <a:schemeClr val="lt1"/>
          </a:fontRef>
        </p:style>
        <p:txBody>
          <a:bodyPr>
            <a:noAutofit/>
          </a:bodyPr>
          <a:lstStyle/>
          <a:p>
            <a:r>
              <a:rPr lang="en-ZA" sz="2200" b="1" dirty="0">
                <a:solidFill>
                  <a:schemeClr val="accent3">
                    <a:lumMod val="75000"/>
                  </a:schemeClr>
                </a:solidFill>
                <a:effectLst>
                  <a:outerShdw blurRad="50000" dist="30000" dir="5400000" algn="tl" rotWithShape="0">
                    <a:srgbClr val="000000">
                      <a:alpha val="30000"/>
                    </a:srgbClr>
                  </a:outerShdw>
                </a:effectLst>
                <a:latin typeface="Trebuchet MS" panose="020B0603020202020204" pitchFamily="34" charset="0"/>
                <a:ea typeface="+mj-ea"/>
                <a:cs typeface="+mj-cs"/>
              </a:rPr>
              <a:t>PROGRAMME </a:t>
            </a:r>
            <a:r>
              <a:rPr lang="en-ZA" sz="2200" b="1" dirty="0" smtClean="0">
                <a:solidFill>
                  <a:schemeClr val="accent3">
                    <a:lumMod val="75000"/>
                  </a:schemeClr>
                </a:solidFill>
                <a:effectLst>
                  <a:outerShdw blurRad="50000" dist="30000" dir="5400000" algn="tl" rotWithShape="0">
                    <a:srgbClr val="000000">
                      <a:alpha val="30000"/>
                    </a:srgbClr>
                  </a:outerShdw>
                </a:effectLst>
                <a:latin typeface="Trebuchet MS" panose="020B0603020202020204" pitchFamily="34" charset="0"/>
                <a:ea typeface="+mj-ea"/>
                <a:cs typeface="+mj-cs"/>
              </a:rPr>
              <a:t>3: PUBLIC SERVICE EMPLOYMENT &amp; CONDITIONS OF SERVICE (4)</a:t>
            </a:r>
            <a:r>
              <a:rPr lang="en-ZA" sz="2200" b="1" dirty="0">
                <a:solidFill>
                  <a:schemeClr val="accent3">
                    <a:lumMod val="75000"/>
                  </a:schemeClr>
                </a:solidFill>
                <a:effectLst>
                  <a:outerShdw blurRad="50000" dist="30000" dir="5400000" algn="tl" rotWithShape="0">
                    <a:srgbClr val="000000">
                      <a:alpha val="30000"/>
                    </a:srgbClr>
                  </a:outerShdw>
                </a:effectLst>
                <a:latin typeface="Trebuchet MS" panose="020B0603020202020204" pitchFamily="34" charset="0"/>
                <a:ea typeface="+mj-ea"/>
                <a:cs typeface="+mj-cs"/>
              </a:rPr>
              <a:t/>
            </a:r>
            <a:br>
              <a:rPr lang="en-ZA" sz="2200" b="1" dirty="0">
                <a:solidFill>
                  <a:schemeClr val="accent3">
                    <a:lumMod val="75000"/>
                  </a:schemeClr>
                </a:solidFill>
                <a:effectLst>
                  <a:outerShdw blurRad="50000" dist="30000" dir="5400000" algn="tl" rotWithShape="0">
                    <a:srgbClr val="000000">
                      <a:alpha val="30000"/>
                    </a:srgbClr>
                  </a:outerShdw>
                </a:effectLst>
                <a:latin typeface="Trebuchet MS" panose="020B0603020202020204" pitchFamily="34" charset="0"/>
                <a:ea typeface="+mj-ea"/>
                <a:cs typeface="+mj-cs"/>
              </a:rPr>
            </a:br>
            <a:r>
              <a:rPr lang="en-ZA" sz="2200" b="1" dirty="0" smtClean="0">
                <a:solidFill>
                  <a:srgbClr val="00B050"/>
                </a:solidFill>
                <a:effectLst>
                  <a:outerShdw blurRad="50000" dist="30000" dir="5400000" algn="tl" rotWithShape="0">
                    <a:srgbClr val="000000">
                      <a:alpha val="30000"/>
                    </a:srgbClr>
                  </a:outerShdw>
                </a:effectLst>
                <a:latin typeface="Trebuchet MS" panose="020B0603020202020204" pitchFamily="34" charset="0"/>
                <a:ea typeface="+mj-ea"/>
                <a:cs typeface="+mj-cs"/>
              </a:rPr>
              <a:t>ANNUAL TARGETS ACHIEVED</a:t>
            </a:r>
            <a:endParaRPr lang="en-ZA" sz="2200" b="1" dirty="0">
              <a:solidFill>
                <a:srgbClr val="00B050"/>
              </a:solidFill>
              <a:latin typeface="Trebuchet MS" panose="020B0603020202020204" pitchFamily="34" charset="0"/>
            </a:endParaRPr>
          </a:p>
        </p:txBody>
      </p:sp>
      <p:sp>
        <p:nvSpPr>
          <p:cNvPr id="3" name="Content Placeholder 2"/>
          <p:cNvSpPr>
            <a:spLocks noGrp="1"/>
          </p:cNvSpPr>
          <p:nvPr>
            <p:ph idx="1"/>
          </p:nvPr>
        </p:nvSpPr>
        <p:spPr>
          <a:xfrm>
            <a:off x="1" y="1052736"/>
            <a:ext cx="12037802" cy="4626847"/>
          </a:xfrm>
        </p:spPr>
        <p:txBody>
          <a:bodyPr>
            <a:normAutofit/>
          </a:bodyPr>
          <a:lstStyle/>
          <a:p>
            <a:pPr marL="0" indent="0">
              <a:buSzPct val="100000"/>
              <a:buNone/>
            </a:pPr>
            <a:endParaRPr lang="en-US" sz="800" u="sng" dirty="0">
              <a:latin typeface="Tw Cen MT" panose="020B0602020104020603" pitchFamily="34" charset="0"/>
            </a:endParaRPr>
          </a:p>
          <a:p>
            <a:pPr marL="0" indent="0">
              <a:buSzPct val="100000"/>
              <a:buNone/>
            </a:pPr>
            <a:endParaRPr lang="en-US" sz="1600" u="sng" dirty="0">
              <a:latin typeface="Tw Cen MT" panose="020B0602020104020603" pitchFamily="34" charset="0"/>
            </a:endParaRPr>
          </a:p>
          <a:p>
            <a:pPr marL="82296" indent="0" algn="just">
              <a:buNone/>
            </a:pPr>
            <a:endParaRPr lang="en-US" sz="2000" dirty="0" smtClean="0">
              <a:latin typeface="Tw Cen MT" panose="020B0602020104020603" pitchFamily="34" charset="0"/>
            </a:endParaRPr>
          </a:p>
          <a:p>
            <a:pPr>
              <a:buNone/>
            </a:pPr>
            <a:endParaRPr lang="en-US" dirty="0" smtClean="0"/>
          </a:p>
          <a:p>
            <a:endParaRPr lang="en-US" sz="1800" dirty="0"/>
          </a:p>
        </p:txBody>
      </p:sp>
      <p:sp>
        <p:nvSpPr>
          <p:cNvPr id="6" name="Content Placeholder 2"/>
          <p:cNvSpPr txBox="1">
            <a:spLocks/>
          </p:cNvSpPr>
          <p:nvPr/>
        </p:nvSpPr>
        <p:spPr>
          <a:xfrm>
            <a:off x="0" y="918874"/>
            <a:ext cx="12190203" cy="5939126"/>
          </a:xfrm>
          <a:prstGeom prst="rect">
            <a:avLst/>
          </a:prstGeom>
          <a:solidFill>
            <a:schemeClr val="tx1">
              <a:lumMod val="95000"/>
            </a:scheme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just">
              <a:lnSpc>
                <a:spcPct val="130000"/>
              </a:lnSpc>
              <a:spcBef>
                <a:spcPts val="0"/>
              </a:spcBef>
              <a:buNone/>
            </a:pPr>
            <a:r>
              <a:rPr lang="en-ZA" sz="2000" dirty="0" smtClean="0">
                <a:latin typeface="Tw Cen MT" panose="020B0602020104020603" pitchFamily="34" charset="0"/>
              </a:rPr>
              <a:t>6. 	</a:t>
            </a:r>
            <a:r>
              <a:rPr lang="en-ZA" sz="2000" dirty="0" smtClean="0">
                <a:solidFill>
                  <a:schemeClr val="bg1"/>
                </a:solidFill>
                <a:latin typeface="Tw Cen MT" panose="020B0602020104020603" pitchFamily="34" charset="0"/>
              </a:rPr>
              <a:t>Q</a:t>
            </a:r>
            <a:r>
              <a:rPr lang="en-ZA" sz="2000" dirty="0" smtClean="0">
                <a:solidFill>
                  <a:schemeClr val="bg1"/>
                </a:solidFill>
                <a:latin typeface="Tw Cen MT" panose="020B0602020104020603" pitchFamily="34" charset="0"/>
                <a:ea typeface="Times New Roman" panose="02020603050405020304" pitchFamily="18" charset="0"/>
                <a:cs typeface="Arial" panose="020B0604020202020204" pitchFamily="34" charset="0"/>
              </a:rPr>
              <a:t>uarterly </a:t>
            </a:r>
            <a:r>
              <a:rPr lang="en-ZA" sz="2000" dirty="0">
                <a:solidFill>
                  <a:schemeClr val="bg1"/>
                </a:solidFill>
                <a:latin typeface="Tw Cen MT" panose="020B0602020104020603" pitchFamily="34" charset="0"/>
                <a:ea typeface="Times New Roman" panose="02020603050405020304" pitchFamily="18" charset="0"/>
                <a:cs typeface="Arial" panose="020B0604020202020204" pitchFamily="34" charset="0"/>
              </a:rPr>
              <a:t>reports on the implementation of the </a:t>
            </a:r>
            <a:r>
              <a:rPr lang="en-ZA" sz="2000" b="1" dirty="0" smtClean="0">
                <a:solidFill>
                  <a:schemeClr val="bg1"/>
                </a:solidFill>
                <a:latin typeface="Tw Cen MT" panose="020B0602020104020603" pitchFamily="34" charset="0"/>
                <a:ea typeface="Times New Roman" panose="02020603050405020304" pitchFamily="18" charset="0"/>
                <a:cs typeface="Arial" panose="020B0604020202020204" pitchFamily="34" charset="0"/>
              </a:rPr>
              <a:t>Government Employee Housing Scheme (GEHS) </a:t>
            </a:r>
            <a:r>
              <a:rPr lang="en-ZA" sz="2000" dirty="0" smtClean="0">
                <a:solidFill>
                  <a:schemeClr val="bg1"/>
                </a:solidFill>
                <a:latin typeface="Tw Cen MT" panose="020B0602020104020603" pitchFamily="34" charset="0"/>
                <a:ea typeface="Times New Roman" panose="02020603050405020304" pitchFamily="18" charset="0"/>
                <a:cs typeface="Arial" panose="020B0604020202020204" pitchFamily="34" charset="0"/>
              </a:rPr>
              <a:t>were 	submitted. </a:t>
            </a:r>
          </a:p>
          <a:p>
            <a:pPr marL="0" indent="0" algn="just">
              <a:lnSpc>
                <a:spcPct val="130000"/>
              </a:lnSpc>
              <a:spcBef>
                <a:spcPts val="0"/>
              </a:spcBef>
              <a:buNone/>
            </a:pPr>
            <a:endParaRPr lang="en-ZA" sz="2000" dirty="0" smtClean="0">
              <a:latin typeface="Tw Cen MT" panose="020B0602020104020603" pitchFamily="34" charset="0"/>
              <a:ea typeface="Times New Roman" panose="02020603050405020304" pitchFamily="18" charset="0"/>
              <a:cs typeface="Arial" panose="020B0604020202020204" pitchFamily="34" charset="0"/>
            </a:endParaRPr>
          </a:p>
          <a:p>
            <a:pPr lvl="3" algn="just">
              <a:lnSpc>
                <a:spcPct val="130000"/>
              </a:lnSpc>
              <a:spcBef>
                <a:spcPts val="0"/>
              </a:spcBef>
            </a:pPr>
            <a:r>
              <a:rPr lang="en-ZA" sz="2000" i="1" dirty="0" smtClean="0">
                <a:solidFill>
                  <a:schemeClr val="accent2">
                    <a:lumMod val="50000"/>
                  </a:schemeClr>
                </a:solidFill>
                <a:latin typeface="Tw Cen MT" panose="020B0602020104020603" pitchFamily="34" charset="0"/>
                <a:ea typeface="Times New Roman" panose="02020603050405020304" pitchFamily="18" charset="0"/>
                <a:cs typeface="Arial" panose="020B0604020202020204" pitchFamily="34" charset="0"/>
              </a:rPr>
              <a:t>As at March 2020, 651 358 employees were receiving the GEHS housing allowance for home ownership and 261 964 employees who do not own houses were also receiving GEHS allowance for renting . </a:t>
            </a:r>
          </a:p>
          <a:p>
            <a:pPr lvl="3" algn="just">
              <a:lnSpc>
                <a:spcPct val="130000"/>
              </a:lnSpc>
              <a:spcBef>
                <a:spcPts val="0"/>
              </a:spcBef>
            </a:pPr>
            <a:endParaRPr lang="en-ZA" sz="2000" i="1" dirty="0">
              <a:solidFill>
                <a:schemeClr val="accent2">
                  <a:lumMod val="50000"/>
                </a:schemeClr>
              </a:solidFill>
              <a:latin typeface="Tw Cen MT" panose="020B0602020104020603" pitchFamily="34" charset="0"/>
              <a:ea typeface="Times New Roman" panose="02020603050405020304" pitchFamily="18" charset="0"/>
              <a:cs typeface="Arial" panose="020B0604020202020204" pitchFamily="34" charset="0"/>
            </a:endParaRPr>
          </a:p>
          <a:p>
            <a:pPr lvl="3" algn="just">
              <a:lnSpc>
                <a:spcPct val="130000"/>
              </a:lnSpc>
              <a:spcBef>
                <a:spcPts val="0"/>
              </a:spcBef>
            </a:pPr>
            <a:r>
              <a:rPr lang="en-ZA" sz="2000" i="1" dirty="0" smtClean="0">
                <a:solidFill>
                  <a:schemeClr val="accent2">
                    <a:lumMod val="50000"/>
                  </a:schemeClr>
                </a:solidFill>
                <a:latin typeface="Tw Cen MT" panose="020B0602020104020603" pitchFamily="34" charset="0"/>
                <a:ea typeface="Times New Roman" panose="02020603050405020304" pitchFamily="18" charset="0"/>
                <a:cs typeface="Arial" panose="020B0604020202020204" pitchFamily="34" charset="0"/>
              </a:rPr>
              <a:t>A total of R8.6 billion was saved in the Individual Linked Savings Facility.</a:t>
            </a:r>
          </a:p>
          <a:p>
            <a:pPr marL="1371600" lvl="3" indent="0" algn="just">
              <a:lnSpc>
                <a:spcPct val="130000"/>
              </a:lnSpc>
              <a:spcBef>
                <a:spcPts val="0"/>
              </a:spcBef>
              <a:buNone/>
            </a:pPr>
            <a:endParaRPr lang="en-ZA" sz="2000" i="1" dirty="0">
              <a:solidFill>
                <a:schemeClr val="accent2">
                  <a:lumMod val="50000"/>
                </a:schemeClr>
              </a:solidFill>
              <a:latin typeface="Tw Cen MT" panose="020B0602020104020603" pitchFamily="34" charset="0"/>
            </a:endParaRPr>
          </a:p>
          <a:p>
            <a:pPr marL="0" indent="0" algn="just">
              <a:lnSpc>
                <a:spcPct val="130000"/>
              </a:lnSpc>
              <a:spcBef>
                <a:spcPts val="0"/>
              </a:spcBef>
              <a:buNone/>
            </a:pPr>
            <a:r>
              <a:rPr lang="en-ZA" sz="2000" i="1" dirty="0" smtClean="0">
                <a:latin typeface="Tw Cen MT" panose="020B0602020104020603" pitchFamily="34" charset="0"/>
              </a:rPr>
              <a:t>7.  	</a:t>
            </a:r>
            <a:r>
              <a:rPr lang="en-ZA" sz="2000" i="1" dirty="0" smtClean="0">
                <a:solidFill>
                  <a:schemeClr val="bg1"/>
                </a:solidFill>
                <a:latin typeface="Tw Cen MT" panose="020B0602020104020603" pitchFamily="34" charset="0"/>
              </a:rPr>
              <a:t>The report of the establishment of the </a:t>
            </a:r>
            <a:r>
              <a:rPr lang="en-ZA" sz="2000" b="1" i="1" dirty="0" smtClean="0">
                <a:solidFill>
                  <a:schemeClr val="bg1"/>
                </a:solidFill>
                <a:latin typeface="Tw Cen MT" panose="020B0602020104020603" pitchFamily="34" charset="0"/>
              </a:rPr>
              <a:t>housing finance solution for the GEHS </a:t>
            </a:r>
            <a:r>
              <a:rPr lang="en-ZA" sz="2000" i="1" dirty="0" smtClean="0">
                <a:solidFill>
                  <a:schemeClr val="bg1"/>
                </a:solidFill>
                <a:latin typeface="Tw Cen MT" panose="020B0602020104020603" pitchFamily="34" charset="0"/>
              </a:rPr>
              <a:t>has been  produced </a:t>
            </a:r>
          </a:p>
          <a:p>
            <a:pPr lvl="1" algn="just">
              <a:lnSpc>
                <a:spcPct val="130000"/>
              </a:lnSpc>
              <a:spcBef>
                <a:spcPts val="0"/>
              </a:spcBef>
            </a:pPr>
            <a:endParaRPr lang="en-ZA" sz="3800" dirty="0">
              <a:solidFill>
                <a:schemeClr val="bg1"/>
              </a:solidFill>
              <a:latin typeface="Tw Cen MT" panose="020B0602020104020603" pitchFamily="34" charset="0"/>
            </a:endParaRPr>
          </a:p>
          <a:p>
            <a:pPr marL="457200" lvl="1" indent="0" algn="just">
              <a:lnSpc>
                <a:spcPct val="130000"/>
              </a:lnSpc>
              <a:spcBef>
                <a:spcPts val="0"/>
              </a:spcBef>
              <a:buNone/>
            </a:pPr>
            <a:endParaRPr lang="en-ZA" sz="3800" dirty="0">
              <a:latin typeface="Tw Cen MT" panose="020B0602020104020603" pitchFamily="34" charset="0"/>
            </a:endParaRPr>
          </a:p>
          <a:p>
            <a:pPr algn="just"/>
            <a:endParaRPr lang="en-ZA" sz="3800" dirty="0" smtClean="0"/>
          </a:p>
          <a:p>
            <a:pPr algn="just"/>
            <a:endParaRPr lang="en-ZA" sz="7200" dirty="0"/>
          </a:p>
          <a:p>
            <a:pPr marL="0" indent="0">
              <a:lnSpc>
                <a:spcPct val="130000"/>
              </a:lnSpc>
              <a:spcBef>
                <a:spcPts val="0"/>
              </a:spcBef>
              <a:buNone/>
            </a:pPr>
            <a:endParaRPr lang="en-ZA" sz="5500" dirty="0" smtClean="0">
              <a:latin typeface="Tw Cen MT" panose="020B0602020104020603" pitchFamily="34" charset="0"/>
            </a:endParaRPr>
          </a:p>
          <a:p>
            <a:pPr>
              <a:lnSpc>
                <a:spcPct val="130000"/>
              </a:lnSpc>
              <a:spcBef>
                <a:spcPts val="0"/>
              </a:spcBef>
            </a:pPr>
            <a:endParaRPr lang="en-ZA" sz="2900" dirty="0" smtClean="0">
              <a:latin typeface="Tw Cen MT" panose="020B0602020104020603" pitchFamily="34" charset="0"/>
            </a:endParaRPr>
          </a:p>
          <a:p>
            <a:pPr>
              <a:lnSpc>
                <a:spcPct val="130000"/>
              </a:lnSpc>
              <a:spcBef>
                <a:spcPts val="0"/>
              </a:spcBef>
            </a:pPr>
            <a:endParaRPr lang="en-ZA" sz="2900" dirty="0" smtClean="0">
              <a:latin typeface="Tw Cen MT" panose="020B0602020104020603" pitchFamily="34" charset="0"/>
            </a:endParaRPr>
          </a:p>
          <a:p>
            <a:endParaRPr lang="en-ZA" sz="1600" dirty="0" smtClean="0"/>
          </a:p>
          <a:p>
            <a:endParaRPr lang="en-ZA" sz="1600" dirty="0" smtClean="0"/>
          </a:p>
          <a:p>
            <a:endParaRPr lang="en-ZA" sz="1600" dirty="0" smtClean="0"/>
          </a:p>
          <a:p>
            <a:pPr marL="0" indent="0">
              <a:buSzPct val="100000"/>
              <a:buFont typeface="Arial" panose="020B0604020202020204" pitchFamily="34" charset="0"/>
              <a:buNone/>
            </a:pPr>
            <a:endParaRPr lang="en-US" sz="1600" u="sng" dirty="0" smtClean="0">
              <a:latin typeface="Tw Cen MT" panose="020B0602020104020603" pitchFamily="34" charset="0"/>
            </a:endParaRPr>
          </a:p>
          <a:p>
            <a:pPr marL="82296" indent="0" algn="just">
              <a:buFont typeface="Arial" panose="020B0604020202020204" pitchFamily="34" charset="0"/>
              <a:buNone/>
            </a:pPr>
            <a:endParaRPr lang="en-US" sz="2000" dirty="0" smtClean="0">
              <a:latin typeface="Tw Cen MT" panose="020B0602020104020603" pitchFamily="34" charset="0"/>
            </a:endParaRPr>
          </a:p>
          <a:p>
            <a:pPr>
              <a:buFont typeface="Arial" panose="020B0604020202020204" pitchFamily="34" charset="0"/>
              <a:buNone/>
            </a:pPr>
            <a:endParaRPr lang="en-US" dirty="0" smtClean="0"/>
          </a:p>
          <a:p>
            <a:endParaRPr lang="en-US" sz="1800" dirty="0"/>
          </a:p>
        </p:txBody>
      </p:sp>
      <p:sp>
        <p:nvSpPr>
          <p:cNvPr id="7" name="Slide Number Placeholder 3"/>
          <p:cNvSpPr txBox="1">
            <a:spLocks/>
          </p:cNvSpPr>
          <p:nvPr/>
        </p:nvSpPr>
        <p:spPr>
          <a:xfrm>
            <a:off x="10457688" y="0"/>
            <a:ext cx="1734312" cy="91887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4000" b="1" dirty="0" smtClean="0"/>
              <a:t>17</a:t>
            </a:r>
            <a:endParaRPr lang="en-GB" sz="4000" b="1" dirty="0"/>
          </a:p>
        </p:txBody>
      </p:sp>
    </p:spTree>
    <p:extLst>
      <p:ext uri="{BB962C8B-B14F-4D97-AF65-F5344CB8AC3E}">
        <p14:creationId xmlns:p14="http://schemas.microsoft.com/office/powerpoint/2010/main" val="2649159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11170386" cy="918874"/>
          </a:xfr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accent5"/>
          </a:lnRef>
          <a:fillRef idx="1003">
            <a:schemeClr val="lt2"/>
          </a:fillRef>
          <a:effectRef idx="2">
            <a:schemeClr val="accent5"/>
          </a:effectRef>
          <a:fontRef idx="minor">
            <a:schemeClr val="lt1"/>
          </a:fontRef>
        </p:style>
        <p:txBody>
          <a:bodyPr>
            <a:normAutofit fontScale="90000"/>
          </a:bodyPr>
          <a:lstStyle/>
          <a:p>
            <a:r>
              <a:rPr lang="en-ZA" sz="2800" b="1" dirty="0">
                <a:solidFill>
                  <a:schemeClr val="accent3">
                    <a:lumMod val="75000"/>
                  </a:schemeClr>
                </a:solidFill>
                <a:effectLst>
                  <a:outerShdw blurRad="50000" dist="30000" dir="5400000" algn="tl" rotWithShape="0">
                    <a:srgbClr val="000000">
                      <a:alpha val="30000"/>
                    </a:srgbClr>
                  </a:outerShdw>
                </a:effectLst>
                <a:latin typeface="Trebuchet MS" panose="020B0603020202020204" pitchFamily="34" charset="0"/>
                <a:ea typeface="+mj-ea"/>
                <a:cs typeface="+mj-cs"/>
              </a:rPr>
              <a:t>PROGRAMME </a:t>
            </a:r>
            <a:r>
              <a:rPr lang="en-ZA" sz="2800" b="1" dirty="0" smtClean="0">
                <a:solidFill>
                  <a:schemeClr val="accent3">
                    <a:lumMod val="75000"/>
                  </a:schemeClr>
                </a:solidFill>
                <a:effectLst>
                  <a:outerShdw blurRad="50000" dist="30000" dir="5400000" algn="tl" rotWithShape="0">
                    <a:srgbClr val="000000">
                      <a:alpha val="30000"/>
                    </a:srgbClr>
                  </a:outerShdw>
                </a:effectLst>
                <a:latin typeface="Trebuchet MS" panose="020B0603020202020204" pitchFamily="34" charset="0"/>
                <a:ea typeface="+mj-ea"/>
                <a:cs typeface="+mj-cs"/>
              </a:rPr>
              <a:t>4: GOVERNMENT CHIEF INFORMATION OFFICER (1)</a:t>
            </a:r>
            <a:r>
              <a:rPr lang="en-ZA" sz="2800" b="1" dirty="0">
                <a:solidFill>
                  <a:schemeClr val="accent3">
                    <a:lumMod val="75000"/>
                  </a:schemeClr>
                </a:solidFill>
                <a:effectLst>
                  <a:outerShdw blurRad="50000" dist="30000" dir="5400000" algn="tl" rotWithShape="0">
                    <a:srgbClr val="000000">
                      <a:alpha val="30000"/>
                    </a:srgbClr>
                  </a:outerShdw>
                </a:effectLst>
                <a:latin typeface="Trebuchet MS" panose="020B0603020202020204" pitchFamily="34" charset="0"/>
                <a:ea typeface="+mj-ea"/>
                <a:cs typeface="+mj-cs"/>
              </a:rPr>
              <a:t/>
            </a:r>
            <a:br>
              <a:rPr lang="en-ZA" sz="2800" b="1" dirty="0">
                <a:solidFill>
                  <a:schemeClr val="accent3">
                    <a:lumMod val="75000"/>
                  </a:schemeClr>
                </a:solidFill>
                <a:effectLst>
                  <a:outerShdw blurRad="50000" dist="30000" dir="5400000" algn="tl" rotWithShape="0">
                    <a:srgbClr val="000000">
                      <a:alpha val="30000"/>
                    </a:srgbClr>
                  </a:outerShdw>
                </a:effectLst>
                <a:latin typeface="Trebuchet MS" panose="020B0603020202020204" pitchFamily="34" charset="0"/>
                <a:ea typeface="+mj-ea"/>
                <a:cs typeface="+mj-cs"/>
              </a:rPr>
            </a:br>
            <a:r>
              <a:rPr lang="en-ZA" sz="2800" b="1" dirty="0" smtClean="0">
                <a:solidFill>
                  <a:srgbClr val="00B050"/>
                </a:solidFill>
                <a:effectLst>
                  <a:outerShdw blurRad="50000" dist="30000" dir="5400000" algn="tl" rotWithShape="0">
                    <a:srgbClr val="000000">
                      <a:alpha val="30000"/>
                    </a:srgbClr>
                  </a:outerShdw>
                </a:effectLst>
                <a:latin typeface="Trebuchet MS" panose="020B0603020202020204" pitchFamily="34" charset="0"/>
                <a:ea typeface="+mj-ea"/>
                <a:cs typeface="+mj-cs"/>
              </a:rPr>
              <a:t>ANNUAL TARGETS ACHIEVED</a:t>
            </a:r>
            <a:endParaRPr lang="en-ZA" sz="2800" b="1" dirty="0">
              <a:solidFill>
                <a:srgbClr val="00B050"/>
              </a:solidFill>
              <a:latin typeface="Trebuchet MS" panose="020B0603020202020204" pitchFamily="34" charset="0"/>
            </a:endParaRPr>
          </a:p>
        </p:txBody>
      </p:sp>
      <p:sp>
        <p:nvSpPr>
          <p:cNvPr id="3" name="Content Placeholder 2"/>
          <p:cNvSpPr>
            <a:spLocks noGrp="1"/>
          </p:cNvSpPr>
          <p:nvPr>
            <p:ph idx="1"/>
          </p:nvPr>
        </p:nvSpPr>
        <p:spPr>
          <a:xfrm>
            <a:off x="0" y="918874"/>
            <a:ext cx="12191999" cy="5939126"/>
          </a:xfrm>
          <a:solidFill>
            <a:schemeClr val="tx1">
              <a:lumMod val="95000"/>
            </a:schemeClr>
          </a:solidFill>
        </p:spPr>
        <p:txBody>
          <a:bodyPr>
            <a:normAutofit/>
          </a:bodyPr>
          <a:lstStyle/>
          <a:p>
            <a:pPr marL="0" indent="0" algn="just">
              <a:lnSpc>
                <a:spcPct val="130000"/>
              </a:lnSpc>
              <a:spcBef>
                <a:spcPts val="0"/>
              </a:spcBef>
              <a:buNone/>
            </a:pPr>
            <a:r>
              <a:rPr lang="en-ZA" b="1" dirty="0" smtClean="0">
                <a:solidFill>
                  <a:schemeClr val="bg1"/>
                </a:solidFill>
                <a:latin typeface="Tw Cen MT" panose="020B0602020104020603" pitchFamily="34" charset="0"/>
              </a:rPr>
              <a:t>The Programme achieved all its 4 (100%) 2019/20 Annual Targets as follows:</a:t>
            </a:r>
          </a:p>
          <a:p>
            <a:pPr marL="0" indent="0" algn="just">
              <a:lnSpc>
                <a:spcPct val="130000"/>
              </a:lnSpc>
              <a:spcBef>
                <a:spcPts val="0"/>
              </a:spcBef>
              <a:buNone/>
            </a:pPr>
            <a:endParaRPr lang="en-ZA" b="1" dirty="0" smtClean="0">
              <a:solidFill>
                <a:schemeClr val="bg1"/>
              </a:solidFill>
              <a:latin typeface="Tw Cen MT" panose="020B0602020104020603" pitchFamily="34" charset="0"/>
            </a:endParaRPr>
          </a:p>
          <a:p>
            <a:pPr marL="514350" indent="-514350" algn="just">
              <a:lnSpc>
                <a:spcPct val="130000"/>
              </a:lnSpc>
              <a:spcBef>
                <a:spcPts val="0"/>
              </a:spcBef>
              <a:buFont typeface="+mj-lt"/>
              <a:buAutoNum type="arabicPeriod"/>
            </a:pPr>
            <a:r>
              <a:rPr lang="en-ZA" dirty="0" smtClean="0">
                <a:solidFill>
                  <a:schemeClr val="bg1"/>
                </a:solidFill>
                <a:latin typeface="Tw Cen MT" panose="020B0602020104020603" pitchFamily="34" charset="0"/>
              </a:rPr>
              <a:t>The </a:t>
            </a:r>
            <a:r>
              <a:rPr lang="en-ZA" dirty="0">
                <a:solidFill>
                  <a:schemeClr val="bg1"/>
                </a:solidFill>
                <a:latin typeface="Tw Cen MT" panose="020B0602020104020603" pitchFamily="34" charset="0"/>
              </a:rPr>
              <a:t>priority e-Government initiatives to support digital </a:t>
            </a:r>
            <a:r>
              <a:rPr lang="en-ZA" dirty="0" smtClean="0">
                <a:solidFill>
                  <a:schemeClr val="bg1"/>
                </a:solidFill>
                <a:latin typeface="Tw Cen MT" panose="020B0602020104020603" pitchFamily="34" charset="0"/>
              </a:rPr>
              <a:t>transformation </a:t>
            </a:r>
            <a:r>
              <a:rPr lang="en-ZA" dirty="0">
                <a:solidFill>
                  <a:schemeClr val="bg1"/>
                </a:solidFill>
                <a:latin typeface="Tw Cen MT" panose="020B0602020104020603" pitchFamily="34" charset="0"/>
              </a:rPr>
              <a:t>for the public administration </a:t>
            </a:r>
            <a:r>
              <a:rPr lang="en-ZA" dirty="0" smtClean="0">
                <a:solidFill>
                  <a:schemeClr val="bg1"/>
                </a:solidFill>
                <a:latin typeface="Tw Cen MT" panose="020B0602020104020603" pitchFamily="34" charset="0"/>
              </a:rPr>
              <a:t>was submitted by the required deadlines.</a:t>
            </a:r>
          </a:p>
          <a:p>
            <a:pPr marL="457200" indent="-457200" algn="just">
              <a:lnSpc>
                <a:spcPct val="130000"/>
              </a:lnSpc>
              <a:spcBef>
                <a:spcPts val="0"/>
              </a:spcBef>
              <a:buFont typeface="+mj-lt"/>
              <a:buAutoNum type="arabicPeriod"/>
            </a:pPr>
            <a:endParaRPr lang="en-ZA" dirty="0" smtClean="0">
              <a:solidFill>
                <a:schemeClr val="bg1"/>
              </a:solidFill>
              <a:latin typeface="Tw Cen MT" panose="020B0602020104020603" pitchFamily="34" charset="0"/>
            </a:endParaRPr>
          </a:p>
          <a:p>
            <a:pPr marL="514350" indent="-514350" algn="just">
              <a:lnSpc>
                <a:spcPct val="130000"/>
              </a:lnSpc>
              <a:spcBef>
                <a:spcPts val="0"/>
              </a:spcBef>
              <a:buFont typeface="+mj-lt"/>
              <a:buAutoNum type="arabicPeriod"/>
            </a:pPr>
            <a:r>
              <a:rPr lang="en-ZA" dirty="0" smtClean="0">
                <a:solidFill>
                  <a:schemeClr val="bg1"/>
                </a:solidFill>
                <a:latin typeface="Tw Cen MT" panose="020B0602020104020603" pitchFamily="34" charset="0"/>
                <a:ea typeface="Times New Roman" panose="02020603050405020304" pitchFamily="18" charset="0"/>
                <a:cs typeface="Arial" panose="020B0604020202020204" pitchFamily="34" charset="0"/>
              </a:rPr>
              <a:t>Public </a:t>
            </a:r>
            <a:r>
              <a:rPr lang="en-ZA" dirty="0">
                <a:solidFill>
                  <a:schemeClr val="bg1"/>
                </a:solidFill>
                <a:latin typeface="Tw Cen MT" panose="020B0602020104020603" pitchFamily="34" charset="0"/>
                <a:ea typeface="Times New Roman" panose="02020603050405020304" pitchFamily="18" charset="0"/>
                <a:cs typeface="Arial" panose="020B0604020202020204" pitchFamily="34" charset="0"/>
              </a:rPr>
              <a:t>Service Information Security Standard submitted </a:t>
            </a:r>
            <a:r>
              <a:rPr lang="en-ZA" dirty="0" smtClean="0">
                <a:solidFill>
                  <a:schemeClr val="bg1"/>
                </a:solidFill>
                <a:latin typeface="Tw Cen MT" panose="020B0602020104020603" pitchFamily="34" charset="0"/>
                <a:ea typeface="Times New Roman" panose="02020603050405020304" pitchFamily="18" charset="0"/>
                <a:cs typeface="Arial" panose="020B0604020202020204" pitchFamily="34" charset="0"/>
              </a:rPr>
              <a:t>as required</a:t>
            </a:r>
          </a:p>
          <a:p>
            <a:pPr marL="457200" indent="-457200" algn="just">
              <a:lnSpc>
                <a:spcPct val="130000"/>
              </a:lnSpc>
              <a:spcBef>
                <a:spcPts val="0"/>
              </a:spcBef>
              <a:buFont typeface="+mj-lt"/>
              <a:buAutoNum type="arabicPeriod"/>
            </a:pPr>
            <a:endParaRPr lang="en-GB" dirty="0" smtClean="0">
              <a:solidFill>
                <a:schemeClr val="bg1"/>
              </a:solidFill>
              <a:latin typeface="Tw Cen MT" panose="020B0602020104020603" pitchFamily="34" charset="0"/>
              <a:ea typeface="Times New Roman" panose="02020603050405020304" pitchFamily="18" charset="0"/>
              <a:cs typeface="Arial" panose="020B0604020202020204" pitchFamily="34" charset="0"/>
            </a:endParaRPr>
          </a:p>
          <a:p>
            <a:pPr marL="514350" indent="-514350" algn="just">
              <a:lnSpc>
                <a:spcPct val="130000"/>
              </a:lnSpc>
              <a:spcBef>
                <a:spcPts val="0"/>
              </a:spcBef>
              <a:buFont typeface="+mj-lt"/>
              <a:buAutoNum type="arabicPeriod"/>
            </a:pPr>
            <a:r>
              <a:rPr lang="en-ZA" dirty="0" smtClean="0">
                <a:solidFill>
                  <a:schemeClr val="bg1"/>
                </a:solidFill>
                <a:latin typeface="Tw Cen MT" panose="020B0602020104020603" pitchFamily="34" charset="0"/>
                <a:ea typeface="Times New Roman" panose="02020603050405020304" pitchFamily="18" charset="0"/>
                <a:cs typeface="Arial" panose="020B0604020202020204" pitchFamily="34" charset="0"/>
              </a:rPr>
              <a:t>The revised </a:t>
            </a:r>
            <a:r>
              <a:rPr lang="en-ZA" dirty="0">
                <a:solidFill>
                  <a:schemeClr val="bg1"/>
                </a:solidFill>
                <a:latin typeface="Tw Cen MT" panose="020B0602020104020603" pitchFamily="34" charset="0"/>
                <a:ea typeface="Times New Roman" panose="02020603050405020304" pitchFamily="18" charset="0"/>
                <a:cs typeface="Arial" panose="020B0604020202020204" pitchFamily="34" charset="0"/>
              </a:rPr>
              <a:t>Corporate Governance of ICT Policy Framework </a:t>
            </a:r>
            <a:r>
              <a:rPr lang="en-ZA" dirty="0" smtClean="0">
                <a:solidFill>
                  <a:schemeClr val="bg1"/>
                </a:solidFill>
                <a:latin typeface="Tw Cen MT" panose="020B0602020104020603" pitchFamily="34" charset="0"/>
                <a:ea typeface="Times New Roman" panose="02020603050405020304" pitchFamily="18" charset="0"/>
                <a:cs typeface="Arial" panose="020B0604020202020204" pitchFamily="34" charset="0"/>
              </a:rPr>
              <a:t>was also submitted.</a:t>
            </a:r>
            <a:endParaRPr lang="en-ZA" dirty="0">
              <a:solidFill>
                <a:schemeClr val="bg1"/>
              </a:solidFill>
              <a:latin typeface="Tw Cen MT" panose="020B0602020104020603" pitchFamily="34" charset="0"/>
              <a:ea typeface="Times New Roman" panose="02020603050405020304" pitchFamily="18" charset="0"/>
              <a:cs typeface="Arial" panose="020B0604020202020204" pitchFamily="34" charset="0"/>
            </a:endParaRPr>
          </a:p>
          <a:p>
            <a:pPr marL="0" indent="0">
              <a:buNone/>
            </a:pPr>
            <a:endParaRPr lang="en-ZA" dirty="0" smtClean="0">
              <a:solidFill>
                <a:schemeClr val="bg1"/>
              </a:solidFill>
            </a:endParaRPr>
          </a:p>
          <a:p>
            <a:pPr>
              <a:buNone/>
            </a:pPr>
            <a:endParaRPr lang="en-US" dirty="0" smtClean="0">
              <a:solidFill>
                <a:schemeClr val="bg1"/>
              </a:solidFill>
            </a:endParaRPr>
          </a:p>
          <a:p>
            <a:endParaRPr lang="en-US" sz="1800" dirty="0">
              <a:solidFill>
                <a:schemeClr val="bg1"/>
              </a:solidFill>
            </a:endParaRPr>
          </a:p>
        </p:txBody>
      </p:sp>
      <p:sp>
        <p:nvSpPr>
          <p:cNvPr id="4" name="Slide Number Placeholder 3"/>
          <p:cNvSpPr>
            <a:spLocks noGrp="1"/>
          </p:cNvSpPr>
          <p:nvPr>
            <p:ph type="sldNum" sz="quarter" idx="12"/>
          </p:nvPr>
        </p:nvSpPr>
        <p:spPr>
          <a:xfrm>
            <a:off x="11170386" y="0"/>
            <a:ext cx="1021613" cy="812230"/>
          </a:xfrm>
        </p:spPr>
        <p:txBody>
          <a:bodyPr/>
          <a:lstStyle/>
          <a:p>
            <a:pPr>
              <a:defRPr/>
            </a:pPr>
            <a:fld id="{4DE96417-4ADB-4B1E-9DF8-F791D7DFC93B}" type="slidenum">
              <a:rPr lang="en-GB" sz="4000" b="1" smtClean="0"/>
              <a:pPr>
                <a:defRPr/>
              </a:pPr>
              <a:t>18</a:t>
            </a:fld>
            <a:endParaRPr lang="en-GB" sz="4000" b="1" dirty="0"/>
          </a:p>
        </p:txBody>
      </p:sp>
      <p:sp>
        <p:nvSpPr>
          <p:cNvPr id="6" name="Content Placeholder 2"/>
          <p:cNvSpPr txBox="1">
            <a:spLocks/>
          </p:cNvSpPr>
          <p:nvPr/>
        </p:nvSpPr>
        <p:spPr>
          <a:xfrm>
            <a:off x="5718864" y="1293242"/>
            <a:ext cx="5862637" cy="532425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a:lnSpc>
                <a:spcPct val="130000"/>
              </a:lnSpc>
              <a:spcBef>
                <a:spcPts val="0"/>
              </a:spcBef>
            </a:pPr>
            <a:endParaRPr lang="en-ZA" sz="7400" dirty="0" smtClean="0">
              <a:latin typeface="Tw Cen MT" panose="020B0602020104020603" pitchFamily="34" charset="0"/>
            </a:endParaRPr>
          </a:p>
          <a:p>
            <a:pPr marL="0" indent="0">
              <a:buNone/>
            </a:pPr>
            <a:endParaRPr lang="en-ZA" sz="5400" dirty="0" smtClean="0"/>
          </a:p>
          <a:p>
            <a:endParaRPr lang="en-ZA" sz="6000" dirty="0"/>
          </a:p>
          <a:p>
            <a:pPr marL="0" indent="0">
              <a:lnSpc>
                <a:spcPct val="130000"/>
              </a:lnSpc>
              <a:spcBef>
                <a:spcPts val="0"/>
              </a:spcBef>
              <a:buNone/>
            </a:pPr>
            <a:endParaRPr lang="en-ZA" sz="5500" dirty="0" smtClean="0">
              <a:latin typeface="Tw Cen MT" panose="020B0602020104020603" pitchFamily="34" charset="0"/>
            </a:endParaRPr>
          </a:p>
          <a:p>
            <a:pPr>
              <a:lnSpc>
                <a:spcPct val="130000"/>
              </a:lnSpc>
              <a:spcBef>
                <a:spcPts val="0"/>
              </a:spcBef>
            </a:pPr>
            <a:endParaRPr lang="en-ZA" sz="2900" dirty="0" smtClean="0">
              <a:latin typeface="Tw Cen MT" panose="020B0602020104020603" pitchFamily="34" charset="0"/>
            </a:endParaRPr>
          </a:p>
          <a:p>
            <a:pPr>
              <a:lnSpc>
                <a:spcPct val="130000"/>
              </a:lnSpc>
              <a:spcBef>
                <a:spcPts val="0"/>
              </a:spcBef>
            </a:pPr>
            <a:endParaRPr lang="en-ZA" sz="2900" dirty="0" smtClean="0">
              <a:latin typeface="Tw Cen MT" panose="020B0602020104020603" pitchFamily="34" charset="0"/>
            </a:endParaRPr>
          </a:p>
          <a:p>
            <a:endParaRPr lang="en-ZA" sz="1600" dirty="0" smtClean="0"/>
          </a:p>
          <a:p>
            <a:endParaRPr lang="en-ZA" sz="1600" dirty="0" smtClean="0"/>
          </a:p>
          <a:p>
            <a:endParaRPr lang="en-ZA" sz="1600" dirty="0" smtClean="0"/>
          </a:p>
          <a:p>
            <a:pPr marL="0" indent="0">
              <a:buSzPct val="100000"/>
              <a:buFont typeface="Arial" panose="020B0604020202020204" pitchFamily="34" charset="0"/>
              <a:buNone/>
            </a:pPr>
            <a:endParaRPr lang="en-US" sz="1600" u="sng" dirty="0" smtClean="0">
              <a:latin typeface="Tw Cen MT" panose="020B0602020104020603" pitchFamily="34" charset="0"/>
            </a:endParaRPr>
          </a:p>
          <a:p>
            <a:pPr marL="82296" indent="0" algn="just">
              <a:buFont typeface="Arial" panose="020B0604020202020204" pitchFamily="34" charset="0"/>
              <a:buNone/>
            </a:pPr>
            <a:endParaRPr lang="en-US" sz="2000" dirty="0" smtClean="0">
              <a:latin typeface="Tw Cen MT" panose="020B0602020104020603" pitchFamily="34" charset="0"/>
            </a:endParaRPr>
          </a:p>
          <a:p>
            <a:pPr>
              <a:buFont typeface="Arial" panose="020B0604020202020204" pitchFamily="34" charset="0"/>
              <a:buNone/>
            </a:pPr>
            <a:endParaRPr lang="en-US" dirty="0" smtClean="0"/>
          </a:p>
          <a:p>
            <a:endParaRPr lang="en-US" sz="1800" dirty="0"/>
          </a:p>
        </p:txBody>
      </p:sp>
    </p:spTree>
    <p:extLst>
      <p:ext uri="{BB962C8B-B14F-4D97-AF65-F5344CB8AC3E}">
        <p14:creationId xmlns:p14="http://schemas.microsoft.com/office/powerpoint/2010/main" val="2617029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11136560" cy="972444"/>
          </a:xfr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accent5"/>
          </a:lnRef>
          <a:fillRef idx="1003">
            <a:schemeClr val="lt2"/>
          </a:fillRef>
          <a:effectRef idx="2">
            <a:schemeClr val="accent5"/>
          </a:effectRef>
          <a:fontRef idx="minor">
            <a:schemeClr val="lt1"/>
          </a:fontRef>
        </p:style>
        <p:txBody>
          <a:bodyPr>
            <a:normAutofit/>
          </a:bodyPr>
          <a:lstStyle/>
          <a:p>
            <a:r>
              <a:rPr lang="en-ZA" sz="2400" b="1" dirty="0">
                <a:solidFill>
                  <a:schemeClr val="accent3">
                    <a:lumMod val="75000"/>
                  </a:schemeClr>
                </a:solidFill>
                <a:effectLst>
                  <a:outerShdw blurRad="50000" dist="30000" dir="5400000" algn="tl" rotWithShape="0">
                    <a:srgbClr val="000000">
                      <a:alpha val="30000"/>
                    </a:srgbClr>
                  </a:outerShdw>
                </a:effectLst>
                <a:latin typeface="Trebuchet MS" panose="020B0603020202020204" pitchFamily="34" charset="0"/>
                <a:ea typeface="+mj-ea"/>
                <a:cs typeface="+mj-cs"/>
              </a:rPr>
              <a:t>PROGRAMME </a:t>
            </a:r>
            <a:r>
              <a:rPr lang="en-ZA" sz="2400" b="1" dirty="0" smtClean="0">
                <a:solidFill>
                  <a:schemeClr val="accent3">
                    <a:lumMod val="75000"/>
                  </a:schemeClr>
                </a:solidFill>
                <a:effectLst>
                  <a:outerShdw blurRad="50000" dist="30000" dir="5400000" algn="tl" rotWithShape="0">
                    <a:srgbClr val="000000">
                      <a:alpha val="30000"/>
                    </a:srgbClr>
                  </a:outerShdw>
                </a:effectLst>
                <a:latin typeface="Trebuchet MS" panose="020B0603020202020204" pitchFamily="34" charset="0"/>
                <a:ea typeface="+mj-ea"/>
                <a:cs typeface="+mj-cs"/>
              </a:rPr>
              <a:t>4: GOVERNMENT CHIEF INFORMATION OFFICER (2)</a:t>
            </a:r>
            <a:r>
              <a:rPr lang="en-ZA" sz="2400" b="1" dirty="0">
                <a:solidFill>
                  <a:schemeClr val="accent3">
                    <a:lumMod val="75000"/>
                  </a:schemeClr>
                </a:solidFill>
                <a:effectLst>
                  <a:outerShdw blurRad="50000" dist="30000" dir="5400000" algn="tl" rotWithShape="0">
                    <a:srgbClr val="000000">
                      <a:alpha val="30000"/>
                    </a:srgbClr>
                  </a:outerShdw>
                </a:effectLst>
                <a:latin typeface="Trebuchet MS" panose="020B0603020202020204" pitchFamily="34" charset="0"/>
                <a:ea typeface="+mj-ea"/>
                <a:cs typeface="+mj-cs"/>
              </a:rPr>
              <a:t/>
            </a:r>
            <a:br>
              <a:rPr lang="en-ZA" sz="2400" b="1" dirty="0">
                <a:solidFill>
                  <a:schemeClr val="accent3">
                    <a:lumMod val="75000"/>
                  </a:schemeClr>
                </a:solidFill>
                <a:effectLst>
                  <a:outerShdw blurRad="50000" dist="30000" dir="5400000" algn="tl" rotWithShape="0">
                    <a:srgbClr val="000000">
                      <a:alpha val="30000"/>
                    </a:srgbClr>
                  </a:outerShdw>
                </a:effectLst>
                <a:latin typeface="Trebuchet MS" panose="020B0603020202020204" pitchFamily="34" charset="0"/>
                <a:ea typeface="+mj-ea"/>
                <a:cs typeface="+mj-cs"/>
              </a:rPr>
            </a:br>
            <a:r>
              <a:rPr lang="en-ZA" sz="2400" b="1" dirty="0" smtClean="0">
                <a:solidFill>
                  <a:srgbClr val="00B050"/>
                </a:solidFill>
                <a:effectLst>
                  <a:outerShdw blurRad="50000" dist="30000" dir="5400000" algn="tl" rotWithShape="0">
                    <a:srgbClr val="000000">
                      <a:alpha val="30000"/>
                    </a:srgbClr>
                  </a:outerShdw>
                </a:effectLst>
                <a:latin typeface="Trebuchet MS" panose="020B0603020202020204" pitchFamily="34" charset="0"/>
                <a:ea typeface="+mj-ea"/>
                <a:cs typeface="+mj-cs"/>
              </a:rPr>
              <a:t>ANNUAL TARGETS ACHIEVED</a:t>
            </a:r>
            <a:endParaRPr lang="en-ZA" sz="2400" b="1" dirty="0">
              <a:solidFill>
                <a:srgbClr val="00B050"/>
              </a:solidFill>
              <a:latin typeface="Trebuchet MS" panose="020B0603020202020204" pitchFamily="34" charset="0"/>
            </a:endParaRPr>
          </a:p>
        </p:txBody>
      </p:sp>
      <p:sp>
        <p:nvSpPr>
          <p:cNvPr id="3" name="Content Placeholder 2"/>
          <p:cNvSpPr>
            <a:spLocks noGrp="1"/>
          </p:cNvSpPr>
          <p:nvPr>
            <p:ph idx="1"/>
          </p:nvPr>
        </p:nvSpPr>
        <p:spPr>
          <a:xfrm>
            <a:off x="-1" y="918874"/>
            <a:ext cx="7045375" cy="5939126"/>
          </a:xfrm>
          <a:solidFill>
            <a:schemeClr val="tx1">
              <a:lumMod val="95000"/>
            </a:schemeClr>
          </a:solidFill>
        </p:spPr>
        <p:txBody>
          <a:bodyPr>
            <a:normAutofit fontScale="92500"/>
          </a:bodyPr>
          <a:lstStyle/>
          <a:p>
            <a:pPr marL="0" indent="0">
              <a:lnSpc>
                <a:spcPct val="110000"/>
              </a:lnSpc>
              <a:spcBef>
                <a:spcPts val="0"/>
              </a:spcBef>
              <a:buNone/>
            </a:pPr>
            <a:r>
              <a:rPr lang="en-GB" sz="1800" b="1" dirty="0" smtClean="0">
                <a:solidFill>
                  <a:schemeClr val="bg1"/>
                </a:solidFill>
                <a:latin typeface="Tw Cen MT" panose="020B0602020104020603" pitchFamily="34" charset="0"/>
                <a:ea typeface="Times New Roman" panose="02020603050405020304" pitchFamily="18" charset="0"/>
                <a:cs typeface="Arial" panose="020B0604020202020204" pitchFamily="34" charset="0"/>
              </a:rPr>
              <a:t>4.	The </a:t>
            </a:r>
            <a:r>
              <a:rPr lang="en-GB" sz="1800" b="1" dirty="0">
                <a:solidFill>
                  <a:schemeClr val="bg1"/>
                </a:solidFill>
                <a:latin typeface="Tw Cen MT" panose="020B0602020104020603" pitchFamily="34" charset="0"/>
                <a:ea typeface="Times New Roman" panose="02020603050405020304" pitchFamily="18" charset="0"/>
                <a:cs typeface="Arial" panose="020B0604020202020204" pitchFamily="34" charset="0"/>
              </a:rPr>
              <a:t>report </a:t>
            </a:r>
            <a:r>
              <a:rPr lang="en-GB" sz="1800" b="1" dirty="0" smtClean="0">
                <a:solidFill>
                  <a:schemeClr val="bg1"/>
                </a:solidFill>
                <a:latin typeface="Tw Cen MT" panose="020B0602020104020603" pitchFamily="34" charset="0"/>
                <a:ea typeface="Times New Roman" panose="02020603050405020304" pitchFamily="18" charset="0"/>
                <a:cs typeface="Arial" panose="020B0604020202020204" pitchFamily="34" charset="0"/>
              </a:rPr>
              <a:t>on </a:t>
            </a:r>
            <a:r>
              <a:rPr lang="en-GB" sz="1800" b="1" dirty="0">
                <a:solidFill>
                  <a:schemeClr val="bg1"/>
                </a:solidFill>
                <a:latin typeface="Tw Cen MT" panose="020B0602020104020603" pitchFamily="34" charset="0"/>
                <a:ea typeface="Times New Roman" panose="02020603050405020304" pitchFamily="18" charset="0"/>
                <a:cs typeface="Arial" panose="020B0604020202020204" pitchFamily="34" charset="0"/>
              </a:rPr>
              <a:t>ICT expenditure </a:t>
            </a:r>
            <a:r>
              <a:rPr lang="en-GB" sz="1800" dirty="0">
                <a:solidFill>
                  <a:schemeClr val="bg1"/>
                </a:solidFill>
                <a:latin typeface="Tw Cen MT" panose="020B0602020104020603" pitchFamily="34" charset="0"/>
                <a:ea typeface="Times New Roman" panose="02020603050405020304" pitchFamily="18" charset="0"/>
                <a:cs typeface="Arial" panose="020B0604020202020204" pitchFamily="34" charset="0"/>
              </a:rPr>
              <a:t>by all national and </a:t>
            </a:r>
            <a:r>
              <a:rPr lang="en-GB" sz="1800" dirty="0" smtClean="0">
                <a:solidFill>
                  <a:schemeClr val="bg1"/>
                </a:solidFill>
                <a:latin typeface="Tw Cen MT" panose="020B0602020104020603" pitchFamily="34" charset="0"/>
                <a:ea typeface="Times New Roman" panose="02020603050405020304" pitchFamily="18" charset="0"/>
                <a:cs typeface="Arial" panose="020B0604020202020204" pitchFamily="34" charset="0"/>
              </a:rPr>
              <a:t>	provincial 	departments </a:t>
            </a:r>
            <a:r>
              <a:rPr lang="en-GB" sz="1800" dirty="0">
                <a:solidFill>
                  <a:schemeClr val="bg1"/>
                </a:solidFill>
                <a:latin typeface="Tw Cen MT" panose="020B0602020104020603" pitchFamily="34" charset="0"/>
                <a:ea typeface="Times New Roman" panose="02020603050405020304" pitchFamily="18" charset="0"/>
                <a:cs typeface="Arial" panose="020B0604020202020204" pitchFamily="34" charset="0"/>
              </a:rPr>
              <a:t>in managing the </a:t>
            </a:r>
            <a:r>
              <a:rPr lang="en-GB" sz="1800" b="1" dirty="0">
                <a:solidFill>
                  <a:schemeClr val="bg1"/>
                </a:solidFill>
                <a:latin typeface="Tw Cen MT" panose="020B0602020104020603" pitchFamily="34" charset="0"/>
                <a:ea typeface="Times New Roman" panose="02020603050405020304" pitchFamily="18" charset="0"/>
                <a:cs typeface="Arial" panose="020B0604020202020204" pitchFamily="34" charset="0"/>
              </a:rPr>
              <a:t>cost </a:t>
            </a:r>
            <a:r>
              <a:rPr lang="en-GB" sz="1800" b="1" dirty="0" smtClean="0">
                <a:solidFill>
                  <a:schemeClr val="bg1"/>
                </a:solidFill>
                <a:latin typeface="Tw Cen MT" panose="020B0602020104020603" pitchFamily="34" charset="0"/>
                <a:ea typeface="Times New Roman" panose="02020603050405020304" pitchFamily="18" charset="0"/>
                <a:cs typeface="Arial" panose="020B0604020202020204" pitchFamily="34" charset="0"/>
              </a:rPr>
              <a:t>	related </a:t>
            </a:r>
            <a:r>
              <a:rPr lang="en-GB" sz="1800" b="1" dirty="0">
                <a:solidFill>
                  <a:schemeClr val="bg1"/>
                </a:solidFill>
                <a:latin typeface="Tw Cen MT" panose="020B0602020104020603" pitchFamily="34" charset="0"/>
                <a:ea typeface="Times New Roman" panose="02020603050405020304" pitchFamily="18" charset="0"/>
                <a:cs typeface="Arial" panose="020B0604020202020204" pitchFamily="34" charset="0"/>
              </a:rPr>
              <a:t>to </a:t>
            </a:r>
            <a:r>
              <a:rPr lang="en-GB" sz="1800" b="1" dirty="0" smtClean="0">
                <a:solidFill>
                  <a:schemeClr val="bg1"/>
                </a:solidFill>
                <a:latin typeface="Tw Cen MT" panose="020B0602020104020603" pitchFamily="34" charset="0"/>
                <a:ea typeface="Times New Roman" panose="02020603050405020304" pitchFamily="18" charset="0"/>
                <a:cs typeface="Arial" panose="020B0604020202020204" pitchFamily="34" charset="0"/>
              </a:rPr>
              <a:t>information 	technology (IT) procurement</a:t>
            </a:r>
            <a:r>
              <a:rPr lang="en-GB" sz="1800" dirty="0" smtClean="0">
                <a:solidFill>
                  <a:schemeClr val="bg1"/>
                </a:solidFill>
                <a:latin typeface="Tw Cen MT" panose="020B0602020104020603" pitchFamily="34" charset="0"/>
                <a:ea typeface="Times New Roman" panose="02020603050405020304" pitchFamily="18" charset="0"/>
                <a:cs typeface="Arial" panose="020B0604020202020204" pitchFamily="34" charset="0"/>
              </a:rPr>
              <a:t> 	within </a:t>
            </a:r>
            <a:r>
              <a:rPr lang="en-GB" sz="1800" dirty="0">
                <a:solidFill>
                  <a:schemeClr val="bg1"/>
                </a:solidFill>
                <a:latin typeface="Tw Cen MT" panose="020B0602020104020603" pitchFamily="34" charset="0"/>
                <a:ea typeface="Times New Roman" panose="02020603050405020304" pitchFamily="18" charset="0"/>
                <a:cs typeface="Arial" panose="020B0604020202020204" pitchFamily="34" charset="0"/>
              </a:rPr>
              <a:t>the Public </a:t>
            </a:r>
            <a:r>
              <a:rPr lang="en-GB" sz="1800" dirty="0" smtClean="0">
                <a:solidFill>
                  <a:schemeClr val="bg1"/>
                </a:solidFill>
                <a:latin typeface="Tw Cen MT" panose="020B0602020104020603" pitchFamily="34" charset="0"/>
                <a:ea typeface="Times New Roman" panose="02020603050405020304" pitchFamily="18" charset="0"/>
                <a:cs typeface="Arial" panose="020B0604020202020204" pitchFamily="34" charset="0"/>
              </a:rPr>
              <a:t>Service 	indicates that 	above 40 billion 	has been spent since 2015-	2018/19 financial 	years</a:t>
            </a:r>
            <a:r>
              <a:rPr lang="en-ZA" sz="1800" dirty="0">
                <a:solidFill>
                  <a:schemeClr val="bg1"/>
                </a:solidFill>
                <a:latin typeface="Tw Cen MT" panose="020B0602020104020603" pitchFamily="34" charset="0"/>
              </a:rPr>
              <a:t>.</a:t>
            </a:r>
            <a:r>
              <a:rPr lang="en-ZA" sz="1800" dirty="0" smtClean="0">
                <a:solidFill>
                  <a:schemeClr val="bg1"/>
                </a:solidFill>
                <a:latin typeface="Tw Cen MT" panose="020B0602020104020603" pitchFamily="34" charset="0"/>
              </a:rPr>
              <a:t> ICT expenditure </a:t>
            </a:r>
            <a:r>
              <a:rPr lang="en-ZA" sz="1800" dirty="0">
                <a:solidFill>
                  <a:schemeClr val="bg1"/>
                </a:solidFill>
                <a:latin typeface="Tw Cen MT" panose="020B0602020104020603" pitchFamily="34" charset="0"/>
              </a:rPr>
              <a:t>of 2018-19 </a:t>
            </a:r>
            <a:r>
              <a:rPr lang="en-ZA" sz="1800" dirty="0" smtClean="0">
                <a:solidFill>
                  <a:schemeClr val="bg1"/>
                </a:solidFill>
                <a:latin typeface="Tw Cen MT" panose="020B0602020104020603" pitchFamily="34" charset="0"/>
              </a:rPr>
              <a:t>has 	recorded </a:t>
            </a:r>
            <a:r>
              <a:rPr lang="en-ZA" sz="1800" dirty="0">
                <a:solidFill>
                  <a:schemeClr val="bg1"/>
                </a:solidFill>
                <a:latin typeface="Tw Cen MT" panose="020B0602020104020603" pitchFamily="34" charset="0"/>
              </a:rPr>
              <a:t>an </a:t>
            </a:r>
            <a:r>
              <a:rPr lang="en-ZA" sz="1800" dirty="0" smtClean="0">
                <a:solidFill>
                  <a:schemeClr val="bg1"/>
                </a:solidFill>
                <a:latin typeface="Tw Cen MT" panose="020B0602020104020603" pitchFamily="34" charset="0"/>
              </a:rPr>
              <a:t>	increase </a:t>
            </a:r>
            <a:r>
              <a:rPr lang="en-ZA" sz="1800" dirty="0">
                <a:solidFill>
                  <a:schemeClr val="bg1"/>
                </a:solidFill>
                <a:latin typeface="Tw Cen MT" panose="020B0602020104020603" pitchFamily="34" charset="0"/>
              </a:rPr>
              <a:t>of </a:t>
            </a:r>
            <a:r>
              <a:rPr lang="en-ZA" sz="1800" dirty="0" smtClean="0">
                <a:solidFill>
                  <a:schemeClr val="bg1"/>
                </a:solidFill>
                <a:latin typeface="Tw Cen MT" panose="020B0602020104020603" pitchFamily="34" charset="0"/>
              </a:rPr>
              <a:t>	11</a:t>
            </a:r>
            <a:r>
              <a:rPr lang="en-ZA" sz="1800" dirty="0">
                <a:solidFill>
                  <a:schemeClr val="bg1"/>
                </a:solidFill>
                <a:latin typeface="Tw Cen MT" panose="020B0602020104020603" pitchFamily="34" charset="0"/>
              </a:rPr>
              <a:t>% compared to the base ICT </a:t>
            </a:r>
            <a:r>
              <a:rPr lang="en-ZA" sz="1800" dirty="0" smtClean="0">
                <a:solidFill>
                  <a:schemeClr val="bg1"/>
                </a:solidFill>
                <a:latin typeface="Tw Cen MT" panose="020B0602020104020603" pitchFamily="34" charset="0"/>
              </a:rPr>
              <a:t>	expenditure 	of 	2017-18. </a:t>
            </a:r>
          </a:p>
          <a:p>
            <a:pPr marL="0" indent="0">
              <a:lnSpc>
                <a:spcPct val="110000"/>
              </a:lnSpc>
              <a:spcBef>
                <a:spcPts val="0"/>
              </a:spcBef>
              <a:buNone/>
            </a:pPr>
            <a:endParaRPr lang="en-ZA" sz="1800" b="1" dirty="0">
              <a:solidFill>
                <a:schemeClr val="bg1"/>
              </a:solidFill>
              <a:latin typeface="Tw Cen MT" panose="020B0602020104020603" pitchFamily="34" charset="0"/>
            </a:endParaRPr>
          </a:p>
          <a:p>
            <a:pPr>
              <a:lnSpc>
                <a:spcPct val="110000"/>
              </a:lnSpc>
              <a:spcBef>
                <a:spcPts val="0"/>
              </a:spcBef>
            </a:pPr>
            <a:r>
              <a:rPr lang="en-ZA" b="1" dirty="0" smtClean="0">
                <a:solidFill>
                  <a:schemeClr val="bg1"/>
                </a:solidFill>
                <a:latin typeface="Tw Cen MT" panose="020B0602020104020603" pitchFamily="34" charset="0"/>
              </a:rPr>
              <a:t>The reasons for the increase among others are: </a:t>
            </a:r>
          </a:p>
          <a:p>
            <a:pPr lvl="3" algn="just">
              <a:lnSpc>
                <a:spcPct val="110000"/>
              </a:lnSpc>
              <a:spcBef>
                <a:spcPts val="0"/>
              </a:spcBef>
            </a:pPr>
            <a:endParaRPr lang="en-ZA" sz="1800" i="1" dirty="0" smtClean="0">
              <a:solidFill>
                <a:schemeClr val="bg1"/>
              </a:solidFill>
              <a:latin typeface="Tw Cen MT" panose="020B0602020104020603" pitchFamily="34" charset="0"/>
            </a:endParaRPr>
          </a:p>
          <a:p>
            <a:pPr lvl="1" algn="just">
              <a:lnSpc>
                <a:spcPct val="110000"/>
              </a:lnSpc>
              <a:spcBef>
                <a:spcPts val="0"/>
              </a:spcBef>
              <a:buFont typeface="Wingdings" panose="05000000000000000000" pitchFamily="2" charset="2"/>
              <a:buChar char="§"/>
            </a:pPr>
            <a:r>
              <a:rPr lang="en-ZA" sz="2200" i="1" dirty="0" smtClean="0">
                <a:solidFill>
                  <a:schemeClr val="accent2">
                    <a:lumMod val="50000"/>
                  </a:schemeClr>
                </a:solidFill>
                <a:latin typeface="Tw Cen MT" panose="020B0602020104020603" pitchFamily="34" charset="0"/>
              </a:rPr>
              <a:t>Networks </a:t>
            </a:r>
            <a:r>
              <a:rPr lang="en-ZA" sz="2200" i="1" dirty="0">
                <a:solidFill>
                  <a:schemeClr val="accent2">
                    <a:lumMod val="50000"/>
                  </a:schemeClr>
                </a:solidFill>
                <a:latin typeface="Tw Cen MT" panose="020B0602020104020603" pitchFamily="34" charset="0"/>
              </a:rPr>
              <a:t>and Hardware </a:t>
            </a:r>
            <a:r>
              <a:rPr lang="en-ZA" sz="2200" i="1" dirty="0" smtClean="0">
                <a:solidFill>
                  <a:schemeClr val="accent2">
                    <a:lumMod val="50000"/>
                  </a:schemeClr>
                </a:solidFill>
                <a:latin typeface="Tw Cen MT" panose="020B0602020104020603" pitchFamily="34" charset="0"/>
              </a:rPr>
              <a:t>which have </a:t>
            </a:r>
            <a:r>
              <a:rPr lang="en-ZA" sz="2200" i="1" dirty="0">
                <a:solidFill>
                  <a:schemeClr val="accent2">
                    <a:lumMod val="50000"/>
                  </a:schemeClr>
                </a:solidFill>
                <a:latin typeface="Tw Cen MT" panose="020B0602020104020603" pitchFamily="34" charset="0"/>
              </a:rPr>
              <a:t>recorded the highest expenditures for all National and Provincial departments</a:t>
            </a:r>
          </a:p>
          <a:p>
            <a:pPr lvl="1" algn="just">
              <a:lnSpc>
                <a:spcPct val="110000"/>
              </a:lnSpc>
              <a:spcBef>
                <a:spcPts val="0"/>
              </a:spcBef>
              <a:buFont typeface="Wingdings" panose="05000000000000000000" pitchFamily="2" charset="2"/>
              <a:buChar char="§"/>
            </a:pPr>
            <a:endParaRPr lang="en-ZA" sz="2200" i="1" dirty="0" smtClean="0">
              <a:solidFill>
                <a:schemeClr val="accent2">
                  <a:lumMod val="50000"/>
                </a:schemeClr>
              </a:solidFill>
              <a:latin typeface="Tw Cen MT" panose="020B0602020104020603" pitchFamily="34" charset="0"/>
            </a:endParaRPr>
          </a:p>
          <a:p>
            <a:pPr lvl="1" algn="just">
              <a:lnSpc>
                <a:spcPct val="110000"/>
              </a:lnSpc>
              <a:spcBef>
                <a:spcPts val="0"/>
              </a:spcBef>
              <a:buFont typeface="Wingdings" panose="05000000000000000000" pitchFamily="2" charset="2"/>
              <a:buChar char="§"/>
            </a:pPr>
            <a:r>
              <a:rPr lang="en-ZA" sz="2200" i="1" dirty="0" smtClean="0">
                <a:solidFill>
                  <a:schemeClr val="accent2">
                    <a:lumMod val="50000"/>
                  </a:schemeClr>
                </a:solidFill>
                <a:latin typeface="Tw Cen MT" panose="020B0602020104020603" pitchFamily="34" charset="0"/>
              </a:rPr>
              <a:t>In addition, the continuous increase in ICT expenditure can be attributed to, inter-aliar:</a:t>
            </a:r>
          </a:p>
          <a:p>
            <a:pPr lvl="1" algn="just">
              <a:lnSpc>
                <a:spcPct val="110000"/>
              </a:lnSpc>
              <a:spcBef>
                <a:spcPts val="0"/>
              </a:spcBef>
              <a:buFont typeface="Wingdings" panose="05000000000000000000" pitchFamily="2" charset="2"/>
              <a:buChar char="§"/>
            </a:pPr>
            <a:endParaRPr lang="en-ZA" sz="2200" i="1" dirty="0">
              <a:solidFill>
                <a:schemeClr val="accent2">
                  <a:lumMod val="50000"/>
                </a:schemeClr>
              </a:solidFill>
              <a:latin typeface="Tw Cen MT" panose="020B0602020104020603" pitchFamily="34" charset="0"/>
            </a:endParaRPr>
          </a:p>
          <a:p>
            <a:pPr lvl="1" algn="just">
              <a:lnSpc>
                <a:spcPct val="110000"/>
              </a:lnSpc>
              <a:spcBef>
                <a:spcPts val="0"/>
              </a:spcBef>
              <a:buFont typeface="Wingdings" panose="05000000000000000000" pitchFamily="2" charset="2"/>
              <a:buChar char="§"/>
            </a:pPr>
            <a:r>
              <a:rPr lang="en-ZA" sz="2200" i="1" dirty="0" smtClean="0">
                <a:solidFill>
                  <a:schemeClr val="accent2">
                    <a:lumMod val="50000"/>
                  </a:schemeClr>
                </a:solidFill>
                <a:latin typeface="Tw Cen MT" panose="020B0602020104020603" pitchFamily="34" charset="0"/>
              </a:rPr>
              <a:t>Cost of ICT operational support</a:t>
            </a:r>
          </a:p>
          <a:p>
            <a:pPr lvl="1" algn="just">
              <a:lnSpc>
                <a:spcPct val="110000"/>
              </a:lnSpc>
              <a:spcBef>
                <a:spcPts val="0"/>
              </a:spcBef>
              <a:buFont typeface="Wingdings" panose="05000000000000000000" pitchFamily="2" charset="2"/>
              <a:buChar char="§"/>
            </a:pPr>
            <a:r>
              <a:rPr lang="en-ZA" sz="2200" i="1" dirty="0" smtClean="0">
                <a:solidFill>
                  <a:schemeClr val="accent2">
                    <a:lumMod val="50000"/>
                  </a:schemeClr>
                </a:solidFill>
                <a:latin typeface="Tw Cen MT" panose="020B0602020104020603" pitchFamily="34" charset="0"/>
              </a:rPr>
              <a:t>Upgrades of equipment and systems</a:t>
            </a:r>
          </a:p>
          <a:p>
            <a:pPr lvl="1" algn="just">
              <a:lnSpc>
                <a:spcPct val="110000"/>
              </a:lnSpc>
              <a:spcBef>
                <a:spcPts val="0"/>
              </a:spcBef>
              <a:buFont typeface="Wingdings" panose="05000000000000000000" pitchFamily="2" charset="2"/>
              <a:buChar char="§"/>
            </a:pPr>
            <a:r>
              <a:rPr lang="en-ZA" sz="2200" i="1" dirty="0" smtClean="0">
                <a:solidFill>
                  <a:schemeClr val="accent2">
                    <a:lumMod val="50000"/>
                  </a:schemeClr>
                </a:solidFill>
                <a:latin typeface="Tw Cen MT" panose="020B0602020104020603" pitchFamily="34" charset="0"/>
              </a:rPr>
              <a:t>Security software installations. </a:t>
            </a:r>
          </a:p>
          <a:p>
            <a:pPr marL="0" indent="0" algn="just">
              <a:lnSpc>
                <a:spcPct val="110000"/>
              </a:lnSpc>
              <a:spcBef>
                <a:spcPts val="0"/>
              </a:spcBef>
              <a:buNone/>
            </a:pPr>
            <a:endParaRPr lang="en-ZA" sz="2600" dirty="0" smtClean="0">
              <a:latin typeface="Tw Cen MT" panose="020B0602020104020603" pitchFamily="34" charset="0"/>
            </a:endParaRPr>
          </a:p>
          <a:p>
            <a:pPr algn="just">
              <a:lnSpc>
                <a:spcPct val="110000"/>
              </a:lnSpc>
              <a:spcBef>
                <a:spcPts val="0"/>
              </a:spcBef>
            </a:pPr>
            <a:endParaRPr lang="en-ZA" sz="2000" dirty="0" smtClean="0"/>
          </a:p>
          <a:p>
            <a:pPr marL="0" indent="0">
              <a:buNone/>
            </a:pPr>
            <a:endParaRPr lang="en-ZA" dirty="0" smtClean="0"/>
          </a:p>
          <a:p>
            <a:pPr>
              <a:buNone/>
            </a:pPr>
            <a:endParaRPr lang="en-US" dirty="0" smtClean="0"/>
          </a:p>
          <a:p>
            <a:endParaRPr lang="en-US" sz="1800" dirty="0"/>
          </a:p>
        </p:txBody>
      </p:sp>
      <p:sp>
        <p:nvSpPr>
          <p:cNvPr id="6" name="Content Placeholder 2"/>
          <p:cNvSpPr txBox="1">
            <a:spLocks/>
          </p:cNvSpPr>
          <p:nvPr/>
        </p:nvSpPr>
        <p:spPr>
          <a:xfrm>
            <a:off x="5718864" y="1293242"/>
            <a:ext cx="5862637" cy="532425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a:lnSpc>
                <a:spcPct val="130000"/>
              </a:lnSpc>
              <a:spcBef>
                <a:spcPts val="0"/>
              </a:spcBef>
            </a:pPr>
            <a:endParaRPr lang="en-ZA" sz="7400" dirty="0" smtClean="0">
              <a:latin typeface="Tw Cen MT" panose="020B0602020104020603" pitchFamily="34" charset="0"/>
            </a:endParaRPr>
          </a:p>
          <a:p>
            <a:pPr marL="0" indent="0">
              <a:buNone/>
            </a:pPr>
            <a:endParaRPr lang="en-ZA" sz="5400" dirty="0" smtClean="0"/>
          </a:p>
          <a:p>
            <a:endParaRPr lang="en-ZA" sz="6000" dirty="0"/>
          </a:p>
          <a:p>
            <a:pPr marL="0" indent="0">
              <a:lnSpc>
                <a:spcPct val="130000"/>
              </a:lnSpc>
              <a:spcBef>
                <a:spcPts val="0"/>
              </a:spcBef>
              <a:buNone/>
            </a:pPr>
            <a:endParaRPr lang="en-ZA" sz="5500" dirty="0" smtClean="0">
              <a:latin typeface="Tw Cen MT" panose="020B0602020104020603" pitchFamily="34" charset="0"/>
            </a:endParaRPr>
          </a:p>
          <a:p>
            <a:pPr>
              <a:lnSpc>
                <a:spcPct val="130000"/>
              </a:lnSpc>
              <a:spcBef>
                <a:spcPts val="0"/>
              </a:spcBef>
            </a:pPr>
            <a:endParaRPr lang="en-ZA" sz="2900" dirty="0" smtClean="0">
              <a:latin typeface="Tw Cen MT" panose="020B0602020104020603" pitchFamily="34" charset="0"/>
            </a:endParaRPr>
          </a:p>
          <a:p>
            <a:pPr>
              <a:lnSpc>
                <a:spcPct val="130000"/>
              </a:lnSpc>
              <a:spcBef>
                <a:spcPts val="0"/>
              </a:spcBef>
            </a:pPr>
            <a:endParaRPr lang="en-ZA" sz="2900" dirty="0" smtClean="0">
              <a:latin typeface="Tw Cen MT" panose="020B0602020104020603" pitchFamily="34" charset="0"/>
            </a:endParaRPr>
          </a:p>
          <a:p>
            <a:endParaRPr lang="en-ZA" sz="1600" dirty="0" smtClean="0"/>
          </a:p>
          <a:p>
            <a:endParaRPr lang="en-ZA" sz="1600" dirty="0" smtClean="0"/>
          </a:p>
          <a:p>
            <a:endParaRPr lang="en-ZA" sz="1600" dirty="0" smtClean="0"/>
          </a:p>
          <a:p>
            <a:pPr marL="0" indent="0">
              <a:buSzPct val="100000"/>
              <a:buFont typeface="Arial" panose="020B0604020202020204" pitchFamily="34" charset="0"/>
              <a:buNone/>
            </a:pPr>
            <a:endParaRPr lang="en-US" sz="1600" u="sng" dirty="0" smtClean="0">
              <a:latin typeface="Tw Cen MT" panose="020B0602020104020603" pitchFamily="34" charset="0"/>
            </a:endParaRPr>
          </a:p>
          <a:p>
            <a:pPr marL="82296" indent="0" algn="just">
              <a:buFont typeface="Arial" panose="020B0604020202020204" pitchFamily="34" charset="0"/>
              <a:buNone/>
            </a:pPr>
            <a:endParaRPr lang="en-US" sz="2000" dirty="0" smtClean="0">
              <a:latin typeface="Tw Cen MT" panose="020B0602020104020603" pitchFamily="34" charset="0"/>
            </a:endParaRPr>
          </a:p>
          <a:p>
            <a:pPr>
              <a:buFont typeface="Arial" panose="020B0604020202020204" pitchFamily="34" charset="0"/>
              <a:buNone/>
            </a:pPr>
            <a:endParaRPr lang="en-US" dirty="0" smtClean="0"/>
          </a:p>
          <a:p>
            <a:endParaRPr lang="en-US" sz="1800" dirty="0"/>
          </a:p>
        </p:txBody>
      </p:sp>
      <p:sp>
        <p:nvSpPr>
          <p:cNvPr id="9" name="Content Placeholder 2"/>
          <p:cNvSpPr txBox="1">
            <a:spLocks/>
          </p:cNvSpPr>
          <p:nvPr/>
        </p:nvSpPr>
        <p:spPr>
          <a:xfrm>
            <a:off x="7045377" y="1052736"/>
            <a:ext cx="5146622" cy="5805264"/>
          </a:xfrm>
          <a:prstGeom prst="rect">
            <a:avLst/>
          </a:prstGeom>
          <a:solidFill>
            <a:schemeClr val="tx1">
              <a:lumMod val="95000"/>
            </a:scheme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just">
              <a:lnSpc>
                <a:spcPct val="110000"/>
              </a:lnSpc>
              <a:spcBef>
                <a:spcPts val="0"/>
              </a:spcBef>
              <a:buFont typeface="Arial" panose="020B0604020202020204" pitchFamily="34" charset="0"/>
              <a:buNone/>
            </a:pPr>
            <a:endParaRPr lang="en-ZA" sz="2600" dirty="0" smtClean="0">
              <a:latin typeface="Tw Cen MT" panose="020B0602020104020603" pitchFamily="34" charset="0"/>
            </a:endParaRPr>
          </a:p>
          <a:p>
            <a:pPr algn="just">
              <a:lnSpc>
                <a:spcPct val="110000"/>
              </a:lnSpc>
              <a:spcBef>
                <a:spcPts val="0"/>
              </a:spcBef>
            </a:pPr>
            <a:endParaRPr lang="en-ZA" sz="2000" dirty="0" smtClean="0"/>
          </a:p>
          <a:p>
            <a:pPr marL="0" indent="0">
              <a:buFont typeface="Arial" panose="020B0604020202020204" pitchFamily="34" charset="0"/>
              <a:buNone/>
            </a:pPr>
            <a:endParaRPr lang="en-ZA" dirty="0" smtClean="0"/>
          </a:p>
          <a:p>
            <a:pPr>
              <a:buFont typeface="Arial" panose="020B0604020202020204" pitchFamily="34" charset="0"/>
              <a:buNone/>
            </a:pPr>
            <a:endParaRPr lang="en-US" dirty="0" smtClean="0"/>
          </a:p>
          <a:p>
            <a:endParaRPr lang="en-US" sz="1800" dirty="0"/>
          </a:p>
        </p:txBody>
      </p:sp>
      <p:pic>
        <p:nvPicPr>
          <p:cNvPr id="10" name="Picture 9"/>
          <p:cNvPicPr>
            <a:picLocks noChangeAspect="1"/>
          </p:cNvPicPr>
          <p:nvPr/>
        </p:nvPicPr>
        <p:blipFill>
          <a:blip r:embed="rId3"/>
          <a:stretch>
            <a:fillRect/>
          </a:stretch>
        </p:blipFill>
        <p:spPr>
          <a:xfrm>
            <a:off x="7045377" y="972444"/>
            <a:ext cx="5146624" cy="5805264"/>
          </a:xfrm>
          <a:prstGeom prst="rect">
            <a:avLst/>
          </a:prstGeom>
          <a:ln>
            <a:solidFill>
              <a:schemeClr val="accent1"/>
            </a:solidFill>
          </a:ln>
        </p:spPr>
      </p:pic>
      <p:sp>
        <p:nvSpPr>
          <p:cNvPr id="8" name="Slide Number Placeholder 3"/>
          <p:cNvSpPr txBox="1">
            <a:spLocks/>
          </p:cNvSpPr>
          <p:nvPr/>
        </p:nvSpPr>
        <p:spPr>
          <a:xfrm>
            <a:off x="10457688" y="0"/>
            <a:ext cx="1734312" cy="97244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4DE96417-4ADB-4B1E-9DF8-F791D7DFC93B}" type="slidenum">
              <a:rPr lang="en-GB" sz="4000" b="1" smtClean="0"/>
              <a:pPr>
                <a:defRPr/>
              </a:pPr>
              <a:t>19</a:t>
            </a:fld>
            <a:endParaRPr lang="en-GB" sz="4000" b="1" dirty="0"/>
          </a:p>
        </p:txBody>
      </p:sp>
    </p:spTree>
    <p:extLst>
      <p:ext uri="{BB962C8B-B14F-4D97-AF65-F5344CB8AC3E}">
        <p14:creationId xmlns:p14="http://schemas.microsoft.com/office/powerpoint/2010/main" val="1403529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11136560" cy="918874"/>
          </a:xfr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accent5"/>
          </a:lnRef>
          <a:fillRef idx="1003">
            <a:schemeClr val="lt2"/>
          </a:fillRef>
          <a:effectRef idx="2">
            <a:schemeClr val="accent5"/>
          </a:effectRef>
          <a:fontRef idx="minor">
            <a:schemeClr val="lt1"/>
          </a:fontRef>
        </p:style>
        <p:txBody>
          <a:bodyPr>
            <a:normAutofit/>
          </a:bodyPr>
          <a:lstStyle/>
          <a:p>
            <a:r>
              <a:rPr lang="en-US" sz="2800" b="1" dirty="0" smtClean="0">
                <a:solidFill>
                  <a:schemeClr val="accent3">
                    <a:lumMod val="75000"/>
                  </a:schemeClr>
                </a:solidFill>
              </a:rPr>
              <a:t>PRESENTATION OUTLINE</a:t>
            </a:r>
            <a:endParaRPr lang="en-ZA" sz="2800" b="1" dirty="0">
              <a:solidFill>
                <a:schemeClr val="accent3">
                  <a:lumMod val="75000"/>
                </a:schemeClr>
              </a:solidFill>
            </a:endParaRPr>
          </a:p>
        </p:txBody>
      </p:sp>
      <p:sp>
        <p:nvSpPr>
          <p:cNvPr id="3" name="Content Placeholder 2"/>
          <p:cNvSpPr>
            <a:spLocks noGrp="1"/>
          </p:cNvSpPr>
          <p:nvPr>
            <p:ph idx="1"/>
          </p:nvPr>
        </p:nvSpPr>
        <p:spPr>
          <a:xfrm>
            <a:off x="0" y="920732"/>
            <a:ext cx="12191999" cy="5937268"/>
          </a:xfrm>
          <a:solidFill>
            <a:schemeClr val="tx1">
              <a:lumMod val="95000"/>
            </a:schemeClr>
          </a:solidFill>
        </p:spPr>
        <p:txBody>
          <a:bodyPr>
            <a:normAutofit/>
          </a:bodyPr>
          <a:lstStyle/>
          <a:p>
            <a:pPr marL="457200" indent="-457200" algn="just">
              <a:lnSpc>
                <a:spcPct val="110000"/>
              </a:lnSpc>
              <a:spcBef>
                <a:spcPts val="0"/>
              </a:spcBef>
              <a:buSzPct val="100000"/>
              <a:buFont typeface="+mj-lt"/>
              <a:buAutoNum type="arabicPeriod"/>
            </a:pPr>
            <a:r>
              <a:rPr lang="en-ZA" sz="2800" dirty="0" smtClean="0">
                <a:solidFill>
                  <a:schemeClr val="bg1"/>
                </a:solidFill>
                <a:latin typeface="Tw Cen MT" panose="020B0602020104020603" pitchFamily="34" charset="0"/>
              </a:rPr>
              <a:t>Introduction</a:t>
            </a:r>
          </a:p>
          <a:p>
            <a:pPr marL="457200" indent="-457200" algn="just">
              <a:lnSpc>
                <a:spcPct val="110000"/>
              </a:lnSpc>
              <a:spcBef>
                <a:spcPts val="0"/>
              </a:spcBef>
              <a:buSzPct val="100000"/>
              <a:buFont typeface="+mj-lt"/>
              <a:buAutoNum type="arabicPeriod"/>
            </a:pPr>
            <a:endParaRPr lang="en-ZA" sz="2800" dirty="0" smtClean="0">
              <a:solidFill>
                <a:schemeClr val="bg1"/>
              </a:solidFill>
              <a:latin typeface="Tw Cen MT" panose="020B0602020104020603" pitchFamily="34" charset="0"/>
            </a:endParaRPr>
          </a:p>
          <a:p>
            <a:pPr marL="457200" indent="-457200" algn="just">
              <a:lnSpc>
                <a:spcPct val="110000"/>
              </a:lnSpc>
              <a:spcBef>
                <a:spcPts val="0"/>
              </a:spcBef>
              <a:buSzPct val="100000"/>
              <a:buFont typeface="+mj-lt"/>
              <a:buAutoNum type="arabicPeriod"/>
            </a:pPr>
            <a:r>
              <a:rPr lang="en-ZA" sz="2800" dirty="0" smtClean="0">
                <a:solidFill>
                  <a:schemeClr val="bg1"/>
                </a:solidFill>
                <a:latin typeface="Tw Cen MT" panose="020B0602020104020603" pitchFamily="34" charset="0"/>
              </a:rPr>
              <a:t>Performance on the implementation of the 2019/ APP Annual Targets</a:t>
            </a:r>
          </a:p>
          <a:p>
            <a:pPr marL="457200" indent="-457200" algn="just">
              <a:lnSpc>
                <a:spcPct val="110000"/>
              </a:lnSpc>
              <a:spcBef>
                <a:spcPts val="0"/>
              </a:spcBef>
              <a:buSzPct val="100000"/>
              <a:buFont typeface="+mj-lt"/>
              <a:buAutoNum type="arabicPeriod"/>
            </a:pPr>
            <a:endParaRPr lang="en-ZA" sz="2800" dirty="0" smtClean="0">
              <a:solidFill>
                <a:schemeClr val="bg1"/>
              </a:solidFill>
              <a:latin typeface="Tw Cen MT" panose="020B0602020104020603" pitchFamily="34" charset="0"/>
            </a:endParaRPr>
          </a:p>
          <a:p>
            <a:pPr marL="457200" indent="-457200" algn="just">
              <a:lnSpc>
                <a:spcPct val="110000"/>
              </a:lnSpc>
              <a:spcBef>
                <a:spcPts val="0"/>
              </a:spcBef>
              <a:buSzPct val="100000"/>
              <a:buFont typeface="+mj-lt"/>
              <a:buAutoNum type="arabicPeriod"/>
            </a:pPr>
            <a:r>
              <a:rPr lang="en-ZA" sz="2800" dirty="0" smtClean="0">
                <a:solidFill>
                  <a:schemeClr val="bg1"/>
                </a:solidFill>
                <a:latin typeface="Tw Cen MT" panose="020B0602020104020603" pitchFamily="34" charset="0"/>
              </a:rPr>
              <a:t>Financial Information </a:t>
            </a:r>
          </a:p>
          <a:p>
            <a:pPr marL="457200" indent="-457200" algn="just">
              <a:lnSpc>
                <a:spcPct val="110000"/>
              </a:lnSpc>
              <a:spcBef>
                <a:spcPts val="0"/>
              </a:spcBef>
              <a:buSzPct val="100000"/>
              <a:buFont typeface="+mj-lt"/>
              <a:buAutoNum type="arabicPeriod"/>
            </a:pPr>
            <a:endParaRPr lang="en-ZA" sz="2800" dirty="0" smtClean="0">
              <a:solidFill>
                <a:schemeClr val="bg1"/>
              </a:solidFill>
              <a:latin typeface="Tw Cen MT" panose="020B0602020104020603" pitchFamily="34" charset="0"/>
            </a:endParaRPr>
          </a:p>
          <a:p>
            <a:pPr marL="457200" indent="-457200" algn="just">
              <a:lnSpc>
                <a:spcPct val="110000"/>
              </a:lnSpc>
              <a:spcBef>
                <a:spcPts val="0"/>
              </a:spcBef>
              <a:buSzPct val="100000"/>
              <a:buFont typeface="+mj-lt"/>
              <a:buAutoNum type="arabicPeriod"/>
            </a:pPr>
            <a:r>
              <a:rPr lang="en-ZA" sz="2800" dirty="0" smtClean="0">
                <a:solidFill>
                  <a:schemeClr val="bg1"/>
                </a:solidFill>
                <a:latin typeface="Tw Cen MT" panose="020B0602020104020603" pitchFamily="34" charset="0"/>
              </a:rPr>
              <a:t>Human Resource Management Information </a:t>
            </a:r>
          </a:p>
          <a:p>
            <a:pPr>
              <a:buSzPct val="100000"/>
            </a:pPr>
            <a:endParaRPr lang="en-ZA" sz="1800" dirty="0" smtClean="0">
              <a:solidFill>
                <a:schemeClr val="bg1"/>
              </a:solidFill>
              <a:latin typeface="Tw Cen MT" panose="020B0602020104020603" pitchFamily="34" charset="0"/>
            </a:endParaRPr>
          </a:p>
          <a:p>
            <a:pPr marL="0" indent="0">
              <a:buSzPct val="100000"/>
              <a:buNone/>
            </a:pPr>
            <a:endParaRPr lang="en-US" sz="1800" u="sng" dirty="0" smtClean="0">
              <a:solidFill>
                <a:schemeClr val="bg1"/>
              </a:solidFill>
              <a:latin typeface="Tw Cen MT" panose="020B0602020104020603" pitchFamily="34" charset="0"/>
            </a:endParaRPr>
          </a:p>
          <a:p>
            <a:pPr marL="0" indent="0">
              <a:buSzPct val="100000"/>
              <a:buNone/>
            </a:pPr>
            <a:endParaRPr lang="en-US" sz="800" u="sng" dirty="0">
              <a:solidFill>
                <a:schemeClr val="bg1"/>
              </a:solidFill>
              <a:latin typeface="Tw Cen MT" panose="020B0602020104020603" pitchFamily="34" charset="0"/>
            </a:endParaRPr>
          </a:p>
          <a:p>
            <a:pPr marL="0" indent="0">
              <a:buSzPct val="100000"/>
              <a:buNone/>
            </a:pPr>
            <a:endParaRPr lang="en-US" sz="1600" u="sng" dirty="0">
              <a:solidFill>
                <a:schemeClr val="bg1"/>
              </a:solidFill>
              <a:latin typeface="Tw Cen MT" panose="020B0602020104020603" pitchFamily="34" charset="0"/>
            </a:endParaRPr>
          </a:p>
          <a:p>
            <a:pPr marL="82296" indent="0" algn="just">
              <a:buNone/>
            </a:pPr>
            <a:endParaRPr lang="en-US" sz="2000" dirty="0" smtClean="0">
              <a:solidFill>
                <a:schemeClr val="bg1"/>
              </a:solidFill>
              <a:latin typeface="Tw Cen MT" panose="020B0602020104020603" pitchFamily="34" charset="0"/>
            </a:endParaRPr>
          </a:p>
          <a:p>
            <a:pPr>
              <a:buNone/>
            </a:pPr>
            <a:endParaRPr lang="en-US" dirty="0" smtClean="0"/>
          </a:p>
          <a:p>
            <a:endParaRPr lang="en-US" sz="1800" dirty="0"/>
          </a:p>
        </p:txBody>
      </p:sp>
      <p:sp>
        <p:nvSpPr>
          <p:cNvPr id="4" name="Slide Number Placeholder 3"/>
          <p:cNvSpPr>
            <a:spLocks noGrp="1"/>
          </p:cNvSpPr>
          <p:nvPr>
            <p:ph type="sldNum" sz="quarter" idx="12"/>
          </p:nvPr>
        </p:nvSpPr>
        <p:spPr>
          <a:xfrm>
            <a:off x="11136560" y="0"/>
            <a:ext cx="1055440" cy="730234"/>
          </a:xfrm>
        </p:spPr>
        <p:txBody>
          <a:bodyPr/>
          <a:lstStyle/>
          <a:p>
            <a:pPr>
              <a:defRPr/>
            </a:pPr>
            <a:fld id="{4DE96417-4ADB-4B1E-9DF8-F791D7DFC93B}" type="slidenum">
              <a:rPr lang="en-GB" sz="4000" b="1" smtClean="0"/>
              <a:pPr>
                <a:defRPr/>
              </a:pPr>
              <a:t>2</a:t>
            </a:fld>
            <a:endParaRPr lang="en-GB" sz="4000" b="1" dirty="0"/>
          </a:p>
        </p:txBody>
      </p:sp>
    </p:spTree>
    <p:extLst>
      <p:ext uri="{BB962C8B-B14F-4D97-AF65-F5344CB8AC3E}">
        <p14:creationId xmlns:p14="http://schemas.microsoft.com/office/powerpoint/2010/main" val="322377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11136560" cy="918874"/>
          </a:xfr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accent5"/>
          </a:lnRef>
          <a:fillRef idx="1003">
            <a:schemeClr val="lt2"/>
          </a:fillRef>
          <a:effectRef idx="2">
            <a:schemeClr val="accent5"/>
          </a:effectRef>
          <a:fontRef idx="minor">
            <a:schemeClr val="lt1"/>
          </a:fontRef>
        </p:style>
        <p:txBody>
          <a:bodyPr>
            <a:normAutofit fontScale="90000"/>
          </a:bodyPr>
          <a:lstStyle/>
          <a:p>
            <a:r>
              <a:rPr lang="en-ZA" sz="2800" b="1" dirty="0">
                <a:solidFill>
                  <a:schemeClr val="accent3">
                    <a:lumMod val="75000"/>
                  </a:schemeClr>
                </a:solidFill>
                <a:effectLst>
                  <a:outerShdw blurRad="50000" dist="30000" dir="5400000" algn="tl" rotWithShape="0">
                    <a:srgbClr val="000000">
                      <a:alpha val="30000"/>
                    </a:srgbClr>
                  </a:outerShdw>
                </a:effectLst>
                <a:latin typeface="Trebuchet MS" panose="020B0603020202020204" pitchFamily="34" charset="0"/>
                <a:ea typeface="+mj-ea"/>
                <a:cs typeface="+mj-cs"/>
              </a:rPr>
              <a:t>PROGRAMME 5</a:t>
            </a:r>
            <a:r>
              <a:rPr lang="en-ZA" sz="2800" b="1" dirty="0" smtClean="0">
                <a:solidFill>
                  <a:schemeClr val="accent3">
                    <a:lumMod val="75000"/>
                  </a:schemeClr>
                </a:solidFill>
                <a:effectLst>
                  <a:outerShdw blurRad="50000" dist="30000" dir="5400000" algn="tl" rotWithShape="0">
                    <a:srgbClr val="000000">
                      <a:alpha val="30000"/>
                    </a:srgbClr>
                  </a:outerShdw>
                </a:effectLst>
                <a:latin typeface="Trebuchet MS" panose="020B0603020202020204" pitchFamily="34" charset="0"/>
                <a:ea typeface="+mj-ea"/>
                <a:cs typeface="+mj-cs"/>
              </a:rPr>
              <a:t>: SERVICE DELIVERY SUPPORT (1)</a:t>
            </a:r>
            <a:r>
              <a:rPr lang="en-ZA" sz="2800" b="1" dirty="0">
                <a:solidFill>
                  <a:schemeClr val="accent3">
                    <a:lumMod val="75000"/>
                  </a:schemeClr>
                </a:solidFill>
                <a:effectLst>
                  <a:outerShdw blurRad="50000" dist="30000" dir="5400000" algn="tl" rotWithShape="0">
                    <a:srgbClr val="000000">
                      <a:alpha val="30000"/>
                    </a:srgbClr>
                  </a:outerShdw>
                </a:effectLst>
                <a:latin typeface="Trebuchet MS" panose="020B0603020202020204" pitchFamily="34" charset="0"/>
                <a:ea typeface="+mj-ea"/>
                <a:cs typeface="+mj-cs"/>
              </a:rPr>
              <a:t/>
            </a:r>
            <a:br>
              <a:rPr lang="en-ZA" sz="2800" b="1" dirty="0">
                <a:solidFill>
                  <a:schemeClr val="accent3">
                    <a:lumMod val="75000"/>
                  </a:schemeClr>
                </a:solidFill>
                <a:effectLst>
                  <a:outerShdw blurRad="50000" dist="30000" dir="5400000" algn="tl" rotWithShape="0">
                    <a:srgbClr val="000000">
                      <a:alpha val="30000"/>
                    </a:srgbClr>
                  </a:outerShdw>
                </a:effectLst>
                <a:latin typeface="Trebuchet MS" panose="020B0603020202020204" pitchFamily="34" charset="0"/>
                <a:ea typeface="+mj-ea"/>
                <a:cs typeface="+mj-cs"/>
              </a:rPr>
            </a:br>
            <a:r>
              <a:rPr lang="en-ZA" sz="2800" b="1" dirty="0" smtClean="0">
                <a:solidFill>
                  <a:srgbClr val="00B050"/>
                </a:solidFill>
                <a:effectLst>
                  <a:outerShdw blurRad="50000" dist="30000" dir="5400000" algn="tl" rotWithShape="0">
                    <a:srgbClr val="000000">
                      <a:alpha val="30000"/>
                    </a:srgbClr>
                  </a:outerShdw>
                </a:effectLst>
                <a:latin typeface="Trebuchet MS" panose="020B0603020202020204" pitchFamily="34" charset="0"/>
                <a:ea typeface="+mj-ea"/>
                <a:cs typeface="+mj-cs"/>
              </a:rPr>
              <a:t>ANNUAL TARGETS ACHIEVED</a:t>
            </a:r>
            <a:endParaRPr lang="en-ZA" sz="2800" b="1" dirty="0">
              <a:solidFill>
                <a:srgbClr val="00B050"/>
              </a:solidFill>
              <a:latin typeface="Trebuchet MS" panose="020B0603020202020204" pitchFamily="34" charset="0"/>
            </a:endParaRPr>
          </a:p>
        </p:txBody>
      </p:sp>
      <p:sp>
        <p:nvSpPr>
          <p:cNvPr id="3" name="Content Placeholder 2"/>
          <p:cNvSpPr>
            <a:spLocks noGrp="1"/>
          </p:cNvSpPr>
          <p:nvPr>
            <p:ph idx="1"/>
          </p:nvPr>
        </p:nvSpPr>
        <p:spPr>
          <a:xfrm>
            <a:off x="0" y="918874"/>
            <a:ext cx="12191999" cy="6182534"/>
          </a:xfrm>
          <a:solidFill>
            <a:schemeClr val="tx1">
              <a:lumMod val="95000"/>
            </a:schemeClr>
          </a:solidFill>
        </p:spPr>
        <p:txBody>
          <a:bodyPr>
            <a:normAutofit fontScale="25000" lnSpcReduction="20000"/>
          </a:bodyPr>
          <a:lstStyle/>
          <a:p>
            <a:pPr marL="0" indent="0" algn="just">
              <a:lnSpc>
                <a:spcPct val="130000"/>
              </a:lnSpc>
              <a:spcBef>
                <a:spcPts val="0"/>
              </a:spcBef>
              <a:buNone/>
            </a:pPr>
            <a:r>
              <a:rPr lang="en-ZA" sz="7200" b="1" dirty="0" smtClean="0">
                <a:solidFill>
                  <a:schemeClr val="bg1"/>
                </a:solidFill>
                <a:latin typeface="Tw Cen MT" panose="020B0602020104020603" pitchFamily="34" charset="0"/>
              </a:rPr>
              <a:t>The Programme had achieved </a:t>
            </a:r>
            <a:r>
              <a:rPr lang="en-ZA" sz="7200" b="1" dirty="0">
                <a:solidFill>
                  <a:schemeClr val="bg1"/>
                </a:solidFill>
                <a:latin typeface="Tw Cen MT" panose="020B0602020104020603" pitchFamily="34" charset="0"/>
              </a:rPr>
              <a:t>all  </a:t>
            </a:r>
            <a:r>
              <a:rPr lang="en-ZA" sz="7200" b="1" dirty="0" smtClean="0">
                <a:solidFill>
                  <a:schemeClr val="bg1"/>
                </a:solidFill>
                <a:latin typeface="Tw Cen MT" panose="020B0602020104020603" pitchFamily="34" charset="0"/>
              </a:rPr>
              <a:t>6 (100%) of its Annual Targets</a:t>
            </a:r>
            <a:r>
              <a:rPr lang="en-ZA" sz="7200" b="1" dirty="0">
                <a:solidFill>
                  <a:schemeClr val="bg1"/>
                </a:solidFill>
                <a:latin typeface="Tw Cen MT" panose="020B0602020104020603" pitchFamily="34" charset="0"/>
              </a:rPr>
              <a:t>:</a:t>
            </a:r>
            <a:endParaRPr lang="en-ZA" sz="7200" b="1" dirty="0" smtClean="0">
              <a:solidFill>
                <a:schemeClr val="bg1"/>
              </a:solidFill>
              <a:latin typeface="Tw Cen MT" panose="020B0602020104020603" pitchFamily="34" charset="0"/>
            </a:endParaRPr>
          </a:p>
          <a:p>
            <a:pPr marL="0" indent="0" algn="just">
              <a:lnSpc>
                <a:spcPct val="130000"/>
              </a:lnSpc>
              <a:spcBef>
                <a:spcPts val="0"/>
              </a:spcBef>
              <a:buNone/>
            </a:pPr>
            <a:endParaRPr lang="en-ZA" sz="7200" dirty="0" smtClean="0">
              <a:solidFill>
                <a:schemeClr val="bg1"/>
              </a:solidFill>
              <a:latin typeface="Tw Cen MT" panose="020B0602020104020603" pitchFamily="34" charset="0"/>
            </a:endParaRPr>
          </a:p>
          <a:p>
            <a:pPr marL="0" lvl="0" indent="0">
              <a:buNone/>
            </a:pPr>
            <a:r>
              <a:rPr lang="en-GB" sz="7200" dirty="0" smtClean="0">
                <a:solidFill>
                  <a:schemeClr val="bg1"/>
                </a:solidFill>
                <a:latin typeface="Tw Cen MT" panose="020B0602020104020603" pitchFamily="34" charset="0"/>
                <a:ea typeface="Times New Roman" panose="02020603050405020304" pitchFamily="18" charset="0"/>
                <a:cs typeface="Arial" panose="020B0604020202020204" pitchFamily="34" charset="0"/>
              </a:rPr>
              <a:t>1.	The report on the implementation of the </a:t>
            </a:r>
            <a:r>
              <a:rPr lang="en-GB" sz="7200" b="1" dirty="0" smtClean="0">
                <a:solidFill>
                  <a:schemeClr val="bg1"/>
                </a:solidFill>
                <a:latin typeface="Tw Cen MT" panose="020B0602020104020603" pitchFamily="34" charset="0"/>
                <a:ea typeface="Times New Roman" panose="02020603050405020304" pitchFamily="18" charset="0"/>
                <a:cs typeface="Arial" panose="020B0604020202020204" pitchFamily="34" charset="0"/>
              </a:rPr>
              <a:t>Operations Management Framework </a:t>
            </a:r>
            <a:r>
              <a:rPr lang="en-GB" sz="7200" dirty="0" smtClean="0">
                <a:solidFill>
                  <a:schemeClr val="bg1"/>
                </a:solidFill>
                <a:latin typeface="Tw Cen MT" panose="020B0602020104020603" pitchFamily="34" charset="0"/>
                <a:ea typeface="Times New Roman" panose="02020603050405020304" pitchFamily="18" charset="0"/>
                <a:cs typeface="Arial" panose="020B0604020202020204" pitchFamily="34" charset="0"/>
              </a:rPr>
              <a:t>by 3 prioritised departments </a:t>
            </a:r>
            <a:r>
              <a:rPr lang="en-ZA" sz="7200" b="1" dirty="0" smtClean="0">
                <a:solidFill>
                  <a:schemeClr val="bg1"/>
                </a:solidFill>
                <a:latin typeface="Tw Cen MT" panose="020B0602020104020603" pitchFamily="34" charset="0"/>
              </a:rPr>
              <a:t> </a:t>
            </a:r>
            <a:r>
              <a:rPr lang="en-ZA" sz="7200" dirty="0">
                <a:solidFill>
                  <a:schemeClr val="bg1"/>
                </a:solidFill>
                <a:latin typeface="Tw Cen MT" panose="020B0602020104020603" pitchFamily="34" charset="0"/>
              </a:rPr>
              <a:t>Human </a:t>
            </a:r>
            <a:r>
              <a:rPr lang="en-ZA" sz="7200" dirty="0" smtClean="0">
                <a:solidFill>
                  <a:schemeClr val="bg1"/>
                </a:solidFill>
                <a:latin typeface="Tw Cen MT" panose="020B0602020104020603" pitchFamily="34" charset="0"/>
              </a:rPr>
              <a:t>	Settlement, Energy and  the  South </a:t>
            </a:r>
            <a:r>
              <a:rPr lang="en-ZA" sz="7200" dirty="0">
                <a:solidFill>
                  <a:schemeClr val="bg1"/>
                </a:solidFill>
                <a:latin typeface="Tw Cen MT" panose="020B0602020104020603" pitchFamily="34" charset="0"/>
              </a:rPr>
              <a:t>African Social Security Agency </a:t>
            </a:r>
            <a:r>
              <a:rPr lang="en-GB" sz="7200" dirty="0">
                <a:solidFill>
                  <a:schemeClr val="bg1"/>
                </a:solidFill>
                <a:latin typeface="Tw Cen MT" panose="020B0602020104020603" pitchFamily="34" charset="0"/>
                <a:ea typeface="Times New Roman" panose="02020603050405020304" pitchFamily="18" charset="0"/>
                <a:cs typeface="Arial" panose="020B0604020202020204" pitchFamily="34" charset="0"/>
              </a:rPr>
              <a:t>was developed </a:t>
            </a:r>
            <a:endParaRPr lang="en-ZA" sz="7200" dirty="0">
              <a:solidFill>
                <a:schemeClr val="bg1"/>
              </a:solidFill>
              <a:latin typeface="Tw Cen MT" panose="020B0602020104020603" pitchFamily="34" charset="0"/>
            </a:endParaRPr>
          </a:p>
          <a:p>
            <a:pPr marL="0" indent="0">
              <a:buNone/>
            </a:pPr>
            <a:r>
              <a:rPr lang="en-ZA" sz="7200" dirty="0">
                <a:solidFill>
                  <a:schemeClr val="bg1"/>
                </a:solidFill>
                <a:latin typeface="Tw Cen MT" panose="020B0602020104020603" pitchFamily="34" charset="0"/>
              </a:rPr>
              <a:t> </a:t>
            </a:r>
          </a:p>
          <a:p>
            <a:pPr lvl="2">
              <a:buFont typeface="Wingdings" panose="05000000000000000000" pitchFamily="2" charset="2"/>
              <a:buChar char="§"/>
            </a:pPr>
            <a:r>
              <a:rPr lang="en-ZA" sz="7400" i="1" dirty="0">
                <a:solidFill>
                  <a:schemeClr val="accent2">
                    <a:lumMod val="50000"/>
                  </a:schemeClr>
                </a:solidFill>
                <a:latin typeface="Tw Cen MT" panose="020B0602020104020603" pitchFamily="34" charset="0"/>
              </a:rPr>
              <a:t>The report indicates that 112 departments were implementing the Operations Management Framework as an effort to promote efficiency and effectiveness in service delivery. </a:t>
            </a:r>
            <a:endParaRPr lang="en-ZA" sz="7400" dirty="0">
              <a:solidFill>
                <a:schemeClr val="accent2">
                  <a:lumMod val="50000"/>
                </a:schemeClr>
              </a:solidFill>
              <a:latin typeface="Tw Cen MT" panose="020B0602020104020603" pitchFamily="34" charset="0"/>
            </a:endParaRPr>
          </a:p>
          <a:p>
            <a:pPr lvl="2">
              <a:buFont typeface="Wingdings" panose="05000000000000000000" pitchFamily="2" charset="2"/>
              <a:buChar char="§"/>
            </a:pPr>
            <a:r>
              <a:rPr lang="en-ZA" sz="7400" dirty="0">
                <a:solidFill>
                  <a:schemeClr val="accent2">
                    <a:lumMod val="50000"/>
                  </a:schemeClr>
                </a:solidFill>
                <a:latin typeface="Tw Cen MT" panose="020B0602020104020603" pitchFamily="34" charset="0"/>
              </a:rPr>
              <a:t>The key findings are the following:</a:t>
            </a:r>
          </a:p>
          <a:p>
            <a:pPr lvl="2">
              <a:buFont typeface="Wingdings" panose="05000000000000000000" pitchFamily="2" charset="2"/>
              <a:buChar char="§"/>
            </a:pPr>
            <a:r>
              <a:rPr lang="en-ZA" sz="7400" dirty="0">
                <a:solidFill>
                  <a:schemeClr val="accent2">
                    <a:lumMod val="50000"/>
                  </a:schemeClr>
                </a:solidFill>
                <a:latin typeface="Tw Cen MT" panose="020B0602020104020603" pitchFamily="34" charset="0"/>
              </a:rPr>
              <a:t>There has been an increase in capacity, departmental support, document management and implementation plans as compared to the previous year </a:t>
            </a:r>
          </a:p>
          <a:p>
            <a:pPr lvl="2">
              <a:buFont typeface="Wingdings" panose="05000000000000000000" pitchFamily="2" charset="2"/>
              <a:buChar char="§"/>
            </a:pPr>
            <a:r>
              <a:rPr lang="en-ZA" sz="7400" dirty="0">
                <a:solidFill>
                  <a:schemeClr val="accent2">
                    <a:lumMod val="50000"/>
                  </a:schemeClr>
                </a:solidFill>
                <a:latin typeface="Tw Cen MT" panose="020B0602020104020603" pitchFamily="34" charset="0"/>
              </a:rPr>
              <a:t>A majority of departments have not institutionalised the Operation Management Framework</a:t>
            </a:r>
          </a:p>
          <a:p>
            <a:pPr lvl="1"/>
            <a:endParaRPr lang="en-ZA" sz="7200" b="1" dirty="0">
              <a:solidFill>
                <a:schemeClr val="accent2">
                  <a:lumMod val="75000"/>
                </a:schemeClr>
              </a:solidFill>
              <a:latin typeface="Tw Cen MT" panose="020B0602020104020603" pitchFamily="34" charset="0"/>
            </a:endParaRPr>
          </a:p>
          <a:p>
            <a:pPr marL="0" indent="0" algn="just">
              <a:lnSpc>
                <a:spcPct val="130000"/>
              </a:lnSpc>
              <a:spcBef>
                <a:spcPts val="0"/>
              </a:spcBef>
              <a:buNone/>
            </a:pPr>
            <a:r>
              <a:rPr lang="en-ZA" sz="7200" dirty="0" smtClean="0">
                <a:solidFill>
                  <a:schemeClr val="bg1"/>
                </a:solidFill>
                <a:latin typeface="Tw Cen MT" panose="020B0602020104020603" pitchFamily="34" charset="0"/>
                <a:ea typeface="Times New Roman" panose="02020603050405020304" pitchFamily="18" charset="0"/>
                <a:cs typeface="Arial" panose="020B0604020202020204" pitchFamily="34" charset="0"/>
              </a:rPr>
              <a:t>2. 	The report </a:t>
            </a:r>
            <a:r>
              <a:rPr lang="en-ZA" sz="7200" dirty="0">
                <a:solidFill>
                  <a:schemeClr val="bg1"/>
                </a:solidFill>
                <a:latin typeface="Tw Cen MT" panose="020B0602020104020603" pitchFamily="34" charset="0"/>
                <a:ea typeface="Times New Roman" panose="02020603050405020304" pitchFamily="18" charset="0"/>
                <a:cs typeface="Arial" panose="020B0604020202020204" pitchFamily="34" charset="0"/>
              </a:rPr>
              <a:t>on the institutionalisation of the framework for the establishment, promotion and maintenance of  service </a:t>
            </a:r>
            <a:r>
              <a:rPr lang="en-ZA" sz="7200" dirty="0" smtClean="0">
                <a:solidFill>
                  <a:schemeClr val="bg1"/>
                </a:solidFill>
                <a:latin typeface="Tw Cen MT" panose="020B0602020104020603" pitchFamily="34" charset="0"/>
                <a:ea typeface="Times New Roman" panose="02020603050405020304" pitchFamily="18" charset="0"/>
                <a:cs typeface="Arial" panose="020B0604020202020204" pitchFamily="34" charset="0"/>
              </a:rPr>
              <a:t>	centres 	was submitted by the required deadlines</a:t>
            </a:r>
            <a:r>
              <a:rPr lang="en-ZA" sz="7200" dirty="0" smtClean="0">
                <a:solidFill>
                  <a:schemeClr val="bg1"/>
                </a:solidFill>
                <a:latin typeface="Tw Cen MT" panose="020B0602020104020603" pitchFamily="34" charset="0"/>
              </a:rPr>
              <a:t>.</a:t>
            </a:r>
          </a:p>
          <a:p>
            <a:pPr marL="0" indent="0" algn="just">
              <a:lnSpc>
                <a:spcPct val="130000"/>
              </a:lnSpc>
              <a:spcBef>
                <a:spcPts val="0"/>
              </a:spcBef>
              <a:buNone/>
            </a:pPr>
            <a:endParaRPr lang="en-ZA" sz="7200" dirty="0" smtClean="0">
              <a:solidFill>
                <a:schemeClr val="bg1"/>
              </a:solidFill>
              <a:latin typeface="Tw Cen MT" panose="020B0602020104020603" pitchFamily="34" charset="0"/>
            </a:endParaRPr>
          </a:p>
          <a:p>
            <a:pPr marL="0" indent="0" algn="just">
              <a:lnSpc>
                <a:spcPct val="130000"/>
              </a:lnSpc>
              <a:spcBef>
                <a:spcPts val="0"/>
              </a:spcBef>
              <a:buNone/>
            </a:pPr>
            <a:r>
              <a:rPr lang="en-US" sz="7200" dirty="0" smtClean="0">
                <a:solidFill>
                  <a:schemeClr val="bg1"/>
                </a:solidFill>
                <a:latin typeface="Tw Cen MT" panose="020B0602020104020603" pitchFamily="34" charset="0"/>
                <a:ea typeface="Times New Roman" panose="02020603050405020304" pitchFamily="18" charset="0"/>
                <a:cs typeface="Arial" panose="020B0604020202020204" pitchFamily="34" charset="0"/>
              </a:rPr>
              <a:t>3.    </a:t>
            </a:r>
            <a:r>
              <a:rPr lang="en-US" sz="7200" b="1" dirty="0" smtClean="0">
                <a:solidFill>
                  <a:schemeClr val="bg1"/>
                </a:solidFill>
                <a:latin typeface="Tw Cen MT" panose="020B0602020104020603" pitchFamily="34" charset="0"/>
                <a:ea typeface="Times New Roman" panose="02020603050405020304" pitchFamily="18" charset="0"/>
                <a:cs typeface="Arial" panose="020B0604020202020204" pitchFamily="34" charset="0"/>
              </a:rPr>
              <a:t>The </a:t>
            </a:r>
            <a:r>
              <a:rPr lang="en-ZA" sz="7200" b="1" dirty="0" smtClean="0">
                <a:solidFill>
                  <a:schemeClr val="bg1"/>
                </a:solidFill>
                <a:latin typeface="Tw Cen MT" panose="020B0602020104020603" pitchFamily="34" charset="0"/>
                <a:ea typeface="Times New Roman" panose="02020603050405020304" pitchFamily="18" charset="0"/>
                <a:cs typeface="Arial" panose="020B0604020202020204" pitchFamily="34" charset="0"/>
              </a:rPr>
              <a:t>Service </a:t>
            </a:r>
            <a:r>
              <a:rPr lang="en-ZA" sz="7200" b="1" dirty="0">
                <a:solidFill>
                  <a:schemeClr val="bg1"/>
                </a:solidFill>
                <a:latin typeface="Tw Cen MT" panose="020B0602020104020603" pitchFamily="34" charset="0"/>
                <a:ea typeface="Times New Roman" panose="02020603050405020304" pitchFamily="18" charset="0"/>
                <a:cs typeface="Arial" panose="020B0604020202020204" pitchFamily="34" charset="0"/>
              </a:rPr>
              <a:t>Delivery </a:t>
            </a:r>
            <a:r>
              <a:rPr lang="en-ZA" sz="7200" b="1" dirty="0" smtClean="0">
                <a:solidFill>
                  <a:schemeClr val="bg1"/>
                </a:solidFill>
                <a:latin typeface="Tw Cen MT" panose="020B0602020104020603" pitchFamily="34" charset="0"/>
                <a:ea typeface="Times New Roman" panose="02020603050405020304" pitchFamily="18" charset="0"/>
                <a:cs typeface="Arial" panose="020B0604020202020204" pitchFamily="34" charset="0"/>
              </a:rPr>
              <a:t>Model (SDM) </a:t>
            </a:r>
            <a:r>
              <a:rPr lang="en-ZA" sz="7200" b="1" dirty="0">
                <a:solidFill>
                  <a:schemeClr val="bg1"/>
                </a:solidFill>
                <a:latin typeface="Tw Cen MT" panose="020B0602020104020603" pitchFamily="34" charset="0"/>
                <a:ea typeface="Times New Roman" panose="02020603050405020304" pitchFamily="18" charset="0"/>
                <a:cs typeface="Arial" panose="020B0604020202020204" pitchFamily="34" charset="0"/>
              </a:rPr>
              <a:t>for the Public Service </a:t>
            </a:r>
            <a:r>
              <a:rPr lang="en-ZA" sz="7200" dirty="0" smtClean="0">
                <a:solidFill>
                  <a:schemeClr val="bg1"/>
                </a:solidFill>
                <a:latin typeface="Tw Cen MT" panose="020B0602020104020603" pitchFamily="34" charset="0"/>
                <a:ea typeface="Times New Roman" panose="02020603050405020304" pitchFamily="18" charset="0"/>
                <a:cs typeface="Arial" panose="020B0604020202020204" pitchFamily="34" charset="0"/>
              </a:rPr>
              <a:t>was developed and submitted </a:t>
            </a:r>
            <a:r>
              <a:rPr lang="en-ZA" sz="7200" dirty="0">
                <a:solidFill>
                  <a:schemeClr val="bg1"/>
                </a:solidFill>
                <a:latin typeface="Tw Cen MT" panose="020B0602020104020603" pitchFamily="34" charset="0"/>
                <a:ea typeface="Times New Roman" panose="02020603050405020304" pitchFamily="18" charset="0"/>
                <a:cs typeface="Arial" panose="020B0604020202020204" pitchFamily="34" charset="0"/>
              </a:rPr>
              <a:t>to the </a:t>
            </a:r>
            <a:r>
              <a:rPr lang="en-ZA" sz="7200" dirty="0" smtClean="0">
                <a:solidFill>
                  <a:schemeClr val="bg1"/>
                </a:solidFill>
                <a:latin typeface="Tw Cen MT" panose="020B0602020104020603" pitchFamily="34" charset="0"/>
                <a:ea typeface="Times New Roman" panose="02020603050405020304" pitchFamily="18" charset="0"/>
                <a:cs typeface="Arial" panose="020B0604020202020204" pitchFamily="34" charset="0"/>
              </a:rPr>
              <a:t>Director-General. </a:t>
            </a:r>
          </a:p>
          <a:p>
            <a:pPr marL="0" indent="0" algn="just">
              <a:lnSpc>
                <a:spcPct val="130000"/>
              </a:lnSpc>
              <a:spcBef>
                <a:spcPts val="0"/>
              </a:spcBef>
              <a:buNone/>
            </a:pPr>
            <a:endParaRPr lang="en-ZA" sz="7200" dirty="0" smtClean="0">
              <a:latin typeface="Tw Cen MT" panose="020B0602020104020603" pitchFamily="34" charset="0"/>
              <a:ea typeface="Times New Roman" panose="02020603050405020304" pitchFamily="18" charset="0"/>
              <a:cs typeface="Arial" panose="020B0604020202020204" pitchFamily="34" charset="0"/>
            </a:endParaRPr>
          </a:p>
          <a:p>
            <a:pPr lvl="2" algn="just">
              <a:lnSpc>
                <a:spcPct val="130000"/>
              </a:lnSpc>
              <a:spcBef>
                <a:spcPts val="0"/>
              </a:spcBef>
              <a:buFont typeface="Wingdings" panose="05000000000000000000" pitchFamily="2" charset="2"/>
              <a:buChar char="§"/>
            </a:pPr>
            <a:r>
              <a:rPr lang="en-ZA" sz="7200" dirty="0" smtClean="0">
                <a:solidFill>
                  <a:schemeClr val="accent2">
                    <a:lumMod val="50000"/>
                  </a:schemeClr>
                </a:solidFill>
                <a:latin typeface="Tw Cen MT" panose="020B0602020104020603" pitchFamily="34" charset="0"/>
                <a:ea typeface="Times New Roman" panose="02020603050405020304" pitchFamily="18" charset="0"/>
                <a:cs typeface="Arial" panose="020B0604020202020204" pitchFamily="34" charset="0"/>
              </a:rPr>
              <a:t>The </a:t>
            </a:r>
            <a:r>
              <a:rPr lang="en-ZA" sz="7200" dirty="0">
                <a:solidFill>
                  <a:schemeClr val="accent2">
                    <a:lumMod val="50000"/>
                  </a:schemeClr>
                </a:solidFill>
                <a:latin typeface="Tw Cen MT" panose="020B0602020104020603" pitchFamily="34" charset="0"/>
                <a:ea typeface="Times New Roman" panose="02020603050405020304" pitchFamily="18" charset="0"/>
                <a:cs typeface="Arial" panose="020B0604020202020204" pitchFamily="34" charset="0"/>
              </a:rPr>
              <a:t>aim of the SDM was to guide departments  </a:t>
            </a:r>
            <a:r>
              <a:rPr lang="en-ZA" sz="7200" dirty="0">
                <a:solidFill>
                  <a:schemeClr val="accent2">
                    <a:lumMod val="50000"/>
                  </a:schemeClr>
                </a:solidFill>
                <a:latin typeface="Tw Cen MT" panose="020B0602020104020603" pitchFamily="34" charset="0"/>
              </a:rPr>
              <a:t>implementation service delivery to our </a:t>
            </a:r>
            <a:r>
              <a:rPr lang="en-ZA" sz="7200" dirty="0" smtClean="0">
                <a:solidFill>
                  <a:schemeClr val="accent2">
                    <a:lumMod val="50000"/>
                  </a:schemeClr>
                </a:solidFill>
                <a:latin typeface="Tw Cen MT" panose="020B0602020104020603" pitchFamily="34" charset="0"/>
              </a:rPr>
              <a:t>citizen</a:t>
            </a:r>
          </a:p>
          <a:p>
            <a:pPr marL="457200" lvl="1" indent="0" algn="just">
              <a:lnSpc>
                <a:spcPct val="130000"/>
              </a:lnSpc>
              <a:spcBef>
                <a:spcPts val="0"/>
              </a:spcBef>
              <a:buNone/>
            </a:pPr>
            <a:endParaRPr lang="en-ZA" sz="5200" dirty="0" smtClean="0">
              <a:latin typeface="Tw Cen MT" panose="020B0602020104020603" pitchFamily="34" charset="0"/>
            </a:endParaRPr>
          </a:p>
          <a:p>
            <a:pPr marL="0" indent="0" algn="just">
              <a:lnSpc>
                <a:spcPct val="130000"/>
              </a:lnSpc>
              <a:spcBef>
                <a:spcPts val="0"/>
              </a:spcBef>
              <a:buNone/>
            </a:pPr>
            <a:endParaRPr lang="en-US" dirty="0" smtClean="0"/>
          </a:p>
          <a:p>
            <a:endParaRPr lang="en-US" sz="1800" dirty="0"/>
          </a:p>
        </p:txBody>
      </p:sp>
      <p:sp>
        <p:nvSpPr>
          <p:cNvPr id="4" name="Slide Number Placeholder 3"/>
          <p:cNvSpPr>
            <a:spLocks noGrp="1"/>
          </p:cNvSpPr>
          <p:nvPr>
            <p:ph type="sldNum" sz="quarter" idx="12"/>
          </p:nvPr>
        </p:nvSpPr>
        <p:spPr>
          <a:xfrm>
            <a:off x="11136560" y="0"/>
            <a:ext cx="1055439" cy="836712"/>
          </a:xfrm>
        </p:spPr>
        <p:txBody>
          <a:bodyPr/>
          <a:lstStyle/>
          <a:p>
            <a:pPr>
              <a:defRPr/>
            </a:pPr>
            <a:fld id="{4DE96417-4ADB-4B1E-9DF8-F791D7DFC93B}" type="slidenum">
              <a:rPr lang="en-GB" sz="4000" b="1" smtClean="0"/>
              <a:pPr>
                <a:defRPr/>
              </a:pPr>
              <a:t>20</a:t>
            </a:fld>
            <a:endParaRPr lang="en-GB" sz="4000" b="1" dirty="0"/>
          </a:p>
        </p:txBody>
      </p:sp>
    </p:spTree>
    <p:extLst>
      <p:ext uri="{BB962C8B-B14F-4D97-AF65-F5344CB8AC3E}">
        <p14:creationId xmlns:p14="http://schemas.microsoft.com/office/powerpoint/2010/main" val="2398696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11136560" cy="918874"/>
          </a:xfr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accent5"/>
          </a:lnRef>
          <a:fillRef idx="1003">
            <a:schemeClr val="lt2"/>
          </a:fillRef>
          <a:effectRef idx="2">
            <a:schemeClr val="accent5"/>
          </a:effectRef>
          <a:fontRef idx="minor">
            <a:schemeClr val="lt1"/>
          </a:fontRef>
        </p:style>
        <p:txBody>
          <a:bodyPr>
            <a:normAutofit fontScale="90000"/>
          </a:bodyPr>
          <a:lstStyle/>
          <a:p>
            <a:r>
              <a:rPr lang="en-ZA" sz="2800" b="1" dirty="0">
                <a:solidFill>
                  <a:schemeClr val="accent3">
                    <a:lumMod val="75000"/>
                  </a:schemeClr>
                </a:solidFill>
                <a:effectLst>
                  <a:outerShdw blurRad="50000" dist="30000" dir="5400000" algn="tl" rotWithShape="0">
                    <a:srgbClr val="000000">
                      <a:alpha val="30000"/>
                    </a:srgbClr>
                  </a:outerShdw>
                </a:effectLst>
                <a:latin typeface="Trebuchet MS" panose="020B0603020202020204" pitchFamily="34" charset="0"/>
                <a:ea typeface="+mj-ea"/>
                <a:cs typeface="+mj-cs"/>
              </a:rPr>
              <a:t>PROGRAMME 5</a:t>
            </a:r>
            <a:r>
              <a:rPr lang="en-ZA" sz="2800" b="1" dirty="0" smtClean="0">
                <a:solidFill>
                  <a:schemeClr val="accent3">
                    <a:lumMod val="75000"/>
                  </a:schemeClr>
                </a:solidFill>
                <a:effectLst>
                  <a:outerShdw blurRad="50000" dist="30000" dir="5400000" algn="tl" rotWithShape="0">
                    <a:srgbClr val="000000">
                      <a:alpha val="30000"/>
                    </a:srgbClr>
                  </a:outerShdw>
                </a:effectLst>
                <a:latin typeface="Trebuchet MS" panose="020B0603020202020204" pitchFamily="34" charset="0"/>
                <a:ea typeface="+mj-ea"/>
                <a:cs typeface="+mj-cs"/>
              </a:rPr>
              <a:t>: SERVICE DELIVERY SUPPORT (2)</a:t>
            </a:r>
            <a:r>
              <a:rPr lang="en-ZA" sz="2800" b="1" dirty="0">
                <a:solidFill>
                  <a:schemeClr val="accent3">
                    <a:lumMod val="75000"/>
                  </a:schemeClr>
                </a:solidFill>
                <a:effectLst>
                  <a:outerShdw blurRad="50000" dist="30000" dir="5400000" algn="tl" rotWithShape="0">
                    <a:srgbClr val="000000">
                      <a:alpha val="30000"/>
                    </a:srgbClr>
                  </a:outerShdw>
                </a:effectLst>
                <a:latin typeface="Trebuchet MS" panose="020B0603020202020204" pitchFamily="34" charset="0"/>
                <a:ea typeface="+mj-ea"/>
                <a:cs typeface="+mj-cs"/>
              </a:rPr>
              <a:t/>
            </a:r>
            <a:br>
              <a:rPr lang="en-ZA" sz="2800" b="1" dirty="0">
                <a:solidFill>
                  <a:schemeClr val="accent3">
                    <a:lumMod val="75000"/>
                  </a:schemeClr>
                </a:solidFill>
                <a:effectLst>
                  <a:outerShdw blurRad="50000" dist="30000" dir="5400000" algn="tl" rotWithShape="0">
                    <a:srgbClr val="000000">
                      <a:alpha val="30000"/>
                    </a:srgbClr>
                  </a:outerShdw>
                </a:effectLst>
                <a:latin typeface="Trebuchet MS" panose="020B0603020202020204" pitchFamily="34" charset="0"/>
                <a:ea typeface="+mj-ea"/>
                <a:cs typeface="+mj-cs"/>
              </a:rPr>
            </a:br>
            <a:r>
              <a:rPr lang="en-ZA" sz="2800" b="1" dirty="0" smtClean="0">
                <a:solidFill>
                  <a:srgbClr val="00B050"/>
                </a:solidFill>
                <a:effectLst>
                  <a:outerShdw blurRad="50000" dist="30000" dir="5400000" algn="tl" rotWithShape="0">
                    <a:srgbClr val="000000">
                      <a:alpha val="30000"/>
                    </a:srgbClr>
                  </a:outerShdw>
                </a:effectLst>
                <a:latin typeface="Trebuchet MS" panose="020B0603020202020204" pitchFamily="34" charset="0"/>
                <a:ea typeface="+mj-ea"/>
                <a:cs typeface="+mj-cs"/>
              </a:rPr>
              <a:t>ANNUAL TARGETS ACHIEVED</a:t>
            </a:r>
            <a:endParaRPr lang="en-ZA" sz="2800" b="1" dirty="0">
              <a:solidFill>
                <a:srgbClr val="00B050"/>
              </a:solidFill>
              <a:latin typeface="Trebuchet MS" panose="020B0603020202020204" pitchFamily="34" charset="0"/>
            </a:endParaRPr>
          </a:p>
        </p:txBody>
      </p:sp>
      <p:sp>
        <p:nvSpPr>
          <p:cNvPr id="3" name="Content Placeholder 2"/>
          <p:cNvSpPr>
            <a:spLocks noGrp="1"/>
          </p:cNvSpPr>
          <p:nvPr>
            <p:ph idx="1"/>
          </p:nvPr>
        </p:nvSpPr>
        <p:spPr>
          <a:xfrm>
            <a:off x="0" y="1052736"/>
            <a:ext cx="12191999" cy="5805264"/>
          </a:xfrm>
          <a:solidFill>
            <a:schemeClr val="tx1">
              <a:lumMod val="95000"/>
            </a:schemeClr>
          </a:solidFill>
        </p:spPr>
        <p:txBody>
          <a:bodyPr>
            <a:normAutofit/>
          </a:bodyPr>
          <a:lstStyle/>
          <a:p>
            <a:pPr marL="0" indent="0" algn="just">
              <a:lnSpc>
                <a:spcPct val="130000"/>
              </a:lnSpc>
              <a:spcBef>
                <a:spcPts val="0"/>
              </a:spcBef>
              <a:buNone/>
            </a:pPr>
            <a:endParaRPr lang="en-US" sz="5600" u="sng" dirty="0">
              <a:latin typeface="Tw Cen MT" panose="020B0602020104020603" pitchFamily="34" charset="0"/>
            </a:endParaRPr>
          </a:p>
          <a:p>
            <a:pPr marL="82296" indent="0" algn="just">
              <a:buNone/>
            </a:pPr>
            <a:endParaRPr lang="en-US" sz="5600" dirty="0" smtClean="0">
              <a:latin typeface="Tw Cen MT" panose="020B0602020104020603" pitchFamily="34" charset="0"/>
            </a:endParaRPr>
          </a:p>
          <a:p>
            <a:pPr>
              <a:buNone/>
            </a:pPr>
            <a:endParaRPr lang="en-US" dirty="0" smtClean="0"/>
          </a:p>
          <a:p>
            <a:endParaRPr lang="en-US" sz="1800" dirty="0"/>
          </a:p>
        </p:txBody>
      </p:sp>
      <p:graphicFrame>
        <p:nvGraphicFramePr>
          <p:cNvPr id="2" name="Table 1"/>
          <p:cNvGraphicFramePr>
            <a:graphicFrameLocks noGrp="1"/>
          </p:cNvGraphicFramePr>
          <p:nvPr>
            <p:extLst>
              <p:ext uri="{D42A27DB-BD31-4B8C-83A1-F6EECF244321}">
                <p14:modId xmlns:p14="http://schemas.microsoft.com/office/powerpoint/2010/main" val="2066881141"/>
              </p:ext>
            </p:extLst>
          </p:nvPr>
        </p:nvGraphicFramePr>
        <p:xfrm>
          <a:off x="-1" y="918875"/>
          <a:ext cx="12192000" cy="737036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000"/>
                    </a:ext>
                  </a:extLst>
                </a:gridCol>
                <a:gridCol w="6096000">
                  <a:extLst>
                    <a:ext uri="{9D8B030D-6E8A-4147-A177-3AD203B41FA5}">
                      <a16:colId xmlns:a16="http://schemas.microsoft.com/office/drawing/2014/main" val="20001"/>
                    </a:ext>
                  </a:extLst>
                </a:gridCol>
              </a:tblGrid>
              <a:tr h="73703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b="1" dirty="0" smtClean="0">
                          <a:solidFill>
                            <a:schemeClr val="bg1"/>
                          </a:solidFill>
                          <a:latin typeface="Tw Cen MT" panose="020B0602020104020603" pitchFamily="34" charset="0"/>
                          <a:ea typeface="Times New Roman" panose="02020603050405020304" pitchFamily="18" charset="0"/>
                          <a:cs typeface="Arial" panose="020B0604020202020204" pitchFamily="34" charset="0"/>
                        </a:rPr>
                        <a:t>4.</a:t>
                      </a:r>
                      <a:r>
                        <a:rPr lang="en-ZA" sz="2000" b="1" baseline="0" dirty="0" smtClean="0">
                          <a:solidFill>
                            <a:schemeClr val="bg1"/>
                          </a:solidFill>
                          <a:latin typeface="Tw Cen MT" panose="020B0602020104020603" pitchFamily="34" charset="0"/>
                          <a:ea typeface="Times New Roman" panose="02020603050405020304" pitchFamily="18" charset="0"/>
                          <a:cs typeface="Arial" panose="020B0604020202020204" pitchFamily="34" charset="0"/>
                        </a:rPr>
                        <a:t>   </a:t>
                      </a:r>
                      <a:r>
                        <a:rPr lang="en-ZA" sz="1800" b="0" dirty="0" smtClean="0">
                          <a:solidFill>
                            <a:schemeClr val="bg1"/>
                          </a:solidFill>
                          <a:latin typeface="Tw Cen MT" panose="020B0602020104020603" pitchFamily="34" charset="0"/>
                          <a:ea typeface="Times New Roman" panose="02020603050405020304" pitchFamily="18" charset="0"/>
                          <a:cs typeface="Arial" panose="020B0604020202020204" pitchFamily="34" charset="0"/>
                        </a:rPr>
                        <a:t>The report on the assessment of the </a:t>
                      </a:r>
                      <a:r>
                        <a:rPr lang="en-ZA" sz="1800" b="1" dirty="0" smtClean="0">
                          <a:solidFill>
                            <a:schemeClr val="bg1"/>
                          </a:solidFill>
                          <a:latin typeface="Tw Cen MT" panose="020B0602020104020603" pitchFamily="34" charset="0"/>
                          <a:ea typeface="Times New Roman" panose="02020603050405020304" pitchFamily="18" charset="0"/>
                          <a:cs typeface="Arial" panose="020B0604020202020204" pitchFamily="34" charset="0"/>
                        </a:rPr>
                        <a:t>implementation of the SDIPs by all   national    and provincial departments </a:t>
                      </a:r>
                      <a:r>
                        <a:rPr lang="en-ZA" sz="1800" b="0" dirty="0" smtClean="0">
                          <a:solidFill>
                            <a:schemeClr val="bg1"/>
                          </a:solidFill>
                          <a:latin typeface="Tw Cen MT" panose="020B0602020104020603" pitchFamily="34" charset="0"/>
                          <a:ea typeface="Times New Roman" panose="02020603050405020304" pitchFamily="18" charset="0"/>
                          <a:cs typeface="Arial" panose="020B0604020202020204" pitchFamily="34" charset="0"/>
                        </a:rPr>
                        <a:t>was compiled </a:t>
                      </a:r>
                    </a:p>
                    <a:p>
                      <a:endParaRPr lang="en-ZA" sz="1800" b="0" dirty="0" smtClean="0">
                        <a:solidFill>
                          <a:schemeClr val="bg1"/>
                        </a:solidFill>
                        <a:latin typeface="Tw Cen MT" panose="020B0602020104020603" pitchFamily="34" charset="0"/>
                      </a:endParaRPr>
                    </a:p>
                    <a:p>
                      <a:pPr marL="2857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800" b="0" kern="1200" dirty="0" smtClean="0">
                          <a:solidFill>
                            <a:schemeClr val="bg1"/>
                          </a:solidFill>
                          <a:effectLst/>
                          <a:latin typeface="Tw Cen MT" panose="020B0602020104020603" pitchFamily="34" charset="0"/>
                          <a:ea typeface="+mn-ea"/>
                          <a:cs typeface="+mn-cs"/>
                        </a:rPr>
                        <a:t>From the 125 SDIPs submitted to DPSA in the 2018/21 SDIP cycle, only 84/125 (67.2%) annual reports for 2018/19 financial year have been submitted to DPSA. </a:t>
                      </a:r>
                    </a:p>
                    <a:p>
                      <a:endParaRPr lang="en-ZA" sz="1800" b="0" dirty="0" smtClean="0">
                        <a:solidFill>
                          <a:schemeClr val="bg1"/>
                        </a:solidFill>
                        <a:latin typeface="Tw Cen MT" panose="020B0602020104020603" pitchFamily="34" charset="0"/>
                      </a:endParaRPr>
                    </a:p>
                    <a:p>
                      <a:pPr lvl="0"/>
                      <a:r>
                        <a:rPr lang="en-ZA" sz="1800" b="1" u="sng" kern="1200" dirty="0" smtClean="0">
                          <a:solidFill>
                            <a:schemeClr val="accent2">
                              <a:lumMod val="50000"/>
                            </a:schemeClr>
                          </a:solidFill>
                          <a:effectLst/>
                          <a:latin typeface="Tw Cen MT" panose="020B0602020104020603" pitchFamily="34" charset="0"/>
                          <a:ea typeface="+mn-ea"/>
                          <a:cs typeface="+mn-cs"/>
                        </a:rPr>
                        <a:t>Observations by the DPSA assessing teams:</a:t>
                      </a:r>
                    </a:p>
                    <a:p>
                      <a:pPr lvl="1"/>
                      <a:endParaRPr lang="en-ZA" sz="1800" b="0" kern="1200" dirty="0" smtClean="0">
                        <a:solidFill>
                          <a:schemeClr val="accent2">
                            <a:lumMod val="50000"/>
                          </a:schemeClr>
                        </a:solidFill>
                        <a:effectLst/>
                        <a:latin typeface="Tw Cen MT" panose="020B0602020104020603" pitchFamily="34" charset="0"/>
                        <a:ea typeface="+mn-ea"/>
                        <a:cs typeface="+mn-cs"/>
                      </a:endParaRPr>
                    </a:p>
                    <a:p>
                      <a:pPr marL="742950" lvl="1" indent="-285750">
                        <a:buFont typeface="Arial" panose="020B0604020202020204" pitchFamily="34" charset="0"/>
                        <a:buChar char="•"/>
                      </a:pPr>
                      <a:r>
                        <a:rPr lang="en-ZA" sz="1800" b="0" i="1" kern="1200" dirty="0" smtClean="0">
                          <a:solidFill>
                            <a:schemeClr val="accent2">
                              <a:lumMod val="50000"/>
                            </a:schemeClr>
                          </a:solidFill>
                          <a:effectLst/>
                          <a:latin typeface="Tw Cen MT" panose="020B0602020104020603" pitchFamily="34" charset="0"/>
                          <a:ea typeface="+mn-ea"/>
                          <a:cs typeface="+mn-cs"/>
                        </a:rPr>
                        <a:t>There are inconsistencies in developing credible, effective and realistic SDIPs, poor monitoring of their implementation and submitting annual progress reports to DPSA. </a:t>
                      </a:r>
                    </a:p>
                    <a:p>
                      <a:pPr marL="742950" lvl="1" indent="-285750">
                        <a:buFont typeface="Arial" panose="020B0604020202020204" pitchFamily="34" charset="0"/>
                        <a:buChar char="•"/>
                      </a:pPr>
                      <a:endParaRPr lang="en-ZA" sz="1800" b="0" i="1" kern="1200" dirty="0" smtClean="0">
                        <a:solidFill>
                          <a:schemeClr val="accent2">
                            <a:lumMod val="50000"/>
                          </a:schemeClr>
                        </a:solidFill>
                        <a:effectLst/>
                        <a:latin typeface="Tw Cen MT" panose="020B0602020104020603" pitchFamily="34" charset="0"/>
                        <a:ea typeface="+mn-ea"/>
                        <a:cs typeface="+mn-cs"/>
                      </a:endParaRPr>
                    </a:p>
                    <a:p>
                      <a:pPr marL="742950" lvl="1" indent="-285750">
                        <a:buFont typeface="Arial" panose="020B0604020202020204" pitchFamily="34" charset="0"/>
                        <a:buChar char="•"/>
                      </a:pPr>
                      <a:r>
                        <a:rPr lang="en-ZA" sz="1800" b="0" i="1" kern="1200" dirty="0" smtClean="0">
                          <a:solidFill>
                            <a:schemeClr val="accent2">
                              <a:lumMod val="50000"/>
                            </a:schemeClr>
                          </a:solidFill>
                          <a:effectLst/>
                          <a:latin typeface="Tw Cen MT" panose="020B0602020104020603" pitchFamily="34" charset="0"/>
                          <a:ea typeface="+mn-ea"/>
                          <a:cs typeface="+mn-cs"/>
                        </a:rPr>
                        <a:t>Inconsistencies in developing quality SDIP and annual reports that are consistent with the guideline and templates provided by DPSA.</a:t>
                      </a:r>
                    </a:p>
                    <a:p>
                      <a:pPr marL="742950" lvl="1" indent="-285750">
                        <a:buFont typeface="Arial" panose="020B0604020202020204" pitchFamily="34" charset="0"/>
                        <a:buChar char="•"/>
                      </a:pPr>
                      <a:endParaRPr lang="en-ZA" sz="1800" b="0" i="1" kern="1200" dirty="0" smtClean="0">
                        <a:solidFill>
                          <a:schemeClr val="accent2">
                            <a:lumMod val="50000"/>
                          </a:schemeClr>
                        </a:solidFill>
                        <a:effectLst/>
                        <a:latin typeface="Tw Cen MT" panose="020B0602020104020603" pitchFamily="34" charset="0"/>
                        <a:ea typeface="+mn-ea"/>
                        <a:cs typeface="+mn-cs"/>
                      </a:endParaRPr>
                    </a:p>
                    <a:p>
                      <a:pPr marL="742950" lvl="1" indent="-285750">
                        <a:buFont typeface="Arial" panose="020B0604020202020204" pitchFamily="34" charset="0"/>
                        <a:buChar char="•"/>
                      </a:pPr>
                      <a:r>
                        <a:rPr lang="en-ZA" sz="1800" b="0" i="1" kern="1200" dirty="0" smtClean="0">
                          <a:solidFill>
                            <a:schemeClr val="accent2">
                              <a:lumMod val="50000"/>
                            </a:schemeClr>
                          </a:solidFill>
                          <a:effectLst/>
                          <a:latin typeface="Tw Cen MT" panose="020B0602020104020603" pitchFamily="34" charset="0"/>
                          <a:ea typeface="+mn-ea"/>
                          <a:cs typeface="+mn-cs"/>
                        </a:rPr>
                        <a:t>Submission of SDIPs and annual progress reports is</a:t>
                      </a:r>
                      <a:r>
                        <a:rPr lang="en-ZA" sz="1800" b="0" i="1" kern="1200" baseline="0" dirty="0" smtClean="0">
                          <a:solidFill>
                            <a:schemeClr val="accent2">
                              <a:lumMod val="50000"/>
                            </a:schemeClr>
                          </a:solidFill>
                          <a:effectLst/>
                          <a:latin typeface="Tw Cen MT" panose="020B0602020104020603" pitchFamily="34" charset="0"/>
                          <a:ea typeface="+mn-ea"/>
                          <a:cs typeface="+mn-cs"/>
                        </a:rPr>
                        <a:t> done </a:t>
                      </a:r>
                      <a:r>
                        <a:rPr lang="en-ZA" sz="1800" b="0" i="1" kern="1200" dirty="0" smtClean="0">
                          <a:solidFill>
                            <a:schemeClr val="accent2">
                              <a:lumMod val="50000"/>
                            </a:schemeClr>
                          </a:solidFill>
                          <a:effectLst/>
                          <a:latin typeface="Tw Cen MT" panose="020B0602020104020603" pitchFamily="34" charset="0"/>
                          <a:ea typeface="+mn-ea"/>
                          <a:cs typeface="+mn-cs"/>
                        </a:rPr>
                        <a:t>for malicious compliance without necessarily seeking  to realise sustainable and meaningful improved service delivery.</a:t>
                      </a:r>
                    </a:p>
                    <a:p>
                      <a:pPr marL="285750" indent="-285750">
                        <a:buFont typeface="Arial" panose="020B0604020202020204" pitchFamily="34" charset="0"/>
                        <a:buChar char="•"/>
                      </a:pPr>
                      <a:endParaRPr lang="en-ZA" sz="1800" b="0" i="1" dirty="0">
                        <a:solidFill>
                          <a:schemeClr val="accent2">
                            <a:lumMod val="50000"/>
                          </a:schemeClr>
                        </a:solidFill>
                        <a:latin typeface="Tw Cen MT" panose="020B0602020104020603" pitchFamily="34" charset="0"/>
                      </a:endParaRPr>
                    </a:p>
                  </a:txBody>
                  <a:tcPr>
                    <a:solidFill>
                      <a:schemeClr val="tx1"/>
                    </a:solidFill>
                  </a:tcPr>
                </a:tc>
                <a:tc>
                  <a:txBody>
                    <a:bodyPr/>
                    <a:lstStyle/>
                    <a:p>
                      <a:endParaRPr lang="en-ZA" dirty="0">
                        <a:solidFill>
                          <a:schemeClr val="bg1"/>
                        </a:solidFill>
                        <a:latin typeface="Tw Cen MT" panose="020B0602020104020603" pitchFamily="34" charset="0"/>
                      </a:endParaRPr>
                    </a:p>
                  </a:txBody>
                  <a:tcPr>
                    <a:solidFill>
                      <a:schemeClr val="tx1"/>
                    </a:solidFill>
                  </a:tcPr>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974215728"/>
              </p:ext>
            </p:extLst>
          </p:nvPr>
        </p:nvGraphicFramePr>
        <p:xfrm>
          <a:off x="6168009" y="1052738"/>
          <a:ext cx="6023991" cy="7077470"/>
        </p:xfrm>
        <a:graphic>
          <a:graphicData uri="http://schemas.openxmlformats.org/drawingml/2006/table">
            <a:tbl>
              <a:tblPr firstRow="1" bandRow="1">
                <a:tableStyleId>{D113A9D2-9D6B-4929-AA2D-F23B5EE8CBE7}</a:tableStyleId>
              </a:tblPr>
              <a:tblGrid>
                <a:gridCol w="2007997">
                  <a:extLst>
                    <a:ext uri="{9D8B030D-6E8A-4147-A177-3AD203B41FA5}">
                      <a16:colId xmlns:a16="http://schemas.microsoft.com/office/drawing/2014/main" val="20000"/>
                    </a:ext>
                  </a:extLst>
                </a:gridCol>
                <a:gridCol w="2007997">
                  <a:extLst>
                    <a:ext uri="{9D8B030D-6E8A-4147-A177-3AD203B41FA5}">
                      <a16:colId xmlns:a16="http://schemas.microsoft.com/office/drawing/2014/main" val="20001"/>
                    </a:ext>
                  </a:extLst>
                </a:gridCol>
                <a:gridCol w="2007997">
                  <a:extLst>
                    <a:ext uri="{9D8B030D-6E8A-4147-A177-3AD203B41FA5}">
                      <a16:colId xmlns:a16="http://schemas.microsoft.com/office/drawing/2014/main" val="20002"/>
                    </a:ext>
                  </a:extLst>
                </a:gridCol>
              </a:tblGrid>
              <a:tr h="913428">
                <a:tc>
                  <a:txBody>
                    <a:bodyPr/>
                    <a:lstStyle/>
                    <a:p>
                      <a:pPr algn="ctr">
                        <a:lnSpc>
                          <a:spcPct val="107000"/>
                        </a:lnSpc>
                        <a:spcAft>
                          <a:spcPts val="0"/>
                        </a:spcAft>
                      </a:pPr>
                      <a:r>
                        <a:rPr lang="en-ZA" sz="1400" b="1" dirty="0">
                          <a:solidFill>
                            <a:schemeClr val="bg1"/>
                          </a:solidFill>
                          <a:effectLst/>
                          <a:latin typeface="Tw Cen MT" panose="020B0602020104020603" pitchFamily="34" charset="0"/>
                          <a:ea typeface="Times New Roman" panose="02020603050405020304" pitchFamily="18" charset="0"/>
                          <a:cs typeface="Times New Roman" panose="02020603050405020304" pitchFamily="18" charset="0"/>
                        </a:rPr>
                        <a:t>Summary of Submission</a:t>
                      </a:r>
                      <a:endParaRPr lang="en-ZA" sz="1400" dirty="0">
                        <a:solidFill>
                          <a:schemeClr val="bg1"/>
                        </a:solidFill>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1400" b="1" dirty="0">
                          <a:solidFill>
                            <a:schemeClr val="bg1"/>
                          </a:solidFill>
                          <a:effectLst/>
                          <a:latin typeface="Tw Cen MT" panose="020B0602020104020603" pitchFamily="34" charset="0"/>
                          <a:ea typeface="Times New Roman" panose="02020603050405020304" pitchFamily="18" charset="0"/>
                          <a:cs typeface="Times New Roman" panose="02020603050405020304" pitchFamily="18" charset="0"/>
                        </a:rPr>
                        <a:t>SDIP Submitted</a:t>
                      </a:r>
                      <a:endParaRPr lang="en-ZA" sz="1400" dirty="0">
                        <a:solidFill>
                          <a:schemeClr val="bg1"/>
                        </a:solidFill>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1400" b="1" dirty="0">
                          <a:solidFill>
                            <a:schemeClr val="bg1"/>
                          </a:solidFill>
                          <a:effectLst/>
                          <a:latin typeface="Tw Cen MT" panose="020B0602020104020603" pitchFamily="34" charset="0"/>
                          <a:ea typeface="Times New Roman" panose="02020603050405020304" pitchFamily="18" charset="0"/>
                          <a:cs typeface="Times New Roman" panose="02020603050405020304" pitchFamily="18" charset="0"/>
                        </a:rPr>
                        <a:t>Annual Progress Reports Submitted to DPSA</a:t>
                      </a:r>
                      <a:endParaRPr lang="en-ZA" sz="1400" dirty="0">
                        <a:solidFill>
                          <a:schemeClr val="bg1"/>
                        </a:solidFill>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608951">
                <a:tc>
                  <a:txBody>
                    <a:bodyPr/>
                    <a:lstStyle/>
                    <a:p>
                      <a:pPr algn="ctr">
                        <a:lnSpc>
                          <a:spcPct val="107000"/>
                        </a:lnSpc>
                        <a:spcAft>
                          <a:spcPts val="0"/>
                        </a:spcAft>
                      </a:pPr>
                      <a:r>
                        <a:rPr lang="en-ZA" sz="1400" b="1" dirty="0">
                          <a:solidFill>
                            <a:schemeClr val="bg1"/>
                          </a:solidFill>
                          <a:effectLst/>
                          <a:latin typeface="Tw Cen MT" panose="020B0602020104020603" pitchFamily="34" charset="0"/>
                          <a:ea typeface="Times New Roman" panose="02020603050405020304" pitchFamily="18" charset="0"/>
                          <a:cs typeface="Times New Roman" panose="02020603050405020304" pitchFamily="18" charset="0"/>
                        </a:rPr>
                        <a:t> </a:t>
                      </a:r>
                      <a:endParaRPr lang="en-ZA" sz="1400" dirty="0">
                        <a:solidFill>
                          <a:schemeClr val="bg1"/>
                        </a:solidFill>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algn="ctr">
                        <a:lnSpc>
                          <a:spcPct val="107000"/>
                        </a:lnSpc>
                        <a:spcAft>
                          <a:spcPts val="0"/>
                        </a:spcAft>
                      </a:pPr>
                      <a:r>
                        <a:rPr lang="en-ZA" sz="1400" b="1" dirty="0">
                          <a:solidFill>
                            <a:schemeClr val="bg1"/>
                          </a:solidFill>
                          <a:effectLst/>
                          <a:latin typeface="Tw Cen MT" panose="020B0602020104020603" pitchFamily="34" charset="0"/>
                          <a:ea typeface="Times New Roman" panose="02020603050405020304" pitchFamily="18" charset="0"/>
                          <a:cs typeface="Times New Roman" panose="02020603050405020304" pitchFamily="18" charset="0"/>
                        </a:rPr>
                        <a:t>2018/21 cycle</a:t>
                      </a:r>
                      <a:endParaRPr lang="en-ZA" sz="1400" dirty="0">
                        <a:solidFill>
                          <a:schemeClr val="bg1"/>
                        </a:solidFill>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algn="ctr">
                        <a:lnSpc>
                          <a:spcPct val="107000"/>
                        </a:lnSpc>
                        <a:spcAft>
                          <a:spcPts val="0"/>
                        </a:spcAft>
                      </a:pPr>
                      <a:r>
                        <a:rPr lang="en-ZA" sz="1400" b="1" dirty="0">
                          <a:solidFill>
                            <a:schemeClr val="bg1"/>
                          </a:solidFill>
                          <a:effectLst/>
                          <a:latin typeface="Tw Cen MT" panose="020B0602020104020603" pitchFamily="34" charset="0"/>
                          <a:ea typeface="Times New Roman" panose="02020603050405020304" pitchFamily="18" charset="0"/>
                          <a:cs typeface="Times New Roman" panose="02020603050405020304" pitchFamily="18" charset="0"/>
                        </a:rPr>
                        <a:t>2018/19</a:t>
                      </a:r>
                      <a:endParaRPr lang="en-ZA" sz="1400" dirty="0">
                        <a:solidFill>
                          <a:schemeClr val="bg1"/>
                        </a:solidFill>
                        <a:effectLst/>
                        <a:latin typeface="Tw Cen MT" panose="020B0602020104020603"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ZA" sz="1400" b="1" dirty="0">
                          <a:solidFill>
                            <a:schemeClr val="bg1"/>
                          </a:solidFill>
                          <a:effectLst/>
                          <a:latin typeface="Tw Cen MT" panose="020B0602020104020603" pitchFamily="34" charset="0"/>
                          <a:ea typeface="Times New Roman" panose="02020603050405020304" pitchFamily="18" charset="0"/>
                          <a:cs typeface="Times New Roman" panose="02020603050405020304" pitchFamily="18" charset="0"/>
                        </a:rPr>
                        <a:t> </a:t>
                      </a:r>
                      <a:endParaRPr lang="en-ZA" sz="1400" dirty="0">
                        <a:solidFill>
                          <a:schemeClr val="bg1"/>
                        </a:solidFill>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extLst>
                  <a:ext uri="{0D108BD9-81ED-4DB2-BD59-A6C34878D82A}">
                    <a16:rowId xmlns:a16="http://schemas.microsoft.com/office/drawing/2014/main" val="10001"/>
                  </a:ext>
                </a:extLst>
              </a:tr>
              <a:tr h="494614">
                <a:tc>
                  <a:txBody>
                    <a:bodyPr/>
                    <a:lstStyle/>
                    <a:p>
                      <a:pPr>
                        <a:lnSpc>
                          <a:spcPct val="107000"/>
                        </a:lnSpc>
                        <a:spcAft>
                          <a:spcPts val="0"/>
                        </a:spcAft>
                      </a:pPr>
                      <a:r>
                        <a:rPr lang="en-ZA" sz="1400" dirty="0">
                          <a:solidFill>
                            <a:schemeClr val="bg1"/>
                          </a:solidFill>
                          <a:effectLst/>
                          <a:latin typeface="Tw Cen MT" panose="020B0602020104020603" pitchFamily="34" charset="0"/>
                          <a:ea typeface="Times New Roman" panose="02020603050405020304" pitchFamily="18" charset="0"/>
                          <a:cs typeface="Times New Roman" panose="02020603050405020304" pitchFamily="18" charset="0"/>
                        </a:rPr>
                        <a:t>National</a:t>
                      </a:r>
                      <a:endParaRPr lang="en-ZA" sz="1400" dirty="0">
                        <a:solidFill>
                          <a:schemeClr val="bg1"/>
                        </a:solidFill>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algn="ctr">
                        <a:lnSpc>
                          <a:spcPct val="107000"/>
                        </a:lnSpc>
                        <a:spcAft>
                          <a:spcPts val="0"/>
                        </a:spcAft>
                      </a:pPr>
                      <a:r>
                        <a:rPr lang="en-ZA" sz="1400" dirty="0">
                          <a:solidFill>
                            <a:schemeClr val="bg1"/>
                          </a:solidFill>
                          <a:effectLst/>
                          <a:latin typeface="Tw Cen MT" panose="020B0602020104020603" pitchFamily="34" charset="0"/>
                          <a:ea typeface="Times New Roman" panose="02020603050405020304" pitchFamily="18" charset="0"/>
                          <a:cs typeface="Times New Roman" panose="02020603050405020304" pitchFamily="18" charset="0"/>
                        </a:rPr>
                        <a:t>16</a:t>
                      </a:r>
                      <a:endParaRPr lang="en-ZA" sz="1400" dirty="0">
                        <a:solidFill>
                          <a:schemeClr val="bg1"/>
                        </a:solidFill>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algn="ctr">
                        <a:lnSpc>
                          <a:spcPct val="107000"/>
                        </a:lnSpc>
                        <a:spcAft>
                          <a:spcPts val="0"/>
                        </a:spcAft>
                      </a:pPr>
                      <a:r>
                        <a:rPr lang="en-ZA" sz="1400" dirty="0">
                          <a:solidFill>
                            <a:schemeClr val="bg1"/>
                          </a:solidFill>
                          <a:effectLst/>
                          <a:latin typeface="Tw Cen MT" panose="020B0602020104020603" pitchFamily="34" charset="0"/>
                          <a:ea typeface="Times New Roman" panose="02020603050405020304" pitchFamily="18" charset="0"/>
                          <a:cs typeface="Times New Roman" panose="02020603050405020304" pitchFamily="18" charset="0"/>
                        </a:rPr>
                        <a:t>10</a:t>
                      </a:r>
                      <a:endParaRPr lang="en-ZA" sz="1400" dirty="0">
                        <a:solidFill>
                          <a:schemeClr val="bg1"/>
                        </a:solidFill>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extLst>
                  <a:ext uri="{0D108BD9-81ED-4DB2-BD59-A6C34878D82A}">
                    <a16:rowId xmlns:a16="http://schemas.microsoft.com/office/drawing/2014/main" val="10002"/>
                  </a:ext>
                </a:extLst>
              </a:tr>
              <a:tr h="494614">
                <a:tc>
                  <a:txBody>
                    <a:bodyPr/>
                    <a:lstStyle/>
                    <a:p>
                      <a:pPr>
                        <a:lnSpc>
                          <a:spcPct val="107000"/>
                        </a:lnSpc>
                        <a:spcAft>
                          <a:spcPts val="0"/>
                        </a:spcAft>
                      </a:pPr>
                      <a:r>
                        <a:rPr lang="en-ZA" sz="1400" dirty="0">
                          <a:solidFill>
                            <a:schemeClr val="bg1"/>
                          </a:solidFill>
                          <a:effectLst/>
                          <a:latin typeface="Tw Cen MT" panose="020B0602020104020603" pitchFamily="34" charset="0"/>
                          <a:ea typeface="Times New Roman" panose="02020603050405020304" pitchFamily="18" charset="0"/>
                          <a:cs typeface="Times New Roman" panose="02020603050405020304" pitchFamily="18" charset="0"/>
                        </a:rPr>
                        <a:t>Eastern Cape</a:t>
                      </a:r>
                      <a:endParaRPr lang="en-ZA" sz="1400" dirty="0">
                        <a:solidFill>
                          <a:schemeClr val="bg1"/>
                        </a:solidFill>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algn="ctr">
                        <a:lnSpc>
                          <a:spcPct val="107000"/>
                        </a:lnSpc>
                        <a:spcAft>
                          <a:spcPts val="0"/>
                        </a:spcAft>
                      </a:pPr>
                      <a:r>
                        <a:rPr lang="en-ZA" sz="1400" dirty="0">
                          <a:solidFill>
                            <a:schemeClr val="bg1"/>
                          </a:solidFill>
                          <a:effectLst/>
                          <a:latin typeface="Tw Cen MT" panose="020B0602020104020603" pitchFamily="34" charset="0"/>
                          <a:ea typeface="Times New Roman" panose="02020603050405020304" pitchFamily="18" charset="0"/>
                          <a:cs typeface="Times New Roman" panose="02020603050405020304" pitchFamily="18" charset="0"/>
                        </a:rPr>
                        <a:t>13</a:t>
                      </a:r>
                      <a:endParaRPr lang="en-ZA" sz="1400" dirty="0">
                        <a:solidFill>
                          <a:schemeClr val="bg1"/>
                        </a:solidFill>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algn="ctr">
                        <a:lnSpc>
                          <a:spcPct val="107000"/>
                        </a:lnSpc>
                        <a:spcAft>
                          <a:spcPts val="0"/>
                        </a:spcAft>
                      </a:pPr>
                      <a:r>
                        <a:rPr lang="en-ZA" sz="1400" dirty="0">
                          <a:solidFill>
                            <a:schemeClr val="bg1"/>
                          </a:solidFill>
                          <a:effectLst/>
                          <a:latin typeface="Tw Cen MT" panose="020B0602020104020603" pitchFamily="34" charset="0"/>
                          <a:ea typeface="Times New Roman" panose="02020603050405020304" pitchFamily="18" charset="0"/>
                          <a:cs typeface="Times New Roman" panose="02020603050405020304" pitchFamily="18" charset="0"/>
                        </a:rPr>
                        <a:t>7</a:t>
                      </a:r>
                      <a:endParaRPr lang="en-ZA" sz="1400" dirty="0">
                        <a:solidFill>
                          <a:schemeClr val="bg1"/>
                        </a:solidFill>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extLst>
                  <a:ext uri="{0D108BD9-81ED-4DB2-BD59-A6C34878D82A}">
                    <a16:rowId xmlns:a16="http://schemas.microsoft.com/office/drawing/2014/main" val="10003"/>
                  </a:ext>
                </a:extLst>
              </a:tr>
              <a:tr h="494614">
                <a:tc>
                  <a:txBody>
                    <a:bodyPr/>
                    <a:lstStyle/>
                    <a:p>
                      <a:pPr>
                        <a:lnSpc>
                          <a:spcPct val="107000"/>
                        </a:lnSpc>
                        <a:spcAft>
                          <a:spcPts val="0"/>
                        </a:spcAft>
                      </a:pPr>
                      <a:r>
                        <a:rPr lang="en-ZA" sz="1400" dirty="0">
                          <a:solidFill>
                            <a:schemeClr val="bg1"/>
                          </a:solidFill>
                          <a:effectLst/>
                          <a:latin typeface="Tw Cen MT" panose="020B0602020104020603" pitchFamily="34" charset="0"/>
                          <a:ea typeface="Times New Roman" panose="02020603050405020304" pitchFamily="18" charset="0"/>
                          <a:cs typeface="Times New Roman" panose="02020603050405020304" pitchFamily="18" charset="0"/>
                        </a:rPr>
                        <a:t>Free State</a:t>
                      </a:r>
                      <a:endParaRPr lang="en-ZA" sz="1400" dirty="0">
                        <a:solidFill>
                          <a:schemeClr val="bg1"/>
                        </a:solidFill>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algn="ctr">
                        <a:lnSpc>
                          <a:spcPct val="107000"/>
                        </a:lnSpc>
                        <a:spcAft>
                          <a:spcPts val="0"/>
                        </a:spcAft>
                      </a:pPr>
                      <a:r>
                        <a:rPr lang="en-ZA" sz="1400" dirty="0">
                          <a:solidFill>
                            <a:schemeClr val="bg1"/>
                          </a:solidFill>
                          <a:effectLst/>
                          <a:latin typeface="Tw Cen MT" panose="020B0602020104020603" pitchFamily="34" charset="0"/>
                          <a:ea typeface="Times New Roman" panose="02020603050405020304" pitchFamily="18" charset="0"/>
                          <a:cs typeface="Times New Roman" panose="02020603050405020304" pitchFamily="18" charset="0"/>
                        </a:rPr>
                        <a:t>12</a:t>
                      </a:r>
                      <a:endParaRPr lang="en-ZA" sz="1400" dirty="0">
                        <a:solidFill>
                          <a:schemeClr val="bg1"/>
                        </a:solidFill>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algn="ctr">
                        <a:lnSpc>
                          <a:spcPct val="107000"/>
                        </a:lnSpc>
                        <a:spcAft>
                          <a:spcPts val="0"/>
                        </a:spcAft>
                      </a:pPr>
                      <a:r>
                        <a:rPr lang="en-ZA" sz="1400" dirty="0">
                          <a:solidFill>
                            <a:schemeClr val="bg1"/>
                          </a:solidFill>
                          <a:effectLst/>
                          <a:latin typeface="Tw Cen MT" panose="020B0602020104020603" pitchFamily="34" charset="0"/>
                          <a:ea typeface="Times New Roman" panose="02020603050405020304" pitchFamily="18" charset="0"/>
                          <a:cs typeface="Times New Roman" panose="02020603050405020304" pitchFamily="18" charset="0"/>
                        </a:rPr>
                        <a:t>8</a:t>
                      </a:r>
                      <a:endParaRPr lang="en-ZA" sz="1400" dirty="0">
                        <a:solidFill>
                          <a:schemeClr val="bg1"/>
                        </a:solidFill>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extLst>
                  <a:ext uri="{0D108BD9-81ED-4DB2-BD59-A6C34878D82A}">
                    <a16:rowId xmlns:a16="http://schemas.microsoft.com/office/drawing/2014/main" val="10004"/>
                  </a:ext>
                </a:extLst>
              </a:tr>
              <a:tr h="494614">
                <a:tc>
                  <a:txBody>
                    <a:bodyPr/>
                    <a:lstStyle/>
                    <a:p>
                      <a:pPr>
                        <a:lnSpc>
                          <a:spcPct val="107000"/>
                        </a:lnSpc>
                        <a:spcAft>
                          <a:spcPts val="0"/>
                        </a:spcAft>
                      </a:pPr>
                      <a:r>
                        <a:rPr lang="en-ZA" sz="1400" dirty="0">
                          <a:solidFill>
                            <a:schemeClr val="bg1"/>
                          </a:solidFill>
                          <a:effectLst/>
                          <a:latin typeface="Tw Cen MT" panose="020B0602020104020603" pitchFamily="34" charset="0"/>
                          <a:ea typeface="Times New Roman" panose="02020603050405020304" pitchFamily="18" charset="0"/>
                          <a:cs typeface="Times New Roman" panose="02020603050405020304" pitchFamily="18" charset="0"/>
                        </a:rPr>
                        <a:t>Gauteng</a:t>
                      </a:r>
                      <a:endParaRPr lang="en-ZA" sz="1400" dirty="0">
                        <a:solidFill>
                          <a:schemeClr val="bg1"/>
                        </a:solidFill>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algn="ctr">
                        <a:lnSpc>
                          <a:spcPct val="107000"/>
                        </a:lnSpc>
                        <a:spcAft>
                          <a:spcPts val="0"/>
                        </a:spcAft>
                      </a:pPr>
                      <a:r>
                        <a:rPr lang="en-ZA" sz="1400" dirty="0">
                          <a:solidFill>
                            <a:schemeClr val="bg1"/>
                          </a:solidFill>
                          <a:effectLst/>
                          <a:latin typeface="Tw Cen MT" panose="020B0602020104020603" pitchFamily="34" charset="0"/>
                          <a:ea typeface="Times New Roman" panose="02020603050405020304" pitchFamily="18" charset="0"/>
                          <a:cs typeface="Times New Roman" panose="02020603050405020304" pitchFamily="18" charset="0"/>
                        </a:rPr>
                        <a:t>14</a:t>
                      </a:r>
                      <a:endParaRPr lang="en-ZA" sz="1400" dirty="0">
                        <a:solidFill>
                          <a:schemeClr val="bg1"/>
                        </a:solidFill>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algn="ctr">
                        <a:lnSpc>
                          <a:spcPct val="107000"/>
                        </a:lnSpc>
                        <a:spcAft>
                          <a:spcPts val="0"/>
                        </a:spcAft>
                      </a:pPr>
                      <a:r>
                        <a:rPr lang="en-ZA" sz="1400" dirty="0">
                          <a:solidFill>
                            <a:schemeClr val="bg1"/>
                          </a:solidFill>
                          <a:effectLst/>
                          <a:latin typeface="Tw Cen MT" panose="020B0602020104020603" pitchFamily="34" charset="0"/>
                          <a:ea typeface="Times New Roman" panose="02020603050405020304" pitchFamily="18" charset="0"/>
                          <a:cs typeface="Times New Roman" panose="02020603050405020304" pitchFamily="18" charset="0"/>
                        </a:rPr>
                        <a:t>11</a:t>
                      </a:r>
                      <a:endParaRPr lang="en-ZA" sz="1400" dirty="0">
                        <a:solidFill>
                          <a:schemeClr val="bg1"/>
                        </a:solidFill>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extLst>
                  <a:ext uri="{0D108BD9-81ED-4DB2-BD59-A6C34878D82A}">
                    <a16:rowId xmlns:a16="http://schemas.microsoft.com/office/drawing/2014/main" val="10005"/>
                  </a:ext>
                </a:extLst>
              </a:tr>
              <a:tr h="494614">
                <a:tc>
                  <a:txBody>
                    <a:bodyPr/>
                    <a:lstStyle/>
                    <a:p>
                      <a:pPr>
                        <a:lnSpc>
                          <a:spcPct val="107000"/>
                        </a:lnSpc>
                        <a:spcAft>
                          <a:spcPts val="0"/>
                        </a:spcAft>
                      </a:pPr>
                      <a:r>
                        <a:rPr lang="en-ZA" sz="1400" dirty="0">
                          <a:solidFill>
                            <a:schemeClr val="bg1"/>
                          </a:solidFill>
                          <a:effectLst/>
                          <a:latin typeface="Tw Cen MT" panose="020B0602020104020603" pitchFamily="34" charset="0"/>
                          <a:ea typeface="Times New Roman" panose="02020603050405020304" pitchFamily="18" charset="0"/>
                          <a:cs typeface="Times New Roman" panose="02020603050405020304" pitchFamily="18" charset="0"/>
                        </a:rPr>
                        <a:t>KwaZulu-Natal </a:t>
                      </a:r>
                      <a:endParaRPr lang="en-ZA" sz="1400" dirty="0">
                        <a:solidFill>
                          <a:schemeClr val="bg1"/>
                        </a:solidFill>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algn="ctr">
                        <a:lnSpc>
                          <a:spcPct val="107000"/>
                        </a:lnSpc>
                        <a:spcAft>
                          <a:spcPts val="0"/>
                        </a:spcAft>
                      </a:pPr>
                      <a:r>
                        <a:rPr lang="en-ZA" sz="1400" dirty="0">
                          <a:solidFill>
                            <a:schemeClr val="bg1"/>
                          </a:solidFill>
                          <a:effectLst/>
                          <a:latin typeface="Tw Cen MT" panose="020B0602020104020603" pitchFamily="34" charset="0"/>
                          <a:ea typeface="Times New Roman" panose="02020603050405020304" pitchFamily="18" charset="0"/>
                          <a:cs typeface="Times New Roman" panose="02020603050405020304" pitchFamily="18" charset="0"/>
                        </a:rPr>
                        <a:t>13</a:t>
                      </a:r>
                      <a:endParaRPr lang="en-ZA" sz="1400" dirty="0">
                        <a:solidFill>
                          <a:schemeClr val="bg1"/>
                        </a:solidFill>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algn="ctr">
                        <a:lnSpc>
                          <a:spcPct val="107000"/>
                        </a:lnSpc>
                        <a:spcAft>
                          <a:spcPts val="0"/>
                        </a:spcAft>
                      </a:pPr>
                      <a:r>
                        <a:rPr lang="en-ZA" sz="1400" dirty="0">
                          <a:solidFill>
                            <a:schemeClr val="bg1"/>
                          </a:solidFill>
                          <a:effectLst/>
                          <a:latin typeface="Tw Cen MT" panose="020B0602020104020603" pitchFamily="34" charset="0"/>
                          <a:ea typeface="Times New Roman" panose="02020603050405020304" pitchFamily="18" charset="0"/>
                          <a:cs typeface="Times New Roman" panose="02020603050405020304" pitchFamily="18" charset="0"/>
                        </a:rPr>
                        <a:t>6</a:t>
                      </a:r>
                      <a:endParaRPr lang="en-ZA" sz="1400" dirty="0">
                        <a:solidFill>
                          <a:schemeClr val="bg1"/>
                        </a:solidFill>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extLst>
                  <a:ext uri="{0D108BD9-81ED-4DB2-BD59-A6C34878D82A}">
                    <a16:rowId xmlns:a16="http://schemas.microsoft.com/office/drawing/2014/main" val="10006"/>
                  </a:ext>
                </a:extLst>
              </a:tr>
              <a:tr h="494614">
                <a:tc>
                  <a:txBody>
                    <a:bodyPr/>
                    <a:lstStyle/>
                    <a:p>
                      <a:pPr>
                        <a:lnSpc>
                          <a:spcPct val="107000"/>
                        </a:lnSpc>
                        <a:spcAft>
                          <a:spcPts val="0"/>
                        </a:spcAft>
                      </a:pPr>
                      <a:r>
                        <a:rPr lang="en-ZA" sz="1400" dirty="0">
                          <a:solidFill>
                            <a:schemeClr val="bg1"/>
                          </a:solidFill>
                          <a:effectLst/>
                          <a:latin typeface="Tw Cen MT" panose="020B0602020104020603" pitchFamily="34" charset="0"/>
                          <a:ea typeface="Times New Roman" panose="02020603050405020304" pitchFamily="18" charset="0"/>
                          <a:cs typeface="Times New Roman" panose="02020603050405020304" pitchFamily="18" charset="0"/>
                        </a:rPr>
                        <a:t>Limpopo</a:t>
                      </a:r>
                      <a:endParaRPr lang="en-ZA" sz="1400" dirty="0">
                        <a:solidFill>
                          <a:schemeClr val="bg1"/>
                        </a:solidFill>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algn="ctr">
                        <a:lnSpc>
                          <a:spcPct val="107000"/>
                        </a:lnSpc>
                        <a:spcAft>
                          <a:spcPts val="0"/>
                        </a:spcAft>
                      </a:pPr>
                      <a:r>
                        <a:rPr lang="en-ZA" sz="1400" dirty="0">
                          <a:solidFill>
                            <a:schemeClr val="bg1"/>
                          </a:solidFill>
                          <a:effectLst/>
                          <a:latin typeface="Tw Cen MT" panose="020B0602020104020603" pitchFamily="34" charset="0"/>
                          <a:ea typeface="Times New Roman" panose="02020603050405020304" pitchFamily="18" charset="0"/>
                          <a:cs typeface="Times New Roman" panose="02020603050405020304" pitchFamily="18" charset="0"/>
                        </a:rPr>
                        <a:t>11</a:t>
                      </a:r>
                      <a:endParaRPr lang="en-ZA" sz="1400" dirty="0">
                        <a:solidFill>
                          <a:schemeClr val="bg1"/>
                        </a:solidFill>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algn="ctr">
                        <a:lnSpc>
                          <a:spcPct val="107000"/>
                        </a:lnSpc>
                        <a:spcAft>
                          <a:spcPts val="0"/>
                        </a:spcAft>
                      </a:pPr>
                      <a:r>
                        <a:rPr lang="en-ZA" sz="1400" dirty="0">
                          <a:solidFill>
                            <a:schemeClr val="bg1"/>
                          </a:solidFill>
                          <a:effectLst/>
                          <a:latin typeface="Tw Cen MT" panose="020B0602020104020603" pitchFamily="34" charset="0"/>
                          <a:ea typeface="Times New Roman" panose="02020603050405020304" pitchFamily="18" charset="0"/>
                          <a:cs typeface="Times New Roman" panose="02020603050405020304" pitchFamily="18" charset="0"/>
                        </a:rPr>
                        <a:t>6</a:t>
                      </a:r>
                      <a:endParaRPr lang="en-ZA" sz="1400" dirty="0">
                        <a:solidFill>
                          <a:schemeClr val="bg1"/>
                        </a:solidFill>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extLst>
                  <a:ext uri="{0D108BD9-81ED-4DB2-BD59-A6C34878D82A}">
                    <a16:rowId xmlns:a16="http://schemas.microsoft.com/office/drawing/2014/main" val="10007"/>
                  </a:ext>
                </a:extLst>
              </a:tr>
              <a:tr h="494614">
                <a:tc>
                  <a:txBody>
                    <a:bodyPr/>
                    <a:lstStyle/>
                    <a:p>
                      <a:pPr>
                        <a:lnSpc>
                          <a:spcPct val="107000"/>
                        </a:lnSpc>
                        <a:spcAft>
                          <a:spcPts val="0"/>
                        </a:spcAft>
                      </a:pPr>
                      <a:r>
                        <a:rPr lang="en-ZA" sz="1400" dirty="0">
                          <a:solidFill>
                            <a:schemeClr val="bg1"/>
                          </a:solidFill>
                          <a:effectLst/>
                          <a:latin typeface="Tw Cen MT" panose="020B0602020104020603" pitchFamily="34" charset="0"/>
                          <a:ea typeface="Times New Roman" panose="02020603050405020304" pitchFamily="18" charset="0"/>
                          <a:cs typeface="Times New Roman" panose="02020603050405020304" pitchFamily="18" charset="0"/>
                        </a:rPr>
                        <a:t>Mpumalanga</a:t>
                      </a:r>
                      <a:endParaRPr lang="en-ZA" sz="1400" dirty="0">
                        <a:solidFill>
                          <a:schemeClr val="bg1"/>
                        </a:solidFill>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algn="ctr">
                        <a:lnSpc>
                          <a:spcPct val="107000"/>
                        </a:lnSpc>
                        <a:spcAft>
                          <a:spcPts val="0"/>
                        </a:spcAft>
                      </a:pPr>
                      <a:r>
                        <a:rPr lang="en-ZA" sz="1400" dirty="0">
                          <a:solidFill>
                            <a:schemeClr val="bg1"/>
                          </a:solidFill>
                          <a:effectLst/>
                          <a:latin typeface="Tw Cen MT" panose="020B0602020104020603" pitchFamily="34" charset="0"/>
                          <a:ea typeface="Times New Roman" panose="02020603050405020304" pitchFamily="18" charset="0"/>
                          <a:cs typeface="Times New Roman" panose="02020603050405020304" pitchFamily="18" charset="0"/>
                        </a:rPr>
                        <a:t>11</a:t>
                      </a:r>
                      <a:endParaRPr lang="en-ZA" sz="1400" dirty="0">
                        <a:solidFill>
                          <a:schemeClr val="bg1"/>
                        </a:solidFill>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algn="ctr">
                        <a:lnSpc>
                          <a:spcPct val="107000"/>
                        </a:lnSpc>
                        <a:spcAft>
                          <a:spcPts val="0"/>
                        </a:spcAft>
                      </a:pPr>
                      <a:r>
                        <a:rPr lang="en-ZA" sz="1400" dirty="0">
                          <a:solidFill>
                            <a:schemeClr val="bg1"/>
                          </a:solidFill>
                          <a:effectLst/>
                          <a:latin typeface="Tw Cen MT" panose="020B0602020104020603" pitchFamily="34" charset="0"/>
                          <a:ea typeface="Times New Roman" panose="02020603050405020304" pitchFamily="18" charset="0"/>
                          <a:cs typeface="Times New Roman" panose="02020603050405020304" pitchFamily="18" charset="0"/>
                        </a:rPr>
                        <a:t>9</a:t>
                      </a:r>
                      <a:endParaRPr lang="en-ZA" sz="1400" dirty="0">
                        <a:solidFill>
                          <a:schemeClr val="bg1"/>
                        </a:solidFill>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extLst>
                  <a:ext uri="{0D108BD9-81ED-4DB2-BD59-A6C34878D82A}">
                    <a16:rowId xmlns:a16="http://schemas.microsoft.com/office/drawing/2014/main" val="10008"/>
                  </a:ext>
                </a:extLst>
              </a:tr>
              <a:tr h="494614">
                <a:tc>
                  <a:txBody>
                    <a:bodyPr/>
                    <a:lstStyle/>
                    <a:p>
                      <a:pPr>
                        <a:lnSpc>
                          <a:spcPct val="107000"/>
                        </a:lnSpc>
                        <a:spcAft>
                          <a:spcPts val="0"/>
                        </a:spcAft>
                      </a:pPr>
                      <a:r>
                        <a:rPr lang="en-ZA" sz="1400" dirty="0">
                          <a:solidFill>
                            <a:schemeClr val="bg1"/>
                          </a:solidFill>
                          <a:effectLst/>
                          <a:latin typeface="Tw Cen MT" panose="020B0602020104020603" pitchFamily="34" charset="0"/>
                          <a:ea typeface="Times New Roman" panose="02020603050405020304" pitchFamily="18" charset="0"/>
                          <a:cs typeface="Times New Roman" panose="02020603050405020304" pitchFamily="18" charset="0"/>
                        </a:rPr>
                        <a:t>Northern Cape</a:t>
                      </a:r>
                      <a:endParaRPr lang="en-ZA" sz="1400" dirty="0">
                        <a:solidFill>
                          <a:schemeClr val="bg1"/>
                        </a:solidFill>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algn="ctr">
                        <a:lnSpc>
                          <a:spcPct val="107000"/>
                        </a:lnSpc>
                        <a:spcAft>
                          <a:spcPts val="0"/>
                        </a:spcAft>
                      </a:pPr>
                      <a:r>
                        <a:rPr lang="en-ZA" sz="1400" dirty="0">
                          <a:solidFill>
                            <a:schemeClr val="bg1"/>
                          </a:solidFill>
                          <a:effectLst/>
                          <a:latin typeface="Tw Cen MT" panose="020B0602020104020603" pitchFamily="34" charset="0"/>
                          <a:ea typeface="Times New Roman" panose="02020603050405020304" pitchFamily="18" charset="0"/>
                          <a:cs typeface="Times New Roman" panose="02020603050405020304" pitchFamily="18" charset="0"/>
                        </a:rPr>
                        <a:t>10</a:t>
                      </a:r>
                      <a:endParaRPr lang="en-ZA" sz="1400" dirty="0">
                        <a:solidFill>
                          <a:schemeClr val="bg1"/>
                        </a:solidFill>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algn="ctr">
                        <a:lnSpc>
                          <a:spcPct val="107000"/>
                        </a:lnSpc>
                        <a:spcAft>
                          <a:spcPts val="0"/>
                        </a:spcAft>
                      </a:pPr>
                      <a:r>
                        <a:rPr lang="en-ZA" sz="1400" dirty="0">
                          <a:solidFill>
                            <a:schemeClr val="bg1"/>
                          </a:solidFill>
                          <a:effectLst/>
                          <a:latin typeface="Tw Cen MT" panose="020B0602020104020603" pitchFamily="34" charset="0"/>
                          <a:ea typeface="Times New Roman" panose="02020603050405020304" pitchFamily="18" charset="0"/>
                          <a:cs typeface="Times New Roman" panose="02020603050405020304" pitchFamily="18" charset="0"/>
                        </a:rPr>
                        <a:t>4</a:t>
                      </a:r>
                      <a:endParaRPr lang="en-ZA" sz="1400" dirty="0">
                        <a:solidFill>
                          <a:schemeClr val="bg1"/>
                        </a:solidFill>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extLst>
                  <a:ext uri="{0D108BD9-81ED-4DB2-BD59-A6C34878D82A}">
                    <a16:rowId xmlns:a16="http://schemas.microsoft.com/office/drawing/2014/main" val="10009"/>
                  </a:ext>
                </a:extLst>
              </a:tr>
              <a:tr h="494614">
                <a:tc>
                  <a:txBody>
                    <a:bodyPr/>
                    <a:lstStyle/>
                    <a:p>
                      <a:pPr>
                        <a:lnSpc>
                          <a:spcPct val="107000"/>
                        </a:lnSpc>
                        <a:spcAft>
                          <a:spcPts val="0"/>
                        </a:spcAft>
                      </a:pPr>
                      <a:r>
                        <a:rPr lang="en-ZA" sz="1400" dirty="0">
                          <a:solidFill>
                            <a:schemeClr val="bg1"/>
                          </a:solidFill>
                          <a:effectLst/>
                          <a:latin typeface="Tw Cen MT" panose="020B0602020104020603" pitchFamily="34" charset="0"/>
                          <a:ea typeface="Times New Roman" panose="02020603050405020304" pitchFamily="18" charset="0"/>
                          <a:cs typeface="Times New Roman" panose="02020603050405020304" pitchFamily="18" charset="0"/>
                        </a:rPr>
                        <a:t>North West</a:t>
                      </a:r>
                      <a:endParaRPr lang="en-ZA" sz="1400" dirty="0">
                        <a:solidFill>
                          <a:schemeClr val="bg1"/>
                        </a:solidFill>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algn="ctr">
                        <a:lnSpc>
                          <a:spcPct val="107000"/>
                        </a:lnSpc>
                        <a:spcAft>
                          <a:spcPts val="0"/>
                        </a:spcAft>
                      </a:pPr>
                      <a:r>
                        <a:rPr lang="en-ZA" sz="1400" dirty="0">
                          <a:solidFill>
                            <a:schemeClr val="bg1"/>
                          </a:solidFill>
                          <a:effectLst/>
                          <a:latin typeface="Tw Cen MT" panose="020B0602020104020603" pitchFamily="34" charset="0"/>
                          <a:ea typeface="Times New Roman" panose="02020603050405020304" pitchFamily="18" charset="0"/>
                          <a:cs typeface="Times New Roman" panose="02020603050405020304" pitchFamily="18" charset="0"/>
                        </a:rPr>
                        <a:t>12</a:t>
                      </a:r>
                      <a:endParaRPr lang="en-ZA" sz="1400" dirty="0">
                        <a:solidFill>
                          <a:schemeClr val="bg1"/>
                        </a:solidFill>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algn="ctr">
                        <a:lnSpc>
                          <a:spcPct val="107000"/>
                        </a:lnSpc>
                        <a:spcAft>
                          <a:spcPts val="0"/>
                        </a:spcAft>
                      </a:pPr>
                      <a:r>
                        <a:rPr lang="en-ZA" sz="1400" dirty="0">
                          <a:solidFill>
                            <a:schemeClr val="bg1"/>
                          </a:solidFill>
                          <a:effectLst/>
                          <a:latin typeface="Tw Cen MT" panose="020B0602020104020603" pitchFamily="34" charset="0"/>
                          <a:ea typeface="Times New Roman" panose="02020603050405020304" pitchFamily="18" charset="0"/>
                          <a:cs typeface="Times New Roman" panose="02020603050405020304" pitchFamily="18" charset="0"/>
                        </a:rPr>
                        <a:t>10</a:t>
                      </a:r>
                      <a:endParaRPr lang="en-ZA" sz="1400" dirty="0">
                        <a:solidFill>
                          <a:schemeClr val="bg1"/>
                        </a:solidFill>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extLst>
                  <a:ext uri="{0D108BD9-81ED-4DB2-BD59-A6C34878D82A}">
                    <a16:rowId xmlns:a16="http://schemas.microsoft.com/office/drawing/2014/main" val="10010"/>
                  </a:ext>
                </a:extLst>
              </a:tr>
              <a:tr h="494614">
                <a:tc>
                  <a:txBody>
                    <a:bodyPr/>
                    <a:lstStyle/>
                    <a:p>
                      <a:pPr>
                        <a:lnSpc>
                          <a:spcPct val="107000"/>
                        </a:lnSpc>
                        <a:spcAft>
                          <a:spcPts val="0"/>
                        </a:spcAft>
                      </a:pPr>
                      <a:r>
                        <a:rPr lang="en-ZA" sz="1400" dirty="0">
                          <a:solidFill>
                            <a:schemeClr val="bg1"/>
                          </a:solidFill>
                          <a:effectLst/>
                          <a:latin typeface="Tw Cen MT" panose="020B0602020104020603" pitchFamily="34" charset="0"/>
                          <a:ea typeface="Times New Roman" panose="02020603050405020304" pitchFamily="18" charset="0"/>
                          <a:cs typeface="Times New Roman" panose="02020603050405020304" pitchFamily="18" charset="0"/>
                        </a:rPr>
                        <a:t>Western Cape</a:t>
                      </a:r>
                      <a:endParaRPr lang="en-ZA" sz="1400" dirty="0">
                        <a:solidFill>
                          <a:schemeClr val="bg1"/>
                        </a:solidFill>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algn="ctr">
                        <a:lnSpc>
                          <a:spcPct val="107000"/>
                        </a:lnSpc>
                        <a:spcAft>
                          <a:spcPts val="0"/>
                        </a:spcAft>
                      </a:pPr>
                      <a:r>
                        <a:rPr lang="en-ZA" sz="1400" dirty="0">
                          <a:solidFill>
                            <a:schemeClr val="bg1"/>
                          </a:solidFill>
                          <a:effectLst/>
                          <a:latin typeface="Tw Cen MT" panose="020B0602020104020603" pitchFamily="34" charset="0"/>
                          <a:ea typeface="Times New Roman" panose="02020603050405020304" pitchFamily="18" charset="0"/>
                          <a:cs typeface="Times New Roman" panose="02020603050405020304" pitchFamily="18" charset="0"/>
                        </a:rPr>
                        <a:t>13</a:t>
                      </a:r>
                      <a:endParaRPr lang="en-ZA" sz="1400" dirty="0">
                        <a:solidFill>
                          <a:schemeClr val="bg1"/>
                        </a:solidFill>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algn="ctr">
                        <a:lnSpc>
                          <a:spcPct val="107000"/>
                        </a:lnSpc>
                        <a:spcAft>
                          <a:spcPts val="0"/>
                        </a:spcAft>
                      </a:pPr>
                      <a:r>
                        <a:rPr lang="en-ZA" sz="1400" dirty="0">
                          <a:solidFill>
                            <a:schemeClr val="bg1"/>
                          </a:solidFill>
                          <a:effectLst/>
                          <a:latin typeface="Tw Cen MT" panose="020B0602020104020603" pitchFamily="34" charset="0"/>
                          <a:ea typeface="Times New Roman" panose="02020603050405020304" pitchFamily="18" charset="0"/>
                          <a:cs typeface="Times New Roman" panose="02020603050405020304" pitchFamily="18" charset="0"/>
                        </a:rPr>
                        <a:t>13</a:t>
                      </a:r>
                      <a:endParaRPr lang="en-ZA" sz="1400" dirty="0">
                        <a:solidFill>
                          <a:schemeClr val="bg1"/>
                        </a:solidFill>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extLst>
                  <a:ext uri="{0D108BD9-81ED-4DB2-BD59-A6C34878D82A}">
                    <a16:rowId xmlns:a16="http://schemas.microsoft.com/office/drawing/2014/main" val="10011"/>
                  </a:ext>
                </a:extLst>
              </a:tr>
              <a:tr h="608951">
                <a:tc>
                  <a:txBody>
                    <a:bodyPr/>
                    <a:lstStyle/>
                    <a:p>
                      <a:pPr>
                        <a:lnSpc>
                          <a:spcPct val="107000"/>
                        </a:lnSpc>
                        <a:spcAft>
                          <a:spcPts val="0"/>
                        </a:spcAft>
                      </a:pPr>
                      <a:r>
                        <a:rPr lang="en-ZA" sz="1400" b="1" dirty="0">
                          <a:solidFill>
                            <a:schemeClr val="bg1"/>
                          </a:solidFill>
                          <a:effectLst/>
                          <a:latin typeface="Tw Cen MT" panose="020B0602020104020603" pitchFamily="34" charset="0"/>
                          <a:ea typeface="Times New Roman" panose="02020603050405020304" pitchFamily="18" charset="0"/>
                          <a:cs typeface="Times New Roman" panose="02020603050405020304" pitchFamily="18" charset="0"/>
                        </a:rPr>
                        <a:t>OVERALL TOTAL</a:t>
                      </a:r>
                      <a:endParaRPr lang="en-ZA" sz="1400" dirty="0">
                        <a:solidFill>
                          <a:schemeClr val="bg1"/>
                        </a:solidFill>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gn="ctr">
                        <a:lnSpc>
                          <a:spcPct val="107000"/>
                        </a:lnSpc>
                        <a:spcAft>
                          <a:spcPts val="0"/>
                        </a:spcAft>
                      </a:pPr>
                      <a:r>
                        <a:rPr lang="en-ZA" sz="1400" b="1" dirty="0">
                          <a:solidFill>
                            <a:schemeClr val="bg1"/>
                          </a:solidFill>
                          <a:effectLst/>
                          <a:latin typeface="Tw Cen MT" panose="020B0602020104020603" pitchFamily="34" charset="0"/>
                          <a:ea typeface="Times New Roman" panose="02020603050405020304" pitchFamily="18" charset="0"/>
                          <a:cs typeface="Times New Roman" panose="02020603050405020304" pitchFamily="18" charset="0"/>
                        </a:rPr>
                        <a:t>125/161 (77.6%)</a:t>
                      </a:r>
                      <a:endParaRPr lang="en-ZA" sz="1400" dirty="0">
                        <a:solidFill>
                          <a:schemeClr val="bg1"/>
                        </a:solidFill>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gn="ctr">
                        <a:lnSpc>
                          <a:spcPct val="107000"/>
                        </a:lnSpc>
                        <a:spcAft>
                          <a:spcPts val="0"/>
                        </a:spcAft>
                      </a:pPr>
                      <a:r>
                        <a:rPr lang="en-ZA" sz="1400" b="1" dirty="0">
                          <a:solidFill>
                            <a:schemeClr val="bg1"/>
                          </a:solidFill>
                          <a:effectLst/>
                          <a:latin typeface="Tw Cen MT" panose="020B0602020104020603" pitchFamily="34" charset="0"/>
                          <a:ea typeface="Times New Roman" panose="02020603050405020304" pitchFamily="18" charset="0"/>
                          <a:cs typeface="Times New Roman" panose="02020603050405020304" pitchFamily="18" charset="0"/>
                        </a:rPr>
                        <a:t>84/125 (67.2%)</a:t>
                      </a:r>
                      <a:endParaRPr lang="en-ZA" sz="1400" dirty="0">
                        <a:solidFill>
                          <a:schemeClr val="bg1"/>
                        </a:solidFill>
                        <a:effectLst/>
                        <a:latin typeface="Tw Cen MT" panose="020B0602020104020603"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ZA" sz="1400" b="1" dirty="0">
                          <a:solidFill>
                            <a:schemeClr val="bg1"/>
                          </a:solidFill>
                          <a:effectLst/>
                          <a:latin typeface="Tw Cen MT" panose="020B0602020104020603" pitchFamily="34" charset="0"/>
                          <a:ea typeface="Times New Roman" panose="02020603050405020304" pitchFamily="18" charset="0"/>
                          <a:cs typeface="Times New Roman" panose="02020603050405020304" pitchFamily="18" charset="0"/>
                        </a:rPr>
                        <a:t> </a:t>
                      </a:r>
                      <a:endParaRPr lang="en-ZA" sz="1400" dirty="0">
                        <a:solidFill>
                          <a:schemeClr val="bg1"/>
                        </a:solidFill>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accent1"/>
                    </a:solidFill>
                  </a:tcPr>
                </a:tc>
                <a:extLst>
                  <a:ext uri="{0D108BD9-81ED-4DB2-BD59-A6C34878D82A}">
                    <a16:rowId xmlns:a16="http://schemas.microsoft.com/office/drawing/2014/main" val="10012"/>
                  </a:ext>
                </a:extLst>
              </a:tr>
            </a:tbl>
          </a:graphicData>
        </a:graphic>
      </p:graphicFrame>
      <p:sp>
        <p:nvSpPr>
          <p:cNvPr id="7" name="Slide Number Placeholder 3"/>
          <p:cNvSpPr txBox="1">
            <a:spLocks/>
          </p:cNvSpPr>
          <p:nvPr/>
        </p:nvSpPr>
        <p:spPr>
          <a:xfrm>
            <a:off x="10457688" y="0"/>
            <a:ext cx="1734312" cy="91887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4DE96417-4ADB-4B1E-9DF8-F791D7DFC93B}" type="slidenum">
              <a:rPr lang="en-GB" sz="4000" b="1" smtClean="0"/>
              <a:pPr>
                <a:defRPr/>
              </a:pPr>
              <a:t>21</a:t>
            </a:fld>
            <a:endParaRPr lang="en-GB" sz="4000" b="1" dirty="0"/>
          </a:p>
        </p:txBody>
      </p:sp>
    </p:spTree>
    <p:extLst>
      <p:ext uri="{BB962C8B-B14F-4D97-AF65-F5344CB8AC3E}">
        <p14:creationId xmlns:p14="http://schemas.microsoft.com/office/powerpoint/2010/main" val="1479648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11208568" cy="918874"/>
          </a:xfr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accent5"/>
          </a:lnRef>
          <a:fillRef idx="1003">
            <a:schemeClr val="lt2"/>
          </a:fillRef>
          <a:effectRef idx="2">
            <a:schemeClr val="accent5"/>
          </a:effectRef>
          <a:fontRef idx="minor">
            <a:schemeClr val="lt1"/>
          </a:fontRef>
        </p:style>
        <p:txBody>
          <a:bodyPr>
            <a:normAutofit fontScale="90000"/>
          </a:bodyPr>
          <a:lstStyle/>
          <a:p>
            <a:r>
              <a:rPr lang="en-ZA" sz="2800" b="1" dirty="0">
                <a:solidFill>
                  <a:schemeClr val="accent3">
                    <a:lumMod val="75000"/>
                  </a:schemeClr>
                </a:solidFill>
                <a:effectLst>
                  <a:outerShdw blurRad="50000" dist="30000" dir="5400000" algn="tl" rotWithShape="0">
                    <a:srgbClr val="000000">
                      <a:alpha val="30000"/>
                    </a:srgbClr>
                  </a:outerShdw>
                </a:effectLst>
                <a:latin typeface="Trebuchet MS" panose="020B0603020202020204" pitchFamily="34" charset="0"/>
                <a:ea typeface="+mj-ea"/>
                <a:cs typeface="+mj-cs"/>
              </a:rPr>
              <a:t>PROGRAMME 5</a:t>
            </a:r>
            <a:r>
              <a:rPr lang="en-ZA" sz="2800" b="1" dirty="0" smtClean="0">
                <a:solidFill>
                  <a:schemeClr val="accent3">
                    <a:lumMod val="75000"/>
                  </a:schemeClr>
                </a:solidFill>
                <a:effectLst>
                  <a:outerShdw blurRad="50000" dist="30000" dir="5400000" algn="tl" rotWithShape="0">
                    <a:srgbClr val="000000">
                      <a:alpha val="30000"/>
                    </a:srgbClr>
                  </a:outerShdw>
                </a:effectLst>
                <a:latin typeface="Trebuchet MS" panose="020B0603020202020204" pitchFamily="34" charset="0"/>
                <a:ea typeface="+mj-ea"/>
                <a:cs typeface="+mj-cs"/>
              </a:rPr>
              <a:t>: SERVICE DELIVERY SUPPORT (3)</a:t>
            </a:r>
            <a:r>
              <a:rPr lang="en-ZA" sz="2800" b="1" dirty="0">
                <a:solidFill>
                  <a:schemeClr val="accent3">
                    <a:lumMod val="75000"/>
                  </a:schemeClr>
                </a:solidFill>
                <a:effectLst>
                  <a:outerShdw blurRad="50000" dist="30000" dir="5400000" algn="tl" rotWithShape="0">
                    <a:srgbClr val="000000">
                      <a:alpha val="30000"/>
                    </a:srgbClr>
                  </a:outerShdw>
                </a:effectLst>
                <a:latin typeface="Trebuchet MS" panose="020B0603020202020204" pitchFamily="34" charset="0"/>
                <a:ea typeface="+mj-ea"/>
                <a:cs typeface="+mj-cs"/>
              </a:rPr>
              <a:t/>
            </a:r>
            <a:br>
              <a:rPr lang="en-ZA" sz="2800" b="1" dirty="0">
                <a:solidFill>
                  <a:schemeClr val="accent3">
                    <a:lumMod val="75000"/>
                  </a:schemeClr>
                </a:solidFill>
                <a:effectLst>
                  <a:outerShdw blurRad="50000" dist="30000" dir="5400000" algn="tl" rotWithShape="0">
                    <a:srgbClr val="000000">
                      <a:alpha val="30000"/>
                    </a:srgbClr>
                  </a:outerShdw>
                </a:effectLst>
                <a:latin typeface="Trebuchet MS" panose="020B0603020202020204" pitchFamily="34" charset="0"/>
                <a:ea typeface="+mj-ea"/>
                <a:cs typeface="+mj-cs"/>
              </a:rPr>
            </a:br>
            <a:r>
              <a:rPr lang="en-ZA" sz="2800" b="1" dirty="0" smtClean="0">
                <a:solidFill>
                  <a:srgbClr val="00B050"/>
                </a:solidFill>
                <a:effectLst>
                  <a:outerShdw blurRad="50000" dist="30000" dir="5400000" algn="tl" rotWithShape="0">
                    <a:srgbClr val="000000">
                      <a:alpha val="30000"/>
                    </a:srgbClr>
                  </a:outerShdw>
                </a:effectLst>
                <a:latin typeface="Trebuchet MS" panose="020B0603020202020204" pitchFamily="34" charset="0"/>
                <a:ea typeface="+mj-ea"/>
                <a:cs typeface="+mj-cs"/>
              </a:rPr>
              <a:t>ANNUAL TARGETS ACHIEVED</a:t>
            </a:r>
            <a:endParaRPr lang="en-ZA" sz="2800" b="1" dirty="0">
              <a:solidFill>
                <a:srgbClr val="00B050"/>
              </a:solidFill>
              <a:latin typeface="Trebuchet MS" panose="020B0603020202020204" pitchFamily="34" charset="0"/>
            </a:endParaRPr>
          </a:p>
        </p:txBody>
      </p:sp>
      <p:sp>
        <p:nvSpPr>
          <p:cNvPr id="3" name="Content Placeholder 2"/>
          <p:cNvSpPr>
            <a:spLocks noGrp="1"/>
          </p:cNvSpPr>
          <p:nvPr>
            <p:ph idx="1"/>
          </p:nvPr>
        </p:nvSpPr>
        <p:spPr>
          <a:xfrm>
            <a:off x="0" y="918874"/>
            <a:ext cx="12191999" cy="5939126"/>
          </a:xfrm>
          <a:solidFill>
            <a:schemeClr val="tx1">
              <a:lumMod val="95000"/>
            </a:schemeClr>
          </a:solidFill>
        </p:spPr>
        <p:txBody>
          <a:bodyPr>
            <a:normAutofit fontScale="92500" lnSpcReduction="20000"/>
          </a:bodyPr>
          <a:lstStyle/>
          <a:p>
            <a:pPr marL="0" indent="0" algn="just">
              <a:lnSpc>
                <a:spcPct val="130000"/>
              </a:lnSpc>
              <a:spcBef>
                <a:spcPts val="0"/>
              </a:spcBef>
              <a:buNone/>
            </a:pPr>
            <a:r>
              <a:rPr lang="en-ZA" sz="2200" dirty="0" smtClean="0">
                <a:solidFill>
                  <a:schemeClr val="bg1"/>
                </a:solidFill>
                <a:latin typeface="Tw Cen MT" panose="020B0602020104020603" pitchFamily="34" charset="0"/>
                <a:cs typeface="Arial" panose="020B0604020202020204" pitchFamily="34" charset="0"/>
              </a:rPr>
              <a:t>5.	The</a:t>
            </a:r>
            <a:r>
              <a:rPr lang="en-ZA" sz="2200" dirty="0" smtClean="0">
                <a:latin typeface="Tw Cen MT" panose="020B0602020104020603" pitchFamily="34" charset="0"/>
                <a:cs typeface="Arial" panose="020B0604020202020204" pitchFamily="34" charset="0"/>
              </a:rPr>
              <a:t> </a:t>
            </a:r>
            <a:r>
              <a:rPr lang="en-ZA" sz="2200" dirty="0" smtClean="0">
                <a:solidFill>
                  <a:schemeClr val="bg1"/>
                </a:solidFill>
                <a:latin typeface="Tw Cen MT" panose="020B0602020104020603" pitchFamily="34" charset="0"/>
                <a:cs typeface="Arial" panose="020B0604020202020204" pitchFamily="34" charset="0"/>
              </a:rPr>
              <a:t>report </a:t>
            </a:r>
            <a:r>
              <a:rPr lang="en-ZA" sz="2200" dirty="0">
                <a:solidFill>
                  <a:schemeClr val="bg1"/>
                </a:solidFill>
                <a:latin typeface="Tw Cen MT" panose="020B0602020104020603" pitchFamily="34" charset="0"/>
                <a:cs typeface="Arial" panose="020B0604020202020204" pitchFamily="34" charset="0"/>
              </a:rPr>
              <a:t>on implementation of the Batho Pele standards by all </a:t>
            </a:r>
            <a:r>
              <a:rPr lang="en-ZA" sz="2200" dirty="0" smtClean="0">
                <a:solidFill>
                  <a:schemeClr val="bg1"/>
                </a:solidFill>
                <a:latin typeface="Tw Cen MT" panose="020B0602020104020603" pitchFamily="34" charset="0"/>
                <a:cs typeface="Arial" panose="020B0604020202020204" pitchFamily="34" charset="0"/>
              </a:rPr>
              <a:t>national </a:t>
            </a:r>
            <a:r>
              <a:rPr lang="en-ZA" sz="2200" dirty="0">
                <a:solidFill>
                  <a:schemeClr val="bg1"/>
                </a:solidFill>
                <a:latin typeface="Tw Cen MT" panose="020B0602020104020603" pitchFamily="34" charset="0"/>
                <a:cs typeface="Arial" panose="020B0604020202020204" pitchFamily="34" charset="0"/>
              </a:rPr>
              <a:t>and provincial departments </a:t>
            </a:r>
            <a:r>
              <a:rPr lang="en-ZA" sz="2200" dirty="0" smtClean="0">
                <a:solidFill>
                  <a:schemeClr val="bg1"/>
                </a:solidFill>
                <a:latin typeface="Tw Cen MT" panose="020B0602020104020603" pitchFamily="34" charset="0"/>
                <a:cs typeface="Arial" panose="020B0604020202020204" pitchFamily="34" charset="0"/>
              </a:rPr>
              <a:t>was 	submitted.</a:t>
            </a:r>
          </a:p>
          <a:p>
            <a:pPr marL="0" indent="0" algn="just">
              <a:lnSpc>
                <a:spcPct val="130000"/>
              </a:lnSpc>
              <a:spcBef>
                <a:spcPts val="0"/>
              </a:spcBef>
              <a:buNone/>
            </a:pPr>
            <a:endParaRPr lang="en-ZA" sz="2200" dirty="0" smtClean="0">
              <a:latin typeface="Tw Cen MT" panose="020B0602020104020603" pitchFamily="34" charset="0"/>
              <a:cs typeface="Arial" panose="020B0604020202020204" pitchFamily="34" charset="0"/>
            </a:endParaRPr>
          </a:p>
          <a:p>
            <a:pPr lvl="1"/>
            <a:r>
              <a:rPr lang="en-GB" sz="2200" i="1" dirty="0">
                <a:solidFill>
                  <a:schemeClr val="accent2">
                    <a:lumMod val="50000"/>
                  </a:schemeClr>
                </a:solidFill>
                <a:latin typeface="Tw Cen MT" panose="020B0602020104020603" pitchFamily="34" charset="0"/>
              </a:rPr>
              <a:t>The Batho Pele standards were developed in 2015 as part of the MTSF 2009 – 14, and piloted in six departments, viz., Department of Employment and Labour, Department of Health, Department of Basic Education, Department of Transport, Department of Social Development and the Department of Human Settlements. </a:t>
            </a:r>
            <a:endParaRPr lang="en-ZA" sz="2200" i="1" dirty="0">
              <a:solidFill>
                <a:schemeClr val="accent2">
                  <a:lumMod val="50000"/>
                </a:schemeClr>
              </a:solidFill>
              <a:latin typeface="Tw Cen MT" panose="020B0602020104020603" pitchFamily="34" charset="0"/>
            </a:endParaRPr>
          </a:p>
          <a:p>
            <a:pPr lvl="1"/>
            <a:endParaRPr lang="en-US" sz="2200" i="1" dirty="0" smtClean="0">
              <a:solidFill>
                <a:schemeClr val="accent2">
                  <a:lumMod val="50000"/>
                </a:schemeClr>
              </a:solidFill>
              <a:latin typeface="Tw Cen MT" panose="020B0602020104020603" pitchFamily="34" charset="0"/>
            </a:endParaRPr>
          </a:p>
          <a:p>
            <a:pPr lvl="1"/>
            <a:r>
              <a:rPr lang="en-US" sz="2200" i="1" dirty="0" smtClean="0">
                <a:solidFill>
                  <a:schemeClr val="accent2">
                    <a:lumMod val="50000"/>
                  </a:schemeClr>
                </a:solidFill>
                <a:latin typeface="Tw Cen MT" panose="020B0602020104020603" pitchFamily="34" charset="0"/>
              </a:rPr>
              <a:t>The </a:t>
            </a:r>
            <a:r>
              <a:rPr lang="en-US" sz="2200" i="1" dirty="0">
                <a:solidFill>
                  <a:schemeClr val="accent2">
                    <a:lumMod val="50000"/>
                  </a:schemeClr>
                </a:solidFill>
                <a:latin typeface="Tw Cen MT" panose="020B0602020104020603" pitchFamily="34" charset="0"/>
              </a:rPr>
              <a:t>Implementation of the Batho Pele Standards </a:t>
            </a:r>
            <a:r>
              <a:rPr lang="en-US" sz="2200" i="1" dirty="0" smtClean="0">
                <a:solidFill>
                  <a:schemeClr val="accent2">
                    <a:lumMod val="50000"/>
                  </a:schemeClr>
                </a:solidFill>
                <a:latin typeface="Tw Cen MT" panose="020B0602020104020603" pitchFamily="34" charset="0"/>
              </a:rPr>
              <a:t>is part </a:t>
            </a:r>
            <a:r>
              <a:rPr lang="en-US" sz="2200" i="1" dirty="0">
                <a:solidFill>
                  <a:schemeClr val="accent2">
                    <a:lumMod val="50000"/>
                  </a:schemeClr>
                </a:solidFill>
                <a:latin typeface="Tw Cen MT" panose="020B0602020104020603" pitchFamily="34" charset="0"/>
              </a:rPr>
              <a:t>of the National Government’s </a:t>
            </a:r>
            <a:r>
              <a:rPr lang="en-GB" sz="2200" i="1" dirty="0">
                <a:solidFill>
                  <a:schemeClr val="accent2">
                    <a:lumMod val="50000"/>
                  </a:schemeClr>
                </a:solidFill>
                <a:latin typeface="Tw Cen MT" panose="020B0602020104020603" pitchFamily="34" charset="0"/>
              </a:rPr>
              <a:t>of action under the current Medium Term Strategic Framework (MTSF) 2019 – 24, and is based on the quest for improvement in the provision of key services to communities</a:t>
            </a:r>
            <a:r>
              <a:rPr lang="en-GB" sz="2200" i="1" dirty="0" smtClean="0">
                <a:solidFill>
                  <a:schemeClr val="accent2">
                    <a:lumMod val="50000"/>
                  </a:schemeClr>
                </a:solidFill>
                <a:latin typeface="Tw Cen MT" panose="020B0602020104020603" pitchFamily="34" charset="0"/>
              </a:rPr>
              <a:t>.</a:t>
            </a:r>
          </a:p>
          <a:p>
            <a:pPr marL="457200" lvl="1" indent="0">
              <a:buNone/>
            </a:pPr>
            <a:endParaRPr lang="en-ZA" sz="2200" i="1" dirty="0">
              <a:solidFill>
                <a:schemeClr val="accent2">
                  <a:lumMod val="50000"/>
                </a:schemeClr>
              </a:solidFill>
              <a:latin typeface="Tw Cen MT" panose="020B0602020104020603" pitchFamily="34" charset="0"/>
            </a:endParaRPr>
          </a:p>
          <a:p>
            <a:pPr lvl="1"/>
            <a:r>
              <a:rPr lang="en-US" sz="2200" i="1" dirty="0">
                <a:solidFill>
                  <a:schemeClr val="accent2">
                    <a:lumMod val="50000"/>
                  </a:schemeClr>
                </a:solidFill>
                <a:latin typeface="Tw Cen MT" panose="020B0602020104020603" pitchFamily="34" charset="0"/>
              </a:rPr>
              <a:t>As part of the improvement effort, the implementation of the Medium Term Strategic Framework (MTSF) 2019 – 24 programme of action has identifies the implementation of Batho Pele principles and standards as one of the government projects. Standards aim at improving service delivery through increasing government official’s response to the needs of the citizen</a:t>
            </a:r>
            <a:r>
              <a:rPr lang="en-US" sz="2200" i="1" dirty="0" smtClean="0">
                <a:solidFill>
                  <a:schemeClr val="accent2">
                    <a:lumMod val="50000"/>
                  </a:schemeClr>
                </a:solidFill>
                <a:latin typeface="Tw Cen MT" panose="020B0602020104020603" pitchFamily="34" charset="0"/>
              </a:rPr>
              <a:t>.</a:t>
            </a:r>
          </a:p>
          <a:p>
            <a:pPr marL="457200" lvl="1" indent="0">
              <a:buNone/>
            </a:pPr>
            <a:endParaRPr lang="en-ZA" sz="2200" i="1" dirty="0">
              <a:solidFill>
                <a:schemeClr val="accent2">
                  <a:lumMod val="50000"/>
                </a:schemeClr>
              </a:solidFill>
              <a:latin typeface="Tw Cen MT" panose="020B0602020104020603" pitchFamily="34" charset="0"/>
            </a:endParaRPr>
          </a:p>
          <a:p>
            <a:pPr lvl="1"/>
            <a:r>
              <a:rPr lang="en-ZA" sz="2200" i="1" dirty="0">
                <a:solidFill>
                  <a:schemeClr val="accent2">
                    <a:lumMod val="50000"/>
                  </a:schemeClr>
                </a:solidFill>
                <a:latin typeface="Tw Cen MT" panose="020B0602020104020603" pitchFamily="34" charset="0"/>
              </a:rPr>
              <a:t>Continuing from the 6 pilot departments, viz., department of Basic Education, Health, Human Settlements, Labour, Social Development and Transport, the project was extended to all service departments and some municipalities</a:t>
            </a:r>
          </a:p>
          <a:p>
            <a:pPr marL="0" indent="0">
              <a:buNone/>
            </a:pPr>
            <a:endParaRPr lang="en-ZA" sz="4000" dirty="0">
              <a:latin typeface="Tw Cen MT" panose="020B0602020104020603" pitchFamily="34" charset="0"/>
            </a:endParaRPr>
          </a:p>
          <a:p>
            <a:pPr marL="0" indent="0" algn="just">
              <a:lnSpc>
                <a:spcPct val="130000"/>
              </a:lnSpc>
              <a:spcBef>
                <a:spcPts val="0"/>
              </a:spcBef>
              <a:buNone/>
            </a:pPr>
            <a:endParaRPr lang="en-US" sz="5600" u="sng" dirty="0">
              <a:latin typeface="Tw Cen MT" panose="020B0602020104020603" pitchFamily="34" charset="0"/>
            </a:endParaRPr>
          </a:p>
          <a:p>
            <a:pPr marL="82296" indent="0" algn="just">
              <a:buNone/>
            </a:pPr>
            <a:endParaRPr lang="en-US" sz="5600" dirty="0" smtClean="0">
              <a:latin typeface="Tw Cen MT" panose="020B0602020104020603" pitchFamily="34" charset="0"/>
            </a:endParaRPr>
          </a:p>
          <a:p>
            <a:pPr>
              <a:buNone/>
            </a:pPr>
            <a:endParaRPr lang="en-US" dirty="0" smtClean="0"/>
          </a:p>
          <a:p>
            <a:endParaRPr lang="en-US" sz="1800" dirty="0"/>
          </a:p>
        </p:txBody>
      </p:sp>
      <p:sp>
        <p:nvSpPr>
          <p:cNvPr id="4" name="Slide Number Placeholder 3"/>
          <p:cNvSpPr>
            <a:spLocks noGrp="1"/>
          </p:cNvSpPr>
          <p:nvPr>
            <p:ph type="sldNum" sz="quarter" idx="12"/>
          </p:nvPr>
        </p:nvSpPr>
        <p:spPr>
          <a:xfrm>
            <a:off x="11064552" y="0"/>
            <a:ext cx="1127447" cy="692696"/>
          </a:xfrm>
        </p:spPr>
        <p:txBody>
          <a:bodyPr/>
          <a:lstStyle/>
          <a:p>
            <a:pPr>
              <a:defRPr/>
            </a:pPr>
            <a:fld id="{4DE96417-4ADB-4B1E-9DF8-F791D7DFC93B}" type="slidenum">
              <a:rPr lang="en-GB" sz="4000" b="1" smtClean="0"/>
              <a:pPr>
                <a:defRPr/>
              </a:pPr>
              <a:t>22</a:t>
            </a:fld>
            <a:endParaRPr lang="en-GB" sz="4000" b="1" dirty="0"/>
          </a:p>
        </p:txBody>
      </p:sp>
    </p:spTree>
    <p:extLst>
      <p:ext uri="{BB962C8B-B14F-4D97-AF65-F5344CB8AC3E}">
        <p14:creationId xmlns:p14="http://schemas.microsoft.com/office/powerpoint/2010/main" val="489964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11106000" cy="918874"/>
          </a:xfr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accent5"/>
          </a:lnRef>
          <a:fillRef idx="1003">
            <a:schemeClr val="lt2"/>
          </a:fillRef>
          <a:effectRef idx="2">
            <a:schemeClr val="accent5"/>
          </a:effectRef>
          <a:fontRef idx="minor">
            <a:schemeClr val="lt1"/>
          </a:fontRef>
        </p:style>
        <p:txBody>
          <a:bodyPr>
            <a:normAutofit fontScale="90000"/>
          </a:bodyPr>
          <a:lstStyle/>
          <a:p>
            <a:r>
              <a:rPr lang="en-ZA" sz="2800" b="1" dirty="0">
                <a:solidFill>
                  <a:schemeClr val="accent3">
                    <a:lumMod val="75000"/>
                  </a:schemeClr>
                </a:solidFill>
                <a:effectLst>
                  <a:outerShdw blurRad="50000" dist="30000" dir="5400000" algn="tl" rotWithShape="0">
                    <a:srgbClr val="000000">
                      <a:alpha val="30000"/>
                    </a:srgbClr>
                  </a:outerShdw>
                </a:effectLst>
                <a:latin typeface="Trebuchet MS" panose="020B0603020202020204" pitchFamily="34" charset="0"/>
                <a:ea typeface="+mj-ea"/>
                <a:cs typeface="+mj-cs"/>
              </a:rPr>
              <a:t>PROGRAMME 5</a:t>
            </a:r>
            <a:r>
              <a:rPr lang="en-ZA" sz="2800" b="1" dirty="0" smtClean="0">
                <a:solidFill>
                  <a:schemeClr val="accent3">
                    <a:lumMod val="75000"/>
                  </a:schemeClr>
                </a:solidFill>
                <a:effectLst>
                  <a:outerShdw blurRad="50000" dist="30000" dir="5400000" algn="tl" rotWithShape="0">
                    <a:srgbClr val="000000">
                      <a:alpha val="30000"/>
                    </a:srgbClr>
                  </a:outerShdw>
                </a:effectLst>
                <a:latin typeface="Trebuchet MS" panose="020B0603020202020204" pitchFamily="34" charset="0"/>
                <a:ea typeface="+mj-ea"/>
                <a:cs typeface="+mj-cs"/>
              </a:rPr>
              <a:t>: SERVICE DELIVERY SUPPORT (4)</a:t>
            </a:r>
            <a:r>
              <a:rPr lang="en-ZA" sz="2800" b="1" dirty="0">
                <a:solidFill>
                  <a:srgbClr val="964305">
                    <a:lumMod val="60000"/>
                    <a:lumOff val="40000"/>
                  </a:srgbClr>
                </a:solidFill>
                <a:effectLst>
                  <a:outerShdw blurRad="50000" dist="30000" dir="5400000" algn="tl" rotWithShape="0">
                    <a:srgbClr val="000000">
                      <a:alpha val="30000"/>
                    </a:srgbClr>
                  </a:outerShdw>
                </a:effectLst>
                <a:latin typeface="Trebuchet MS" panose="020B0603020202020204" pitchFamily="34" charset="0"/>
                <a:ea typeface="+mj-ea"/>
                <a:cs typeface="+mj-cs"/>
              </a:rPr>
              <a:t/>
            </a:r>
            <a:br>
              <a:rPr lang="en-ZA" sz="2800" b="1" dirty="0">
                <a:solidFill>
                  <a:srgbClr val="964305">
                    <a:lumMod val="60000"/>
                    <a:lumOff val="40000"/>
                  </a:srgbClr>
                </a:solidFill>
                <a:effectLst>
                  <a:outerShdw blurRad="50000" dist="30000" dir="5400000" algn="tl" rotWithShape="0">
                    <a:srgbClr val="000000">
                      <a:alpha val="30000"/>
                    </a:srgbClr>
                  </a:outerShdw>
                </a:effectLst>
                <a:latin typeface="Trebuchet MS" panose="020B0603020202020204" pitchFamily="34" charset="0"/>
                <a:ea typeface="+mj-ea"/>
                <a:cs typeface="+mj-cs"/>
              </a:rPr>
            </a:br>
            <a:r>
              <a:rPr lang="en-ZA" sz="2800" b="1" dirty="0" smtClean="0">
                <a:solidFill>
                  <a:srgbClr val="00B050"/>
                </a:solidFill>
                <a:effectLst>
                  <a:outerShdw blurRad="50000" dist="30000" dir="5400000" algn="tl" rotWithShape="0">
                    <a:srgbClr val="000000">
                      <a:alpha val="30000"/>
                    </a:srgbClr>
                  </a:outerShdw>
                </a:effectLst>
                <a:latin typeface="Trebuchet MS" panose="020B0603020202020204" pitchFamily="34" charset="0"/>
                <a:ea typeface="+mj-ea"/>
                <a:cs typeface="+mj-cs"/>
              </a:rPr>
              <a:t>ANNUAL TARGETS ACHIEVED</a:t>
            </a:r>
            <a:endParaRPr lang="en-ZA" sz="2800" b="1" dirty="0">
              <a:solidFill>
                <a:srgbClr val="00B050"/>
              </a:solidFill>
              <a:latin typeface="Trebuchet MS" panose="020B0603020202020204" pitchFamily="34" charset="0"/>
            </a:endParaRPr>
          </a:p>
        </p:txBody>
      </p:sp>
      <p:sp>
        <p:nvSpPr>
          <p:cNvPr id="3" name="Content Placeholder 2"/>
          <p:cNvSpPr>
            <a:spLocks noGrp="1"/>
          </p:cNvSpPr>
          <p:nvPr>
            <p:ph idx="1"/>
          </p:nvPr>
        </p:nvSpPr>
        <p:spPr>
          <a:xfrm>
            <a:off x="0" y="918874"/>
            <a:ext cx="12191999" cy="5939126"/>
          </a:xfrm>
          <a:solidFill>
            <a:schemeClr val="tx1">
              <a:lumMod val="95000"/>
            </a:schemeClr>
          </a:solidFill>
        </p:spPr>
        <p:txBody>
          <a:bodyPr>
            <a:normAutofit lnSpcReduction="10000"/>
          </a:bodyPr>
          <a:lstStyle/>
          <a:p>
            <a:pPr marL="0" indent="0" algn="just">
              <a:lnSpc>
                <a:spcPct val="130000"/>
              </a:lnSpc>
              <a:spcBef>
                <a:spcPts val="0"/>
              </a:spcBef>
              <a:buNone/>
            </a:pPr>
            <a:r>
              <a:rPr lang="en-ZA" sz="1800" dirty="0" smtClean="0">
                <a:solidFill>
                  <a:schemeClr val="bg1"/>
                </a:solidFill>
                <a:latin typeface="Tw Cen MT" panose="020B0602020104020603" pitchFamily="34" charset="0"/>
              </a:rPr>
              <a:t>6.	</a:t>
            </a:r>
            <a:r>
              <a:rPr lang="en-ZA" sz="1700" dirty="0" smtClean="0">
                <a:solidFill>
                  <a:schemeClr val="bg1"/>
                </a:solidFill>
                <a:latin typeface="Tw Cen MT" panose="020B0602020104020603" pitchFamily="34" charset="0"/>
              </a:rPr>
              <a:t>The report </a:t>
            </a:r>
            <a:r>
              <a:rPr lang="en-ZA" sz="1700" dirty="0">
                <a:solidFill>
                  <a:schemeClr val="bg1"/>
                </a:solidFill>
                <a:latin typeface="Tw Cen MT" panose="020B0602020104020603" pitchFamily="34" charset="0"/>
              </a:rPr>
              <a:t>on the </a:t>
            </a:r>
            <a:r>
              <a:rPr lang="en-ZA" sz="1700" b="1" dirty="0">
                <a:solidFill>
                  <a:schemeClr val="bg1"/>
                </a:solidFill>
                <a:latin typeface="Tw Cen MT" panose="020B0602020104020603" pitchFamily="34" charset="0"/>
              </a:rPr>
              <a:t>inspections and unannounced visits </a:t>
            </a:r>
            <a:r>
              <a:rPr lang="en-ZA" sz="1700" dirty="0">
                <a:solidFill>
                  <a:schemeClr val="bg1"/>
                </a:solidFill>
                <a:latin typeface="Tw Cen MT" panose="020B0602020104020603" pitchFamily="34" charset="0"/>
              </a:rPr>
              <a:t>conducted </a:t>
            </a:r>
            <a:r>
              <a:rPr lang="en-ZA" sz="1700" dirty="0" smtClean="0">
                <a:solidFill>
                  <a:schemeClr val="bg1"/>
                </a:solidFill>
                <a:latin typeface="Tw Cen MT" panose="020B0602020104020603" pitchFamily="34" charset="0"/>
              </a:rPr>
              <a:t>at service </a:t>
            </a:r>
            <a:r>
              <a:rPr lang="en-ZA" sz="1700" dirty="0">
                <a:solidFill>
                  <a:schemeClr val="bg1"/>
                </a:solidFill>
                <a:latin typeface="Tw Cen MT" panose="020B0602020104020603" pitchFamily="34" charset="0"/>
              </a:rPr>
              <a:t>sites </a:t>
            </a:r>
            <a:r>
              <a:rPr lang="en-ZA" sz="1700" dirty="0" smtClean="0">
                <a:solidFill>
                  <a:schemeClr val="bg1"/>
                </a:solidFill>
                <a:latin typeface="Tw Cen MT" panose="020B0602020104020603" pitchFamily="34" charset="0"/>
              </a:rPr>
              <a:t>was complied </a:t>
            </a:r>
          </a:p>
          <a:p>
            <a:pPr marL="514350" indent="-514350" algn="just">
              <a:lnSpc>
                <a:spcPct val="130000"/>
              </a:lnSpc>
              <a:spcBef>
                <a:spcPts val="0"/>
              </a:spcBef>
              <a:buAutoNum type="arabicPeriod" startAt="6"/>
            </a:pPr>
            <a:endParaRPr lang="en-ZA" sz="1700" i="1" dirty="0">
              <a:solidFill>
                <a:schemeClr val="bg1"/>
              </a:solidFill>
              <a:latin typeface="Tw Cen MT" panose="020B0602020104020603" pitchFamily="34" charset="0"/>
            </a:endParaRPr>
          </a:p>
          <a:p>
            <a:pPr lvl="1" algn="just">
              <a:lnSpc>
                <a:spcPct val="130000"/>
              </a:lnSpc>
              <a:spcBef>
                <a:spcPts val="0"/>
              </a:spcBef>
            </a:pPr>
            <a:r>
              <a:rPr lang="en-ZA" sz="1700" i="1" dirty="0" smtClean="0">
                <a:solidFill>
                  <a:schemeClr val="bg1"/>
                </a:solidFill>
                <a:latin typeface="Tw Cen MT" panose="020B0602020104020603" pitchFamily="34" charset="0"/>
              </a:rPr>
              <a:t>After </a:t>
            </a:r>
            <a:r>
              <a:rPr lang="en-ZA" sz="1700" i="1" dirty="0">
                <a:solidFill>
                  <a:schemeClr val="bg1"/>
                </a:solidFill>
                <a:latin typeface="Tw Cen MT" panose="020B0602020104020603" pitchFamily="34" charset="0"/>
              </a:rPr>
              <a:t>capacitating relevant departments, the DPSA embarked on monitoring the implementation of Complaints Management </a:t>
            </a:r>
            <a:r>
              <a:rPr lang="en-ZA" sz="1700" i="1" dirty="0" smtClean="0">
                <a:solidFill>
                  <a:schemeClr val="bg1"/>
                </a:solidFill>
                <a:latin typeface="Tw Cen MT" panose="020B0602020104020603" pitchFamily="34" charset="0"/>
              </a:rPr>
              <a:t>System</a:t>
            </a:r>
            <a:r>
              <a:rPr lang="en-ZA" sz="1700" i="1" dirty="0">
                <a:solidFill>
                  <a:schemeClr val="bg1"/>
                </a:solidFill>
                <a:latin typeface="Tw Cen MT" panose="020B0602020104020603" pitchFamily="34" charset="0"/>
              </a:rPr>
              <a:t>, Public Service Charter and overall implementation of Batho Pele through announced and unannounced sites visits.</a:t>
            </a:r>
          </a:p>
          <a:p>
            <a:pPr lvl="1" algn="just">
              <a:lnSpc>
                <a:spcPct val="130000"/>
              </a:lnSpc>
              <a:spcBef>
                <a:spcPts val="0"/>
              </a:spcBef>
            </a:pPr>
            <a:endParaRPr lang="en-ZA" sz="1700" i="1" dirty="0" smtClean="0">
              <a:solidFill>
                <a:schemeClr val="bg1"/>
              </a:solidFill>
              <a:latin typeface="Tw Cen MT" panose="020B0602020104020603" pitchFamily="34" charset="0"/>
            </a:endParaRPr>
          </a:p>
          <a:p>
            <a:pPr lvl="1" algn="just">
              <a:lnSpc>
                <a:spcPct val="130000"/>
              </a:lnSpc>
              <a:spcBef>
                <a:spcPts val="0"/>
              </a:spcBef>
            </a:pPr>
            <a:r>
              <a:rPr lang="en-ZA" sz="1700" i="1" dirty="0" smtClean="0">
                <a:solidFill>
                  <a:schemeClr val="bg1"/>
                </a:solidFill>
                <a:latin typeface="Tw Cen MT" panose="020B0602020104020603" pitchFamily="34" charset="0"/>
              </a:rPr>
              <a:t>The following assessments and observations were made during  the visits;</a:t>
            </a:r>
            <a:endParaRPr lang="en-ZA" sz="1700" i="1" dirty="0">
              <a:solidFill>
                <a:schemeClr val="bg1"/>
              </a:solidFill>
              <a:latin typeface="Tw Cen MT" panose="020B0602020104020603" pitchFamily="34" charset="0"/>
            </a:endParaRPr>
          </a:p>
          <a:p>
            <a:pPr lvl="2"/>
            <a:r>
              <a:rPr lang="en-GB" sz="1700" i="1" dirty="0" smtClean="0">
                <a:solidFill>
                  <a:schemeClr val="accent2">
                    <a:lumMod val="50000"/>
                  </a:schemeClr>
                </a:solidFill>
                <a:latin typeface="Tw Cen MT" panose="020B0602020104020603" pitchFamily="34" charset="0"/>
              </a:rPr>
              <a:t>As </a:t>
            </a:r>
            <a:r>
              <a:rPr lang="en-GB" sz="1700" i="1" dirty="0">
                <a:solidFill>
                  <a:schemeClr val="accent2">
                    <a:lumMod val="50000"/>
                  </a:schemeClr>
                </a:solidFill>
                <a:latin typeface="Tw Cen MT" panose="020B0602020104020603" pitchFamily="34" charset="0"/>
              </a:rPr>
              <a:t>defined in the PSCBC Resolution 1 of 2013, the </a:t>
            </a:r>
            <a:r>
              <a:rPr lang="en-GB" sz="1700" i="1" dirty="0" smtClean="0">
                <a:solidFill>
                  <a:schemeClr val="accent2">
                    <a:lumMod val="50000"/>
                  </a:schemeClr>
                </a:solidFill>
                <a:latin typeface="Tw Cen MT" panose="020B0602020104020603" pitchFamily="34" charset="0"/>
              </a:rPr>
              <a:t> </a:t>
            </a:r>
            <a:r>
              <a:rPr lang="en-GB" sz="1700" b="1" i="1" dirty="0" smtClean="0">
                <a:solidFill>
                  <a:schemeClr val="accent2">
                    <a:lumMod val="50000"/>
                  </a:schemeClr>
                </a:solidFill>
                <a:latin typeface="Tw Cen MT" panose="020B0602020104020603" pitchFamily="34" charset="0"/>
              </a:rPr>
              <a:t>Public Service </a:t>
            </a:r>
            <a:r>
              <a:rPr lang="en-GB" sz="1700" b="1" i="1" dirty="0">
                <a:solidFill>
                  <a:schemeClr val="accent2">
                    <a:lumMod val="50000"/>
                  </a:schemeClr>
                </a:solidFill>
                <a:latin typeface="Tw Cen MT" panose="020B0602020104020603" pitchFamily="34" charset="0"/>
              </a:rPr>
              <a:t>Charter is </a:t>
            </a:r>
            <a:r>
              <a:rPr lang="en-GB" sz="1700" i="1" dirty="0">
                <a:solidFill>
                  <a:schemeClr val="accent2">
                    <a:lumMod val="50000"/>
                  </a:schemeClr>
                </a:solidFill>
                <a:latin typeface="Tw Cen MT" panose="020B0602020104020603" pitchFamily="34" charset="0"/>
              </a:rPr>
              <a:t>the social contract, commitment and agreement between the State and public servants</a:t>
            </a:r>
            <a:r>
              <a:rPr lang="en-GB" sz="1700" i="1" dirty="0" smtClean="0">
                <a:solidFill>
                  <a:schemeClr val="accent2">
                    <a:lumMod val="50000"/>
                  </a:schemeClr>
                </a:solidFill>
                <a:latin typeface="Tw Cen MT" panose="020B0602020104020603" pitchFamily="34" charset="0"/>
              </a:rPr>
              <a:t>.. </a:t>
            </a:r>
            <a:r>
              <a:rPr lang="en-ZA" sz="1700" i="1" dirty="0">
                <a:solidFill>
                  <a:schemeClr val="accent2">
                    <a:lumMod val="50000"/>
                  </a:schemeClr>
                </a:solidFill>
                <a:latin typeface="Tw Cen MT" panose="020B0602020104020603" pitchFamily="34" charset="0"/>
              </a:rPr>
              <a:t>The </a:t>
            </a:r>
            <a:r>
              <a:rPr lang="en-ZA" sz="1700" i="1" dirty="0" smtClean="0">
                <a:solidFill>
                  <a:schemeClr val="accent2">
                    <a:lumMod val="50000"/>
                  </a:schemeClr>
                </a:solidFill>
                <a:latin typeface="Tw Cen MT" panose="020B0602020104020603" pitchFamily="34" charset="0"/>
              </a:rPr>
              <a:t>Charter </a:t>
            </a:r>
            <a:r>
              <a:rPr lang="en-ZA" sz="1700" i="1" dirty="0">
                <a:solidFill>
                  <a:schemeClr val="accent2">
                    <a:lumMod val="50000"/>
                  </a:schemeClr>
                </a:solidFill>
                <a:latin typeface="Tw Cen MT" panose="020B0602020104020603" pitchFamily="34" charset="0"/>
              </a:rPr>
              <a:t>further enables citizens to understand what they can expect from the State and will form the basis for engagement between government and citizens or organs of civil </a:t>
            </a:r>
            <a:r>
              <a:rPr lang="en-ZA" sz="1700" i="1" dirty="0" smtClean="0">
                <a:solidFill>
                  <a:schemeClr val="accent2">
                    <a:lumMod val="50000"/>
                  </a:schemeClr>
                </a:solidFill>
                <a:latin typeface="Tw Cen MT" panose="020B0602020104020603" pitchFamily="34" charset="0"/>
              </a:rPr>
              <a:t>society – </a:t>
            </a:r>
          </a:p>
          <a:p>
            <a:pPr marL="914400" lvl="2" indent="0">
              <a:buNone/>
            </a:pPr>
            <a:endParaRPr lang="en-ZA" sz="1700" i="1" dirty="0" smtClean="0">
              <a:solidFill>
                <a:schemeClr val="accent2">
                  <a:lumMod val="50000"/>
                </a:schemeClr>
              </a:solidFill>
              <a:latin typeface="Tw Cen MT" panose="020B0602020104020603" pitchFamily="34" charset="0"/>
            </a:endParaRPr>
          </a:p>
          <a:p>
            <a:pPr lvl="3"/>
            <a:r>
              <a:rPr lang="en-ZA" sz="1700" i="1" dirty="0" smtClean="0">
                <a:solidFill>
                  <a:schemeClr val="accent2">
                    <a:lumMod val="50000"/>
                  </a:schemeClr>
                </a:solidFill>
                <a:latin typeface="Tw Cen MT" panose="020B0602020104020603" pitchFamily="34" charset="0"/>
              </a:rPr>
              <a:t>The public </a:t>
            </a:r>
            <a:r>
              <a:rPr lang="en-ZA" sz="1700" i="1" dirty="0">
                <a:solidFill>
                  <a:schemeClr val="accent2">
                    <a:lumMod val="50000"/>
                  </a:schemeClr>
                </a:solidFill>
                <a:latin typeface="Tw Cen MT" panose="020B0602020104020603" pitchFamily="34" charset="0"/>
              </a:rPr>
              <a:t>service charter is not </a:t>
            </a:r>
            <a:r>
              <a:rPr lang="en-ZA" sz="1700" i="1" dirty="0" smtClean="0">
                <a:solidFill>
                  <a:schemeClr val="accent2">
                    <a:lumMod val="50000"/>
                  </a:schemeClr>
                </a:solidFill>
                <a:latin typeface="Tw Cen MT" panose="020B0602020104020603" pitchFamily="34" charset="0"/>
              </a:rPr>
              <a:t>effectively  </a:t>
            </a:r>
            <a:r>
              <a:rPr lang="en-ZA" sz="1700" i="1" dirty="0">
                <a:solidFill>
                  <a:schemeClr val="accent2">
                    <a:lumMod val="50000"/>
                  </a:schemeClr>
                </a:solidFill>
                <a:latin typeface="Tw Cen MT" panose="020B0602020104020603" pitchFamily="34" charset="0"/>
              </a:rPr>
              <a:t>implemented due to </a:t>
            </a:r>
            <a:r>
              <a:rPr lang="en-ZA" sz="1700" i="1" dirty="0" smtClean="0">
                <a:solidFill>
                  <a:schemeClr val="accent2">
                    <a:lumMod val="50000"/>
                  </a:schemeClr>
                </a:solidFill>
                <a:latin typeface="Tw Cen MT" panose="020B0602020104020603" pitchFamily="34" charset="0"/>
              </a:rPr>
              <a:t>poor </a:t>
            </a:r>
            <a:r>
              <a:rPr lang="en-ZA" sz="1700" i="1" dirty="0">
                <a:solidFill>
                  <a:schemeClr val="accent2">
                    <a:lumMod val="50000"/>
                  </a:schemeClr>
                </a:solidFill>
                <a:latin typeface="Tw Cen MT" panose="020B0602020104020603" pitchFamily="34" charset="0"/>
              </a:rPr>
              <a:t>understanding of the charter coupled with the absence of leadership commitment. </a:t>
            </a:r>
            <a:endParaRPr lang="en-US" sz="1700" i="1" u="sng" dirty="0">
              <a:solidFill>
                <a:schemeClr val="accent2">
                  <a:lumMod val="50000"/>
                </a:schemeClr>
              </a:solidFill>
              <a:latin typeface="Tw Cen MT" panose="020B0602020104020603" pitchFamily="34" charset="0"/>
            </a:endParaRPr>
          </a:p>
          <a:p>
            <a:pPr marL="914400" lvl="2" indent="0">
              <a:buNone/>
            </a:pPr>
            <a:endParaRPr lang="en-ZA" sz="1700" i="1" dirty="0">
              <a:solidFill>
                <a:schemeClr val="accent2">
                  <a:lumMod val="50000"/>
                </a:schemeClr>
              </a:solidFill>
              <a:latin typeface="Tw Cen MT" panose="020B0602020104020603" pitchFamily="34" charset="0"/>
            </a:endParaRPr>
          </a:p>
          <a:p>
            <a:pPr lvl="2"/>
            <a:r>
              <a:rPr lang="en-ZA" sz="1700" i="1" dirty="0">
                <a:solidFill>
                  <a:schemeClr val="accent2">
                    <a:lumMod val="50000"/>
                  </a:schemeClr>
                </a:solidFill>
                <a:latin typeface="Tw Cen MT" panose="020B0602020104020603" pitchFamily="34" charset="0"/>
              </a:rPr>
              <a:t>Key findings in relation to </a:t>
            </a:r>
            <a:r>
              <a:rPr lang="en-ZA" sz="1700" b="1" i="1" dirty="0">
                <a:solidFill>
                  <a:schemeClr val="accent2">
                    <a:lumMod val="50000"/>
                  </a:schemeClr>
                </a:solidFill>
                <a:latin typeface="Tw Cen MT" panose="020B0602020104020603" pitchFamily="34" charset="0"/>
              </a:rPr>
              <a:t>the implementation of complaints management systems is </a:t>
            </a:r>
            <a:r>
              <a:rPr lang="en-ZA" sz="1700" i="1" dirty="0">
                <a:solidFill>
                  <a:schemeClr val="accent2">
                    <a:lumMod val="50000"/>
                  </a:schemeClr>
                </a:solidFill>
                <a:latin typeface="Tw Cen MT" panose="020B0602020104020603" pitchFamily="34" charset="0"/>
              </a:rPr>
              <a:t>that the progress </a:t>
            </a:r>
            <a:r>
              <a:rPr lang="en-ZA" sz="1700" i="1" dirty="0" smtClean="0">
                <a:solidFill>
                  <a:schemeClr val="accent2">
                    <a:lumMod val="50000"/>
                  </a:schemeClr>
                </a:solidFill>
                <a:latin typeface="Tw Cen MT" panose="020B0602020104020603" pitchFamily="34" charset="0"/>
              </a:rPr>
              <a:t>at </a:t>
            </a:r>
            <a:r>
              <a:rPr lang="en-ZA" sz="1700" i="1" dirty="0">
                <a:solidFill>
                  <a:schemeClr val="accent2">
                    <a:lumMod val="50000"/>
                  </a:schemeClr>
                </a:solidFill>
                <a:latin typeface="Tw Cen MT" panose="020B0602020104020603" pitchFamily="34" charset="0"/>
              </a:rPr>
              <a:t>a snail’s </a:t>
            </a:r>
            <a:r>
              <a:rPr lang="en-ZA" sz="1700" i="1" dirty="0" smtClean="0">
                <a:solidFill>
                  <a:schemeClr val="accent2">
                    <a:lumMod val="50000"/>
                  </a:schemeClr>
                </a:solidFill>
                <a:latin typeface="Tw Cen MT" panose="020B0602020104020603" pitchFamily="34" charset="0"/>
              </a:rPr>
              <a:t>pace. due to the </a:t>
            </a:r>
            <a:r>
              <a:rPr lang="en-ZA" sz="1700" i="1" dirty="0">
                <a:solidFill>
                  <a:schemeClr val="accent2">
                    <a:lumMod val="50000"/>
                  </a:schemeClr>
                </a:solidFill>
                <a:latin typeface="Tw Cen MT" panose="020B0602020104020603" pitchFamily="34" charset="0"/>
              </a:rPr>
              <a:t>lack of leadership commitment because complaints management policies and standard operating procedures are not in place. </a:t>
            </a:r>
            <a:endParaRPr lang="en-ZA" sz="1700" i="1" dirty="0" smtClean="0">
              <a:solidFill>
                <a:schemeClr val="accent2">
                  <a:lumMod val="50000"/>
                </a:schemeClr>
              </a:solidFill>
              <a:latin typeface="Tw Cen MT" panose="020B0602020104020603" pitchFamily="34" charset="0"/>
            </a:endParaRPr>
          </a:p>
          <a:p>
            <a:pPr lvl="2"/>
            <a:endParaRPr lang="en-ZA" i="1" dirty="0">
              <a:solidFill>
                <a:schemeClr val="accent2">
                  <a:lumMod val="50000"/>
                </a:schemeClr>
              </a:solidFill>
              <a:latin typeface="Tw Cen MT" panose="020B0602020104020603" pitchFamily="34" charset="0"/>
            </a:endParaRPr>
          </a:p>
          <a:p>
            <a:pPr lvl="2"/>
            <a:r>
              <a:rPr lang="en-ZA" i="1" dirty="0">
                <a:solidFill>
                  <a:schemeClr val="accent2">
                    <a:lumMod val="50000"/>
                  </a:schemeClr>
                </a:solidFill>
                <a:latin typeface="Tw Cen MT" panose="020B0602020104020603" pitchFamily="34" charset="0"/>
              </a:rPr>
              <a:t>R</a:t>
            </a:r>
            <a:r>
              <a:rPr lang="en-ZA" i="1" dirty="0" smtClean="0">
                <a:solidFill>
                  <a:schemeClr val="accent2">
                    <a:lumMod val="50000"/>
                  </a:schemeClr>
                </a:solidFill>
                <a:latin typeface="Tw Cen MT" panose="020B0602020104020603" pitchFamily="34" charset="0"/>
              </a:rPr>
              <a:t>eports </a:t>
            </a:r>
            <a:r>
              <a:rPr lang="en-ZA" i="1" dirty="0">
                <a:solidFill>
                  <a:schemeClr val="accent2">
                    <a:lumMod val="50000"/>
                  </a:schemeClr>
                </a:solidFill>
                <a:latin typeface="Tw Cen MT" panose="020B0602020104020603" pitchFamily="34" charset="0"/>
              </a:rPr>
              <a:t>are also not compiled to enable departments to understand the </a:t>
            </a:r>
            <a:r>
              <a:rPr lang="en-ZA" i="1" dirty="0" smtClean="0">
                <a:solidFill>
                  <a:schemeClr val="accent2">
                    <a:lumMod val="50000"/>
                  </a:schemeClr>
                </a:solidFill>
                <a:latin typeface="Tw Cen MT" panose="020B0602020104020603" pitchFamily="34" charset="0"/>
              </a:rPr>
              <a:t>experiences and needs of the </a:t>
            </a:r>
            <a:r>
              <a:rPr lang="en-ZA" i="1" dirty="0">
                <a:solidFill>
                  <a:schemeClr val="accent2">
                    <a:lumMod val="50000"/>
                  </a:schemeClr>
                </a:solidFill>
                <a:latin typeface="Tw Cen MT" panose="020B0602020104020603" pitchFamily="34" charset="0"/>
              </a:rPr>
              <a:t>citizens so that the complaints data can be used </a:t>
            </a:r>
            <a:r>
              <a:rPr lang="en-ZA" i="1" dirty="0" smtClean="0">
                <a:solidFill>
                  <a:schemeClr val="accent2">
                    <a:lumMod val="50000"/>
                  </a:schemeClr>
                </a:solidFill>
                <a:latin typeface="Tw Cen MT" panose="020B0602020104020603" pitchFamily="34" charset="0"/>
              </a:rPr>
              <a:t>to effect improvements and improve planning and delivery of services</a:t>
            </a:r>
            <a:endParaRPr lang="en-US" dirty="0" smtClean="0">
              <a:solidFill>
                <a:schemeClr val="accent2">
                  <a:lumMod val="50000"/>
                </a:schemeClr>
              </a:solidFill>
              <a:latin typeface="Tw Cen MT" panose="020B0602020104020603" pitchFamily="34" charset="0"/>
            </a:endParaRPr>
          </a:p>
          <a:p>
            <a:pPr>
              <a:buNone/>
            </a:pPr>
            <a:endParaRPr lang="en-US" sz="1600" dirty="0" smtClean="0"/>
          </a:p>
          <a:p>
            <a:endParaRPr lang="en-US" sz="1600" dirty="0"/>
          </a:p>
        </p:txBody>
      </p:sp>
      <p:sp>
        <p:nvSpPr>
          <p:cNvPr id="4" name="Slide Number Placeholder 3"/>
          <p:cNvSpPr>
            <a:spLocks noGrp="1"/>
          </p:cNvSpPr>
          <p:nvPr>
            <p:ph type="sldNum" sz="quarter" idx="12"/>
          </p:nvPr>
        </p:nvSpPr>
        <p:spPr>
          <a:xfrm>
            <a:off x="11106000" y="0"/>
            <a:ext cx="1055439" cy="792088"/>
          </a:xfrm>
        </p:spPr>
        <p:txBody>
          <a:bodyPr/>
          <a:lstStyle/>
          <a:p>
            <a:pPr>
              <a:defRPr/>
            </a:pPr>
            <a:fld id="{4DE96417-4ADB-4B1E-9DF8-F791D7DFC93B}" type="slidenum">
              <a:rPr lang="en-GB" sz="4000" b="1" smtClean="0"/>
              <a:pPr>
                <a:defRPr/>
              </a:pPr>
              <a:t>23</a:t>
            </a:fld>
            <a:endParaRPr lang="en-GB" sz="4000" b="1" dirty="0"/>
          </a:p>
        </p:txBody>
      </p:sp>
    </p:spTree>
    <p:extLst>
      <p:ext uri="{BB962C8B-B14F-4D97-AF65-F5344CB8AC3E}">
        <p14:creationId xmlns:p14="http://schemas.microsoft.com/office/powerpoint/2010/main" val="3133684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11208568" cy="918874"/>
          </a:xfr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accent5"/>
          </a:lnRef>
          <a:fillRef idx="1003">
            <a:schemeClr val="lt2"/>
          </a:fillRef>
          <a:effectRef idx="2">
            <a:schemeClr val="accent5"/>
          </a:effectRef>
          <a:fontRef idx="minor">
            <a:schemeClr val="lt1"/>
          </a:fontRef>
        </p:style>
        <p:txBody>
          <a:bodyPr>
            <a:normAutofit fontScale="90000"/>
          </a:bodyPr>
          <a:lstStyle/>
          <a:p>
            <a:r>
              <a:rPr lang="en-ZA" sz="2800" b="1" dirty="0">
                <a:solidFill>
                  <a:schemeClr val="accent3">
                    <a:lumMod val="75000"/>
                  </a:schemeClr>
                </a:solidFill>
                <a:effectLst>
                  <a:outerShdw blurRad="50000" dist="30000" dir="5400000" algn="tl" rotWithShape="0">
                    <a:srgbClr val="000000">
                      <a:alpha val="30000"/>
                    </a:srgbClr>
                  </a:outerShdw>
                </a:effectLst>
                <a:latin typeface="Trebuchet MS" panose="020B0603020202020204" pitchFamily="34" charset="0"/>
                <a:ea typeface="+mj-ea"/>
                <a:cs typeface="+mj-cs"/>
              </a:rPr>
              <a:t>PROGRAMME </a:t>
            </a:r>
            <a:r>
              <a:rPr lang="en-ZA" sz="2800" b="1" dirty="0" smtClean="0">
                <a:solidFill>
                  <a:schemeClr val="accent3">
                    <a:lumMod val="75000"/>
                  </a:schemeClr>
                </a:solidFill>
                <a:effectLst>
                  <a:outerShdw blurRad="50000" dist="30000" dir="5400000" algn="tl" rotWithShape="0">
                    <a:srgbClr val="000000">
                      <a:alpha val="30000"/>
                    </a:srgbClr>
                  </a:outerShdw>
                </a:effectLst>
                <a:latin typeface="Trebuchet MS" panose="020B0603020202020204" pitchFamily="34" charset="0"/>
                <a:ea typeface="+mj-ea"/>
                <a:cs typeface="+mj-cs"/>
              </a:rPr>
              <a:t>6: GOVERNANCE OF PUBLIC ADMINISTRATION (1)</a:t>
            </a:r>
            <a:r>
              <a:rPr lang="en-ZA" sz="2800" b="1" dirty="0">
                <a:solidFill>
                  <a:schemeClr val="accent3">
                    <a:lumMod val="75000"/>
                  </a:schemeClr>
                </a:solidFill>
                <a:effectLst>
                  <a:outerShdw blurRad="50000" dist="30000" dir="5400000" algn="tl" rotWithShape="0">
                    <a:srgbClr val="000000">
                      <a:alpha val="30000"/>
                    </a:srgbClr>
                  </a:outerShdw>
                </a:effectLst>
                <a:latin typeface="Trebuchet MS" panose="020B0603020202020204" pitchFamily="34" charset="0"/>
                <a:ea typeface="+mj-ea"/>
                <a:cs typeface="+mj-cs"/>
              </a:rPr>
              <a:t/>
            </a:r>
            <a:br>
              <a:rPr lang="en-ZA" sz="2800" b="1" dirty="0">
                <a:solidFill>
                  <a:schemeClr val="accent3">
                    <a:lumMod val="75000"/>
                  </a:schemeClr>
                </a:solidFill>
                <a:effectLst>
                  <a:outerShdw blurRad="50000" dist="30000" dir="5400000" algn="tl" rotWithShape="0">
                    <a:srgbClr val="000000">
                      <a:alpha val="30000"/>
                    </a:srgbClr>
                  </a:outerShdw>
                </a:effectLst>
                <a:latin typeface="Trebuchet MS" panose="020B0603020202020204" pitchFamily="34" charset="0"/>
                <a:ea typeface="+mj-ea"/>
                <a:cs typeface="+mj-cs"/>
              </a:rPr>
            </a:br>
            <a:r>
              <a:rPr lang="en-ZA" sz="2800" b="1" dirty="0" smtClean="0">
                <a:solidFill>
                  <a:srgbClr val="00B050"/>
                </a:solidFill>
                <a:effectLst>
                  <a:outerShdw blurRad="50000" dist="30000" dir="5400000" algn="tl" rotWithShape="0">
                    <a:srgbClr val="000000">
                      <a:alpha val="30000"/>
                    </a:srgbClr>
                  </a:outerShdw>
                </a:effectLst>
                <a:latin typeface="Trebuchet MS" panose="020B0603020202020204" pitchFamily="34" charset="0"/>
                <a:ea typeface="+mj-ea"/>
                <a:cs typeface="+mj-cs"/>
              </a:rPr>
              <a:t>ANNUAL TARGETS ACHIEVED</a:t>
            </a:r>
            <a:endParaRPr lang="en-ZA" sz="2800" b="1" dirty="0">
              <a:solidFill>
                <a:srgbClr val="00B050"/>
              </a:solidFill>
              <a:latin typeface="Trebuchet MS" panose="020B0603020202020204" pitchFamily="34" charset="0"/>
            </a:endParaRPr>
          </a:p>
        </p:txBody>
      </p:sp>
      <p:sp>
        <p:nvSpPr>
          <p:cNvPr id="3" name="Content Placeholder 2"/>
          <p:cNvSpPr>
            <a:spLocks noGrp="1"/>
          </p:cNvSpPr>
          <p:nvPr>
            <p:ph idx="1"/>
          </p:nvPr>
        </p:nvSpPr>
        <p:spPr>
          <a:xfrm>
            <a:off x="1" y="1052736"/>
            <a:ext cx="12037802" cy="4626847"/>
          </a:xfrm>
        </p:spPr>
        <p:txBody>
          <a:bodyPr>
            <a:normAutofit/>
          </a:bodyPr>
          <a:lstStyle/>
          <a:p>
            <a:pPr marL="0" indent="0">
              <a:buSzPct val="100000"/>
              <a:buNone/>
            </a:pPr>
            <a:endParaRPr lang="en-US" sz="800" u="sng" dirty="0">
              <a:latin typeface="Tw Cen MT" panose="020B0602020104020603" pitchFamily="34" charset="0"/>
            </a:endParaRPr>
          </a:p>
          <a:p>
            <a:pPr marL="0" indent="0">
              <a:buSzPct val="100000"/>
              <a:buNone/>
            </a:pPr>
            <a:endParaRPr lang="en-US" sz="1600" u="sng" dirty="0">
              <a:latin typeface="Tw Cen MT" panose="020B0602020104020603" pitchFamily="34" charset="0"/>
            </a:endParaRPr>
          </a:p>
          <a:p>
            <a:pPr marL="82296" indent="0" algn="just">
              <a:buNone/>
            </a:pPr>
            <a:endParaRPr lang="en-US" sz="2000" dirty="0" smtClean="0">
              <a:latin typeface="Tw Cen MT" panose="020B0602020104020603" pitchFamily="34" charset="0"/>
            </a:endParaRPr>
          </a:p>
          <a:p>
            <a:pPr>
              <a:buNone/>
            </a:pPr>
            <a:endParaRPr lang="en-US" dirty="0" smtClean="0"/>
          </a:p>
          <a:p>
            <a:endParaRPr lang="en-US" sz="1800" dirty="0"/>
          </a:p>
        </p:txBody>
      </p:sp>
      <p:sp>
        <p:nvSpPr>
          <p:cNvPr id="4" name="Slide Number Placeholder 3"/>
          <p:cNvSpPr>
            <a:spLocks noGrp="1"/>
          </p:cNvSpPr>
          <p:nvPr>
            <p:ph type="sldNum" sz="quarter" idx="12"/>
          </p:nvPr>
        </p:nvSpPr>
        <p:spPr>
          <a:xfrm>
            <a:off x="11064552" y="7337"/>
            <a:ext cx="1127447" cy="733615"/>
          </a:xfrm>
        </p:spPr>
        <p:txBody>
          <a:bodyPr/>
          <a:lstStyle/>
          <a:p>
            <a:pPr>
              <a:defRPr/>
            </a:pPr>
            <a:fld id="{4DE96417-4ADB-4B1E-9DF8-F791D7DFC93B}" type="slidenum">
              <a:rPr lang="en-GB" sz="4000" b="1" smtClean="0"/>
              <a:pPr>
                <a:defRPr/>
              </a:pPr>
              <a:t>24</a:t>
            </a:fld>
            <a:endParaRPr lang="en-GB" sz="4000" b="1" dirty="0"/>
          </a:p>
        </p:txBody>
      </p:sp>
      <p:sp>
        <p:nvSpPr>
          <p:cNvPr id="6" name="Content Placeholder 2"/>
          <p:cNvSpPr txBox="1">
            <a:spLocks/>
          </p:cNvSpPr>
          <p:nvPr/>
        </p:nvSpPr>
        <p:spPr>
          <a:xfrm>
            <a:off x="163773" y="1052737"/>
            <a:ext cx="11723427" cy="4938630"/>
          </a:xfrm>
          <a:prstGeom prst="rect">
            <a:avLst/>
          </a:prstGeom>
          <a:solidFill>
            <a:schemeClr val="tx1">
              <a:lumMod val="95000"/>
            </a:scheme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None/>
            </a:pPr>
            <a:endParaRPr lang="en-ZA" sz="7200" dirty="0" smtClean="0"/>
          </a:p>
          <a:p>
            <a:pPr marL="0" indent="0">
              <a:buSzPct val="100000"/>
              <a:buFont typeface="Arial" panose="020B0604020202020204" pitchFamily="34" charset="0"/>
              <a:buNone/>
            </a:pPr>
            <a:endParaRPr lang="en-US" sz="1600" u="sng" dirty="0" smtClean="0">
              <a:latin typeface="Tw Cen MT" panose="020B0602020104020603" pitchFamily="34" charset="0"/>
            </a:endParaRPr>
          </a:p>
          <a:p>
            <a:pPr marL="82296" indent="0" algn="just">
              <a:buFont typeface="Arial" panose="020B0604020202020204" pitchFamily="34" charset="0"/>
              <a:buNone/>
            </a:pPr>
            <a:endParaRPr lang="en-US" sz="2000" dirty="0" smtClean="0">
              <a:latin typeface="Tw Cen MT" panose="020B0602020104020603" pitchFamily="34" charset="0"/>
            </a:endParaRPr>
          </a:p>
          <a:p>
            <a:pPr>
              <a:buFont typeface="Arial" panose="020B0604020202020204" pitchFamily="34" charset="0"/>
              <a:buNone/>
            </a:pPr>
            <a:endParaRPr lang="en-US" dirty="0" smtClean="0"/>
          </a:p>
          <a:p>
            <a:endParaRPr lang="en-US" sz="1800" dirty="0"/>
          </a:p>
        </p:txBody>
      </p:sp>
      <p:sp>
        <p:nvSpPr>
          <p:cNvPr id="8" name="Content Placeholder 2"/>
          <p:cNvSpPr txBox="1">
            <a:spLocks/>
          </p:cNvSpPr>
          <p:nvPr/>
        </p:nvSpPr>
        <p:spPr>
          <a:xfrm>
            <a:off x="14027" y="918874"/>
            <a:ext cx="12177971" cy="5939126"/>
          </a:xfrm>
          <a:prstGeom prst="rect">
            <a:avLst/>
          </a:prstGeom>
          <a:solidFill>
            <a:schemeClr val="tx1">
              <a:lumMod val="95000"/>
            </a:schemeClr>
          </a:solidFill>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just">
              <a:lnSpc>
                <a:spcPct val="130000"/>
              </a:lnSpc>
              <a:spcBef>
                <a:spcPts val="0"/>
              </a:spcBef>
              <a:buNone/>
            </a:pPr>
            <a:r>
              <a:rPr lang="en-ZA" sz="7200" b="1" dirty="0" smtClean="0">
                <a:latin typeface="Tw Cen MT" panose="020B0602020104020603" pitchFamily="34" charset="0"/>
              </a:rPr>
              <a:t>The </a:t>
            </a:r>
            <a:r>
              <a:rPr lang="en-ZA" sz="7200" b="1" dirty="0">
                <a:latin typeface="Tw Cen MT" panose="020B0602020104020603" pitchFamily="34" charset="0"/>
              </a:rPr>
              <a:t>Programme </a:t>
            </a:r>
            <a:r>
              <a:rPr lang="en-ZA" sz="7200" b="1" dirty="0" smtClean="0">
                <a:latin typeface="Tw Cen MT" panose="020B0602020104020603" pitchFamily="34" charset="0"/>
              </a:rPr>
              <a:t>has achieved all its </a:t>
            </a:r>
            <a:r>
              <a:rPr lang="en-ZA" sz="7200" b="1" dirty="0" smtClean="0">
                <a:solidFill>
                  <a:srgbClr val="00B050"/>
                </a:solidFill>
                <a:latin typeface="Tw Cen MT" panose="020B0602020104020603" pitchFamily="34" charset="0"/>
              </a:rPr>
              <a:t>4 (100%) of</a:t>
            </a:r>
            <a:r>
              <a:rPr lang="en-ZA" sz="7200" b="1" dirty="0" smtClean="0">
                <a:latin typeface="Tw Cen MT" panose="020B0602020104020603" pitchFamily="34" charset="0"/>
              </a:rPr>
              <a:t> </a:t>
            </a:r>
            <a:r>
              <a:rPr lang="en-ZA" sz="7200" b="1" dirty="0">
                <a:latin typeface="Tw Cen MT" panose="020B0602020104020603" pitchFamily="34" charset="0"/>
              </a:rPr>
              <a:t>Annual </a:t>
            </a:r>
            <a:r>
              <a:rPr lang="en-ZA" sz="7200" b="1" dirty="0" smtClean="0">
                <a:latin typeface="Tw Cen MT" panose="020B0602020104020603" pitchFamily="34" charset="0"/>
              </a:rPr>
              <a:t>Targets;</a:t>
            </a:r>
          </a:p>
          <a:p>
            <a:pPr marL="0" indent="0" algn="just">
              <a:lnSpc>
                <a:spcPct val="130000"/>
              </a:lnSpc>
              <a:spcBef>
                <a:spcPts val="0"/>
              </a:spcBef>
              <a:buNone/>
            </a:pPr>
            <a:endParaRPr lang="en-ZA" sz="7200" dirty="0">
              <a:solidFill>
                <a:schemeClr val="tx2">
                  <a:lumMod val="25000"/>
                </a:schemeClr>
              </a:solidFill>
              <a:latin typeface="Tw Cen MT" panose="020B0602020104020603" pitchFamily="34" charset="0"/>
            </a:endParaRPr>
          </a:p>
          <a:p>
            <a:pPr marL="1143000" indent="-1143000">
              <a:lnSpc>
                <a:spcPct val="130000"/>
              </a:lnSpc>
              <a:spcBef>
                <a:spcPts val="0"/>
              </a:spcBef>
              <a:buAutoNum type="arabicPeriod"/>
            </a:pPr>
            <a:r>
              <a:rPr lang="en-ZA" sz="7200" b="1" dirty="0" smtClean="0">
                <a:solidFill>
                  <a:schemeClr val="tx2">
                    <a:lumMod val="25000"/>
                  </a:schemeClr>
                </a:solidFill>
                <a:latin typeface="Tw Cen MT" panose="020B0602020104020603" pitchFamily="34" charset="0"/>
              </a:rPr>
              <a:t>The </a:t>
            </a:r>
            <a:r>
              <a:rPr lang="en-ZA" sz="7200" b="1" dirty="0">
                <a:solidFill>
                  <a:schemeClr val="bg1"/>
                </a:solidFill>
                <a:latin typeface="Tw Cen MT" panose="020B0602020104020603" pitchFamily="34" charset="0"/>
                <a:cs typeface="Arial" panose="020B0604020202020204" pitchFamily="34" charset="0"/>
              </a:rPr>
              <a:t>p</a:t>
            </a:r>
            <a:r>
              <a:rPr lang="en-ZA" sz="7200" b="1" dirty="0" smtClean="0">
                <a:solidFill>
                  <a:schemeClr val="bg1"/>
                </a:solidFill>
                <a:latin typeface="Tw Cen MT" panose="020B0602020104020603" pitchFamily="34" charset="0"/>
                <a:ea typeface="Times New Roman" panose="02020603050405020304" pitchFamily="18" charset="0"/>
                <a:cs typeface="Arial" panose="020B0604020202020204" pitchFamily="34" charset="0"/>
              </a:rPr>
              <a:t>roposal </a:t>
            </a:r>
            <a:r>
              <a:rPr lang="en-ZA" sz="7200" b="1" dirty="0">
                <a:solidFill>
                  <a:schemeClr val="bg1"/>
                </a:solidFill>
                <a:latin typeface="Tw Cen MT" panose="020B0602020104020603" pitchFamily="34" charset="0"/>
                <a:ea typeface="Times New Roman" panose="02020603050405020304" pitchFamily="18" charset="0"/>
                <a:cs typeface="Arial" panose="020B0604020202020204" pitchFamily="34" charset="0"/>
              </a:rPr>
              <a:t>on the establishment of the Head of the National Administration and Head of the Public </a:t>
            </a:r>
            <a:r>
              <a:rPr lang="en-ZA" sz="7200" b="1" dirty="0" smtClean="0">
                <a:solidFill>
                  <a:schemeClr val="bg1"/>
                </a:solidFill>
                <a:latin typeface="Tw Cen MT" panose="020B0602020104020603" pitchFamily="34" charset="0"/>
                <a:ea typeface="Times New Roman" panose="02020603050405020304" pitchFamily="18" charset="0"/>
                <a:cs typeface="Arial" panose="020B0604020202020204" pitchFamily="34" charset="0"/>
              </a:rPr>
              <a:t>Service</a:t>
            </a:r>
            <a:r>
              <a:rPr lang="en-ZA" sz="7200" dirty="0" smtClean="0">
                <a:solidFill>
                  <a:schemeClr val="bg1"/>
                </a:solidFill>
                <a:latin typeface="Tw Cen MT" panose="020B0602020104020603" pitchFamily="34" charset="0"/>
                <a:ea typeface="Times New Roman" panose="02020603050405020304" pitchFamily="18" charset="0"/>
                <a:cs typeface="Arial" panose="020B0604020202020204" pitchFamily="34" charset="0"/>
              </a:rPr>
              <a:t> was 	developed </a:t>
            </a:r>
          </a:p>
          <a:p>
            <a:pPr lvl="3">
              <a:lnSpc>
                <a:spcPct val="130000"/>
              </a:lnSpc>
              <a:spcBef>
                <a:spcPts val="0"/>
              </a:spcBef>
              <a:buFont typeface="Wingdings" panose="05000000000000000000" pitchFamily="2" charset="2"/>
              <a:buChar char="§"/>
            </a:pPr>
            <a:r>
              <a:rPr lang="en-ZA" sz="7200" i="1" dirty="0" smtClean="0">
                <a:solidFill>
                  <a:schemeClr val="accent2">
                    <a:lumMod val="50000"/>
                  </a:schemeClr>
                </a:solidFill>
                <a:latin typeface="Tw Cen MT" panose="020B0602020104020603" pitchFamily="34" charset="0"/>
                <a:ea typeface="Times New Roman" panose="02020603050405020304" pitchFamily="18" charset="0"/>
                <a:cs typeface="Arial" panose="020B0604020202020204" pitchFamily="34" charset="0"/>
              </a:rPr>
              <a:t>Among the issues raised in the proposal is the establishment of the specialised Service Delivery Unit/ Project Office Bureau for the purposes of service delivery imperatives.</a:t>
            </a:r>
          </a:p>
          <a:p>
            <a:pPr lvl="3">
              <a:lnSpc>
                <a:spcPct val="130000"/>
              </a:lnSpc>
              <a:spcBef>
                <a:spcPts val="0"/>
              </a:spcBef>
            </a:pPr>
            <a:endParaRPr lang="en-ZA" sz="7200" i="1" dirty="0" smtClean="0">
              <a:solidFill>
                <a:schemeClr val="bg1"/>
              </a:solidFill>
              <a:latin typeface="Tw Cen MT" panose="020B0602020104020603" pitchFamily="34" charset="0"/>
              <a:ea typeface="Times New Roman" panose="02020603050405020304" pitchFamily="18" charset="0"/>
              <a:cs typeface="Arial" panose="020B0604020202020204" pitchFamily="34" charset="0"/>
            </a:endParaRPr>
          </a:p>
          <a:p>
            <a:pPr marL="1143000" indent="-1143000">
              <a:lnSpc>
                <a:spcPct val="130000"/>
              </a:lnSpc>
              <a:spcBef>
                <a:spcPts val="0"/>
              </a:spcBef>
              <a:buAutoNum type="arabicPeriod" startAt="2"/>
            </a:pPr>
            <a:r>
              <a:rPr lang="en-ZA" sz="7200" b="1" dirty="0" smtClean="0">
                <a:solidFill>
                  <a:schemeClr val="tx2">
                    <a:lumMod val="25000"/>
                  </a:schemeClr>
                </a:solidFill>
                <a:latin typeface="Tw Cen MT" panose="020B0602020104020603" pitchFamily="34" charset="0"/>
                <a:ea typeface="Times New Roman" panose="02020603050405020304" pitchFamily="18" charset="0"/>
                <a:cs typeface="Arial" panose="020B0604020202020204" pitchFamily="34" charset="0"/>
              </a:rPr>
              <a:t>The </a:t>
            </a:r>
            <a:r>
              <a:rPr lang="en-ZA" sz="7200" b="1" dirty="0">
                <a:solidFill>
                  <a:schemeClr val="tx2">
                    <a:lumMod val="25000"/>
                  </a:schemeClr>
                </a:solidFill>
                <a:latin typeface="Tw Cen MT" panose="020B0602020104020603" pitchFamily="34" charset="0"/>
                <a:ea typeface="Times New Roman" panose="02020603050405020304" pitchFamily="18" charset="0"/>
                <a:cs typeface="Arial" panose="020B0604020202020204" pitchFamily="34" charset="0"/>
              </a:rPr>
              <a:t>Guidelines to support the implementation of the revised Determination on Other Remunerative Work </a:t>
            </a:r>
            <a:r>
              <a:rPr lang="en-ZA" sz="7200" dirty="0" smtClean="0">
                <a:solidFill>
                  <a:schemeClr val="tx2">
                    <a:lumMod val="25000"/>
                  </a:schemeClr>
                </a:solidFill>
                <a:latin typeface="Tw Cen MT" panose="020B0602020104020603" pitchFamily="34" charset="0"/>
                <a:ea typeface="Times New Roman" panose="02020603050405020304" pitchFamily="18" charset="0"/>
                <a:cs typeface="Arial" panose="020B0604020202020204" pitchFamily="34" charset="0"/>
              </a:rPr>
              <a:t>was developed</a:t>
            </a:r>
          </a:p>
          <a:p>
            <a:pPr marL="0" indent="0">
              <a:lnSpc>
                <a:spcPct val="130000"/>
              </a:lnSpc>
              <a:spcBef>
                <a:spcPts val="0"/>
              </a:spcBef>
              <a:buNone/>
            </a:pPr>
            <a:endParaRPr lang="en-ZA" sz="7200" dirty="0">
              <a:solidFill>
                <a:schemeClr val="tx2">
                  <a:lumMod val="25000"/>
                </a:schemeClr>
              </a:solidFill>
              <a:latin typeface="Tw Cen MT" panose="020B0602020104020603" pitchFamily="34" charset="0"/>
              <a:ea typeface="Times New Roman" panose="02020603050405020304" pitchFamily="18" charset="0"/>
              <a:cs typeface="Arial" panose="020B0604020202020204" pitchFamily="34" charset="0"/>
            </a:endParaRPr>
          </a:p>
          <a:p>
            <a:pPr marL="0" indent="0" algn="just">
              <a:lnSpc>
                <a:spcPct val="130000"/>
              </a:lnSpc>
              <a:spcBef>
                <a:spcPts val="0"/>
              </a:spcBef>
              <a:buNone/>
            </a:pPr>
            <a:r>
              <a:rPr lang="en-ZA" sz="7200" b="1" dirty="0" smtClean="0">
                <a:solidFill>
                  <a:schemeClr val="bg1"/>
                </a:solidFill>
                <a:latin typeface="Tw Cen MT" panose="020B0602020104020603" pitchFamily="34" charset="0"/>
                <a:ea typeface="Times New Roman" panose="02020603050405020304" pitchFamily="18" charset="0"/>
                <a:cs typeface="Arial" panose="020B0604020202020204" pitchFamily="34" charset="0"/>
              </a:rPr>
              <a:t>3.	The </a:t>
            </a:r>
            <a:r>
              <a:rPr lang="en-ZA" sz="7200" b="1" dirty="0">
                <a:solidFill>
                  <a:schemeClr val="bg1"/>
                </a:solidFill>
                <a:latin typeface="Tw Cen MT" panose="020B0602020104020603" pitchFamily="34" charset="0"/>
                <a:ea typeface="Times New Roman" panose="02020603050405020304" pitchFamily="18" charset="0"/>
                <a:cs typeface="Arial" panose="020B0604020202020204" pitchFamily="34" charset="0"/>
              </a:rPr>
              <a:t>report on the adherence by Public Service employees </a:t>
            </a:r>
            <a:r>
              <a:rPr lang="en-ZA" sz="7200" dirty="0">
                <a:solidFill>
                  <a:schemeClr val="bg1"/>
                </a:solidFill>
                <a:latin typeface="Tw Cen MT" panose="020B0602020104020603" pitchFamily="34" charset="0"/>
                <a:ea typeface="Times New Roman" panose="02020603050405020304" pitchFamily="18" charset="0"/>
                <a:cs typeface="Arial" panose="020B0604020202020204" pitchFamily="34" charset="0"/>
              </a:rPr>
              <a:t>in national and provincial departments to the </a:t>
            </a:r>
            <a:r>
              <a:rPr lang="en-ZA" sz="7200" dirty="0" smtClean="0">
                <a:solidFill>
                  <a:schemeClr val="bg1"/>
                </a:solidFill>
                <a:latin typeface="Tw Cen MT" panose="020B0602020104020603" pitchFamily="34" charset="0"/>
                <a:ea typeface="Times New Roman" panose="02020603050405020304" pitchFamily="18" charset="0"/>
                <a:cs typeface="Arial" panose="020B0604020202020204" pitchFamily="34" charset="0"/>
              </a:rPr>
              <a:t>Directive </a:t>
            </a:r>
            <a:r>
              <a:rPr lang="en-ZA" sz="7200" dirty="0">
                <a:solidFill>
                  <a:schemeClr val="bg1"/>
                </a:solidFill>
                <a:latin typeface="Tw Cen MT" panose="020B0602020104020603" pitchFamily="34" charset="0"/>
                <a:ea typeface="Times New Roman" panose="02020603050405020304" pitchFamily="18" charset="0"/>
                <a:cs typeface="Arial" panose="020B0604020202020204" pitchFamily="34" charset="0"/>
              </a:rPr>
              <a:t>on </a:t>
            </a:r>
            <a:r>
              <a:rPr lang="en-ZA" sz="7200" dirty="0" smtClean="0">
                <a:solidFill>
                  <a:schemeClr val="bg1"/>
                </a:solidFill>
                <a:latin typeface="Tw Cen MT" panose="020B0602020104020603" pitchFamily="34" charset="0"/>
                <a:ea typeface="Times New Roman" panose="02020603050405020304" pitchFamily="18" charset="0"/>
                <a:cs typeface="Arial" panose="020B0604020202020204" pitchFamily="34" charset="0"/>
              </a:rPr>
              <a:t>	conducting business </a:t>
            </a:r>
            <a:r>
              <a:rPr lang="en-ZA" sz="7200" dirty="0">
                <a:solidFill>
                  <a:schemeClr val="bg1"/>
                </a:solidFill>
                <a:latin typeface="Tw Cen MT" panose="020B0602020104020603" pitchFamily="34" charset="0"/>
                <a:ea typeface="Times New Roman" panose="02020603050405020304" pitchFamily="18" charset="0"/>
                <a:cs typeface="Arial" panose="020B0604020202020204" pitchFamily="34" charset="0"/>
              </a:rPr>
              <a:t>with an organ of state </a:t>
            </a:r>
          </a:p>
          <a:p>
            <a:pPr marL="0" indent="0" algn="just">
              <a:lnSpc>
                <a:spcPct val="130000"/>
              </a:lnSpc>
              <a:spcBef>
                <a:spcPts val="0"/>
              </a:spcBef>
              <a:buNone/>
            </a:pPr>
            <a:endParaRPr lang="en-ZA" sz="7200" dirty="0">
              <a:latin typeface="Tw Cen MT" panose="020B0602020104020603" pitchFamily="34" charset="0"/>
              <a:ea typeface="Times New Roman" panose="02020603050405020304" pitchFamily="18" charset="0"/>
              <a:cs typeface="Arial" panose="020B0604020202020204" pitchFamily="34" charset="0"/>
            </a:endParaRPr>
          </a:p>
          <a:p>
            <a:pPr lvl="3" algn="just">
              <a:lnSpc>
                <a:spcPct val="130000"/>
              </a:lnSpc>
              <a:spcBef>
                <a:spcPts val="0"/>
              </a:spcBef>
            </a:pPr>
            <a:r>
              <a:rPr lang="en-ZA" sz="7200" i="1" dirty="0">
                <a:solidFill>
                  <a:schemeClr val="accent2">
                    <a:lumMod val="50000"/>
                  </a:schemeClr>
                </a:solidFill>
                <a:latin typeface="Tw Cen MT" panose="020B0602020104020603" pitchFamily="34" charset="0"/>
                <a:ea typeface="Times New Roman" panose="02020603050405020304" pitchFamily="18" charset="0"/>
                <a:cs typeface="Arial" panose="020B0604020202020204" pitchFamily="34" charset="0"/>
              </a:rPr>
              <a:t>The report shows, that</a:t>
            </a:r>
            <a:r>
              <a:rPr lang="en-ZA" sz="7200" i="1" dirty="0">
                <a:solidFill>
                  <a:schemeClr val="accent2">
                    <a:lumMod val="50000"/>
                  </a:schemeClr>
                </a:solidFill>
                <a:latin typeface="Tw Cen MT" panose="020B0602020104020603" pitchFamily="34" charset="0"/>
              </a:rPr>
              <a:t> some departments identified public officials who did not resign from the Public Service, but are still continuing to conduct business with an organ of state.</a:t>
            </a:r>
          </a:p>
          <a:p>
            <a:pPr marL="457200" lvl="1" indent="0" algn="just">
              <a:lnSpc>
                <a:spcPct val="130000"/>
              </a:lnSpc>
              <a:spcBef>
                <a:spcPts val="0"/>
              </a:spcBef>
              <a:buNone/>
            </a:pPr>
            <a:endParaRPr lang="en-ZA" sz="7200" i="1" dirty="0">
              <a:solidFill>
                <a:schemeClr val="accent2">
                  <a:lumMod val="50000"/>
                </a:schemeClr>
              </a:solidFill>
              <a:latin typeface="Tw Cen MT" panose="020B0602020104020603" pitchFamily="34" charset="0"/>
            </a:endParaRPr>
          </a:p>
          <a:p>
            <a:pPr lvl="3" algn="just">
              <a:lnSpc>
                <a:spcPct val="130000"/>
              </a:lnSpc>
              <a:spcBef>
                <a:spcPts val="0"/>
              </a:spcBef>
            </a:pPr>
            <a:r>
              <a:rPr lang="en-ZA" sz="7200" i="1" dirty="0">
                <a:solidFill>
                  <a:schemeClr val="accent2">
                    <a:lumMod val="50000"/>
                  </a:schemeClr>
                </a:solidFill>
                <a:latin typeface="Tw Cen MT" panose="020B0602020104020603" pitchFamily="34" charset="0"/>
              </a:rPr>
              <a:t>The DPSA will continue remind departments of their responsibility to take disciplinary action against those officials who have not resigned but are still doing business with the an organ of state.</a:t>
            </a:r>
          </a:p>
          <a:p>
            <a:pPr marL="1828800" lvl="1" indent="-1371600">
              <a:lnSpc>
                <a:spcPct val="130000"/>
              </a:lnSpc>
              <a:spcBef>
                <a:spcPts val="0"/>
              </a:spcBef>
              <a:buAutoNum type="arabicPeriod"/>
            </a:pPr>
            <a:endParaRPr lang="en-ZA" sz="6400" dirty="0">
              <a:solidFill>
                <a:schemeClr val="accent2">
                  <a:lumMod val="50000"/>
                </a:schemeClr>
              </a:solidFill>
              <a:latin typeface="Tw Cen MT" panose="020B0602020104020603" pitchFamily="34" charset="0"/>
              <a:ea typeface="Times New Roman" panose="02020603050405020304" pitchFamily="18" charset="0"/>
              <a:cs typeface="Arial" panose="020B0604020202020204" pitchFamily="34" charset="0"/>
            </a:endParaRPr>
          </a:p>
          <a:p>
            <a:pPr marL="1828800" lvl="1" indent="-1371600">
              <a:lnSpc>
                <a:spcPct val="130000"/>
              </a:lnSpc>
              <a:spcBef>
                <a:spcPts val="0"/>
              </a:spcBef>
              <a:buAutoNum type="arabicPeriod"/>
            </a:pPr>
            <a:endParaRPr lang="en-ZA" sz="8000" dirty="0">
              <a:solidFill>
                <a:schemeClr val="tx2">
                  <a:lumMod val="25000"/>
                </a:schemeClr>
              </a:solidFill>
              <a:latin typeface="Tw Cen MT" panose="020B0602020104020603" pitchFamily="34" charset="0"/>
              <a:ea typeface="Times New Roman" panose="02020603050405020304" pitchFamily="18" charset="0"/>
              <a:cs typeface="Arial" panose="020B0604020202020204" pitchFamily="34" charset="0"/>
            </a:endParaRPr>
          </a:p>
          <a:p>
            <a:pPr lvl="3">
              <a:lnSpc>
                <a:spcPct val="130000"/>
              </a:lnSpc>
              <a:spcBef>
                <a:spcPts val="0"/>
              </a:spcBef>
            </a:pPr>
            <a:endParaRPr lang="en-ZA" sz="6400" i="1" dirty="0">
              <a:solidFill>
                <a:schemeClr val="bg1"/>
              </a:solidFill>
              <a:latin typeface="Tw Cen MT" panose="020B0602020104020603" pitchFamily="34" charset="0"/>
              <a:ea typeface="Times New Roman" panose="02020603050405020304" pitchFamily="18" charset="0"/>
              <a:cs typeface="Arial" panose="020B0604020202020204" pitchFamily="34" charset="0"/>
            </a:endParaRPr>
          </a:p>
          <a:p>
            <a:pPr marL="0" indent="0">
              <a:lnSpc>
                <a:spcPct val="130000"/>
              </a:lnSpc>
              <a:spcBef>
                <a:spcPts val="0"/>
              </a:spcBef>
              <a:buNone/>
            </a:pPr>
            <a:endParaRPr lang="en-ZA" sz="6400" dirty="0" smtClean="0">
              <a:solidFill>
                <a:schemeClr val="bg1"/>
              </a:solidFill>
              <a:latin typeface="Tw Cen MT" panose="020B0602020104020603" pitchFamily="34" charset="0"/>
              <a:ea typeface="Times New Roman" panose="02020603050405020304" pitchFamily="18" charset="0"/>
              <a:cs typeface="Arial" panose="020B0604020202020204" pitchFamily="34" charset="0"/>
            </a:endParaRPr>
          </a:p>
          <a:p>
            <a:pPr marL="1371600" indent="-1371600">
              <a:lnSpc>
                <a:spcPct val="130000"/>
              </a:lnSpc>
              <a:spcBef>
                <a:spcPts val="0"/>
              </a:spcBef>
              <a:buAutoNum type="arabicPeriod"/>
            </a:pPr>
            <a:endParaRPr lang="en-ZA" sz="6400" dirty="0" smtClean="0">
              <a:solidFill>
                <a:schemeClr val="bg1"/>
              </a:solidFill>
              <a:latin typeface="Tw Cen MT" panose="020B0602020104020603" pitchFamily="34" charset="0"/>
              <a:ea typeface="Times New Roman" panose="02020603050405020304" pitchFamily="18" charset="0"/>
              <a:cs typeface="Arial" panose="020B0604020202020204" pitchFamily="34" charset="0"/>
            </a:endParaRPr>
          </a:p>
          <a:p>
            <a:pPr marL="1371600" indent="-1371600">
              <a:lnSpc>
                <a:spcPct val="130000"/>
              </a:lnSpc>
              <a:spcBef>
                <a:spcPts val="0"/>
              </a:spcBef>
              <a:buAutoNum type="arabicPeriod"/>
            </a:pPr>
            <a:endParaRPr lang="en-ZA" sz="6400" dirty="0">
              <a:solidFill>
                <a:schemeClr val="bg1"/>
              </a:solidFill>
              <a:latin typeface="Tw Cen MT" panose="020B0602020104020603" pitchFamily="34" charset="0"/>
              <a:ea typeface="Times New Roman" panose="02020603050405020304" pitchFamily="18" charset="0"/>
              <a:cs typeface="Arial" panose="020B0604020202020204" pitchFamily="34" charset="0"/>
            </a:endParaRPr>
          </a:p>
          <a:p>
            <a:pPr marL="1371600" indent="-1371600">
              <a:lnSpc>
                <a:spcPct val="130000"/>
              </a:lnSpc>
              <a:spcBef>
                <a:spcPts val="0"/>
              </a:spcBef>
              <a:buAutoNum type="arabicPeriod"/>
            </a:pPr>
            <a:endParaRPr lang="en-ZA" sz="6400" dirty="0">
              <a:solidFill>
                <a:schemeClr val="bg1"/>
              </a:solidFill>
              <a:latin typeface="Tw Cen MT" panose="020B0602020104020603" pitchFamily="34" charset="0"/>
              <a:ea typeface="Times New Roman" panose="02020603050405020304" pitchFamily="18" charset="0"/>
              <a:cs typeface="Arial" panose="020B0604020202020204" pitchFamily="34" charset="0"/>
            </a:endParaRPr>
          </a:p>
          <a:p>
            <a:pPr marL="0" indent="0">
              <a:lnSpc>
                <a:spcPct val="130000"/>
              </a:lnSpc>
              <a:spcBef>
                <a:spcPts val="0"/>
              </a:spcBef>
              <a:buNone/>
            </a:pPr>
            <a:r>
              <a:rPr lang="en-ZA" sz="6400" dirty="0" smtClean="0">
                <a:solidFill>
                  <a:schemeClr val="bg1"/>
                </a:solidFill>
                <a:latin typeface="Tw Cen MT" panose="020B0602020104020603" pitchFamily="34" charset="0"/>
              </a:rPr>
              <a:t>.</a:t>
            </a:r>
          </a:p>
          <a:p>
            <a:pPr algn="just">
              <a:lnSpc>
                <a:spcPct val="130000"/>
              </a:lnSpc>
              <a:spcBef>
                <a:spcPts val="0"/>
              </a:spcBef>
            </a:pPr>
            <a:endParaRPr lang="en-ZA" sz="6400" dirty="0">
              <a:solidFill>
                <a:schemeClr val="bg1"/>
              </a:solidFill>
              <a:latin typeface="Tw Cen MT" panose="020B0602020104020603" pitchFamily="34" charset="0"/>
            </a:endParaRPr>
          </a:p>
          <a:p>
            <a:endParaRPr lang="en-ZA" sz="6400" dirty="0" smtClean="0">
              <a:solidFill>
                <a:schemeClr val="bg1"/>
              </a:solidFill>
            </a:endParaRPr>
          </a:p>
          <a:p>
            <a:pPr marL="0" indent="0">
              <a:buSzPct val="100000"/>
              <a:buFont typeface="Arial" panose="020B0604020202020204" pitchFamily="34" charset="0"/>
              <a:buNone/>
            </a:pPr>
            <a:endParaRPr lang="en-US" sz="6400" u="sng" dirty="0" smtClean="0">
              <a:solidFill>
                <a:schemeClr val="bg1"/>
              </a:solidFill>
              <a:latin typeface="Tw Cen MT" panose="020B0602020104020603" pitchFamily="34" charset="0"/>
            </a:endParaRPr>
          </a:p>
          <a:p>
            <a:pPr marL="82296" indent="0" algn="just">
              <a:buFont typeface="Arial" panose="020B0604020202020204" pitchFamily="34" charset="0"/>
              <a:buNone/>
            </a:pPr>
            <a:endParaRPr lang="en-US" sz="6400" dirty="0" smtClean="0">
              <a:solidFill>
                <a:schemeClr val="bg1"/>
              </a:solidFill>
              <a:latin typeface="Tw Cen MT" panose="020B0602020104020603" pitchFamily="34" charset="0"/>
            </a:endParaRPr>
          </a:p>
          <a:p>
            <a:pPr>
              <a:buFont typeface="Arial" panose="020B0604020202020204" pitchFamily="34" charset="0"/>
              <a:buNone/>
            </a:pPr>
            <a:endParaRPr lang="en-US" sz="6400" dirty="0" smtClean="0">
              <a:solidFill>
                <a:schemeClr val="bg1"/>
              </a:solidFill>
            </a:endParaRPr>
          </a:p>
          <a:p>
            <a:endParaRPr lang="en-US" sz="6400" dirty="0">
              <a:solidFill>
                <a:schemeClr val="bg1"/>
              </a:solidFill>
            </a:endParaRPr>
          </a:p>
        </p:txBody>
      </p:sp>
    </p:spTree>
    <p:extLst>
      <p:ext uri="{BB962C8B-B14F-4D97-AF65-F5344CB8AC3E}">
        <p14:creationId xmlns:p14="http://schemas.microsoft.com/office/powerpoint/2010/main" val="2400682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11136560" cy="918874"/>
          </a:xfr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accent5"/>
          </a:lnRef>
          <a:fillRef idx="1003">
            <a:schemeClr val="lt2"/>
          </a:fillRef>
          <a:effectRef idx="2">
            <a:schemeClr val="accent5"/>
          </a:effectRef>
          <a:fontRef idx="minor">
            <a:schemeClr val="lt1"/>
          </a:fontRef>
        </p:style>
        <p:txBody>
          <a:bodyPr>
            <a:normAutofit fontScale="90000"/>
          </a:bodyPr>
          <a:lstStyle/>
          <a:p>
            <a:r>
              <a:rPr lang="en-ZA" sz="2800" b="1" dirty="0">
                <a:solidFill>
                  <a:schemeClr val="accent3">
                    <a:lumMod val="75000"/>
                  </a:schemeClr>
                </a:solidFill>
                <a:effectLst>
                  <a:outerShdw blurRad="50000" dist="30000" dir="5400000" algn="tl" rotWithShape="0">
                    <a:srgbClr val="000000">
                      <a:alpha val="30000"/>
                    </a:srgbClr>
                  </a:outerShdw>
                </a:effectLst>
                <a:latin typeface="Trebuchet MS" panose="020B0603020202020204" pitchFamily="34" charset="0"/>
                <a:ea typeface="+mj-ea"/>
                <a:cs typeface="+mj-cs"/>
              </a:rPr>
              <a:t>PROGRAMME </a:t>
            </a:r>
            <a:r>
              <a:rPr lang="en-ZA" sz="2800" b="1" dirty="0" smtClean="0">
                <a:solidFill>
                  <a:schemeClr val="accent3">
                    <a:lumMod val="75000"/>
                  </a:schemeClr>
                </a:solidFill>
                <a:effectLst>
                  <a:outerShdw blurRad="50000" dist="30000" dir="5400000" algn="tl" rotWithShape="0">
                    <a:srgbClr val="000000">
                      <a:alpha val="30000"/>
                    </a:srgbClr>
                  </a:outerShdw>
                </a:effectLst>
                <a:latin typeface="Trebuchet MS" panose="020B0603020202020204" pitchFamily="34" charset="0"/>
                <a:ea typeface="+mj-ea"/>
                <a:cs typeface="+mj-cs"/>
              </a:rPr>
              <a:t>6: GOVERNANCE OF PUBLIC ADMINISTRATION (2)</a:t>
            </a:r>
            <a:r>
              <a:rPr lang="en-ZA" sz="2800" b="1" dirty="0">
                <a:solidFill>
                  <a:schemeClr val="accent3">
                    <a:lumMod val="75000"/>
                  </a:schemeClr>
                </a:solidFill>
                <a:effectLst>
                  <a:outerShdw blurRad="50000" dist="30000" dir="5400000" algn="tl" rotWithShape="0">
                    <a:srgbClr val="000000">
                      <a:alpha val="30000"/>
                    </a:srgbClr>
                  </a:outerShdw>
                </a:effectLst>
                <a:latin typeface="Trebuchet MS" panose="020B0603020202020204" pitchFamily="34" charset="0"/>
                <a:ea typeface="+mj-ea"/>
                <a:cs typeface="+mj-cs"/>
              </a:rPr>
              <a:t/>
            </a:r>
            <a:br>
              <a:rPr lang="en-ZA" sz="2800" b="1" dirty="0">
                <a:solidFill>
                  <a:schemeClr val="accent3">
                    <a:lumMod val="75000"/>
                  </a:schemeClr>
                </a:solidFill>
                <a:effectLst>
                  <a:outerShdw blurRad="50000" dist="30000" dir="5400000" algn="tl" rotWithShape="0">
                    <a:srgbClr val="000000">
                      <a:alpha val="30000"/>
                    </a:srgbClr>
                  </a:outerShdw>
                </a:effectLst>
                <a:latin typeface="Trebuchet MS" panose="020B0603020202020204" pitchFamily="34" charset="0"/>
                <a:ea typeface="+mj-ea"/>
                <a:cs typeface="+mj-cs"/>
              </a:rPr>
            </a:br>
            <a:r>
              <a:rPr lang="en-ZA" sz="2800" b="1" dirty="0" smtClean="0">
                <a:solidFill>
                  <a:srgbClr val="00B050"/>
                </a:solidFill>
                <a:effectLst>
                  <a:outerShdw blurRad="50000" dist="30000" dir="5400000" algn="tl" rotWithShape="0">
                    <a:srgbClr val="000000">
                      <a:alpha val="30000"/>
                    </a:srgbClr>
                  </a:outerShdw>
                </a:effectLst>
                <a:latin typeface="Trebuchet MS" panose="020B0603020202020204" pitchFamily="34" charset="0"/>
                <a:ea typeface="+mj-ea"/>
                <a:cs typeface="+mj-cs"/>
              </a:rPr>
              <a:t>ANNUAL TARGETS ACHIEVED</a:t>
            </a:r>
            <a:endParaRPr lang="en-ZA" sz="2800" b="1" dirty="0">
              <a:solidFill>
                <a:srgbClr val="00B050"/>
              </a:solidFill>
              <a:latin typeface="Trebuchet MS" panose="020B0603020202020204" pitchFamily="34" charset="0"/>
            </a:endParaRPr>
          </a:p>
        </p:txBody>
      </p:sp>
      <p:sp>
        <p:nvSpPr>
          <p:cNvPr id="3" name="Content Placeholder 2"/>
          <p:cNvSpPr>
            <a:spLocks noGrp="1"/>
          </p:cNvSpPr>
          <p:nvPr>
            <p:ph idx="1"/>
          </p:nvPr>
        </p:nvSpPr>
        <p:spPr>
          <a:xfrm>
            <a:off x="1" y="1052736"/>
            <a:ext cx="12037802" cy="4626847"/>
          </a:xfrm>
        </p:spPr>
        <p:txBody>
          <a:bodyPr>
            <a:normAutofit/>
          </a:bodyPr>
          <a:lstStyle/>
          <a:p>
            <a:pPr marL="0" indent="0">
              <a:buSzPct val="100000"/>
              <a:buNone/>
            </a:pPr>
            <a:endParaRPr lang="en-US" sz="800" u="sng" dirty="0">
              <a:latin typeface="Tw Cen MT" panose="020B0602020104020603" pitchFamily="34" charset="0"/>
            </a:endParaRPr>
          </a:p>
          <a:p>
            <a:pPr marL="0" indent="0">
              <a:buSzPct val="100000"/>
              <a:buNone/>
            </a:pPr>
            <a:endParaRPr lang="en-US" sz="1600" u="sng" dirty="0">
              <a:latin typeface="Tw Cen MT" panose="020B0602020104020603" pitchFamily="34" charset="0"/>
            </a:endParaRPr>
          </a:p>
          <a:p>
            <a:pPr marL="82296" indent="0" algn="just">
              <a:buNone/>
            </a:pPr>
            <a:endParaRPr lang="en-US" sz="2000" dirty="0" smtClean="0">
              <a:latin typeface="Tw Cen MT" panose="020B0602020104020603" pitchFamily="34" charset="0"/>
            </a:endParaRPr>
          </a:p>
          <a:p>
            <a:pPr>
              <a:buNone/>
            </a:pPr>
            <a:endParaRPr lang="en-US" dirty="0" smtClean="0"/>
          </a:p>
          <a:p>
            <a:endParaRPr lang="en-US" sz="1800" dirty="0"/>
          </a:p>
        </p:txBody>
      </p:sp>
      <p:sp>
        <p:nvSpPr>
          <p:cNvPr id="6" name="Content Placeholder 2"/>
          <p:cNvSpPr txBox="1">
            <a:spLocks/>
          </p:cNvSpPr>
          <p:nvPr/>
        </p:nvSpPr>
        <p:spPr>
          <a:xfrm>
            <a:off x="0" y="1052736"/>
            <a:ext cx="12190203" cy="5805264"/>
          </a:xfrm>
          <a:prstGeom prst="rect">
            <a:avLst/>
          </a:prstGeom>
          <a:solidFill>
            <a:schemeClr val="tx1">
              <a:lumMod val="95000"/>
            </a:scheme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a:buFont typeface="Arial" panose="020B0604020202020204" pitchFamily="34" charset="0"/>
              <a:buNone/>
            </a:pPr>
            <a:endParaRPr lang="en-US" dirty="0" smtClean="0"/>
          </a:p>
          <a:p>
            <a:endParaRPr lang="en-US" sz="1800" dirty="0"/>
          </a:p>
        </p:txBody>
      </p:sp>
      <p:sp>
        <p:nvSpPr>
          <p:cNvPr id="8" name="Content Placeholder 2"/>
          <p:cNvSpPr txBox="1">
            <a:spLocks/>
          </p:cNvSpPr>
          <p:nvPr/>
        </p:nvSpPr>
        <p:spPr>
          <a:xfrm>
            <a:off x="0" y="918874"/>
            <a:ext cx="5868536" cy="5939125"/>
          </a:xfrm>
          <a:prstGeom prst="rect">
            <a:avLst/>
          </a:prstGeom>
          <a:solidFill>
            <a:schemeClr val="tx1">
              <a:lumMod val="95000"/>
            </a:schemeClr>
          </a:solidFill>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just">
              <a:lnSpc>
                <a:spcPct val="120000"/>
              </a:lnSpc>
              <a:spcBef>
                <a:spcPts val="0"/>
              </a:spcBef>
              <a:buNone/>
            </a:pPr>
            <a:r>
              <a:rPr lang="en-GB" sz="2200" dirty="0" smtClean="0">
                <a:latin typeface="Tw Cen MT" panose="020B0602020104020603" pitchFamily="34" charset="0"/>
                <a:ea typeface="Times New Roman" panose="02020603050405020304" pitchFamily="18" charset="0"/>
                <a:cs typeface="Arial" panose="020B0604020202020204" pitchFamily="34" charset="0"/>
              </a:rPr>
              <a:t>2.	</a:t>
            </a:r>
            <a:r>
              <a:rPr lang="en-GB" sz="1800" b="1" dirty="0" smtClean="0">
                <a:solidFill>
                  <a:schemeClr val="bg1"/>
                </a:solidFill>
                <a:latin typeface="Tw Cen MT" panose="020B0602020104020603" pitchFamily="34" charset="0"/>
                <a:ea typeface="Times New Roman" panose="02020603050405020304" pitchFamily="18" charset="0"/>
                <a:cs typeface="Arial" panose="020B0604020202020204" pitchFamily="34" charset="0"/>
              </a:rPr>
              <a:t>The </a:t>
            </a:r>
            <a:r>
              <a:rPr lang="en-GB" sz="1800" b="1" dirty="0">
                <a:solidFill>
                  <a:schemeClr val="bg1"/>
                </a:solidFill>
                <a:latin typeface="Tw Cen MT" panose="020B0602020104020603" pitchFamily="34" charset="0"/>
                <a:ea typeface="Times New Roman" panose="02020603050405020304" pitchFamily="18" charset="0"/>
                <a:cs typeface="Arial" panose="020B0604020202020204" pitchFamily="34" charset="0"/>
              </a:rPr>
              <a:t>report on the adherence</a:t>
            </a:r>
            <a:r>
              <a:rPr lang="en-GB" sz="1800" dirty="0">
                <a:solidFill>
                  <a:schemeClr val="bg1"/>
                </a:solidFill>
                <a:latin typeface="Tw Cen MT" panose="020B0602020104020603" pitchFamily="34" charset="0"/>
                <a:ea typeface="Times New Roman" panose="02020603050405020304" pitchFamily="18" charset="0"/>
                <a:cs typeface="Arial" panose="020B0604020202020204" pitchFamily="34" charset="0"/>
              </a:rPr>
              <a:t> by </a:t>
            </a:r>
            <a:r>
              <a:rPr lang="en-GB" sz="1800" dirty="0" smtClean="0">
                <a:solidFill>
                  <a:schemeClr val="bg1"/>
                </a:solidFill>
                <a:latin typeface="Tw Cen MT" panose="020B0602020104020603" pitchFamily="34" charset="0"/>
                <a:ea typeface="Times New Roman" panose="02020603050405020304" pitchFamily="18" charset="0"/>
                <a:cs typeface="Arial" panose="020B0604020202020204" pitchFamily="34" charset="0"/>
              </a:rPr>
              <a:t>	designated 	employees </a:t>
            </a:r>
            <a:r>
              <a:rPr lang="en-GB" sz="1800" dirty="0">
                <a:solidFill>
                  <a:schemeClr val="bg1"/>
                </a:solidFill>
                <a:latin typeface="Tw Cen MT" panose="020B0602020104020603" pitchFamily="34" charset="0"/>
                <a:ea typeface="Times New Roman" panose="02020603050405020304" pitchFamily="18" charset="0"/>
                <a:cs typeface="Arial" panose="020B0604020202020204" pitchFamily="34" charset="0"/>
              </a:rPr>
              <a:t>from </a:t>
            </a:r>
            <a:r>
              <a:rPr lang="en-GB" sz="1800" dirty="0" smtClean="0">
                <a:solidFill>
                  <a:schemeClr val="bg1"/>
                </a:solidFill>
                <a:latin typeface="Tw Cen MT" panose="020B0602020104020603" pitchFamily="34" charset="0"/>
                <a:ea typeface="Times New Roman" panose="02020603050405020304" pitchFamily="18" charset="0"/>
                <a:cs typeface="Arial" panose="020B0604020202020204" pitchFamily="34" charset="0"/>
              </a:rPr>
              <a:t>	national 	and </a:t>
            </a:r>
            <a:r>
              <a:rPr lang="en-GB" sz="1800" dirty="0">
                <a:solidFill>
                  <a:schemeClr val="bg1"/>
                </a:solidFill>
                <a:latin typeface="Tw Cen MT" panose="020B0602020104020603" pitchFamily="34" charset="0"/>
                <a:ea typeface="Times New Roman" panose="02020603050405020304" pitchFamily="18" charset="0"/>
                <a:cs typeface="Arial" panose="020B0604020202020204" pitchFamily="34" charset="0"/>
              </a:rPr>
              <a:t>provincial </a:t>
            </a:r>
            <a:r>
              <a:rPr lang="en-GB" sz="1800" dirty="0" smtClean="0">
                <a:solidFill>
                  <a:schemeClr val="bg1"/>
                </a:solidFill>
                <a:latin typeface="Tw Cen MT" panose="020B0602020104020603" pitchFamily="34" charset="0"/>
                <a:ea typeface="Times New Roman" panose="02020603050405020304" pitchFamily="18" charset="0"/>
                <a:cs typeface="Arial" panose="020B0604020202020204" pitchFamily="34" charset="0"/>
              </a:rPr>
              <a:t>	departments </a:t>
            </a:r>
            <a:r>
              <a:rPr lang="en-GB" sz="1800" dirty="0">
                <a:solidFill>
                  <a:schemeClr val="bg1"/>
                </a:solidFill>
                <a:latin typeface="Tw Cen MT" panose="020B0602020104020603" pitchFamily="34" charset="0"/>
                <a:ea typeface="Times New Roman" panose="02020603050405020304" pitchFamily="18" charset="0"/>
                <a:cs typeface="Arial" panose="020B0604020202020204" pitchFamily="34" charset="0"/>
              </a:rPr>
              <a:t>to </a:t>
            </a:r>
            <a:r>
              <a:rPr lang="en-GB" sz="1800" dirty="0" smtClean="0">
                <a:solidFill>
                  <a:schemeClr val="bg1"/>
                </a:solidFill>
                <a:latin typeface="Tw Cen MT" panose="020B0602020104020603" pitchFamily="34" charset="0"/>
                <a:ea typeface="Times New Roman" panose="02020603050405020304" pitchFamily="18" charset="0"/>
                <a:cs typeface="Arial" panose="020B0604020202020204" pitchFamily="34" charset="0"/>
              </a:rPr>
              <a:t>	the 	legislative </a:t>
            </a:r>
            <a:r>
              <a:rPr lang="en-GB" sz="1800" dirty="0">
                <a:solidFill>
                  <a:schemeClr val="bg1"/>
                </a:solidFill>
                <a:latin typeface="Tw Cen MT" panose="020B0602020104020603" pitchFamily="34" charset="0"/>
                <a:ea typeface="Times New Roman" panose="02020603050405020304" pitchFamily="18" charset="0"/>
                <a:cs typeface="Arial" panose="020B0604020202020204" pitchFamily="34" charset="0"/>
              </a:rPr>
              <a:t>framework </a:t>
            </a:r>
            <a:r>
              <a:rPr lang="en-GB" sz="1800" dirty="0" smtClean="0">
                <a:solidFill>
                  <a:schemeClr val="bg1"/>
                </a:solidFill>
                <a:latin typeface="Tw Cen MT" panose="020B0602020104020603" pitchFamily="34" charset="0"/>
                <a:ea typeface="Times New Roman" panose="02020603050405020304" pitchFamily="18" charset="0"/>
                <a:cs typeface="Arial" panose="020B0604020202020204" pitchFamily="34" charset="0"/>
              </a:rPr>
              <a:t>	regarding </a:t>
            </a:r>
            <a:r>
              <a:rPr lang="en-GB" sz="1800" dirty="0">
                <a:solidFill>
                  <a:schemeClr val="bg1"/>
                </a:solidFill>
                <a:latin typeface="Tw Cen MT" panose="020B0602020104020603" pitchFamily="34" charset="0"/>
                <a:ea typeface="Times New Roman" panose="02020603050405020304" pitchFamily="18" charset="0"/>
                <a:cs typeface="Arial" panose="020B0604020202020204" pitchFamily="34" charset="0"/>
              </a:rPr>
              <a:t>the </a:t>
            </a:r>
            <a:r>
              <a:rPr lang="en-GB" sz="1800" dirty="0" smtClean="0">
                <a:solidFill>
                  <a:schemeClr val="bg1"/>
                </a:solidFill>
                <a:latin typeface="Tw Cen MT" panose="020B0602020104020603" pitchFamily="34" charset="0"/>
                <a:ea typeface="Times New Roman" panose="02020603050405020304" pitchFamily="18" charset="0"/>
                <a:cs typeface="Arial" panose="020B0604020202020204" pitchFamily="34" charset="0"/>
              </a:rPr>
              <a:t>	</a:t>
            </a:r>
            <a:r>
              <a:rPr lang="en-GB" sz="1800" b="1" dirty="0" smtClean="0">
                <a:solidFill>
                  <a:schemeClr val="bg1"/>
                </a:solidFill>
                <a:latin typeface="Tw Cen MT" panose="020B0602020104020603" pitchFamily="34" charset="0"/>
                <a:ea typeface="Times New Roman" panose="02020603050405020304" pitchFamily="18" charset="0"/>
                <a:cs typeface="Arial" panose="020B0604020202020204" pitchFamily="34" charset="0"/>
              </a:rPr>
              <a:t>electronic </a:t>
            </a:r>
            <a:r>
              <a:rPr lang="en-GB" sz="1800" b="1" dirty="0">
                <a:solidFill>
                  <a:schemeClr val="bg1"/>
                </a:solidFill>
                <a:latin typeface="Tw Cen MT" panose="020B0602020104020603" pitchFamily="34" charset="0"/>
                <a:ea typeface="Times New Roman" panose="02020603050405020304" pitchFamily="18" charset="0"/>
                <a:cs typeface="Arial" panose="020B0604020202020204" pitchFamily="34" charset="0"/>
              </a:rPr>
              <a:t>disclosure of </a:t>
            </a:r>
            <a:r>
              <a:rPr lang="en-GB" sz="1800" b="1" dirty="0" smtClean="0">
                <a:solidFill>
                  <a:schemeClr val="bg1"/>
                </a:solidFill>
                <a:latin typeface="Tw Cen MT" panose="020B0602020104020603" pitchFamily="34" charset="0"/>
                <a:ea typeface="Times New Roman" panose="02020603050405020304" pitchFamily="18" charset="0"/>
                <a:cs typeface="Arial" panose="020B0604020202020204" pitchFamily="34" charset="0"/>
              </a:rPr>
              <a:t>	financial </a:t>
            </a:r>
            <a:r>
              <a:rPr lang="en-GB" sz="1800" b="1" dirty="0">
                <a:solidFill>
                  <a:schemeClr val="bg1"/>
                </a:solidFill>
                <a:latin typeface="Tw Cen MT" panose="020B0602020104020603" pitchFamily="34" charset="0"/>
                <a:ea typeface="Times New Roman" panose="02020603050405020304" pitchFamily="18" charset="0"/>
                <a:cs typeface="Arial" panose="020B0604020202020204" pitchFamily="34" charset="0"/>
              </a:rPr>
              <a:t>interests </a:t>
            </a:r>
            <a:r>
              <a:rPr lang="en-GB" sz="1800" b="1" dirty="0" smtClean="0">
                <a:solidFill>
                  <a:schemeClr val="bg1"/>
                </a:solidFill>
                <a:latin typeface="Tw Cen MT" panose="020B0602020104020603" pitchFamily="34" charset="0"/>
                <a:ea typeface="Times New Roman" panose="02020603050405020304" pitchFamily="18" charset="0"/>
                <a:cs typeface="Arial" panose="020B0604020202020204" pitchFamily="34" charset="0"/>
              </a:rPr>
              <a:t>	(</a:t>
            </a:r>
            <a:r>
              <a:rPr lang="en-GB" sz="1800" b="1" dirty="0">
                <a:solidFill>
                  <a:schemeClr val="bg1"/>
                </a:solidFill>
                <a:latin typeface="Tw Cen MT" panose="020B0602020104020603" pitchFamily="34" charset="0"/>
                <a:ea typeface="Times New Roman" panose="02020603050405020304" pitchFamily="18" charset="0"/>
                <a:cs typeface="Arial" panose="020B0604020202020204" pitchFamily="34" charset="0"/>
              </a:rPr>
              <a:t>e-Disclosure </a:t>
            </a:r>
            <a:r>
              <a:rPr lang="en-GB" sz="1800" b="1" dirty="0" smtClean="0">
                <a:solidFill>
                  <a:schemeClr val="bg1"/>
                </a:solidFill>
                <a:latin typeface="Tw Cen MT" panose="020B0602020104020603" pitchFamily="34" charset="0"/>
                <a:ea typeface="Times New Roman" panose="02020603050405020304" pitchFamily="18" charset="0"/>
                <a:cs typeface="Arial" panose="020B0604020202020204" pitchFamily="34" charset="0"/>
              </a:rPr>
              <a:t>	system</a:t>
            </a:r>
            <a:r>
              <a:rPr lang="en-GB" sz="1800" b="1" dirty="0">
                <a:solidFill>
                  <a:schemeClr val="bg1"/>
                </a:solidFill>
                <a:latin typeface="Tw Cen MT" panose="020B0602020104020603" pitchFamily="34" charset="0"/>
                <a:ea typeface="Times New Roman" panose="02020603050405020304" pitchFamily="18" charset="0"/>
                <a:cs typeface="Arial" panose="020B0604020202020204" pitchFamily="34" charset="0"/>
              </a:rPr>
              <a:t>) </a:t>
            </a:r>
            <a:r>
              <a:rPr lang="en-GB" sz="1800" b="1" dirty="0" smtClean="0">
                <a:solidFill>
                  <a:schemeClr val="bg1"/>
                </a:solidFill>
                <a:latin typeface="Tw Cen MT" panose="020B0602020104020603" pitchFamily="34" charset="0"/>
                <a:ea typeface="Times New Roman" panose="02020603050405020304" pitchFamily="18" charset="0"/>
                <a:cs typeface="Arial" panose="020B0604020202020204" pitchFamily="34" charset="0"/>
              </a:rPr>
              <a:t>	</a:t>
            </a:r>
            <a:r>
              <a:rPr lang="en-GB" sz="1800" dirty="0" smtClean="0">
                <a:solidFill>
                  <a:schemeClr val="bg1"/>
                </a:solidFill>
                <a:latin typeface="Tw Cen MT" panose="020B0602020104020603" pitchFamily="34" charset="0"/>
                <a:ea typeface="Times New Roman" panose="02020603050405020304" pitchFamily="18" charset="0"/>
                <a:cs typeface="Arial" panose="020B0604020202020204" pitchFamily="34" charset="0"/>
              </a:rPr>
              <a:t>indicates that</a:t>
            </a:r>
            <a:r>
              <a:rPr lang="en-ZA" sz="1800" dirty="0">
                <a:solidFill>
                  <a:schemeClr val="bg1"/>
                </a:solidFill>
                <a:latin typeface="Tw Cen MT" panose="020B0602020104020603" pitchFamily="34" charset="0"/>
              </a:rPr>
              <a:t>;</a:t>
            </a:r>
          </a:p>
          <a:p>
            <a:pPr marL="0" indent="0" algn="just">
              <a:lnSpc>
                <a:spcPct val="120000"/>
              </a:lnSpc>
              <a:spcBef>
                <a:spcPts val="0"/>
              </a:spcBef>
              <a:buNone/>
            </a:pPr>
            <a:endParaRPr lang="en-ZA" sz="1800" dirty="0" smtClean="0">
              <a:latin typeface="Tw Cen MT" panose="020B0602020104020603" pitchFamily="34" charset="0"/>
            </a:endParaRPr>
          </a:p>
          <a:p>
            <a:pPr lvl="2" algn="just">
              <a:lnSpc>
                <a:spcPct val="120000"/>
              </a:lnSpc>
              <a:spcBef>
                <a:spcPts val="0"/>
              </a:spcBef>
            </a:pPr>
            <a:r>
              <a:rPr lang="en-ZA" i="1" dirty="0">
                <a:solidFill>
                  <a:schemeClr val="accent2">
                    <a:lumMod val="50000"/>
                  </a:schemeClr>
                </a:solidFill>
                <a:latin typeface="Tw Cen MT" panose="020B0602020104020603" pitchFamily="34" charset="0"/>
              </a:rPr>
              <a:t>T</a:t>
            </a:r>
            <a:r>
              <a:rPr lang="en-ZA" i="1" dirty="0" smtClean="0">
                <a:solidFill>
                  <a:schemeClr val="accent2">
                    <a:lumMod val="50000"/>
                  </a:schemeClr>
                </a:solidFill>
                <a:latin typeface="Tw Cen MT" panose="020B0602020104020603" pitchFamily="34" charset="0"/>
              </a:rPr>
              <a:t>here has been some improvements in the adherence/compliance rate by designated employees across all categories but 100% adherence has not yet been achieved as projected. Departments are expected to implement disciplinary </a:t>
            </a:r>
            <a:r>
              <a:rPr lang="en-ZA" i="1" dirty="0">
                <a:solidFill>
                  <a:schemeClr val="accent2">
                    <a:lumMod val="50000"/>
                  </a:schemeClr>
                </a:solidFill>
                <a:latin typeface="Tw Cen MT" panose="020B0602020104020603" pitchFamily="34" charset="0"/>
              </a:rPr>
              <a:t>measures </a:t>
            </a:r>
            <a:r>
              <a:rPr lang="en-ZA" i="1" dirty="0" smtClean="0">
                <a:solidFill>
                  <a:schemeClr val="accent2">
                    <a:lumMod val="50000"/>
                  </a:schemeClr>
                </a:solidFill>
                <a:latin typeface="Tw Cen MT" panose="020B0602020104020603" pitchFamily="34" charset="0"/>
              </a:rPr>
              <a:t>against non-adherence employees so that 100% is achieved.</a:t>
            </a:r>
          </a:p>
          <a:p>
            <a:pPr marL="914400" lvl="2" indent="0" algn="just">
              <a:lnSpc>
                <a:spcPct val="120000"/>
              </a:lnSpc>
              <a:spcBef>
                <a:spcPts val="0"/>
              </a:spcBef>
              <a:buNone/>
            </a:pPr>
            <a:endParaRPr lang="en-ZA" i="1" dirty="0" smtClean="0">
              <a:solidFill>
                <a:schemeClr val="accent2">
                  <a:lumMod val="50000"/>
                </a:schemeClr>
              </a:solidFill>
              <a:latin typeface="Tw Cen MT" panose="020B0602020104020603" pitchFamily="34" charset="0"/>
            </a:endParaRPr>
          </a:p>
          <a:p>
            <a:pPr lvl="2" algn="just">
              <a:lnSpc>
                <a:spcPct val="120000"/>
              </a:lnSpc>
              <a:spcBef>
                <a:spcPts val="0"/>
              </a:spcBef>
            </a:pPr>
            <a:r>
              <a:rPr lang="en-ZA" i="1" dirty="0" smtClean="0">
                <a:solidFill>
                  <a:schemeClr val="accent2">
                    <a:lumMod val="50000"/>
                  </a:schemeClr>
                </a:solidFill>
                <a:latin typeface="Tw Cen MT" panose="020B0602020104020603" pitchFamily="34" charset="0"/>
              </a:rPr>
              <a:t>The DPSA will continue to remind the affected departments of the expectation to achieved 100% compliance rate. </a:t>
            </a:r>
          </a:p>
          <a:p>
            <a:pPr algn="just">
              <a:lnSpc>
                <a:spcPct val="120000"/>
              </a:lnSpc>
              <a:spcBef>
                <a:spcPts val="0"/>
              </a:spcBef>
            </a:pPr>
            <a:endParaRPr lang="en-ZA" sz="2200" dirty="0">
              <a:latin typeface="Tw Cen MT" panose="020B0602020104020603" pitchFamily="34" charset="0"/>
            </a:endParaRPr>
          </a:p>
          <a:p>
            <a:pPr algn="just">
              <a:lnSpc>
                <a:spcPct val="130000"/>
              </a:lnSpc>
              <a:spcBef>
                <a:spcPts val="0"/>
              </a:spcBef>
            </a:pPr>
            <a:endParaRPr lang="en-US" dirty="0"/>
          </a:p>
        </p:txBody>
      </p:sp>
      <p:pic>
        <p:nvPicPr>
          <p:cNvPr id="2" name="Picture 1"/>
          <p:cNvPicPr>
            <a:picLocks noChangeAspect="1"/>
          </p:cNvPicPr>
          <p:nvPr/>
        </p:nvPicPr>
        <p:blipFill>
          <a:blip r:embed="rId3"/>
          <a:stretch>
            <a:fillRect/>
          </a:stretch>
        </p:blipFill>
        <p:spPr>
          <a:xfrm>
            <a:off x="5868537" y="918873"/>
            <a:ext cx="6321666" cy="5750487"/>
          </a:xfrm>
          <a:prstGeom prst="rect">
            <a:avLst/>
          </a:prstGeom>
        </p:spPr>
      </p:pic>
      <p:sp>
        <p:nvSpPr>
          <p:cNvPr id="9" name="Rectangle 8"/>
          <p:cNvSpPr/>
          <p:nvPr/>
        </p:nvSpPr>
        <p:spPr>
          <a:xfrm>
            <a:off x="10457688" y="105494"/>
            <a:ext cx="1580115" cy="707886"/>
          </a:xfrm>
          <a:prstGeom prst="rect">
            <a:avLst/>
          </a:prstGeom>
        </p:spPr>
        <p:txBody>
          <a:bodyPr wrap="square">
            <a:spAutoFit/>
          </a:bodyPr>
          <a:lstStyle/>
          <a:p>
            <a:pPr lvl="0" algn="r">
              <a:defRPr/>
            </a:pPr>
            <a:r>
              <a:rPr lang="en-GB" sz="4000" b="1" dirty="0" smtClean="0"/>
              <a:t>25</a:t>
            </a:r>
            <a:endParaRPr lang="en-GB" sz="4000" b="1" dirty="0"/>
          </a:p>
        </p:txBody>
      </p:sp>
    </p:spTree>
    <p:extLst>
      <p:ext uri="{BB962C8B-B14F-4D97-AF65-F5344CB8AC3E}">
        <p14:creationId xmlns:p14="http://schemas.microsoft.com/office/powerpoint/2010/main" val="3304729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136560" cy="944379"/>
          </a:xfrm>
          <a:solidFill>
            <a:schemeClr val="tx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r>
              <a:rPr lang="en-ZA" sz="3600" b="1" dirty="0">
                <a:solidFill>
                  <a:schemeClr val="accent1">
                    <a:lumMod val="75000"/>
                  </a:schemeClr>
                </a:solidFill>
              </a:rPr>
              <a:t>FINANCIAL INFORMATION</a:t>
            </a:r>
            <a:br>
              <a:rPr lang="en-ZA" sz="3600" b="1" dirty="0">
                <a:solidFill>
                  <a:schemeClr val="accent1">
                    <a:lumMod val="75000"/>
                  </a:schemeClr>
                </a:solidFill>
              </a:rPr>
            </a:br>
            <a:endParaRPr lang="en-ZA" sz="3600" b="1" dirty="0">
              <a:solidFill>
                <a:schemeClr val="accent1">
                  <a:lumMod val="75000"/>
                </a:schemeClr>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944379"/>
            <a:ext cx="12192001" cy="5913621"/>
          </a:xfrm>
        </p:spPr>
      </p:pic>
      <p:sp>
        <p:nvSpPr>
          <p:cNvPr id="6" name="Rectangle 5"/>
          <p:cNvSpPr/>
          <p:nvPr/>
        </p:nvSpPr>
        <p:spPr>
          <a:xfrm>
            <a:off x="10457688" y="105494"/>
            <a:ext cx="1580115" cy="707886"/>
          </a:xfrm>
          <a:prstGeom prst="rect">
            <a:avLst/>
          </a:prstGeom>
        </p:spPr>
        <p:txBody>
          <a:bodyPr wrap="square">
            <a:spAutoFit/>
          </a:bodyPr>
          <a:lstStyle/>
          <a:p>
            <a:pPr lvl="0" algn="r">
              <a:defRPr/>
            </a:pPr>
            <a:r>
              <a:rPr lang="en-GB" sz="4000" b="1" dirty="0" smtClean="0"/>
              <a:t>26</a:t>
            </a:r>
            <a:endParaRPr lang="en-GB" sz="4000" b="1" dirty="0"/>
          </a:p>
        </p:txBody>
      </p:sp>
    </p:spTree>
    <p:extLst>
      <p:ext uri="{BB962C8B-B14F-4D97-AF65-F5344CB8AC3E}">
        <p14:creationId xmlns:p14="http://schemas.microsoft.com/office/powerpoint/2010/main" val="36806021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11208568" cy="918874"/>
          </a:xfr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accent5"/>
          </a:lnRef>
          <a:fillRef idx="1003">
            <a:schemeClr val="lt2"/>
          </a:fillRef>
          <a:effectRef idx="2">
            <a:schemeClr val="accent5"/>
          </a:effectRef>
          <a:fontRef idx="minor">
            <a:schemeClr val="lt1"/>
          </a:fontRef>
        </p:style>
        <p:txBody>
          <a:bodyPr>
            <a:normAutofit/>
          </a:bodyPr>
          <a:lstStyle/>
          <a:p>
            <a:r>
              <a:rPr lang="en-ZA" sz="2800" b="1" dirty="0" smtClean="0">
                <a:solidFill>
                  <a:schemeClr val="accent1">
                    <a:lumMod val="75000"/>
                  </a:schemeClr>
                </a:solidFill>
                <a:effectLst>
                  <a:outerShdw blurRad="50000" dist="30000" dir="5400000" algn="tl" rotWithShape="0">
                    <a:srgbClr val="000000">
                      <a:alpha val="30000"/>
                    </a:srgbClr>
                  </a:outerShdw>
                </a:effectLst>
                <a:latin typeface="Trebuchet MS" panose="020B0603020202020204" pitchFamily="34" charset="0"/>
                <a:ea typeface="+mj-ea"/>
                <a:cs typeface="+mj-cs"/>
              </a:rPr>
              <a:t>TOTAL EXPENDITURE PER PROGRAMME</a:t>
            </a:r>
            <a:endParaRPr lang="en-ZA" sz="2800" b="1" dirty="0">
              <a:solidFill>
                <a:schemeClr val="accent1">
                  <a:lumMod val="75000"/>
                </a:schemeClr>
              </a:solidFill>
              <a:latin typeface="Trebuchet MS" panose="020B0603020202020204" pitchFamily="34" charset="0"/>
            </a:endParaRPr>
          </a:p>
        </p:txBody>
      </p:sp>
      <p:sp>
        <p:nvSpPr>
          <p:cNvPr id="3" name="Content Placeholder 2"/>
          <p:cNvSpPr>
            <a:spLocks noGrp="1"/>
          </p:cNvSpPr>
          <p:nvPr>
            <p:ph idx="1"/>
          </p:nvPr>
        </p:nvSpPr>
        <p:spPr>
          <a:xfrm>
            <a:off x="1" y="1052736"/>
            <a:ext cx="12037802" cy="4626847"/>
          </a:xfrm>
        </p:spPr>
        <p:txBody>
          <a:bodyPr>
            <a:normAutofit/>
          </a:bodyPr>
          <a:lstStyle/>
          <a:p>
            <a:pPr marL="0" indent="0">
              <a:buSzPct val="100000"/>
              <a:buNone/>
            </a:pPr>
            <a:endParaRPr lang="en-US" sz="800" u="sng" dirty="0">
              <a:latin typeface="Tw Cen MT" panose="020B0602020104020603" pitchFamily="34" charset="0"/>
            </a:endParaRPr>
          </a:p>
          <a:p>
            <a:pPr marL="0" indent="0">
              <a:buSzPct val="100000"/>
              <a:buNone/>
            </a:pPr>
            <a:endParaRPr lang="en-US" sz="1600" u="sng" dirty="0">
              <a:latin typeface="Tw Cen MT" panose="020B0602020104020603" pitchFamily="34" charset="0"/>
            </a:endParaRPr>
          </a:p>
          <a:p>
            <a:pPr marL="82296" indent="0" algn="just">
              <a:buNone/>
            </a:pPr>
            <a:endParaRPr lang="en-US" sz="2000" dirty="0" smtClean="0">
              <a:latin typeface="Tw Cen MT" panose="020B0602020104020603" pitchFamily="34" charset="0"/>
            </a:endParaRPr>
          </a:p>
          <a:p>
            <a:pPr>
              <a:buNone/>
            </a:pPr>
            <a:endParaRPr lang="en-US" dirty="0" smtClean="0"/>
          </a:p>
          <a:p>
            <a:endParaRPr lang="en-US" sz="1800" dirty="0"/>
          </a:p>
        </p:txBody>
      </p:sp>
      <p:sp>
        <p:nvSpPr>
          <p:cNvPr id="4" name="Slide Number Placeholder 3"/>
          <p:cNvSpPr>
            <a:spLocks noGrp="1"/>
          </p:cNvSpPr>
          <p:nvPr>
            <p:ph type="sldNum" sz="quarter" idx="12"/>
          </p:nvPr>
        </p:nvSpPr>
        <p:spPr>
          <a:xfrm>
            <a:off x="11208568" y="0"/>
            <a:ext cx="983432" cy="918874"/>
          </a:xfrm>
        </p:spPr>
        <p:txBody>
          <a:bodyPr/>
          <a:lstStyle/>
          <a:p>
            <a:pPr>
              <a:defRPr/>
            </a:pPr>
            <a:fld id="{4DE96417-4ADB-4B1E-9DF8-F791D7DFC93B}" type="slidenum">
              <a:rPr lang="en-GB" sz="4000" b="1" smtClean="0"/>
              <a:pPr>
                <a:defRPr/>
              </a:pPr>
              <a:t>27</a:t>
            </a:fld>
            <a:endParaRPr lang="en-GB" sz="4000" b="1" dirty="0"/>
          </a:p>
        </p:txBody>
      </p:sp>
      <p:graphicFrame>
        <p:nvGraphicFramePr>
          <p:cNvPr id="6" name="Table 5"/>
          <p:cNvGraphicFramePr>
            <a:graphicFrameLocks noGrp="1"/>
          </p:cNvGraphicFramePr>
          <p:nvPr>
            <p:extLst>
              <p:ext uri="{D42A27DB-BD31-4B8C-83A1-F6EECF244321}">
                <p14:modId xmlns:p14="http://schemas.microsoft.com/office/powerpoint/2010/main" val="2164048447"/>
              </p:ext>
            </p:extLst>
          </p:nvPr>
        </p:nvGraphicFramePr>
        <p:xfrm>
          <a:off x="1" y="918875"/>
          <a:ext cx="12192000" cy="6299444"/>
        </p:xfrm>
        <a:graphic>
          <a:graphicData uri="http://schemas.openxmlformats.org/drawingml/2006/table">
            <a:tbl>
              <a:tblPr>
                <a:tableStyleId>{5C22544A-7EE6-4342-B048-85BDC9FD1C3A}</a:tableStyleId>
              </a:tblPr>
              <a:tblGrid>
                <a:gridCol w="4271749">
                  <a:extLst>
                    <a:ext uri="{9D8B030D-6E8A-4147-A177-3AD203B41FA5}">
                      <a16:colId xmlns:a16="http://schemas.microsoft.com/office/drawing/2014/main" val="865994361"/>
                    </a:ext>
                  </a:extLst>
                </a:gridCol>
                <a:gridCol w="1909719">
                  <a:extLst>
                    <a:ext uri="{9D8B030D-6E8A-4147-A177-3AD203B41FA5}">
                      <a16:colId xmlns:a16="http://schemas.microsoft.com/office/drawing/2014/main" val="3607275893"/>
                    </a:ext>
                  </a:extLst>
                </a:gridCol>
                <a:gridCol w="2118267">
                  <a:extLst>
                    <a:ext uri="{9D8B030D-6E8A-4147-A177-3AD203B41FA5}">
                      <a16:colId xmlns:a16="http://schemas.microsoft.com/office/drawing/2014/main" val="3880655659"/>
                    </a:ext>
                  </a:extLst>
                </a:gridCol>
                <a:gridCol w="1879590">
                  <a:extLst>
                    <a:ext uri="{9D8B030D-6E8A-4147-A177-3AD203B41FA5}">
                      <a16:colId xmlns:a16="http://schemas.microsoft.com/office/drawing/2014/main" val="2543084052"/>
                    </a:ext>
                  </a:extLst>
                </a:gridCol>
                <a:gridCol w="2012675">
                  <a:extLst>
                    <a:ext uri="{9D8B030D-6E8A-4147-A177-3AD203B41FA5}">
                      <a16:colId xmlns:a16="http://schemas.microsoft.com/office/drawing/2014/main" val="3466842501"/>
                    </a:ext>
                  </a:extLst>
                </a:gridCol>
              </a:tblGrid>
              <a:tr h="623222">
                <a:tc rowSpan="2">
                  <a:txBody>
                    <a:bodyPr/>
                    <a:lstStyle/>
                    <a:p>
                      <a:pPr algn="ctr" fontAlgn="t">
                        <a:lnSpc>
                          <a:spcPct val="110000"/>
                        </a:lnSpc>
                      </a:pPr>
                      <a:r>
                        <a:rPr lang="en-US" sz="1800" b="1" u="none" strike="noStrike" dirty="0" smtClean="0">
                          <a:solidFill>
                            <a:schemeClr val="tx1"/>
                          </a:solidFill>
                          <a:effectLst/>
                          <a:latin typeface="Tw Cen MT" panose="020B0602020104020603" pitchFamily="34" charset="0"/>
                        </a:rPr>
                        <a:t>Description</a:t>
                      </a:r>
                      <a:endParaRPr lang="en-US" sz="1800" b="1" i="0" u="none" strike="noStrike" dirty="0">
                        <a:solidFill>
                          <a:schemeClr val="tx1"/>
                        </a:solidFill>
                        <a:effectLst/>
                        <a:latin typeface="Tw Cen MT" panose="020B0602020104020603" pitchFamily="34" charset="0"/>
                      </a:endParaRPr>
                    </a:p>
                    <a:p>
                      <a:pPr algn="ctr" fontAlgn="b">
                        <a:lnSpc>
                          <a:spcPct val="110000"/>
                        </a:lnSpc>
                      </a:pPr>
                      <a:r>
                        <a:rPr lang="en-US" sz="1800" b="1" u="none" strike="noStrike" dirty="0">
                          <a:solidFill>
                            <a:schemeClr val="tx1"/>
                          </a:solidFill>
                          <a:effectLst/>
                          <a:latin typeface="Tw Cen MT" panose="020B0602020104020603" pitchFamily="34" charset="0"/>
                        </a:rPr>
                        <a:t> </a:t>
                      </a:r>
                      <a:endParaRPr lang="en-US" sz="1800" b="1" i="0" u="none" strike="noStrike" dirty="0">
                        <a:solidFill>
                          <a:schemeClr val="tx1"/>
                        </a:solidFill>
                        <a:effectLst/>
                        <a:latin typeface="Tw Cen MT" panose="020B0602020104020603"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algn="ctr" fontAlgn="t">
                        <a:lnSpc>
                          <a:spcPct val="110000"/>
                        </a:lnSpc>
                      </a:pPr>
                      <a:r>
                        <a:rPr lang="en-US" sz="1800" b="1" u="none" strike="noStrike" dirty="0" smtClean="0">
                          <a:solidFill>
                            <a:schemeClr val="tx1"/>
                          </a:solidFill>
                          <a:effectLst/>
                          <a:latin typeface="Tw Cen MT" panose="020B0602020104020603" pitchFamily="34" charset="0"/>
                        </a:rPr>
                        <a:t>Final</a:t>
                      </a:r>
                      <a:r>
                        <a:rPr lang="en-US" sz="1800" b="1" u="none" strike="noStrike" baseline="0" dirty="0" smtClean="0">
                          <a:solidFill>
                            <a:schemeClr val="tx1"/>
                          </a:solidFill>
                          <a:effectLst/>
                          <a:latin typeface="Tw Cen MT" panose="020B0602020104020603" pitchFamily="34" charset="0"/>
                        </a:rPr>
                        <a:t> </a:t>
                      </a:r>
                      <a:r>
                        <a:rPr lang="en-US" sz="1800" b="1" u="none" strike="noStrike" dirty="0" smtClean="0">
                          <a:solidFill>
                            <a:schemeClr val="tx1"/>
                          </a:solidFill>
                          <a:effectLst/>
                          <a:latin typeface="Tw Cen MT" panose="020B0602020104020603" pitchFamily="34" charset="0"/>
                        </a:rPr>
                        <a:t>Budget</a:t>
                      </a:r>
                      <a:endParaRPr lang="en-US" sz="1800" b="1" i="0" u="none" strike="noStrike" dirty="0">
                        <a:solidFill>
                          <a:schemeClr val="tx1"/>
                        </a:solidFill>
                        <a:effectLst/>
                        <a:latin typeface="Tw Cen MT" panose="020B0602020104020603"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algn="ctr" fontAlgn="t">
                        <a:lnSpc>
                          <a:spcPct val="110000"/>
                        </a:lnSpc>
                      </a:pPr>
                      <a:r>
                        <a:rPr lang="en-US" sz="1800" b="1" u="none" strike="noStrike" dirty="0" smtClean="0">
                          <a:solidFill>
                            <a:schemeClr val="tx1"/>
                          </a:solidFill>
                          <a:effectLst/>
                          <a:latin typeface="Tw Cen MT" panose="020B0602020104020603" pitchFamily="34" charset="0"/>
                        </a:rPr>
                        <a:t>Actual  - </a:t>
                      </a:r>
                    </a:p>
                    <a:p>
                      <a:pPr algn="ctr" fontAlgn="t">
                        <a:lnSpc>
                          <a:spcPct val="110000"/>
                        </a:lnSpc>
                      </a:pPr>
                      <a:r>
                        <a:rPr lang="en-US" sz="1800" b="1" u="none" strike="noStrike" dirty="0" smtClean="0">
                          <a:solidFill>
                            <a:schemeClr val="tx1"/>
                          </a:solidFill>
                          <a:effectLst/>
                          <a:latin typeface="Tw Cen MT" panose="020B0602020104020603" pitchFamily="34" charset="0"/>
                        </a:rPr>
                        <a:t>31 March 2020</a:t>
                      </a:r>
                      <a:endParaRPr lang="en-US" sz="1800" b="1" i="0" u="none" strike="noStrike" dirty="0">
                        <a:solidFill>
                          <a:schemeClr val="tx1"/>
                        </a:solidFill>
                        <a:effectLst/>
                        <a:latin typeface="Tw Cen MT" panose="020B0602020104020603"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algn="ctr" fontAlgn="t">
                        <a:lnSpc>
                          <a:spcPct val="110000"/>
                        </a:lnSpc>
                      </a:pPr>
                      <a:r>
                        <a:rPr lang="en-US" sz="1800" b="1" u="none" strike="noStrike" dirty="0" smtClean="0">
                          <a:solidFill>
                            <a:schemeClr val="tx1"/>
                          </a:solidFill>
                          <a:effectLst/>
                          <a:latin typeface="Tw Cen MT" panose="020B0602020104020603" pitchFamily="34" charset="0"/>
                        </a:rPr>
                        <a:t>Unspent</a:t>
                      </a:r>
                      <a:endParaRPr lang="en-US" sz="1800" b="1" i="0" u="none" strike="noStrike" dirty="0">
                        <a:solidFill>
                          <a:schemeClr val="tx1"/>
                        </a:solidFill>
                        <a:effectLst/>
                        <a:latin typeface="Tw Cen MT" panose="020B0602020104020603"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algn="ctr" fontAlgn="t">
                        <a:lnSpc>
                          <a:spcPct val="110000"/>
                        </a:lnSpc>
                      </a:pPr>
                      <a:r>
                        <a:rPr lang="en-US" sz="1800" b="1" u="none" strike="noStrike" dirty="0">
                          <a:solidFill>
                            <a:schemeClr val="tx1"/>
                          </a:solidFill>
                          <a:effectLst/>
                          <a:latin typeface="Tw Cen MT" panose="020B0602020104020603" pitchFamily="34" charset="0"/>
                        </a:rPr>
                        <a:t>% </a:t>
                      </a:r>
                      <a:r>
                        <a:rPr lang="en-US" sz="1800" b="1" u="none" strike="noStrike" dirty="0" smtClean="0">
                          <a:solidFill>
                            <a:schemeClr val="tx1"/>
                          </a:solidFill>
                          <a:effectLst/>
                          <a:latin typeface="Tw Cen MT" panose="020B0602020104020603" pitchFamily="34" charset="0"/>
                        </a:rPr>
                        <a:t>Spent</a:t>
                      </a:r>
                      <a:endParaRPr lang="en-US" sz="1800" b="1" i="0" u="none" strike="noStrike" dirty="0">
                        <a:solidFill>
                          <a:schemeClr val="tx1"/>
                        </a:solidFill>
                        <a:effectLst/>
                        <a:latin typeface="Tw Cen MT" panose="020B0602020104020603"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4210156171"/>
                  </a:ext>
                </a:extLst>
              </a:tr>
              <a:tr h="302925">
                <a:tc vMerge="1">
                  <a:txBody>
                    <a:bodyPr/>
                    <a:lstStyle/>
                    <a:p>
                      <a:pPr algn="l" fontAlgn="b"/>
                      <a:endParaRPr lang="en-US" sz="1600" b="1" i="0" u="none" strike="noStrike" dirty="0">
                        <a:solidFill>
                          <a:schemeClr val="tx1"/>
                        </a:solidFill>
                        <a:effectLst/>
                        <a:latin typeface="Tw Cen MT" panose="020B0602020104020603" pitchFamily="34" charset="0"/>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fontAlgn="b">
                        <a:lnSpc>
                          <a:spcPct val="110000"/>
                        </a:lnSpc>
                      </a:pPr>
                      <a:r>
                        <a:rPr lang="en-US" sz="1800" b="1" u="none" strike="noStrike" dirty="0">
                          <a:solidFill>
                            <a:schemeClr val="tx1"/>
                          </a:solidFill>
                          <a:effectLst/>
                          <a:latin typeface="Tw Cen MT" panose="020B0602020104020603" pitchFamily="34" charset="0"/>
                        </a:rPr>
                        <a:t> R'000 </a:t>
                      </a:r>
                      <a:endParaRPr lang="en-US" sz="1800" b="1" i="0" u="none" strike="noStrike" dirty="0">
                        <a:solidFill>
                          <a:schemeClr val="tx1"/>
                        </a:solidFill>
                        <a:effectLst/>
                        <a:latin typeface="Tw Cen MT" panose="020B0602020104020603" pitchFamily="34" charset="0"/>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algn="ctr" fontAlgn="b">
                        <a:lnSpc>
                          <a:spcPct val="110000"/>
                        </a:lnSpc>
                      </a:pPr>
                      <a:r>
                        <a:rPr lang="en-US" sz="1800" b="1" u="none" strike="noStrike" dirty="0">
                          <a:solidFill>
                            <a:schemeClr val="tx1"/>
                          </a:solidFill>
                          <a:effectLst/>
                          <a:latin typeface="Tw Cen MT" panose="020B0602020104020603" pitchFamily="34" charset="0"/>
                        </a:rPr>
                        <a:t> R'000 </a:t>
                      </a:r>
                      <a:endParaRPr lang="en-US" sz="1800" b="1" i="0" u="none" strike="noStrike" dirty="0">
                        <a:solidFill>
                          <a:schemeClr val="tx1"/>
                        </a:solidFill>
                        <a:effectLst/>
                        <a:latin typeface="Tw Cen MT" panose="020B0602020104020603" pitchFamily="34" charset="0"/>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algn="ctr" fontAlgn="b">
                        <a:lnSpc>
                          <a:spcPct val="110000"/>
                        </a:lnSpc>
                      </a:pPr>
                      <a:r>
                        <a:rPr lang="en-US" sz="1800" b="1" u="none" strike="noStrike" dirty="0">
                          <a:solidFill>
                            <a:schemeClr val="tx1"/>
                          </a:solidFill>
                          <a:effectLst/>
                          <a:latin typeface="Tw Cen MT" panose="020B0602020104020603" pitchFamily="34" charset="0"/>
                        </a:rPr>
                        <a:t> R'000 </a:t>
                      </a:r>
                      <a:endParaRPr lang="en-US" sz="1800" b="1" i="0" u="none" strike="noStrike" dirty="0">
                        <a:solidFill>
                          <a:schemeClr val="tx1"/>
                        </a:solidFill>
                        <a:effectLst/>
                        <a:latin typeface="Tw Cen MT" panose="020B0602020104020603" pitchFamily="34" charset="0"/>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algn="ctr" fontAlgn="b">
                        <a:lnSpc>
                          <a:spcPct val="110000"/>
                        </a:lnSpc>
                      </a:pPr>
                      <a:r>
                        <a:rPr lang="en-US" sz="1800" b="1" u="none" strike="noStrike" dirty="0">
                          <a:solidFill>
                            <a:schemeClr val="tx1"/>
                          </a:solidFill>
                          <a:effectLst/>
                          <a:latin typeface="Tw Cen MT" panose="020B0602020104020603" pitchFamily="34" charset="0"/>
                        </a:rPr>
                        <a:t>%</a:t>
                      </a:r>
                      <a:endParaRPr lang="en-US" sz="1800" b="1" i="0" u="none" strike="noStrike" dirty="0">
                        <a:solidFill>
                          <a:schemeClr val="tx1"/>
                        </a:solidFill>
                        <a:effectLst/>
                        <a:latin typeface="Tw Cen MT" panose="020B0602020104020603" pitchFamily="34" charset="0"/>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2700490"/>
                  </a:ext>
                </a:extLst>
              </a:tr>
              <a:tr h="349186">
                <a:tc>
                  <a:txBody>
                    <a:bodyPr/>
                    <a:lstStyle/>
                    <a:p>
                      <a:pPr algn="l" fontAlgn="b">
                        <a:lnSpc>
                          <a:spcPct val="150000"/>
                        </a:lnSpc>
                      </a:pPr>
                      <a:r>
                        <a:rPr lang="en-US" sz="1800" b="0" i="0" u="none" strike="noStrike" dirty="0" smtClean="0">
                          <a:solidFill>
                            <a:schemeClr val="bg1"/>
                          </a:solidFill>
                          <a:effectLst/>
                          <a:latin typeface="Tw Cen MT" panose="020B0602020104020603" pitchFamily="34" charset="0"/>
                        </a:rPr>
                        <a:t> Administration</a:t>
                      </a:r>
                      <a:endParaRPr lang="en-US" sz="1800" b="0" i="0" u="none" strike="noStrike" dirty="0">
                        <a:solidFill>
                          <a:schemeClr val="bg1"/>
                        </a:solidFill>
                        <a:effectLst/>
                        <a:latin typeface="Tw Cen MT" panose="020B0602020104020603" pitchFamily="34" charset="0"/>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r" fontAlgn="b"/>
                      <a:r>
                        <a:rPr lang="en-US" sz="1800" b="0" i="0" u="none" strike="noStrike" kern="1200" dirty="0">
                          <a:solidFill>
                            <a:srgbClr val="000000"/>
                          </a:solidFill>
                          <a:effectLst/>
                          <a:latin typeface="Tw Cen MT" panose="020B0602020104020603" pitchFamily="34" charset="0"/>
                          <a:ea typeface="+mn-ea"/>
                          <a:cs typeface="+mn-cs"/>
                        </a:rPr>
                        <a:t>244,349 </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algn="r" fontAlgn="b"/>
                      <a:r>
                        <a:rPr lang="en-US" sz="1800" b="0" i="0" u="none" strike="noStrike" kern="1200" dirty="0">
                          <a:solidFill>
                            <a:schemeClr val="bg1"/>
                          </a:solidFill>
                          <a:effectLst/>
                          <a:latin typeface="Tw Cen MT" panose="020B0602020104020603" pitchFamily="34" charset="0"/>
                          <a:ea typeface="+mn-ea"/>
                          <a:cs typeface="+mn-cs"/>
                        </a:rPr>
                        <a:t>232,381 </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r" fontAlgn="b"/>
                      <a:r>
                        <a:rPr lang="en-US" sz="1800" b="0" i="0" u="none" strike="noStrike" kern="1200" dirty="0">
                          <a:solidFill>
                            <a:schemeClr val="bg1"/>
                          </a:solidFill>
                          <a:effectLst/>
                          <a:latin typeface="Tw Cen MT" panose="020B0602020104020603" pitchFamily="34" charset="0"/>
                          <a:ea typeface="+mn-ea"/>
                          <a:cs typeface="+mn-cs"/>
                        </a:rPr>
                        <a:t>11,968 </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r" fontAlgn="b"/>
                      <a:r>
                        <a:rPr lang="en-US" sz="1800" b="0" i="0" u="none" strike="noStrike" kern="1200" dirty="0">
                          <a:solidFill>
                            <a:schemeClr val="bg1"/>
                          </a:solidFill>
                          <a:effectLst/>
                          <a:latin typeface="Tw Cen MT" panose="020B0602020104020603" pitchFamily="34" charset="0"/>
                          <a:ea typeface="+mn-ea"/>
                          <a:cs typeface="+mn-cs"/>
                        </a:rPr>
                        <a:t>95.1%</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0002"/>
                  </a:ext>
                </a:extLst>
              </a:tr>
              <a:tr h="349186">
                <a:tc>
                  <a:txBody>
                    <a:bodyPr/>
                    <a:lstStyle/>
                    <a:p>
                      <a:pPr algn="l" fontAlgn="b">
                        <a:lnSpc>
                          <a:spcPct val="150000"/>
                        </a:lnSpc>
                      </a:pPr>
                      <a:r>
                        <a:rPr lang="en-US" sz="1800" b="0" i="0" u="none" strike="noStrike" dirty="0" smtClean="0">
                          <a:solidFill>
                            <a:schemeClr val="bg1"/>
                          </a:solidFill>
                          <a:effectLst/>
                          <a:latin typeface="Tw Cen MT" panose="020B0602020104020603" pitchFamily="34" charset="0"/>
                        </a:rPr>
                        <a:t> Policy Development, Research and Analysis</a:t>
                      </a:r>
                      <a:endParaRPr lang="en-US" sz="1800" b="0" i="0" u="none" strike="noStrike" dirty="0">
                        <a:solidFill>
                          <a:schemeClr val="bg1"/>
                        </a:solidFill>
                        <a:effectLst/>
                        <a:latin typeface="Tw Cen MT" panose="020B0602020104020603" pitchFamily="34" charset="0"/>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r" fontAlgn="b"/>
                      <a:r>
                        <a:rPr lang="en-US" sz="1800" b="0" i="0" u="none" strike="noStrike" kern="1200" dirty="0">
                          <a:solidFill>
                            <a:srgbClr val="000000"/>
                          </a:solidFill>
                          <a:effectLst/>
                          <a:latin typeface="Tw Cen MT" panose="020B0602020104020603" pitchFamily="34" charset="0"/>
                          <a:ea typeface="+mn-ea"/>
                          <a:cs typeface="+mn-cs"/>
                        </a:rPr>
                        <a:t>34,410 </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algn="r" fontAlgn="b"/>
                      <a:r>
                        <a:rPr lang="en-US" sz="1800" b="0" i="0" u="none" strike="noStrike" kern="1200" dirty="0">
                          <a:solidFill>
                            <a:schemeClr val="bg1"/>
                          </a:solidFill>
                          <a:effectLst/>
                          <a:latin typeface="Tw Cen MT" panose="020B0602020104020603" pitchFamily="34" charset="0"/>
                          <a:ea typeface="+mn-ea"/>
                          <a:cs typeface="+mn-cs"/>
                        </a:rPr>
                        <a:t>32,083 </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r" fontAlgn="b"/>
                      <a:r>
                        <a:rPr lang="en-US" sz="1800" b="0" i="0" u="none" strike="noStrike" kern="1200" dirty="0">
                          <a:solidFill>
                            <a:schemeClr val="bg1"/>
                          </a:solidFill>
                          <a:effectLst/>
                          <a:latin typeface="Tw Cen MT" panose="020B0602020104020603" pitchFamily="34" charset="0"/>
                          <a:ea typeface="+mn-ea"/>
                          <a:cs typeface="+mn-cs"/>
                        </a:rPr>
                        <a:t>2,327 </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r" fontAlgn="b"/>
                      <a:r>
                        <a:rPr lang="en-US" sz="1800" b="0" i="0" u="none" strike="noStrike" kern="1200" dirty="0">
                          <a:solidFill>
                            <a:schemeClr val="bg1"/>
                          </a:solidFill>
                          <a:effectLst/>
                          <a:latin typeface="Tw Cen MT" panose="020B0602020104020603" pitchFamily="34" charset="0"/>
                          <a:ea typeface="+mn-ea"/>
                          <a:cs typeface="+mn-cs"/>
                        </a:rPr>
                        <a:t>93.2%</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0003"/>
                  </a:ext>
                </a:extLst>
              </a:tr>
              <a:tr h="774110">
                <a:tc>
                  <a:txBody>
                    <a:bodyPr/>
                    <a:lstStyle/>
                    <a:p>
                      <a:pPr algn="l" fontAlgn="b">
                        <a:lnSpc>
                          <a:spcPct val="150000"/>
                        </a:lnSpc>
                      </a:pPr>
                      <a:r>
                        <a:rPr lang="en-US" sz="1800" b="0" i="0" u="none" strike="noStrike" dirty="0" smtClean="0">
                          <a:solidFill>
                            <a:schemeClr val="bg1"/>
                          </a:solidFill>
                          <a:effectLst/>
                          <a:latin typeface="Tw Cen MT" panose="020B0602020104020603" pitchFamily="34" charset="0"/>
                        </a:rPr>
                        <a:t> Public</a:t>
                      </a:r>
                      <a:r>
                        <a:rPr lang="en-US" sz="1800" b="0" i="0" u="none" strike="noStrike" baseline="0" dirty="0" smtClean="0">
                          <a:solidFill>
                            <a:schemeClr val="bg1"/>
                          </a:solidFill>
                          <a:effectLst/>
                          <a:latin typeface="Tw Cen MT" panose="020B0602020104020603" pitchFamily="34" charset="0"/>
                        </a:rPr>
                        <a:t> Service </a:t>
                      </a:r>
                      <a:r>
                        <a:rPr lang="en-US" sz="1800" b="0" i="0" u="none" strike="noStrike" dirty="0" smtClean="0">
                          <a:solidFill>
                            <a:schemeClr val="bg1"/>
                          </a:solidFill>
                          <a:effectLst/>
                          <a:latin typeface="Tw Cen MT" panose="020B0602020104020603" pitchFamily="34" charset="0"/>
                        </a:rPr>
                        <a:t>Employment and Conditions of  Service</a:t>
                      </a:r>
                      <a:endParaRPr lang="en-US" sz="1800" b="0" i="0" u="none" strike="noStrike" dirty="0">
                        <a:solidFill>
                          <a:schemeClr val="bg1"/>
                        </a:solidFill>
                        <a:effectLst/>
                        <a:latin typeface="Tw Cen MT" panose="020B0602020104020603" pitchFamily="34" charset="0"/>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r" fontAlgn="b"/>
                      <a:r>
                        <a:rPr lang="en-US" sz="1800" b="0" i="0" u="none" strike="noStrike" kern="1200" dirty="0">
                          <a:solidFill>
                            <a:srgbClr val="000000"/>
                          </a:solidFill>
                          <a:effectLst/>
                          <a:latin typeface="Tw Cen MT" panose="020B0602020104020603" pitchFamily="34" charset="0"/>
                          <a:ea typeface="+mn-ea"/>
                          <a:cs typeface="+mn-cs"/>
                        </a:rPr>
                        <a:t>73,675 </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algn="r" fontAlgn="b"/>
                      <a:r>
                        <a:rPr lang="en-US" sz="1800" b="0" i="0" u="none" strike="noStrike" kern="1200" dirty="0">
                          <a:solidFill>
                            <a:schemeClr val="bg1"/>
                          </a:solidFill>
                          <a:effectLst/>
                          <a:latin typeface="Tw Cen MT" panose="020B0602020104020603" pitchFamily="34" charset="0"/>
                          <a:ea typeface="+mn-ea"/>
                          <a:cs typeface="+mn-cs"/>
                        </a:rPr>
                        <a:t>59,120 </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r" fontAlgn="b"/>
                      <a:r>
                        <a:rPr lang="en-US" sz="1800" b="0" i="0" u="none" strike="noStrike" kern="1200" dirty="0">
                          <a:solidFill>
                            <a:schemeClr val="bg1"/>
                          </a:solidFill>
                          <a:effectLst/>
                          <a:latin typeface="Tw Cen MT" panose="020B0602020104020603" pitchFamily="34" charset="0"/>
                          <a:ea typeface="+mn-ea"/>
                          <a:cs typeface="+mn-cs"/>
                        </a:rPr>
                        <a:t>14,555 </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r" fontAlgn="b"/>
                      <a:r>
                        <a:rPr lang="en-US" sz="1800" b="0" i="0" u="none" strike="noStrike" kern="1200" dirty="0">
                          <a:solidFill>
                            <a:schemeClr val="bg1"/>
                          </a:solidFill>
                          <a:effectLst/>
                          <a:latin typeface="Tw Cen MT" panose="020B0602020104020603" pitchFamily="34" charset="0"/>
                          <a:ea typeface="+mn-ea"/>
                          <a:cs typeface="+mn-cs"/>
                        </a:rPr>
                        <a:t>80.2%</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4065864883"/>
                  </a:ext>
                </a:extLst>
              </a:tr>
              <a:tr h="413755">
                <a:tc>
                  <a:txBody>
                    <a:bodyPr/>
                    <a:lstStyle/>
                    <a:p>
                      <a:pPr algn="l" fontAlgn="b">
                        <a:lnSpc>
                          <a:spcPct val="150000"/>
                        </a:lnSpc>
                      </a:pPr>
                      <a:r>
                        <a:rPr lang="en-US" sz="1800" b="0" i="0" u="none" strike="noStrike" dirty="0" smtClean="0">
                          <a:solidFill>
                            <a:schemeClr val="bg1"/>
                          </a:solidFill>
                          <a:effectLst/>
                          <a:latin typeface="Tw Cen MT" panose="020B0602020104020603" pitchFamily="34" charset="0"/>
                        </a:rPr>
                        <a:t> Government Chief Information Officer</a:t>
                      </a:r>
                      <a:endParaRPr lang="en-US" sz="1800" b="0" i="0" u="none" strike="noStrike" dirty="0">
                        <a:solidFill>
                          <a:schemeClr val="bg1"/>
                        </a:solidFill>
                        <a:effectLst/>
                        <a:latin typeface="Tw Cen MT" panose="020B0602020104020603" pitchFamily="34" charset="0"/>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r" fontAlgn="b"/>
                      <a:r>
                        <a:rPr lang="en-US" sz="1800" b="0" i="0" u="none" strike="noStrike" kern="1200" dirty="0">
                          <a:solidFill>
                            <a:srgbClr val="000000"/>
                          </a:solidFill>
                          <a:effectLst/>
                          <a:latin typeface="Tw Cen MT" panose="020B0602020104020603" pitchFamily="34" charset="0"/>
                          <a:ea typeface="+mn-ea"/>
                          <a:cs typeface="+mn-cs"/>
                        </a:rPr>
                        <a:t>22,435 </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algn="r" fontAlgn="b"/>
                      <a:r>
                        <a:rPr lang="en-US" sz="1800" b="0" i="0" u="none" strike="noStrike" kern="1200" dirty="0">
                          <a:solidFill>
                            <a:schemeClr val="bg1"/>
                          </a:solidFill>
                          <a:effectLst/>
                          <a:latin typeface="Tw Cen MT" panose="020B0602020104020603" pitchFamily="34" charset="0"/>
                          <a:ea typeface="+mn-ea"/>
                          <a:cs typeface="+mn-cs"/>
                        </a:rPr>
                        <a:t>21,277 </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r" fontAlgn="b"/>
                      <a:r>
                        <a:rPr lang="en-US" sz="1800" b="0" i="0" u="none" strike="noStrike" kern="1200" dirty="0">
                          <a:solidFill>
                            <a:schemeClr val="bg1"/>
                          </a:solidFill>
                          <a:effectLst/>
                          <a:latin typeface="Tw Cen MT" panose="020B0602020104020603" pitchFamily="34" charset="0"/>
                          <a:ea typeface="+mn-ea"/>
                          <a:cs typeface="+mn-cs"/>
                        </a:rPr>
                        <a:t>1,158 </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r" fontAlgn="b"/>
                      <a:r>
                        <a:rPr lang="en-US" sz="1800" b="0" i="0" u="none" strike="noStrike" kern="1200" dirty="0">
                          <a:solidFill>
                            <a:schemeClr val="bg1"/>
                          </a:solidFill>
                          <a:effectLst/>
                          <a:latin typeface="Tw Cen MT" panose="020B0602020104020603" pitchFamily="34" charset="0"/>
                          <a:ea typeface="+mn-ea"/>
                          <a:cs typeface="+mn-cs"/>
                        </a:rPr>
                        <a:t>94.8%</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904451362"/>
                  </a:ext>
                </a:extLst>
              </a:tr>
              <a:tr h="413755">
                <a:tc>
                  <a:txBody>
                    <a:bodyPr/>
                    <a:lstStyle/>
                    <a:p>
                      <a:pPr algn="l" fontAlgn="b">
                        <a:lnSpc>
                          <a:spcPct val="150000"/>
                        </a:lnSpc>
                      </a:pPr>
                      <a:r>
                        <a:rPr lang="en-US" sz="1800" b="0" i="0" u="none" strike="noStrike" dirty="0" smtClean="0">
                          <a:solidFill>
                            <a:schemeClr val="bg1"/>
                          </a:solidFill>
                          <a:effectLst/>
                          <a:latin typeface="Tw Cen MT" panose="020B0602020104020603" pitchFamily="34" charset="0"/>
                        </a:rPr>
                        <a:t> Service Delivery Support</a:t>
                      </a:r>
                      <a:endParaRPr lang="en-US" sz="1800" b="0" i="0" u="none" strike="noStrike" dirty="0">
                        <a:solidFill>
                          <a:schemeClr val="bg1"/>
                        </a:solidFill>
                        <a:effectLst/>
                        <a:latin typeface="Tw Cen MT" panose="020B0602020104020603" pitchFamily="34" charset="0"/>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r" fontAlgn="b"/>
                      <a:r>
                        <a:rPr lang="en-US" sz="1800" b="0" i="0" u="none" strike="noStrike" kern="1200" dirty="0">
                          <a:solidFill>
                            <a:srgbClr val="000000"/>
                          </a:solidFill>
                          <a:effectLst/>
                          <a:latin typeface="Tw Cen MT" panose="020B0602020104020603" pitchFamily="34" charset="0"/>
                          <a:ea typeface="+mn-ea"/>
                          <a:cs typeface="+mn-cs"/>
                        </a:rPr>
                        <a:t>65,956 </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algn="r" fontAlgn="b"/>
                      <a:r>
                        <a:rPr lang="en-US" sz="1800" b="0" i="0" u="none" strike="noStrike" kern="1200" dirty="0">
                          <a:solidFill>
                            <a:schemeClr val="bg1"/>
                          </a:solidFill>
                          <a:effectLst/>
                          <a:latin typeface="Tw Cen MT" panose="020B0602020104020603" pitchFamily="34" charset="0"/>
                          <a:ea typeface="+mn-ea"/>
                          <a:cs typeface="+mn-cs"/>
                        </a:rPr>
                        <a:t>60,886 </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r" fontAlgn="b"/>
                      <a:r>
                        <a:rPr lang="en-US" sz="1800" b="0" i="0" u="none" strike="noStrike" kern="1200" dirty="0">
                          <a:solidFill>
                            <a:schemeClr val="bg1"/>
                          </a:solidFill>
                          <a:effectLst/>
                          <a:latin typeface="Tw Cen MT" panose="020B0602020104020603" pitchFamily="34" charset="0"/>
                          <a:ea typeface="+mn-ea"/>
                          <a:cs typeface="+mn-cs"/>
                        </a:rPr>
                        <a:t>5,070 </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r" fontAlgn="b"/>
                      <a:r>
                        <a:rPr lang="en-US" sz="1800" b="0" i="0" u="none" strike="noStrike" kern="1200" dirty="0">
                          <a:solidFill>
                            <a:schemeClr val="bg1"/>
                          </a:solidFill>
                          <a:effectLst/>
                          <a:latin typeface="Tw Cen MT" panose="020B0602020104020603" pitchFamily="34" charset="0"/>
                          <a:ea typeface="+mn-ea"/>
                          <a:cs typeface="+mn-cs"/>
                        </a:rPr>
                        <a:t>92.3%</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796006688"/>
                  </a:ext>
                </a:extLst>
              </a:tr>
              <a:tr h="413755">
                <a:tc>
                  <a:txBody>
                    <a:bodyPr/>
                    <a:lstStyle/>
                    <a:p>
                      <a:pPr algn="l" fontAlgn="b">
                        <a:lnSpc>
                          <a:spcPct val="150000"/>
                        </a:lnSpc>
                      </a:pPr>
                      <a:r>
                        <a:rPr lang="en-US" sz="1800" b="0" i="0" u="none" strike="noStrike" dirty="0" smtClean="0">
                          <a:solidFill>
                            <a:schemeClr val="bg1"/>
                          </a:solidFill>
                          <a:effectLst/>
                          <a:latin typeface="Tw Cen MT" panose="020B0602020104020603" pitchFamily="34" charset="0"/>
                        </a:rPr>
                        <a:t> Governance of Public Service Administration</a:t>
                      </a:r>
                      <a:endParaRPr lang="en-US" sz="1800" b="0" i="0" u="none" strike="noStrike" dirty="0">
                        <a:solidFill>
                          <a:schemeClr val="bg1"/>
                        </a:solidFill>
                        <a:effectLst/>
                        <a:latin typeface="Tw Cen MT" panose="020B0602020104020603" pitchFamily="34" charset="0"/>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r" fontAlgn="b"/>
                      <a:r>
                        <a:rPr lang="en-US" sz="1800" b="0" i="0" u="none" strike="noStrike" kern="1200" dirty="0">
                          <a:solidFill>
                            <a:srgbClr val="000000"/>
                          </a:solidFill>
                          <a:effectLst/>
                          <a:latin typeface="Tw Cen MT" panose="020B0602020104020603" pitchFamily="34" charset="0"/>
                          <a:ea typeface="+mn-ea"/>
                          <a:cs typeface="+mn-cs"/>
                        </a:rPr>
                        <a:t>47,947 </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algn="r" fontAlgn="b"/>
                      <a:r>
                        <a:rPr lang="en-US" sz="1800" b="0" i="0" u="none" strike="noStrike" kern="1200" dirty="0">
                          <a:solidFill>
                            <a:schemeClr val="bg1"/>
                          </a:solidFill>
                          <a:effectLst/>
                          <a:latin typeface="Tw Cen MT" panose="020B0602020104020603" pitchFamily="34" charset="0"/>
                          <a:ea typeface="+mn-ea"/>
                          <a:cs typeface="+mn-cs"/>
                        </a:rPr>
                        <a:t>44,647 </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r" fontAlgn="b"/>
                      <a:r>
                        <a:rPr lang="en-US" sz="1800" b="0" i="0" u="none" strike="noStrike" kern="1200" dirty="0">
                          <a:solidFill>
                            <a:schemeClr val="bg1"/>
                          </a:solidFill>
                          <a:effectLst/>
                          <a:latin typeface="Tw Cen MT" panose="020B0602020104020603" pitchFamily="34" charset="0"/>
                          <a:ea typeface="+mn-ea"/>
                          <a:cs typeface="+mn-cs"/>
                        </a:rPr>
                        <a:t>3,300 </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r" fontAlgn="b"/>
                      <a:r>
                        <a:rPr lang="en-US" sz="1800" b="0" i="0" u="none" strike="noStrike" kern="1200" dirty="0">
                          <a:solidFill>
                            <a:schemeClr val="bg1"/>
                          </a:solidFill>
                          <a:effectLst/>
                          <a:latin typeface="Tw Cen MT" panose="020B0602020104020603" pitchFamily="34" charset="0"/>
                          <a:ea typeface="+mn-ea"/>
                          <a:cs typeface="+mn-cs"/>
                        </a:rPr>
                        <a:t>93.1%</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759969366"/>
                  </a:ext>
                </a:extLst>
              </a:tr>
              <a:tr h="349186">
                <a:tc>
                  <a:txBody>
                    <a:bodyPr/>
                    <a:lstStyle/>
                    <a:p>
                      <a:pPr algn="l" fontAlgn="b">
                        <a:lnSpc>
                          <a:spcPct val="150000"/>
                        </a:lnSpc>
                      </a:pPr>
                      <a:r>
                        <a:rPr lang="en-US" sz="1800" b="1" i="0" u="none" strike="noStrike" dirty="0" smtClean="0">
                          <a:solidFill>
                            <a:schemeClr val="bg1"/>
                          </a:solidFill>
                          <a:effectLst/>
                          <a:latin typeface="Tw Cen MT" panose="020B0602020104020603" pitchFamily="34" charset="0"/>
                        </a:rPr>
                        <a:t>Total</a:t>
                      </a:r>
                      <a:endParaRPr lang="en-US" sz="1800" b="1" i="0" u="none" strike="noStrike" dirty="0">
                        <a:solidFill>
                          <a:schemeClr val="bg1"/>
                        </a:solidFill>
                        <a:effectLst/>
                        <a:latin typeface="Tw Cen MT" panose="020B0602020104020603" pitchFamily="34" charset="0"/>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algn="r" fontAlgn="b"/>
                      <a:r>
                        <a:rPr lang="en-US" sz="1800" b="1" i="0" u="none" strike="noStrike" kern="1200" dirty="0">
                          <a:solidFill>
                            <a:srgbClr val="000000"/>
                          </a:solidFill>
                          <a:effectLst/>
                          <a:latin typeface="Tw Cen MT" panose="020B0602020104020603" pitchFamily="34" charset="0"/>
                          <a:ea typeface="+mn-ea"/>
                          <a:cs typeface="+mn-cs"/>
                        </a:rPr>
                        <a:t>488,772 </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algn="r" fontAlgn="b"/>
                      <a:r>
                        <a:rPr lang="en-US" sz="1800" b="1" i="0" u="none" strike="noStrike" kern="1200" dirty="0">
                          <a:solidFill>
                            <a:schemeClr val="bg1"/>
                          </a:solidFill>
                          <a:effectLst/>
                          <a:latin typeface="Tw Cen MT" panose="020B0602020104020603" pitchFamily="34" charset="0"/>
                          <a:ea typeface="+mn-ea"/>
                          <a:cs typeface="+mn-cs"/>
                        </a:rPr>
                        <a:t>450,394 </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algn="r" fontAlgn="b"/>
                      <a:r>
                        <a:rPr lang="en-US" sz="1800" b="1" i="0" u="none" strike="noStrike" kern="1200" dirty="0">
                          <a:solidFill>
                            <a:schemeClr val="bg1"/>
                          </a:solidFill>
                          <a:effectLst/>
                          <a:latin typeface="Tw Cen MT" panose="020B0602020104020603" pitchFamily="34" charset="0"/>
                          <a:ea typeface="+mn-ea"/>
                          <a:cs typeface="+mn-cs"/>
                        </a:rPr>
                        <a:t>38,378 </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algn="r" fontAlgn="b"/>
                      <a:r>
                        <a:rPr lang="en-US" sz="1800" b="1" i="0" u="none" strike="noStrike" kern="1200" dirty="0">
                          <a:solidFill>
                            <a:schemeClr val="bg1"/>
                          </a:solidFill>
                          <a:effectLst/>
                          <a:latin typeface="Tw Cen MT" panose="020B0602020104020603" pitchFamily="34" charset="0"/>
                          <a:ea typeface="+mn-ea"/>
                          <a:cs typeface="+mn-cs"/>
                        </a:rPr>
                        <a:t>92.1%</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10008"/>
                  </a:ext>
                </a:extLst>
              </a:tr>
              <a:tr h="349186">
                <a:tc>
                  <a:txBody>
                    <a:bodyPr/>
                    <a:lstStyle/>
                    <a:p>
                      <a:pPr algn="l" fontAlgn="b">
                        <a:lnSpc>
                          <a:spcPct val="150000"/>
                        </a:lnSpc>
                      </a:pPr>
                      <a:r>
                        <a:rPr lang="en-US" sz="1800" b="0" i="0" u="none" strike="noStrike" dirty="0" smtClean="0">
                          <a:solidFill>
                            <a:schemeClr val="bg1"/>
                          </a:solidFill>
                          <a:effectLst/>
                          <a:latin typeface="Tw Cen MT" panose="020B0602020104020603" pitchFamily="34" charset="0"/>
                        </a:rPr>
                        <a:t> Center for Public Service Innovation</a:t>
                      </a:r>
                      <a:endParaRPr lang="en-US" sz="1800" b="0" i="0" u="none" strike="noStrike" dirty="0">
                        <a:solidFill>
                          <a:schemeClr val="bg1"/>
                        </a:solidFill>
                        <a:effectLst/>
                        <a:latin typeface="Tw Cen MT" panose="020B0602020104020603" pitchFamily="34" charset="0"/>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r" fontAlgn="b"/>
                      <a:r>
                        <a:rPr lang="en-US" sz="1800" b="0" i="0" u="none" strike="noStrike" kern="1200" dirty="0">
                          <a:solidFill>
                            <a:srgbClr val="000000"/>
                          </a:solidFill>
                          <a:effectLst/>
                          <a:latin typeface="Tw Cen MT" panose="020B0602020104020603" pitchFamily="34" charset="0"/>
                          <a:ea typeface="+mn-ea"/>
                          <a:cs typeface="+mn-cs"/>
                        </a:rPr>
                        <a:t>38,437 </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algn="r" fontAlgn="b"/>
                      <a:r>
                        <a:rPr lang="en-US" sz="1800" b="0" i="0" u="none" strike="noStrike" kern="1200" dirty="0">
                          <a:solidFill>
                            <a:schemeClr val="bg1"/>
                          </a:solidFill>
                          <a:effectLst/>
                          <a:latin typeface="Tw Cen MT" panose="020B0602020104020603" pitchFamily="34" charset="0"/>
                          <a:ea typeface="+mn-ea"/>
                          <a:cs typeface="+mn-cs"/>
                        </a:rPr>
                        <a:t>38,437 </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r" fontAlgn="b"/>
                      <a:r>
                        <a:rPr lang="en-US" sz="1800" b="0" i="0" u="none" strike="noStrike" kern="1200" dirty="0">
                          <a:solidFill>
                            <a:schemeClr val="bg1"/>
                          </a:solidFill>
                          <a:effectLst/>
                          <a:latin typeface="Tw Cen MT" panose="020B0602020104020603" pitchFamily="34" charset="0"/>
                          <a:ea typeface="+mn-ea"/>
                          <a:cs typeface="+mn-cs"/>
                        </a:rPr>
                        <a:t>0 </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r" fontAlgn="b"/>
                      <a:r>
                        <a:rPr lang="en-US" sz="1800" b="0" i="0" u="none" strike="noStrike" kern="1200" dirty="0">
                          <a:solidFill>
                            <a:schemeClr val="bg1"/>
                          </a:solidFill>
                          <a:effectLst/>
                          <a:latin typeface="Tw Cen MT" panose="020B0602020104020603" pitchFamily="34" charset="0"/>
                          <a:ea typeface="+mn-ea"/>
                          <a:cs typeface="+mn-cs"/>
                        </a:rPr>
                        <a:t>100.0%</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0009"/>
                  </a:ext>
                </a:extLst>
              </a:tr>
              <a:tr h="413080">
                <a:tc>
                  <a:txBody>
                    <a:bodyPr/>
                    <a:lstStyle/>
                    <a:p>
                      <a:pPr algn="l" fontAlgn="b">
                        <a:lnSpc>
                          <a:spcPct val="150000"/>
                        </a:lnSpc>
                      </a:pPr>
                      <a:r>
                        <a:rPr lang="en-US" sz="1800" b="0" i="0" u="none" strike="noStrike" dirty="0" smtClean="0">
                          <a:solidFill>
                            <a:schemeClr val="bg1"/>
                          </a:solidFill>
                          <a:effectLst/>
                          <a:latin typeface="Tw Cen MT" panose="020B0602020104020603" pitchFamily="34" charset="0"/>
                        </a:rPr>
                        <a:t> National School of Government</a:t>
                      </a:r>
                      <a:endParaRPr lang="en-US" sz="1800" b="0" i="0" u="none" strike="noStrike" dirty="0">
                        <a:solidFill>
                          <a:schemeClr val="bg1"/>
                        </a:solidFill>
                        <a:effectLst/>
                        <a:latin typeface="Tw Cen MT" panose="020B0602020104020603" pitchFamily="34" charset="0"/>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r" fontAlgn="b"/>
                      <a:r>
                        <a:rPr lang="en-US" sz="1800" b="0" i="0" u="none" strike="noStrike" kern="1200" dirty="0">
                          <a:solidFill>
                            <a:srgbClr val="000000"/>
                          </a:solidFill>
                          <a:effectLst/>
                          <a:latin typeface="Tw Cen MT" panose="020B0602020104020603" pitchFamily="34" charset="0"/>
                          <a:ea typeface="+mn-ea"/>
                          <a:cs typeface="+mn-cs"/>
                        </a:rPr>
                        <a:t>187,905 </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algn="r" fontAlgn="b"/>
                      <a:r>
                        <a:rPr lang="en-US" sz="1800" b="0" i="0" u="none" strike="noStrike" kern="1200" dirty="0">
                          <a:solidFill>
                            <a:schemeClr val="bg1"/>
                          </a:solidFill>
                          <a:effectLst/>
                          <a:latin typeface="Tw Cen MT" panose="020B0602020104020603" pitchFamily="34" charset="0"/>
                          <a:ea typeface="+mn-ea"/>
                          <a:cs typeface="+mn-cs"/>
                        </a:rPr>
                        <a:t>187,905 </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r" fontAlgn="b"/>
                      <a:r>
                        <a:rPr lang="en-US" sz="1800" b="0" i="0" u="none" strike="noStrike" kern="1200" dirty="0">
                          <a:solidFill>
                            <a:schemeClr val="bg1"/>
                          </a:solidFill>
                          <a:effectLst/>
                          <a:latin typeface="Tw Cen MT" panose="020B0602020104020603" pitchFamily="34" charset="0"/>
                          <a:ea typeface="+mn-ea"/>
                          <a:cs typeface="+mn-cs"/>
                        </a:rPr>
                        <a:t>0 </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r" fontAlgn="b"/>
                      <a:r>
                        <a:rPr lang="en-US" sz="1800" b="0" i="0" u="none" strike="noStrike" kern="1200" dirty="0">
                          <a:solidFill>
                            <a:schemeClr val="bg1"/>
                          </a:solidFill>
                          <a:effectLst/>
                          <a:latin typeface="Tw Cen MT" panose="020B0602020104020603" pitchFamily="34" charset="0"/>
                          <a:ea typeface="+mn-ea"/>
                          <a:cs typeface="+mn-cs"/>
                        </a:rPr>
                        <a:t>100.0%</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0010"/>
                  </a:ext>
                </a:extLst>
              </a:tr>
              <a:tr h="413080">
                <a:tc>
                  <a:txBody>
                    <a:bodyPr/>
                    <a:lstStyle/>
                    <a:p>
                      <a:pPr algn="l" fontAlgn="b">
                        <a:lnSpc>
                          <a:spcPct val="150000"/>
                        </a:lnSpc>
                      </a:pPr>
                      <a:r>
                        <a:rPr lang="en-US" sz="1800" b="0" i="0" u="none" strike="noStrike" dirty="0" smtClean="0">
                          <a:solidFill>
                            <a:schemeClr val="bg1"/>
                          </a:solidFill>
                          <a:effectLst/>
                          <a:latin typeface="Tw Cen MT" panose="020B0602020104020603" pitchFamily="34" charset="0"/>
                        </a:rPr>
                        <a:t> Public Service Commission</a:t>
                      </a:r>
                      <a:endParaRPr lang="en-US" sz="1800" b="0" i="0" u="none" strike="noStrike" dirty="0">
                        <a:solidFill>
                          <a:schemeClr val="bg1"/>
                        </a:solidFill>
                        <a:effectLst/>
                        <a:latin typeface="Tw Cen MT" panose="020B0602020104020603" pitchFamily="34" charset="0"/>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r" fontAlgn="b"/>
                      <a:r>
                        <a:rPr lang="en-US" sz="1800" b="0" i="0" u="none" strike="noStrike" kern="1200" dirty="0">
                          <a:solidFill>
                            <a:srgbClr val="000000"/>
                          </a:solidFill>
                          <a:effectLst/>
                          <a:latin typeface="Tw Cen MT" panose="020B0602020104020603" pitchFamily="34" charset="0"/>
                          <a:ea typeface="+mn-ea"/>
                          <a:cs typeface="+mn-cs"/>
                        </a:rPr>
                        <a:t>278,229 </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algn="r" fontAlgn="b"/>
                      <a:r>
                        <a:rPr lang="en-US" sz="1800" b="0" i="0" u="none" strike="noStrike" kern="1200" dirty="0">
                          <a:solidFill>
                            <a:schemeClr val="bg1"/>
                          </a:solidFill>
                          <a:effectLst/>
                          <a:latin typeface="Tw Cen MT" panose="020B0602020104020603" pitchFamily="34" charset="0"/>
                          <a:ea typeface="+mn-ea"/>
                          <a:cs typeface="+mn-cs"/>
                        </a:rPr>
                        <a:t>278,229 </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r" fontAlgn="b"/>
                      <a:r>
                        <a:rPr lang="en-US" sz="1800" b="0" i="0" u="none" strike="noStrike" kern="1200" dirty="0">
                          <a:solidFill>
                            <a:schemeClr val="bg1"/>
                          </a:solidFill>
                          <a:effectLst/>
                          <a:latin typeface="Tw Cen MT" panose="020B0602020104020603" pitchFamily="34" charset="0"/>
                          <a:ea typeface="+mn-ea"/>
                          <a:cs typeface="+mn-cs"/>
                        </a:rPr>
                        <a:t>0 </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r" fontAlgn="b"/>
                      <a:r>
                        <a:rPr lang="en-US" sz="1800" b="0" i="0" u="none" strike="noStrike" kern="1200" dirty="0">
                          <a:solidFill>
                            <a:schemeClr val="bg1"/>
                          </a:solidFill>
                          <a:effectLst/>
                          <a:latin typeface="Tw Cen MT" panose="020B0602020104020603" pitchFamily="34" charset="0"/>
                          <a:ea typeface="+mn-ea"/>
                          <a:cs typeface="+mn-cs"/>
                        </a:rPr>
                        <a:t>100.0%</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405515983"/>
                  </a:ext>
                </a:extLst>
              </a:tr>
              <a:tr h="349186">
                <a:tc>
                  <a:txBody>
                    <a:bodyPr/>
                    <a:lstStyle/>
                    <a:p>
                      <a:pPr algn="l" fontAlgn="b">
                        <a:lnSpc>
                          <a:spcPct val="150000"/>
                        </a:lnSpc>
                      </a:pPr>
                      <a:r>
                        <a:rPr lang="en-US" sz="1800" b="1" i="0" u="none" strike="noStrike" dirty="0" smtClean="0">
                          <a:solidFill>
                            <a:schemeClr val="bg1"/>
                          </a:solidFill>
                          <a:effectLst/>
                          <a:latin typeface="Tw Cen MT" panose="020B0602020104020603" pitchFamily="34" charset="0"/>
                        </a:rPr>
                        <a:t>Total</a:t>
                      </a:r>
                      <a:endParaRPr lang="en-US" sz="1800" b="1" i="0" u="none" strike="noStrike" dirty="0">
                        <a:solidFill>
                          <a:schemeClr val="bg1"/>
                        </a:solidFill>
                        <a:effectLst/>
                        <a:latin typeface="Tw Cen MT" panose="020B0602020104020603" pitchFamily="34" charset="0"/>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85000"/>
                      </a:schemeClr>
                    </a:solidFill>
                  </a:tcPr>
                </a:tc>
                <a:tc>
                  <a:txBody>
                    <a:bodyPr/>
                    <a:lstStyle/>
                    <a:p>
                      <a:pPr algn="r" fontAlgn="b"/>
                      <a:r>
                        <a:rPr lang="en-US" sz="1800" b="1" i="0" u="none" strike="noStrike" kern="1200" dirty="0">
                          <a:solidFill>
                            <a:srgbClr val="000000"/>
                          </a:solidFill>
                          <a:effectLst/>
                          <a:latin typeface="Tw Cen MT" panose="020B0602020104020603" pitchFamily="34" charset="0"/>
                          <a:ea typeface="+mn-ea"/>
                          <a:cs typeface="+mn-cs"/>
                        </a:rPr>
                        <a:t>504,571 </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algn="r" fontAlgn="b"/>
                      <a:r>
                        <a:rPr lang="en-US" sz="1800" b="1" i="0" u="none" strike="noStrike" kern="1200" dirty="0">
                          <a:solidFill>
                            <a:schemeClr val="bg1"/>
                          </a:solidFill>
                          <a:effectLst/>
                          <a:latin typeface="Tw Cen MT" panose="020B0602020104020603" pitchFamily="34" charset="0"/>
                          <a:ea typeface="+mn-ea"/>
                          <a:cs typeface="+mn-cs"/>
                        </a:rPr>
                        <a:t>504,571 </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85000"/>
                      </a:schemeClr>
                    </a:solidFill>
                  </a:tcPr>
                </a:tc>
                <a:tc>
                  <a:txBody>
                    <a:bodyPr/>
                    <a:lstStyle/>
                    <a:p>
                      <a:pPr algn="r" fontAlgn="b"/>
                      <a:r>
                        <a:rPr lang="en-US" sz="1800" b="1" i="0" u="none" strike="noStrike" kern="1200" dirty="0">
                          <a:solidFill>
                            <a:schemeClr val="bg1"/>
                          </a:solidFill>
                          <a:effectLst/>
                          <a:latin typeface="Tw Cen MT" panose="020B0602020104020603" pitchFamily="34" charset="0"/>
                          <a:ea typeface="+mn-ea"/>
                          <a:cs typeface="+mn-cs"/>
                        </a:rPr>
                        <a:t>0 </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85000"/>
                      </a:schemeClr>
                    </a:solidFill>
                  </a:tcPr>
                </a:tc>
                <a:tc>
                  <a:txBody>
                    <a:bodyPr/>
                    <a:lstStyle/>
                    <a:p>
                      <a:pPr algn="r" fontAlgn="b"/>
                      <a:r>
                        <a:rPr lang="en-US" sz="1800" b="1" i="0" u="none" strike="noStrike" kern="1200" dirty="0">
                          <a:solidFill>
                            <a:schemeClr val="bg1"/>
                          </a:solidFill>
                          <a:effectLst/>
                          <a:latin typeface="Tw Cen MT" panose="020B0602020104020603" pitchFamily="34" charset="0"/>
                          <a:ea typeface="+mn-ea"/>
                          <a:cs typeface="+mn-cs"/>
                        </a:rPr>
                        <a:t>100.0%</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85000"/>
                      </a:schemeClr>
                    </a:solidFill>
                  </a:tcPr>
                </a:tc>
                <a:extLst>
                  <a:ext uri="{0D108BD9-81ED-4DB2-BD59-A6C34878D82A}">
                    <a16:rowId xmlns:a16="http://schemas.microsoft.com/office/drawing/2014/main" val="10012"/>
                  </a:ext>
                </a:extLst>
              </a:tr>
              <a:tr h="425512">
                <a:tc>
                  <a:txBody>
                    <a:bodyPr/>
                    <a:lstStyle/>
                    <a:p>
                      <a:pPr marL="0" marR="0" lvl="0" indent="0" algn="l" defTabSz="914400" rtl="0" eaLnBrk="1" fontAlgn="b" latinLnBrk="0" hangingPunct="1">
                        <a:lnSpc>
                          <a:spcPct val="150000"/>
                        </a:lnSpc>
                        <a:spcBef>
                          <a:spcPts val="0"/>
                        </a:spcBef>
                        <a:spcAft>
                          <a:spcPts val="0"/>
                        </a:spcAft>
                        <a:buClrTx/>
                        <a:buSzTx/>
                        <a:buFontTx/>
                        <a:buNone/>
                        <a:tabLst/>
                        <a:defRPr/>
                      </a:pPr>
                      <a:r>
                        <a:rPr lang="en-US" sz="1800" b="1" u="none" strike="noStrike" dirty="0" smtClean="0">
                          <a:solidFill>
                            <a:schemeClr val="bg1"/>
                          </a:solidFill>
                          <a:effectLst/>
                          <a:latin typeface="Tw Cen MT" panose="020B0602020104020603" pitchFamily="34" charset="0"/>
                        </a:rPr>
                        <a:t>Total</a:t>
                      </a:r>
                      <a:endParaRPr lang="en-US" sz="1800" b="1" i="0" u="none" strike="noStrike" dirty="0" smtClean="0">
                        <a:solidFill>
                          <a:schemeClr val="bg1"/>
                        </a:solidFill>
                        <a:effectLst/>
                        <a:latin typeface="Tw Cen MT" panose="020B0602020104020603" pitchFamily="34" charset="0"/>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50000"/>
                      </a:schemeClr>
                    </a:solidFill>
                  </a:tcPr>
                </a:tc>
                <a:tc>
                  <a:txBody>
                    <a:bodyPr/>
                    <a:lstStyle/>
                    <a:p>
                      <a:pPr algn="r" fontAlgn="b"/>
                      <a:r>
                        <a:rPr lang="en-US" sz="1800" b="1" i="0" u="none" strike="noStrike" kern="1200" dirty="0">
                          <a:solidFill>
                            <a:srgbClr val="000000"/>
                          </a:solidFill>
                          <a:effectLst/>
                          <a:latin typeface="Tw Cen MT" panose="020B0602020104020603" pitchFamily="34" charset="0"/>
                          <a:ea typeface="+mn-ea"/>
                          <a:cs typeface="+mn-cs"/>
                        </a:rPr>
                        <a:t>993,343 </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algn="r" fontAlgn="b"/>
                      <a:r>
                        <a:rPr lang="en-US" sz="1800" b="1" i="0" u="none" strike="noStrike" kern="1200" dirty="0">
                          <a:solidFill>
                            <a:schemeClr val="bg1"/>
                          </a:solidFill>
                          <a:effectLst/>
                          <a:latin typeface="Tw Cen MT" panose="020B0602020104020603" pitchFamily="34" charset="0"/>
                          <a:ea typeface="+mn-ea"/>
                          <a:cs typeface="+mn-cs"/>
                        </a:rPr>
                        <a:t>954,965 </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50000"/>
                      </a:schemeClr>
                    </a:solidFill>
                  </a:tcPr>
                </a:tc>
                <a:tc>
                  <a:txBody>
                    <a:bodyPr/>
                    <a:lstStyle/>
                    <a:p>
                      <a:pPr algn="r" fontAlgn="b"/>
                      <a:r>
                        <a:rPr lang="en-US" sz="1800" b="1" i="0" u="none" strike="noStrike" kern="1200" dirty="0">
                          <a:solidFill>
                            <a:schemeClr val="bg1"/>
                          </a:solidFill>
                          <a:effectLst/>
                          <a:latin typeface="Tw Cen MT" panose="020B0602020104020603" pitchFamily="34" charset="0"/>
                          <a:ea typeface="+mn-ea"/>
                          <a:cs typeface="+mn-cs"/>
                        </a:rPr>
                        <a:t>38,378 </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50000"/>
                      </a:schemeClr>
                    </a:solidFill>
                  </a:tcPr>
                </a:tc>
                <a:tc>
                  <a:txBody>
                    <a:bodyPr/>
                    <a:lstStyle/>
                    <a:p>
                      <a:pPr algn="r" fontAlgn="b"/>
                      <a:r>
                        <a:rPr lang="en-US" sz="1800" b="1" i="0" u="none" strike="noStrike" kern="1200" dirty="0">
                          <a:solidFill>
                            <a:schemeClr val="bg1"/>
                          </a:solidFill>
                          <a:effectLst/>
                          <a:latin typeface="Tw Cen MT" panose="020B0602020104020603" pitchFamily="34" charset="0"/>
                          <a:ea typeface="+mn-ea"/>
                          <a:cs typeface="+mn-cs"/>
                        </a:rPr>
                        <a:t>96.1%</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50000"/>
                      </a:schemeClr>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95686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 y="0"/>
            <a:ext cx="11136561" cy="918874"/>
          </a:xfr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accent5"/>
          </a:lnRef>
          <a:fillRef idx="1003">
            <a:schemeClr val="lt2"/>
          </a:fillRef>
          <a:effectRef idx="2">
            <a:schemeClr val="accent5"/>
          </a:effectRef>
          <a:fontRef idx="minor">
            <a:schemeClr val="lt1"/>
          </a:fontRef>
        </p:style>
        <p:txBody>
          <a:bodyPr>
            <a:normAutofit fontScale="90000"/>
          </a:bodyPr>
          <a:lstStyle/>
          <a:p>
            <a:r>
              <a:rPr lang="en-ZA" sz="2800" b="1" dirty="0" smtClean="0">
                <a:solidFill>
                  <a:schemeClr val="accent1">
                    <a:lumMod val="75000"/>
                  </a:schemeClr>
                </a:solidFill>
                <a:effectLst>
                  <a:outerShdw blurRad="50000" dist="30000" dir="5400000" algn="tl" rotWithShape="0">
                    <a:srgbClr val="000000">
                      <a:alpha val="30000"/>
                    </a:srgbClr>
                  </a:outerShdw>
                </a:effectLst>
                <a:latin typeface="Trebuchet MS" panose="020B0603020202020204" pitchFamily="34" charset="0"/>
                <a:ea typeface="+mj-ea"/>
                <a:cs typeface="+mj-cs"/>
              </a:rPr>
              <a:t>TOTAL EXPENDITURE PER ECONOMIC CLASSIFICATION  </a:t>
            </a:r>
            <a:r>
              <a:rPr lang="en-ZA" sz="2800" b="1" dirty="0">
                <a:solidFill>
                  <a:schemeClr val="accent1">
                    <a:lumMod val="75000"/>
                  </a:schemeClr>
                </a:solidFill>
                <a:effectLst>
                  <a:outerShdw blurRad="50000" dist="30000" dir="5400000" algn="tl" rotWithShape="0">
                    <a:srgbClr val="000000">
                      <a:alpha val="30000"/>
                    </a:srgbClr>
                  </a:outerShdw>
                </a:effectLst>
                <a:latin typeface="Trebuchet MS" panose="020B0603020202020204" pitchFamily="34" charset="0"/>
                <a:ea typeface="+mj-ea"/>
                <a:cs typeface="+mj-cs"/>
              </a:rPr>
              <a:t/>
            </a:r>
            <a:br>
              <a:rPr lang="en-ZA" sz="2800" b="1" dirty="0">
                <a:solidFill>
                  <a:schemeClr val="accent1">
                    <a:lumMod val="75000"/>
                  </a:schemeClr>
                </a:solidFill>
                <a:effectLst>
                  <a:outerShdw blurRad="50000" dist="30000" dir="5400000" algn="tl" rotWithShape="0">
                    <a:srgbClr val="000000">
                      <a:alpha val="30000"/>
                    </a:srgbClr>
                  </a:outerShdw>
                </a:effectLst>
                <a:latin typeface="Trebuchet MS" panose="020B0603020202020204" pitchFamily="34" charset="0"/>
                <a:ea typeface="+mj-ea"/>
                <a:cs typeface="+mj-cs"/>
              </a:rPr>
            </a:br>
            <a:endParaRPr lang="en-ZA" sz="2800" b="1" dirty="0">
              <a:solidFill>
                <a:schemeClr val="accent1">
                  <a:lumMod val="75000"/>
                </a:schemeClr>
              </a:solidFill>
              <a:latin typeface="Trebuchet MS" panose="020B0603020202020204" pitchFamily="34" charset="0"/>
            </a:endParaRPr>
          </a:p>
        </p:txBody>
      </p:sp>
      <p:sp>
        <p:nvSpPr>
          <p:cNvPr id="3" name="Content Placeholder 2"/>
          <p:cNvSpPr>
            <a:spLocks noGrp="1"/>
          </p:cNvSpPr>
          <p:nvPr>
            <p:ph idx="1"/>
          </p:nvPr>
        </p:nvSpPr>
        <p:spPr>
          <a:xfrm>
            <a:off x="1" y="1052736"/>
            <a:ext cx="12037802" cy="4626847"/>
          </a:xfrm>
        </p:spPr>
        <p:txBody>
          <a:bodyPr>
            <a:normAutofit/>
          </a:bodyPr>
          <a:lstStyle/>
          <a:p>
            <a:pPr marL="0" indent="0">
              <a:buSzPct val="100000"/>
              <a:buNone/>
            </a:pPr>
            <a:endParaRPr lang="en-US" sz="800" u="sng" dirty="0">
              <a:latin typeface="Tw Cen MT" panose="020B0602020104020603" pitchFamily="34" charset="0"/>
            </a:endParaRPr>
          </a:p>
          <a:p>
            <a:pPr marL="0" indent="0">
              <a:buSzPct val="100000"/>
              <a:buNone/>
            </a:pPr>
            <a:endParaRPr lang="en-US" sz="1600" u="sng" dirty="0">
              <a:latin typeface="Tw Cen MT" panose="020B0602020104020603" pitchFamily="34" charset="0"/>
            </a:endParaRPr>
          </a:p>
          <a:p>
            <a:pPr marL="82296" indent="0" algn="just">
              <a:buNone/>
            </a:pPr>
            <a:endParaRPr lang="en-US" sz="2000" dirty="0" smtClean="0">
              <a:latin typeface="Tw Cen MT" panose="020B0602020104020603" pitchFamily="34" charset="0"/>
            </a:endParaRPr>
          </a:p>
          <a:p>
            <a:pPr>
              <a:buNone/>
            </a:pPr>
            <a:endParaRPr lang="en-US" dirty="0" smtClean="0"/>
          </a:p>
          <a:p>
            <a:endParaRPr lang="en-US" sz="1800" dirty="0"/>
          </a:p>
        </p:txBody>
      </p:sp>
      <p:sp>
        <p:nvSpPr>
          <p:cNvPr id="4" name="Slide Number Placeholder 3"/>
          <p:cNvSpPr>
            <a:spLocks noGrp="1"/>
          </p:cNvSpPr>
          <p:nvPr>
            <p:ph type="sldNum" sz="quarter" idx="12"/>
          </p:nvPr>
        </p:nvSpPr>
        <p:spPr>
          <a:xfrm>
            <a:off x="11136561" y="1341"/>
            <a:ext cx="1055440" cy="917529"/>
          </a:xfrm>
        </p:spPr>
        <p:txBody>
          <a:bodyPr/>
          <a:lstStyle/>
          <a:p>
            <a:pPr>
              <a:defRPr/>
            </a:pPr>
            <a:fld id="{4DE96417-4ADB-4B1E-9DF8-F791D7DFC93B}" type="slidenum">
              <a:rPr lang="en-GB" sz="4000" b="1" smtClean="0"/>
              <a:pPr>
                <a:defRPr/>
              </a:pPr>
              <a:t>28</a:t>
            </a:fld>
            <a:endParaRPr lang="en-GB" sz="4000" b="1" dirty="0"/>
          </a:p>
        </p:txBody>
      </p:sp>
      <p:graphicFrame>
        <p:nvGraphicFramePr>
          <p:cNvPr id="6" name="Table 5"/>
          <p:cNvGraphicFramePr>
            <a:graphicFrameLocks noGrp="1"/>
          </p:cNvGraphicFramePr>
          <p:nvPr>
            <p:extLst>
              <p:ext uri="{D42A27DB-BD31-4B8C-83A1-F6EECF244321}">
                <p14:modId xmlns:p14="http://schemas.microsoft.com/office/powerpoint/2010/main" val="891755424"/>
              </p:ext>
            </p:extLst>
          </p:nvPr>
        </p:nvGraphicFramePr>
        <p:xfrm>
          <a:off x="0" y="918870"/>
          <a:ext cx="12192000" cy="5957635"/>
        </p:xfrm>
        <a:graphic>
          <a:graphicData uri="http://schemas.openxmlformats.org/drawingml/2006/table">
            <a:tbl>
              <a:tblPr>
                <a:tableStyleId>{5C22544A-7EE6-4342-B048-85BDC9FD1C3A}</a:tableStyleId>
              </a:tblPr>
              <a:tblGrid>
                <a:gridCol w="3973696">
                  <a:extLst>
                    <a:ext uri="{9D8B030D-6E8A-4147-A177-3AD203B41FA5}">
                      <a16:colId xmlns:a16="http://schemas.microsoft.com/office/drawing/2014/main" val="865994361"/>
                    </a:ext>
                  </a:extLst>
                </a:gridCol>
                <a:gridCol w="2207772">
                  <a:extLst>
                    <a:ext uri="{9D8B030D-6E8A-4147-A177-3AD203B41FA5}">
                      <a16:colId xmlns:a16="http://schemas.microsoft.com/office/drawing/2014/main" val="3607275893"/>
                    </a:ext>
                  </a:extLst>
                </a:gridCol>
                <a:gridCol w="2118267">
                  <a:extLst>
                    <a:ext uri="{9D8B030D-6E8A-4147-A177-3AD203B41FA5}">
                      <a16:colId xmlns:a16="http://schemas.microsoft.com/office/drawing/2014/main" val="3880655659"/>
                    </a:ext>
                  </a:extLst>
                </a:gridCol>
                <a:gridCol w="1879590">
                  <a:extLst>
                    <a:ext uri="{9D8B030D-6E8A-4147-A177-3AD203B41FA5}">
                      <a16:colId xmlns:a16="http://schemas.microsoft.com/office/drawing/2014/main" val="2543084052"/>
                    </a:ext>
                  </a:extLst>
                </a:gridCol>
                <a:gridCol w="2012675">
                  <a:extLst>
                    <a:ext uri="{9D8B030D-6E8A-4147-A177-3AD203B41FA5}">
                      <a16:colId xmlns:a16="http://schemas.microsoft.com/office/drawing/2014/main" val="3466842501"/>
                    </a:ext>
                  </a:extLst>
                </a:gridCol>
              </a:tblGrid>
              <a:tr h="584998">
                <a:tc rowSpan="2">
                  <a:txBody>
                    <a:bodyPr/>
                    <a:lstStyle/>
                    <a:p>
                      <a:pPr algn="ctr" fontAlgn="t">
                        <a:lnSpc>
                          <a:spcPct val="110000"/>
                        </a:lnSpc>
                      </a:pPr>
                      <a:r>
                        <a:rPr lang="en-US" sz="1800" b="1" u="none" strike="noStrike" dirty="0" smtClean="0">
                          <a:solidFill>
                            <a:schemeClr val="tx1"/>
                          </a:solidFill>
                          <a:effectLst/>
                          <a:latin typeface="Tw Cen MT" panose="020B0602020104020603" pitchFamily="34" charset="0"/>
                        </a:rPr>
                        <a:t>Description</a:t>
                      </a:r>
                      <a:endParaRPr lang="en-US" sz="1800" b="1" i="0" u="none" strike="noStrike" dirty="0">
                        <a:solidFill>
                          <a:schemeClr val="tx1"/>
                        </a:solidFill>
                        <a:effectLst/>
                        <a:latin typeface="Tw Cen MT" panose="020B0602020104020603" pitchFamily="34" charset="0"/>
                      </a:endParaRPr>
                    </a:p>
                    <a:p>
                      <a:pPr algn="ctr" fontAlgn="b">
                        <a:lnSpc>
                          <a:spcPct val="110000"/>
                        </a:lnSpc>
                      </a:pPr>
                      <a:r>
                        <a:rPr lang="en-US" sz="1800" b="1" u="none" strike="noStrike" dirty="0">
                          <a:solidFill>
                            <a:schemeClr val="tx1"/>
                          </a:solidFill>
                          <a:effectLst/>
                          <a:latin typeface="Tw Cen MT" panose="020B0602020104020603" pitchFamily="34" charset="0"/>
                        </a:rPr>
                        <a:t> </a:t>
                      </a:r>
                      <a:endParaRPr lang="en-US" sz="1800" b="1" i="0" u="none" strike="noStrike" dirty="0">
                        <a:solidFill>
                          <a:schemeClr val="tx1"/>
                        </a:solidFill>
                        <a:effectLst/>
                        <a:latin typeface="Tw Cen MT" panose="020B0602020104020603"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algn="ctr" fontAlgn="t">
                        <a:lnSpc>
                          <a:spcPct val="110000"/>
                        </a:lnSpc>
                      </a:pPr>
                      <a:r>
                        <a:rPr lang="en-US" sz="1800" b="1" u="none" strike="noStrike" dirty="0" smtClean="0">
                          <a:solidFill>
                            <a:schemeClr val="tx1"/>
                          </a:solidFill>
                          <a:effectLst/>
                          <a:latin typeface="Tw Cen MT" panose="020B0602020104020603" pitchFamily="34" charset="0"/>
                        </a:rPr>
                        <a:t>Final</a:t>
                      </a:r>
                      <a:r>
                        <a:rPr lang="en-US" sz="1800" b="1" u="none" strike="noStrike" baseline="0" dirty="0" smtClean="0">
                          <a:solidFill>
                            <a:schemeClr val="tx1"/>
                          </a:solidFill>
                          <a:effectLst/>
                          <a:latin typeface="Tw Cen MT" panose="020B0602020104020603" pitchFamily="34" charset="0"/>
                        </a:rPr>
                        <a:t> </a:t>
                      </a:r>
                      <a:r>
                        <a:rPr lang="en-US" sz="1800" b="1" u="none" strike="noStrike" dirty="0" smtClean="0">
                          <a:solidFill>
                            <a:schemeClr val="tx1"/>
                          </a:solidFill>
                          <a:effectLst/>
                          <a:latin typeface="Tw Cen MT" panose="020B0602020104020603" pitchFamily="34" charset="0"/>
                        </a:rPr>
                        <a:t>Budget</a:t>
                      </a:r>
                      <a:endParaRPr lang="en-US" sz="1800" b="1" i="0" u="none" strike="noStrike" dirty="0">
                        <a:solidFill>
                          <a:schemeClr val="tx1"/>
                        </a:solidFill>
                        <a:effectLst/>
                        <a:latin typeface="Tw Cen MT" panose="020B0602020104020603"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algn="ctr" fontAlgn="t">
                        <a:lnSpc>
                          <a:spcPct val="110000"/>
                        </a:lnSpc>
                      </a:pPr>
                      <a:r>
                        <a:rPr lang="en-US" sz="1800" b="1" u="none" strike="noStrike" dirty="0" smtClean="0">
                          <a:solidFill>
                            <a:schemeClr val="tx1"/>
                          </a:solidFill>
                          <a:effectLst/>
                          <a:latin typeface="Tw Cen MT" panose="020B0602020104020603" pitchFamily="34" charset="0"/>
                        </a:rPr>
                        <a:t>Actual  - </a:t>
                      </a:r>
                    </a:p>
                    <a:p>
                      <a:pPr algn="ctr" fontAlgn="t">
                        <a:lnSpc>
                          <a:spcPct val="110000"/>
                        </a:lnSpc>
                      </a:pPr>
                      <a:r>
                        <a:rPr lang="en-US" sz="1800" b="1" u="none" strike="noStrike" dirty="0" smtClean="0">
                          <a:solidFill>
                            <a:schemeClr val="tx1"/>
                          </a:solidFill>
                          <a:effectLst/>
                          <a:latin typeface="Tw Cen MT" panose="020B0602020104020603" pitchFamily="34" charset="0"/>
                        </a:rPr>
                        <a:t>31 March 2020</a:t>
                      </a:r>
                      <a:endParaRPr lang="en-US" sz="1800" b="1" i="0" u="none" strike="noStrike" dirty="0">
                        <a:solidFill>
                          <a:schemeClr val="tx1"/>
                        </a:solidFill>
                        <a:effectLst/>
                        <a:latin typeface="Tw Cen MT" panose="020B0602020104020603"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algn="ctr" fontAlgn="t">
                        <a:lnSpc>
                          <a:spcPct val="110000"/>
                        </a:lnSpc>
                      </a:pPr>
                      <a:r>
                        <a:rPr lang="en-US" sz="1800" b="1" u="none" strike="noStrike" dirty="0" smtClean="0">
                          <a:solidFill>
                            <a:schemeClr val="tx1"/>
                          </a:solidFill>
                          <a:effectLst/>
                          <a:latin typeface="Tw Cen MT" panose="020B0602020104020603" pitchFamily="34" charset="0"/>
                        </a:rPr>
                        <a:t>Unspent</a:t>
                      </a:r>
                      <a:endParaRPr lang="en-US" sz="1800" b="1" i="0" u="none" strike="noStrike" dirty="0">
                        <a:solidFill>
                          <a:schemeClr val="tx1"/>
                        </a:solidFill>
                        <a:effectLst/>
                        <a:latin typeface="Tw Cen MT" panose="020B0602020104020603"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algn="ctr" fontAlgn="t">
                        <a:lnSpc>
                          <a:spcPct val="110000"/>
                        </a:lnSpc>
                      </a:pPr>
                      <a:r>
                        <a:rPr lang="en-US" sz="1800" b="1" u="none" strike="noStrike" dirty="0">
                          <a:solidFill>
                            <a:schemeClr val="tx1"/>
                          </a:solidFill>
                          <a:effectLst/>
                          <a:latin typeface="Tw Cen MT" panose="020B0602020104020603" pitchFamily="34" charset="0"/>
                        </a:rPr>
                        <a:t>% </a:t>
                      </a:r>
                      <a:r>
                        <a:rPr lang="en-US" sz="1800" b="1" u="none" strike="noStrike" dirty="0" smtClean="0">
                          <a:solidFill>
                            <a:schemeClr val="tx1"/>
                          </a:solidFill>
                          <a:effectLst/>
                          <a:latin typeface="Tw Cen MT" panose="020B0602020104020603" pitchFamily="34" charset="0"/>
                        </a:rPr>
                        <a:t>Spent</a:t>
                      </a:r>
                      <a:endParaRPr lang="en-US" sz="1800" b="1" i="0" u="none" strike="noStrike" dirty="0">
                        <a:solidFill>
                          <a:schemeClr val="tx1"/>
                        </a:solidFill>
                        <a:effectLst/>
                        <a:latin typeface="Tw Cen MT" panose="020B0602020104020603"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4210156171"/>
                  </a:ext>
                </a:extLst>
              </a:tr>
              <a:tr h="511935">
                <a:tc vMerge="1">
                  <a:txBody>
                    <a:bodyPr/>
                    <a:lstStyle/>
                    <a:p>
                      <a:pPr algn="l" fontAlgn="b"/>
                      <a:endParaRPr lang="en-US" sz="1600" b="1" i="0" u="none" strike="noStrike" dirty="0">
                        <a:solidFill>
                          <a:schemeClr val="tx1"/>
                        </a:solidFill>
                        <a:effectLst/>
                        <a:latin typeface="Tw Cen MT" panose="020B0602020104020603" pitchFamily="34" charset="0"/>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fontAlgn="b">
                        <a:lnSpc>
                          <a:spcPct val="110000"/>
                        </a:lnSpc>
                      </a:pPr>
                      <a:r>
                        <a:rPr lang="en-US" sz="1800" b="1" u="none" strike="noStrike" dirty="0">
                          <a:solidFill>
                            <a:schemeClr val="tx1"/>
                          </a:solidFill>
                          <a:effectLst/>
                          <a:latin typeface="Tw Cen MT" panose="020B0602020104020603" pitchFamily="34" charset="0"/>
                        </a:rPr>
                        <a:t> R'000 </a:t>
                      </a:r>
                      <a:endParaRPr lang="en-US" sz="1800" b="1" i="0" u="none" strike="noStrike" dirty="0">
                        <a:solidFill>
                          <a:schemeClr val="tx1"/>
                        </a:solidFill>
                        <a:effectLst/>
                        <a:latin typeface="Tw Cen MT" panose="020B0602020104020603" pitchFamily="34" charset="0"/>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algn="ctr" fontAlgn="b">
                        <a:lnSpc>
                          <a:spcPct val="110000"/>
                        </a:lnSpc>
                      </a:pPr>
                      <a:r>
                        <a:rPr lang="en-US" sz="1800" b="1" u="none" strike="noStrike" dirty="0">
                          <a:solidFill>
                            <a:schemeClr val="tx1"/>
                          </a:solidFill>
                          <a:effectLst/>
                          <a:latin typeface="Tw Cen MT" panose="020B0602020104020603" pitchFamily="34" charset="0"/>
                        </a:rPr>
                        <a:t> R'000 </a:t>
                      </a:r>
                      <a:endParaRPr lang="en-US" sz="1800" b="1" i="0" u="none" strike="noStrike" dirty="0">
                        <a:solidFill>
                          <a:schemeClr val="tx1"/>
                        </a:solidFill>
                        <a:effectLst/>
                        <a:latin typeface="Tw Cen MT" panose="020B0602020104020603" pitchFamily="34" charset="0"/>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algn="ctr" fontAlgn="b">
                        <a:lnSpc>
                          <a:spcPct val="110000"/>
                        </a:lnSpc>
                      </a:pPr>
                      <a:r>
                        <a:rPr lang="en-US" sz="1800" b="1" u="none" strike="noStrike" dirty="0">
                          <a:solidFill>
                            <a:schemeClr val="tx1"/>
                          </a:solidFill>
                          <a:effectLst/>
                          <a:latin typeface="Tw Cen MT" panose="020B0602020104020603" pitchFamily="34" charset="0"/>
                        </a:rPr>
                        <a:t> R'000 </a:t>
                      </a:r>
                      <a:endParaRPr lang="en-US" sz="1800" b="1" i="0" u="none" strike="noStrike" dirty="0">
                        <a:solidFill>
                          <a:schemeClr val="tx1"/>
                        </a:solidFill>
                        <a:effectLst/>
                        <a:latin typeface="Tw Cen MT" panose="020B0602020104020603" pitchFamily="34" charset="0"/>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algn="ctr" fontAlgn="b">
                        <a:lnSpc>
                          <a:spcPct val="110000"/>
                        </a:lnSpc>
                      </a:pPr>
                      <a:r>
                        <a:rPr lang="en-US" sz="1800" b="1" u="none" strike="noStrike" dirty="0">
                          <a:solidFill>
                            <a:schemeClr val="tx1"/>
                          </a:solidFill>
                          <a:effectLst/>
                          <a:latin typeface="Tw Cen MT" panose="020B0602020104020603" pitchFamily="34" charset="0"/>
                        </a:rPr>
                        <a:t>%</a:t>
                      </a:r>
                      <a:endParaRPr lang="en-US" sz="1800" b="1" i="0" u="none" strike="noStrike" dirty="0">
                        <a:solidFill>
                          <a:schemeClr val="tx1"/>
                        </a:solidFill>
                        <a:effectLst/>
                        <a:latin typeface="Tw Cen MT" panose="020B0602020104020603" pitchFamily="34" charset="0"/>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2700490"/>
                  </a:ext>
                </a:extLst>
              </a:tr>
              <a:tr h="697888">
                <a:tc>
                  <a:txBody>
                    <a:bodyPr/>
                    <a:lstStyle/>
                    <a:p>
                      <a:pPr algn="l" fontAlgn="b">
                        <a:lnSpc>
                          <a:spcPct val="110000"/>
                        </a:lnSpc>
                      </a:pPr>
                      <a:r>
                        <a:rPr lang="en-US" sz="1800" u="none" strike="noStrike" dirty="0">
                          <a:solidFill>
                            <a:schemeClr val="bg1"/>
                          </a:solidFill>
                          <a:effectLst/>
                          <a:latin typeface="Tw Cen MT" panose="020B0602020104020603" pitchFamily="34" charset="0"/>
                        </a:rPr>
                        <a:t> Compensation of Employees </a:t>
                      </a:r>
                      <a:endParaRPr lang="en-US" sz="1800" b="0" i="0" u="none" strike="noStrike" dirty="0">
                        <a:solidFill>
                          <a:schemeClr val="bg1"/>
                        </a:solidFill>
                        <a:effectLst/>
                        <a:latin typeface="Tw Cen MT" panose="020B0602020104020603" pitchFamily="34" charset="0"/>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r" fontAlgn="b"/>
                      <a:r>
                        <a:rPr lang="en-US" sz="1800" u="none" strike="noStrike" kern="1200" dirty="0">
                          <a:solidFill>
                            <a:schemeClr val="bg1"/>
                          </a:solidFill>
                          <a:effectLst/>
                          <a:latin typeface="Tw Cen MT" panose="020B0602020104020603" pitchFamily="34" charset="0"/>
                          <a:ea typeface="+mn-ea"/>
                          <a:cs typeface="+mn-cs"/>
                        </a:rPr>
                        <a:t>303,656 </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algn="r" fontAlgn="b"/>
                      <a:r>
                        <a:rPr lang="en-US" sz="1800" u="none" strike="noStrike" kern="1200" dirty="0">
                          <a:solidFill>
                            <a:schemeClr val="bg1"/>
                          </a:solidFill>
                          <a:effectLst/>
                          <a:latin typeface="Tw Cen MT" panose="020B0602020104020603" pitchFamily="34" charset="0"/>
                          <a:ea typeface="+mn-ea"/>
                          <a:cs typeface="+mn-cs"/>
                        </a:rPr>
                        <a:t>290,649 </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r" fontAlgn="b"/>
                      <a:r>
                        <a:rPr lang="en-US" sz="1800" u="none" strike="noStrike" kern="1200" dirty="0">
                          <a:solidFill>
                            <a:schemeClr val="bg1"/>
                          </a:solidFill>
                          <a:effectLst/>
                          <a:latin typeface="Tw Cen MT" panose="020B0602020104020603" pitchFamily="34" charset="0"/>
                          <a:ea typeface="+mn-ea"/>
                          <a:cs typeface="+mn-cs"/>
                        </a:rPr>
                        <a:t>13,007 </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r" fontAlgn="b"/>
                      <a:r>
                        <a:rPr lang="en-US" sz="1800" u="none" strike="noStrike" kern="1200" dirty="0">
                          <a:solidFill>
                            <a:schemeClr val="bg1"/>
                          </a:solidFill>
                          <a:effectLst/>
                          <a:latin typeface="Tw Cen MT" panose="020B0602020104020603" pitchFamily="34" charset="0"/>
                          <a:ea typeface="+mn-ea"/>
                          <a:cs typeface="+mn-cs"/>
                        </a:rPr>
                        <a:t>95.7%</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4065864883"/>
                  </a:ext>
                </a:extLst>
              </a:tr>
              <a:tr h="811165">
                <a:tc>
                  <a:txBody>
                    <a:bodyPr/>
                    <a:lstStyle/>
                    <a:p>
                      <a:pPr algn="l" fontAlgn="b">
                        <a:lnSpc>
                          <a:spcPct val="110000"/>
                        </a:lnSpc>
                      </a:pPr>
                      <a:r>
                        <a:rPr lang="en-US" sz="1800" u="none" strike="noStrike" dirty="0">
                          <a:solidFill>
                            <a:schemeClr val="bg1"/>
                          </a:solidFill>
                          <a:effectLst/>
                          <a:latin typeface="Tw Cen MT" panose="020B0602020104020603" pitchFamily="34" charset="0"/>
                        </a:rPr>
                        <a:t> Goods and Services </a:t>
                      </a:r>
                      <a:endParaRPr lang="en-US" sz="1800" b="0" i="0" u="none" strike="noStrike" dirty="0">
                        <a:solidFill>
                          <a:schemeClr val="bg1"/>
                        </a:solidFill>
                        <a:effectLst/>
                        <a:latin typeface="Tw Cen MT" panose="020B0602020104020603" pitchFamily="34" charset="0"/>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r" fontAlgn="b"/>
                      <a:r>
                        <a:rPr lang="en-US" sz="1800" u="none" strike="noStrike" kern="1200" dirty="0">
                          <a:solidFill>
                            <a:schemeClr val="bg1"/>
                          </a:solidFill>
                          <a:effectLst/>
                          <a:latin typeface="Tw Cen MT" panose="020B0602020104020603" pitchFamily="34" charset="0"/>
                          <a:ea typeface="+mn-ea"/>
                          <a:cs typeface="+mn-cs"/>
                        </a:rPr>
                        <a:t>175,754 </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algn="r" fontAlgn="b"/>
                      <a:r>
                        <a:rPr lang="en-US" sz="1800" u="none" strike="noStrike" kern="1200" dirty="0">
                          <a:solidFill>
                            <a:schemeClr val="bg1"/>
                          </a:solidFill>
                          <a:effectLst/>
                          <a:latin typeface="Tw Cen MT" panose="020B0602020104020603" pitchFamily="34" charset="0"/>
                          <a:ea typeface="+mn-ea"/>
                          <a:cs typeface="+mn-cs"/>
                        </a:rPr>
                        <a:t>151,959 </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r" fontAlgn="b"/>
                      <a:r>
                        <a:rPr lang="en-US" sz="1800" u="none" strike="noStrike" kern="1200" dirty="0">
                          <a:solidFill>
                            <a:schemeClr val="bg1"/>
                          </a:solidFill>
                          <a:effectLst/>
                          <a:latin typeface="Tw Cen MT" panose="020B0602020104020603" pitchFamily="34" charset="0"/>
                          <a:ea typeface="+mn-ea"/>
                          <a:cs typeface="+mn-cs"/>
                        </a:rPr>
                        <a:t>23,795 </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r" fontAlgn="b"/>
                      <a:r>
                        <a:rPr lang="en-US" sz="1800" u="none" strike="noStrike" kern="1200" dirty="0">
                          <a:solidFill>
                            <a:schemeClr val="bg1"/>
                          </a:solidFill>
                          <a:effectLst/>
                          <a:latin typeface="Tw Cen MT" panose="020B0602020104020603" pitchFamily="34" charset="0"/>
                          <a:ea typeface="+mn-ea"/>
                          <a:cs typeface="+mn-cs"/>
                        </a:rPr>
                        <a:t>86.5%</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904451362"/>
                  </a:ext>
                </a:extLst>
              </a:tr>
              <a:tr h="703007">
                <a:tc>
                  <a:txBody>
                    <a:bodyPr/>
                    <a:lstStyle/>
                    <a:p>
                      <a:pPr algn="l" fontAlgn="b">
                        <a:lnSpc>
                          <a:spcPct val="110000"/>
                        </a:lnSpc>
                      </a:pPr>
                      <a:r>
                        <a:rPr lang="en-US" sz="1800" u="none" strike="noStrike" dirty="0">
                          <a:solidFill>
                            <a:schemeClr val="bg1"/>
                          </a:solidFill>
                          <a:effectLst/>
                          <a:latin typeface="Tw Cen MT" panose="020B0602020104020603" pitchFamily="34" charset="0"/>
                        </a:rPr>
                        <a:t> Payment for Financial Assets </a:t>
                      </a:r>
                      <a:endParaRPr lang="en-US" sz="1800" b="0" i="0" u="none" strike="noStrike" dirty="0">
                        <a:solidFill>
                          <a:schemeClr val="bg1"/>
                        </a:solidFill>
                        <a:effectLst/>
                        <a:latin typeface="Tw Cen MT" panose="020B0602020104020603" pitchFamily="34" charset="0"/>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r" fontAlgn="b"/>
                      <a:r>
                        <a:rPr lang="en-US" sz="1800" u="none" strike="noStrike" kern="1200" dirty="0">
                          <a:solidFill>
                            <a:schemeClr val="bg1"/>
                          </a:solidFill>
                          <a:effectLst/>
                          <a:latin typeface="Tw Cen MT" panose="020B0602020104020603" pitchFamily="34" charset="0"/>
                          <a:ea typeface="+mn-ea"/>
                          <a:cs typeface="+mn-cs"/>
                        </a:rPr>
                        <a:t>852 </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algn="r" fontAlgn="b"/>
                      <a:r>
                        <a:rPr lang="en-US" sz="1800" u="none" strike="noStrike" kern="1200" dirty="0">
                          <a:solidFill>
                            <a:schemeClr val="bg1"/>
                          </a:solidFill>
                          <a:effectLst/>
                          <a:latin typeface="Tw Cen MT" panose="020B0602020104020603" pitchFamily="34" charset="0"/>
                          <a:ea typeface="+mn-ea"/>
                          <a:cs typeface="+mn-cs"/>
                        </a:rPr>
                        <a:t>850 </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r" fontAlgn="b"/>
                      <a:r>
                        <a:rPr lang="en-US" sz="1800" u="none" strike="noStrike" kern="1200" dirty="0">
                          <a:solidFill>
                            <a:schemeClr val="bg1"/>
                          </a:solidFill>
                          <a:effectLst/>
                          <a:latin typeface="Tw Cen MT" panose="020B0602020104020603" pitchFamily="34" charset="0"/>
                          <a:ea typeface="+mn-ea"/>
                          <a:cs typeface="+mn-cs"/>
                        </a:rPr>
                        <a:t>2 </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r" fontAlgn="b"/>
                      <a:r>
                        <a:rPr lang="en-US" sz="1800" u="none" strike="noStrike" kern="1200" dirty="0">
                          <a:solidFill>
                            <a:schemeClr val="bg1"/>
                          </a:solidFill>
                          <a:effectLst/>
                          <a:latin typeface="Tw Cen MT" panose="020B0602020104020603" pitchFamily="34" charset="0"/>
                          <a:ea typeface="+mn-ea"/>
                          <a:cs typeface="+mn-cs"/>
                        </a:rPr>
                        <a:t>99.8%</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796006688"/>
                  </a:ext>
                </a:extLst>
              </a:tr>
              <a:tr h="784128">
                <a:tc>
                  <a:txBody>
                    <a:bodyPr/>
                    <a:lstStyle/>
                    <a:p>
                      <a:pPr algn="l" fontAlgn="b">
                        <a:lnSpc>
                          <a:spcPct val="110000"/>
                        </a:lnSpc>
                      </a:pPr>
                      <a:r>
                        <a:rPr lang="en-US" sz="1800" u="none" strike="noStrike" dirty="0">
                          <a:solidFill>
                            <a:schemeClr val="bg1"/>
                          </a:solidFill>
                          <a:effectLst/>
                          <a:latin typeface="Tw Cen MT" panose="020B0602020104020603" pitchFamily="34" charset="0"/>
                        </a:rPr>
                        <a:t> Transfers and Subsidies </a:t>
                      </a:r>
                      <a:endParaRPr lang="en-US" sz="1800" b="0" i="0" u="none" strike="noStrike" dirty="0">
                        <a:solidFill>
                          <a:schemeClr val="bg1"/>
                        </a:solidFill>
                        <a:effectLst/>
                        <a:latin typeface="Tw Cen MT" panose="020B0602020104020603" pitchFamily="34" charset="0"/>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r" fontAlgn="b"/>
                      <a:r>
                        <a:rPr lang="en-US" sz="1800" u="none" strike="noStrike" kern="1200" dirty="0">
                          <a:solidFill>
                            <a:schemeClr val="bg1"/>
                          </a:solidFill>
                          <a:effectLst/>
                          <a:latin typeface="Tw Cen MT" panose="020B0602020104020603" pitchFamily="34" charset="0"/>
                          <a:ea typeface="+mn-ea"/>
                          <a:cs typeface="+mn-cs"/>
                        </a:rPr>
                        <a:t>508,502 </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algn="r" fontAlgn="b"/>
                      <a:r>
                        <a:rPr lang="en-US" sz="1800" u="none" strike="noStrike" kern="1200" dirty="0">
                          <a:solidFill>
                            <a:schemeClr val="bg1"/>
                          </a:solidFill>
                          <a:effectLst/>
                          <a:latin typeface="Tw Cen MT" panose="020B0602020104020603" pitchFamily="34" charset="0"/>
                          <a:ea typeface="+mn-ea"/>
                          <a:cs typeface="+mn-cs"/>
                        </a:rPr>
                        <a:t>508,245 </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r" fontAlgn="b"/>
                      <a:r>
                        <a:rPr lang="en-US" sz="1800" u="none" strike="noStrike" kern="1200" dirty="0">
                          <a:solidFill>
                            <a:schemeClr val="bg1"/>
                          </a:solidFill>
                          <a:effectLst/>
                          <a:latin typeface="Tw Cen MT" panose="020B0602020104020603" pitchFamily="34" charset="0"/>
                          <a:ea typeface="+mn-ea"/>
                          <a:cs typeface="+mn-cs"/>
                        </a:rPr>
                        <a:t>257 </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r" fontAlgn="b"/>
                      <a:r>
                        <a:rPr lang="en-US" sz="1800" u="none" strike="noStrike" kern="1200" dirty="0">
                          <a:solidFill>
                            <a:schemeClr val="bg1"/>
                          </a:solidFill>
                          <a:effectLst/>
                          <a:latin typeface="Tw Cen MT" panose="020B0602020104020603" pitchFamily="34" charset="0"/>
                          <a:ea typeface="+mn-ea"/>
                          <a:cs typeface="+mn-cs"/>
                        </a:rPr>
                        <a:t>99.9%</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759969366"/>
                  </a:ext>
                </a:extLst>
              </a:tr>
              <a:tr h="914542">
                <a:tc>
                  <a:txBody>
                    <a:bodyPr/>
                    <a:lstStyle/>
                    <a:p>
                      <a:pPr algn="l" fontAlgn="b">
                        <a:lnSpc>
                          <a:spcPct val="110000"/>
                        </a:lnSpc>
                      </a:pPr>
                      <a:r>
                        <a:rPr lang="en-US" sz="1800" u="none" strike="noStrike" dirty="0">
                          <a:solidFill>
                            <a:schemeClr val="bg1"/>
                          </a:solidFill>
                          <a:effectLst/>
                          <a:latin typeface="Tw Cen MT" panose="020B0602020104020603" pitchFamily="34" charset="0"/>
                        </a:rPr>
                        <a:t> Payment of Capital Assets </a:t>
                      </a:r>
                      <a:endParaRPr lang="en-US" sz="1800" b="0" i="0" u="none" strike="noStrike" dirty="0">
                        <a:solidFill>
                          <a:schemeClr val="bg1"/>
                        </a:solidFill>
                        <a:effectLst/>
                        <a:latin typeface="Tw Cen MT" panose="020B0602020104020603" pitchFamily="34" charset="0"/>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r" fontAlgn="b"/>
                      <a:r>
                        <a:rPr lang="en-US" sz="1800" u="none" strike="noStrike" kern="1200" dirty="0">
                          <a:solidFill>
                            <a:schemeClr val="bg1"/>
                          </a:solidFill>
                          <a:effectLst/>
                          <a:latin typeface="Tw Cen MT" panose="020B0602020104020603" pitchFamily="34" charset="0"/>
                          <a:ea typeface="+mn-ea"/>
                          <a:cs typeface="+mn-cs"/>
                        </a:rPr>
                        <a:t>4,579 </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algn="r" fontAlgn="b"/>
                      <a:r>
                        <a:rPr lang="en-US" sz="1800" u="none" strike="noStrike" kern="1200" dirty="0">
                          <a:solidFill>
                            <a:schemeClr val="bg1"/>
                          </a:solidFill>
                          <a:effectLst/>
                          <a:latin typeface="Tw Cen MT" panose="020B0602020104020603" pitchFamily="34" charset="0"/>
                          <a:ea typeface="+mn-ea"/>
                          <a:cs typeface="+mn-cs"/>
                        </a:rPr>
                        <a:t>3,262 </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r" fontAlgn="b"/>
                      <a:r>
                        <a:rPr lang="en-US" sz="1800" u="none" strike="noStrike" kern="1200" dirty="0">
                          <a:solidFill>
                            <a:schemeClr val="bg1"/>
                          </a:solidFill>
                          <a:effectLst/>
                          <a:latin typeface="Tw Cen MT" panose="020B0602020104020603" pitchFamily="34" charset="0"/>
                          <a:ea typeface="+mn-ea"/>
                          <a:cs typeface="+mn-cs"/>
                        </a:rPr>
                        <a:t>1,317 </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r" fontAlgn="b"/>
                      <a:r>
                        <a:rPr lang="en-US" sz="1800" u="none" strike="noStrike" kern="1200" dirty="0">
                          <a:solidFill>
                            <a:schemeClr val="bg1"/>
                          </a:solidFill>
                          <a:effectLst/>
                          <a:latin typeface="Tw Cen MT" panose="020B0602020104020603" pitchFamily="34" charset="0"/>
                          <a:ea typeface="+mn-ea"/>
                          <a:cs typeface="+mn-cs"/>
                        </a:rPr>
                        <a:t>71.2%</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405515983"/>
                  </a:ext>
                </a:extLst>
              </a:tr>
              <a:tr h="931466">
                <a:tc>
                  <a:txBody>
                    <a:bodyPr/>
                    <a:lstStyle/>
                    <a:p>
                      <a:pPr algn="l" fontAlgn="t">
                        <a:lnSpc>
                          <a:spcPct val="110000"/>
                        </a:lnSpc>
                      </a:pPr>
                      <a:r>
                        <a:rPr lang="en-US" sz="1800" b="1" u="none" strike="noStrike" dirty="0">
                          <a:solidFill>
                            <a:schemeClr val="bg1"/>
                          </a:solidFill>
                          <a:effectLst/>
                          <a:latin typeface="Tw Cen MT" panose="020B0602020104020603" pitchFamily="34" charset="0"/>
                        </a:rPr>
                        <a:t>Total</a:t>
                      </a:r>
                      <a:endParaRPr lang="en-US" sz="1800" b="1" i="0" u="none" strike="noStrike" dirty="0">
                        <a:solidFill>
                          <a:schemeClr val="bg1"/>
                        </a:solidFill>
                        <a:effectLst/>
                        <a:latin typeface="Tw Cen MT" panose="020B0602020104020603" pitchFamily="34" charset="0"/>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50000"/>
                      </a:schemeClr>
                    </a:solidFill>
                  </a:tcPr>
                </a:tc>
                <a:tc>
                  <a:txBody>
                    <a:bodyPr/>
                    <a:lstStyle/>
                    <a:p>
                      <a:pPr algn="r" fontAlgn="b"/>
                      <a:r>
                        <a:rPr lang="en-US" sz="1800" b="1" u="none" strike="noStrike" kern="1200" dirty="0">
                          <a:solidFill>
                            <a:schemeClr val="bg1"/>
                          </a:solidFill>
                          <a:effectLst/>
                          <a:latin typeface="Tw Cen MT" panose="020B0602020104020603" pitchFamily="34" charset="0"/>
                          <a:ea typeface="+mn-ea"/>
                          <a:cs typeface="+mn-cs"/>
                        </a:rPr>
                        <a:t>993,343 </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algn="r" fontAlgn="b"/>
                      <a:r>
                        <a:rPr lang="en-US" sz="1800" b="1" u="none" strike="noStrike" kern="1200" dirty="0">
                          <a:solidFill>
                            <a:schemeClr val="bg1"/>
                          </a:solidFill>
                          <a:effectLst/>
                          <a:latin typeface="Tw Cen MT" panose="020B0602020104020603" pitchFamily="34" charset="0"/>
                          <a:ea typeface="+mn-ea"/>
                          <a:cs typeface="+mn-cs"/>
                        </a:rPr>
                        <a:t>954,965 </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50000"/>
                      </a:schemeClr>
                    </a:solidFill>
                  </a:tcPr>
                </a:tc>
                <a:tc>
                  <a:txBody>
                    <a:bodyPr/>
                    <a:lstStyle/>
                    <a:p>
                      <a:pPr algn="r" fontAlgn="b"/>
                      <a:r>
                        <a:rPr lang="en-US" sz="1800" b="1" u="none" strike="noStrike" kern="1200" dirty="0">
                          <a:solidFill>
                            <a:schemeClr val="bg1"/>
                          </a:solidFill>
                          <a:effectLst/>
                          <a:latin typeface="Tw Cen MT" panose="020B0602020104020603" pitchFamily="34" charset="0"/>
                          <a:ea typeface="+mn-ea"/>
                          <a:cs typeface="+mn-cs"/>
                        </a:rPr>
                        <a:t>38,378 </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50000"/>
                      </a:schemeClr>
                    </a:solidFill>
                  </a:tcPr>
                </a:tc>
                <a:tc>
                  <a:txBody>
                    <a:bodyPr/>
                    <a:lstStyle/>
                    <a:p>
                      <a:pPr algn="r" fontAlgn="b"/>
                      <a:r>
                        <a:rPr lang="en-US" sz="1800" b="1" u="none" strike="noStrike" kern="1200" dirty="0">
                          <a:solidFill>
                            <a:schemeClr val="bg1"/>
                          </a:solidFill>
                          <a:effectLst/>
                          <a:latin typeface="Tw Cen MT" panose="020B0602020104020603" pitchFamily="34" charset="0"/>
                          <a:ea typeface="+mn-ea"/>
                          <a:cs typeface="+mn-cs"/>
                        </a:rPr>
                        <a:t>96.1%</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50000"/>
                      </a:schemeClr>
                    </a:solidFill>
                  </a:tcPr>
                </a:tc>
                <a:extLst>
                  <a:ext uri="{0D108BD9-81ED-4DB2-BD59-A6C34878D82A}">
                    <a16:rowId xmlns:a16="http://schemas.microsoft.com/office/drawing/2014/main" val="1543566573"/>
                  </a:ext>
                </a:extLst>
              </a:tr>
            </a:tbl>
          </a:graphicData>
        </a:graphic>
      </p:graphicFrame>
    </p:spTree>
    <p:extLst>
      <p:ext uri="{BB962C8B-B14F-4D97-AF65-F5344CB8AC3E}">
        <p14:creationId xmlns:p14="http://schemas.microsoft.com/office/powerpoint/2010/main" val="4240000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 y="0"/>
            <a:ext cx="11136559" cy="918874"/>
          </a:xfr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accent5"/>
          </a:lnRef>
          <a:fillRef idx="1003">
            <a:schemeClr val="lt2"/>
          </a:fillRef>
          <a:effectRef idx="2">
            <a:schemeClr val="accent5"/>
          </a:effectRef>
          <a:fontRef idx="minor">
            <a:schemeClr val="lt1"/>
          </a:fontRef>
        </p:style>
        <p:txBody>
          <a:bodyPr>
            <a:normAutofit fontScale="90000"/>
          </a:bodyPr>
          <a:lstStyle/>
          <a:p>
            <a:r>
              <a:rPr lang="en-ZA" sz="2800" b="1" dirty="0" smtClean="0">
                <a:solidFill>
                  <a:schemeClr val="accent1">
                    <a:lumMod val="75000"/>
                  </a:schemeClr>
                </a:solidFill>
                <a:effectLst>
                  <a:outerShdw blurRad="50000" dist="30000" dir="5400000" algn="tl" rotWithShape="0">
                    <a:srgbClr val="000000">
                      <a:alpha val="30000"/>
                    </a:srgbClr>
                  </a:outerShdw>
                </a:effectLst>
                <a:latin typeface="Trebuchet MS" panose="020B0603020202020204" pitchFamily="34" charset="0"/>
                <a:ea typeface="+mj-ea"/>
                <a:cs typeface="+mj-cs"/>
              </a:rPr>
              <a:t/>
            </a:r>
            <a:br>
              <a:rPr lang="en-ZA" sz="2800" b="1" dirty="0" smtClean="0">
                <a:solidFill>
                  <a:schemeClr val="accent1">
                    <a:lumMod val="75000"/>
                  </a:schemeClr>
                </a:solidFill>
                <a:effectLst>
                  <a:outerShdw blurRad="50000" dist="30000" dir="5400000" algn="tl" rotWithShape="0">
                    <a:srgbClr val="000000">
                      <a:alpha val="30000"/>
                    </a:srgbClr>
                  </a:outerShdw>
                </a:effectLst>
                <a:latin typeface="Trebuchet MS" panose="020B0603020202020204" pitchFamily="34" charset="0"/>
                <a:ea typeface="+mj-ea"/>
                <a:cs typeface="+mj-cs"/>
              </a:rPr>
            </a:br>
            <a:r>
              <a:rPr lang="en-ZA" sz="2800" b="1" dirty="0" smtClean="0">
                <a:solidFill>
                  <a:schemeClr val="accent1">
                    <a:lumMod val="75000"/>
                  </a:schemeClr>
                </a:solidFill>
                <a:effectLst>
                  <a:outerShdw blurRad="50000" dist="30000" dir="5400000" algn="tl" rotWithShape="0">
                    <a:srgbClr val="000000">
                      <a:alpha val="30000"/>
                    </a:srgbClr>
                  </a:outerShdw>
                </a:effectLst>
                <a:latin typeface="Trebuchet MS" panose="020B0603020202020204" pitchFamily="34" charset="0"/>
                <a:ea typeface="+mj-ea"/>
                <a:cs typeface="+mj-cs"/>
              </a:rPr>
              <a:t>OTHER FINANCIAL INFORMATION</a:t>
            </a:r>
            <a:r>
              <a:rPr lang="en-ZA" sz="2800" b="1" dirty="0">
                <a:solidFill>
                  <a:schemeClr val="accent1">
                    <a:lumMod val="75000"/>
                  </a:schemeClr>
                </a:solidFill>
                <a:effectLst>
                  <a:outerShdw blurRad="50000" dist="30000" dir="5400000" algn="tl" rotWithShape="0">
                    <a:srgbClr val="000000">
                      <a:alpha val="30000"/>
                    </a:srgbClr>
                  </a:outerShdw>
                </a:effectLst>
                <a:latin typeface="Trebuchet MS" panose="020B0603020202020204" pitchFamily="34" charset="0"/>
                <a:ea typeface="+mj-ea"/>
                <a:cs typeface="+mj-cs"/>
              </a:rPr>
              <a:t/>
            </a:r>
            <a:br>
              <a:rPr lang="en-ZA" sz="2800" b="1" dirty="0">
                <a:solidFill>
                  <a:schemeClr val="accent1">
                    <a:lumMod val="75000"/>
                  </a:schemeClr>
                </a:solidFill>
                <a:effectLst>
                  <a:outerShdw blurRad="50000" dist="30000" dir="5400000" algn="tl" rotWithShape="0">
                    <a:srgbClr val="000000">
                      <a:alpha val="30000"/>
                    </a:srgbClr>
                  </a:outerShdw>
                </a:effectLst>
                <a:latin typeface="Trebuchet MS" panose="020B0603020202020204" pitchFamily="34" charset="0"/>
                <a:ea typeface="+mj-ea"/>
                <a:cs typeface="+mj-cs"/>
              </a:rPr>
            </a:br>
            <a:endParaRPr lang="en-ZA" sz="2800" b="1" dirty="0">
              <a:solidFill>
                <a:schemeClr val="accent1">
                  <a:lumMod val="75000"/>
                </a:schemeClr>
              </a:solidFill>
              <a:latin typeface="Trebuchet MS" panose="020B0603020202020204" pitchFamily="34" charset="0"/>
            </a:endParaRPr>
          </a:p>
        </p:txBody>
      </p:sp>
      <p:sp>
        <p:nvSpPr>
          <p:cNvPr id="3" name="Content Placeholder 2"/>
          <p:cNvSpPr>
            <a:spLocks noGrp="1"/>
          </p:cNvSpPr>
          <p:nvPr>
            <p:ph idx="1"/>
          </p:nvPr>
        </p:nvSpPr>
        <p:spPr>
          <a:xfrm>
            <a:off x="1" y="1052736"/>
            <a:ext cx="12037802" cy="4626847"/>
          </a:xfrm>
        </p:spPr>
        <p:txBody>
          <a:bodyPr>
            <a:normAutofit/>
          </a:bodyPr>
          <a:lstStyle/>
          <a:p>
            <a:pPr marL="0" indent="0">
              <a:buSzPct val="100000"/>
              <a:buNone/>
            </a:pPr>
            <a:endParaRPr lang="en-US" sz="800" u="sng" dirty="0">
              <a:latin typeface="Tw Cen MT" panose="020B0602020104020603" pitchFamily="34" charset="0"/>
            </a:endParaRPr>
          </a:p>
          <a:p>
            <a:pPr marL="0" indent="0">
              <a:buSzPct val="100000"/>
              <a:buNone/>
            </a:pPr>
            <a:endParaRPr lang="en-US" sz="1600" u="sng" dirty="0">
              <a:latin typeface="Tw Cen MT" panose="020B0602020104020603" pitchFamily="34" charset="0"/>
            </a:endParaRPr>
          </a:p>
          <a:p>
            <a:pPr marL="82296" indent="0" algn="just">
              <a:buNone/>
            </a:pPr>
            <a:endParaRPr lang="en-US" sz="2000" dirty="0" smtClean="0">
              <a:latin typeface="Tw Cen MT" panose="020B0602020104020603" pitchFamily="34" charset="0"/>
            </a:endParaRPr>
          </a:p>
          <a:p>
            <a:pPr>
              <a:buNone/>
            </a:pPr>
            <a:endParaRPr lang="en-US" dirty="0" smtClean="0"/>
          </a:p>
          <a:p>
            <a:endParaRPr lang="en-US" sz="1800" dirty="0"/>
          </a:p>
        </p:txBody>
      </p:sp>
      <p:sp>
        <p:nvSpPr>
          <p:cNvPr id="4" name="Slide Number Placeholder 3"/>
          <p:cNvSpPr>
            <a:spLocks noGrp="1"/>
          </p:cNvSpPr>
          <p:nvPr>
            <p:ph type="sldNum" sz="quarter" idx="12"/>
          </p:nvPr>
        </p:nvSpPr>
        <p:spPr>
          <a:xfrm>
            <a:off x="11136560" y="0"/>
            <a:ext cx="1053642" cy="918874"/>
          </a:xfrm>
        </p:spPr>
        <p:txBody>
          <a:bodyPr/>
          <a:lstStyle/>
          <a:p>
            <a:pPr>
              <a:defRPr/>
            </a:pPr>
            <a:fld id="{4DE96417-4ADB-4B1E-9DF8-F791D7DFC93B}" type="slidenum">
              <a:rPr lang="en-GB" sz="4000" b="1" smtClean="0"/>
              <a:pPr>
                <a:defRPr/>
              </a:pPr>
              <a:t>29</a:t>
            </a:fld>
            <a:endParaRPr lang="en-GB" sz="4000" b="1" dirty="0"/>
          </a:p>
        </p:txBody>
      </p:sp>
      <p:sp>
        <p:nvSpPr>
          <p:cNvPr id="6" name="Content Placeholder 2"/>
          <p:cNvSpPr txBox="1">
            <a:spLocks/>
          </p:cNvSpPr>
          <p:nvPr/>
        </p:nvSpPr>
        <p:spPr>
          <a:xfrm>
            <a:off x="0" y="1205136"/>
            <a:ext cx="12190203" cy="5652864"/>
          </a:xfrm>
          <a:prstGeom prst="rect">
            <a:avLst/>
          </a:prstGeom>
          <a:solidFill>
            <a:schemeClr val="tx1">
              <a:lumMod val="95000"/>
            </a:scheme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None/>
            </a:pPr>
            <a:endParaRPr lang="en-ZA" sz="2800" dirty="0"/>
          </a:p>
          <a:p>
            <a:endParaRPr lang="en-ZA" sz="2800" dirty="0"/>
          </a:p>
          <a:p>
            <a:endParaRPr lang="en-ZA" sz="2800" dirty="0"/>
          </a:p>
          <a:p>
            <a:pPr marL="0" indent="0">
              <a:buSzPct val="100000"/>
              <a:buFont typeface="Arial" panose="020B0604020202020204" pitchFamily="34" charset="0"/>
              <a:buNone/>
            </a:pPr>
            <a:r>
              <a:rPr lang="en-ZA" sz="2600" dirty="0" smtClean="0">
                <a:latin typeface="Tw Cen MT" panose="020B0602020104020603" pitchFamily="34" charset="0"/>
              </a:rPr>
              <a:t>	</a:t>
            </a:r>
          </a:p>
          <a:p>
            <a:pPr marL="0" indent="0">
              <a:lnSpc>
                <a:spcPct val="130000"/>
              </a:lnSpc>
              <a:spcBef>
                <a:spcPts val="0"/>
              </a:spcBef>
              <a:buFont typeface="Arial" panose="020B0604020202020204" pitchFamily="34" charset="0"/>
              <a:buNone/>
            </a:pPr>
            <a:r>
              <a:rPr lang="en-ZA" sz="2600" dirty="0" smtClean="0">
                <a:latin typeface="Tw Cen MT" panose="020B0602020104020603" pitchFamily="34" charset="0"/>
              </a:rPr>
              <a:t>	</a:t>
            </a:r>
          </a:p>
          <a:p>
            <a:endParaRPr lang="en-ZA" sz="1600" dirty="0" smtClean="0"/>
          </a:p>
          <a:p>
            <a:pPr marL="0" indent="0">
              <a:buSzPct val="100000"/>
              <a:buFont typeface="Arial" panose="020B0604020202020204" pitchFamily="34" charset="0"/>
              <a:buNone/>
            </a:pPr>
            <a:endParaRPr lang="en-US" sz="1600" u="sng" dirty="0" smtClean="0">
              <a:latin typeface="Tw Cen MT" panose="020B0602020104020603" pitchFamily="34" charset="0"/>
            </a:endParaRPr>
          </a:p>
          <a:p>
            <a:pPr marL="82296" indent="0" algn="just">
              <a:buFont typeface="Arial" panose="020B0604020202020204" pitchFamily="34" charset="0"/>
              <a:buNone/>
            </a:pPr>
            <a:endParaRPr lang="en-US" sz="2000" dirty="0" smtClean="0">
              <a:latin typeface="Tw Cen MT" panose="020B0602020104020603" pitchFamily="34" charset="0"/>
            </a:endParaRPr>
          </a:p>
          <a:p>
            <a:pPr>
              <a:buFont typeface="Arial" panose="020B0604020202020204" pitchFamily="34" charset="0"/>
              <a:buNone/>
            </a:pPr>
            <a:endParaRPr lang="en-US" dirty="0" smtClean="0"/>
          </a:p>
          <a:p>
            <a:endParaRPr lang="en-US" sz="1800" dirty="0"/>
          </a:p>
        </p:txBody>
      </p:sp>
      <p:sp>
        <p:nvSpPr>
          <p:cNvPr id="8" name="Content Placeholder 2"/>
          <p:cNvSpPr txBox="1">
            <a:spLocks/>
          </p:cNvSpPr>
          <p:nvPr/>
        </p:nvSpPr>
        <p:spPr>
          <a:xfrm>
            <a:off x="-1" y="918874"/>
            <a:ext cx="12190203" cy="5939126"/>
          </a:xfrm>
          <a:prstGeom prst="rect">
            <a:avLst/>
          </a:prstGeom>
          <a:solidFill>
            <a:schemeClr val="tx1">
              <a:lumMod val="95000"/>
            </a:schemeClr>
          </a:solidFill>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lvl="1" indent="0" algn="just">
              <a:lnSpc>
                <a:spcPct val="130000"/>
              </a:lnSpc>
              <a:spcBef>
                <a:spcPts val="0"/>
              </a:spcBef>
              <a:buNone/>
            </a:pPr>
            <a:r>
              <a:rPr lang="en-US" sz="7200" b="1" dirty="0">
                <a:solidFill>
                  <a:schemeClr val="bg1"/>
                </a:solidFill>
                <a:latin typeface="Tw Cen MT" panose="020B0602020104020603" pitchFamily="34" charset="0"/>
              </a:rPr>
              <a:t>Transfers and Subsidies: </a:t>
            </a:r>
          </a:p>
          <a:p>
            <a:pPr marL="93663" lvl="1" algn="just">
              <a:lnSpc>
                <a:spcPct val="130000"/>
              </a:lnSpc>
              <a:spcBef>
                <a:spcPts val="0"/>
              </a:spcBef>
            </a:pPr>
            <a:endParaRPr lang="en-US" sz="7200" b="1" dirty="0">
              <a:solidFill>
                <a:schemeClr val="bg1"/>
              </a:solidFill>
              <a:latin typeface="Tw Cen MT" panose="020B0602020104020603" pitchFamily="34" charset="0"/>
            </a:endParaRPr>
          </a:p>
          <a:p>
            <a:pPr marL="0" lvl="1" indent="0" algn="just">
              <a:lnSpc>
                <a:spcPct val="130000"/>
              </a:lnSpc>
              <a:spcBef>
                <a:spcPts val="0"/>
              </a:spcBef>
              <a:buNone/>
            </a:pPr>
            <a:r>
              <a:rPr lang="en-US" sz="7200" dirty="0">
                <a:solidFill>
                  <a:schemeClr val="bg1"/>
                </a:solidFill>
                <a:latin typeface="Tw Cen MT" panose="020B0602020104020603" pitchFamily="34" charset="0"/>
              </a:rPr>
              <a:t>Expenditure as at the end of financial year amounted to R508, 244 million or 99.9% of the allocated budget of R508, 502 million. These are mainly transfers to National School of Government, the Public Service Commission, the Centre for Public Service Innovation as well as transfer to foreign Organisation and international organisations. The transfers also include payments made to household in respect of the leave gratuities.</a:t>
            </a:r>
          </a:p>
          <a:p>
            <a:pPr marL="93663" lvl="1" algn="just">
              <a:lnSpc>
                <a:spcPct val="130000"/>
              </a:lnSpc>
              <a:spcBef>
                <a:spcPts val="0"/>
              </a:spcBef>
            </a:pPr>
            <a:endParaRPr lang="en-US" sz="7200" b="1" dirty="0">
              <a:solidFill>
                <a:schemeClr val="bg1"/>
              </a:solidFill>
              <a:latin typeface="Tw Cen MT" panose="020B0602020104020603" pitchFamily="34" charset="0"/>
            </a:endParaRPr>
          </a:p>
          <a:p>
            <a:pPr marL="0" lvl="1" indent="0" algn="just">
              <a:lnSpc>
                <a:spcPct val="130000"/>
              </a:lnSpc>
              <a:spcBef>
                <a:spcPts val="0"/>
              </a:spcBef>
              <a:buNone/>
            </a:pPr>
            <a:r>
              <a:rPr lang="en-US" sz="7200" b="1" dirty="0">
                <a:solidFill>
                  <a:schemeClr val="bg1"/>
                </a:solidFill>
                <a:latin typeface="Tw Cen MT" panose="020B0602020104020603" pitchFamily="34" charset="0"/>
              </a:rPr>
              <a:t>Payments for Capital Assets</a:t>
            </a:r>
          </a:p>
          <a:p>
            <a:pPr marL="93663" lvl="1" algn="just">
              <a:lnSpc>
                <a:spcPct val="130000"/>
              </a:lnSpc>
              <a:spcBef>
                <a:spcPts val="0"/>
              </a:spcBef>
            </a:pPr>
            <a:endParaRPr lang="en-US" sz="7200" b="1" dirty="0">
              <a:solidFill>
                <a:schemeClr val="bg1"/>
              </a:solidFill>
              <a:latin typeface="Tw Cen MT" panose="020B0602020104020603" pitchFamily="34" charset="0"/>
            </a:endParaRPr>
          </a:p>
          <a:p>
            <a:pPr marL="0" lvl="1" indent="0" algn="just">
              <a:lnSpc>
                <a:spcPct val="130000"/>
              </a:lnSpc>
              <a:spcBef>
                <a:spcPts val="0"/>
              </a:spcBef>
              <a:buNone/>
            </a:pPr>
            <a:r>
              <a:rPr lang="en-US" sz="7200" dirty="0">
                <a:solidFill>
                  <a:schemeClr val="bg1"/>
                </a:solidFill>
                <a:latin typeface="Tw Cen MT" panose="020B0602020104020603" pitchFamily="34" charset="0"/>
              </a:rPr>
              <a:t>Expenditure as at end of the financial year is 3,262 million or 71.2% of the allocated budget of R4, 579 million. </a:t>
            </a:r>
          </a:p>
          <a:p>
            <a:pPr algn="just">
              <a:lnSpc>
                <a:spcPct val="130000"/>
              </a:lnSpc>
              <a:spcBef>
                <a:spcPts val="0"/>
              </a:spcBef>
              <a:buFont typeface="Wingdings" panose="05000000000000000000" pitchFamily="2" charset="2"/>
              <a:buChar char="Ø"/>
            </a:pPr>
            <a:endParaRPr lang="en-ZA" sz="7200" dirty="0">
              <a:solidFill>
                <a:schemeClr val="bg1"/>
              </a:solidFill>
              <a:latin typeface="Tw Cen MT" panose="020B0602020104020603" pitchFamily="34" charset="0"/>
            </a:endParaRPr>
          </a:p>
          <a:p>
            <a:pPr marL="93663" lvl="1" algn="just">
              <a:lnSpc>
                <a:spcPct val="130000"/>
              </a:lnSpc>
              <a:spcBef>
                <a:spcPts val="0"/>
              </a:spcBef>
            </a:pPr>
            <a:r>
              <a:rPr lang="en-US" sz="7200" b="1" dirty="0">
                <a:solidFill>
                  <a:schemeClr val="bg1"/>
                </a:solidFill>
                <a:latin typeface="Tw Cen MT" panose="020B0602020104020603" pitchFamily="34" charset="0"/>
              </a:rPr>
              <a:t>30 </a:t>
            </a:r>
            <a:r>
              <a:rPr lang="en-US" sz="7200" b="1" dirty="0" smtClean="0">
                <a:solidFill>
                  <a:schemeClr val="bg1"/>
                </a:solidFill>
                <a:latin typeface="Tw Cen MT" panose="020B0602020104020603" pitchFamily="34" charset="0"/>
              </a:rPr>
              <a:t>Days - </a:t>
            </a:r>
            <a:r>
              <a:rPr lang="en-US" sz="7200" dirty="0" smtClean="0">
                <a:solidFill>
                  <a:schemeClr val="bg1"/>
                </a:solidFill>
                <a:latin typeface="Tw Cen MT" panose="020B0602020104020603" pitchFamily="34" charset="0"/>
              </a:rPr>
              <a:t>No </a:t>
            </a:r>
            <a:r>
              <a:rPr lang="en-US" sz="7200" dirty="0">
                <a:solidFill>
                  <a:schemeClr val="bg1"/>
                </a:solidFill>
                <a:latin typeface="Tw Cen MT" panose="020B0602020104020603" pitchFamily="34" charset="0"/>
              </a:rPr>
              <a:t>payment exceeded the 30 days period during the </a:t>
            </a:r>
            <a:r>
              <a:rPr lang="en-US" sz="7200" dirty="0" smtClean="0">
                <a:solidFill>
                  <a:schemeClr val="bg1"/>
                </a:solidFill>
                <a:latin typeface="Tw Cen MT" panose="020B0602020104020603" pitchFamily="34" charset="0"/>
              </a:rPr>
              <a:t>2019/20 </a:t>
            </a:r>
            <a:r>
              <a:rPr lang="en-US" sz="7200" dirty="0">
                <a:solidFill>
                  <a:schemeClr val="bg1"/>
                </a:solidFill>
                <a:latin typeface="Tw Cen MT" panose="020B0602020104020603" pitchFamily="34" charset="0"/>
              </a:rPr>
              <a:t>financial year.</a:t>
            </a:r>
            <a:endParaRPr lang="en-ZA" sz="7200" u="sng" dirty="0">
              <a:solidFill>
                <a:schemeClr val="bg1"/>
              </a:solidFill>
              <a:latin typeface="Tw Cen MT" panose="020B0602020104020603" pitchFamily="34" charset="0"/>
            </a:endParaRPr>
          </a:p>
          <a:p>
            <a:pPr marL="0" lvl="1" indent="0" algn="just">
              <a:lnSpc>
                <a:spcPct val="130000"/>
              </a:lnSpc>
              <a:spcBef>
                <a:spcPts val="0"/>
              </a:spcBef>
              <a:buNone/>
            </a:pPr>
            <a:endParaRPr lang="en-ZA" sz="7200" b="1" u="sng" dirty="0">
              <a:solidFill>
                <a:schemeClr val="bg1"/>
              </a:solidFill>
              <a:latin typeface="Tw Cen MT" panose="020B0602020104020603" pitchFamily="34" charset="0"/>
            </a:endParaRPr>
          </a:p>
          <a:p>
            <a:pPr marL="93663" lvl="1" algn="just">
              <a:lnSpc>
                <a:spcPct val="130000"/>
              </a:lnSpc>
              <a:spcBef>
                <a:spcPts val="0"/>
              </a:spcBef>
            </a:pPr>
            <a:r>
              <a:rPr lang="en-ZA" sz="7200" b="1" dirty="0">
                <a:solidFill>
                  <a:schemeClr val="bg1"/>
                </a:solidFill>
                <a:latin typeface="Tw Cen MT" panose="020B0602020104020603" pitchFamily="34" charset="0"/>
              </a:rPr>
              <a:t>Unauthorised </a:t>
            </a:r>
            <a:r>
              <a:rPr lang="en-ZA" sz="7200" b="1" dirty="0" smtClean="0">
                <a:solidFill>
                  <a:schemeClr val="bg1"/>
                </a:solidFill>
                <a:latin typeface="Tw Cen MT" panose="020B0602020104020603" pitchFamily="34" charset="0"/>
              </a:rPr>
              <a:t>expenditure - </a:t>
            </a:r>
            <a:r>
              <a:rPr lang="en-ZA" sz="7200" dirty="0" smtClean="0">
                <a:solidFill>
                  <a:schemeClr val="bg1"/>
                </a:solidFill>
                <a:latin typeface="Tw Cen MT" panose="020B0602020104020603" pitchFamily="34" charset="0"/>
              </a:rPr>
              <a:t>No </a:t>
            </a:r>
            <a:r>
              <a:rPr lang="en-ZA" sz="7200" dirty="0">
                <a:solidFill>
                  <a:schemeClr val="bg1"/>
                </a:solidFill>
                <a:latin typeface="Tw Cen MT" panose="020B0602020104020603" pitchFamily="34" charset="0"/>
              </a:rPr>
              <a:t>unauthorised expenditure </a:t>
            </a:r>
            <a:r>
              <a:rPr lang="en-ZA" sz="7200" dirty="0" smtClean="0">
                <a:solidFill>
                  <a:schemeClr val="bg1"/>
                </a:solidFill>
                <a:latin typeface="Tw Cen MT" panose="020B0602020104020603" pitchFamily="34" charset="0"/>
              </a:rPr>
              <a:t>was incurred during </a:t>
            </a:r>
            <a:r>
              <a:rPr lang="en-ZA" sz="7200" dirty="0">
                <a:solidFill>
                  <a:schemeClr val="bg1"/>
                </a:solidFill>
                <a:latin typeface="Tw Cen MT" panose="020B0602020104020603" pitchFamily="34" charset="0"/>
              </a:rPr>
              <a:t>the </a:t>
            </a:r>
            <a:r>
              <a:rPr lang="en-US" sz="7200" dirty="0">
                <a:solidFill>
                  <a:schemeClr val="bg1"/>
                </a:solidFill>
                <a:latin typeface="Tw Cen MT" panose="020B0602020104020603" pitchFamily="34" charset="0"/>
              </a:rPr>
              <a:t>2019/20</a:t>
            </a:r>
            <a:r>
              <a:rPr lang="en-ZA" sz="7200" dirty="0" smtClean="0">
                <a:solidFill>
                  <a:schemeClr val="bg1"/>
                </a:solidFill>
                <a:latin typeface="Tw Cen MT" panose="020B0602020104020603" pitchFamily="34" charset="0"/>
              </a:rPr>
              <a:t> </a:t>
            </a:r>
            <a:r>
              <a:rPr lang="en-ZA" sz="7200" dirty="0">
                <a:solidFill>
                  <a:schemeClr val="bg1"/>
                </a:solidFill>
                <a:latin typeface="Tw Cen MT" panose="020B0602020104020603" pitchFamily="34" charset="0"/>
              </a:rPr>
              <a:t>financial year.</a:t>
            </a:r>
          </a:p>
          <a:p>
            <a:pPr marL="93663" lvl="1" algn="just">
              <a:lnSpc>
                <a:spcPct val="130000"/>
              </a:lnSpc>
              <a:spcBef>
                <a:spcPts val="0"/>
              </a:spcBef>
            </a:pPr>
            <a:endParaRPr lang="en-ZA" sz="7200" dirty="0">
              <a:solidFill>
                <a:schemeClr val="bg1"/>
              </a:solidFill>
              <a:latin typeface="Tw Cen MT" panose="020B0602020104020603" pitchFamily="34" charset="0"/>
            </a:endParaRPr>
          </a:p>
          <a:p>
            <a:pPr marL="93663" lvl="1" algn="just">
              <a:lnSpc>
                <a:spcPct val="130000"/>
              </a:lnSpc>
              <a:spcBef>
                <a:spcPts val="0"/>
              </a:spcBef>
            </a:pPr>
            <a:r>
              <a:rPr lang="en-ZA" sz="7200" b="1" dirty="0">
                <a:solidFill>
                  <a:schemeClr val="bg1"/>
                </a:solidFill>
                <a:latin typeface="Tw Cen MT" panose="020B0602020104020603" pitchFamily="34" charset="0"/>
              </a:rPr>
              <a:t>Fruitless and </a:t>
            </a:r>
            <a:r>
              <a:rPr lang="en-ZA" sz="7200" b="1" dirty="0" smtClean="0">
                <a:solidFill>
                  <a:schemeClr val="bg1"/>
                </a:solidFill>
                <a:latin typeface="Tw Cen MT" panose="020B0602020104020603" pitchFamily="34" charset="0"/>
              </a:rPr>
              <a:t>wasteful expenditure – </a:t>
            </a:r>
            <a:r>
              <a:rPr lang="en-ZA" sz="7200" dirty="0" smtClean="0">
                <a:solidFill>
                  <a:schemeClr val="bg1"/>
                </a:solidFill>
                <a:latin typeface="Tw Cen MT" panose="020B0602020104020603" pitchFamily="34" charset="0"/>
              </a:rPr>
              <a:t>No fruitless and wasteful expenditure was incurred during the </a:t>
            </a:r>
            <a:r>
              <a:rPr lang="en-US" sz="7200" dirty="0">
                <a:solidFill>
                  <a:schemeClr val="bg1"/>
                </a:solidFill>
                <a:latin typeface="Tw Cen MT" panose="020B0602020104020603" pitchFamily="34" charset="0"/>
              </a:rPr>
              <a:t>2019/20</a:t>
            </a:r>
            <a:r>
              <a:rPr lang="en-ZA" sz="7200" dirty="0" smtClean="0">
                <a:solidFill>
                  <a:schemeClr val="bg1"/>
                </a:solidFill>
                <a:latin typeface="Tw Cen MT" panose="020B0602020104020603" pitchFamily="34" charset="0"/>
              </a:rPr>
              <a:t> financial year.</a:t>
            </a:r>
            <a:endParaRPr lang="en-ZA" sz="7200" dirty="0">
              <a:solidFill>
                <a:schemeClr val="bg1"/>
              </a:solidFill>
              <a:latin typeface="Tw Cen MT" panose="020B0602020104020603" pitchFamily="34" charset="0"/>
            </a:endParaRPr>
          </a:p>
          <a:p>
            <a:pPr marL="0" lvl="1" indent="0" algn="just">
              <a:lnSpc>
                <a:spcPct val="130000"/>
              </a:lnSpc>
              <a:spcBef>
                <a:spcPts val="0"/>
              </a:spcBef>
              <a:buNone/>
            </a:pPr>
            <a:endParaRPr lang="en-US" sz="7200" dirty="0">
              <a:solidFill>
                <a:schemeClr val="bg1"/>
              </a:solidFill>
              <a:latin typeface="Tw Cen MT" panose="020B0602020104020603" pitchFamily="34" charset="0"/>
            </a:endParaRPr>
          </a:p>
          <a:p>
            <a:pPr marL="93663" lvl="1" algn="just">
              <a:lnSpc>
                <a:spcPct val="130000"/>
              </a:lnSpc>
              <a:spcBef>
                <a:spcPts val="0"/>
              </a:spcBef>
            </a:pPr>
            <a:r>
              <a:rPr lang="en-US" sz="7200" b="1" dirty="0">
                <a:solidFill>
                  <a:schemeClr val="bg1"/>
                </a:solidFill>
                <a:latin typeface="Tw Cen MT" panose="020B0602020104020603" pitchFamily="34" charset="0"/>
              </a:rPr>
              <a:t>Irregular </a:t>
            </a:r>
            <a:r>
              <a:rPr lang="en-US" sz="7200" b="1" dirty="0" smtClean="0">
                <a:solidFill>
                  <a:schemeClr val="bg1"/>
                </a:solidFill>
                <a:latin typeface="Tw Cen MT" panose="020B0602020104020603" pitchFamily="34" charset="0"/>
              </a:rPr>
              <a:t>expenditure - </a:t>
            </a:r>
            <a:r>
              <a:rPr lang="en-US" sz="7200" dirty="0">
                <a:solidFill>
                  <a:schemeClr val="bg1"/>
                </a:solidFill>
                <a:latin typeface="Tw Cen MT" panose="020B0602020104020603" pitchFamily="34" charset="0"/>
              </a:rPr>
              <a:t>No irregular and </a:t>
            </a:r>
            <a:r>
              <a:rPr lang="en-US" sz="7200" dirty="0" smtClean="0">
                <a:solidFill>
                  <a:schemeClr val="bg1"/>
                </a:solidFill>
                <a:latin typeface="Tw Cen MT" panose="020B0602020104020603" pitchFamily="34" charset="0"/>
              </a:rPr>
              <a:t>unauthorized </a:t>
            </a:r>
            <a:r>
              <a:rPr lang="en-US" sz="7200" dirty="0">
                <a:solidFill>
                  <a:schemeClr val="bg1"/>
                </a:solidFill>
                <a:latin typeface="Tw Cen MT" panose="020B0602020104020603" pitchFamily="34" charset="0"/>
              </a:rPr>
              <a:t>expenditure </a:t>
            </a:r>
            <a:r>
              <a:rPr lang="en-US" sz="7200" dirty="0" smtClean="0">
                <a:solidFill>
                  <a:schemeClr val="bg1"/>
                </a:solidFill>
                <a:latin typeface="Tw Cen MT" panose="020B0602020104020603" pitchFamily="34" charset="0"/>
              </a:rPr>
              <a:t>reported </a:t>
            </a:r>
            <a:r>
              <a:rPr lang="en-US" sz="7200" dirty="0">
                <a:solidFill>
                  <a:schemeClr val="bg1"/>
                </a:solidFill>
                <a:latin typeface="Tw Cen MT" panose="020B0602020104020603" pitchFamily="34" charset="0"/>
              </a:rPr>
              <a:t>during </a:t>
            </a:r>
            <a:r>
              <a:rPr lang="en-US" sz="7200" dirty="0" smtClean="0">
                <a:solidFill>
                  <a:schemeClr val="bg1"/>
                </a:solidFill>
                <a:latin typeface="Tw Cen MT" panose="020B0602020104020603" pitchFamily="34" charset="0"/>
              </a:rPr>
              <a:t>the 2019/20 </a:t>
            </a:r>
            <a:r>
              <a:rPr lang="en-US" sz="7200" dirty="0">
                <a:solidFill>
                  <a:schemeClr val="bg1"/>
                </a:solidFill>
                <a:latin typeface="Tw Cen MT" panose="020B0602020104020603" pitchFamily="34" charset="0"/>
              </a:rPr>
              <a:t>financial year.</a:t>
            </a:r>
          </a:p>
          <a:p>
            <a:pPr marL="0" indent="0">
              <a:buNone/>
            </a:pPr>
            <a:endParaRPr lang="en-ZA" sz="2800" dirty="0">
              <a:solidFill>
                <a:schemeClr val="bg1"/>
              </a:solidFill>
            </a:endParaRPr>
          </a:p>
          <a:p>
            <a:endParaRPr lang="en-ZA" sz="2800" dirty="0">
              <a:solidFill>
                <a:schemeClr val="bg1"/>
              </a:solidFill>
            </a:endParaRPr>
          </a:p>
          <a:p>
            <a:endParaRPr lang="en-ZA" sz="2800" dirty="0"/>
          </a:p>
          <a:p>
            <a:pPr marL="0" indent="0">
              <a:buSzPct val="100000"/>
              <a:buFont typeface="Arial" panose="020B0604020202020204" pitchFamily="34" charset="0"/>
              <a:buNone/>
            </a:pPr>
            <a:r>
              <a:rPr lang="en-ZA" sz="2600" dirty="0" smtClean="0">
                <a:latin typeface="Tw Cen MT" panose="020B0602020104020603" pitchFamily="34" charset="0"/>
              </a:rPr>
              <a:t>	</a:t>
            </a:r>
          </a:p>
          <a:p>
            <a:pPr marL="0" indent="0">
              <a:lnSpc>
                <a:spcPct val="130000"/>
              </a:lnSpc>
              <a:spcBef>
                <a:spcPts val="0"/>
              </a:spcBef>
              <a:buFont typeface="Arial" panose="020B0604020202020204" pitchFamily="34" charset="0"/>
              <a:buNone/>
            </a:pPr>
            <a:r>
              <a:rPr lang="en-ZA" sz="2600" dirty="0" smtClean="0">
                <a:latin typeface="Tw Cen MT" panose="020B0602020104020603" pitchFamily="34" charset="0"/>
              </a:rPr>
              <a:t>	</a:t>
            </a:r>
          </a:p>
          <a:p>
            <a:endParaRPr lang="en-ZA" sz="1600" dirty="0" smtClean="0"/>
          </a:p>
          <a:p>
            <a:pPr marL="0" indent="0">
              <a:buSzPct val="100000"/>
              <a:buFont typeface="Arial" panose="020B0604020202020204" pitchFamily="34" charset="0"/>
              <a:buNone/>
            </a:pPr>
            <a:endParaRPr lang="en-US" sz="1600" u="sng" dirty="0" smtClean="0">
              <a:latin typeface="Tw Cen MT" panose="020B0602020104020603" pitchFamily="34" charset="0"/>
            </a:endParaRPr>
          </a:p>
          <a:p>
            <a:pPr marL="82296" indent="0" algn="just">
              <a:buFont typeface="Arial" panose="020B0604020202020204" pitchFamily="34" charset="0"/>
              <a:buNone/>
            </a:pPr>
            <a:endParaRPr lang="en-US" sz="2000" dirty="0" smtClean="0">
              <a:latin typeface="Tw Cen MT" panose="020B0602020104020603" pitchFamily="34" charset="0"/>
            </a:endParaRPr>
          </a:p>
          <a:p>
            <a:pPr>
              <a:buFont typeface="Arial" panose="020B0604020202020204" pitchFamily="34" charset="0"/>
              <a:buNone/>
            </a:pPr>
            <a:endParaRPr lang="en-US" dirty="0" smtClean="0"/>
          </a:p>
          <a:p>
            <a:endParaRPr lang="en-US" sz="1800" dirty="0"/>
          </a:p>
        </p:txBody>
      </p:sp>
    </p:spTree>
    <p:extLst>
      <p:ext uri="{BB962C8B-B14F-4D97-AF65-F5344CB8AC3E}">
        <p14:creationId xmlns:p14="http://schemas.microsoft.com/office/powerpoint/2010/main" val="139194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11208568" cy="918874"/>
          </a:xfr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accent5"/>
          </a:lnRef>
          <a:fillRef idx="1003">
            <a:schemeClr val="lt2"/>
          </a:fillRef>
          <a:effectRef idx="2">
            <a:schemeClr val="accent5"/>
          </a:effectRef>
          <a:fontRef idx="minor">
            <a:schemeClr val="lt1"/>
          </a:fontRef>
        </p:style>
        <p:txBody>
          <a:bodyPr>
            <a:normAutofit/>
          </a:bodyPr>
          <a:lstStyle/>
          <a:p>
            <a:r>
              <a:rPr lang="en-US" sz="2800" b="1" dirty="0" smtClean="0">
                <a:solidFill>
                  <a:schemeClr val="accent3">
                    <a:lumMod val="75000"/>
                  </a:schemeClr>
                </a:solidFill>
              </a:rPr>
              <a:t>INTRODUCTION</a:t>
            </a:r>
            <a:endParaRPr lang="en-ZA" sz="2800" b="1" dirty="0">
              <a:solidFill>
                <a:schemeClr val="accent3">
                  <a:lumMod val="75000"/>
                </a:schemeClr>
              </a:solidFill>
            </a:endParaRPr>
          </a:p>
        </p:txBody>
      </p:sp>
      <p:sp>
        <p:nvSpPr>
          <p:cNvPr id="3" name="Content Placeholder 2"/>
          <p:cNvSpPr>
            <a:spLocks noGrp="1"/>
          </p:cNvSpPr>
          <p:nvPr>
            <p:ph idx="1"/>
          </p:nvPr>
        </p:nvSpPr>
        <p:spPr>
          <a:xfrm>
            <a:off x="0" y="918874"/>
            <a:ext cx="12191999" cy="5939126"/>
          </a:xfrm>
          <a:solidFill>
            <a:schemeClr val="tx1">
              <a:lumMod val="95000"/>
            </a:schemeClr>
          </a:solidFill>
        </p:spPr>
        <p:txBody>
          <a:bodyPr>
            <a:normAutofit/>
          </a:bodyPr>
          <a:lstStyle/>
          <a:p>
            <a:pPr algn="just">
              <a:lnSpc>
                <a:spcPct val="110000"/>
              </a:lnSpc>
              <a:spcBef>
                <a:spcPts val="0"/>
              </a:spcBef>
              <a:buSzPct val="100000"/>
              <a:buFont typeface="Wingdings" panose="05000000000000000000" pitchFamily="2" charset="2"/>
              <a:buChar char="§"/>
            </a:pPr>
            <a:r>
              <a:rPr lang="en-ZA" sz="2000" dirty="0" smtClean="0">
                <a:solidFill>
                  <a:schemeClr val="bg1"/>
                </a:solidFill>
                <a:latin typeface="Tw Cen MT" panose="020B0602020104020603" pitchFamily="34" charset="0"/>
              </a:rPr>
              <a:t>The presentation focuses on the Department </a:t>
            </a:r>
            <a:r>
              <a:rPr lang="en-ZA" sz="2000" dirty="0">
                <a:solidFill>
                  <a:schemeClr val="bg1"/>
                </a:solidFill>
                <a:latin typeface="Tw Cen MT" panose="020B0602020104020603" pitchFamily="34" charset="0"/>
              </a:rPr>
              <a:t>of Public Service and Administration’s (DPSA’s) </a:t>
            </a:r>
            <a:r>
              <a:rPr lang="en-ZA" sz="2000" b="1" dirty="0" smtClean="0">
                <a:solidFill>
                  <a:schemeClr val="bg1"/>
                </a:solidFill>
                <a:latin typeface="Tw Cen MT" panose="020B0602020104020603" pitchFamily="34" charset="0"/>
              </a:rPr>
              <a:t>2019/20 Annual Report as Audited by the Auditor General of South Africa ( AGSA). </a:t>
            </a:r>
          </a:p>
          <a:p>
            <a:pPr algn="just">
              <a:lnSpc>
                <a:spcPct val="110000"/>
              </a:lnSpc>
              <a:spcBef>
                <a:spcPts val="0"/>
              </a:spcBef>
              <a:buSzPct val="100000"/>
              <a:buFont typeface="Wingdings" panose="05000000000000000000" pitchFamily="2" charset="2"/>
              <a:buChar char="§"/>
            </a:pPr>
            <a:endParaRPr lang="en-ZA" sz="2000" b="1" dirty="0">
              <a:solidFill>
                <a:schemeClr val="bg1"/>
              </a:solidFill>
              <a:latin typeface="Tw Cen MT" panose="020B0602020104020603" pitchFamily="34" charset="0"/>
            </a:endParaRPr>
          </a:p>
          <a:p>
            <a:pPr algn="just">
              <a:lnSpc>
                <a:spcPct val="110000"/>
              </a:lnSpc>
              <a:spcBef>
                <a:spcPts val="0"/>
              </a:spcBef>
              <a:buSzPct val="100000"/>
              <a:buFont typeface="Wingdings" panose="05000000000000000000" pitchFamily="2" charset="2"/>
              <a:buChar char="§"/>
            </a:pPr>
            <a:r>
              <a:rPr lang="en-ZA" dirty="0" smtClean="0">
                <a:solidFill>
                  <a:schemeClr val="bg1"/>
                </a:solidFill>
                <a:latin typeface="Tw Cen MT" panose="020B0602020104020603" pitchFamily="34" charset="0"/>
              </a:rPr>
              <a:t>For the 2019/2020 t</a:t>
            </a:r>
            <a:r>
              <a:rPr lang="en-ZA" sz="2000" dirty="0" smtClean="0">
                <a:solidFill>
                  <a:schemeClr val="bg1"/>
                </a:solidFill>
                <a:latin typeface="Tw Cen MT" panose="020B0602020104020603" pitchFamily="34" charset="0"/>
              </a:rPr>
              <a:t>he department </a:t>
            </a:r>
            <a:r>
              <a:rPr lang="en-ZA" sz="2000" b="1" dirty="0" smtClean="0">
                <a:solidFill>
                  <a:schemeClr val="accent2">
                    <a:lumMod val="50000"/>
                  </a:schemeClr>
                </a:solidFill>
                <a:latin typeface="Tw Cen MT" panose="020B0602020104020603" pitchFamily="34" charset="0"/>
              </a:rPr>
              <a:t>has achieved a clean ( unqualified) Audit Opinion</a:t>
            </a:r>
          </a:p>
          <a:p>
            <a:pPr marL="0" indent="0" algn="just">
              <a:lnSpc>
                <a:spcPct val="110000"/>
              </a:lnSpc>
              <a:spcBef>
                <a:spcPts val="0"/>
              </a:spcBef>
              <a:buSzPct val="100000"/>
              <a:buNone/>
            </a:pPr>
            <a:endParaRPr lang="en-ZA" sz="2000" dirty="0">
              <a:solidFill>
                <a:schemeClr val="bg1"/>
              </a:solidFill>
              <a:latin typeface="Tw Cen MT" panose="020B0602020104020603" pitchFamily="34" charset="0"/>
            </a:endParaRPr>
          </a:p>
          <a:p>
            <a:pPr algn="just">
              <a:lnSpc>
                <a:spcPct val="110000"/>
              </a:lnSpc>
              <a:spcBef>
                <a:spcPts val="0"/>
              </a:spcBef>
              <a:buSzPct val="100000"/>
              <a:buFont typeface="Wingdings" panose="05000000000000000000" pitchFamily="2" charset="2"/>
              <a:buChar char="§"/>
            </a:pPr>
            <a:r>
              <a:rPr lang="en-ZA" sz="2000" b="1" dirty="0" smtClean="0">
                <a:solidFill>
                  <a:schemeClr val="bg1"/>
                </a:solidFill>
                <a:latin typeface="Tw Cen MT" panose="020B0602020104020603" pitchFamily="34" charset="0"/>
              </a:rPr>
              <a:t>The presentation covers the following areas;</a:t>
            </a:r>
          </a:p>
          <a:p>
            <a:pPr marL="0" indent="0" algn="just">
              <a:lnSpc>
                <a:spcPct val="110000"/>
              </a:lnSpc>
              <a:spcBef>
                <a:spcPts val="0"/>
              </a:spcBef>
              <a:buSzPct val="100000"/>
              <a:buNone/>
            </a:pPr>
            <a:endParaRPr lang="en-ZA" sz="2000" b="1" dirty="0" smtClean="0">
              <a:solidFill>
                <a:schemeClr val="bg1"/>
              </a:solidFill>
              <a:latin typeface="Tw Cen MT" panose="020B0602020104020603" pitchFamily="34" charset="0"/>
            </a:endParaRPr>
          </a:p>
          <a:p>
            <a:pPr lvl="1" algn="just">
              <a:lnSpc>
                <a:spcPct val="110000"/>
              </a:lnSpc>
              <a:spcBef>
                <a:spcPts val="0"/>
              </a:spcBef>
              <a:buSzPct val="100000"/>
              <a:buFont typeface="Wingdings" panose="05000000000000000000" pitchFamily="2" charset="2"/>
              <a:buChar char="§"/>
            </a:pPr>
            <a:r>
              <a:rPr lang="en-ZA" dirty="0" smtClean="0">
                <a:solidFill>
                  <a:schemeClr val="accent2">
                    <a:lumMod val="50000"/>
                  </a:schemeClr>
                </a:solidFill>
                <a:latin typeface="Tw Cen MT" panose="020B0602020104020603" pitchFamily="34" charset="0"/>
              </a:rPr>
              <a:t>Achievements against the implementation of the 2019/20 Annual Performance Plan (APP)</a:t>
            </a:r>
          </a:p>
          <a:p>
            <a:pPr lvl="1" algn="just">
              <a:lnSpc>
                <a:spcPct val="110000"/>
              </a:lnSpc>
              <a:spcBef>
                <a:spcPts val="0"/>
              </a:spcBef>
              <a:buSzPct val="100000"/>
              <a:buFont typeface="Wingdings" panose="05000000000000000000" pitchFamily="2" charset="2"/>
              <a:buChar char="§"/>
            </a:pPr>
            <a:r>
              <a:rPr lang="en-ZA" dirty="0" smtClean="0">
                <a:solidFill>
                  <a:schemeClr val="accent2">
                    <a:lumMod val="50000"/>
                  </a:schemeClr>
                </a:solidFill>
                <a:latin typeface="Tw Cen MT" panose="020B0602020104020603" pitchFamily="34" charset="0"/>
              </a:rPr>
              <a:t>Financial Performance</a:t>
            </a:r>
          </a:p>
          <a:p>
            <a:pPr lvl="1" algn="just">
              <a:lnSpc>
                <a:spcPct val="110000"/>
              </a:lnSpc>
              <a:spcBef>
                <a:spcPts val="0"/>
              </a:spcBef>
              <a:buSzPct val="100000"/>
              <a:buFont typeface="Wingdings" panose="05000000000000000000" pitchFamily="2" charset="2"/>
              <a:buChar char="§"/>
            </a:pPr>
            <a:r>
              <a:rPr lang="en-ZA" dirty="0" smtClean="0">
                <a:solidFill>
                  <a:schemeClr val="accent2">
                    <a:lumMod val="50000"/>
                  </a:schemeClr>
                </a:solidFill>
                <a:latin typeface="Tw Cen MT" panose="020B0602020104020603" pitchFamily="34" charset="0"/>
              </a:rPr>
              <a:t>Human Resource Information </a:t>
            </a:r>
          </a:p>
          <a:p>
            <a:pPr marL="457200" lvl="1" indent="0" algn="just">
              <a:lnSpc>
                <a:spcPct val="110000"/>
              </a:lnSpc>
              <a:spcBef>
                <a:spcPts val="0"/>
              </a:spcBef>
              <a:buSzPct val="100000"/>
              <a:buNone/>
            </a:pPr>
            <a:endParaRPr lang="en-ZA" dirty="0" smtClean="0">
              <a:solidFill>
                <a:schemeClr val="bg1"/>
              </a:solidFill>
              <a:latin typeface="Tw Cen MT" panose="020B0602020104020603" pitchFamily="34" charset="0"/>
            </a:endParaRPr>
          </a:p>
          <a:p>
            <a:pPr algn="just">
              <a:lnSpc>
                <a:spcPct val="110000"/>
              </a:lnSpc>
              <a:spcBef>
                <a:spcPts val="0"/>
              </a:spcBef>
              <a:buSzPct val="100000"/>
            </a:pPr>
            <a:r>
              <a:rPr lang="en-ZA" sz="2000" dirty="0" smtClean="0">
                <a:solidFill>
                  <a:schemeClr val="bg1"/>
                </a:solidFill>
                <a:latin typeface="Tw Cen MT" panose="020B0602020104020603" pitchFamily="34" charset="0"/>
              </a:rPr>
              <a:t>The progress on the implementation of the APP annual targets is rated as </a:t>
            </a:r>
            <a:r>
              <a:rPr lang="en-ZA" sz="2000" u="sng" dirty="0" smtClean="0">
                <a:solidFill>
                  <a:schemeClr val="bg1"/>
                </a:solidFill>
                <a:latin typeface="Tw Cen MT" panose="020B0602020104020603" pitchFamily="34" charset="0"/>
              </a:rPr>
              <a:t>Achieved</a:t>
            </a:r>
            <a:r>
              <a:rPr lang="en-ZA" sz="2000" dirty="0" smtClean="0">
                <a:solidFill>
                  <a:schemeClr val="bg1"/>
                </a:solidFill>
                <a:latin typeface="Tw Cen MT" panose="020B0602020104020603" pitchFamily="34" charset="0"/>
              </a:rPr>
              <a:t> or </a:t>
            </a:r>
            <a:r>
              <a:rPr lang="en-ZA" sz="2000" u="sng" dirty="0" smtClean="0">
                <a:solidFill>
                  <a:schemeClr val="bg1"/>
                </a:solidFill>
                <a:latin typeface="Tw Cen MT" panose="020B0602020104020603" pitchFamily="34" charset="0"/>
              </a:rPr>
              <a:t>Not Achieved.</a:t>
            </a:r>
          </a:p>
          <a:p>
            <a:pPr marL="0" indent="0" algn="just">
              <a:lnSpc>
                <a:spcPct val="110000"/>
              </a:lnSpc>
              <a:spcBef>
                <a:spcPts val="0"/>
              </a:spcBef>
              <a:buSzPct val="100000"/>
              <a:buNone/>
            </a:pPr>
            <a:endParaRPr lang="en-ZA" sz="2000" dirty="0" smtClean="0">
              <a:solidFill>
                <a:schemeClr val="bg1"/>
              </a:solidFill>
              <a:latin typeface="Tw Cen MT" panose="020B0602020104020603" pitchFamily="34" charset="0"/>
            </a:endParaRPr>
          </a:p>
          <a:p>
            <a:pPr marL="0" indent="0">
              <a:lnSpc>
                <a:spcPct val="120000"/>
              </a:lnSpc>
              <a:spcBef>
                <a:spcPts val="0"/>
              </a:spcBef>
              <a:buSzPct val="100000"/>
              <a:buNone/>
            </a:pPr>
            <a:endParaRPr lang="en-ZA" dirty="0">
              <a:latin typeface="Tw Cen MT" panose="020B0602020104020603" pitchFamily="34" charset="0"/>
            </a:endParaRPr>
          </a:p>
          <a:p>
            <a:pPr marL="82296" indent="0" algn="just">
              <a:buNone/>
            </a:pPr>
            <a:endParaRPr lang="en-US" sz="2000" dirty="0" smtClean="0">
              <a:latin typeface="Tw Cen MT" panose="020B0602020104020603" pitchFamily="34" charset="0"/>
            </a:endParaRPr>
          </a:p>
          <a:p>
            <a:pPr>
              <a:buNone/>
            </a:pPr>
            <a:endParaRPr lang="en-US" dirty="0" smtClean="0"/>
          </a:p>
          <a:p>
            <a:endParaRPr lang="en-US" sz="1800" dirty="0"/>
          </a:p>
        </p:txBody>
      </p:sp>
      <p:sp>
        <p:nvSpPr>
          <p:cNvPr id="4" name="Slide Number Placeholder 3"/>
          <p:cNvSpPr>
            <a:spLocks noGrp="1"/>
          </p:cNvSpPr>
          <p:nvPr>
            <p:ph type="sldNum" sz="quarter" idx="12"/>
          </p:nvPr>
        </p:nvSpPr>
        <p:spPr>
          <a:xfrm>
            <a:off x="11079642" y="11218"/>
            <a:ext cx="1112357" cy="753485"/>
          </a:xfrm>
        </p:spPr>
        <p:txBody>
          <a:bodyPr/>
          <a:lstStyle/>
          <a:p>
            <a:pPr>
              <a:defRPr/>
            </a:pPr>
            <a:fld id="{4DE96417-4ADB-4B1E-9DF8-F791D7DFC93B}" type="slidenum">
              <a:rPr lang="en-GB" sz="4000" b="1" smtClean="0"/>
              <a:pPr>
                <a:defRPr/>
              </a:pPr>
              <a:t>3</a:t>
            </a:fld>
            <a:endParaRPr lang="en-GB" sz="4000" b="1" dirty="0"/>
          </a:p>
        </p:txBody>
      </p:sp>
    </p:spTree>
    <p:extLst>
      <p:ext uri="{BB962C8B-B14F-4D97-AF65-F5344CB8AC3E}">
        <p14:creationId xmlns:p14="http://schemas.microsoft.com/office/powerpoint/2010/main" val="1531609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11136560" cy="957263"/>
          </a:xfr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accent5"/>
          </a:lnRef>
          <a:fillRef idx="1003">
            <a:schemeClr val="lt2"/>
          </a:fillRef>
          <a:effectRef idx="2">
            <a:schemeClr val="accent5"/>
          </a:effectRef>
          <a:fontRef idx="minor">
            <a:schemeClr val="lt1"/>
          </a:fontRef>
        </p:style>
        <p:txBody>
          <a:bodyPr>
            <a:normAutofit/>
          </a:bodyPr>
          <a:lstStyle/>
          <a:p>
            <a:r>
              <a:rPr lang="en-ZA" sz="2800" b="1" dirty="0" smtClean="0">
                <a:solidFill>
                  <a:schemeClr val="accent3">
                    <a:lumMod val="75000"/>
                  </a:schemeClr>
                </a:solidFill>
                <a:effectLst>
                  <a:outerShdw blurRad="50000" dist="30000" dir="5400000" algn="tl" rotWithShape="0">
                    <a:srgbClr val="000000">
                      <a:alpha val="30000"/>
                    </a:srgbClr>
                  </a:outerShdw>
                </a:effectLst>
                <a:latin typeface="Trebuchet MS" panose="020B0603020202020204" pitchFamily="34" charset="0"/>
                <a:ea typeface="+mj-ea"/>
                <a:cs typeface="+mj-cs"/>
              </a:rPr>
              <a:t>HUMAN RESOURCE MANAGEMENT (1) </a:t>
            </a:r>
            <a:br>
              <a:rPr lang="en-ZA" sz="2800" b="1" dirty="0" smtClean="0">
                <a:solidFill>
                  <a:schemeClr val="accent3">
                    <a:lumMod val="75000"/>
                  </a:schemeClr>
                </a:solidFill>
                <a:effectLst>
                  <a:outerShdw blurRad="50000" dist="30000" dir="5400000" algn="tl" rotWithShape="0">
                    <a:srgbClr val="000000">
                      <a:alpha val="30000"/>
                    </a:srgbClr>
                  </a:outerShdw>
                </a:effectLst>
                <a:latin typeface="Trebuchet MS" panose="020B0603020202020204" pitchFamily="34" charset="0"/>
                <a:ea typeface="+mj-ea"/>
                <a:cs typeface="+mj-cs"/>
              </a:rPr>
            </a:br>
            <a:endParaRPr lang="en-ZA" sz="2800" b="1" dirty="0">
              <a:solidFill>
                <a:schemeClr val="accent3">
                  <a:lumMod val="75000"/>
                </a:schemeClr>
              </a:solidFill>
              <a:latin typeface="Trebuchet MS" panose="020B0603020202020204" pitchFamily="34" charset="0"/>
            </a:endParaRPr>
          </a:p>
        </p:txBody>
      </p:sp>
      <p:sp>
        <p:nvSpPr>
          <p:cNvPr id="4" name="Slide Number Placeholder 3"/>
          <p:cNvSpPr>
            <a:spLocks noGrp="1"/>
          </p:cNvSpPr>
          <p:nvPr>
            <p:ph type="sldNum" sz="quarter" idx="12"/>
          </p:nvPr>
        </p:nvSpPr>
        <p:spPr>
          <a:xfrm>
            <a:off x="11136560" y="0"/>
            <a:ext cx="1055439" cy="957263"/>
          </a:xfrm>
        </p:spPr>
        <p:txBody>
          <a:bodyPr/>
          <a:lstStyle/>
          <a:p>
            <a:fld id="{B59ACEC8-D248-43BB-9E41-8F603F9ACC52}" type="slidenum">
              <a:rPr lang="en-ZA" sz="4000" b="1" smtClean="0"/>
              <a:t>30</a:t>
            </a:fld>
            <a:endParaRPr lang="en-ZA" sz="4000" b="1" dirty="0"/>
          </a:p>
        </p:txBody>
      </p:sp>
      <p:sp>
        <p:nvSpPr>
          <p:cNvPr id="6" name="Content Placeholder 2"/>
          <p:cNvSpPr txBox="1">
            <a:spLocks/>
          </p:cNvSpPr>
          <p:nvPr/>
        </p:nvSpPr>
        <p:spPr>
          <a:xfrm>
            <a:off x="0" y="957263"/>
            <a:ext cx="12191999" cy="5900737"/>
          </a:xfrm>
          <a:prstGeom prst="rect">
            <a:avLst/>
          </a:prstGeom>
          <a:solidFill>
            <a:schemeClr val="tx1">
              <a:lumMod val="95000"/>
            </a:schemeClr>
          </a:solidFill>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algn="just">
              <a:lnSpc>
                <a:spcPct val="110000"/>
              </a:lnSpc>
              <a:spcBef>
                <a:spcPts val="0"/>
              </a:spcBef>
            </a:pPr>
            <a:r>
              <a:rPr lang="en-ZA" sz="1800" dirty="0" smtClean="0">
                <a:latin typeface="Tw Cen MT" panose="020B0602020104020603" pitchFamily="34" charset="0"/>
              </a:rPr>
              <a:t>As at 31 March 2020, the employment and vacancies by salary band was as follows:</a:t>
            </a:r>
            <a:endParaRPr lang="en-ZA" sz="1800" dirty="0">
              <a:latin typeface="Tw Cen MT" panose="020B0602020104020603" pitchFamily="34" charset="0"/>
            </a:endParaRPr>
          </a:p>
          <a:p>
            <a:pPr marL="0" indent="0" algn="just">
              <a:lnSpc>
                <a:spcPct val="110000"/>
              </a:lnSpc>
              <a:spcBef>
                <a:spcPts val="0"/>
              </a:spcBef>
              <a:buNone/>
            </a:pPr>
            <a:endParaRPr lang="en-ZA" sz="1600" dirty="0" smtClean="0">
              <a:latin typeface="Tw Cen MT" panose="020B0602020104020603" pitchFamily="34" charset="0"/>
            </a:endParaRPr>
          </a:p>
          <a:p>
            <a:pPr marL="0" indent="0">
              <a:buNone/>
            </a:pPr>
            <a:endParaRPr lang="en-ZA" sz="1600" dirty="0"/>
          </a:p>
          <a:p>
            <a:endParaRPr lang="en-ZA" sz="1600" dirty="0"/>
          </a:p>
          <a:p>
            <a:pPr marL="0" indent="0">
              <a:buSzPct val="100000"/>
              <a:buFont typeface="Arial" panose="020B0604020202020204" pitchFamily="34" charset="0"/>
              <a:buNone/>
            </a:pPr>
            <a:r>
              <a:rPr lang="en-ZA" sz="1600" dirty="0" smtClean="0">
                <a:latin typeface="Tw Cen MT" panose="020B0602020104020603" pitchFamily="34" charset="0"/>
              </a:rPr>
              <a:t>	</a:t>
            </a:r>
          </a:p>
          <a:p>
            <a:pPr marL="0" indent="0">
              <a:lnSpc>
                <a:spcPct val="130000"/>
              </a:lnSpc>
              <a:spcBef>
                <a:spcPts val="0"/>
              </a:spcBef>
              <a:buFont typeface="Arial" panose="020B0604020202020204" pitchFamily="34" charset="0"/>
              <a:buNone/>
            </a:pPr>
            <a:r>
              <a:rPr lang="en-ZA" sz="1600" dirty="0" smtClean="0">
                <a:latin typeface="Tw Cen MT" panose="020B0602020104020603" pitchFamily="34" charset="0"/>
              </a:rPr>
              <a:t>	</a:t>
            </a:r>
          </a:p>
          <a:p>
            <a:endParaRPr lang="en-ZA" sz="1600" dirty="0" smtClean="0"/>
          </a:p>
          <a:p>
            <a:pPr marL="0" indent="0">
              <a:buSzPct val="100000"/>
              <a:buFont typeface="Arial" panose="020B0604020202020204" pitchFamily="34" charset="0"/>
              <a:buNone/>
            </a:pPr>
            <a:endParaRPr lang="en-US" sz="1600" u="sng" dirty="0" smtClean="0">
              <a:latin typeface="Tw Cen MT" panose="020B0602020104020603" pitchFamily="34" charset="0"/>
            </a:endParaRPr>
          </a:p>
          <a:p>
            <a:pPr>
              <a:buFont typeface="Arial" panose="020B0604020202020204" pitchFamily="34" charset="0"/>
              <a:buNone/>
            </a:pPr>
            <a:endParaRPr lang="en-US" sz="1600" dirty="0"/>
          </a:p>
          <a:p>
            <a:pPr marL="0" indent="0" algn="just">
              <a:lnSpc>
                <a:spcPct val="110000"/>
              </a:lnSpc>
              <a:spcBef>
                <a:spcPts val="0"/>
              </a:spcBef>
              <a:buNone/>
            </a:pPr>
            <a:endParaRPr lang="en-ZA" sz="1600" dirty="0" smtClean="0">
              <a:latin typeface="Tw Cen MT" panose="020B0602020104020603" pitchFamily="34" charset="0"/>
              <a:ea typeface="Calibri" panose="020F0502020204030204" pitchFamily="34" charset="0"/>
              <a:cs typeface="Times New Roman" panose="02020603050405020304" pitchFamily="18" charset="0"/>
            </a:endParaRPr>
          </a:p>
          <a:p>
            <a:pPr marL="0" indent="0" algn="just">
              <a:lnSpc>
                <a:spcPct val="110000"/>
              </a:lnSpc>
              <a:spcBef>
                <a:spcPts val="0"/>
              </a:spcBef>
              <a:buNone/>
            </a:pPr>
            <a:endParaRPr lang="en-ZA" sz="1600" dirty="0">
              <a:latin typeface="Tw Cen MT" panose="020B0602020104020603" pitchFamily="34" charset="0"/>
              <a:ea typeface="Calibri" panose="020F0502020204030204" pitchFamily="34" charset="0"/>
              <a:cs typeface="Times New Roman" panose="02020603050405020304" pitchFamily="18" charset="0"/>
            </a:endParaRPr>
          </a:p>
          <a:p>
            <a:pPr marL="0" indent="0" algn="just">
              <a:lnSpc>
                <a:spcPct val="110000"/>
              </a:lnSpc>
              <a:spcBef>
                <a:spcPts val="0"/>
              </a:spcBef>
              <a:buNone/>
            </a:pPr>
            <a:endParaRPr lang="en-ZA" sz="1600" dirty="0" smtClean="0">
              <a:latin typeface="Tw Cen MT" panose="020B0602020104020603" pitchFamily="34" charset="0"/>
              <a:ea typeface="Calibri" panose="020F0502020204030204" pitchFamily="34" charset="0"/>
              <a:cs typeface="Times New Roman" panose="02020603050405020304" pitchFamily="18" charset="0"/>
            </a:endParaRPr>
          </a:p>
          <a:p>
            <a:pPr marL="0" indent="0" algn="just">
              <a:lnSpc>
                <a:spcPct val="110000"/>
              </a:lnSpc>
              <a:spcBef>
                <a:spcPts val="0"/>
              </a:spcBef>
              <a:buNone/>
            </a:pPr>
            <a:endParaRPr lang="en-ZA" sz="1600" dirty="0">
              <a:latin typeface="Tw Cen MT" panose="020B0602020104020603" pitchFamily="34" charset="0"/>
              <a:ea typeface="Calibri" panose="020F0502020204030204" pitchFamily="34" charset="0"/>
              <a:cs typeface="Times New Roman" panose="02020603050405020304" pitchFamily="18" charset="0"/>
            </a:endParaRPr>
          </a:p>
          <a:p>
            <a:pPr marL="0" indent="0" algn="just">
              <a:lnSpc>
                <a:spcPct val="110000"/>
              </a:lnSpc>
              <a:spcBef>
                <a:spcPts val="0"/>
              </a:spcBef>
              <a:buNone/>
            </a:pPr>
            <a:endParaRPr lang="en-ZA" sz="1600" dirty="0" smtClean="0">
              <a:latin typeface="Tw Cen MT" panose="020B0602020104020603" pitchFamily="34" charset="0"/>
              <a:ea typeface="Calibri" panose="020F0502020204030204" pitchFamily="34" charset="0"/>
              <a:cs typeface="Times New Roman" panose="02020603050405020304" pitchFamily="18" charset="0"/>
            </a:endParaRPr>
          </a:p>
          <a:p>
            <a:pPr marL="0" indent="0" algn="just">
              <a:lnSpc>
                <a:spcPct val="110000"/>
              </a:lnSpc>
              <a:spcBef>
                <a:spcPts val="0"/>
              </a:spcBef>
              <a:buNone/>
            </a:pPr>
            <a:endParaRPr lang="en-ZA" sz="1600" dirty="0" smtClean="0">
              <a:latin typeface="Tw Cen MT" panose="020B0602020104020603" pitchFamily="34" charset="0"/>
              <a:ea typeface="Calibri" panose="020F0502020204030204" pitchFamily="34" charset="0"/>
              <a:cs typeface="Times New Roman" panose="02020603050405020304" pitchFamily="18" charset="0"/>
            </a:endParaRPr>
          </a:p>
          <a:p>
            <a:pPr algn="just">
              <a:lnSpc>
                <a:spcPct val="110000"/>
              </a:lnSpc>
              <a:spcBef>
                <a:spcPts val="0"/>
              </a:spcBef>
            </a:pPr>
            <a:endParaRPr lang="en-ZA" sz="1600" dirty="0" smtClean="0">
              <a:latin typeface="Tw Cen MT" panose="020B0602020104020603" pitchFamily="34" charset="0"/>
              <a:ea typeface="Calibri" panose="020F0502020204030204" pitchFamily="34" charset="0"/>
              <a:cs typeface="Times New Roman" panose="02020603050405020304" pitchFamily="18" charset="0"/>
            </a:endParaRPr>
          </a:p>
          <a:p>
            <a:pPr algn="just">
              <a:lnSpc>
                <a:spcPct val="110000"/>
              </a:lnSpc>
              <a:spcBef>
                <a:spcPts val="0"/>
              </a:spcBef>
            </a:pPr>
            <a:r>
              <a:rPr lang="en-ZA" sz="1800" dirty="0" smtClean="0">
                <a:latin typeface="Tw Cen MT" panose="020B0602020104020603" pitchFamily="34" charset="0"/>
                <a:ea typeface="Calibri" panose="020F0502020204030204" pitchFamily="34" charset="0"/>
                <a:cs typeface="Times New Roman" panose="02020603050405020304" pitchFamily="18" charset="0"/>
              </a:rPr>
              <a:t>As at March 2020, the Department had a vacancy rate of </a:t>
            </a:r>
            <a:r>
              <a:rPr lang="en-ZA" sz="1800" b="1" dirty="0" smtClean="0">
                <a:latin typeface="Tw Cen MT" panose="020B0602020104020603" pitchFamily="34" charset="0"/>
                <a:ea typeface="Calibri" panose="020F0502020204030204" pitchFamily="34" charset="0"/>
                <a:cs typeface="Times New Roman" panose="02020603050405020304" pitchFamily="18" charset="0"/>
              </a:rPr>
              <a:t>13.4%</a:t>
            </a:r>
            <a:r>
              <a:rPr lang="en-ZA" sz="1800" dirty="0" smtClean="0">
                <a:latin typeface="Tw Cen MT" panose="020B0602020104020603" pitchFamily="34" charset="0"/>
                <a:ea typeface="Calibri" panose="020F0502020204030204" pitchFamily="34" charset="0"/>
                <a:cs typeface="Times New Roman" panose="02020603050405020304" pitchFamily="18" charset="0"/>
              </a:rPr>
              <a:t>. The vacancy rate fluctuates as a result of retirement, transfers,  resignations, discharged due to ill-health and dismissals.  </a:t>
            </a:r>
          </a:p>
          <a:p>
            <a:pPr algn="just">
              <a:lnSpc>
                <a:spcPct val="110000"/>
              </a:lnSpc>
              <a:spcBef>
                <a:spcPts val="0"/>
              </a:spcBef>
            </a:pPr>
            <a:r>
              <a:rPr lang="en-ZA" sz="1800" dirty="0" smtClean="0">
                <a:latin typeface="Tw Cen MT" panose="020B0602020104020603" pitchFamily="34" charset="0"/>
                <a:ea typeface="Calibri" panose="020F0502020204030204" pitchFamily="34" charset="0"/>
                <a:cs typeface="Times New Roman" panose="02020603050405020304" pitchFamily="18" charset="0"/>
              </a:rPr>
              <a:t>In addition, due to the reduced compensation budget by the National Treasury, the Department has prioritised fewer posts to be filled.</a:t>
            </a:r>
            <a:endParaRPr lang="en-US" sz="1800" dirty="0" smtClean="0">
              <a:latin typeface="Tw Cen MT" panose="020B0602020104020603" pitchFamily="34" charset="0"/>
            </a:endParaRPr>
          </a:p>
          <a:p>
            <a:endParaRPr lang="en-US" sz="1800" dirty="0"/>
          </a:p>
        </p:txBody>
      </p:sp>
      <p:graphicFrame>
        <p:nvGraphicFramePr>
          <p:cNvPr id="2" name="Table 1"/>
          <p:cNvGraphicFramePr>
            <a:graphicFrameLocks noGrp="1"/>
          </p:cNvGraphicFramePr>
          <p:nvPr>
            <p:extLst>
              <p:ext uri="{D42A27DB-BD31-4B8C-83A1-F6EECF244321}">
                <p14:modId xmlns:p14="http://schemas.microsoft.com/office/powerpoint/2010/main" val="2216848910"/>
              </p:ext>
            </p:extLst>
          </p:nvPr>
        </p:nvGraphicFramePr>
        <p:xfrm>
          <a:off x="0" y="1505328"/>
          <a:ext cx="12191999" cy="4011905"/>
        </p:xfrm>
        <a:graphic>
          <a:graphicData uri="http://schemas.openxmlformats.org/drawingml/2006/table">
            <a:tbl>
              <a:tblPr firstRow="1" bandRow="1">
                <a:tableStyleId>{5C22544A-7EE6-4342-B048-85BDC9FD1C3A}</a:tableStyleId>
              </a:tblPr>
              <a:tblGrid>
                <a:gridCol w="2744710">
                  <a:extLst>
                    <a:ext uri="{9D8B030D-6E8A-4147-A177-3AD203B41FA5}">
                      <a16:colId xmlns:a16="http://schemas.microsoft.com/office/drawing/2014/main" val="20000"/>
                    </a:ext>
                  </a:extLst>
                </a:gridCol>
                <a:gridCol w="2260349">
                  <a:extLst>
                    <a:ext uri="{9D8B030D-6E8A-4147-A177-3AD203B41FA5}">
                      <a16:colId xmlns:a16="http://schemas.microsoft.com/office/drawing/2014/main" val="20001"/>
                    </a:ext>
                  </a:extLst>
                </a:gridCol>
                <a:gridCol w="2123734">
                  <a:extLst>
                    <a:ext uri="{9D8B030D-6E8A-4147-A177-3AD203B41FA5}">
                      <a16:colId xmlns:a16="http://schemas.microsoft.com/office/drawing/2014/main" val="20002"/>
                    </a:ext>
                  </a:extLst>
                </a:gridCol>
                <a:gridCol w="1490341">
                  <a:extLst>
                    <a:ext uri="{9D8B030D-6E8A-4147-A177-3AD203B41FA5}">
                      <a16:colId xmlns:a16="http://schemas.microsoft.com/office/drawing/2014/main" val="20003"/>
                    </a:ext>
                  </a:extLst>
                </a:gridCol>
                <a:gridCol w="3572865">
                  <a:extLst>
                    <a:ext uri="{9D8B030D-6E8A-4147-A177-3AD203B41FA5}">
                      <a16:colId xmlns:a16="http://schemas.microsoft.com/office/drawing/2014/main" val="20004"/>
                    </a:ext>
                  </a:extLst>
                </a:gridCol>
              </a:tblGrid>
              <a:tr h="683929">
                <a:tc>
                  <a:txBody>
                    <a:bodyPr/>
                    <a:lstStyle/>
                    <a:p>
                      <a:pPr algn="ctr">
                        <a:lnSpc>
                          <a:spcPct val="110000"/>
                        </a:lnSpc>
                        <a:spcAft>
                          <a:spcPts val="0"/>
                        </a:spcAft>
                      </a:pPr>
                      <a:r>
                        <a:rPr lang="en-ZA" sz="1600" b="1" dirty="0">
                          <a:solidFill>
                            <a:schemeClr val="bg1"/>
                          </a:solidFill>
                          <a:effectLst/>
                          <a:latin typeface="Tw Cen MT" panose="020B0602020104020603" pitchFamily="34" charset="0"/>
                          <a:ea typeface="Times New Roman" panose="02020603050405020304" pitchFamily="18" charset="0"/>
                          <a:cs typeface="Arial" panose="020B0604020202020204" pitchFamily="34" charset="0"/>
                        </a:rPr>
                        <a:t>Salary band</a:t>
                      </a:r>
                      <a:endParaRPr lang="en-ZA" sz="1600" dirty="0">
                        <a:solidFill>
                          <a:schemeClr val="bg1"/>
                        </a:solidFill>
                        <a:effectLst/>
                        <a:latin typeface="Times New Roman" panose="02020603050405020304" pitchFamily="18" charset="0"/>
                        <a:ea typeface="Times New Roman" panose="02020603050405020304" pitchFamily="18" charset="0"/>
                      </a:endParaRPr>
                    </a:p>
                  </a:txBody>
                  <a:tcPr marL="66675" marR="66675" marT="0" marB="0">
                    <a:solidFill>
                      <a:schemeClr val="accent3">
                        <a:lumMod val="60000"/>
                        <a:lumOff val="40000"/>
                      </a:schemeClr>
                    </a:solidFill>
                  </a:tcPr>
                </a:tc>
                <a:tc>
                  <a:txBody>
                    <a:bodyPr/>
                    <a:lstStyle/>
                    <a:p>
                      <a:pPr algn="ctr">
                        <a:lnSpc>
                          <a:spcPct val="110000"/>
                        </a:lnSpc>
                        <a:spcAft>
                          <a:spcPts val="0"/>
                        </a:spcAft>
                      </a:pPr>
                      <a:r>
                        <a:rPr lang="en-ZA" sz="1600" b="1" dirty="0">
                          <a:solidFill>
                            <a:schemeClr val="bg1"/>
                          </a:solidFill>
                          <a:effectLst/>
                          <a:latin typeface="Tw Cen MT" panose="020B0602020104020603" pitchFamily="34" charset="0"/>
                          <a:ea typeface="Times New Roman" panose="02020603050405020304" pitchFamily="18" charset="0"/>
                          <a:cs typeface="Arial" panose="020B0604020202020204" pitchFamily="34" charset="0"/>
                        </a:rPr>
                        <a:t>Number of posts on approved establishment</a:t>
                      </a:r>
                      <a:endParaRPr lang="en-ZA" sz="1600" dirty="0">
                        <a:solidFill>
                          <a:schemeClr val="bg1"/>
                        </a:solidFill>
                        <a:effectLst/>
                        <a:latin typeface="Times New Roman" panose="02020603050405020304" pitchFamily="18" charset="0"/>
                        <a:ea typeface="Times New Roman" panose="02020603050405020304" pitchFamily="18" charset="0"/>
                      </a:endParaRPr>
                    </a:p>
                  </a:txBody>
                  <a:tcPr marL="66675" marR="66675" marT="0" marB="0">
                    <a:solidFill>
                      <a:schemeClr val="accent3">
                        <a:lumMod val="60000"/>
                        <a:lumOff val="40000"/>
                      </a:schemeClr>
                    </a:solidFill>
                  </a:tcPr>
                </a:tc>
                <a:tc>
                  <a:txBody>
                    <a:bodyPr/>
                    <a:lstStyle/>
                    <a:p>
                      <a:pPr algn="ctr">
                        <a:lnSpc>
                          <a:spcPct val="110000"/>
                        </a:lnSpc>
                        <a:spcAft>
                          <a:spcPts val="0"/>
                        </a:spcAft>
                      </a:pPr>
                      <a:r>
                        <a:rPr lang="en-ZA" sz="1600" b="1" dirty="0">
                          <a:solidFill>
                            <a:schemeClr val="bg1"/>
                          </a:solidFill>
                          <a:effectLst/>
                          <a:latin typeface="Tw Cen MT" panose="020B0602020104020603" pitchFamily="34" charset="0"/>
                          <a:ea typeface="Times New Roman" panose="02020603050405020304" pitchFamily="18" charset="0"/>
                          <a:cs typeface="Arial" panose="020B0604020202020204" pitchFamily="34" charset="0"/>
                        </a:rPr>
                        <a:t>Number of posts filled</a:t>
                      </a:r>
                      <a:endParaRPr lang="en-ZA" sz="1600" dirty="0">
                        <a:solidFill>
                          <a:schemeClr val="bg1"/>
                        </a:solidFill>
                        <a:effectLst/>
                        <a:latin typeface="Times New Roman" panose="02020603050405020304" pitchFamily="18" charset="0"/>
                        <a:ea typeface="Times New Roman" panose="02020603050405020304" pitchFamily="18" charset="0"/>
                      </a:endParaRPr>
                    </a:p>
                  </a:txBody>
                  <a:tcPr marL="66675" marR="66675" marT="0" marB="0">
                    <a:solidFill>
                      <a:schemeClr val="accent3">
                        <a:lumMod val="60000"/>
                        <a:lumOff val="40000"/>
                      </a:schemeClr>
                    </a:solidFill>
                  </a:tcPr>
                </a:tc>
                <a:tc>
                  <a:txBody>
                    <a:bodyPr/>
                    <a:lstStyle/>
                    <a:p>
                      <a:pPr algn="ctr">
                        <a:lnSpc>
                          <a:spcPct val="110000"/>
                        </a:lnSpc>
                        <a:spcAft>
                          <a:spcPts val="0"/>
                        </a:spcAft>
                      </a:pPr>
                      <a:r>
                        <a:rPr lang="en-ZA" sz="1600" b="1" dirty="0">
                          <a:solidFill>
                            <a:schemeClr val="bg1"/>
                          </a:solidFill>
                          <a:effectLst/>
                          <a:latin typeface="Tw Cen MT" panose="020B0602020104020603" pitchFamily="34" charset="0"/>
                          <a:ea typeface="Times New Roman" panose="02020603050405020304" pitchFamily="18" charset="0"/>
                          <a:cs typeface="Arial" panose="020B0604020202020204" pitchFamily="34" charset="0"/>
                        </a:rPr>
                        <a:t>Vacancy rate %</a:t>
                      </a:r>
                      <a:endParaRPr lang="en-ZA" sz="1600" dirty="0">
                        <a:solidFill>
                          <a:schemeClr val="bg1"/>
                        </a:solidFill>
                        <a:effectLst/>
                        <a:latin typeface="Times New Roman" panose="02020603050405020304" pitchFamily="18" charset="0"/>
                        <a:ea typeface="Times New Roman" panose="02020603050405020304" pitchFamily="18" charset="0"/>
                      </a:endParaRPr>
                    </a:p>
                  </a:txBody>
                  <a:tcPr marL="66675" marR="66675" marT="0" marB="0">
                    <a:solidFill>
                      <a:schemeClr val="accent3">
                        <a:lumMod val="60000"/>
                        <a:lumOff val="40000"/>
                      </a:schemeClr>
                    </a:solidFill>
                  </a:tcPr>
                </a:tc>
                <a:tc>
                  <a:txBody>
                    <a:bodyPr/>
                    <a:lstStyle/>
                    <a:p>
                      <a:pPr algn="ctr">
                        <a:lnSpc>
                          <a:spcPct val="110000"/>
                        </a:lnSpc>
                        <a:spcAft>
                          <a:spcPts val="0"/>
                        </a:spcAft>
                      </a:pPr>
                      <a:r>
                        <a:rPr lang="en-ZA" sz="1600" b="1" dirty="0">
                          <a:solidFill>
                            <a:schemeClr val="bg1"/>
                          </a:solidFill>
                          <a:effectLst/>
                          <a:latin typeface="Tw Cen MT" panose="020B0602020104020603" pitchFamily="34" charset="0"/>
                          <a:ea typeface="Times New Roman" panose="02020603050405020304" pitchFamily="18" charset="0"/>
                          <a:cs typeface="Arial" panose="020B0604020202020204" pitchFamily="34" charset="0"/>
                        </a:rPr>
                        <a:t>Number of employees additional to the establishment</a:t>
                      </a:r>
                      <a:endParaRPr lang="en-ZA" sz="1600" dirty="0">
                        <a:solidFill>
                          <a:schemeClr val="bg1"/>
                        </a:solidFill>
                        <a:effectLst/>
                        <a:latin typeface="Times New Roman" panose="02020603050405020304" pitchFamily="18" charset="0"/>
                        <a:ea typeface="Times New Roman" panose="02020603050405020304" pitchFamily="18" charset="0"/>
                      </a:endParaRPr>
                    </a:p>
                  </a:txBody>
                  <a:tcPr marL="66675" marR="66675" marT="0" marB="0">
                    <a:solidFill>
                      <a:schemeClr val="accent3">
                        <a:lumMod val="60000"/>
                        <a:lumOff val="40000"/>
                      </a:schemeClr>
                    </a:solidFill>
                  </a:tcPr>
                </a:tc>
                <a:extLst>
                  <a:ext uri="{0D108BD9-81ED-4DB2-BD59-A6C34878D82A}">
                    <a16:rowId xmlns:a16="http://schemas.microsoft.com/office/drawing/2014/main" val="10000"/>
                  </a:ext>
                </a:extLst>
              </a:tr>
              <a:tr h="277331">
                <a:tc>
                  <a:txBody>
                    <a:bodyPr/>
                    <a:lstStyle/>
                    <a:p>
                      <a:pPr algn="l">
                        <a:lnSpc>
                          <a:spcPct val="110000"/>
                        </a:lnSpc>
                        <a:spcAft>
                          <a:spcPts val="0"/>
                        </a:spcAft>
                      </a:pPr>
                      <a:r>
                        <a:rPr lang="en-ZA" sz="1600" dirty="0">
                          <a:solidFill>
                            <a:schemeClr val="bg1"/>
                          </a:solidFill>
                          <a:effectLst/>
                          <a:latin typeface="Tw Cen MT" panose="020B0602020104020603" pitchFamily="34" charset="0"/>
                          <a:ea typeface="Times New Roman" panose="02020603050405020304" pitchFamily="18" charset="0"/>
                          <a:cs typeface="Arial" panose="020B0604020202020204" pitchFamily="34" charset="0"/>
                        </a:rPr>
                        <a:t>Lower skilled (Levels </a:t>
                      </a:r>
                      <a:r>
                        <a:rPr lang="en-ZA" sz="1600" dirty="0" smtClean="0">
                          <a:solidFill>
                            <a:schemeClr val="bg1"/>
                          </a:solidFill>
                          <a:effectLst/>
                          <a:latin typeface="Tw Cen MT" panose="020B0602020104020603" pitchFamily="34" charset="0"/>
                          <a:ea typeface="Times New Roman" panose="02020603050405020304" pitchFamily="18" charset="0"/>
                          <a:cs typeface="Arial" panose="020B0604020202020204" pitchFamily="34" charset="0"/>
                        </a:rPr>
                        <a:t>1</a:t>
                      </a:r>
                      <a:r>
                        <a:rPr lang="en-ZA" sz="1600" baseline="0" dirty="0" smtClean="0">
                          <a:solidFill>
                            <a:schemeClr val="bg1"/>
                          </a:solidFill>
                          <a:effectLst/>
                          <a:latin typeface="Tw Cen MT" panose="020B0602020104020603" pitchFamily="34" charset="0"/>
                          <a:ea typeface="Times New Roman" panose="02020603050405020304" pitchFamily="18" charset="0"/>
                          <a:cs typeface="Arial" panose="020B0604020202020204" pitchFamily="34" charset="0"/>
                        </a:rPr>
                        <a:t> - </a:t>
                      </a:r>
                      <a:r>
                        <a:rPr lang="en-ZA" sz="1600" dirty="0" smtClean="0">
                          <a:solidFill>
                            <a:schemeClr val="bg1"/>
                          </a:solidFill>
                          <a:effectLst/>
                          <a:latin typeface="Tw Cen MT" panose="020B0602020104020603" pitchFamily="34" charset="0"/>
                          <a:ea typeface="Times New Roman" panose="02020603050405020304" pitchFamily="18" charset="0"/>
                          <a:cs typeface="Arial" panose="020B0604020202020204" pitchFamily="34" charset="0"/>
                        </a:rPr>
                        <a:t>2</a:t>
                      </a:r>
                      <a:r>
                        <a:rPr lang="en-ZA" sz="1600" dirty="0">
                          <a:solidFill>
                            <a:schemeClr val="bg1"/>
                          </a:solidFill>
                          <a:effectLst/>
                          <a:latin typeface="Tw Cen MT" panose="020B0602020104020603" pitchFamily="34" charset="0"/>
                          <a:ea typeface="Times New Roman" panose="02020603050405020304" pitchFamily="18" charset="0"/>
                          <a:cs typeface="Arial" panose="020B0604020202020204" pitchFamily="34" charset="0"/>
                        </a:rPr>
                        <a:t>)</a:t>
                      </a:r>
                      <a:endParaRPr lang="en-ZA" sz="1600" dirty="0">
                        <a:solidFill>
                          <a:schemeClr val="bg1"/>
                        </a:solidFill>
                        <a:effectLst/>
                        <a:latin typeface="Tw Cen MT" panose="020B0602020104020603" pitchFamily="34" charset="0"/>
                        <a:ea typeface="Times New Roman" panose="02020603050405020304" pitchFamily="18" charset="0"/>
                      </a:endParaRPr>
                    </a:p>
                  </a:txBody>
                  <a:tcPr marL="66675" marR="66675" marT="0" marB="0">
                    <a:solidFill>
                      <a:schemeClr val="tx1">
                        <a:lumMod val="85000"/>
                      </a:schemeClr>
                    </a:solidFill>
                  </a:tcPr>
                </a:tc>
                <a:tc>
                  <a:txBody>
                    <a:bodyPr/>
                    <a:lstStyle/>
                    <a:p>
                      <a:pPr algn="r">
                        <a:lnSpc>
                          <a:spcPct val="110000"/>
                        </a:lnSpc>
                        <a:spcAft>
                          <a:spcPts val="0"/>
                        </a:spcAft>
                      </a:pPr>
                      <a:r>
                        <a:rPr lang="en-ZA" sz="1600" dirty="0">
                          <a:solidFill>
                            <a:schemeClr val="bg1"/>
                          </a:solidFill>
                          <a:effectLst/>
                          <a:latin typeface="Tw Cen MT" panose="020B0602020104020603" pitchFamily="34" charset="0"/>
                          <a:ea typeface="Times New Roman" panose="02020603050405020304" pitchFamily="18" charset="0"/>
                          <a:cs typeface="Arial" panose="020B0604020202020204" pitchFamily="34" charset="0"/>
                        </a:rPr>
                        <a:t>21</a:t>
                      </a:r>
                      <a:endParaRPr lang="en-ZA" sz="1600" dirty="0">
                        <a:solidFill>
                          <a:schemeClr val="bg1"/>
                        </a:solidFill>
                        <a:effectLst/>
                        <a:latin typeface="Times New Roman" panose="02020603050405020304" pitchFamily="18" charset="0"/>
                        <a:ea typeface="Times New Roman" panose="02020603050405020304" pitchFamily="18" charset="0"/>
                      </a:endParaRPr>
                    </a:p>
                  </a:txBody>
                  <a:tcPr marL="66675" marR="66675" marT="0" marB="0" anchor="ctr">
                    <a:solidFill>
                      <a:schemeClr val="tx1">
                        <a:lumMod val="85000"/>
                      </a:schemeClr>
                    </a:solidFill>
                  </a:tcPr>
                </a:tc>
                <a:tc>
                  <a:txBody>
                    <a:bodyPr/>
                    <a:lstStyle/>
                    <a:p>
                      <a:pPr algn="r">
                        <a:lnSpc>
                          <a:spcPct val="110000"/>
                        </a:lnSpc>
                        <a:spcAft>
                          <a:spcPts val="0"/>
                        </a:spcAft>
                      </a:pPr>
                      <a:r>
                        <a:rPr lang="en-ZA" sz="1600" dirty="0">
                          <a:solidFill>
                            <a:schemeClr val="bg1"/>
                          </a:solidFill>
                          <a:effectLst/>
                          <a:latin typeface="Tw Cen MT" panose="020B0602020104020603" pitchFamily="34" charset="0"/>
                          <a:ea typeface="Times New Roman" panose="02020603050405020304" pitchFamily="18" charset="0"/>
                          <a:cs typeface="Arial" panose="020B0604020202020204" pitchFamily="34" charset="0"/>
                        </a:rPr>
                        <a:t>20</a:t>
                      </a:r>
                      <a:endParaRPr lang="en-ZA" sz="1600" dirty="0">
                        <a:solidFill>
                          <a:schemeClr val="bg1"/>
                        </a:solidFill>
                        <a:effectLst/>
                        <a:latin typeface="Times New Roman" panose="02020603050405020304" pitchFamily="18" charset="0"/>
                        <a:ea typeface="Times New Roman" panose="02020603050405020304" pitchFamily="18" charset="0"/>
                      </a:endParaRPr>
                    </a:p>
                  </a:txBody>
                  <a:tcPr marL="66675" marR="66675" marT="0" marB="0" anchor="ctr">
                    <a:solidFill>
                      <a:schemeClr val="tx1">
                        <a:lumMod val="85000"/>
                      </a:schemeClr>
                    </a:solidFill>
                  </a:tcPr>
                </a:tc>
                <a:tc>
                  <a:txBody>
                    <a:bodyPr/>
                    <a:lstStyle/>
                    <a:p>
                      <a:pPr algn="r">
                        <a:lnSpc>
                          <a:spcPct val="110000"/>
                        </a:lnSpc>
                        <a:spcAft>
                          <a:spcPts val="0"/>
                        </a:spcAft>
                      </a:pPr>
                      <a:r>
                        <a:rPr lang="en-ZA" sz="1600" dirty="0">
                          <a:solidFill>
                            <a:schemeClr val="bg1"/>
                          </a:solidFill>
                          <a:effectLst/>
                          <a:latin typeface="Tw Cen MT" panose="020B0602020104020603" pitchFamily="34" charset="0"/>
                          <a:ea typeface="Times New Roman" panose="02020603050405020304" pitchFamily="18" charset="0"/>
                          <a:cs typeface="Arial" panose="020B0604020202020204" pitchFamily="34" charset="0"/>
                        </a:rPr>
                        <a:t>4.8%</a:t>
                      </a:r>
                      <a:endParaRPr lang="en-ZA" sz="1600" dirty="0">
                        <a:solidFill>
                          <a:schemeClr val="bg1"/>
                        </a:solidFill>
                        <a:effectLst/>
                        <a:latin typeface="Times New Roman" panose="02020603050405020304" pitchFamily="18" charset="0"/>
                        <a:ea typeface="Times New Roman" panose="02020603050405020304" pitchFamily="18" charset="0"/>
                      </a:endParaRPr>
                    </a:p>
                  </a:txBody>
                  <a:tcPr marL="66675" marR="66675" marT="0" marB="0" anchor="ctr">
                    <a:solidFill>
                      <a:schemeClr val="tx1">
                        <a:lumMod val="85000"/>
                      </a:schemeClr>
                    </a:solidFill>
                  </a:tcPr>
                </a:tc>
                <a:tc>
                  <a:txBody>
                    <a:bodyPr/>
                    <a:lstStyle/>
                    <a:p>
                      <a:pPr algn="r">
                        <a:lnSpc>
                          <a:spcPct val="110000"/>
                        </a:lnSpc>
                        <a:spcAft>
                          <a:spcPts val="0"/>
                        </a:spcAft>
                      </a:pPr>
                      <a:r>
                        <a:rPr lang="en-ZA" sz="1600" dirty="0">
                          <a:solidFill>
                            <a:schemeClr val="bg1"/>
                          </a:solidFill>
                          <a:effectLst/>
                          <a:latin typeface="Tw Cen MT" panose="020B0602020104020603" pitchFamily="34" charset="0"/>
                          <a:ea typeface="Times New Roman" panose="02020603050405020304" pitchFamily="18" charset="0"/>
                          <a:cs typeface="Arial" panose="020B0604020202020204" pitchFamily="34" charset="0"/>
                        </a:rPr>
                        <a:t>0</a:t>
                      </a:r>
                      <a:endParaRPr lang="en-ZA" sz="1600" dirty="0">
                        <a:solidFill>
                          <a:schemeClr val="bg1"/>
                        </a:solidFill>
                        <a:effectLst/>
                        <a:latin typeface="Times New Roman" panose="02020603050405020304" pitchFamily="18" charset="0"/>
                        <a:ea typeface="Times New Roman" panose="02020603050405020304" pitchFamily="18" charset="0"/>
                      </a:endParaRPr>
                    </a:p>
                  </a:txBody>
                  <a:tcPr marL="66675" marR="66675" marT="0" marB="0" anchor="ctr">
                    <a:solidFill>
                      <a:schemeClr val="tx1">
                        <a:lumMod val="85000"/>
                      </a:schemeClr>
                    </a:solidFill>
                  </a:tcPr>
                </a:tc>
                <a:extLst>
                  <a:ext uri="{0D108BD9-81ED-4DB2-BD59-A6C34878D82A}">
                    <a16:rowId xmlns:a16="http://schemas.microsoft.com/office/drawing/2014/main" val="10001"/>
                  </a:ext>
                </a:extLst>
              </a:tr>
              <a:tr h="277331">
                <a:tc>
                  <a:txBody>
                    <a:bodyPr/>
                    <a:lstStyle/>
                    <a:p>
                      <a:pPr algn="l">
                        <a:lnSpc>
                          <a:spcPct val="110000"/>
                        </a:lnSpc>
                        <a:spcAft>
                          <a:spcPts val="0"/>
                        </a:spcAft>
                      </a:pPr>
                      <a:r>
                        <a:rPr lang="en-ZA" sz="1600" dirty="0">
                          <a:solidFill>
                            <a:schemeClr val="bg1"/>
                          </a:solidFill>
                          <a:effectLst/>
                          <a:latin typeface="Tw Cen MT" panose="020B0602020104020603" pitchFamily="34" charset="0"/>
                          <a:ea typeface="Times New Roman" panose="02020603050405020304" pitchFamily="18" charset="0"/>
                          <a:cs typeface="Arial" panose="020B0604020202020204" pitchFamily="34" charset="0"/>
                        </a:rPr>
                        <a:t>Skilled (Levels </a:t>
                      </a:r>
                      <a:r>
                        <a:rPr lang="en-ZA" sz="1600" dirty="0" smtClean="0">
                          <a:solidFill>
                            <a:schemeClr val="bg1"/>
                          </a:solidFill>
                          <a:effectLst/>
                          <a:latin typeface="Tw Cen MT" panose="020B0602020104020603" pitchFamily="34" charset="0"/>
                          <a:ea typeface="Times New Roman" panose="02020603050405020304" pitchFamily="18" charset="0"/>
                          <a:cs typeface="Arial" panose="020B0604020202020204" pitchFamily="34" charset="0"/>
                        </a:rPr>
                        <a:t>3</a:t>
                      </a:r>
                      <a:r>
                        <a:rPr lang="en-ZA" sz="1600" baseline="0" dirty="0" smtClean="0">
                          <a:solidFill>
                            <a:schemeClr val="bg1"/>
                          </a:solidFill>
                          <a:effectLst/>
                          <a:latin typeface="Tw Cen MT" panose="020B0602020104020603" pitchFamily="34" charset="0"/>
                          <a:ea typeface="Times New Roman" panose="02020603050405020304" pitchFamily="18" charset="0"/>
                          <a:cs typeface="Arial" panose="020B0604020202020204" pitchFamily="34" charset="0"/>
                        </a:rPr>
                        <a:t> - </a:t>
                      </a:r>
                      <a:r>
                        <a:rPr lang="en-ZA" sz="1600" dirty="0" smtClean="0">
                          <a:solidFill>
                            <a:schemeClr val="bg1"/>
                          </a:solidFill>
                          <a:effectLst/>
                          <a:latin typeface="Tw Cen MT" panose="020B0602020104020603" pitchFamily="34" charset="0"/>
                          <a:ea typeface="Times New Roman" panose="02020603050405020304" pitchFamily="18" charset="0"/>
                          <a:cs typeface="Arial" panose="020B0604020202020204" pitchFamily="34" charset="0"/>
                        </a:rPr>
                        <a:t>5</a:t>
                      </a:r>
                      <a:r>
                        <a:rPr lang="en-ZA" sz="1600" dirty="0">
                          <a:solidFill>
                            <a:schemeClr val="bg1"/>
                          </a:solidFill>
                          <a:effectLst/>
                          <a:latin typeface="Tw Cen MT" panose="020B0602020104020603" pitchFamily="34" charset="0"/>
                          <a:ea typeface="Times New Roman" panose="02020603050405020304" pitchFamily="18" charset="0"/>
                          <a:cs typeface="Arial" panose="020B0604020202020204" pitchFamily="34" charset="0"/>
                        </a:rPr>
                        <a:t>) </a:t>
                      </a:r>
                      <a:endParaRPr lang="en-ZA" sz="1600" dirty="0">
                        <a:solidFill>
                          <a:schemeClr val="bg1"/>
                        </a:solidFill>
                        <a:effectLst/>
                        <a:latin typeface="Tw Cen MT" panose="020B0602020104020603" pitchFamily="34" charset="0"/>
                        <a:ea typeface="Times New Roman" panose="02020603050405020304" pitchFamily="18" charset="0"/>
                      </a:endParaRPr>
                    </a:p>
                  </a:txBody>
                  <a:tcPr marL="66675" marR="66675" marT="0" marB="0">
                    <a:solidFill>
                      <a:schemeClr val="tx1">
                        <a:lumMod val="85000"/>
                      </a:schemeClr>
                    </a:solidFill>
                  </a:tcPr>
                </a:tc>
                <a:tc>
                  <a:txBody>
                    <a:bodyPr/>
                    <a:lstStyle/>
                    <a:p>
                      <a:pPr algn="r">
                        <a:lnSpc>
                          <a:spcPct val="110000"/>
                        </a:lnSpc>
                        <a:spcAft>
                          <a:spcPts val="0"/>
                        </a:spcAft>
                      </a:pPr>
                      <a:r>
                        <a:rPr lang="en-ZA" sz="1600" dirty="0">
                          <a:solidFill>
                            <a:schemeClr val="bg1"/>
                          </a:solidFill>
                          <a:effectLst/>
                          <a:latin typeface="Tw Cen MT" panose="020B0602020104020603" pitchFamily="34" charset="0"/>
                          <a:ea typeface="Times New Roman" panose="02020603050405020304" pitchFamily="18" charset="0"/>
                          <a:cs typeface="Arial" panose="020B0604020202020204" pitchFamily="34" charset="0"/>
                        </a:rPr>
                        <a:t>70</a:t>
                      </a:r>
                      <a:endParaRPr lang="en-ZA" sz="1600" dirty="0">
                        <a:solidFill>
                          <a:schemeClr val="bg1"/>
                        </a:solidFill>
                        <a:effectLst/>
                        <a:latin typeface="Times New Roman" panose="02020603050405020304" pitchFamily="18" charset="0"/>
                        <a:ea typeface="Times New Roman" panose="02020603050405020304" pitchFamily="18" charset="0"/>
                      </a:endParaRPr>
                    </a:p>
                  </a:txBody>
                  <a:tcPr marL="66675" marR="66675" marT="0" marB="0" anchor="ctr">
                    <a:solidFill>
                      <a:schemeClr val="tx1">
                        <a:lumMod val="85000"/>
                      </a:schemeClr>
                    </a:solidFill>
                  </a:tcPr>
                </a:tc>
                <a:tc>
                  <a:txBody>
                    <a:bodyPr/>
                    <a:lstStyle/>
                    <a:p>
                      <a:pPr algn="r">
                        <a:lnSpc>
                          <a:spcPct val="110000"/>
                        </a:lnSpc>
                        <a:spcAft>
                          <a:spcPts val="0"/>
                        </a:spcAft>
                      </a:pPr>
                      <a:r>
                        <a:rPr lang="en-ZA" sz="1600" dirty="0">
                          <a:solidFill>
                            <a:schemeClr val="bg1"/>
                          </a:solidFill>
                          <a:effectLst/>
                          <a:latin typeface="Tw Cen MT" panose="020B0602020104020603" pitchFamily="34" charset="0"/>
                          <a:ea typeface="Times New Roman" panose="02020603050405020304" pitchFamily="18" charset="0"/>
                          <a:cs typeface="Arial" panose="020B0604020202020204" pitchFamily="34" charset="0"/>
                        </a:rPr>
                        <a:t>63</a:t>
                      </a:r>
                      <a:endParaRPr lang="en-ZA" sz="1600" dirty="0">
                        <a:solidFill>
                          <a:schemeClr val="bg1"/>
                        </a:solidFill>
                        <a:effectLst/>
                        <a:latin typeface="Times New Roman" panose="02020603050405020304" pitchFamily="18" charset="0"/>
                        <a:ea typeface="Times New Roman" panose="02020603050405020304" pitchFamily="18" charset="0"/>
                      </a:endParaRPr>
                    </a:p>
                  </a:txBody>
                  <a:tcPr marL="66675" marR="66675" marT="0" marB="0" anchor="ctr">
                    <a:solidFill>
                      <a:schemeClr val="tx1">
                        <a:lumMod val="85000"/>
                      </a:schemeClr>
                    </a:solidFill>
                  </a:tcPr>
                </a:tc>
                <a:tc>
                  <a:txBody>
                    <a:bodyPr/>
                    <a:lstStyle/>
                    <a:p>
                      <a:pPr algn="r">
                        <a:lnSpc>
                          <a:spcPct val="110000"/>
                        </a:lnSpc>
                        <a:spcAft>
                          <a:spcPts val="0"/>
                        </a:spcAft>
                      </a:pPr>
                      <a:r>
                        <a:rPr lang="en-ZA" sz="1600" dirty="0">
                          <a:solidFill>
                            <a:schemeClr val="bg1"/>
                          </a:solidFill>
                          <a:effectLst/>
                          <a:latin typeface="Tw Cen MT" panose="020B0602020104020603" pitchFamily="34" charset="0"/>
                          <a:ea typeface="Times New Roman" panose="02020603050405020304" pitchFamily="18" charset="0"/>
                          <a:cs typeface="Arial" panose="020B0604020202020204" pitchFamily="34" charset="0"/>
                        </a:rPr>
                        <a:t>10.0%</a:t>
                      </a:r>
                      <a:endParaRPr lang="en-ZA" sz="1600" dirty="0">
                        <a:solidFill>
                          <a:schemeClr val="bg1"/>
                        </a:solidFill>
                        <a:effectLst/>
                        <a:latin typeface="Times New Roman" panose="02020603050405020304" pitchFamily="18" charset="0"/>
                        <a:ea typeface="Times New Roman" panose="02020603050405020304" pitchFamily="18" charset="0"/>
                      </a:endParaRPr>
                    </a:p>
                  </a:txBody>
                  <a:tcPr marL="66675" marR="66675" marT="0" marB="0" anchor="ctr">
                    <a:solidFill>
                      <a:schemeClr val="tx1">
                        <a:lumMod val="85000"/>
                      </a:schemeClr>
                    </a:solidFill>
                  </a:tcPr>
                </a:tc>
                <a:tc>
                  <a:txBody>
                    <a:bodyPr/>
                    <a:lstStyle/>
                    <a:p>
                      <a:pPr algn="r">
                        <a:lnSpc>
                          <a:spcPct val="110000"/>
                        </a:lnSpc>
                        <a:spcAft>
                          <a:spcPts val="0"/>
                        </a:spcAft>
                      </a:pPr>
                      <a:r>
                        <a:rPr lang="en-ZA" sz="1600" dirty="0">
                          <a:solidFill>
                            <a:schemeClr val="bg1"/>
                          </a:solidFill>
                          <a:effectLst/>
                          <a:latin typeface="Tw Cen MT" panose="020B0602020104020603" pitchFamily="34" charset="0"/>
                          <a:ea typeface="Times New Roman" panose="02020603050405020304" pitchFamily="18" charset="0"/>
                          <a:cs typeface="Arial" panose="020B0604020202020204" pitchFamily="34" charset="0"/>
                        </a:rPr>
                        <a:t>15</a:t>
                      </a:r>
                      <a:endParaRPr lang="en-ZA" sz="1600" dirty="0">
                        <a:solidFill>
                          <a:schemeClr val="bg1"/>
                        </a:solidFill>
                        <a:effectLst/>
                        <a:latin typeface="Times New Roman" panose="02020603050405020304" pitchFamily="18" charset="0"/>
                        <a:ea typeface="Times New Roman" panose="02020603050405020304" pitchFamily="18" charset="0"/>
                      </a:endParaRPr>
                    </a:p>
                  </a:txBody>
                  <a:tcPr marL="66675" marR="66675" marT="0" marB="0" anchor="ctr">
                    <a:solidFill>
                      <a:schemeClr val="tx1">
                        <a:lumMod val="85000"/>
                      </a:schemeClr>
                    </a:solidFill>
                  </a:tcPr>
                </a:tc>
                <a:extLst>
                  <a:ext uri="{0D108BD9-81ED-4DB2-BD59-A6C34878D82A}">
                    <a16:rowId xmlns:a16="http://schemas.microsoft.com/office/drawing/2014/main" val="10002"/>
                  </a:ext>
                </a:extLst>
              </a:tr>
              <a:tr h="554663">
                <a:tc>
                  <a:txBody>
                    <a:bodyPr/>
                    <a:lstStyle/>
                    <a:p>
                      <a:pPr algn="l">
                        <a:lnSpc>
                          <a:spcPct val="110000"/>
                        </a:lnSpc>
                        <a:spcAft>
                          <a:spcPts val="0"/>
                        </a:spcAft>
                      </a:pPr>
                      <a:r>
                        <a:rPr lang="en-ZA" sz="1600" dirty="0">
                          <a:solidFill>
                            <a:schemeClr val="bg1"/>
                          </a:solidFill>
                          <a:effectLst/>
                          <a:latin typeface="Tw Cen MT" panose="020B0602020104020603" pitchFamily="34" charset="0"/>
                          <a:ea typeface="Times New Roman" panose="02020603050405020304" pitchFamily="18" charset="0"/>
                          <a:cs typeface="Arial" panose="020B0604020202020204" pitchFamily="34" charset="0"/>
                        </a:rPr>
                        <a:t>Highly skilled production </a:t>
                      </a:r>
                      <a:endParaRPr lang="en-ZA" sz="1600" dirty="0" smtClean="0">
                        <a:solidFill>
                          <a:schemeClr val="bg1"/>
                        </a:solidFill>
                        <a:effectLst/>
                        <a:latin typeface="Tw Cen MT" panose="020B0602020104020603" pitchFamily="34" charset="0"/>
                        <a:ea typeface="Times New Roman" panose="02020603050405020304" pitchFamily="18" charset="0"/>
                        <a:cs typeface="Arial" panose="020B0604020202020204" pitchFamily="34" charset="0"/>
                      </a:endParaRPr>
                    </a:p>
                    <a:p>
                      <a:pPr algn="l">
                        <a:lnSpc>
                          <a:spcPct val="110000"/>
                        </a:lnSpc>
                        <a:spcAft>
                          <a:spcPts val="0"/>
                        </a:spcAft>
                      </a:pPr>
                      <a:r>
                        <a:rPr lang="en-ZA" sz="1600" dirty="0" smtClean="0">
                          <a:solidFill>
                            <a:schemeClr val="bg1"/>
                          </a:solidFill>
                          <a:effectLst/>
                          <a:latin typeface="Tw Cen MT" panose="020B0602020104020603" pitchFamily="34" charset="0"/>
                          <a:ea typeface="Times New Roman" panose="02020603050405020304" pitchFamily="18" charset="0"/>
                          <a:cs typeface="Arial" panose="020B0604020202020204" pitchFamily="34" charset="0"/>
                        </a:rPr>
                        <a:t>(</a:t>
                      </a:r>
                      <a:r>
                        <a:rPr lang="en-ZA" sz="1600" dirty="0">
                          <a:solidFill>
                            <a:schemeClr val="bg1"/>
                          </a:solidFill>
                          <a:effectLst/>
                          <a:latin typeface="Tw Cen MT" panose="020B0602020104020603" pitchFamily="34" charset="0"/>
                          <a:ea typeface="Times New Roman" panose="02020603050405020304" pitchFamily="18" charset="0"/>
                          <a:cs typeface="Arial" panose="020B0604020202020204" pitchFamily="34" charset="0"/>
                        </a:rPr>
                        <a:t>Levels </a:t>
                      </a:r>
                      <a:r>
                        <a:rPr lang="en-ZA" sz="1600" dirty="0" smtClean="0">
                          <a:solidFill>
                            <a:schemeClr val="bg1"/>
                          </a:solidFill>
                          <a:effectLst/>
                          <a:latin typeface="Tw Cen MT" panose="020B0602020104020603" pitchFamily="34" charset="0"/>
                          <a:ea typeface="Times New Roman" panose="02020603050405020304" pitchFamily="18" charset="0"/>
                          <a:cs typeface="Arial" panose="020B0604020202020204" pitchFamily="34" charset="0"/>
                        </a:rPr>
                        <a:t>6</a:t>
                      </a:r>
                      <a:r>
                        <a:rPr lang="en-ZA" sz="1600" baseline="0" dirty="0" smtClean="0">
                          <a:solidFill>
                            <a:schemeClr val="bg1"/>
                          </a:solidFill>
                          <a:effectLst/>
                          <a:latin typeface="Tw Cen MT" panose="020B0602020104020603" pitchFamily="34" charset="0"/>
                          <a:ea typeface="Times New Roman" panose="02020603050405020304" pitchFamily="18" charset="0"/>
                          <a:cs typeface="Arial" panose="020B0604020202020204" pitchFamily="34" charset="0"/>
                        </a:rPr>
                        <a:t> - </a:t>
                      </a:r>
                      <a:r>
                        <a:rPr lang="en-ZA" sz="1600" dirty="0" smtClean="0">
                          <a:solidFill>
                            <a:schemeClr val="bg1"/>
                          </a:solidFill>
                          <a:effectLst/>
                          <a:latin typeface="Tw Cen MT" panose="020B0602020104020603" pitchFamily="34" charset="0"/>
                          <a:ea typeface="Times New Roman" panose="02020603050405020304" pitchFamily="18" charset="0"/>
                          <a:cs typeface="Arial" panose="020B0604020202020204" pitchFamily="34" charset="0"/>
                        </a:rPr>
                        <a:t>8</a:t>
                      </a:r>
                      <a:r>
                        <a:rPr lang="en-ZA" sz="1600" dirty="0">
                          <a:solidFill>
                            <a:schemeClr val="bg1"/>
                          </a:solidFill>
                          <a:effectLst/>
                          <a:latin typeface="Tw Cen MT" panose="020B0602020104020603" pitchFamily="34" charset="0"/>
                          <a:ea typeface="Times New Roman" panose="02020603050405020304" pitchFamily="18" charset="0"/>
                          <a:cs typeface="Arial" panose="020B0604020202020204" pitchFamily="34" charset="0"/>
                        </a:rPr>
                        <a:t>)</a:t>
                      </a:r>
                      <a:endParaRPr lang="en-ZA" sz="1600" dirty="0">
                        <a:solidFill>
                          <a:schemeClr val="bg1"/>
                        </a:solidFill>
                        <a:effectLst/>
                        <a:latin typeface="Tw Cen MT" panose="020B0602020104020603" pitchFamily="34" charset="0"/>
                        <a:ea typeface="Times New Roman" panose="02020603050405020304" pitchFamily="18" charset="0"/>
                      </a:endParaRPr>
                    </a:p>
                  </a:txBody>
                  <a:tcPr marL="66675" marR="66675" marT="0" marB="0">
                    <a:solidFill>
                      <a:schemeClr val="tx1">
                        <a:lumMod val="85000"/>
                      </a:schemeClr>
                    </a:solidFill>
                  </a:tcPr>
                </a:tc>
                <a:tc>
                  <a:txBody>
                    <a:bodyPr/>
                    <a:lstStyle/>
                    <a:p>
                      <a:pPr algn="r">
                        <a:lnSpc>
                          <a:spcPct val="110000"/>
                        </a:lnSpc>
                        <a:spcAft>
                          <a:spcPts val="0"/>
                        </a:spcAft>
                      </a:pPr>
                      <a:r>
                        <a:rPr lang="en-ZA" sz="1600" dirty="0">
                          <a:solidFill>
                            <a:schemeClr val="bg1"/>
                          </a:solidFill>
                          <a:effectLst/>
                          <a:latin typeface="Tw Cen MT" panose="020B0602020104020603" pitchFamily="34" charset="0"/>
                          <a:ea typeface="Times New Roman" panose="02020603050405020304" pitchFamily="18" charset="0"/>
                          <a:cs typeface="Arial" panose="020B0604020202020204" pitchFamily="34" charset="0"/>
                        </a:rPr>
                        <a:t>84</a:t>
                      </a:r>
                      <a:endParaRPr lang="en-ZA" sz="1600" dirty="0">
                        <a:solidFill>
                          <a:schemeClr val="bg1"/>
                        </a:solidFill>
                        <a:effectLst/>
                        <a:latin typeface="Times New Roman" panose="02020603050405020304" pitchFamily="18" charset="0"/>
                        <a:ea typeface="Times New Roman" panose="02020603050405020304" pitchFamily="18" charset="0"/>
                      </a:endParaRPr>
                    </a:p>
                  </a:txBody>
                  <a:tcPr marL="66675" marR="66675" marT="0" marB="0" anchor="ctr">
                    <a:solidFill>
                      <a:schemeClr val="tx1">
                        <a:lumMod val="85000"/>
                      </a:schemeClr>
                    </a:solidFill>
                  </a:tcPr>
                </a:tc>
                <a:tc>
                  <a:txBody>
                    <a:bodyPr/>
                    <a:lstStyle/>
                    <a:p>
                      <a:pPr algn="r">
                        <a:lnSpc>
                          <a:spcPct val="110000"/>
                        </a:lnSpc>
                        <a:spcAft>
                          <a:spcPts val="0"/>
                        </a:spcAft>
                      </a:pPr>
                      <a:r>
                        <a:rPr lang="en-ZA" sz="1600" dirty="0">
                          <a:solidFill>
                            <a:schemeClr val="bg1"/>
                          </a:solidFill>
                          <a:effectLst/>
                          <a:latin typeface="Tw Cen MT" panose="020B0602020104020603" pitchFamily="34" charset="0"/>
                          <a:ea typeface="Times New Roman" panose="02020603050405020304" pitchFamily="18" charset="0"/>
                          <a:cs typeface="Arial" panose="020B0604020202020204" pitchFamily="34" charset="0"/>
                        </a:rPr>
                        <a:t>79</a:t>
                      </a:r>
                      <a:endParaRPr lang="en-ZA" sz="1600" dirty="0">
                        <a:solidFill>
                          <a:schemeClr val="bg1"/>
                        </a:solidFill>
                        <a:effectLst/>
                        <a:latin typeface="Times New Roman" panose="02020603050405020304" pitchFamily="18" charset="0"/>
                        <a:ea typeface="Times New Roman" panose="02020603050405020304" pitchFamily="18" charset="0"/>
                      </a:endParaRPr>
                    </a:p>
                  </a:txBody>
                  <a:tcPr marL="66675" marR="66675" marT="0" marB="0" anchor="ctr">
                    <a:solidFill>
                      <a:schemeClr val="tx1">
                        <a:lumMod val="85000"/>
                      </a:schemeClr>
                    </a:solidFill>
                  </a:tcPr>
                </a:tc>
                <a:tc>
                  <a:txBody>
                    <a:bodyPr/>
                    <a:lstStyle/>
                    <a:p>
                      <a:pPr algn="r">
                        <a:lnSpc>
                          <a:spcPct val="110000"/>
                        </a:lnSpc>
                        <a:spcAft>
                          <a:spcPts val="0"/>
                        </a:spcAft>
                      </a:pPr>
                      <a:r>
                        <a:rPr lang="en-ZA" sz="1600" dirty="0">
                          <a:solidFill>
                            <a:schemeClr val="bg1"/>
                          </a:solidFill>
                          <a:effectLst/>
                          <a:latin typeface="Tw Cen MT" panose="020B0602020104020603" pitchFamily="34" charset="0"/>
                          <a:ea typeface="Times New Roman" panose="02020603050405020304" pitchFamily="18" charset="0"/>
                          <a:cs typeface="Arial" panose="020B0604020202020204" pitchFamily="34" charset="0"/>
                        </a:rPr>
                        <a:t>6.0%</a:t>
                      </a:r>
                      <a:endParaRPr lang="en-ZA" sz="1600" dirty="0">
                        <a:solidFill>
                          <a:schemeClr val="bg1"/>
                        </a:solidFill>
                        <a:effectLst/>
                        <a:latin typeface="Times New Roman" panose="02020603050405020304" pitchFamily="18" charset="0"/>
                        <a:ea typeface="Times New Roman" panose="02020603050405020304" pitchFamily="18" charset="0"/>
                      </a:endParaRPr>
                    </a:p>
                  </a:txBody>
                  <a:tcPr marL="66675" marR="66675" marT="0" marB="0" anchor="ctr">
                    <a:solidFill>
                      <a:schemeClr val="tx1">
                        <a:lumMod val="85000"/>
                      </a:schemeClr>
                    </a:solidFill>
                  </a:tcPr>
                </a:tc>
                <a:tc>
                  <a:txBody>
                    <a:bodyPr/>
                    <a:lstStyle/>
                    <a:p>
                      <a:pPr algn="r">
                        <a:lnSpc>
                          <a:spcPct val="110000"/>
                        </a:lnSpc>
                        <a:spcAft>
                          <a:spcPts val="0"/>
                        </a:spcAft>
                      </a:pPr>
                      <a:r>
                        <a:rPr lang="en-ZA" sz="1600" dirty="0">
                          <a:solidFill>
                            <a:schemeClr val="bg1"/>
                          </a:solidFill>
                          <a:effectLst/>
                          <a:latin typeface="Tw Cen MT" panose="020B0602020104020603" pitchFamily="34" charset="0"/>
                          <a:ea typeface="Times New Roman" panose="02020603050405020304" pitchFamily="18" charset="0"/>
                          <a:cs typeface="Arial" panose="020B0604020202020204" pitchFamily="34" charset="0"/>
                        </a:rPr>
                        <a:t>5</a:t>
                      </a:r>
                      <a:endParaRPr lang="en-ZA" sz="1600" dirty="0">
                        <a:solidFill>
                          <a:schemeClr val="bg1"/>
                        </a:solidFill>
                        <a:effectLst/>
                        <a:latin typeface="Times New Roman" panose="02020603050405020304" pitchFamily="18" charset="0"/>
                        <a:ea typeface="Times New Roman" panose="02020603050405020304" pitchFamily="18" charset="0"/>
                      </a:endParaRPr>
                    </a:p>
                  </a:txBody>
                  <a:tcPr marL="66675" marR="66675" marT="0" marB="0" anchor="ctr">
                    <a:solidFill>
                      <a:schemeClr val="tx1">
                        <a:lumMod val="85000"/>
                      </a:schemeClr>
                    </a:solidFill>
                  </a:tcPr>
                </a:tc>
                <a:extLst>
                  <a:ext uri="{0D108BD9-81ED-4DB2-BD59-A6C34878D82A}">
                    <a16:rowId xmlns:a16="http://schemas.microsoft.com/office/drawing/2014/main" val="10003"/>
                  </a:ext>
                </a:extLst>
              </a:tr>
              <a:tr h="554663">
                <a:tc>
                  <a:txBody>
                    <a:bodyPr/>
                    <a:lstStyle/>
                    <a:p>
                      <a:pPr algn="l">
                        <a:lnSpc>
                          <a:spcPct val="110000"/>
                        </a:lnSpc>
                        <a:spcAft>
                          <a:spcPts val="0"/>
                        </a:spcAft>
                      </a:pPr>
                      <a:r>
                        <a:rPr lang="en-ZA" sz="1600" dirty="0">
                          <a:solidFill>
                            <a:schemeClr val="bg1"/>
                          </a:solidFill>
                          <a:effectLst/>
                          <a:latin typeface="Tw Cen MT" panose="020B0602020104020603" pitchFamily="34" charset="0"/>
                          <a:ea typeface="Times New Roman" panose="02020603050405020304" pitchFamily="18" charset="0"/>
                          <a:cs typeface="Arial" panose="020B0604020202020204" pitchFamily="34" charset="0"/>
                        </a:rPr>
                        <a:t>Highly skilled supervision </a:t>
                      </a:r>
                      <a:endParaRPr lang="en-ZA" sz="1600" dirty="0" smtClean="0">
                        <a:solidFill>
                          <a:schemeClr val="bg1"/>
                        </a:solidFill>
                        <a:effectLst/>
                        <a:latin typeface="Tw Cen MT" panose="020B0602020104020603" pitchFamily="34" charset="0"/>
                        <a:ea typeface="Times New Roman" panose="02020603050405020304" pitchFamily="18" charset="0"/>
                        <a:cs typeface="Arial" panose="020B0604020202020204" pitchFamily="34" charset="0"/>
                      </a:endParaRPr>
                    </a:p>
                    <a:p>
                      <a:pPr algn="l">
                        <a:lnSpc>
                          <a:spcPct val="110000"/>
                        </a:lnSpc>
                        <a:spcAft>
                          <a:spcPts val="0"/>
                        </a:spcAft>
                      </a:pPr>
                      <a:r>
                        <a:rPr lang="en-ZA" sz="1600" dirty="0" smtClean="0">
                          <a:solidFill>
                            <a:schemeClr val="bg1"/>
                          </a:solidFill>
                          <a:effectLst/>
                          <a:latin typeface="Tw Cen MT" panose="020B0602020104020603" pitchFamily="34" charset="0"/>
                          <a:ea typeface="Times New Roman" panose="02020603050405020304" pitchFamily="18" charset="0"/>
                          <a:cs typeface="Arial" panose="020B0604020202020204" pitchFamily="34" charset="0"/>
                        </a:rPr>
                        <a:t>(</a:t>
                      </a:r>
                      <a:r>
                        <a:rPr lang="en-ZA" sz="1600" dirty="0">
                          <a:solidFill>
                            <a:schemeClr val="bg1"/>
                          </a:solidFill>
                          <a:effectLst/>
                          <a:latin typeface="Tw Cen MT" panose="020B0602020104020603" pitchFamily="34" charset="0"/>
                          <a:ea typeface="Times New Roman" panose="02020603050405020304" pitchFamily="18" charset="0"/>
                          <a:cs typeface="Arial" panose="020B0604020202020204" pitchFamily="34" charset="0"/>
                        </a:rPr>
                        <a:t>Levels </a:t>
                      </a:r>
                      <a:r>
                        <a:rPr lang="en-ZA" sz="1600" dirty="0" smtClean="0">
                          <a:solidFill>
                            <a:schemeClr val="bg1"/>
                          </a:solidFill>
                          <a:effectLst/>
                          <a:latin typeface="Tw Cen MT" panose="020B0602020104020603" pitchFamily="34" charset="0"/>
                          <a:ea typeface="Times New Roman" panose="02020603050405020304" pitchFamily="18" charset="0"/>
                          <a:cs typeface="Arial" panose="020B0604020202020204" pitchFamily="34" charset="0"/>
                        </a:rPr>
                        <a:t>9</a:t>
                      </a:r>
                      <a:r>
                        <a:rPr lang="en-ZA" sz="1600" baseline="0" dirty="0" smtClean="0">
                          <a:solidFill>
                            <a:schemeClr val="bg1"/>
                          </a:solidFill>
                          <a:effectLst/>
                          <a:latin typeface="Tw Cen MT" panose="020B0602020104020603" pitchFamily="34" charset="0"/>
                          <a:ea typeface="Times New Roman" panose="02020603050405020304" pitchFamily="18" charset="0"/>
                          <a:cs typeface="Arial" panose="020B0604020202020204" pitchFamily="34" charset="0"/>
                        </a:rPr>
                        <a:t> - </a:t>
                      </a:r>
                      <a:r>
                        <a:rPr lang="en-ZA" sz="1600" dirty="0" smtClean="0">
                          <a:solidFill>
                            <a:schemeClr val="bg1"/>
                          </a:solidFill>
                          <a:effectLst/>
                          <a:latin typeface="Tw Cen MT" panose="020B0602020104020603" pitchFamily="34" charset="0"/>
                          <a:ea typeface="Times New Roman" panose="02020603050405020304" pitchFamily="18" charset="0"/>
                          <a:cs typeface="Arial" panose="020B0604020202020204" pitchFamily="34" charset="0"/>
                        </a:rPr>
                        <a:t>12</a:t>
                      </a:r>
                      <a:r>
                        <a:rPr lang="en-ZA" sz="1600" dirty="0">
                          <a:solidFill>
                            <a:schemeClr val="bg1"/>
                          </a:solidFill>
                          <a:effectLst/>
                          <a:latin typeface="Tw Cen MT" panose="020B0602020104020603" pitchFamily="34" charset="0"/>
                          <a:ea typeface="Times New Roman" panose="02020603050405020304" pitchFamily="18" charset="0"/>
                          <a:cs typeface="Arial" panose="020B0604020202020204" pitchFamily="34" charset="0"/>
                        </a:rPr>
                        <a:t>)</a:t>
                      </a:r>
                      <a:endParaRPr lang="en-ZA" sz="1600" dirty="0">
                        <a:solidFill>
                          <a:schemeClr val="bg1"/>
                        </a:solidFill>
                        <a:effectLst/>
                        <a:latin typeface="Tw Cen MT" panose="020B0602020104020603" pitchFamily="34" charset="0"/>
                        <a:ea typeface="Times New Roman" panose="02020603050405020304" pitchFamily="18" charset="0"/>
                      </a:endParaRPr>
                    </a:p>
                  </a:txBody>
                  <a:tcPr marL="66675" marR="66675" marT="0" marB="0">
                    <a:solidFill>
                      <a:schemeClr val="tx1">
                        <a:lumMod val="85000"/>
                      </a:schemeClr>
                    </a:solidFill>
                  </a:tcPr>
                </a:tc>
                <a:tc>
                  <a:txBody>
                    <a:bodyPr/>
                    <a:lstStyle/>
                    <a:p>
                      <a:pPr algn="r">
                        <a:lnSpc>
                          <a:spcPct val="110000"/>
                        </a:lnSpc>
                        <a:spcAft>
                          <a:spcPts val="0"/>
                        </a:spcAft>
                      </a:pPr>
                      <a:r>
                        <a:rPr lang="en-ZA" sz="1600" dirty="0">
                          <a:solidFill>
                            <a:schemeClr val="bg1"/>
                          </a:solidFill>
                          <a:effectLst/>
                          <a:latin typeface="Tw Cen MT" panose="020B0602020104020603" pitchFamily="34" charset="0"/>
                          <a:ea typeface="Times New Roman" panose="02020603050405020304" pitchFamily="18" charset="0"/>
                          <a:cs typeface="Arial" panose="020B0604020202020204" pitchFamily="34" charset="0"/>
                        </a:rPr>
                        <a:t>139</a:t>
                      </a:r>
                      <a:endParaRPr lang="en-ZA" sz="1600" dirty="0">
                        <a:solidFill>
                          <a:schemeClr val="bg1"/>
                        </a:solidFill>
                        <a:effectLst/>
                        <a:latin typeface="Times New Roman" panose="02020603050405020304" pitchFamily="18" charset="0"/>
                        <a:ea typeface="Times New Roman" panose="02020603050405020304" pitchFamily="18" charset="0"/>
                      </a:endParaRPr>
                    </a:p>
                  </a:txBody>
                  <a:tcPr marL="66675" marR="66675" marT="0" marB="0" anchor="ctr">
                    <a:solidFill>
                      <a:schemeClr val="tx1">
                        <a:lumMod val="85000"/>
                      </a:schemeClr>
                    </a:solidFill>
                  </a:tcPr>
                </a:tc>
                <a:tc>
                  <a:txBody>
                    <a:bodyPr/>
                    <a:lstStyle/>
                    <a:p>
                      <a:pPr algn="r">
                        <a:lnSpc>
                          <a:spcPct val="110000"/>
                        </a:lnSpc>
                        <a:spcAft>
                          <a:spcPts val="0"/>
                        </a:spcAft>
                      </a:pPr>
                      <a:r>
                        <a:rPr lang="en-ZA" sz="1600" dirty="0">
                          <a:solidFill>
                            <a:schemeClr val="bg1"/>
                          </a:solidFill>
                          <a:effectLst/>
                          <a:latin typeface="Tw Cen MT" panose="020B0602020104020603" pitchFamily="34" charset="0"/>
                          <a:ea typeface="Times New Roman" panose="02020603050405020304" pitchFamily="18" charset="0"/>
                          <a:cs typeface="Arial" panose="020B0604020202020204" pitchFamily="34" charset="0"/>
                        </a:rPr>
                        <a:t>123</a:t>
                      </a:r>
                      <a:endParaRPr lang="en-ZA" sz="1600" dirty="0">
                        <a:solidFill>
                          <a:schemeClr val="bg1"/>
                        </a:solidFill>
                        <a:effectLst/>
                        <a:latin typeface="Times New Roman" panose="02020603050405020304" pitchFamily="18" charset="0"/>
                        <a:ea typeface="Times New Roman" panose="02020603050405020304" pitchFamily="18" charset="0"/>
                      </a:endParaRPr>
                    </a:p>
                  </a:txBody>
                  <a:tcPr marL="66675" marR="66675" marT="0" marB="0" anchor="ctr">
                    <a:solidFill>
                      <a:schemeClr val="tx1">
                        <a:lumMod val="85000"/>
                      </a:schemeClr>
                    </a:solidFill>
                  </a:tcPr>
                </a:tc>
                <a:tc>
                  <a:txBody>
                    <a:bodyPr/>
                    <a:lstStyle/>
                    <a:p>
                      <a:pPr algn="r">
                        <a:lnSpc>
                          <a:spcPct val="110000"/>
                        </a:lnSpc>
                        <a:spcAft>
                          <a:spcPts val="0"/>
                        </a:spcAft>
                      </a:pPr>
                      <a:r>
                        <a:rPr lang="en-ZA" sz="1600" dirty="0">
                          <a:solidFill>
                            <a:schemeClr val="bg1"/>
                          </a:solidFill>
                          <a:effectLst/>
                          <a:latin typeface="Tw Cen MT" panose="020B0602020104020603" pitchFamily="34" charset="0"/>
                          <a:ea typeface="Times New Roman" panose="02020603050405020304" pitchFamily="18" charset="0"/>
                          <a:cs typeface="Arial" panose="020B0604020202020204" pitchFamily="34" charset="0"/>
                        </a:rPr>
                        <a:t>11.5%</a:t>
                      </a:r>
                      <a:endParaRPr lang="en-ZA" sz="1600" dirty="0">
                        <a:solidFill>
                          <a:schemeClr val="bg1"/>
                        </a:solidFill>
                        <a:effectLst/>
                        <a:latin typeface="Times New Roman" panose="02020603050405020304" pitchFamily="18" charset="0"/>
                        <a:ea typeface="Times New Roman" panose="02020603050405020304" pitchFamily="18" charset="0"/>
                      </a:endParaRPr>
                    </a:p>
                  </a:txBody>
                  <a:tcPr marL="66675" marR="66675" marT="0" marB="0" anchor="ctr">
                    <a:solidFill>
                      <a:schemeClr val="tx1">
                        <a:lumMod val="85000"/>
                      </a:schemeClr>
                    </a:solidFill>
                  </a:tcPr>
                </a:tc>
                <a:tc>
                  <a:txBody>
                    <a:bodyPr/>
                    <a:lstStyle/>
                    <a:p>
                      <a:pPr algn="r">
                        <a:lnSpc>
                          <a:spcPct val="110000"/>
                        </a:lnSpc>
                        <a:spcAft>
                          <a:spcPts val="0"/>
                        </a:spcAft>
                      </a:pPr>
                      <a:r>
                        <a:rPr lang="en-ZA" sz="1600" dirty="0">
                          <a:solidFill>
                            <a:schemeClr val="bg1"/>
                          </a:solidFill>
                          <a:effectLst/>
                          <a:latin typeface="Tw Cen MT" panose="020B0602020104020603" pitchFamily="34" charset="0"/>
                          <a:ea typeface="Times New Roman" panose="02020603050405020304" pitchFamily="18" charset="0"/>
                          <a:cs typeface="Arial" panose="020B0604020202020204" pitchFamily="34" charset="0"/>
                        </a:rPr>
                        <a:t>19</a:t>
                      </a:r>
                      <a:endParaRPr lang="en-ZA" sz="1600" dirty="0">
                        <a:solidFill>
                          <a:schemeClr val="bg1"/>
                        </a:solidFill>
                        <a:effectLst/>
                        <a:latin typeface="Times New Roman" panose="02020603050405020304" pitchFamily="18" charset="0"/>
                        <a:ea typeface="Times New Roman" panose="02020603050405020304" pitchFamily="18" charset="0"/>
                      </a:endParaRPr>
                    </a:p>
                  </a:txBody>
                  <a:tcPr marL="66675" marR="66675" marT="0" marB="0" anchor="ctr">
                    <a:solidFill>
                      <a:schemeClr val="tx1">
                        <a:lumMod val="85000"/>
                      </a:schemeClr>
                    </a:solidFill>
                  </a:tcPr>
                </a:tc>
                <a:extLst>
                  <a:ext uri="{0D108BD9-81ED-4DB2-BD59-A6C34878D82A}">
                    <a16:rowId xmlns:a16="http://schemas.microsoft.com/office/drawing/2014/main" val="10004"/>
                  </a:ext>
                </a:extLst>
              </a:tr>
              <a:tr h="554663">
                <a:tc>
                  <a:txBody>
                    <a:bodyPr/>
                    <a:lstStyle/>
                    <a:p>
                      <a:pPr algn="l">
                        <a:lnSpc>
                          <a:spcPct val="110000"/>
                        </a:lnSpc>
                        <a:spcAft>
                          <a:spcPts val="0"/>
                        </a:spcAft>
                      </a:pPr>
                      <a:r>
                        <a:rPr lang="en-ZA" sz="1600" dirty="0">
                          <a:solidFill>
                            <a:schemeClr val="bg1"/>
                          </a:solidFill>
                          <a:effectLst/>
                          <a:latin typeface="Tw Cen MT" panose="020B0602020104020603" pitchFamily="34" charset="0"/>
                          <a:ea typeface="Times New Roman" panose="02020603050405020304" pitchFamily="18" charset="0"/>
                          <a:cs typeface="Arial" panose="020B0604020202020204" pitchFamily="34" charset="0"/>
                        </a:rPr>
                        <a:t>Senior management </a:t>
                      </a:r>
                      <a:r>
                        <a:rPr lang="en-ZA" sz="1600" dirty="0" smtClean="0">
                          <a:solidFill>
                            <a:schemeClr val="bg1"/>
                          </a:solidFill>
                          <a:effectLst/>
                          <a:latin typeface="Tw Cen MT" panose="020B0602020104020603" pitchFamily="34" charset="0"/>
                          <a:ea typeface="Times New Roman" panose="02020603050405020304" pitchFamily="18" charset="0"/>
                          <a:cs typeface="Arial" panose="020B0604020202020204" pitchFamily="34" charset="0"/>
                        </a:rPr>
                        <a:t>(</a:t>
                      </a:r>
                      <a:r>
                        <a:rPr lang="en-ZA" sz="1600" dirty="0">
                          <a:solidFill>
                            <a:schemeClr val="bg1"/>
                          </a:solidFill>
                          <a:effectLst/>
                          <a:latin typeface="Tw Cen MT" panose="020B0602020104020603" pitchFamily="34" charset="0"/>
                          <a:ea typeface="Times New Roman" panose="02020603050405020304" pitchFamily="18" charset="0"/>
                          <a:cs typeface="Arial" panose="020B0604020202020204" pitchFamily="34" charset="0"/>
                        </a:rPr>
                        <a:t>Levels </a:t>
                      </a:r>
                      <a:r>
                        <a:rPr lang="en-ZA" sz="1600" dirty="0" smtClean="0">
                          <a:solidFill>
                            <a:schemeClr val="bg1"/>
                          </a:solidFill>
                          <a:effectLst/>
                          <a:latin typeface="Tw Cen MT" panose="020B0602020104020603" pitchFamily="34" charset="0"/>
                          <a:ea typeface="Times New Roman" panose="02020603050405020304" pitchFamily="18" charset="0"/>
                          <a:cs typeface="Arial" panose="020B0604020202020204" pitchFamily="34" charset="0"/>
                        </a:rPr>
                        <a:t>13</a:t>
                      </a:r>
                      <a:r>
                        <a:rPr lang="en-ZA" sz="1600" baseline="0" dirty="0" smtClean="0">
                          <a:solidFill>
                            <a:schemeClr val="bg1"/>
                          </a:solidFill>
                          <a:effectLst/>
                          <a:latin typeface="Tw Cen MT" panose="020B0602020104020603" pitchFamily="34" charset="0"/>
                          <a:ea typeface="Times New Roman" panose="02020603050405020304" pitchFamily="18" charset="0"/>
                          <a:cs typeface="Arial" panose="020B0604020202020204" pitchFamily="34" charset="0"/>
                        </a:rPr>
                        <a:t> - </a:t>
                      </a:r>
                      <a:r>
                        <a:rPr lang="en-ZA" sz="1600" dirty="0" smtClean="0">
                          <a:solidFill>
                            <a:schemeClr val="bg1"/>
                          </a:solidFill>
                          <a:effectLst/>
                          <a:latin typeface="Tw Cen MT" panose="020B0602020104020603" pitchFamily="34" charset="0"/>
                          <a:ea typeface="Times New Roman" panose="02020603050405020304" pitchFamily="18" charset="0"/>
                          <a:cs typeface="Arial" panose="020B0604020202020204" pitchFamily="34" charset="0"/>
                        </a:rPr>
                        <a:t>16</a:t>
                      </a:r>
                      <a:r>
                        <a:rPr lang="en-ZA" sz="1600" dirty="0">
                          <a:solidFill>
                            <a:schemeClr val="bg1"/>
                          </a:solidFill>
                          <a:effectLst/>
                          <a:latin typeface="Tw Cen MT" panose="020B0602020104020603" pitchFamily="34" charset="0"/>
                          <a:ea typeface="Times New Roman" panose="02020603050405020304" pitchFamily="18" charset="0"/>
                          <a:cs typeface="Arial" panose="020B0604020202020204" pitchFamily="34" charset="0"/>
                        </a:rPr>
                        <a:t>)  </a:t>
                      </a:r>
                      <a:endParaRPr lang="en-ZA" sz="1600" dirty="0">
                        <a:solidFill>
                          <a:schemeClr val="bg1"/>
                        </a:solidFill>
                        <a:effectLst/>
                        <a:latin typeface="Tw Cen MT" panose="020B0602020104020603" pitchFamily="34" charset="0"/>
                        <a:ea typeface="Times New Roman" panose="02020603050405020304" pitchFamily="18" charset="0"/>
                      </a:endParaRPr>
                    </a:p>
                  </a:txBody>
                  <a:tcPr marL="66675" marR="66675" marT="0" marB="0">
                    <a:solidFill>
                      <a:schemeClr val="tx1">
                        <a:lumMod val="85000"/>
                      </a:schemeClr>
                    </a:solidFill>
                  </a:tcPr>
                </a:tc>
                <a:tc>
                  <a:txBody>
                    <a:bodyPr/>
                    <a:lstStyle/>
                    <a:p>
                      <a:pPr algn="r">
                        <a:lnSpc>
                          <a:spcPct val="110000"/>
                        </a:lnSpc>
                        <a:spcAft>
                          <a:spcPts val="0"/>
                        </a:spcAft>
                      </a:pPr>
                      <a:r>
                        <a:rPr lang="en-ZA" sz="1600" dirty="0">
                          <a:solidFill>
                            <a:schemeClr val="bg1"/>
                          </a:solidFill>
                          <a:effectLst/>
                          <a:latin typeface="Tw Cen MT" panose="020B0602020104020603" pitchFamily="34" charset="0"/>
                          <a:ea typeface="Times New Roman" panose="02020603050405020304" pitchFamily="18" charset="0"/>
                          <a:cs typeface="Arial" panose="020B0604020202020204" pitchFamily="34" charset="0"/>
                        </a:rPr>
                        <a:t>106</a:t>
                      </a:r>
                      <a:endParaRPr lang="en-ZA" sz="1600" dirty="0">
                        <a:solidFill>
                          <a:schemeClr val="bg1"/>
                        </a:solidFill>
                        <a:effectLst/>
                        <a:latin typeface="Times New Roman" panose="02020603050405020304" pitchFamily="18" charset="0"/>
                        <a:ea typeface="Times New Roman" panose="02020603050405020304" pitchFamily="18" charset="0"/>
                      </a:endParaRPr>
                    </a:p>
                  </a:txBody>
                  <a:tcPr marL="66675" marR="66675" marT="0" marB="0" anchor="ctr">
                    <a:solidFill>
                      <a:schemeClr val="tx1">
                        <a:lumMod val="85000"/>
                      </a:schemeClr>
                    </a:solidFill>
                  </a:tcPr>
                </a:tc>
                <a:tc>
                  <a:txBody>
                    <a:bodyPr/>
                    <a:lstStyle/>
                    <a:p>
                      <a:pPr algn="r">
                        <a:lnSpc>
                          <a:spcPct val="110000"/>
                        </a:lnSpc>
                        <a:spcAft>
                          <a:spcPts val="0"/>
                        </a:spcAft>
                      </a:pPr>
                      <a:r>
                        <a:rPr lang="en-ZA" sz="1600" dirty="0">
                          <a:solidFill>
                            <a:schemeClr val="bg1"/>
                          </a:solidFill>
                          <a:effectLst/>
                          <a:latin typeface="Tw Cen MT" panose="020B0602020104020603" pitchFamily="34" charset="0"/>
                          <a:ea typeface="Times New Roman" panose="02020603050405020304" pitchFamily="18" charset="0"/>
                          <a:cs typeface="Arial" panose="020B0604020202020204" pitchFamily="34" charset="0"/>
                        </a:rPr>
                        <a:t>78</a:t>
                      </a:r>
                      <a:endParaRPr lang="en-ZA" sz="1600" dirty="0">
                        <a:solidFill>
                          <a:schemeClr val="bg1"/>
                        </a:solidFill>
                        <a:effectLst/>
                        <a:latin typeface="Times New Roman" panose="02020603050405020304" pitchFamily="18" charset="0"/>
                        <a:ea typeface="Times New Roman" panose="02020603050405020304" pitchFamily="18" charset="0"/>
                      </a:endParaRPr>
                    </a:p>
                  </a:txBody>
                  <a:tcPr marL="66675" marR="66675" marT="0" marB="0" anchor="ctr">
                    <a:solidFill>
                      <a:schemeClr val="tx1">
                        <a:lumMod val="85000"/>
                      </a:schemeClr>
                    </a:solidFill>
                  </a:tcPr>
                </a:tc>
                <a:tc>
                  <a:txBody>
                    <a:bodyPr/>
                    <a:lstStyle/>
                    <a:p>
                      <a:pPr algn="r">
                        <a:lnSpc>
                          <a:spcPct val="110000"/>
                        </a:lnSpc>
                        <a:spcAft>
                          <a:spcPts val="0"/>
                        </a:spcAft>
                      </a:pPr>
                      <a:r>
                        <a:rPr lang="en-ZA" sz="1600" dirty="0">
                          <a:solidFill>
                            <a:schemeClr val="bg1"/>
                          </a:solidFill>
                          <a:effectLst/>
                          <a:latin typeface="Tw Cen MT" panose="020B0602020104020603" pitchFamily="34" charset="0"/>
                          <a:ea typeface="Times New Roman" panose="02020603050405020304" pitchFamily="18" charset="0"/>
                          <a:cs typeface="Arial" panose="020B0604020202020204" pitchFamily="34" charset="0"/>
                        </a:rPr>
                        <a:t>26.4%</a:t>
                      </a:r>
                      <a:endParaRPr lang="en-ZA" sz="1600" dirty="0">
                        <a:solidFill>
                          <a:schemeClr val="bg1"/>
                        </a:solidFill>
                        <a:effectLst/>
                        <a:latin typeface="Times New Roman" panose="02020603050405020304" pitchFamily="18" charset="0"/>
                        <a:ea typeface="Times New Roman" panose="02020603050405020304" pitchFamily="18" charset="0"/>
                      </a:endParaRPr>
                    </a:p>
                  </a:txBody>
                  <a:tcPr marL="66675" marR="66675" marT="0" marB="0" anchor="ctr">
                    <a:solidFill>
                      <a:schemeClr val="tx1">
                        <a:lumMod val="85000"/>
                      </a:schemeClr>
                    </a:solidFill>
                  </a:tcPr>
                </a:tc>
                <a:tc>
                  <a:txBody>
                    <a:bodyPr/>
                    <a:lstStyle/>
                    <a:p>
                      <a:pPr algn="r">
                        <a:lnSpc>
                          <a:spcPct val="110000"/>
                        </a:lnSpc>
                        <a:spcAft>
                          <a:spcPts val="0"/>
                        </a:spcAft>
                      </a:pPr>
                      <a:r>
                        <a:rPr lang="en-ZA" sz="1600" dirty="0">
                          <a:solidFill>
                            <a:schemeClr val="bg1"/>
                          </a:solidFill>
                          <a:effectLst/>
                          <a:latin typeface="Tw Cen MT" panose="020B0602020104020603" pitchFamily="34" charset="0"/>
                          <a:ea typeface="Times New Roman" panose="02020603050405020304" pitchFamily="18" charset="0"/>
                          <a:cs typeface="Arial" panose="020B0604020202020204" pitchFamily="34" charset="0"/>
                        </a:rPr>
                        <a:t>8</a:t>
                      </a:r>
                      <a:endParaRPr lang="en-ZA" sz="1600" dirty="0">
                        <a:solidFill>
                          <a:schemeClr val="bg1"/>
                        </a:solidFill>
                        <a:effectLst/>
                        <a:latin typeface="Times New Roman" panose="02020603050405020304" pitchFamily="18" charset="0"/>
                        <a:ea typeface="Times New Roman" panose="02020603050405020304" pitchFamily="18" charset="0"/>
                      </a:endParaRPr>
                    </a:p>
                  </a:txBody>
                  <a:tcPr marL="66675" marR="66675" marT="0" marB="0" anchor="ctr">
                    <a:solidFill>
                      <a:schemeClr val="tx1">
                        <a:lumMod val="85000"/>
                      </a:schemeClr>
                    </a:solidFill>
                  </a:tcPr>
                </a:tc>
                <a:extLst>
                  <a:ext uri="{0D108BD9-81ED-4DB2-BD59-A6C34878D82A}">
                    <a16:rowId xmlns:a16="http://schemas.microsoft.com/office/drawing/2014/main" val="10007"/>
                  </a:ext>
                </a:extLst>
              </a:tr>
              <a:tr h="554663">
                <a:tc>
                  <a:txBody>
                    <a:bodyPr/>
                    <a:lstStyle/>
                    <a:p>
                      <a:pPr algn="l">
                        <a:lnSpc>
                          <a:spcPct val="110000"/>
                        </a:lnSpc>
                        <a:spcAft>
                          <a:spcPts val="0"/>
                        </a:spcAft>
                      </a:pPr>
                      <a:r>
                        <a:rPr lang="en-ZA" sz="1600" dirty="0" smtClean="0">
                          <a:solidFill>
                            <a:schemeClr val="bg1"/>
                          </a:solidFill>
                          <a:effectLst/>
                          <a:latin typeface="Tw Cen MT" panose="020B0602020104020603" pitchFamily="34" charset="0"/>
                          <a:ea typeface="Times New Roman" panose="02020603050405020304" pitchFamily="18" charset="0"/>
                        </a:rPr>
                        <a:t>Occupational Specific Dispensation</a:t>
                      </a:r>
                      <a:endParaRPr lang="en-ZA" sz="1600" dirty="0">
                        <a:solidFill>
                          <a:schemeClr val="bg1"/>
                        </a:solidFill>
                        <a:effectLst/>
                        <a:latin typeface="Tw Cen MT" panose="020B0602020104020603" pitchFamily="34" charset="0"/>
                        <a:ea typeface="Times New Roman" panose="02020603050405020304" pitchFamily="18" charset="0"/>
                      </a:endParaRPr>
                    </a:p>
                  </a:txBody>
                  <a:tcPr marL="66675" marR="66675" marT="0" marB="0">
                    <a:solidFill>
                      <a:schemeClr val="tx1">
                        <a:lumMod val="85000"/>
                      </a:schemeClr>
                    </a:solidFill>
                  </a:tcPr>
                </a:tc>
                <a:tc>
                  <a:txBody>
                    <a:bodyPr/>
                    <a:lstStyle/>
                    <a:p>
                      <a:pPr algn="r">
                        <a:lnSpc>
                          <a:spcPct val="110000"/>
                        </a:lnSpc>
                        <a:spcAft>
                          <a:spcPts val="0"/>
                        </a:spcAft>
                      </a:pPr>
                      <a:r>
                        <a:rPr lang="en-ZA" sz="1600" dirty="0">
                          <a:solidFill>
                            <a:schemeClr val="bg1"/>
                          </a:solidFill>
                          <a:effectLst/>
                          <a:latin typeface="Tw Cen MT" panose="020B0602020104020603" pitchFamily="34" charset="0"/>
                          <a:ea typeface="Times New Roman" panose="02020603050405020304" pitchFamily="18" charset="0"/>
                          <a:cs typeface="Arial" panose="020B0604020202020204" pitchFamily="34" charset="0"/>
                        </a:rPr>
                        <a:t>5</a:t>
                      </a:r>
                      <a:endParaRPr lang="en-ZA" sz="1600" dirty="0">
                        <a:solidFill>
                          <a:schemeClr val="bg1"/>
                        </a:solidFill>
                        <a:effectLst/>
                        <a:latin typeface="Times New Roman" panose="02020603050405020304" pitchFamily="18" charset="0"/>
                        <a:ea typeface="Times New Roman" panose="02020603050405020304" pitchFamily="18" charset="0"/>
                      </a:endParaRPr>
                    </a:p>
                  </a:txBody>
                  <a:tcPr marL="66675" marR="66675" marT="0" marB="0" anchor="ctr">
                    <a:solidFill>
                      <a:schemeClr val="tx1">
                        <a:lumMod val="85000"/>
                      </a:schemeClr>
                    </a:solidFill>
                  </a:tcPr>
                </a:tc>
                <a:tc>
                  <a:txBody>
                    <a:bodyPr/>
                    <a:lstStyle/>
                    <a:p>
                      <a:pPr algn="r">
                        <a:lnSpc>
                          <a:spcPct val="110000"/>
                        </a:lnSpc>
                        <a:spcAft>
                          <a:spcPts val="0"/>
                        </a:spcAft>
                      </a:pPr>
                      <a:r>
                        <a:rPr lang="en-ZA" sz="1600" dirty="0">
                          <a:solidFill>
                            <a:schemeClr val="bg1"/>
                          </a:solidFill>
                          <a:effectLst/>
                          <a:latin typeface="Tw Cen MT" panose="020B0602020104020603" pitchFamily="34" charset="0"/>
                          <a:ea typeface="Times New Roman" panose="02020603050405020304" pitchFamily="18" charset="0"/>
                          <a:cs typeface="Arial" panose="020B0604020202020204" pitchFamily="34" charset="0"/>
                        </a:rPr>
                        <a:t>5</a:t>
                      </a:r>
                      <a:endParaRPr lang="en-ZA" sz="1600" dirty="0">
                        <a:solidFill>
                          <a:schemeClr val="bg1"/>
                        </a:solidFill>
                        <a:effectLst/>
                        <a:latin typeface="Times New Roman" panose="02020603050405020304" pitchFamily="18" charset="0"/>
                        <a:ea typeface="Times New Roman" panose="02020603050405020304" pitchFamily="18" charset="0"/>
                      </a:endParaRPr>
                    </a:p>
                  </a:txBody>
                  <a:tcPr marL="66675" marR="66675" marT="0" marB="0" anchor="ctr">
                    <a:solidFill>
                      <a:schemeClr val="tx1">
                        <a:lumMod val="85000"/>
                      </a:schemeClr>
                    </a:solidFill>
                  </a:tcPr>
                </a:tc>
                <a:tc>
                  <a:txBody>
                    <a:bodyPr/>
                    <a:lstStyle/>
                    <a:p>
                      <a:pPr algn="r">
                        <a:lnSpc>
                          <a:spcPct val="110000"/>
                        </a:lnSpc>
                        <a:spcAft>
                          <a:spcPts val="0"/>
                        </a:spcAft>
                      </a:pPr>
                      <a:r>
                        <a:rPr lang="en-ZA" sz="1600" dirty="0">
                          <a:solidFill>
                            <a:schemeClr val="bg1"/>
                          </a:solidFill>
                          <a:effectLst/>
                          <a:latin typeface="Tw Cen MT" panose="020B0602020104020603" pitchFamily="34" charset="0"/>
                          <a:ea typeface="Times New Roman" panose="02020603050405020304" pitchFamily="18" charset="0"/>
                          <a:cs typeface="Arial" panose="020B0604020202020204" pitchFamily="34" charset="0"/>
                        </a:rPr>
                        <a:t>0%</a:t>
                      </a:r>
                      <a:endParaRPr lang="en-ZA" sz="1600" dirty="0">
                        <a:solidFill>
                          <a:schemeClr val="bg1"/>
                        </a:solidFill>
                        <a:effectLst/>
                        <a:latin typeface="Times New Roman" panose="02020603050405020304" pitchFamily="18" charset="0"/>
                        <a:ea typeface="Times New Roman" panose="02020603050405020304" pitchFamily="18" charset="0"/>
                      </a:endParaRPr>
                    </a:p>
                  </a:txBody>
                  <a:tcPr marL="66675" marR="66675" marT="0" marB="0" anchor="ctr">
                    <a:solidFill>
                      <a:schemeClr val="tx1">
                        <a:lumMod val="85000"/>
                      </a:schemeClr>
                    </a:solidFill>
                  </a:tcPr>
                </a:tc>
                <a:tc>
                  <a:txBody>
                    <a:bodyPr/>
                    <a:lstStyle/>
                    <a:p>
                      <a:pPr algn="r">
                        <a:lnSpc>
                          <a:spcPct val="110000"/>
                        </a:lnSpc>
                        <a:spcAft>
                          <a:spcPts val="0"/>
                        </a:spcAft>
                      </a:pPr>
                      <a:r>
                        <a:rPr lang="en-ZA" sz="1600" dirty="0">
                          <a:solidFill>
                            <a:schemeClr val="bg1"/>
                          </a:solidFill>
                          <a:effectLst/>
                          <a:latin typeface="Tw Cen MT" panose="020B0602020104020603" pitchFamily="34" charset="0"/>
                          <a:ea typeface="Times New Roman" panose="02020603050405020304" pitchFamily="18" charset="0"/>
                          <a:cs typeface="Arial" panose="020B0604020202020204" pitchFamily="34" charset="0"/>
                        </a:rPr>
                        <a:t>0</a:t>
                      </a:r>
                      <a:endParaRPr lang="en-ZA" sz="1600" dirty="0">
                        <a:solidFill>
                          <a:schemeClr val="bg1"/>
                        </a:solidFill>
                        <a:effectLst/>
                        <a:latin typeface="Times New Roman" panose="02020603050405020304" pitchFamily="18" charset="0"/>
                        <a:ea typeface="Times New Roman" panose="02020603050405020304" pitchFamily="18" charset="0"/>
                      </a:endParaRPr>
                    </a:p>
                  </a:txBody>
                  <a:tcPr marL="66675" marR="66675" marT="0" marB="0" anchor="ctr">
                    <a:solidFill>
                      <a:schemeClr val="tx1">
                        <a:lumMod val="85000"/>
                      </a:schemeClr>
                    </a:solidFill>
                  </a:tcPr>
                </a:tc>
                <a:extLst>
                  <a:ext uri="{0D108BD9-81ED-4DB2-BD59-A6C34878D82A}">
                    <a16:rowId xmlns:a16="http://schemas.microsoft.com/office/drawing/2014/main" val="10005"/>
                  </a:ext>
                </a:extLst>
              </a:tr>
              <a:tr h="277331">
                <a:tc>
                  <a:txBody>
                    <a:bodyPr/>
                    <a:lstStyle/>
                    <a:p>
                      <a:pPr algn="l">
                        <a:lnSpc>
                          <a:spcPct val="110000"/>
                        </a:lnSpc>
                        <a:spcAft>
                          <a:spcPts val="0"/>
                        </a:spcAft>
                      </a:pPr>
                      <a:r>
                        <a:rPr lang="en-ZA" sz="1600" dirty="0" smtClean="0">
                          <a:solidFill>
                            <a:schemeClr val="bg1"/>
                          </a:solidFill>
                          <a:effectLst/>
                          <a:latin typeface="Tw Cen MT" panose="020B0602020104020603" pitchFamily="34" charset="0"/>
                          <a:ea typeface="Times New Roman" panose="02020603050405020304" pitchFamily="18" charset="0"/>
                        </a:rPr>
                        <a:t>Intern</a:t>
                      </a:r>
                      <a:endParaRPr lang="en-ZA" sz="1600" dirty="0">
                        <a:solidFill>
                          <a:schemeClr val="bg1"/>
                        </a:solidFill>
                        <a:effectLst/>
                        <a:latin typeface="Tw Cen MT" panose="020B0602020104020603" pitchFamily="34" charset="0"/>
                        <a:ea typeface="Times New Roman" panose="02020603050405020304" pitchFamily="18" charset="0"/>
                      </a:endParaRPr>
                    </a:p>
                  </a:txBody>
                  <a:tcPr marL="66675" marR="66675" marT="0" marB="0">
                    <a:solidFill>
                      <a:schemeClr val="tx1">
                        <a:lumMod val="85000"/>
                      </a:schemeClr>
                    </a:solidFill>
                  </a:tcPr>
                </a:tc>
                <a:tc>
                  <a:txBody>
                    <a:bodyPr/>
                    <a:lstStyle/>
                    <a:p>
                      <a:pPr algn="r">
                        <a:lnSpc>
                          <a:spcPct val="110000"/>
                        </a:lnSpc>
                        <a:spcAft>
                          <a:spcPts val="0"/>
                        </a:spcAft>
                      </a:pPr>
                      <a:r>
                        <a:rPr lang="en-ZA" sz="1600" dirty="0">
                          <a:solidFill>
                            <a:schemeClr val="bg1"/>
                          </a:solidFill>
                          <a:effectLst/>
                          <a:latin typeface="Tw Cen MT" panose="020B0602020104020603" pitchFamily="34" charset="0"/>
                          <a:ea typeface="Times New Roman" panose="02020603050405020304" pitchFamily="18" charset="0"/>
                          <a:cs typeface="Arial" panose="020B0604020202020204" pitchFamily="34" charset="0"/>
                        </a:rPr>
                        <a:t>0</a:t>
                      </a:r>
                      <a:endParaRPr lang="en-ZA" sz="1600" dirty="0">
                        <a:solidFill>
                          <a:schemeClr val="bg1"/>
                        </a:solidFill>
                        <a:effectLst/>
                        <a:latin typeface="Times New Roman" panose="02020603050405020304" pitchFamily="18" charset="0"/>
                        <a:ea typeface="Times New Roman" panose="02020603050405020304" pitchFamily="18" charset="0"/>
                      </a:endParaRPr>
                    </a:p>
                  </a:txBody>
                  <a:tcPr marL="66675" marR="66675" marT="0" marB="0" anchor="ctr">
                    <a:solidFill>
                      <a:schemeClr val="tx1">
                        <a:lumMod val="85000"/>
                      </a:schemeClr>
                    </a:solidFill>
                  </a:tcPr>
                </a:tc>
                <a:tc>
                  <a:txBody>
                    <a:bodyPr/>
                    <a:lstStyle/>
                    <a:p>
                      <a:pPr algn="r">
                        <a:lnSpc>
                          <a:spcPct val="110000"/>
                        </a:lnSpc>
                        <a:spcAft>
                          <a:spcPts val="0"/>
                        </a:spcAft>
                      </a:pPr>
                      <a:r>
                        <a:rPr lang="en-ZA" sz="1600" dirty="0">
                          <a:solidFill>
                            <a:schemeClr val="bg1"/>
                          </a:solidFill>
                          <a:effectLst/>
                          <a:latin typeface="Tw Cen MT" panose="020B0602020104020603" pitchFamily="34" charset="0"/>
                          <a:ea typeface="Times New Roman" panose="02020603050405020304" pitchFamily="18" charset="0"/>
                          <a:cs typeface="Arial" panose="020B0604020202020204" pitchFamily="34" charset="0"/>
                        </a:rPr>
                        <a:t>0</a:t>
                      </a:r>
                      <a:endParaRPr lang="en-ZA" sz="1600" dirty="0">
                        <a:solidFill>
                          <a:schemeClr val="bg1"/>
                        </a:solidFill>
                        <a:effectLst/>
                        <a:latin typeface="Times New Roman" panose="02020603050405020304" pitchFamily="18" charset="0"/>
                        <a:ea typeface="Times New Roman" panose="02020603050405020304" pitchFamily="18" charset="0"/>
                      </a:endParaRPr>
                    </a:p>
                  </a:txBody>
                  <a:tcPr marL="66675" marR="66675" marT="0" marB="0" anchor="ctr">
                    <a:solidFill>
                      <a:schemeClr val="tx1">
                        <a:lumMod val="85000"/>
                      </a:schemeClr>
                    </a:solidFill>
                  </a:tcPr>
                </a:tc>
                <a:tc>
                  <a:txBody>
                    <a:bodyPr/>
                    <a:lstStyle/>
                    <a:p>
                      <a:pPr algn="r">
                        <a:lnSpc>
                          <a:spcPct val="110000"/>
                        </a:lnSpc>
                        <a:spcAft>
                          <a:spcPts val="0"/>
                        </a:spcAft>
                      </a:pPr>
                      <a:r>
                        <a:rPr lang="en-ZA" sz="1600" dirty="0">
                          <a:solidFill>
                            <a:schemeClr val="bg1"/>
                          </a:solidFill>
                          <a:effectLst/>
                          <a:latin typeface="Tw Cen MT" panose="020B0602020104020603" pitchFamily="34" charset="0"/>
                          <a:ea typeface="Times New Roman" panose="02020603050405020304" pitchFamily="18" charset="0"/>
                          <a:cs typeface="Arial" panose="020B0604020202020204" pitchFamily="34" charset="0"/>
                        </a:rPr>
                        <a:t>0%</a:t>
                      </a:r>
                      <a:endParaRPr lang="en-ZA" sz="1600" dirty="0">
                        <a:solidFill>
                          <a:schemeClr val="bg1"/>
                        </a:solidFill>
                        <a:effectLst/>
                        <a:latin typeface="Times New Roman" panose="02020603050405020304" pitchFamily="18" charset="0"/>
                        <a:ea typeface="Times New Roman" panose="02020603050405020304" pitchFamily="18" charset="0"/>
                      </a:endParaRPr>
                    </a:p>
                  </a:txBody>
                  <a:tcPr marL="66675" marR="66675" marT="0" marB="0" anchor="ctr">
                    <a:solidFill>
                      <a:schemeClr val="tx1">
                        <a:lumMod val="85000"/>
                      </a:schemeClr>
                    </a:solidFill>
                  </a:tcPr>
                </a:tc>
                <a:tc>
                  <a:txBody>
                    <a:bodyPr/>
                    <a:lstStyle/>
                    <a:p>
                      <a:pPr algn="r">
                        <a:lnSpc>
                          <a:spcPct val="110000"/>
                        </a:lnSpc>
                        <a:spcAft>
                          <a:spcPts val="0"/>
                        </a:spcAft>
                      </a:pPr>
                      <a:r>
                        <a:rPr lang="en-ZA" sz="1600" dirty="0">
                          <a:solidFill>
                            <a:schemeClr val="bg1"/>
                          </a:solidFill>
                          <a:effectLst/>
                          <a:latin typeface="Tw Cen MT" panose="020B0602020104020603" pitchFamily="34" charset="0"/>
                          <a:ea typeface="Times New Roman" panose="02020603050405020304" pitchFamily="18" charset="0"/>
                          <a:cs typeface="Arial" panose="020B0604020202020204" pitchFamily="34" charset="0"/>
                        </a:rPr>
                        <a:t>20</a:t>
                      </a:r>
                      <a:endParaRPr lang="en-ZA" sz="1600" dirty="0">
                        <a:solidFill>
                          <a:schemeClr val="bg1"/>
                        </a:solidFill>
                        <a:effectLst/>
                        <a:latin typeface="Times New Roman" panose="02020603050405020304" pitchFamily="18" charset="0"/>
                        <a:ea typeface="Times New Roman" panose="02020603050405020304" pitchFamily="18" charset="0"/>
                      </a:endParaRPr>
                    </a:p>
                  </a:txBody>
                  <a:tcPr marL="66675" marR="66675" marT="0" marB="0" anchor="ctr">
                    <a:solidFill>
                      <a:schemeClr val="tx1">
                        <a:lumMod val="85000"/>
                      </a:schemeClr>
                    </a:solidFill>
                  </a:tcPr>
                </a:tc>
                <a:extLst>
                  <a:ext uri="{0D108BD9-81ED-4DB2-BD59-A6C34878D82A}">
                    <a16:rowId xmlns:a16="http://schemas.microsoft.com/office/drawing/2014/main" val="10008"/>
                  </a:ext>
                </a:extLst>
              </a:tr>
              <a:tr h="277331">
                <a:tc>
                  <a:txBody>
                    <a:bodyPr/>
                    <a:lstStyle/>
                    <a:p>
                      <a:pPr algn="l">
                        <a:lnSpc>
                          <a:spcPct val="110000"/>
                        </a:lnSpc>
                        <a:spcAft>
                          <a:spcPts val="0"/>
                        </a:spcAft>
                      </a:pPr>
                      <a:r>
                        <a:rPr lang="en-ZA" sz="1600" b="1" dirty="0">
                          <a:solidFill>
                            <a:schemeClr val="bg1"/>
                          </a:solidFill>
                          <a:effectLst/>
                          <a:latin typeface="Tw Cen MT" panose="020B0602020104020603" pitchFamily="34" charset="0"/>
                          <a:ea typeface="Times New Roman" panose="02020603050405020304" pitchFamily="18" charset="0"/>
                          <a:cs typeface="Arial" panose="020B0604020202020204" pitchFamily="34" charset="0"/>
                        </a:rPr>
                        <a:t>TOTAL</a:t>
                      </a:r>
                      <a:endParaRPr lang="en-ZA" sz="1600" dirty="0">
                        <a:solidFill>
                          <a:schemeClr val="bg1"/>
                        </a:solidFill>
                        <a:effectLst/>
                        <a:latin typeface="Tw Cen MT" panose="020B0602020104020603" pitchFamily="34" charset="0"/>
                        <a:ea typeface="Times New Roman" panose="02020603050405020304" pitchFamily="18" charset="0"/>
                      </a:endParaRPr>
                    </a:p>
                  </a:txBody>
                  <a:tcPr marL="66675" marR="66675" marT="0" marB="0">
                    <a:solidFill>
                      <a:schemeClr val="tx1">
                        <a:lumMod val="85000"/>
                      </a:schemeClr>
                    </a:solidFill>
                  </a:tcPr>
                </a:tc>
                <a:tc>
                  <a:txBody>
                    <a:bodyPr/>
                    <a:lstStyle/>
                    <a:p>
                      <a:pPr algn="r">
                        <a:lnSpc>
                          <a:spcPct val="110000"/>
                        </a:lnSpc>
                        <a:spcAft>
                          <a:spcPts val="0"/>
                        </a:spcAft>
                      </a:pPr>
                      <a:r>
                        <a:rPr lang="en-ZA" sz="1600" b="1" dirty="0">
                          <a:solidFill>
                            <a:schemeClr val="bg1"/>
                          </a:solidFill>
                          <a:effectLst/>
                          <a:latin typeface="Tw Cen MT" panose="020B0602020104020603" pitchFamily="34" charset="0"/>
                          <a:ea typeface="Times New Roman" panose="02020603050405020304" pitchFamily="18" charset="0"/>
                          <a:cs typeface="Arial" panose="020B0604020202020204" pitchFamily="34" charset="0"/>
                        </a:rPr>
                        <a:t>425</a:t>
                      </a:r>
                      <a:endParaRPr lang="en-ZA" sz="1600" dirty="0">
                        <a:solidFill>
                          <a:schemeClr val="bg1"/>
                        </a:solidFill>
                        <a:effectLst/>
                        <a:latin typeface="Times New Roman" panose="02020603050405020304" pitchFamily="18" charset="0"/>
                        <a:ea typeface="Times New Roman" panose="02020603050405020304" pitchFamily="18" charset="0"/>
                      </a:endParaRPr>
                    </a:p>
                  </a:txBody>
                  <a:tcPr marL="66675" marR="66675" marT="0" marB="0">
                    <a:solidFill>
                      <a:schemeClr val="tx1">
                        <a:lumMod val="85000"/>
                      </a:schemeClr>
                    </a:solidFill>
                  </a:tcPr>
                </a:tc>
                <a:tc>
                  <a:txBody>
                    <a:bodyPr/>
                    <a:lstStyle/>
                    <a:p>
                      <a:pPr algn="r">
                        <a:lnSpc>
                          <a:spcPct val="110000"/>
                        </a:lnSpc>
                        <a:spcAft>
                          <a:spcPts val="0"/>
                        </a:spcAft>
                      </a:pPr>
                      <a:r>
                        <a:rPr lang="en-ZA" sz="1600" b="1" dirty="0">
                          <a:solidFill>
                            <a:schemeClr val="bg1"/>
                          </a:solidFill>
                          <a:effectLst/>
                          <a:latin typeface="Tw Cen MT" panose="020B0602020104020603" pitchFamily="34" charset="0"/>
                          <a:ea typeface="Times New Roman" panose="02020603050405020304" pitchFamily="18" charset="0"/>
                          <a:cs typeface="Arial" panose="020B0604020202020204" pitchFamily="34" charset="0"/>
                        </a:rPr>
                        <a:t>368</a:t>
                      </a:r>
                      <a:endParaRPr lang="en-ZA" sz="1600" dirty="0">
                        <a:solidFill>
                          <a:schemeClr val="bg1"/>
                        </a:solidFill>
                        <a:effectLst/>
                        <a:latin typeface="Times New Roman" panose="02020603050405020304" pitchFamily="18" charset="0"/>
                        <a:ea typeface="Times New Roman" panose="02020603050405020304" pitchFamily="18" charset="0"/>
                      </a:endParaRPr>
                    </a:p>
                  </a:txBody>
                  <a:tcPr marL="66675" marR="66675" marT="0" marB="0">
                    <a:solidFill>
                      <a:schemeClr val="tx1">
                        <a:lumMod val="85000"/>
                      </a:schemeClr>
                    </a:solidFill>
                  </a:tcPr>
                </a:tc>
                <a:tc>
                  <a:txBody>
                    <a:bodyPr/>
                    <a:lstStyle/>
                    <a:p>
                      <a:pPr algn="r">
                        <a:lnSpc>
                          <a:spcPct val="110000"/>
                        </a:lnSpc>
                        <a:spcAft>
                          <a:spcPts val="0"/>
                        </a:spcAft>
                      </a:pPr>
                      <a:r>
                        <a:rPr lang="en-ZA" sz="1600" b="1" dirty="0">
                          <a:solidFill>
                            <a:schemeClr val="bg1"/>
                          </a:solidFill>
                          <a:effectLst/>
                          <a:latin typeface="Tw Cen MT" panose="020B0602020104020603" pitchFamily="34" charset="0"/>
                          <a:ea typeface="Times New Roman" panose="02020603050405020304" pitchFamily="18" charset="0"/>
                          <a:cs typeface="Arial" panose="020B0604020202020204" pitchFamily="34" charset="0"/>
                        </a:rPr>
                        <a:t>13.4%</a:t>
                      </a:r>
                      <a:endParaRPr lang="en-ZA" sz="1600" dirty="0">
                        <a:solidFill>
                          <a:schemeClr val="bg1"/>
                        </a:solidFill>
                        <a:effectLst/>
                        <a:latin typeface="Times New Roman" panose="02020603050405020304" pitchFamily="18" charset="0"/>
                        <a:ea typeface="Times New Roman" panose="02020603050405020304" pitchFamily="18" charset="0"/>
                      </a:endParaRPr>
                    </a:p>
                  </a:txBody>
                  <a:tcPr marL="66675" marR="66675" marT="0" marB="0">
                    <a:solidFill>
                      <a:schemeClr val="tx1">
                        <a:lumMod val="85000"/>
                      </a:schemeClr>
                    </a:solidFill>
                  </a:tcPr>
                </a:tc>
                <a:tc>
                  <a:txBody>
                    <a:bodyPr/>
                    <a:lstStyle/>
                    <a:p>
                      <a:pPr algn="r">
                        <a:lnSpc>
                          <a:spcPct val="110000"/>
                        </a:lnSpc>
                        <a:spcAft>
                          <a:spcPts val="0"/>
                        </a:spcAft>
                      </a:pPr>
                      <a:r>
                        <a:rPr lang="en-ZA" sz="1600" b="1" dirty="0">
                          <a:solidFill>
                            <a:schemeClr val="bg1"/>
                          </a:solidFill>
                          <a:effectLst/>
                          <a:latin typeface="Tw Cen MT" panose="020B0602020104020603" pitchFamily="34" charset="0"/>
                          <a:ea typeface="Times New Roman" panose="02020603050405020304" pitchFamily="18" charset="0"/>
                          <a:cs typeface="Arial" panose="020B0604020202020204" pitchFamily="34" charset="0"/>
                        </a:rPr>
                        <a:t>67</a:t>
                      </a:r>
                      <a:endParaRPr lang="en-ZA" sz="1600" dirty="0">
                        <a:solidFill>
                          <a:schemeClr val="bg1"/>
                        </a:solidFill>
                        <a:effectLst/>
                        <a:latin typeface="Times New Roman" panose="02020603050405020304" pitchFamily="18" charset="0"/>
                        <a:ea typeface="Times New Roman" panose="02020603050405020304" pitchFamily="18" charset="0"/>
                      </a:endParaRPr>
                    </a:p>
                  </a:txBody>
                  <a:tcPr marL="66675" marR="66675" marT="0" marB="0">
                    <a:solidFill>
                      <a:schemeClr val="tx1">
                        <a:lumMod val="85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0184211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 y="0"/>
            <a:ext cx="11188281" cy="918874"/>
          </a:xfr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accent5"/>
          </a:lnRef>
          <a:fillRef idx="1003">
            <a:schemeClr val="lt2"/>
          </a:fillRef>
          <a:effectRef idx="2">
            <a:schemeClr val="accent5"/>
          </a:effectRef>
          <a:fontRef idx="minor">
            <a:schemeClr val="lt1"/>
          </a:fontRef>
        </p:style>
        <p:txBody>
          <a:bodyPr>
            <a:normAutofit fontScale="90000"/>
          </a:bodyPr>
          <a:lstStyle/>
          <a:p>
            <a:r>
              <a:rPr lang="en-ZA" sz="2800" b="1" dirty="0" smtClean="0">
                <a:solidFill>
                  <a:schemeClr val="accent3">
                    <a:lumMod val="75000"/>
                  </a:schemeClr>
                </a:solidFill>
                <a:effectLst>
                  <a:outerShdw blurRad="50000" dist="30000" dir="5400000" algn="tl" rotWithShape="0">
                    <a:srgbClr val="000000">
                      <a:alpha val="30000"/>
                    </a:srgbClr>
                  </a:outerShdw>
                </a:effectLst>
                <a:latin typeface="Trebuchet MS" panose="020B0603020202020204" pitchFamily="34" charset="0"/>
                <a:ea typeface="+mj-ea"/>
                <a:cs typeface="+mj-cs"/>
              </a:rPr>
              <a:t>HUMAN RESOURCE MANAGEMENT INFROMATION (2)</a:t>
            </a:r>
            <a:r>
              <a:rPr lang="en-ZA" sz="2800" b="1" dirty="0">
                <a:solidFill>
                  <a:srgbClr val="964305">
                    <a:lumMod val="60000"/>
                    <a:lumOff val="40000"/>
                  </a:srgbClr>
                </a:solidFill>
                <a:effectLst>
                  <a:outerShdw blurRad="50000" dist="30000" dir="5400000" algn="tl" rotWithShape="0">
                    <a:srgbClr val="000000">
                      <a:alpha val="30000"/>
                    </a:srgbClr>
                  </a:outerShdw>
                </a:effectLst>
                <a:latin typeface="Trebuchet MS" panose="020B0603020202020204" pitchFamily="34" charset="0"/>
                <a:ea typeface="+mj-ea"/>
                <a:cs typeface="+mj-cs"/>
              </a:rPr>
              <a:t/>
            </a:r>
            <a:br>
              <a:rPr lang="en-ZA" sz="2800" b="1" dirty="0">
                <a:solidFill>
                  <a:srgbClr val="964305">
                    <a:lumMod val="60000"/>
                    <a:lumOff val="40000"/>
                  </a:srgbClr>
                </a:solidFill>
                <a:effectLst>
                  <a:outerShdw blurRad="50000" dist="30000" dir="5400000" algn="tl" rotWithShape="0">
                    <a:srgbClr val="000000">
                      <a:alpha val="30000"/>
                    </a:srgbClr>
                  </a:outerShdw>
                </a:effectLst>
                <a:latin typeface="Trebuchet MS" panose="020B0603020202020204" pitchFamily="34" charset="0"/>
                <a:ea typeface="+mj-ea"/>
                <a:cs typeface="+mj-cs"/>
              </a:rPr>
            </a:br>
            <a:endParaRPr lang="en-ZA" sz="2800" b="1" dirty="0">
              <a:solidFill>
                <a:srgbClr val="00B050"/>
              </a:solidFill>
              <a:latin typeface="Trebuchet MS" panose="020B0603020202020204" pitchFamily="34" charset="0"/>
            </a:endParaRPr>
          </a:p>
        </p:txBody>
      </p:sp>
      <p:sp>
        <p:nvSpPr>
          <p:cNvPr id="3" name="Content Placeholder 2"/>
          <p:cNvSpPr>
            <a:spLocks noGrp="1"/>
          </p:cNvSpPr>
          <p:nvPr>
            <p:ph idx="1"/>
          </p:nvPr>
        </p:nvSpPr>
        <p:spPr>
          <a:xfrm>
            <a:off x="1" y="1052736"/>
            <a:ext cx="12037802" cy="6487316"/>
          </a:xfrm>
        </p:spPr>
        <p:txBody>
          <a:bodyPr>
            <a:normAutofit/>
          </a:bodyPr>
          <a:lstStyle/>
          <a:p>
            <a:pPr marL="0" indent="0">
              <a:buSzPct val="100000"/>
              <a:buNone/>
            </a:pPr>
            <a:endParaRPr lang="en-US" sz="800" u="sng" dirty="0">
              <a:latin typeface="Tw Cen MT" panose="020B0602020104020603" pitchFamily="34" charset="0"/>
            </a:endParaRPr>
          </a:p>
          <a:p>
            <a:pPr marL="0" indent="0">
              <a:buSzPct val="100000"/>
              <a:buNone/>
            </a:pPr>
            <a:endParaRPr lang="en-US" sz="1600" u="sng" dirty="0">
              <a:latin typeface="Tw Cen MT" panose="020B0602020104020603" pitchFamily="34" charset="0"/>
            </a:endParaRPr>
          </a:p>
          <a:p>
            <a:pPr marL="82296" indent="0" algn="just">
              <a:buNone/>
            </a:pPr>
            <a:endParaRPr lang="en-US" sz="2000" dirty="0" smtClean="0">
              <a:latin typeface="Tw Cen MT" panose="020B0602020104020603" pitchFamily="34" charset="0"/>
            </a:endParaRPr>
          </a:p>
          <a:p>
            <a:pPr>
              <a:buNone/>
            </a:pPr>
            <a:endParaRPr lang="en-US" dirty="0" smtClean="0"/>
          </a:p>
          <a:p>
            <a:endParaRPr lang="en-US" sz="1800" dirty="0"/>
          </a:p>
        </p:txBody>
      </p:sp>
      <p:sp>
        <p:nvSpPr>
          <p:cNvPr id="4" name="Slide Number Placeholder 3"/>
          <p:cNvSpPr>
            <a:spLocks noGrp="1"/>
          </p:cNvSpPr>
          <p:nvPr>
            <p:ph type="sldNum" sz="quarter" idx="12"/>
          </p:nvPr>
        </p:nvSpPr>
        <p:spPr>
          <a:xfrm>
            <a:off x="11188282" y="78098"/>
            <a:ext cx="1003717" cy="767687"/>
          </a:xfrm>
        </p:spPr>
        <p:txBody>
          <a:bodyPr/>
          <a:lstStyle/>
          <a:p>
            <a:pPr>
              <a:defRPr/>
            </a:pPr>
            <a:fld id="{4DE96417-4ADB-4B1E-9DF8-F791D7DFC93B}" type="slidenum">
              <a:rPr lang="en-GB" sz="4000" b="1" smtClean="0"/>
              <a:pPr>
                <a:defRPr/>
              </a:pPr>
              <a:t>31</a:t>
            </a:fld>
            <a:endParaRPr lang="en-GB" sz="4000" b="1" dirty="0"/>
          </a:p>
        </p:txBody>
      </p:sp>
      <p:pic>
        <p:nvPicPr>
          <p:cNvPr id="3074" name="Picture 2" descr="HR Basi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8874"/>
            <a:ext cx="12192000" cy="5939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8328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11186240" cy="918874"/>
          </a:xfr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accent5"/>
          </a:lnRef>
          <a:fillRef idx="1003">
            <a:schemeClr val="lt2"/>
          </a:fillRef>
          <a:effectRef idx="2">
            <a:schemeClr val="accent5"/>
          </a:effectRef>
          <a:fontRef idx="minor">
            <a:schemeClr val="lt1"/>
          </a:fontRef>
        </p:style>
        <p:txBody>
          <a:bodyPr>
            <a:normAutofit fontScale="90000"/>
          </a:bodyPr>
          <a:lstStyle/>
          <a:p>
            <a:r>
              <a:rPr lang="en-ZA" sz="2800" b="1" dirty="0">
                <a:solidFill>
                  <a:schemeClr val="accent3">
                    <a:lumMod val="75000"/>
                  </a:schemeClr>
                </a:solidFill>
                <a:effectLst>
                  <a:outerShdw blurRad="50000" dist="30000" dir="5400000" algn="tl" rotWithShape="0">
                    <a:srgbClr val="000000">
                      <a:alpha val="30000"/>
                    </a:srgbClr>
                  </a:outerShdw>
                </a:effectLst>
                <a:latin typeface="Trebuchet MS" panose="020B0603020202020204" pitchFamily="34" charset="0"/>
              </a:rPr>
              <a:t>HUMAN RESOURCE MANAGEMENT INFROMATION</a:t>
            </a:r>
            <a:r>
              <a:rPr lang="en-ZA" sz="2800" b="1" dirty="0" smtClean="0">
                <a:solidFill>
                  <a:schemeClr val="accent3">
                    <a:lumMod val="75000"/>
                  </a:schemeClr>
                </a:solidFill>
                <a:effectLst>
                  <a:outerShdw blurRad="50000" dist="30000" dir="5400000" algn="tl" rotWithShape="0">
                    <a:srgbClr val="000000">
                      <a:alpha val="30000"/>
                    </a:srgbClr>
                  </a:outerShdw>
                </a:effectLst>
                <a:latin typeface="Trebuchet MS" panose="020B0603020202020204" pitchFamily="34" charset="0"/>
                <a:ea typeface="+mj-ea"/>
                <a:cs typeface="+mj-cs"/>
              </a:rPr>
              <a:t> (2)</a:t>
            </a:r>
            <a:r>
              <a:rPr lang="en-ZA" sz="2800" b="1" dirty="0">
                <a:solidFill>
                  <a:srgbClr val="964305">
                    <a:lumMod val="60000"/>
                    <a:lumOff val="40000"/>
                  </a:srgbClr>
                </a:solidFill>
                <a:effectLst>
                  <a:outerShdw blurRad="50000" dist="30000" dir="5400000" algn="tl" rotWithShape="0">
                    <a:srgbClr val="000000">
                      <a:alpha val="30000"/>
                    </a:srgbClr>
                  </a:outerShdw>
                </a:effectLst>
                <a:latin typeface="Trebuchet MS" panose="020B0603020202020204" pitchFamily="34" charset="0"/>
                <a:ea typeface="+mj-ea"/>
                <a:cs typeface="+mj-cs"/>
              </a:rPr>
              <a:t/>
            </a:r>
            <a:br>
              <a:rPr lang="en-ZA" sz="2800" b="1" dirty="0">
                <a:solidFill>
                  <a:srgbClr val="964305">
                    <a:lumMod val="60000"/>
                    <a:lumOff val="40000"/>
                  </a:srgbClr>
                </a:solidFill>
                <a:effectLst>
                  <a:outerShdw blurRad="50000" dist="30000" dir="5400000" algn="tl" rotWithShape="0">
                    <a:srgbClr val="000000">
                      <a:alpha val="30000"/>
                    </a:srgbClr>
                  </a:outerShdw>
                </a:effectLst>
                <a:latin typeface="Trebuchet MS" panose="020B0603020202020204" pitchFamily="34" charset="0"/>
                <a:ea typeface="+mj-ea"/>
                <a:cs typeface="+mj-cs"/>
              </a:rPr>
            </a:br>
            <a:endParaRPr lang="en-ZA" sz="2800" b="1" dirty="0">
              <a:solidFill>
                <a:srgbClr val="00B050"/>
              </a:solidFill>
              <a:latin typeface="Trebuchet MS" panose="020B0603020202020204" pitchFamily="34" charset="0"/>
            </a:endParaRPr>
          </a:p>
        </p:txBody>
      </p:sp>
      <p:sp>
        <p:nvSpPr>
          <p:cNvPr id="3" name="Content Placeholder 2"/>
          <p:cNvSpPr>
            <a:spLocks noGrp="1"/>
          </p:cNvSpPr>
          <p:nvPr>
            <p:ph idx="1"/>
          </p:nvPr>
        </p:nvSpPr>
        <p:spPr>
          <a:xfrm>
            <a:off x="1" y="1052736"/>
            <a:ext cx="12037802" cy="4626847"/>
          </a:xfrm>
        </p:spPr>
        <p:txBody>
          <a:bodyPr>
            <a:normAutofit/>
          </a:bodyPr>
          <a:lstStyle/>
          <a:p>
            <a:pPr marL="0" indent="0">
              <a:buSzPct val="100000"/>
              <a:buNone/>
            </a:pPr>
            <a:endParaRPr lang="en-US" sz="800" u="sng" dirty="0">
              <a:latin typeface="Tw Cen MT" panose="020B0602020104020603" pitchFamily="34" charset="0"/>
            </a:endParaRPr>
          </a:p>
          <a:p>
            <a:pPr marL="0" indent="0">
              <a:buSzPct val="100000"/>
              <a:buNone/>
            </a:pPr>
            <a:endParaRPr lang="en-US" sz="1600" u="sng" dirty="0">
              <a:latin typeface="Tw Cen MT" panose="020B0602020104020603" pitchFamily="34" charset="0"/>
            </a:endParaRPr>
          </a:p>
          <a:p>
            <a:pPr marL="82296" indent="0" algn="just">
              <a:buNone/>
            </a:pPr>
            <a:endParaRPr lang="en-US" sz="2000" dirty="0" smtClean="0">
              <a:latin typeface="Tw Cen MT" panose="020B0602020104020603" pitchFamily="34" charset="0"/>
            </a:endParaRPr>
          </a:p>
          <a:p>
            <a:pPr>
              <a:buNone/>
            </a:pPr>
            <a:endParaRPr lang="en-US" dirty="0" smtClean="0"/>
          </a:p>
          <a:p>
            <a:endParaRPr lang="en-US" sz="1800" dirty="0"/>
          </a:p>
        </p:txBody>
      </p:sp>
      <p:sp>
        <p:nvSpPr>
          <p:cNvPr id="4" name="Slide Number Placeholder 3"/>
          <p:cNvSpPr>
            <a:spLocks noGrp="1"/>
          </p:cNvSpPr>
          <p:nvPr>
            <p:ph type="sldNum" sz="quarter" idx="12"/>
          </p:nvPr>
        </p:nvSpPr>
        <p:spPr>
          <a:xfrm>
            <a:off x="11186241" y="75594"/>
            <a:ext cx="838199" cy="767687"/>
          </a:xfrm>
        </p:spPr>
        <p:txBody>
          <a:bodyPr/>
          <a:lstStyle/>
          <a:p>
            <a:pPr>
              <a:defRPr/>
            </a:pPr>
            <a:fld id="{4DE96417-4ADB-4B1E-9DF8-F791D7DFC93B}" type="slidenum">
              <a:rPr lang="en-GB" sz="4000" b="1" smtClean="0"/>
              <a:pPr>
                <a:defRPr/>
              </a:pPr>
              <a:t>32</a:t>
            </a:fld>
            <a:endParaRPr lang="en-GB" sz="4000" b="1" dirty="0"/>
          </a:p>
        </p:txBody>
      </p:sp>
      <p:sp>
        <p:nvSpPr>
          <p:cNvPr id="6" name="Content Placeholder 2"/>
          <p:cNvSpPr txBox="1">
            <a:spLocks/>
          </p:cNvSpPr>
          <p:nvPr/>
        </p:nvSpPr>
        <p:spPr>
          <a:xfrm>
            <a:off x="0" y="918874"/>
            <a:ext cx="12190203" cy="5939126"/>
          </a:xfrm>
          <a:prstGeom prst="rect">
            <a:avLst/>
          </a:prstGeom>
          <a:solidFill>
            <a:schemeClr val="tx1">
              <a:lumMod val="95000"/>
            </a:scheme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None/>
            </a:pPr>
            <a:endParaRPr lang="en-ZA" sz="2800" dirty="0"/>
          </a:p>
          <a:p>
            <a:endParaRPr lang="en-ZA" sz="2800" dirty="0"/>
          </a:p>
          <a:p>
            <a:endParaRPr lang="en-ZA" sz="2800" dirty="0"/>
          </a:p>
          <a:p>
            <a:pPr marL="0" indent="0">
              <a:buSzPct val="100000"/>
              <a:buFont typeface="Arial" panose="020B0604020202020204" pitchFamily="34" charset="0"/>
              <a:buNone/>
            </a:pPr>
            <a:r>
              <a:rPr lang="en-ZA" sz="2600" dirty="0" smtClean="0">
                <a:latin typeface="Tw Cen MT" panose="020B0602020104020603" pitchFamily="34" charset="0"/>
              </a:rPr>
              <a:t>	</a:t>
            </a:r>
          </a:p>
          <a:p>
            <a:pPr marL="0" indent="0">
              <a:lnSpc>
                <a:spcPct val="130000"/>
              </a:lnSpc>
              <a:spcBef>
                <a:spcPts val="0"/>
              </a:spcBef>
              <a:buFont typeface="Arial" panose="020B0604020202020204" pitchFamily="34" charset="0"/>
              <a:buNone/>
            </a:pPr>
            <a:r>
              <a:rPr lang="en-ZA" sz="2600" dirty="0" smtClean="0">
                <a:latin typeface="Tw Cen MT" panose="020B0602020104020603" pitchFamily="34" charset="0"/>
              </a:rPr>
              <a:t>	</a:t>
            </a:r>
          </a:p>
          <a:p>
            <a:endParaRPr lang="en-ZA" sz="1600" dirty="0" smtClean="0"/>
          </a:p>
          <a:p>
            <a:pPr marL="0" indent="0">
              <a:buSzPct val="100000"/>
              <a:buFont typeface="Arial" panose="020B0604020202020204" pitchFamily="34" charset="0"/>
              <a:buNone/>
            </a:pPr>
            <a:endParaRPr lang="en-US" sz="1600" u="sng" dirty="0" smtClean="0">
              <a:latin typeface="Tw Cen MT" panose="020B0602020104020603" pitchFamily="34" charset="0"/>
            </a:endParaRPr>
          </a:p>
          <a:p>
            <a:pPr marL="82296" indent="0" algn="just">
              <a:buFont typeface="Arial" panose="020B0604020202020204" pitchFamily="34" charset="0"/>
              <a:buNone/>
            </a:pPr>
            <a:endParaRPr lang="en-US" sz="2000" dirty="0" smtClean="0">
              <a:latin typeface="Tw Cen MT" panose="020B0602020104020603" pitchFamily="34" charset="0"/>
            </a:endParaRPr>
          </a:p>
          <a:p>
            <a:pPr>
              <a:buFont typeface="Arial" panose="020B0604020202020204" pitchFamily="34" charset="0"/>
              <a:buNone/>
            </a:pPr>
            <a:endParaRPr lang="en-US" dirty="0" smtClean="0"/>
          </a:p>
          <a:p>
            <a:endParaRPr lang="en-US" sz="1800" dirty="0"/>
          </a:p>
        </p:txBody>
      </p:sp>
      <p:pic>
        <p:nvPicPr>
          <p:cNvPr id="2" name="Picture 1"/>
          <p:cNvPicPr>
            <a:picLocks noChangeAspect="1"/>
          </p:cNvPicPr>
          <p:nvPr/>
        </p:nvPicPr>
        <p:blipFill>
          <a:blip r:embed="rId3"/>
          <a:stretch>
            <a:fillRect/>
          </a:stretch>
        </p:blipFill>
        <p:spPr>
          <a:xfrm>
            <a:off x="1" y="918875"/>
            <a:ext cx="5411448" cy="2948588"/>
          </a:xfrm>
          <a:prstGeom prst="rect">
            <a:avLst/>
          </a:prstGeom>
        </p:spPr>
      </p:pic>
      <p:graphicFrame>
        <p:nvGraphicFramePr>
          <p:cNvPr id="7" name="Chart 6"/>
          <p:cNvGraphicFramePr/>
          <p:nvPr>
            <p:extLst>
              <p:ext uri="{D42A27DB-BD31-4B8C-83A1-F6EECF244321}">
                <p14:modId xmlns:p14="http://schemas.microsoft.com/office/powerpoint/2010/main" val="2756790090"/>
              </p:ext>
            </p:extLst>
          </p:nvPr>
        </p:nvGraphicFramePr>
        <p:xfrm>
          <a:off x="5411449" y="918873"/>
          <a:ext cx="6778754" cy="294858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p:nvPr>
            <p:extLst/>
          </p:nvPr>
        </p:nvGraphicFramePr>
        <p:xfrm>
          <a:off x="0" y="3867462"/>
          <a:ext cx="5411449" cy="299053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p:cNvGraphicFramePr>
            <a:graphicFrameLocks/>
          </p:cNvGraphicFramePr>
          <p:nvPr>
            <p:extLst>
              <p:ext uri="{D42A27DB-BD31-4B8C-83A1-F6EECF244321}">
                <p14:modId xmlns:p14="http://schemas.microsoft.com/office/powerpoint/2010/main" val="4055539396"/>
              </p:ext>
            </p:extLst>
          </p:nvPr>
        </p:nvGraphicFramePr>
        <p:xfrm>
          <a:off x="5411449" y="3867462"/>
          <a:ext cx="6780551" cy="299053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094083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136560" cy="959369"/>
          </a:xfr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en-ZA" sz="2800" b="1" dirty="0">
                <a:solidFill>
                  <a:schemeClr val="accent3">
                    <a:lumMod val="75000"/>
                  </a:schemeClr>
                </a:solidFill>
                <a:effectLst>
                  <a:outerShdw blurRad="50000" dist="30000" dir="5400000" algn="tl" rotWithShape="0">
                    <a:srgbClr val="000000">
                      <a:alpha val="30000"/>
                    </a:srgbClr>
                  </a:outerShdw>
                </a:effectLst>
                <a:latin typeface="Trebuchet MS" panose="020B0603020202020204" pitchFamily="34" charset="0"/>
              </a:rPr>
              <a:t>HUMAN RESOURCE MANAGEMENT INFROMATION </a:t>
            </a:r>
            <a:r>
              <a:rPr lang="en-ZA" sz="2800" b="1" dirty="0" smtClean="0">
                <a:solidFill>
                  <a:schemeClr val="accent3">
                    <a:lumMod val="75000"/>
                  </a:schemeClr>
                </a:solidFill>
                <a:effectLst>
                  <a:outerShdw blurRad="50000" dist="30000" dir="5400000" algn="tl" rotWithShape="0">
                    <a:srgbClr val="000000">
                      <a:alpha val="30000"/>
                    </a:srgbClr>
                  </a:outerShdw>
                </a:effectLst>
                <a:latin typeface="Trebuchet MS" panose="020B0603020202020204" pitchFamily="34" charset="0"/>
              </a:rPr>
              <a:t>(3)</a:t>
            </a:r>
            <a:r>
              <a:rPr lang="en-ZA" sz="2800" b="1" dirty="0">
                <a:solidFill>
                  <a:srgbClr val="964305">
                    <a:lumMod val="60000"/>
                    <a:lumOff val="40000"/>
                  </a:srgbClr>
                </a:solidFill>
                <a:effectLst>
                  <a:outerShdw blurRad="50000" dist="30000" dir="5400000" algn="tl" rotWithShape="0">
                    <a:srgbClr val="000000">
                      <a:alpha val="30000"/>
                    </a:srgbClr>
                  </a:outerShdw>
                </a:effectLst>
                <a:latin typeface="Trebuchet MS" panose="020B0603020202020204" pitchFamily="34" charset="0"/>
              </a:rPr>
              <a:t/>
            </a:r>
            <a:br>
              <a:rPr lang="en-ZA" sz="2800" b="1" dirty="0">
                <a:solidFill>
                  <a:srgbClr val="964305">
                    <a:lumMod val="60000"/>
                    <a:lumOff val="40000"/>
                  </a:srgbClr>
                </a:solidFill>
                <a:effectLst>
                  <a:outerShdw blurRad="50000" dist="30000" dir="5400000" algn="tl" rotWithShape="0">
                    <a:srgbClr val="000000">
                      <a:alpha val="30000"/>
                    </a:srgbClr>
                  </a:outerShdw>
                </a:effectLst>
                <a:latin typeface="Trebuchet MS" panose="020B0603020202020204" pitchFamily="34" charset="0"/>
              </a:rPr>
            </a:br>
            <a:endParaRPr lang="en-ZA" sz="2800" dirty="0"/>
          </a:p>
        </p:txBody>
      </p:sp>
      <p:sp>
        <p:nvSpPr>
          <p:cNvPr id="3" name="Content Placeholder 2"/>
          <p:cNvSpPr>
            <a:spLocks noGrp="1"/>
          </p:cNvSpPr>
          <p:nvPr>
            <p:ph idx="1"/>
          </p:nvPr>
        </p:nvSpPr>
        <p:spPr>
          <a:xfrm>
            <a:off x="0" y="959369"/>
            <a:ext cx="12192000" cy="5898631"/>
          </a:xfrm>
          <a:solidFill>
            <a:schemeClr val="tx1"/>
          </a:solidFill>
        </p:spPr>
        <p:txBody>
          <a:bodyPr/>
          <a:lstStyle/>
          <a:p>
            <a:r>
              <a:rPr lang="en-ZA" sz="2000" dirty="0" smtClean="0">
                <a:solidFill>
                  <a:schemeClr val="bg1"/>
                </a:solidFill>
                <a:latin typeface="Tw Cen MT" panose="020B0602020104020603" pitchFamily="34" charset="0"/>
              </a:rPr>
              <a:t>The high vacancy is as a result of the filling of posts being put hold until the Revised Structure has been approved </a:t>
            </a:r>
          </a:p>
          <a:p>
            <a:endParaRPr lang="en-ZA" sz="2000" dirty="0" smtClean="0">
              <a:solidFill>
                <a:schemeClr val="bg1"/>
              </a:solidFill>
              <a:latin typeface="Tw Cen MT" panose="020B0602020104020603" pitchFamily="34" charset="0"/>
            </a:endParaRPr>
          </a:p>
          <a:p>
            <a:r>
              <a:rPr lang="en-ZA" sz="2000" dirty="0" smtClean="0">
                <a:solidFill>
                  <a:schemeClr val="bg1"/>
                </a:solidFill>
                <a:latin typeface="Tw Cen MT" panose="020B0602020104020603" pitchFamily="34" charset="0"/>
              </a:rPr>
              <a:t>Post the approval of the MACRO organisational structure by the Minister in December 2019, the department has developed a recruitment plan for the filling of all the vacant posts</a:t>
            </a:r>
          </a:p>
          <a:p>
            <a:endParaRPr lang="en-ZA" sz="2000" dirty="0" smtClean="0">
              <a:solidFill>
                <a:schemeClr val="bg1"/>
              </a:solidFill>
              <a:latin typeface="Tw Cen MT" panose="020B0602020104020603" pitchFamily="34" charset="0"/>
            </a:endParaRPr>
          </a:p>
          <a:p>
            <a:r>
              <a:rPr lang="en-ZA" sz="2000" dirty="0" smtClean="0">
                <a:solidFill>
                  <a:schemeClr val="bg1"/>
                </a:solidFill>
                <a:latin typeface="Tw Cen MT" panose="020B0602020104020603" pitchFamily="34" charset="0"/>
              </a:rPr>
              <a:t>Significant progress has been made to date on the filling of the posts in line with the recruitment during the current MTEF period</a:t>
            </a:r>
          </a:p>
          <a:p>
            <a:endParaRPr lang="en-ZA" sz="2000" dirty="0">
              <a:solidFill>
                <a:schemeClr val="bg1"/>
              </a:solidFill>
              <a:latin typeface="Tw Cen MT" panose="020B0602020104020603" pitchFamily="34" charset="0"/>
            </a:endParaRPr>
          </a:p>
          <a:p>
            <a:r>
              <a:rPr lang="en-ZA" sz="2000" dirty="0" smtClean="0">
                <a:solidFill>
                  <a:schemeClr val="bg1"/>
                </a:solidFill>
                <a:latin typeface="Tw Cen MT" panose="020B0602020104020603" pitchFamily="34" charset="0"/>
              </a:rPr>
              <a:t>The targeting of SMS Women appointments is being prioritized to achieve the National Target of 50% </a:t>
            </a:r>
            <a:r>
              <a:rPr lang="en-ZA" sz="2000" dirty="0" smtClean="0">
                <a:latin typeface="Tw Cen MT" panose="020B0602020104020603" pitchFamily="34" charset="0"/>
              </a:rPr>
              <a:t>50%.</a:t>
            </a:r>
            <a:endParaRPr lang="en-ZA" sz="2000" dirty="0">
              <a:latin typeface="Tw Cen MT" panose="020B0602020104020603" pitchFamily="34" charset="0"/>
            </a:endParaRPr>
          </a:p>
        </p:txBody>
      </p:sp>
      <p:sp>
        <p:nvSpPr>
          <p:cNvPr id="5" name="Rectangle 4"/>
          <p:cNvSpPr/>
          <p:nvPr/>
        </p:nvSpPr>
        <p:spPr>
          <a:xfrm>
            <a:off x="10457688" y="105494"/>
            <a:ext cx="1580115" cy="707886"/>
          </a:xfrm>
          <a:prstGeom prst="rect">
            <a:avLst/>
          </a:prstGeom>
        </p:spPr>
        <p:txBody>
          <a:bodyPr wrap="square">
            <a:spAutoFit/>
          </a:bodyPr>
          <a:lstStyle/>
          <a:p>
            <a:pPr lvl="0" algn="r">
              <a:defRPr/>
            </a:pPr>
            <a:r>
              <a:rPr lang="en-GB" sz="4000" b="1" dirty="0" smtClean="0"/>
              <a:t>33</a:t>
            </a:r>
            <a:endParaRPr lang="en-GB" sz="4000" b="1" dirty="0"/>
          </a:p>
        </p:txBody>
      </p:sp>
    </p:spTree>
    <p:extLst>
      <p:ext uri="{BB962C8B-B14F-4D97-AF65-F5344CB8AC3E}">
        <p14:creationId xmlns:p14="http://schemas.microsoft.com/office/powerpoint/2010/main" val="21315106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69B7AC2-ED2E-4854-BDCE-4C4FE0D57E14}" type="slidenum">
              <a:rPr lang="en-GB" smtClean="0"/>
              <a:pPr>
                <a:defRPr/>
              </a:pPr>
              <a:t>34</a:t>
            </a:fld>
            <a:endParaRPr lang="en-GB" dirty="0"/>
          </a:p>
        </p:txBody>
      </p:sp>
      <p:pic>
        <p:nvPicPr>
          <p:cNvPr id="6" name="Picture 5"/>
          <p:cNvPicPr>
            <a:picLocks noChangeAspect="1"/>
          </p:cNvPicPr>
          <p:nvPr/>
        </p:nvPicPr>
        <p:blipFill>
          <a:blip r:embed="rId2"/>
          <a:stretch>
            <a:fillRect/>
          </a:stretch>
        </p:blipFill>
        <p:spPr>
          <a:xfrm>
            <a:off x="0" y="0"/>
            <a:ext cx="12192000" cy="6781799"/>
          </a:xfrm>
          <a:prstGeom prst="rect">
            <a:avLst/>
          </a:prstGeom>
        </p:spPr>
      </p:pic>
    </p:spTree>
    <p:extLst>
      <p:ext uri="{BB962C8B-B14F-4D97-AF65-F5344CB8AC3E}">
        <p14:creationId xmlns:p14="http://schemas.microsoft.com/office/powerpoint/2010/main" val="2098767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8" y="0"/>
            <a:ext cx="11134982" cy="838582"/>
          </a:xfr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r>
              <a:rPr lang="en-ZA" sz="2800" dirty="0" smtClean="0">
                <a:solidFill>
                  <a:schemeClr val="accent3">
                    <a:lumMod val="75000"/>
                  </a:schemeClr>
                </a:solidFill>
              </a:rPr>
              <a:t/>
            </a:r>
            <a:br>
              <a:rPr lang="en-ZA" sz="2800" dirty="0" smtClean="0">
                <a:solidFill>
                  <a:schemeClr val="accent3">
                    <a:lumMod val="75000"/>
                  </a:schemeClr>
                </a:solidFill>
              </a:rPr>
            </a:br>
            <a:r>
              <a:rPr lang="en-ZA" sz="2800" b="1" dirty="0" smtClean="0">
                <a:solidFill>
                  <a:schemeClr val="accent3">
                    <a:lumMod val="75000"/>
                  </a:schemeClr>
                </a:solidFill>
              </a:rPr>
              <a:t>PERFOMANCE INFORMATION</a:t>
            </a:r>
            <a:br>
              <a:rPr lang="en-ZA" sz="2800" b="1" dirty="0" smtClean="0">
                <a:solidFill>
                  <a:schemeClr val="accent3">
                    <a:lumMod val="75000"/>
                  </a:schemeClr>
                </a:solidFill>
              </a:rPr>
            </a:br>
            <a:r>
              <a:rPr lang="en-ZA" sz="2800" b="1" dirty="0" smtClean="0">
                <a:solidFill>
                  <a:schemeClr val="accent3">
                    <a:lumMod val="75000"/>
                  </a:schemeClr>
                </a:solidFill>
              </a:rPr>
              <a:t/>
            </a:r>
            <a:br>
              <a:rPr lang="en-ZA" sz="2800" b="1" dirty="0" smtClean="0">
                <a:solidFill>
                  <a:schemeClr val="accent3">
                    <a:lumMod val="75000"/>
                  </a:schemeClr>
                </a:solidFill>
              </a:rPr>
            </a:br>
            <a:endParaRPr lang="en-ZA" sz="2800" b="1" dirty="0">
              <a:solidFill>
                <a:schemeClr val="accent3">
                  <a:lumMod val="75000"/>
                </a:schemeClr>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78" y="838582"/>
            <a:ext cx="12190421" cy="6019418"/>
          </a:xfrm>
        </p:spPr>
      </p:pic>
      <p:sp>
        <p:nvSpPr>
          <p:cNvPr id="6" name="Slide Number Placeholder 3"/>
          <p:cNvSpPr txBox="1">
            <a:spLocks/>
          </p:cNvSpPr>
          <p:nvPr/>
        </p:nvSpPr>
        <p:spPr>
          <a:xfrm>
            <a:off x="10457688" y="0"/>
            <a:ext cx="1734312" cy="91887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4000" b="1" dirty="0"/>
              <a:t>4</a:t>
            </a:r>
          </a:p>
        </p:txBody>
      </p:sp>
    </p:spTree>
    <p:extLst>
      <p:ext uri="{BB962C8B-B14F-4D97-AF65-F5344CB8AC3E}">
        <p14:creationId xmlns:p14="http://schemas.microsoft.com/office/powerpoint/2010/main" val="8484402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11136560" cy="918874"/>
          </a:xfr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accent5"/>
          </a:lnRef>
          <a:fillRef idx="1003">
            <a:schemeClr val="lt2"/>
          </a:fillRef>
          <a:effectRef idx="2">
            <a:schemeClr val="accent5"/>
          </a:effectRef>
          <a:fontRef idx="minor">
            <a:schemeClr val="lt1"/>
          </a:fontRef>
        </p:style>
        <p:txBody>
          <a:bodyPr>
            <a:normAutofit fontScale="90000"/>
          </a:bodyPr>
          <a:lstStyle/>
          <a:p>
            <a:r>
              <a:rPr lang="en-US" sz="2800" b="1" dirty="0" smtClean="0">
                <a:solidFill>
                  <a:schemeClr val="accent3">
                    <a:lumMod val="75000"/>
                  </a:schemeClr>
                </a:solidFill>
              </a:rPr>
              <a:t>OVERALL DPSA PERFORMANCE ON THE IMPLEMENTATION OF THE 2019/20 APP ANNUAL TARGETS</a:t>
            </a:r>
            <a:endParaRPr lang="en-ZA" sz="2800" b="1" dirty="0">
              <a:solidFill>
                <a:schemeClr val="accent3">
                  <a:lumMod val="75000"/>
                </a:schemeClr>
              </a:solidFill>
            </a:endParaRPr>
          </a:p>
        </p:txBody>
      </p:sp>
      <p:sp>
        <p:nvSpPr>
          <p:cNvPr id="3" name="Content Placeholder 2"/>
          <p:cNvSpPr>
            <a:spLocks noGrp="1"/>
          </p:cNvSpPr>
          <p:nvPr>
            <p:ph idx="1"/>
          </p:nvPr>
        </p:nvSpPr>
        <p:spPr>
          <a:xfrm>
            <a:off x="1" y="1052736"/>
            <a:ext cx="12037802" cy="4626847"/>
          </a:xfrm>
        </p:spPr>
        <p:txBody>
          <a:bodyPr>
            <a:normAutofit/>
          </a:bodyPr>
          <a:lstStyle/>
          <a:p>
            <a:pPr marL="0" indent="0">
              <a:buSzPct val="100000"/>
              <a:buNone/>
            </a:pPr>
            <a:endParaRPr lang="en-US" sz="800" u="sng" dirty="0">
              <a:latin typeface="Tw Cen MT" panose="020B0602020104020603" pitchFamily="34" charset="0"/>
            </a:endParaRPr>
          </a:p>
          <a:p>
            <a:pPr marL="0" indent="0">
              <a:buSzPct val="100000"/>
              <a:buNone/>
            </a:pPr>
            <a:endParaRPr lang="en-US" sz="1600" u="sng" dirty="0">
              <a:latin typeface="Tw Cen MT" panose="020B0602020104020603" pitchFamily="34" charset="0"/>
            </a:endParaRPr>
          </a:p>
          <a:p>
            <a:pPr marL="82296" indent="0" algn="just">
              <a:buNone/>
            </a:pPr>
            <a:endParaRPr lang="en-US" sz="2000" dirty="0" smtClean="0">
              <a:latin typeface="Tw Cen MT" panose="020B0602020104020603" pitchFamily="34" charset="0"/>
            </a:endParaRPr>
          </a:p>
          <a:p>
            <a:pPr>
              <a:buNone/>
            </a:pPr>
            <a:endParaRPr lang="en-US" dirty="0" smtClean="0"/>
          </a:p>
          <a:p>
            <a:endParaRPr lang="en-US" sz="1800" dirty="0"/>
          </a:p>
        </p:txBody>
      </p:sp>
      <p:graphicFrame>
        <p:nvGraphicFramePr>
          <p:cNvPr id="10" name="Chart 9"/>
          <p:cNvGraphicFramePr/>
          <p:nvPr>
            <p:extLst>
              <p:ext uri="{D42A27DB-BD31-4B8C-83A1-F6EECF244321}">
                <p14:modId xmlns:p14="http://schemas.microsoft.com/office/powerpoint/2010/main" val="1972684956"/>
              </p:ext>
            </p:extLst>
          </p:nvPr>
        </p:nvGraphicFramePr>
        <p:xfrm>
          <a:off x="13655" y="913712"/>
          <a:ext cx="5574346" cy="64807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Table 1"/>
          <p:cNvGraphicFramePr>
            <a:graphicFrameLocks noGrp="1"/>
          </p:cNvGraphicFramePr>
          <p:nvPr>
            <p:extLst>
              <p:ext uri="{D42A27DB-BD31-4B8C-83A1-F6EECF244321}">
                <p14:modId xmlns:p14="http://schemas.microsoft.com/office/powerpoint/2010/main" val="3288111301"/>
              </p:ext>
            </p:extLst>
          </p:nvPr>
        </p:nvGraphicFramePr>
        <p:xfrm>
          <a:off x="5588000" y="919171"/>
          <a:ext cx="6604000" cy="8751663"/>
        </p:xfrm>
        <a:graphic>
          <a:graphicData uri="http://schemas.openxmlformats.org/drawingml/2006/table">
            <a:tbl>
              <a:tblPr firstRow="1" bandRow="1">
                <a:tableStyleId>{5C22544A-7EE6-4342-B048-85BDC9FD1C3A}</a:tableStyleId>
              </a:tblPr>
              <a:tblGrid>
                <a:gridCol w="6604000">
                  <a:extLst>
                    <a:ext uri="{9D8B030D-6E8A-4147-A177-3AD203B41FA5}">
                      <a16:colId xmlns:a16="http://schemas.microsoft.com/office/drawing/2014/main" val="3014560991"/>
                    </a:ext>
                  </a:extLst>
                </a:gridCol>
              </a:tblGrid>
              <a:tr h="6398261">
                <a:tc>
                  <a:txBody>
                    <a:bodyPr/>
                    <a:lstStyle/>
                    <a:p>
                      <a:pPr algn="just">
                        <a:lnSpc>
                          <a:spcPct val="110000"/>
                        </a:lnSpc>
                      </a:pPr>
                      <a:r>
                        <a:rPr lang="en-ZA" sz="1800" b="1" dirty="0" smtClean="0">
                          <a:solidFill>
                            <a:schemeClr val="bg1">
                              <a:lumMod val="65000"/>
                              <a:lumOff val="35000"/>
                            </a:schemeClr>
                          </a:solidFill>
                          <a:latin typeface="Tw Cen MT" panose="020B0602020104020603" pitchFamily="34" charset="0"/>
                        </a:rPr>
                        <a:t>The</a:t>
                      </a:r>
                      <a:r>
                        <a:rPr lang="en-ZA" sz="1800" b="1" baseline="0" dirty="0" smtClean="0">
                          <a:solidFill>
                            <a:schemeClr val="bg1">
                              <a:lumMod val="65000"/>
                              <a:lumOff val="35000"/>
                            </a:schemeClr>
                          </a:solidFill>
                          <a:latin typeface="Tw Cen MT" panose="020B0602020104020603" pitchFamily="34" charset="0"/>
                        </a:rPr>
                        <a:t> 2019/20 APP Annual Targets were implemented under the following DPSA Programme:</a:t>
                      </a:r>
                    </a:p>
                    <a:p>
                      <a:pPr algn="just"/>
                      <a:r>
                        <a:rPr lang="en-ZA" sz="1800" b="0" baseline="0" dirty="0" smtClean="0">
                          <a:solidFill>
                            <a:schemeClr val="bg1"/>
                          </a:solidFill>
                          <a:latin typeface="Tw Cen MT" panose="020B0602020104020603" pitchFamily="34" charset="0"/>
                        </a:rPr>
                        <a:t>________________________________________________________</a:t>
                      </a:r>
                    </a:p>
                    <a:p>
                      <a:pPr algn="just">
                        <a:lnSpc>
                          <a:spcPct val="110000"/>
                        </a:lnSpc>
                        <a:spcBef>
                          <a:spcPts val="0"/>
                        </a:spcBef>
                        <a:spcAft>
                          <a:spcPts val="0"/>
                        </a:spcAft>
                      </a:pPr>
                      <a:endParaRPr lang="en-ZA" sz="1800" baseline="0" dirty="0" smtClean="0">
                        <a:solidFill>
                          <a:schemeClr val="bg1"/>
                        </a:solidFill>
                        <a:latin typeface="Tw Cen MT" panose="020B0602020104020603" pitchFamily="34" charset="0"/>
                      </a:endParaRPr>
                    </a:p>
                    <a:p>
                      <a:pPr marL="342900" indent="-342900" algn="just">
                        <a:lnSpc>
                          <a:spcPct val="110000"/>
                        </a:lnSpc>
                        <a:spcBef>
                          <a:spcPts val="0"/>
                        </a:spcBef>
                        <a:spcAft>
                          <a:spcPts val="0"/>
                        </a:spcAft>
                        <a:buFont typeface="+mj-lt"/>
                        <a:buAutoNum type="arabicPeriod"/>
                      </a:pPr>
                      <a:r>
                        <a:rPr lang="en-ZA" sz="1800" b="1" baseline="0" dirty="0" smtClean="0">
                          <a:solidFill>
                            <a:schemeClr val="accent3">
                              <a:lumMod val="75000"/>
                            </a:schemeClr>
                          </a:solidFill>
                          <a:latin typeface="Tw Cen MT" panose="020B0602020104020603" pitchFamily="34" charset="0"/>
                        </a:rPr>
                        <a:t>Programme 1: </a:t>
                      </a:r>
                      <a:r>
                        <a:rPr lang="en-ZA" sz="1800" b="0" baseline="0" dirty="0" smtClean="0">
                          <a:solidFill>
                            <a:schemeClr val="bg1">
                              <a:lumMod val="65000"/>
                              <a:lumOff val="35000"/>
                            </a:schemeClr>
                          </a:solidFill>
                          <a:latin typeface="Tw Cen MT" panose="020B0602020104020603" pitchFamily="34" charset="0"/>
                        </a:rPr>
                        <a:t>Administration </a:t>
                      </a:r>
                    </a:p>
                    <a:p>
                      <a:pPr marL="342900" indent="-342900" algn="just">
                        <a:lnSpc>
                          <a:spcPct val="110000"/>
                        </a:lnSpc>
                        <a:spcBef>
                          <a:spcPts val="0"/>
                        </a:spcBef>
                        <a:spcAft>
                          <a:spcPts val="0"/>
                        </a:spcAft>
                        <a:buFont typeface="+mj-lt"/>
                        <a:buAutoNum type="arabicPeriod"/>
                      </a:pPr>
                      <a:endParaRPr lang="en-ZA" sz="1800" b="0" baseline="0" dirty="0" smtClean="0">
                        <a:solidFill>
                          <a:schemeClr val="bg1"/>
                        </a:solidFill>
                        <a:latin typeface="Tw Cen MT" panose="020B0602020104020603" pitchFamily="34" charset="0"/>
                      </a:endParaRPr>
                    </a:p>
                    <a:p>
                      <a:pPr marL="342900" marR="0" lvl="0" indent="-342900" algn="just" defTabSz="914400" rtl="0" eaLnBrk="1" fontAlgn="auto" latinLnBrk="0" hangingPunct="1">
                        <a:lnSpc>
                          <a:spcPct val="110000"/>
                        </a:lnSpc>
                        <a:spcBef>
                          <a:spcPts val="0"/>
                        </a:spcBef>
                        <a:spcAft>
                          <a:spcPts val="0"/>
                        </a:spcAft>
                        <a:buClrTx/>
                        <a:buSzTx/>
                        <a:buFont typeface="+mj-lt"/>
                        <a:buAutoNum type="arabicPeriod"/>
                        <a:tabLst/>
                        <a:defRPr/>
                      </a:pPr>
                      <a:r>
                        <a:rPr lang="en-ZA" sz="1800" b="1" baseline="0" dirty="0" smtClean="0">
                          <a:solidFill>
                            <a:schemeClr val="accent3">
                              <a:lumMod val="75000"/>
                            </a:schemeClr>
                          </a:solidFill>
                          <a:latin typeface="Tw Cen MT" panose="020B0602020104020603" pitchFamily="34" charset="0"/>
                        </a:rPr>
                        <a:t>Programme 2: </a:t>
                      </a:r>
                      <a:r>
                        <a:rPr lang="en-GB" sz="1800" b="0" dirty="0" smtClean="0">
                          <a:solidFill>
                            <a:schemeClr val="bg1">
                              <a:lumMod val="65000"/>
                              <a:lumOff val="35000"/>
                            </a:schemeClr>
                          </a:solidFill>
                          <a:effectLst/>
                          <a:latin typeface="Tw Cen MT" panose="020B0602020104020603" pitchFamily="34" charset="0"/>
                          <a:ea typeface="Times New Roman" panose="02020603050405020304" pitchFamily="18" charset="0"/>
                          <a:cs typeface="Arial" panose="020B0604020202020204" pitchFamily="34" charset="0"/>
                        </a:rPr>
                        <a:t>Policy</a:t>
                      </a:r>
                      <a:r>
                        <a:rPr lang="en-GB" sz="1800" b="0" baseline="0" dirty="0" smtClean="0">
                          <a:solidFill>
                            <a:schemeClr val="bg1">
                              <a:lumMod val="65000"/>
                              <a:lumOff val="35000"/>
                            </a:schemeClr>
                          </a:solidFill>
                          <a:effectLst/>
                          <a:latin typeface="Tw Cen MT" panose="020B0602020104020603" pitchFamily="34" charset="0"/>
                          <a:ea typeface="Times New Roman" panose="02020603050405020304" pitchFamily="18" charset="0"/>
                          <a:cs typeface="Arial" panose="020B0604020202020204" pitchFamily="34" charset="0"/>
                        </a:rPr>
                        <a:t> Development, Research and Analysis</a:t>
                      </a:r>
                    </a:p>
                    <a:p>
                      <a:pPr marL="342900" marR="0" lvl="0" indent="-342900" algn="just" defTabSz="914400" rtl="0" eaLnBrk="1" fontAlgn="auto" latinLnBrk="0" hangingPunct="1">
                        <a:lnSpc>
                          <a:spcPct val="110000"/>
                        </a:lnSpc>
                        <a:spcBef>
                          <a:spcPts val="0"/>
                        </a:spcBef>
                        <a:spcAft>
                          <a:spcPts val="0"/>
                        </a:spcAft>
                        <a:buClrTx/>
                        <a:buSzTx/>
                        <a:buFont typeface="+mj-lt"/>
                        <a:buAutoNum type="arabicPeriod"/>
                        <a:tabLst/>
                        <a:defRPr/>
                      </a:pPr>
                      <a:endParaRPr lang="en-ZA" sz="1800" b="0" dirty="0" smtClean="0">
                        <a:solidFill>
                          <a:schemeClr val="bg1"/>
                        </a:solidFill>
                        <a:effectLst/>
                        <a:latin typeface="Tw Cen MT" panose="020B0602020104020603" pitchFamily="34" charset="0"/>
                      </a:endParaRPr>
                    </a:p>
                    <a:p>
                      <a:pPr marL="342900" marR="0" lvl="0" indent="-342900" algn="just" defTabSz="914400" rtl="0" eaLnBrk="1" fontAlgn="auto" latinLnBrk="0" hangingPunct="1">
                        <a:lnSpc>
                          <a:spcPct val="110000"/>
                        </a:lnSpc>
                        <a:spcBef>
                          <a:spcPts val="0"/>
                        </a:spcBef>
                        <a:spcAft>
                          <a:spcPts val="0"/>
                        </a:spcAft>
                        <a:buClrTx/>
                        <a:buSzTx/>
                        <a:buFont typeface="+mj-lt"/>
                        <a:buAutoNum type="arabicPeriod"/>
                        <a:tabLst/>
                        <a:defRPr/>
                      </a:pPr>
                      <a:r>
                        <a:rPr lang="en-ZA" sz="1800" b="1" baseline="0" dirty="0" smtClean="0">
                          <a:solidFill>
                            <a:schemeClr val="accent3">
                              <a:lumMod val="75000"/>
                            </a:schemeClr>
                          </a:solidFill>
                          <a:latin typeface="Tw Cen MT" panose="020B0602020104020603" pitchFamily="34" charset="0"/>
                        </a:rPr>
                        <a:t>Programme 3: </a:t>
                      </a:r>
                      <a:r>
                        <a:rPr lang="en-GB" sz="1800" b="0" dirty="0" smtClean="0">
                          <a:solidFill>
                            <a:schemeClr val="bg1">
                              <a:lumMod val="65000"/>
                              <a:lumOff val="35000"/>
                            </a:schemeClr>
                          </a:solidFill>
                          <a:effectLst/>
                          <a:latin typeface="Tw Cen MT" panose="020B0602020104020603" pitchFamily="34" charset="0"/>
                          <a:ea typeface="Times New Roman" panose="02020603050405020304" pitchFamily="18" charset="0"/>
                          <a:cs typeface="Arial" panose="020B0604020202020204" pitchFamily="34" charset="0"/>
                        </a:rPr>
                        <a:t>Public Service Employment and Conditions of Service</a:t>
                      </a:r>
                    </a:p>
                    <a:p>
                      <a:pPr marL="342900" marR="0" lvl="0" indent="-342900" algn="just" defTabSz="914400" rtl="0" eaLnBrk="1" fontAlgn="auto" latinLnBrk="0" hangingPunct="1">
                        <a:lnSpc>
                          <a:spcPct val="110000"/>
                        </a:lnSpc>
                        <a:spcBef>
                          <a:spcPts val="0"/>
                        </a:spcBef>
                        <a:spcAft>
                          <a:spcPts val="0"/>
                        </a:spcAft>
                        <a:buClrTx/>
                        <a:buSzTx/>
                        <a:buFont typeface="+mj-lt"/>
                        <a:buAutoNum type="arabicPeriod"/>
                        <a:tabLst/>
                        <a:defRPr/>
                      </a:pPr>
                      <a:endParaRPr lang="en-ZA" sz="1800" b="0" dirty="0" smtClean="0">
                        <a:solidFill>
                          <a:schemeClr val="bg1"/>
                        </a:solidFill>
                        <a:effectLst/>
                        <a:latin typeface="Tw Cen MT" panose="020B0602020104020603" pitchFamily="34" charset="0"/>
                      </a:endParaRPr>
                    </a:p>
                    <a:p>
                      <a:pPr marL="342900" marR="0" lvl="0" indent="-342900" algn="just" defTabSz="914400" rtl="0" eaLnBrk="1" fontAlgn="auto" latinLnBrk="0" hangingPunct="1">
                        <a:lnSpc>
                          <a:spcPct val="110000"/>
                        </a:lnSpc>
                        <a:spcBef>
                          <a:spcPts val="0"/>
                        </a:spcBef>
                        <a:spcAft>
                          <a:spcPts val="0"/>
                        </a:spcAft>
                        <a:buClrTx/>
                        <a:buSzTx/>
                        <a:buFont typeface="+mj-lt"/>
                        <a:buAutoNum type="arabicPeriod"/>
                        <a:tabLst/>
                        <a:defRPr/>
                      </a:pPr>
                      <a:r>
                        <a:rPr lang="en-ZA" sz="1800" b="1" baseline="0" dirty="0" smtClean="0">
                          <a:solidFill>
                            <a:schemeClr val="accent3">
                              <a:lumMod val="75000"/>
                            </a:schemeClr>
                          </a:solidFill>
                          <a:latin typeface="Tw Cen MT" panose="020B0602020104020603" pitchFamily="34" charset="0"/>
                        </a:rPr>
                        <a:t>Programme 4: </a:t>
                      </a:r>
                      <a:r>
                        <a:rPr lang="en-ZA" sz="1800" b="0" dirty="0" smtClean="0">
                          <a:solidFill>
                            <a:schemeClr val="bg1">
                              <a:lumMod val="65000"/>
                              <a:lumOff val="35000"/>
                            </a:schemeClr>
                          </a:solidFill>
                          <a:effectLst/>
                          <a:latin typeface="Tw Cen MT" panose="020B0602020104020603" pitchFamily="34" charset="0"/>
                          <a:ea typeface="Times New Roman" panose="02020603050405020304" pitchFamily="18" charset="0"/>
                          <a:cs typeface="Calibri" panose="020F0502020204030204" pitchFamily="34" charset="0"/>
                        </a:rPr>
                        <a:t>Government Chief Information Officer</a:t>
                      </a:r>
                    </a:p>
                    <a:p>
                      <a:pPr marL="342900" marR="0" lvl="0" indent="-342900" algn="just" defTabSz="914400" rtl="0" eaLnBrk="1" fontAlgn="auto" latinLnBrk="0" hangingPunct="1">
                        <a:lnSpc>
                          <a:spcPct val="110000"/>
                        </a:lnSpc>
                        <a:spcBef>
                          <a:spcPts val="0"/>
                        </a:spcBef>
                        <a:spcAft>
                          <a:spcPts val="0"/>
                        </a:spcAft>
                        <a:buClrTx/>
                        <a:buSzTx/>
                        <a:buFont typeface="+mj-lt"/>
                        <a:buAutoNum type="arabicPeriod"/>
                        <a:tabLst/>
                        <a:defRPr/>
                      </a:pPr>
                      <a:endParaRPr lang="en-ZA" sz="1800" b="0" dirty="0" smtClean="0">
                        <a:solidFill>
                          <a:schemeClr val="bg1"/>
                        </a:solidFill>
                        <a:effectLst/>
                        <a:latin typeface="Tw Cen MT" panose="020B0602020104020603" pitchFamily="34" charset="0"/>
                      </a:endParaRPr>
                    </a:p>
                    <a:p>
                      <a:pPr marL="342900" indent="-342900" algn="just">
                        <a:lnSpc>
                          <a:spcPct val="110000"/>
                        </a:lnSpc>
                        <a:spcBef>
                          <a:spcPts val="0"/>
                        </a:spcBef>
                        <a:spcAft>
                          <a:spcPts val="0"/>
                        </a:spcAft>
                        <a:buFont typeface="+mj-lt"/>
                        <a:buAutoNum type="arabicPeriod"/>
                      </a:pPr>
                      <a:r>
                        <a:rPr lang="en-ZA" sz="1800" b="1" baseline="0" dirty="0" smtClean="0">
                          <a:solidFill>
                            <a:schemeClr val="accent3">
                              <a:lumMod val="75000"/>
                            </a:schemeClr>
                          </a:solidFill>
                          <a:latin typeface="Tw Cen MT" panose="020B0602020104020603" pitchFamily="34" charset="0"/>
                        </a:rPr>
                        <a:t>Programme 5: </a:t>
                      </a:r>
                      <a:r>
                        <a:rPr lang="en-ZA" sz="1800" b="0" dirty="0" smtClean="0">
                          <a:solidFill>
                            <a:schemeClr val="bg1">
                              <a:lumMod val="65000"/>
                              <a:lumOff val="35000"/>
                            </a:schemeClr>
                          </a:solidFill>
                          <a:effectLst/>
                          <a:latin typeface="Tw Cen MT" panose="020B0602020104020603" pitchFamily="34" charset="0"/>
                          <a:ea typeface="Times New Roman" panose="02020603050405020304" pitchFamily="18" charset="0"/>
                          <a:cs typeface="Calibri" panose="020F0502020204030204" pitchFamily="34" charset="0"/>
                        </a:rPr>
                        <a:t>Service Delivery Support</a:t>
                      </a:r>
                    </a:p>
                    <a:p>
                      <a:pPr marL="342900" indent="-342900" algn="just">
                        <a:lnSpc>
                          <a:spcPct val="110000"/>
                        </a:lnSpc>
                        <a:spcBef>
                          <a:spcPts val="0"/>
                        </a:spcBef>
                        <a:spcAft>
                          <a:spcPts val="0"/>
                        </a:spcAft>
                        <a:buFont typeface="+mj-lt"/>
                        <a:buAutoNum type="arabicPeriod"/>
                      </a:pPr>
                      <a:endParaRPr lang="en-ZA" sz="1800" b="0" dirty="0" smtClean="0">
                        <a:solidFill>
                          <a:schemeClr val="accent3">
                            <a:lumMod val="75000"/>
                          </a:schemeClr>
                        </a:solidFill>
                        <a:effectLst/>
                        <a:latin typeface="Tw Cen MT" panose="020B0602020104020603" pitchFamily="34" charset="0"/>
                        <a:ea typeface="Times New Roman" panose="02020603050405020304" pitchFamily="18" charset="0"/>
                        <a:cs typeface="Calibri" panose="020F0502020204030204" pitchFamily="34" charset="0"/>
                      </a:endParaRPr>
                    </a:p>
                    <a:p>
                      <a:pPr marL="342900" marR="0" lvl="0" indent="-342900" algn="just" defTabSz="914400" rtl="0" eaLnBrk="1" fontAlgn="auto" latinLnBrk="0" hangingPunct="1">
                        <a:lnSpc>
                          <a:spcPct val="110000"/>
                        </a:lnSpc>
                        <a:spcBef>
                          <a:spcPts val="0"/>
                        </a:spcBef>
                        <a:spcAft>
                          <a:spcPts val="0"/>
                        </a:spcAft>
                        <a:buClrTx/>
                        <a:buSzTx/>
                        <a:buFont typeface="+mj-lt"/>
                        <a:buAutoNum type="arabicPeriod"/>
                        <a:tabLst/>
                        <a:defRPr/>
                      </a:pPr>
                      <a:r>
                        <a:rPr lang="en-ZA" sz="1800" b="1" baseline="0" dirty="0" smtClean="0">
                          <a:solidFill>
                            <a:schemeClr val="accent3">
                              <a:lumMod val="75000"/>
                            </a:schemeClr>
                          </a:solidFill>
                          <a:latin typeface="Tw Cen MT" panose="020B0602020104020603" pitchFamily="34" charset="0"/>
                        </a:rPr>
                        <a:t>Programme 6: </a:t>
                      </a:r>
                      <a:r>
                        <a:rPr lang="en-ZA" sz="1800" b="0" dirty="0" smtClean="0">
                          <a:solidFill>
                            <a:schemeClr val="bg1">
                              <a:lumMod val="65000"/>
                              <a:lumOff val="35000"/>
                            </a:schemeClr>
                          </a:solidFill>
                          <a:effectLst/>
                          <a:latin typeface="Tw Cen MT" panose="020B0602020104020603" pitchFamily="34" charset="0"/>
                          <a:ea typeface="Times New Roman" panose="02020603050405020304" pitchFamily="18" charset="0"/>
                          <a:cs typeface="Calibri" panose="020F0502020204030204" pitchFamily="34" charset="0"/>
                        </a:rPr>
                        <a:t>Governance of Public Administration.</a:t>
                      </a:r>
                      <a:endParaRPr lang="en-ZA" sz="1800" b="0" dirty="0" smtClean="0">
                        <a:solidFill>
                          <a:schemeClr val="bg1">
                            <a:lumMod val="65000"/>
                            <a:lumOff val="35000"/>
                          </a:schemeClr>
                        </a:solidFill>
                        <a:effectLst/>
                        <a:latin typeface="Tw Cen MT" panose="020B0602020104020603" pitchFamily="34" charset="0"/>
                      </a:endParaRPr>
                    </a:p>
                    <a:p>
                      <a:endParaRPr lang="en-ZA" sz="1800" b="0" dirty="0">
                        <a:solidFill>
                          <a:schemeClr val="accent6">
                            <a:lumMod val="75000"/>
                          </a:schemeClr>
                        </a:solidFill>
                        <a:latin typeface="Tw Cen MT" panose="020B0602020104020603" pitchFamily="34" charset="0"/>
                      </a:endParaRPr>
                    </a:p>
                  </a:txBody>
                  <a:tcPr>
                    <a:solidFill>
                      <a:schemeClr val="tx2"/>
                    </a:solidFill>
                  </a:tcPr>
                </a:tc>
                <a:extLst>
                  <a:ext uri="{0D108BD9-81ED-4DB2-BD59-A6C34878D82A}">
                    <a16:rowId xmlns:a16="http://schemas.microsoft.com/office/drawing/2014/main" val="2670685899"/>
                  </a:ext>
                </a:extLst>
              </a:tr>
              <a:tr h="2353402">
                <a:tc>
                  <a:txBody>
                    <a:bodyPr/>
                    <a:lstStyle/>
                    <a:p>
                      <a:endParaRPr lang="en-ZA" sz="1800" b="0" dirty="0">
                        <a:solidFill>
                          <a:schemeClr val="accent6">
                            <a:lumMod val="75000"/>
                          </a:schemeClr>
                        </a:solidFill>
                        <a:latin typeface="Tw Cen MT" panose="020B0602020104020603" pitchFamily="34" charset="0"/>
                      </a:endParaRPr>
                    </a:p>
                  </a:txBody>
                  <a:tcPr>
                    <a:solidFill>
                      <a:schemeClr val="tx2"/>
                    </a:solidFill>
                  </a:tcPr>
                </a:tc>
                <a:extLst>
                  <a:ext uri="{0D108BD9-81ED-4DB2-BD59-A6C34878D82A}">
                    <a16:rowId xmlns:a16="http://schemas.microsoft.com/office/drawing/2014/main" val="10001"/>
                  </a:ext>
                </a:extLst>
              </a:tr>
            </a:tbl>
          </a:graphicData>
        </a:graphic>
      </p:graphicFrame>
      <p:sp>
        <p:nvSpPr>
          <p:cNvPr id="7" name="Slide Number Placeholder 3"/>
          <p:cNvSpPr txBox="1">
            <a:spLocks/>
          </p:cNvSpPr>
          <p:nvPr/>
        </p:nvSpPr>
        <p:spPr>
          <a:xfrm>
            <a:off x="10457688" y="0"/>
            <a:ext cx="1734312" cy="91887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4000" b="1" dirty="0"/>
              <a:t>5</a:t>
            </a:r>
          </a:p>
        </p:txBody>
      </p:sp>
    </p:spTree>
    <p:extLst>
      <p:ext uri="{BB962C8B-B14F-4D97-AF65-F5344CB8AC3E}">
        <p14:creationId xmlns:p14="http://schemas.microsoft.com/office/powerpoint/2010/main" val="4019545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0"/>
            <a:ext cx="11136560" cy="1052735"/>
          </a:xfrm>
          <a:solidFill>
            <a:schemeClr val="tx2"/>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accent5"/>
          </a:lnRef>
          <a:fillRef idx="1003">
            <a:schemeClr val="lt2"/>
          </a:fillRef>
          <a:effectRef idx="2">
            <a:schemeClr val="accent5"/>
          </a:effectRef>
          <a:fontRef idx="minor">
            <a:schemeClr val="lt1"/>
          </a:fontRef>
        </p:style>
        <p:txBody>
          <a:bodyPr>
            <a:noAutofit/>
          </a:bodyPr>
          <a:lstStyle/>
          <a:p>
            <a:r>
              <a:rPr lang="en-US" sz="2800" b="1" dirty="0" smtClean="0">
                <a:solidFill>
                  <a:schemeClr val="accent3">
                    <a:lumMod val="75000"/>
                  </a:schemeClr>
                </a:solidFill>
                <a:latin typeface="Trebuchet MS" panose="020B0603020202020204" pitchFamily="34" charset="0"/>
              </a:rPr>
              <a:t>SUMMARY OF CONSOLIDATED PERFORMANCE PER PROGRAMME</a:t>
            </a:r>
            <a:r>
              <a:rPr lang="en-US" sz="2400" dirty="0">
                <a:solidFill>
                  <a:schemeClr val="accent3">
                    <a:lumMod val="75000"/>
                  </a:schemeClr>
                </a:solidFill>
              </a:rPr>
              <a:t/>
            </a:r>
            <a:br>
              <a:rPr lang="en-US" sz="2400" dirty="0">
                <a:solidFill>
                  <a:schemeClr val="accent3">
                    <a:lumMod val="75000"/>
                  </a:schemeClr>
                </a:solidFill>
              </a:rPr>
            </a:br>
            <a:r>
              <a:rPr lang="en-US" sz="2400" dirty="0">
                <a:solidFill>
                  <a:schemeClr val="accent3">
                    <a:lumMod val="75000"/>
                  </a:schemeClr>
                </a:solidFill>
              </a:rPr>
              <a:t>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6981518"/>
              </p:ext>
            </p:extLst>
          </p:nvPr>
        </p:nvGraphicFramePr>
        <p:xfrm>
          <a:off x="0" y="1093790"/>
          <a:ext cx="12192000" cy="5764212"/>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gridCol w="2438400">
                  <a:extLst>
                    <a:ext uri="{9D8B030D-6E8A-4147-A177-3AD203B41FA5}">
                      <a16:colId xmlns:a16="http://schemas.microsoft.com/office/drawing/2014/main" val="20003"/>
                    </a:ext>
                  </a:extLst>
                </a:gridCol>
                <a:gridCol w="2438400">
                  <a:extLst>
                    <a:ext uri="{9D8B030D-6E8A-4147-A177-3AD203B41FA5}">
                      <a16:colId xmlns:a16="http://schemas.microsoft.com/office/drawing/2014/main" val="20004"/>
                    </a:ext>
                  </a:extLst>
                </a:gridCol>
              </a:tblGrid>
              <a:tr h="909212">
                <a:tc>
                  <a:txBody>
                    <a:bodyPr/>
                    <a:lstStyle/>
                    <a:p>
                      <a:pPr algn="ctr">
                        <a:lnSpc>
                          <a:spcPct val="110000"/>
                        </a:lnSpc>
                        <a:spcAft>
                          <a:spcPts val="0"/>
                        </a:spcAft>
                      </a:pPr>
                      <a:r>
                        <a:rPr lang="en-GB" sz="1800" b="1" dirty="0" smtClean="0">
                          <a:solidFill>
                            <a:schemeClr val="bg1"/>
                          </a:solidFill>
                          <a:latin typeface="Tw Cen MT" panose="020B0602020104020603" pitchFamily="34" charset="0"/>
                          <a:ea typeface="Calibri"/>
                          <a:cs typeface="Arial"/>
                        </a:rPr>
                        <a:t>Branch</a:t>
                      </a:r>
                      <a:endParaRPr lang="en-ZA" sz="1800" b="1" dirty="0">
                        <a:solidFill>
                          <a:schemeClr val="bg1"/>
                        </a:solidFill>
                        <a:latin typeface="Tw Cen MT" panose="020B0602020104020603" pitchFamily="34" charset="0"/>
                        <a:ea typeface="Calibri"/>
                        <a:cs typeface="Times New Roman"/>
                      </a:endParaRPr>
                    </a:p>
                  </a:txBody>
                  <a:tcPr marL="68580" marR="68580" marT="0" marB="0">
                    <a:solidFill>
                      <a:schemeClr val="accent3">
                        <a:lumMod val="60000"/>
                        <a:lumOff val="40000"/>
                      </a:schemeClr>
                    </a:solidFill>
                  </a:tcPr>
                </a:tc>
                <a:tc>
                  <a:txBody>
                    <a:bodyPr/>
                    <a:lstStyle/>
                    <a:p>
                      <a:pPr algn="ctr">
                        <a:lnSpc>
                          <a:spcPct val="110000"/>
                        </a:lnSpc>
                        <a:spcAft>
                          <a:spcPts val="0"/>
                        </a:spcAft>
                      </a:pPr>
                      <a:r>
                        <a:rPr lang="en-GB" sz="1800" b="1" dirty="0" smtClean="0">
                          <a:solidFill>
                            <a:schemeClr val="bg1"/>
                          </a:solidFill>
                          <a:latin typeface="Tw Cen MT" panose="020B0602020104020603" pitchFamily="34" charset="0"/>
                          <a:ea typeface="Calibri"/>
                          <a:cs typeface="Arial"/>
                        </a:rPr>
                        <a:t>Number of</a:t>
                      </a:r>
                      <a:r>
                        <a:rPr lang="en-GB" sz="1800" b="1" baseline="0" dirty="0" smtClean="0">
                          <a:solidFill>
                            <a:schemeClr val="bg1"/>
                          </a:solidFill>
                          <a:latin typeface="Tw Cen MT" panose="020B0602020104020603" pitchFamily="34" charset="0"/>
                          <a:ea typeface="Calibri"/>
                          <a:cs typeface="Arial"/>
                        </a:rPr>
                        <a:t> Annual </a:t>
                      </a:r>
                      <a:r>
                        <a:rPr lang="en-GB" sz="1800" b="1" dirty="0" smtClean="0">
                          <a:solidFill>
                            <a:schemeClr val="bg1"/>
                          </a:solidFill>
                          <a:latin typeface="Tw Cen MT" panose="020B0602020104020603" pitchFamily="34" charset="0"/>
                          <a:ea typeface="Calibri"/>
                          <a:cs typeface="Arial"/>
                        </a:rPr>
                        <a:t>Targets</a:t>
                      </a:r>
                      <a:endParaRPr lang="en-ZA" sz="1800" b="1" dirty="0">
                        <a:solidFill>
                          <a:schemeClr val="bg1"/>
                        </a:solidFill>
                        <a:latin typeface="Tw Cen MT" panose="020B0602020104020603" pitchFamily="34" charset="0"/>
                        <a:ea typeface="Calibri"/>
                        <a:cs typeface="Times New Roman"/>
                      </a:endParaRPr>
                    </a:p>
                  </a:txBody>
                  <a:tcPr marL="68580" marR="68580" marT="0" marB="0">
                    <a:solidFill>
                      <a:schemeClr val="tx1">
                        <a:lumMod val="65000"/>
                      </a:schemeClr>
                    </a:solidFill>
                  </a:tcPr>
                </a:tc>
                <a:tc>
                  <a:txBody>
                    <a:bodyPr/>
                    <a:lstStyle/>
                    <a:p>
                      <a:pPr algn="ctr">
                        <a:lnSpc>
                          <a:spcPct val="110000"/>
                        </a:lnSpc>
                        <a:spcAft>
                          <a:spcPts val="0"/>
                        </a:spcAft>
                      </a:pPr>
                      <a:r>
                        <a:rPr lang="en-GB" sz="1800" b="1" dirty="0" smtClean="0">
                          <a:solidFill>
                            <a:schemeClr val="bg1"/>
                          </a:solidFill>
                          <a:latin typeface="Tw Cen MT" panose="020B0602020104020603" pitchFamily="34" charset="0"/>
                          <a:ea typeface="Calibri"/>
                          <a:cs typeface="Arial"/>
                        </a:rPr>
                        <a:t>Number of Targets Achieved</a:t>
                      </a:r>
                      <a:endParaRPr lang="en-ZA" sz="1800" b="1" dirty="0">
                        <a:solidFill>
                          <a:schemeClr val="bg1"/>
                        </a:solidFill>
                        <a:latin typeface="Tw Cen MT" panose="020B0602020104020603" pitchFamily="34" charset="0"/>
                        <a:ea typeface="Calibri"/>
                        <a:cs typeface="Times New Roman"/>
                      </a:endParaRPr>
                    </a:p>
                  </a:txBody>
                  <a:tcPr marL="68580" marR="68580" marT="0" marB="0">
                    <a:solidFill>
                      <a:srgbClr val="00B050"/>
                    </a:solidFill>
                  </a:tcPr>
                </a:tc>
                <a:tc>
                  <a:txBody>
                    <a:bodyPr/>
                    <a:lstStyle/>
                    <a:p>
                      <a:pPr algn="ctr">
                        <a:lnSpc>
                          <a:spcPct val="110000"/>
                        </a:lnSpc>
                        <a:spcAft>
                          <a:spcPts val="0"/>
                        </a:spcAft>
                      </a:pPr>
                      <a:r>
                        <a:rPr lang="en-GB" sz="1800" b="1" dirty="0" smtClean="0">
                          <a:solidFill>
                            <a:schemeClr val="bg1"/>
                          </a:solidFill>
                          <a:latin typeface="Tw Cen MT" panose="020B0602020104020603" pitchFamily="34" charset="0"/>
                          <a:ea typeface="Calibri"/>
                          <a:cs typeface="Arial"/>
                        </a:rPr>
                        <a:t>Number of Non-Achieved</a:t>
                      </a:r>
                      <a:endParaRPr lang="en-ZA" sz="1800" b="1" dirty="0" smtClean="0">
                        <a:solidFill>
                          <a:schemeClr val="bg1"/>
                        </a:solidFill>
                        <a:latin typeface="Tw Cen MT" panose="020B0602020104020603" pitchFamily="34" charset="0"/>
                        <a:ea typeface="Calibri"/>
                        <a:cs typeface="Times New Roman"/>
                      </a:endParaRPr>
                    </a:p>
                    <a:p>
                      <a:pPr algn="ctr">
                        <a:lnSpc>
                          <a:spcPct val="110000"/>
                        </a:lnSpc>
                        <a:spcAft>
                          <a:spcPts val="0"/>
                        </a:spcAft>
                      </a:pPr>
                      <a:r>
                        <a:rPr lang="en-GB" sz="1800" b="1" dirty="0" smtClean="0">
                          <a:solidFill>
                            <a:schemeClr val="bg1"/>
                          </a:solidFill>
                          <a:latin typeface="Tw Cen MT" panose="020B0602020104020603" pitchFamily="34" charset="0"/>
                          <a:ea typeface="Calibri"/>
                          <a:cs typeface="Arial"/>
                        </a:rPr>
                        <a:t>Targets</a:t>
                      </a:r>
                      <a:endParaRPr lang="en-ZA" sz="1800" b="1" dirty="0">
                        <a:solidFill>
                          <a:schemeClr val="bg1"/>
                        </a:solidFill>
                        <a:latin typeface="Tw Cen MT" panose="020B0602020104020603" pitchFamily="34" charset="0"/>
                        <a:ea typeface="Calibri"/>
                        <a:cs typeface="Times New Roman"/>
                      </a:endParaRPr>
                    </a:p>
                  </a:txBody>
                  <a:tcPr marL="68580" marR="68580" marT="0" marB="0">
                    <a:solidFill>
                      <a:srgbClr val="C00000"/>
                    </a:solidFill>
                  </a:tcPr>
                </a:tc>
                <a:tc>
                  <a:txBody>
                    <a:bodyPr/>
                    <a:lstStyle/>
                    <a:p>
                      <a:pPr algn="ctr">
                        <a:lnSpc>
                          <a:spcPct val="110000"/>
                        </a:lnSpc>
                        <a:spcAft>
                          <a:spcPts val="0"/>
                        </a:spcAft>
                      </a:pPr>
                      <a:r>
                        <a:rPr lang="en-GB" sz="1800" b="1" dirty="0" smtClean="0">
                          <a:solidFill>
                            <a:schemeClr val="bg1"/>
                          </a:solidFill>
                          <a:latin typeface="Tw Cen MT" panose="020B0602020104020603" pitchFamily="34" charset="0"/>
                          <a:ea typeface="Calibri"/>
                          <a:cs typeface="Arial"/>
                        </a:rPr>
                        <a:t>Percentage Achievement</a:t>
                      </a:r>
                      <a:endParaRPr lang="en-ZA" sz="1800" b="1" dirty="0">
                        <a:solidFill>
                          <a:schemeClr val="bg1"/>
                        </a:solidFill>
                        <a:latin typeface="Tw Cen MT" panose="020B0602020104020603" pitchFamily="34" charset="0"/>
                        <a:ea typeface="Calibri"/>
                        <a:cs typeface="Times New Roman"/>
                      </a:endParaRPr>
                    </a:p>
                  </a:txBody>
                  <a:tcPr marL="68580" marR="68580" marT="0" marB="0">
                    <a:solidFill>
                      <a:schemeClr val="accent2">
                        <a:lumMod val="60000"/>
                        <a:lumOff val="40000"/>
                      </a:schemeClr>
                    </a:solidFill>
                  </a:tcPr>
                </a:tc>
                <a:extLst>
                  <a:ext uri="{0D108BD9-81ED-4DB2-BD59-A6C34878D82A}">
                    <a16:rowId xmlns:a16="http://schemas.microsoft.com/office/drawing/2014/main" val="10000"/>
                  </a:ext>
                </a:extLst>
              </a:tr>
              <a:tr h="385923">
                <a:tc>
                  <a:txBody>
                    <a:bodyPr/>
                    <a:lstStyle/>
                    <a:p>
                      <a:pPr marL="0" lvl="0" indent="0">
                        <a:lnSpc>
                          <a:spcPct val="110000"/>
                        </a:lnSpc>
                        <a:spcAft>
                          <a:spcPts val="0"/>
                        </a:spcAft>
                        <a:buFont typeface="+mj-lt"/>
                        <a:buNone/>
                      </a:pPr>
                      <a:r>
                        <a:rPr lang="en-GB" sz="1800" dirty="0" smtClean="0">
                          <a:solidFill>
                            <a:schemeClr val="bg1"/>
                          </a:solidFill>
                          <a:effectLst/>
                          <a:latin typeface="Tw Cen MT" panose="020B0602020104020603" pitchFamily="34" charset="0"/>
                          <a:ea typeface="Times New Roman" panose="02020603050405020304" pitchFamily="18" charset="0"/>
                          <a:cs typeface="Arial" panose="020B0604020202020204" pitchFamily="34" charset="0"/>
                        </a:rPr>
                        <a:t>1. Administration</a:t>
                      </a:r>
                      <a:endParaRPr lang="en-ZA" sz="1800" dirty="0">
                        <a:solidFill>
                          <a:schemeClr val="bg1"/>
                        </a:solidFill>
                        <a:effectLst/>
                        <a:latin typeface="Calibri" panose="020F0502020204030204" pitchFamily="34" charset="0"/>
                      </a:endParaRPr>
                    </a:p>
                  </a:txBody>
                  <a:tcPr marL="68580" marR="68580" marT="0" marB="0">
                    <a:solidFill>
                      <a:schemeClr val="accent3">
                        <a:lumMod val="60000"/>
                        <a:lumOff val="40000"/>
                      </a:schemeClr>
                    </a:solidFill>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a:lnSpc>
                          <a:spcPct val="110000"/>
                        </a:lnSpc>
                        <a:spcAft>
                          <a:spcPts val="0"/>
                        </a:spcAft>
                      </a:pPr>
                      <a:r>
                        <a:rPr lang="en-ZA" sz="1600" dirty="0">
                          <a:solidFill>
                            <a:schemeClr val="bg1"/>
                          </a:solidFill>
                          <a:effectLst/>
                          <a:latin typeface="Tw Cen MT" panose="020B0602020104020603" pitchFamily="34" charset="0"/>
                          <a:ea typeface="Times New Roman" panose="02020603050405020304" pitchFamily="18" charset="0"/>
                          <a:cs typeface="Arial" panose="020B0604020202020204" pitchFamily="34" charset="0"/>
                        </a:rPr>
                        <a:t>6</a:t>
                      </a:r>
                      <a:endParaRPr lang="en-ZA" sz="1600" dirty="0">
                        <a:solidFill>
                          <a:schemeClr val="bg1"/>
                        </a:solidFill>
                        <a:effectLst/>
                        <a:latin typeface="Calibri" panose="020F0502020204030204" pitchFamily="34" charset="0"/>
                        <a:ea typeface="Times New Roman" panose="02020603050405020304" pitchFamily="18" charset="0"/>
                      </a:endParaRPr>
                    </a:p>
                  </a:txBody>
                  <a:tcPr marL="68580" marR="68580" marT="0" marB="0">
                    <a:solidFill>
                      <a:schemeClr val="tx1">
                        <a:lumMod val="65000"/>
                      </a:schemeClr>
                    </a:solidFill>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a:lnSpc>
                          <a:spcPct val="110000"/>
                        </a:lnSpc>
                        <a:spcAft>
                          <a:spcPts val="0"/>
                        </a:spcAft>
                      </a:pPr>
                      <a:r>
                        <a:rPr lang="en-ZA" sz="1600" dirty="0">
                          <a:solidFill>
                            <a:schemeClr val="tx1"/>
                          </a:solidFill>
                          <a:effectLst/>
                          <a:latin typeface="Tw Cen MT" panose="020B0602020104020603" pitchFamily="34" charset="0"/>
                          <a:ea typeface="Times New Roman" panose="02020603050405020304" pitchFamily="18" charset="0"/>
                          <a:cs typeface="Arial" panose="020B0604020202020204" pitchFamily="34" charset="0"/>
                        </a:rPr>
                        <a:t>6</a:t>
                      </a:r>
                      <a:endParaRPr lang="en-ZA" sz="1600" dirty="0">
                        <a:solidFill>
                          <a:schemeClr val="tx1"/>
                        </a:solidFill>
                        <a:effectLst/>
                        <a:latin typeface="Calibri" panose="020F0502020204030204" pitchFamily="34" charset="0"/>
                        <a:ea typeface="Times New Roman" panose="02020603050405020304" pitchFamily="18" charset="0"/>
                      </a:endParaRPr>
                    </a:p>
                  </a:txBody>
                  <a:tcPr marL="68580" marR="68580" marT="0" marB="0">
                    <a:solidFill>
                      <a:srgbClr val="00B050"/>
                    </a:solidFill>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a:lnSpc>
                          <a:spcPct val="110000"/>
                        </a:lnSpc>
                        <a:spcAft>
                          <a:spcPts val="0"/>
                        </a:spcAft>
                      </a:pPr>
                      <a:r>
                        <a:rPr lang="en-ZA" sz="1600" dirty="0" smtClean="0">
                          <a:solidFill>
                            <a:schemeClr val="tx1"/>
                          </a:solidFill>
                          <a:effectLst/>
                          <a:latin typeface="Tw Cen MT" panose="020B0602020104020603" pitchFamily="34" charset="0"/>
                          <a:ea typeface="Times New Roman" panose="02020603050405020304" pitchFamily="18" charset="0"/>
                          <a:cs typeface="Arial" panose="020B0604020202020204" pitchFamily="34" charset="0"/>
                        </a:rPr>
                        <a:t>0</a:t>
                      </a:r>
                      <a:endParaRPr lang="en-ZA" sz="1600" dirty="0">
                        <a:solidFill>
                          <a:schemeClr val="tx1"/>
                        </a:solidFill>
                        <a:effectLst/>
                        <a:latin typeface="Calibri" panose="020F0502020204030204" pitchFamily="34" charset="0"/>
                        <a:ea typeface="Times New Roman" panose="02020603050405020304" pitchFamily="18" charset="0"/>
                      </a:endParaRPr>
                    </a:p>
                  </a:txBody>
                  <a:tcPr marL="68580" marR="68580" marT="0" marB="0">
                    <a:solidFill>
                      <a:srgbClr val="C00000"/>
                    </a:solidFill>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a:lnSpc>
                          <a:spcPct val="110000"/>
                        </a:lnSpc>
                        <a:spcAft>
                          <a:spcPts val="0"/>
                        </a:spcAft>
                      </a:pPr>
                      <a:r>
                        <a:rPr lang="en-ZA" sz="1600" b="0" dirty="0" smtClean="0">
                          <a:solidFill>
                            <a:schemeClr val="bg1"/>
                          </a:solidFill>
                          <a:effectLst/>
                          <a:latin typeface="Tw Cen MT" panose="020B0602020104020603" pitchFamily="34" charset="0"/>
                          <a:ea typeface="Times New Roman" panose="02020603050405020304" pitchFamily="18" charset="0"/>
                          <a:cs typeface="Arial" panose="020B0604020202020204" pitchFamily="34" charset="0"/>
                        </a:rPr>
                        <a:t>100%</a:t>
                      </a:r>
                      <a:endParaRPr lang="en-ZA" sz="1600" b="0" dirty="0">
                        <a:solidFill>
                          <a:schemeClr val="bg1"/>
                        </a:solidFill>
                        <a:effectLst/>
                        <a:latin typeface="Calibri" panose="020F0502020204030204" pitchFamily="34" charset="0"/>
                        <a:ea typeface="Times New Roman" panose="02020603050405020304" pitchFamily="18"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10001"/>
                  </a:ext>
                </a:extLst>
              </a:tr>
              <a:tr h="709249">
                <a:tc>
                  <a:txBody>
                    <a:bodyPr/>
                    <a:lstStyle/>
                    <a:p>
                      <a:pPr marL="0" lvl="0" indent="0">
                        <a:lnSpc>
                          <a:spcPct val="110000"/>
                        </a:lnSpc>
                        <a:spcAft>
                          <a:spcPts val="0"/>
                        </a:spcAft>
                        <a:buFont typeface="+mj-lt"/>
                        <a:buNone/>
                      </a:pPr>
                      <a:r>
                        <a:rPr lang="en-GB" sz="1800" dirty="0" smtClean="0">
                          <a:solidFill>
                            <a:schemeClr val="bg1"/>
                          </a:solidFill>
                          <a:effectLst/>
                          <a:latin typeface="Tw Cen MT" panose="020B0602020104020603" pitchFamily="34" charset="0"/>
                          <a:ea typeface="Times New Roman" panose="02020603050405020304" pitchFamily="18" charset="0"/>
                          <a:cs typeface="Arial" panose="020B0604020202020204" pitchFamily="34" charset="0"/>
                        </a:rPr>
                        <a:t>2. Policy</a:t>
                      </a:r>
                      <a:r>
                        <a:rPr lang="en-GB" sz="1800" baseline="0" dirty="0" smtClean="0">
                          <a:solidFill>
                            <a:schemeClr val="bg1"/>
                          </a:solidFill>
                          <a:effectLst/>
                          <a:latin typeface="Tw Cen MT" panose="020B0602020104020603" pitchFamily="34" charset="0"/>
                          <a:ea typeface="Times New Roman" panose="02020603050405020304" pitchFamily="18" charset="0"/>
                          <a:cs typeface="Arial" panose="020B0604020202020204" pitchFamily="34" charset="0"/>
                        </a:rPr>
                        <a:t> Development, Research and Analysis</a:t>
                      </a:r>
                      <a:endParaRPr lang="en-ZA" sz="1800" dirty="0">
                        <a:solidFill>
                          <a:schemeClr val="bg1"/>
                        </a:solidFill>
                        <a:effectLst/>
                        <a:latin typeface="Calibri" panose="020F0502020204030204" pitchFamily="34" charset="0"/>
                      </a:endParaRPr>
                    </a:p>
                  </a:txBody>
                  <a:tcPr marL="68580" marR="68580" marT="0" marB="0">
                    <a:solidFill>
                      <a:schemeClr val="accent3">
                        <a:lumMod val="60000"/>
                        <a:lumOff val="40000"/>
                      </a:schemeClr>
                    </a:solidFill>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a:lnSpc>
                          <a:spcPct val="110000"/>
                        </a:lnSpc>
                        <a:spcAft>
                          <a:spcPts val="0"/>
                        </a:spcAft>
                      </a:pPr>
                      <a:r>
                        <a:rPr lang="en-ZA" sz="1600" dirty="0">
                          <a:solidFill>
                            <a:schemeClr val="bg1"/>
                          </a:solidFill>
                          <a:effectLst/>
                          <a:latin typeface="Tw Cen MT" panose="020B0602020104020603" pitchFamily="34" charset="0"/>
                          <a:ea typeface="Times New Roman" panose="02020603050405020304" pitchFamily="18" charset="0"/>
                          <a:cs typeface="Arial" panose="020B0604020202020204" pitchFamily="34" charset="0"/>
                        </a:rPr>
                        <a:t>8</a:t>
                      </a:r>
                      <a:endParaRPr lang="en-ZA" sz="1600" dirty="0">
                        <a:solidFill>
                          <a:schemeClr val="bg1"/>
                        </a:solidFill>
                        <a:effectLst/>
                        <a:latin typeface="Calibri" panose="020F0502020204030204" pitchFamily="34" charset="0"/>
                        <a:ea typeface="Times New Roman" panose="02020603050405020304" pitchFamily="18" charset="0"/>
                      </a:endParaRPr>
                    </a:p>
                  </a:txBody>
                  <a:tcPr marL="68580" marR="68580" marT="0" marB="0">
                    <a:solidFill>
                      <a:schemeClr val="tx1">
                        <a:lumMod val="65000"/>
                      </a:schemeClr>
                    </a:solidFill>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a:lnSpc>
                          <a:spcPct val="110000"/>
                        </a:lnSpc>
                        <a:spcAft>
                          <a:spcPts val="0"/>
                        </a:spcAft>
                      </a:pPr>
                      <a:r>
                        <a:rPr lang="en-ZA" sz="1600" dirty="0" smtClean="0">
                          <a:solidFill>
                            <a:schemeClr val="tx1"/>
                          </a:solidFill>
                          <a:effectLst/>
                          <a:latin typeface="Tw Cen MT" panose="020B0602020104020603" pitchFamily="34" charset="0"/>
                          <a:ea typeface="Times New Roman" panose="02020603050405020304" pitchFamily="18" charset="0"/>
                          <a:cs typeface="Arial" panose="020B0604020202020204" pitchFamily="34" charset="0"/>
                        </a:rPr>
                        <a:t>7</a:t>
                      </a:r>
                      <a:endParaRPr lang="en-ZA" sz="1600" dirty="0">
                        <a:solidFill>
                          <a:schemeClr val="tx1"/>
                        </a:solidFill>
                        <a:effectLst/>
                        <a:latin typeface="Calibri" panose="020F0502020204030204" pitchFamily="34" charset="0"/>
                        <a:ea typeface="Times New Roman" panose="02020603050405020304" pitchFamily="18" charset="0"/>
                      </a:endParaRPr>
                    </a:p>
                  </a:txBody>
                  <a:tcPr marL="68580" marR="68580" marT="0" marB="0">
                    <a:solidFill>
                      <a:srgbClr val="00B050"/>
                    </a:solidFill>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a:lnSpc>
                          <a:spcPct val="110000"/>
                        </a:lnSpc>
                        <a:spcAft>
                          <a:spcPts val="0"/>
                        </a:spcAft>
                      </a:pPr>
                      <a:r>
                        <a:rPr lang="en-ZA" sz="1600" dirty="0" smtClean="0">
                          <a:solidFill>
                            <a:schemeClr val="tx1"/>
                          </a:solidFill>
                          <a:effectLst/>
                          <a:latin typeface="Tw Cen MT" panose="020B0602020104020603" pitchFamily="34" charset="0"/>
                          <a:ea typeface="Times New Roman" panose="02020603050405020304" pitchFamily="18" charset="0"/>
                          <a:cs typeface="Arial" panose="020B0604020202020204" pitchFamily="34" charset="0"/>
                        </a:rPr>
                        <a:t>1</a:t>
                      </a:r>
                      <a:endParaRPr lang="en-ZA" sz="1600" dirty="0">
                        <a:solidFill>
                          <a:schemeClr val="tx1"/>
                        </a:solidFill>
                        <a:effectLst/>
                        <a:latin typeface="Calibri" panose="020F0502020204030204" pitchFamily="34" charset="0"/>
                        <a:ea typeface="Times New Roman" panose="02020603050405020304" pitchFamily="18" charset="0"/>
                      </a:endParaRPr>
                    </a:p>
                  </a:txBody>
                  <a:tcPr marL="68580" marR="68580" marT="0" marB="0">
                    <a:solidFill>
                      <a:srgbClr val="C00000"/>
                    </a:solidFill>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a:lnSpc>
                          <a:spcPct val="110000"/>
                        </a:lnSpc>
                        <a:spcAft>
                          <a:spcPts val="0"/>
                        </a:spcAft>
                      </a:pPr>
                      <a:r>
                        <a:rPr lang="en-ZA" sz="1600" b="0" dirty="0" smtClean="0">
                          <a:solidFill>
                            <a:schemeClr val="bg1"/>
                          </a:solidFill>
                          <a:effectLst/>
                          <a:latin typeface="Tw Cen MT" panose="020B0602020104020603" pitchFamily="34" charset="0"/>
                          <a:ea typeface="Times New Roman" panose="02020603050405020304" pitchFamily="18" charset="0"/>
                          <a:cs typeface="Arial" panose="020B0604020202020204" pitchFamily="34" charset="0"/>
                        </a:rPr>
                        <a:t>87%</a:t>
                      </a:r>
                      <a:endParaRPr lang="en-ZA" sz="1600" b="0" dirty="0">
                        <a:solidFill>
                          <a:schemeClr val="bg1"/>
                        </a:solidFill>
                        <a:effectLst/>
                        <a:latin typeface="Calibri" panose="020F0502020204030204" pitchFamily="34" charset="0"/>
                        <a:ea typeface="Times New Roman" panose="02020603050405020304" pitchFamily="18"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10002"/>
                  </a:ext>
                </a:extLst>
              </a:tr>
              <a:tr h="922832">
                <a:tc>
                  <a:txBody>
                    <a:bodyPr/>
                    <a:lstStyle/>
                    <a:p>
                      <a:pPr marL="0" lvl="0" indent="0">
                        <a:lnSpc>
                          <a:spcPct val="110000"/>
                        </a:lnSpc>
                        <a:spcAft>
                          <a:spcPts val="0"/>
                        </a:spcAft>
                        <a:buFont typeface="+mj-lt"/>
                        <a:buNone/>
                      </a:pPr>
                      <a:r>
                        <a:rPr lang="en-GB" sz="1800" dirty="0" smtClean="0">
                          <a:solidFill>
                            <a:schemeClr val="bg1"/>
                          </a:solidFill>
                          <a:effectLst/>
                          <a:latin typeface="Tw Cen MT" panose="020B0602020104020603" pitchFamily="34" charset="0"/>
                          <a:ea typeface="Times New Roman" panose="02020603050405020304" pitchFamily="18" charset="0"/>
                          <a:cs typeface="Arial" panose="020B0604020202020204" pitchFamily="34" charset="0"/>
                        </a:rPr>
                        <a:t>3. Public Service Employment and Conditions</a:t>
                      </a:r>
                      <a:r>
                        <a:rPr lang="en-GB" sz="1800" baseline="0" dirty="0" smtClean="0">
                          <a:solidFill>
                            <a:schemeClr val="bg1"/>
                          </a:solidFill>
                          <a:effectLst/>
                          <a:latin typeface="Tw Cen MT" panose="020B0602020104020603" pitchFamily="34" charset="0"/>
                          <a:ea typeface="Times New Roman" panose="02020603050405020304" pitchFamily="18" charset="0"/>
                          <a:cs typeface="Arial" panose="020B0604020202020204" pitchFamily="34" charset="0"/>
                        </a:rPr>
                        <a:t> of Service</a:t>
                      </a:r>
                      <a:endParaRPr lang="en-ZA" sz="1800" dirty="0">
                        <a:solidFill>
                          <a:schemeClr val="bg1"/>
                        </a:solidFill>
                        <a:effectLst/>
                        <a:latin typeface="Calibri" panose="020F0502020204030204" pitchFamily="34" charset="0"/>
                      </a:endParaRPr>
                    </a:p>
                  </a:txBody>
                  <a:tcPr marL="68580" marR="68580" marT="0" marB="0">
                    <a:solidFill>
                      <a:schemeClr val="accent3">
                        <a:lumMod val="60000"/>
                        <a:lumOff val="40000"/>
                      </a:schemeClr>
                    </a:solidFill>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a:lnSpc>
                          <a:spcPct val="110000"/>
                        </a:lnSpc>
                        <a:spcAft>
                          <a:spcPts val="0"/>
                        </a:spcAft>
                      </a:pPr>
                      <a:r>
                        <a:rPr lang="en-ZA" sz="1600" dirty="0">
                          <a:solidFill>
                            <a:schemeClr val="bg1"/>
                          </a:solidFill>
                          <a:effectLst/>
                          <a:latin typeface="Tw Cen MT" panose="020B0602020104020603" pitchFamily="34" charset="0"/>
                          <a:ea typeface="Times New Roman" panose="02020603050405020304" pitchFamily="18" charset="0"/>
                          <a:cs typeface="Arial" panose="020B0604020202020204" pitchFamily="34" charset="0"/>
                        </a:rPr>
                        <a:t>7</a:t>
                      </a:r>
                      <a:endParaRPr lang="en-ZA" sz="1600" dirty="0">
                        <a:solidFill>
                          <a:schemeClr val="bg1"/>
                        </a:solidFill>
                        <a:effectLst/>
                        <a:latin typeface="Calibri" panose="020F0502020204030204" pitchFamily="34" charset="0"/>
                        <a:ea typeface="Times New Roman" panose="02020603050405020304" pitchFamily="18" charset="0"/>
                      </a:endParaRPr>
                    </a:p>
                  </a:txBody>
                  <a:tcPr marL="68580" marR="68580" marT="0" marB="0">
                    <a:solidFill>
                      <a:schemeClr val="tx1">
                        <a:lumMod val="65000"/>
                      </a:schemeClr>
                    </a:solidFill>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a:lnSpc>
                          <a:spcPct val="110000"/>
                        </a:lnSpc>
                        <a:spcAft>
                          <a:spcPts val="0"/>
                        </a:spcAft>
                      </a:pPr>
                      <a:r>
                        <a:rPr lang="en-ZA" sz="1600" dirty="0">
                          <a:solidFill>
                            <a:schemeClr val="tx1"/>
                          </a:solidFill>
                          <a:effectLst/>
                          <a:latin typeface="Tw Cen MT" panose="020B0602020104020603" pitchFamily="34" charset="0"/>
                          <a:ea typeface="Times New Roman" panose="02020603050405020304" pitchFamily="18" charset="0"/>
                          <a:cs typeface="Arial" panose="020B0604020202020204" pitchFamily="34" charset="0"/>
                        </a:rPr>
                        <a:t>7</a:t>
                      </a:r>
                      <a:endParaRPr lang="en-ZA" sz="1600" dirty="0">
                        <a:solidFill>
                          <a:schemeClr val="tx1"/>
                        </a:solidFill>
                        <a:effectLst/>
                        <a:latin typeface="Calibri" panose="020F0502020204030204" pitchFamily="34" charset="0"/>
                        <a:ea typeface="Times New Roman" panose="02020603050405020304" pitchFamily="18" charset="0"/>
                      </a:endParaRPr>
                    </a:p>
                  </a:txBody>
                  <a:tcPr marL="68580" marR="68580" marT="0" marB="0">
                    <a:solidFill>
                      <a:srgbClr val="00B050"/>
                    </a:solidFill>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a:lnSpc>
                          <a:spcPct val="110000"/>
                        </a:lnSpc>
                        <a:spcAft>
                          <a:spcPts val="0"/>
                        </a:spcAft>
                      </a:pPr>
                      <a:r>
                        <a:rPr lang="en-ZA" sz="1600" dirty="0" smtClean="0">
                          <a:solidFill>
                            <a:schemeClr val="tx1"/>
                          </a:solidFill>
                          <a:effectLst/>
                          <a:latin typeface="Tw Cen MT" panose="020B0602020104020603" pitchFamily="34" charset="0"/>
                          <a:ea typeface="Times New Roman" panose="02020603050405020304" pitchFamily="18" charset="0"/>
                          <a:cs typeface="Arial" panose="020B0604020202020204" pitchFamily="34" charset="0"/>
                        </a:rPr>
                        <a:t>0</a:t>
                      </a:r>
                      <a:endParaRPr lang="en-ZA" sz="1600" dirty="0">
                        <a:solidFill>
                          <a:schemeClr val="tx1"/>
                        </a:solidFill>
                        <a:effectLst/>
                        <a:latin typeface="Calibri" panose="020F0502020204030204" pitchFamily="34" charset="0"/>
                        <a:ea typeface="Times New Roman" panose="02020603050405020304" pitchFamily="18" charset="0"/>
                      </a:endParaRPr>
                    </a:p>
                  </a:txBody>
                  <a:tcPr marL="68580" marR="68580" marT="0" marB="0">
                    <a:solidFill>
                      <a:srgbClr val="C00000"/>
                    </a:solidFill>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a:lnSpc>
                          <a:spcPct val="110000"/>
                        </a:lnSpc>
                        <a:spcAft>
                          <a:spcPts val="0"/>
                        </a:spcAft>
                      </a:pPr>
                      <a:r>
                        <a:rPr lang="en-ZA" sz="1600" b="0" dirty="0" smtClean="0">
                          <a:solidFill>
                            <a:schemeClr val="bg1"/>
                          </a:solidFill>
                          <a:effectLst/>
                          <a:latin typeface="Tw Cen MT" panose="020B0602020104020603" pitchFamily="34" charset="0"/>
                          <a:ea typeface="Times New Roman" panose="02020603050405020304" pitchFamily="18" charset="0"/>
                          <a:cs typeface="Arial" panose="020B0604020202020204" pitchFamily="34" charset="0"/>
                        </a:rPr>
                        <a:t>100%</a:t>
                      </a:r>
                      <a:endParaRPr lang="en-ZA" sz="1600" b="0" dirty="0">
                        <a:solidFill>
                          <a:schemeClr val="bg1"/>
                        </a:solidFill>
                        <a:effectLst/>
                        <a:latin typeface="Calibri" panose="020F0502020204030204" pitchFamily="34" charset="0"/>
                        <a:ea typeface="Times New Roman" panose="02020603050405020304" pitchFamily="18"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10003"/>
                  </a:ext>
                </a:extLst>
              </a:tr>
              <a:tr h="709249">
                <a:tc>
                  <a:txBody>
                    <a:bodyPr/>
                    <a:lstStyle/>
                    <a:p>
                      <a:pPr marL="0" lvl="0" indent="0">
                        <a:lnSpc>
                          <a:spcPct val="110000"/>
                        </a:lnSpc>
                        <a:spcAft>
                          <a:spcPts val="0"/>
                        </a:spcAft>
                        <a:buFont typeface="+mj-lt"/>
                        <a:buNone/>
                      </a:pPr>
                      <a:r>
                        <a:rPr lang="en-ZA" sz="1800" dirty="0" smtClean="0">
                          <a:solidFill>
                            <a:schemeClr val="bg1"/>
                          </a:solidFill>
                          <a:effectLst/>
                          <a:latin typeface="Tw Cen MT" panose="020B0602020104020603" pitchFamily="34" charset="0"/>
                          <a:ea typeface="Times New Roman" panose="02020603050405020304" pitchFamily="18" charset="0"/>
                          <a:cs typeface="Calibri" panose="020F0502020204030204" pitchFamily="34" charset="0"/>
                        </a:rPr>
                        <a:t>4. Government </a:t>
                      </a:r>
                      <a:r>
                        <a:rPr lang="en-ZA" sz="1800" dirty="0">
                          <a:solidFill>
                            <a:schemeClr val="bg1"/>
                          </a:solidFill>
                          <a:effectLst/>
                          <a:latin typeface="Tw Cen MT" panose="020B0602020104020603" pitchFamily="34" charset="0"/>
                          <a:ea typeface="Times New Roman" panose="02020603050405020304" pitchFamily="18" charset="0"/>
                          <a:cs typeface="Calibri" panose="020F0502020204030204" pitchFamily="34" charset="0"/>
                        </a:rPr>
                        <a:t>Chief Information Officer</a:t>
                      </a:r>
                      <a:endParaRPr lang="en-ZA" sz="1800" dirty="0">
                        <a:solidFill>
                          <a:schemeClr val="bg1"/>
                        </a:solidFill>
                        <a:effectLst/>
                        <a:latin typeface="Calibri" panose="020F0502020204030204" pitchFamily="34" charset="0"/>
                      </a:endParaRPr>
                    </a:p>
                  </a:txBody>
                  <a:tcPr marL="68580" marR="68580" marT="0" marB="0">
                    <a:solidFill>
                      <a:schemeClr val="accent3">
                        <a:lumMod val="60000"/>
                        <a:lumOff val="40000"/>
                      </a:schemeClr>
                    </a:solidFill>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a:lnSpc>
                          <a:spcPct val="110000"/>
                        </a:lnSpc>
                        <a:spcAft>
                          <a:spcPts val="0"/>
                        </a:spcAft>
                      </a:pPr>
                      <a:r>
                        <a:rPr lang="en-ZA" sz="1600" dirty="0">
                          <a:solidFill>
                            <a:schemeClr val="bg1"/>
                          </a:solidFill>
                          <a:effectLst/>
                          <a:latin typeface="Tw Cen MT" panose="020B0602020104020603" pitchFamily="34" charset="0"/>
                          <a:ea typeface="Times New Roman" panose="02020603050405020304" pitchFamily="18" charset="0"/>
                          <a:cs typeface="Arial" panose="020B0604020202020204" pitchFamily="34" charset="0"/>
                        </a:rPr>
                        <a:t>4</a:t>
                      </a:r>
                      <a:endParaRPr lang="en-ZA" sz="1600" dirty="0">
                        <a:solidFill>
                          <a:schemeClr val="bg1"/>
                        </a:solidFill>
                        <a:effectLst/>
                        <a:latin typeface="Calibri" panose="020F0502020204030204" pitchFamily="34" charset="0"/>
                        <a:ea typeface="Times New Roman" panose="02020603050405020304" pitchFamily="18" charset="0"/>
                      </a:endParaRPr>
                    </a:p>
                  </a:txBody>
                  <a:tcPr marL="68580" marR="68580" marT="0" marB="0">
                    <a:solidFill>
                      <a:schemeClr val="tx1">
                        <a:lumMod val="65000"/>
                      </a:schemeClr>
                    </a:solidFill>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a:lnSpc>
                          <a:spcPct val="110000"/>
                        </a:lnSpc>
                        <a:spcAft>
                          <a:spcPts val="0"/>
                        </a:spcAft>
                      </a:pPr>
                      <a:r>
                        <a:rPr lang="en-ZA" sz="1600" dirty="0">
                          <a:solidFill>
                            <a:schemeClr val="tx1"/>
                          </a:solidFill>
                          <a:effectLst/>
                          <a:latin typeface="Tw Cen MT" panose="020B0602020104020603" pitchFamily="34" charset="0"/>
                          <a:ea typeface="Times New Roman" panose="02020603050405020304" pitchFamily="18" charset="0"/>
                          <a:cs typeface="Arial" panose="020B0604020202020204" pitchFamily="34" charset="0"/>
                        </a:rPr>
                        <a:t>4</a:t>
                      </a:r>
                      <a:endParaRPr lang="en-ZA" sz="1600" dirty="0">
                        <a:solidFill>
                          <a:schemeClr val="tx1"/>
                        </a:solidFill>
                        <a:effectLst/>
                        <a:latin typeface="Calibri" panose="020F0502020204030204" pitchFamily="34" charset="0"/>
                        <a:ea typeface="Times New Roman" panose="02020603050405020304" pitchFamily="18" charset="0"/>
                      </a:endParaRPr>
                    </a:p>
                  </a:txBody>
                  <a:tcPr marL="68580" marR="68580" marT="0" marB="0">
                    <a:solidFill>
                      <a:srgbClr val="00B050"/>
                    </a:solidFill>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a:lnSpc>
                          <a:spcPct val="110000"/>
                        </a:lnSpc>
                        <a:spcAft>
                          <a:spcPts val="0"/>
                        </a:spcAft>
                      </a:pPr>
                      <a:r>
                        <a:rPr lang="en-ZA" sz="1600" dirty="0">
                          <a:solidFill>
                            <a:schemeClr val="tx1"/>
                          </a:solidFill>
                          <a:effectLst/>
                          <a:latin typeface="Tw Cen MT" panose="020B0602020104020603" pitchFamily="34" charset="0"/>
                          <a:ea typeface="Times New Roman" panose="02020603050405020304" pitchFamily="18" charset="0"/>
                          <a:cs typeface="Arial" panose="020B0604020202020204" pitchFamily="34" charset="0"/>
                        </a:rPr>
                        <a:t>0</a:t>
                      </a:r>
                      <a:endParaRPr lang="en-ZA" sz="1600" dirty="0">
                        <a:solidFill>
                          <a:schemeClr val="tx1"/>
                        </a:solidFill>
                        <a:effectLst/>
                        <a:latin typeface="Calibri" panose="020F0502020204030204" pitchFamily="34" charset="0"/>
                        <a:ea typeface="Times New Roman" panose="02020603050405020304" pitchFamily="18" charset="0"/>
                      </a:endParaRPr>
                    </a:p>
                  </a:txBody>
                  <a:tcPr marL="68580" marR="68580" marT="0" marB="0">
                    <a:solidFill>
                      <a:srgbClr val="C00000"/>
                    </a:solidFill>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a:lnSpc>
                          <a:spcPct val="110000"/>
                        </a:lnSpc>
                        <a:spcAft>
                          <a:spcPts val="0"/>
                        </a:spcAft>
                      </a:pPr>
                      <a:r>
                        <a:rPr lang="en-ZA" sz="1600" b="0" dirty="0">
                          <a:solidFill>
                            <a:schemeClr val="bg1"/>
                          </a:solidFill>
                          <a:effectLst/>
                          <a:latin typeface="Tw Cen MT" panose="020B0602020104020603" pitchFamily="34" charset="0"/>
                          <a:ea typeface="Times New Roman" panose="02020603050405020304" pitchFamily="18" charset="0"/>
                          <a:cs typeface="Arial" panose="020B0604020202020204" pitchFamily="34" charset="0"/>
                        </a:rPr>
                        <a:t>100%</a:t>
                      </a:r>
                      <a:endParaRPr lang="en-ZA" sz="1600" b="0" dirty="0">
                        <a:solidFill>
                          <a:schemeClr val="bg1"/>
                        </a:solidFill>
                        <a:effectLst/>
                        <a:latin typeface="Calibri" panose="020F0502020204030204" pitchFamily="34" charset="0"/>
                        <a:ea typeface="Times New Roman" panose="02020603050405020304" pitchFamily="18"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10004"/>
                  </a:ext>
                </a:extLst>
              </a:tr>
              <a:tr h="709249">
                <a:tc>
                  <a:txBody>
                    <a:bodyPr/>
                    <a:lstStyle/>
                    <a:p>
                      <a:pPr marL="0" lvl="0" indent="0">
                        <a:lnSpc>
                          <a:spcPct val="110000"/>
                        </a:lnSpc>
                        <a:spcAft>
                          <a:spcPts val="0"/>
                        </a:spcAft>
                        <a:buFont typeface="+mj-lt"/>
                        <a:buNone/>
                      </a:pPr>
                      <a:r>
                        <a:rPr lang="en-ZA" sz="1800" dirty="0" smtClean="0">
                          <a:solidFill>
                            <a:schemeClr val="bg1"/>
                          </a:solidFill>
                          <a:effectLst/>
                          <a:latin typeface="Tw Cen MT" panose="020B0602020104020603" pitchFamily="34" charset="0"/>
                          <a:ea typeface="Times New Roman" panose="02020603050405020304" pitchFamily="18" charset="0"/>
                          <a:cs typeface="Calibri" panose="020F0502020204030204" pitchFamily="34" charset="0"/>
                        </a:rPr>
                        <a:t>5. Service </a:t>
                      </a:r>
                      <a:r>
                        <a:rPr lang="en-ZA" sz="1800" dirty="0">
                          <a:solidFill>
                            <a:schemeClr val="bg1"/>
                          </a:solidFill>
                          <a:effectLst/>
                          <a:latin typeface="Tw Cen MT" panose="020B0602020104020603" pitchFamily="34" charset="0"/>
                          <a:ea typeface="Times New Roman" panose="02020603050405020304" pitchFamily="18" charset="0"/>
                          <a:cs typeface="Calibri" panose="020F0502020204030204" pitchFamily="34" charset="0"/>
                        </a:rPr>
                        <a:t>Delivery Support</a:t>
                      </a:r>
                      <a:endParaRPr lang="en-ZA" sz="1800" dirty="0">
                        <a:solidFill>
                          <a:schemeClr val="bg1"/>
                        </a:solidFill>
                        <a:effectLst/>
                        <a:latin typeface="Calibri" panose="020F0502020204030204" pitchFamily="34" charset="0"/>
                      </a:endParaRPr>
                    </a:p>
                  </a:txBody>
                  <a:tcPr marL="68580" marR="68580" marT="0" marB="0">
                    <a:solidFill>
                      <a:schemeClr val="accent3">
                        <a:lumMod val="60000"/>
                        <a:lumOff val="40000"/>
                      </a:schemeClr>
                    </a:solidFill>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a:lnSpc>
                          <a:spcPct val="110000"/>
                        </a:lnSpc>
                        <a:spcAft>
                          <a:spcPts val="0"/>
                        </a:spcAft>
                      </a:pPr>
                      <a:r>
                        <a:rPr lang="en-ZA" sz="1600" dirty="0">
                          <a:solidFill>
                            <a:schemeClr val="bg1"/>
                          </a:solidFill>
                          <a:effectLst/>
                          <a:latin typeface="Tw Cen MT" panose="020B0602020104020603" pitchFamily="34" charset="0"/>
                          <a:ea typeface="Times New Roman" panose="02020603050405020304" pitchFamily="18" charset="0"/>
                          <a:cs typeface="Arial" panose="020B0604020202020204" pitchFamily="34" charset="0"/>
                        </a:rPr>
                        <a:t>6</a:t>
                      </a:r>
                      <a:endParaRPr lang="en-ZA" sz="1600" dirty="0">
                        <a:solidFill>
                          <a:schemeClr val="bg1"/>
                        </a:solidFill>
                        <a:effectLst/>
                        <a:latin typeface="Calibri" panose="020F0502020204030204" pitchFamily="34" charset="0"/>
                        <a:ea typeface="Times New Roman" panose="02020603050405020304" pitchFamily="18" charset="0"/>
                      </a:endParaRPr>
                    </a:p>
                  </a:txBody>
                  <a:tcPr marL="68580" marR="68580" marT="0" marB="0">
                    <a:solidFill>
                      <a:schemeClr val="tx1">
                        <a:lumMod val="65000"/>
                      </a:schemeClr>
                    </a:solidFill>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a:lnSpc>
                          <a:spcPct val="110000"/>
                        </a:lnSpc>
                        <a:spcAft>
                          <a:spcPts val="0"/>
                        </a:spcAft>
                      </a:pPr>
                      <a:r>
                        <a:rPr lang="en-ZA" sz="1600" dirty="0">
                          <a:solidFill>
                            <a:schemeClr val="tx1"/>
                          </a:solidFill>
                          <a:effectLst/>
                          <a:latin typeface="Tw Cen MT" panose="020B0602020104020603" pitchFamily="34" charset="0"/>
                          <a:ea typeface="Times New Roman" panose="02020603050405020304" pitchFamily="18" charset="0"/>
                          <a:cs typeface="Arial" panose="020B0604020202020204" pitchFamily="34" charset="0"/>
                        </a:rPr>
                        <a:t>6</a:t>
                      </a:r>
                      <a:endParaRPr lang="en-ZA" sz="1600" dirty="0">
                        <a:solidFill>
                          <a:schemeClr val="tx1"/>
                        </a:solidFill>
                        <a:effectLst/>
                        <a:latin typeface="Calibri" panose="020F0502020204030204" pitchFamily="34" charset="0"/>
                        <a:ea typeface="Times New Roman" panose="02020603050405020304" pitchFamily="18" charset="0"/>
                      </a:endParaRPr>
                    </a:p>
                  </a:txBody>
                  <a:tcPr marL="68580" marR="68580" marT="0" marB="0">
                    <a:solidFill>
                      <a:srgbClr val="00B050"/>
                    </a:solidFill>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a:lnSpc>
                          <a:spcPct val="110000"/>
                        </a:lnSpc>
                        <a:spcAft>
                          <a:spcPts val="0"/>
                        </a:spcAft>
                      </a:pPr>
                      <a:r>
                        <a:rPr lang="en-ZA" sz="1600" dirty="0">
                          <a:solidFill>
                            <a:schemeClr val="tx1"/>
                          </a:solidFill>
                          <a:effectLst/>
                          <a:latin typeface="Tw Cen MT" panose="020B0602020104020603" pitchFamily="34" charset="0"/>
                          <a:ea typeface="Times New Roman" panose="02020603050405020304" pitchFamily="18" charset="0"/>
                          <a:cs typeface="Arial" panose="020B0604020202020204" pitchFamily="34" charset="0"/>
                        </a:rPr>
                        <a:t>0</a:t>
                      </a:r>
                      <a:endParaRPr lang="en-ZA" sz="1600" dirty="0">
                        <a:solidFill>
                          <a:schemeClr val="tx1"/>
                        </a:solidFill>
                        <a:effectLst/>
                        <a:latin typeface="Calibri" panose="020F0502020204030204" pitchFamily="34" charset="0"/>
                        <a:ea typeface="Times New Roman" panose="02020603050405020304" pitchFamily="18" charset="0"/>
                      </a:endParaRPr>
                    </a:p>
                  </a:txBody>
                  <a:tcPr marL="68580" marR="68580" marT="0" marB="0">
                    <a:solidFill>
                      <a:srgbClr val="C00000"/>
                    </a:solidFill>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a:lnSpc>
                          <a:spcPct val="110000"/>
                        </a:lnSpc>
                        <a:spcAft>
                          <a:spcPts val="0"/>
                        </a:spcAft>
                      </a:pPr>
                      <a:r>
                        <a:rPr lang="en-ZA" sz="1600" b="0" dirty="0" smtClean="0">
                          <a:solidFill>
                            <a:schemeClr val="bg1"/>
                          </a:solidFill>
                          <a:effectLst/>
                          <a:latin typeface="Tw Cen MT" panose="020B0602020104020603" pitchFamily="34" charset="0"/>
                          <a:ea typeface="Times New Roman" panose="02020603050405020304" pitchFamily="18" charset="0"/>
                          <a:cs typeface="Arial" panose="020B0604020202020204" pitchFamily="34" charset="0"/>
                        </a:rPr>
                        <a:t>100%</a:t>
                      </a:r>
                      <a:endParaRPr lang="en-ZA" sz="1600" b="0" dirty="0">
                        <a:solidFill>
                          <a:schemeClr val="bg1"/>
                        </a:solidFill>
                        <a:effectLst/>
                        <a:latin typeface="Calibri" panose="020F0502020204030204" pitchFamily="34" charset="0"/>
                        <a:ea typeface="Times New Roman" panose="02020603050405020304" pitchFamily="18"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10005"/>
                  </a:ext>
                </a:extLst>
              </a:tr>
              <a:tr h="709249">
                <a:tc>
                  <a:txBody>
                    <a:bodyPr/>
                    <a:lstStyle/>
                    <a:p>
                      <a:pPr marL="0" lvl="0" indent="0">
                        <a:lnSpc>
                          <a:spcPct val="110000"/>
                        </a:lnSpc>
                        <a:spcAft>
                          <a:spcPts val="0"/>
                        </a:spcAft>
                        <a:buFont typeface="+mj-lt"/>
                        <a:buNone/>
                      </a:pPr>
                      <a:r>
                        <a:rPr lang="en-ZA" sz="1800" dirty="0" smtClean="0">
                          <a:solidFill>
                            <a:schemeClr val="bg1"/>
                          </a:solidFill>
                          <a:effectLst/>
                          <a:latin typeface="Tw Cen MT" panose="020B0602020104020603" pitchFamily="34" charset="0"/>
                          <a:ea typeface="Times New Roman" panose="02020603050405020304" pitchFamily="18" charset="0"/>
                          <a:cs typeface="Calibri" panose="020F0502020204030204" pitchFamily="34" charset="0"/>
                        </a:rPr>
                        <a:t>6. Governance </a:t>
                      </a:r>
                      <a:r>
                        <a:rPr lang="en-ZA" sz="1800" dirty="0">
                          <a:solidFill>
                            <a:schemeClr val="bg1"/>
                          </a:solidFill>
                          <a:effectLst/>
                          <a:latin typeface="Tw Cen MT" panose="020B0602020104020603" pitchFamily="34" charset="0"/>
                          <a:ea typeface="Times New Roman" panose="02020603050405020304" pitchFamily="18" charset="0"/>
                          <a:cs typeface="Calibri" panose="020F0502020204030204" pitchFamily="34" charset="0"/>
                        </a:rPr>
                        <a:t>of Public Administration</a:t>
                      </a:r>
                      <a:endParaRPr lang="en-ZA" sz="1800" dirty="0">
                        <a:solidFill>
                          <a:schemeClr val="bg1"/>
                        </a:solidFill>
                        <a:effectLst/>
                        <a:latin typeface="Calibri" panose="020F0502020204030204" pitchFamily="34" charset="0"/>
                      </a:endParaRPr>
                    </a:p>
                  </a:txBody>
                  <a:tcPr marL="68580" marR="68580" marT="0" marB="0">
                    <a:solidFill>
                      <a:schemeClr val="accent3">
                        <a:lumMod val="60000"/>
                        <a:lumOff val="40000"/>
                      </a:schemeClr>
                    </a:solidFill>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a:lnSpc>
                          <a:spcPct val="110000"/>
                        </a:lnSpc>
                        <a:spcAft>
                          <a:spcPts val="0"/>
                        </a:spcAft>
                      </a:pPr>
                      <a:r>
                        <a:rPr lang="en-ZA" sz="1600" dirty="0">
                          <a:solidFill>
                            <a:schemeClr val="bg1"/>
                          </a:solidFill>
                          <a:effectLst/>
                          <a:latin typeface="Tw Cen MT" panose="020B0602020104020603" pitchFamily="34" charset="0"/>
                          <a:ea typeface="Times New Roman" panose="02020603050405020304" pitchFamily="18" charset="0"/>
                          <a:cs typeface="Arial" panose="020B0604020202020204" pitchFamily="34" charset="0"/>
                        </a:rPr>
                        <a:t>4</a:t>
                      </a:r>
                      <a:endParaRPr lang="en-ZA" sz="1600" dirty="0">
                        <a:solidFill>
                          <a:schemeClr val="bg1"/>
                        </a:solidFill>
                        <a:effectLst/>
                        <a:latin typeface="Calibri" panose="020F0502020204030204" pitchFamily="34" charset="0"/>
                        <a:ea typeface="Times New Roman" panose="02020603050405020304" pitchFamily="18" charset="0"/>
                      </a:endParaRPr>
                    </a:p>
                  </a:txBody>
                  <a:tcPr marL="68580" marR="68580" marT="0" marB="0">
                    <a:solidFill>
                      <a:schemeClr val="tx1">
                        <a:lumMod val="65000"/>
                      </a:schemeClr>
                    </a:solidFill>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a:lnSpc>
                          <a:spcPct val="110000"/>
                        </a:lnSpc>
                        <a:spcAft>
                          <a:spcPts val="0"/>
                        </a:spcAft>
                      </a:pPr>
                      <a:r>
                        <a:rPr lang="en-ZA" sz="1600" dirty="0">
                          <a:solidFill>
                            <a:schemeClr val="tx1"/>
                          </a:solidFill>
                          <a:effectLst/>
                          <a:latin typeface="Tw Cen MT" panose="020B0602020104020603" pitchFamily="34" charset="0"/>
                          <a:ea typeface="Times New Roman" panose="02020603050405020304" pitchFamily="18" charset="0"/>
                          <a:cs typeface="Arial" panose="020B0604020202020204" pitchFamily="34" charset="0"/>
                        </a:rPr>
                        <a:t>4</a:t>
                      </a:r>
                      <a:endParaRPr lang="en-ZA" sz="1600" dirty="0">
                        <a:solidFill>
                          <a:schemeClr val="tx1"/>
                        </a:solidFill>
                        <a:effectLst/>
                        <a:latin typeface="Calibri" panose="020F0502020204030204" pitchFamily="34" charset="0"/>
                        <a:ea typeface="Times New Roman" panose="02020603050405020304" pitchFamily="18" charset="0"/>
                      </a:endParaRPr>
                    </a:p>
                  </a:txBody>
                  <a:tcPr marL="68580" marR="68580" marT="0" marB="0">
                    <a:solidFill>
                      <a:srgbClr val="00B050"/>
                    </a:solidFill>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a:lnSpc>
                          <a:spcPct val="110000"/>
                        </a:lnSpc>
                        <a:spcAft>
                          <a:spcPts val="0"/>
                        </a:spcAft>
                      </a:pPr>
                      <a:r>
                        <a:rPr lang="en-ZA" sz="1600" dirty="0">
                          <a:solidFill>
                            <a:schemeClr val="tx1"/>
                          </a:solidFill>
                          <a:effectLst/>
                          <a:latin typeface="Tw Cen MT" panose="020B0602020104020603" pitchFamily="34" charset="0"/>
                          <a:ea typeface="Times New Roman" panose="02020603050405020304" pitchFamily="18" charset="0"/>
                          <a:cs typeface="Arial" panose="020B0604020202020204" pitchFamily="34" charset="0"/>
                        </a:rPr>
                        <a:t>0</a:t>
                      </a:r>
                      <a:endParaRPr lang="en-ZA" sz="1600" dirty="0">
                        <a:solidFill>
                          <a:schemeClr val="tx1"/>
                        </a:solidFill>
                        <a:effectLst/>
                        <a:latin typeface="Calibri" panose="020F0502020204030204" pitchFamily="34" charset="0"/>
                        <a:ea typeface="Times New Roman" panose="02020603050405020304" pitchFamily="18" charset="0"/>
                      </a:endParaRPr>
                    </a:p>
                  </a:txBody>
                  <a:tcPr marL="68580" marR="68580" marT="0" marB="0">
                    <a:solidFill>
                      <a:srgbClr val="C00000"/>
                    </a:solidFill>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a:lnSpc>
                          <a:spcPct val="110000"/>
                        </a:lnSpc>
                        <a:spcAft>
                          <a:spcPts val="0"/>
                        </a:spcAft>
                      </a:pPr>
                      <a:r>
                        <a:rPr lang="en-ZA" sz="1600" b="0" dirty="0" smtClean="0">
                          <a:solidFill>
                            <a:schemeClr val="bg1"/>
                          </a:solidFill>
                          <a:effectLst/>
                          <a:latin typeface="Tw Cen MT" panose="020B0602020104020603" pitchFamily="34" charset="0"/>
                          <a:ea typeface="Times New Roman" panose="02020603050405020304" pitchFamily="18" charset="0"/>
                          <a:cs typeface="Arial" panose="020B0604020202020204" pitchFamily="34" charset="0"/>
                        </a:rPr>
                        <a:t>100%</a:t>
                      </a:r>
                      <a:endParaRPr lang="en-ZA" sz="1600" b="0" dirty="0">
                        <a:solidFill>
                          <a:schemeClr val="bg1"/>
                        </a:solidFill>
                        <a:effectLst/>
                        <a:latin typeface="Calibri" panose="020F0502020204030204" pitchFamily="34" charset="0"/>
                        <a:ea typeface="Times New Roman" panose="02020603050405020304" pitchFamily="18"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10006"/>
                  </a:ext>
                </a:extLst>
              </a:tr>
              <a:tr h="709249">
                <a:tc>
                  <a:txBody>
                    <a:bodyPr/>
                    <a:lstStyle/>
                    <a:p>
                      <a:pPr>
                        <a:lnSpc>
                          <a:spcPct val="110000"/>
                        </a:lnSpc>
                        <a:spcAft>
                          <a:spcPts val="0"/>
                        </a:spcAft>
                      </a:pPr>
                      <a:r>
                        <a:rPr lang="en-ZA" sz="2000" b="1" dirty="0">
                          <a:solidFill>
                            <a:schemeClr val="bg1">
                              <a:lumMod val="65000"/>
                              <a:lumOff val="35000"/>
                            </a:schemeClr>
                          </a:solidFill>
                          <a:effectLst/>
                          <a:latin typeface="Tw Cen MT" panose="020B0602020104020603" pitchFamily="34" charset="0"/>
                          <a:ea typeface="Calibri" panose="020F0502020204030204" pitchFamily="34" charset="0"/>
                          <a:cs typeface="Calibri" panose="020F0502020204030204" pitchFamily="34" charset="0"/>
                        </a:rPr>
                        <a:t>OVERALL DPSA PERFORMANCE</a:t>
                      </a:r>
                      <a:endParaRPr lang="en-ZA" sz="2000" dirty="0">
                        <a:solidFill>
                          <a:schemeClr val="bg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a:lnSpc>
                          <a:spcPct val="110000"/>
                        </a:lnSpc>
                        <a:spcAft>
                          <a:spcPts val="0"/>
                        </a:spcAft>
                      </a:pPr>
                      <a:r>
                        <a:rPr lang="en-ZA" sz="2000" b="1" dirty="0" smtClean="0">
                          <a:solidFill>
                            <a:schemeClr val="bg1"/>
                          </a:solidFill>
                          <a:effectLst/>
                          <a:latin typeface="Tw Cen MT" panose="020B0602020104020603" pitchFamily="34" charset="0"/>
                          <a:ea typeface="Times New Roman" panose="02020603050405020304" pitchFamily="18" charset="0"/>
                          <a:cs typeface="Arial" panose="020B0604020202020204" pitchFamily="34" charset="0"/>
                        </a:rPr>
                        <a:t>35</a:t>
                      </a:r>
                      <a:endParaRPr lang="en-ZA" sz="2000" b="1" dirty="0">
                        <a:solidFill>
                          <a:schemeClr val="bg1"/>
                        </a:solidFill>
                        <a:effectLst/>
                        <a:latin typeface="Calibri" panose="020F0502020204030204" pitchFamily="34" charset="0"/>
                        <a:ea typeface="Times New Roman" panose="02020603050405020304" pitchFamily="18" charset="0"/>
                      </a:endParaRPr>
                    </a:p>
                  </a:txBody>
                  <a:tcPr marL="68580" marR="68580" marT="0" marB="0">
                    <a:solidFill>
                      <a:schemeClr val="tx1">
                        <a:lumMod val="65000"/>
                      </a:schemeClr>
                    </a:solidFill>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a:lnSpc>
                          <a:spcPct val="110000"/>
                        </a:lnSpc>
                        <a:spcAft>
                          <a:spcPts val="0"/>
                        </a:spcAft>
                      </a:pPr>
                      <a:r>
                        <a:rPr lang="en-ZA" sz="2000" b="1" dirty="0" smtClean="0">
                          <a:solidFill>
                            <a:schemeClr val="tx1"/>
                          </a:solidFill>
                          <a:effectLst/>
                          <a:latin typeface="Tw Cen MT" panose="020B0602020104020603" pitchFamily="34" charset="0"/>
                          <a:ea typeface="Times New Roman" panose="02020603050405020304" pitchFamily="18" charset="0"/>
                          <a:cs typeface="Arial" panose="020B0604020202020204" pitchFamily="34" charset="0"/>
                        </a:rPr>
                        <a:t>34</a:t>
                      </a:r>
                      <a:endParaRPr lang="en-ZA" sz="2000" b="1" dirty="0">
                        <a:solidFill>
                          <a:schemeClr val="tx1"/>
                        </a:solidFill>
                        <a:effectLst/>
                        <a:latin typeface="Calibri" panose="020F0502020204030204" pitchFamily="34" charset="0"/>
                        <a:ea typeface="Times New Roman" panose="02020603050405020304" pitchFamily="18" charset="0"/>
                      </a:endParaRPr>
                    </a:p>
                  </a:txBody>
                  <a:tcPr marL="68580" marR="68580" marT="0" marB="0">
                    <a:solidFill>
                      <a:srgbClr val="00B050"/>
                    </a:solidFill>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a:lnSpc>
                          <a:spcPct val="110000"/>
                        </a:lnSpc>
                        <a:spcAft>
                          <a:spcPts val="0"/>
                        </a:spcAft>
                      </a:pPr>
                      <a:r>
                        <a:rPr lang="en-ZA" sz="2000" b="1" dirty="0" smtClean="0">
                          <a:solidFill>
                            <a:schemeClr val="tx1"/>
                          </a:solidFill>
                          <a:effectLst/>
                          <a:latin typeface="Tw Cen MT" panose="020B0602020104020603" pitchFamily="34" charset="0"/>
                          <a:ea typeface="Times New Roman" panose="02020603050405020304" pitchFamily="18" charset="0"/>
                          <a:cs typeface="Arial" panose="020B0604020202020204" pitchFamily="34" charset="0"/>
                        </a:rPr>
                        <a:t>1</a:t>
                      </a:r>
                      <a:endParaRPr lang="en-ZA" sz="2000" b="1" dirty="0">
                        <a:solidFill>
                          <a:schemeClr val="tx1"/>
                        </a:solidFill>
                        <a:effectLst/>
                        <a:latin typeface="Calibri" panose="020F0502020204030204" pitchFamily="34" charset="0"/>
                        <a:ea typeface="Times New Roman" panose="02020603050405020304" pitchFamily="18" charset="0"/>
                      </a:endParaRPr>
                    </a:p>
                  </a:txBody>
                  <a:tcPr marL="68580" marR="68580" marT="0" marB="0">
                    <a:solidFill>
                      <a:srgbClr val="C00000"/>
                    </a:solidFill>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a:lnSpc>
                          <a:spcPct val="110000"/>
                        </a:lnSpc>
                        <a:spcAft>
                          <a:spcPts val="0"/>
                        </a:spcAft>
                      </a:pPr>
                      <a:r>
                        <a:rPr lang="en-ZA" sz="2000" b="1" dirty="0" smtClean="0">
                          <a:solidFill>
                            <a:schemeClr val="bg1"/>
                          </a:solidFill>
                          <a:effectLst/>
                          <a:latin typeface="Tw Cen MT" panose="020B0602020104020603" pitchFamily="34" charset="0"/>
                          <a:ea typeface="Times New Roman" panose="02020603050405020304" pitchFamily="18" charset="0"/>
                          <a:cs typeface="Arial" panose="020B0604020202020204" pitchFamily="34" charset="0"/>
                        </a:rPr>
                        <a:t>97%</a:t>
                      </a:r>
                      <a:endParaRPr lang="en-ZA" sz="2000" b="1" dirty="0">
                        <a:solidFill>
                          <a:schemeClr val="bg1"/>
                        </a:solidFill>
                        <a:effectLst/>
                        <a:latin typeface="Calibri" panose="020F0502020204030204" pitchFamily="34" charset="0"/>
                        <a:ea typeface="Times New Roman" panose="02020603050405020304" pitchFamily="18"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10007"/>
                  </a:ext>
                </a:extLst>
              </a:tr>
            </a:tbl>
          </a:graphicData>
        </a:graphic>
      </p:graphicFrame>
      <p:sp>
        <p:nvSpPr>
          <p:cNvPr id="5" name="Slide Number Placeholder 3"/>
          <p:cNvSpPr txBox="1">
            <a:spLocks/>
          </p:cNvSpPr>
          <p:nvPr/>
        </p:nvSpPr>
        <p:spPr>
          <a:xfrm>
            <a:off x="10457688" y="0"/>
            <a:ext cx="1734312" cy="91887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4000" b="1" dirty="0"/>
              <a:t>6</a:t>
            </a:r>
          </a:p>
        </p:txBody>
      </p:sp>
    </p:spTree>
    <p:extLst>
      <p:ext uri="{BB962C8B-B14F-4D97-AF65-F5344CB8AC3E}">
        <p14:creationId xmlns:p14="http://schemas.microsoft.com/office/powerpoint/2010/main" val="1151313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11136560" cy="918874"/>
          </a:xfr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accent5"/>
          </a:lnRef>
          <a:fillRef idx="1003">
            <a:schemeClr val="lt2"/>
          </a:fillRef>
          <a:effectRef idx="2">
            <a:schemeClr val="accent5"/>
          </a:effectRef>
          <a:fontRef idx="minor">
            <a:schemeClr val="lt1"/>
          </a:fontRef>
        </p:style>
        <p:txBody>
          <a:bodyPr>
            <a:normAutofit fontScale="90000"/>
          </a:bodyPr>
          <a:lstStyle/>
          <a:p>
            <a:r>
              <a:rPr lang="en-ZA" sz="2800" b="1" dirty="0">
                <a:solidFill>
                  <a:schemeClr val="accent3">
                    <a:lumMod val="75000"/>
                  </a:schemeClr>
                </a:solidFill>
                <a:effectLst>
                  <a:outerShdw blurRad="50000" dist="30000" dir="5400000" algn="tl" rotWithShape="0">
                    <a:srgbClr val="000000">
                      <a:alpha val="30000"/>
                    </a:srgbClr>
                  </a:outerShdw>
                </a:effectLst>
                <a:latin typeface="Trebuchet MS" panose="020B0603020202020204" pitchFamily="34" charset="0"/>
                <a:ea typeface="+mj-ea"/>
                <a:cs typeface="+mj-cs"/>
              </a:rPr>
              <a:t>PROGRAMME </a:t>
            </a:r>
            <a:r>
              <a:rPr lang="en-ZA" sz="2800" b="1" dirty="0" smtClean="0">
                <a:solidFill>
                  <a:schemeClr val="accent3">
                    <a:lumMod val="75000"/>
                  </a:schemeClr>
                </a:solidFill>
                <a:effectLst>
                  <a:outerShdw blurRad="50000" dist="30000" dir="5400000" algn="tl" rotWithShape="0">
                    <a:srgbClr val="000000">
                      <a:alpha val="30000"/>
                    </a:srgbClr>
                  </a:outerShdw>
                </a:effectLst>
                <a:latin typeface="Trebuchet MS" panose="020B0603020202020204" pitchFamily="34" charset="0"/>
                <a:ea typeface="+mj-ea"/>
                <a:cs typeface="+mj-cs"/>
              </a:rPr>
              <a:t>1: ADMINISTRATION (2)</a:t>
            </a:r>
            <a:r>
              <a:rPr lang="en-ZA" sz="2800" b="1" dirty="0">
                <a:solidFill>
                  <a:schemeClr val="accent3">
                    <a:lumMod val="75000"/>
                  </a:schemeClr>
                </a:solidFill>
                <a:effectLst>
                  <a:outerShdw blurRad="50000" dist="30000" dir="5400000" algn="tl" rotWithShape="0">
                    <a:srgbClr val="000000">
                      <a:alpha val="30000"/>
                    </a:srgbClr>
                  </a:outerShdw>
                </a:effectLst>
                <a:latin typeface="Trebuchet MS" panose="020B0603020202020204" pitchFamily="34" charset="0"/>
                <a:ea typeface="+mj-ea"/>
                <a:cs typeface="+mj-cs"/>
              </a:rPr>
              <a:t/>
            </a:r>
            <a:br>
              <a:rPr lang="en-ZA" sz="2800" b="1" dirty="0">
                <a:solidFill>
                  <a:schemeClr val="accent3">
                    <a:lumMod val="75000"/>
                  </a:schemeClr>
                </a:solidFill>
                <a:effectLst>
                  <a:outerShdw blurRad="50000" dist="30000" dir="5400000" algn="tl" rotWithShape="0">
                    <a:srgbClr val="000000">
                      <a:alpha val="30000"/>
                    </a:srgbClr>
                  </a:outerShdw>
                </a:effectLst>
                <a:latin typeface="Trebuchet MS" panose="020B0603020202020204" pitchFamily="34" charset="0"/>
                <a:ea typeface="+mj-ea"/>
                <a:cs typeface="+mj-cs"/>
              </a:rPr>
            </a:br>
            <a:r>
              <a:rPr lang="en-ZA" sz="2800" b="1" dirty="0" smtClean="0">
                <a:solidFill>
                  <a:srgbClr val="00B050"/>
                </a:solidFill>
                <a:effectLst>
                  <a:outerShdw blurRad="50000" dist="30000" dir="5400000" algn="tl" rotWithShape="0">
                    <a:srgbClr val="000000">
                      <a:alpha val="30000"/>
                    </a:srgbClr>
                  </a:outerShdw>
                </a:effectLst>
                <a:latin typeface="Trebuchet MS" panose="020B0603020202020204" pitchFamily="34" charset="0"/>
                <a:ea typeface="+mj-ea"/>
                <a:cs typeface="+mj-cs"/>
              </a:rPr>
              <a:t>ANNUAL TARGETS ACHIEVED</a:t>
            </a:r>
            <a:endParaRPr lang="en-ZA" sz="2800" b="1" dirty="0">
              <a:solidFill>
                <a:srgbClr val="00B050"/>
              </a:solidFill>
              <a:latin typeface="Trebuchet MS" panose="020B0603020202020204" pitchFamily="34" charset="0"/>
            </a:endParaRPr>
          </a:p>
        </p:txBody>
      </p:sp>
      <p:sp>
        <p:nvSpPr>
          <p:cNvPr id="3" name="Content Placeholder 2"/>
          <p:cNvSpPr>
            <a:spLocks noGrp="1"/>
          </p:cNvSpPr>
          <p:nvPr>
            <p:ph idx="1"/>
          </p:nvPr>
        </p:nvSpPr>
        <p:spPr>
          <a:xfrm>
            <a:off x="0" y="918874"/>
            <a:ext cx="12191999" cy="5939126"/>
          </a:xfrm>
          <a:solidFill>
            <a:schemeClr val="tx1">
              <a:lumMod val="95000"/>
            </a:schemeClr>
          </a:solidFill>
        </p:spPr>
        <p:txBody>
          <a:bodyPr>
            <a:normAutofit fontScale="25000" lnSpcReduction="20000"/>
          </a:bodyPr>
          <a:lstStyle/>
          <a:p>
            <a:pPr marL="0" indent="0" algn="just">
              <a:lnSpc>
                <a:spcPct val="130000"/>
              </a:lnSpc>
              <a:spcBef>
                <a:spcPts val="0"/>
              </a:spcBef>
              <a:buNone/>
            </a:pPr>
            <a:r>
              <a:rPr lang="en-ZA" sz="7200" b="1" dirty="0" smtClean="0">
                <a:solidFill>
                  <a:schemeClr val="bg1"/>
                </a:solidFill>
                <a:latin typeface="Tw Cen MT" panose="020B0602020104020603" pitchFamily="34" charset="0"/>
              </a:rPr>
              <a:t>The Programme had 6 Annual Targets and all </a:t>
            </a:r>
            <a:r>
              <a:rPr lang="en-ZA" sz="7200" b="1" dirty="0">
                <a:solidFill>
                  <a:schemeClr val="bg1"/>
                </a:solidFill>
                <a:latin typeface="Tw Cen MT" panose="020B0602020104020603" pitchFamily="34" charset="0"/>
              </a:rPr>
              <a:t>6</a:t>
            </a:r>
            <a:r>
              <a:rPr lang="en-ZA" sz="7200" b="1" dirty="0" smtClean="0">
                <a:solidFill>
                  <a:schemeClr val="bg1"/>
                </a:solidFill>
                <a:latin typeface="Tw Cen MT" panose="020B0602020104020603" pitchFamily="34" charset="0"/>
              </a:rPr>
              <a:t> (100%) targets were achieved</a:t>
            </a:r>
          </a:p>
          <a:p>
            <a:pPr marL="0" indent="0" algn="just">
              <a:lnSpc>
                <a:spcPct val="130000"/>
              </a:lnSpc>
              <a:spcBef>
                <a:spcPts val="0"/>
              </a:spcBef>
              <a:buNone/>
            </a:pPr>
            <a:endParaRPr lang="en-ZA" sz="7200" dirty="0" smtClean="0">
              <a:solidFill>
                <a:schemeClr val="bg1"/>
              </a:solidFill>
              <a:latin typeface="Tw Cen MT" panose="020B0602020104020603" pitchFamily="34" charset="0"/>
            </a:endParaRPr>
          </a:p>
          <a:p>
            <a:pPr algn="just">
              <a:lnSpc>
                <a:spcPct val="130000"/>
              </a:lnSpc>
              <a:spcBef>
                <a:spcPts val="0"/>
              </a:spcBef>
            </a:pPr>
            <a:r>
              <a:rPr lang="en-ZA" sz="7200" dirty="0" smtClean="0">
                <a:solidFill>
                  <a:schemeClr val="bg1"/>
                </a:solidFill>
                <a:latin typeface="Tw Cen MT" panose="020B0602020104020603" pitchFamily="34" charset="0"/>
              </a:rPr>
              <a:t>The department complied with regards to the following submissions as regulated ;</a:t>
            </a:r>
          </a:p>
          <a:p>
            <a:pPr marL="0" indent="0" algn="just">
              <a:lnSpc>
                <a:spcPct val="130000"/>
              </a:lnSpc>
              <a:spcBef>
                <a:spcPts val="0"/>
              </a:spcBef>
              <a:buNone/>
            </a:pPr>
            <a:endParaRPr lang="en-ZA" sz="7200" dirty="0" smtClean="0">
              <a:solidFill>
                <a:schemeClr val="bg1"/>
              </a:solidFill>
              <a:latin typeface="Tw Cen MT" panose="020B0602020104020603" pitchFamily="34" charset="0"/>
            </a:endParaRPr>
          </a:p>
          <a:p>
            <a:pPr marL="0" indent="0" algn="just">
              <a:lnSpc>
                <a:spcPct val="130000"/>
              </a:lnSpc>
              <a:spcBef>
                <a:spcPts val="0"/>
              </a:spcBef>
              <a:buNone/>
            </a:pPr>
            <a:r>
              <a:rPr lang="en-ZA" sz="7200" dirty="0" smtClean="0">
                <a:solidFill>
                  <a:schemeClr val="bg1"/>
                </a:solidFill>
                <a:latin typeface="Tw Cen MT" panose="020B0602020104020603" pitchFamily="34" charset="0"/>
              </a:rPr>
              <a:t>1. The </a:t>
            </a:r>
            <a:r>
              <a:rPr lang="en-ZA" sz="7200" b="1" dirty="0" smtClean="0">
                <a:solidFill>
                  <a:schemeClr val="bg1"/>
                </a:solidFill>
                <a:latin typeface="Tw Cen MT" panose="020B0602020104020603" pitchFamily="34" charset="0"/>
              </a:rPr>
              <a:t>Interim and Annual Financial Statements </a:t>
            </a:r>
            <a:r>
              <a:rPr lang="en-ZA" sz="7200" dirty="0" smtClean="0">
                <a:solidFill>
                  <a:schemeClr val="bg1"/>
                </a:solidFill>
                <a:latin typeface="Tw Cen MT" panose="020B0602020104020603" pitchFamily="34" charset="0"/>
              </a:rPr>
              <a:t>were submitted to National Treasury</a:t>
            </a:r>
          </a:p>
          <a:p>
            <a:pPr marL="0" indent="0" algn="just">
              <a:lnSpc>
                <a:spcPct val="130000"/>
              </a:lnSpc>
              <a:spcBef>
                <a:spcPts val="0"/>
              </a:spcBef>
              <a:buNone/>
            </a:pPr>
            <a:endParaRPr lang="en-ZA" sz="7200" dirty="0" smtClean="0">
              <a:solidFill>
                <a:schemeClr val="bg1"/>
              </a:solidFill>
              <a:latin typeface="Tw Cen MT" panose="020B0602020104020603" pitchFamily="34" charset="0"/>
            </a:endParaRPr>
          </a:p>
          <a:p>
            <a:pPr marL="0" indent="0" algn="just">
              <a:lnSpc>
                <a:spcPct val="130000"/>
              </a:lnSpc>
              <a:spcBef>
                <a:spcPts val="0"/>
              </a:spcBef>
              <a:buNone/>
            </a:pPr>
            <a:r>
              <a:rPr lang="en-ZA" sz="7200" dirty="0" smtClean="0">
                <a:solidFill>
                  <a:schemeClr val="bg1"/>
                </a:solidFill>
                <a:latin typeface="Tw Cen MT" panose="020B0602020104020603" pitchFamily="34" charset="0"/>
              </a:rPr>
              <a:t>2. The Bi-annual </a:t>
            </a:r>
            <a:r>
              <a:rPr lang="en-ZA" sz="7200" dirty="0">
                <a:solidFill>
                  <a:schemeClr val="bg1"/>
                </a:solidFill>
                <a:latin typeface="Tw Cen MT" panose="020B0602020104020603" pitchFamily="34" charset="0"/>
              </a:rPr>
              <a:t>reports on the compliance with the </a:t>
            </a:r>
            <a:r>
              <a:rPr lang="en-ZA" sz="7200" b="1" dirty="0" smtClean="0">
                <a:solidFill>
                  <a:schemeClr val="bg1"/>
                </a:solidFill>
                <a:latin typeface="Tw Cen MT" panose="020B0602020104020603" pitchFamily="34" charset="0"/>
              </a:rPr>
              <a:t>Broad-Based Black Economic Empowerment (BBBEE) </a:t>
            </a:r>
            <a:r>
              <a:rPr lang="en-ZA" sz="7200" b="1" dirty="0">
                <a:solidFill>
                  <a:schemeClr val="bg1"/>
                </a:solidFill>
                <a:latin typeface="Tw Cen MT" panose="020B0602020104020603" pitchFamily="34" charset="0"/>
              </a:rPr>
              <a:t>status</a:t>
            </a:r>
            <a:r>
              <a:rPr lang="en-ZA" sz="7200" dirty="0">
                <a:solidFill>
                  <a:schemeClr val="bg1"/>
                </a:solidFill>
                <a:latin typeface="Tw Cen MT" panose="020B0602020104020603" pitchFamily="34" charset="0"/>
              </a:rPr>
              <a:t> level of contributor as prescribed in the preferential procurement regulations </a:t>
            </a:r>
            <a:r>
              <a:rPr lang="en-ZA" sz="7200" dirty="0" smtClean="0">
                <a:solidFill>
                  <a:schemeClr val="bg1"/>
                </a:solidFill>
                <a:latin typeface="Tw Cen MT" panose="020B0602020104020603" pitchFamily="34" charset="0"/>
              </a:rPr>
              <a:t>2017.</a:t>
            </a:r>
          </a:p>
          <a:p>
            <a:pPr marL="0" indent="0" algn="just">
              <a:lnSpc>
                <a:spcPct val="130000"/>
              </a:lnSpc>
              <a:spcBef>
                <a:spcPts val="0"/>
              </a:spcBef>
              <a:buNone/>
            </a:pPr>
            <a:endParaRPr lang="en-ZA" sz="7200" dirty="0">
              <a:solidFill>
                <a:schemeClr val="bg1"/>
              </a:solidFill>
              <a:latin typeface="Tw Cen MT" panose="020B0602020104020603" pitchFamily="34" charset="0"/>
            </a:endParaRPr>
          </a:p>
          <a:p>
            <a:pPr marL="0" indent="0" algn="just">
              <a:lnSpc>
                <a:spcPct val="130000"/>
              </a:lnSpc>
              <a:spcBef>
                <a:spcPts val="0"/>
              </a:spcBef>
              <a:buNone/>
            </a:pPr>
            <a:r>
              <a:rPr lang="en-ZA" sz="7200" dirty="0" smtClean="0">
                <a:solidFill>
                  <a:schemeClr val="bg1"/>
                </a:solidFill>
                <a:latin typeface="Tw Cen MT" panose="020B0602020104020603" pitchFamily="34" charset="0"/>
              </a:rPr>
              <a:t>3. Quarterly reports on the </a:t>
            </a:r>
            <a:r>
              <a:rPr lang="en-ZA" sz="7200" b="1" dirty="0">
                <a:solidFill>
                  <a:schemeClr val="bg1"/>
                </a:solidFill>
                <a:latin typeface="Tw Cen MT" panose="020B0602020104020603" pitchFamily="34" charset="0"/>
              </a:rPr>
              <a:t>implementation of the </a:t>
            </a:r>
            <a:r>
              <a:rPr lang="en-ZA" sz="7200" b="1" dirty="0" smtClean="0">
                <a:solidFill>
                  <a:schemeClr val="bg1"/>
                </a:solidFill>
                <a:latin typeface="Tw Cen MT" panose="020B0602020104020603" pitchFamily="34" charset="0"/>
              </a:rPr>
              <a:t>APP were submitted to relevant authorities</a:t>
            </a:r>
            <a:r>
              <a:rPr lang="en-ZA" sz="7200" dirty="0" smtClean="0">
                <a:solidFill>
                  <a:schemeClr val="bg1"/>
                </a:solidFill>
                <a:latin typeface="Tw Cen MT" panose="020B0602020104020603" pitchFamily="34" charset="0"/>
              </a:rPr>
              <a:t>.</a:t>
            </a:r>
          </a:p>
          <a:p>
            <a:pPr marL="0" indent="0" algn="just">
              <a:lnSpc>
                <a:spcPct val="130000"/>
              </a:lnSpc>
              <a:spcBef>
                <a:spcPts val="0"/>
              </a:spcBef>
              <a:buNone/>
            </a:pPr>
            <a:endParaRPr lang="en-ZA" sz="7200" dirty="0" smtClean="0">
              <a:solidFill>
                <a:schemeClr val="bg1"/>
              </a:solidFill>
              <a:latin typeface="Tw Cen MT" panose="020B0602020104020603" pitchFamily="34" charset="0"/>
            </a:endParaRPr>
          </a:p>
          <a:p>
            <a:pPr marL="0" indent="0" algn="just">
              <a:lnSpc>
                <a:spcPct val="130000"/>
              </a:lnSpc>
              <a:spcBef>
                <a:spcPts val="0"/>
              </a:spcBef>
              <a:buNone/>
            </a:pPr>
            <a:r>
              <a:rPr lang="en-ZA" sz="7200" dirty="0" smtClean="0">
                <a:solidFill>
                  <a:schemeClr val="bg1"/>
                </a:solidFill>
                <a:latin typeface="Tw Cen MT" panose="020B0602020104020603" pitchFamily="34" charset="0"/>
              </a:rPr>
              <a:t>4. Progress </a:t>
            </a:r>
            <a:r>
              <a:rPr lang="en-ZA" sz="7200" dirty="0">
                <a:solidFill>
                  <a:schemeClr val="bg1"/>
                </a:solidFill>
                <a:latin typeface="Tw Cen MT" panose="020B0602020104020603" pitchFamily="34" charset="0"/>
              </a:rPr>
              <a:t>r</a:t>
            </a:r>
            <a:r>
              <a:rPr lang="en-ZA" sz="7200" dirty="0" smtClean="0">
                <a:solidFill>
                  <a:schemeClr val="bg1"/>
                </a:solidFill>
                <a:latin typeface="Tw Cen MT" panose="020B0602020104020603" pitchFamily="34" charset="0"/>
              </a:rPr>
              <a:t>eports </a:t>
            </a:r>
            <a:r>
              <a:rPr lang="en-ZA" sz="7200" dirty="0">
                <a:solidFill>
                  <a:schemeClr val="bg1"/>
                </a:solidFill>
                <a:latin typeface="Tw Cen MT" panose="020B0602020104020603" pitchFamily="34" charset="0"/>
              </a:rPr>
              <a:t>on the implementation of the </a:t>
            </a:r>
            <a:r>
              <a:rPr lang="en-ZA" sz="7200" b="1" dirty="0">
                <a:solidFill>
                  <a:schemeClr val="bg1"/>
                </a:solidFill>
                <a:latin typeface="Tw Cen MT" panose="020B0602020104020603" pitchFamily="34" charset="0"/>
              </a:rPr>
              <a:t>Internal Audit and Risk Management </a:t>
            </a:r>
            <a:r>
              <a:rPr lang="en-ZA" sz="7200" b="1" dirty="0" smtClean="0">
                <a:solidFill>
                  <a:schemeClr val="bg1"/>
                </a:solidFill>
                <a:latin typeface="Tw Cen MT" panose="020B0602020104020603" pitchFamily="34" charset="0"/>
              </a:rPr>
              <a:t>plans </a:t>
            </a:r>
            <a:r>
              <a:rPr lang="en-ZA" sz="7200" dirty="0" smtClean="0">
                <a:solidFill>
                  <a:schemeClr val="bg1"/>
                </a:solidFill>
                <a:latin typeface="Tw Cen MT" panose="020B0602020104020603" pitchFamily="34" charset="0"/>
              </a:rPr>
              <a:t>with a specific focus on the audit of Human Resource, Asset Management, Supply Chain Management, Financial Statements and Information Technology.</a:t>
            </a:r>
          </a:p>
          <a:p>
            <a:pPr marL="0" indent="0" algn="just">
              <a:lnSpc>
                <a:spcPct val="130000"/>
              </a:lnSpc>
              <a:spcBef>
                <a:spcPts val="0"/>
              </a:spcBef>
              <a:buNone/>
            </a:pPr>
            <a:endParaRPr lang="en-ZA" sz="7200" dirty="0" smtClean="0">
              <a:solidFill>
                <a:schemeClr val="bg1"/>
              </a:solidFill>
              <a:latin typeface="Tw Cen MT" panose="020B0602020104020603" pitchFamily="34" charset="0"/>
            </a:endParaRPr>
          </a:p>
          <a:p>
            <a:pPr marL="0" indent="0" algn="just">
              <a:lnSpc>
                <a:spcPct val="130000"/>
              </a:lnSpc>
              <a:spcBef>
                <a:spcPts val="0"/>
              </a:spcBef>
              <a:buNone/>
            </a:pPr>
            <a:r>
              <a:rPr lang="en-ZA" sz="7200" dirty="0" smtClean="0">
                <a:solidFill>
                  <a:schemeClr val="bg1"/>
                </a:solidFill>
                <a:latin typeface="Tw Cen MT" panose="020B0602020104020603" pitchFamily="34" charset="0"/>
              </a:rPr>
              <a:t>5. The reports on the DPSA’s </a:t>
            </a:r>
            <a:r>
              <a:rPr lang="en-ZA" sz="7200" b="1" dirty="0" smtClean="0">
                <a:solidFill>
                  <a:schemeClr val="bg1"/>
                </a:solidFill>
                <a:latin typeface="Tw Cen MT" panose="020B0602020104020603" pitchFamily="34" charset="0"/>
              </a:rPr>
              <a:t>compliance to Financial Management, Human Resources and Labour Relations Prescripts </a:t>
            </a:r>
            <a:r>
              <a:rPr lang="en-ZA" sz="7200" dirty="0" smtClean="0">
                <a:solidFill>
                  <a:schemeClr val="bg1"/>
                </a:solidFill>
                <a:latin typeface="Tw Cen MT" panose="020B0602020104020603" pitchFamily="34" charset="0"/>
              </a:rPr>
              <a:t>were submitted. Among the things covered in the reports</a:t>
            </a:r>
            <a:r>
              <a:rPr lang="en-ZA" sz="7200" dirty="0">
                <a:solidFill>
                  <a:schemeClr val="bg1"/>
                </a:solidFill>
                <a:latin typeface="Tw Cen MT" panose="020B0602020104020603" pitchFamily="34" charset="0"/>
              </a:rPr>
              <a:t> </a:t>
            </a:r>
            <a:r>
              <a:rPr lang="en-ZA" sz="7200" dirty="0" smtClean="0">
                <a:solidFill>
                  <a:schemeClr val="bg1"/>
                </a:solidFill>
                <a:latin typeface="Tw Cen MT" panose="020B0602020104020603" pitchFamily="34" charset="0"/>
              </a:rPr>
              <a:t>are areas of compliance such as </a:t>
            </a:r>
            <a:r>
              <a:rPr lang="en-ZA" sz="7200" dirty="0">
                <a:solidFill>
                  <a:schemeClr val="bg1"/>
                </a:solidFill>
                <a:latin typeface="Tw Cen MT" panose="020B0602020104020603" pitchFamily="34" charset="0"/>
              </a:rPr>
              <a:t>strategic </a:t>
            </a:r>
            <a:r>
              <a:rPr lang="en-ZA" sz="7200" dirty="0" smtClean="0">
                <a:solidFill>
                  <a:schemeClr val="bg1"/>
                </a:solidFill>
                <a:latin typeface="Tw Cen MT" panose="020B0602020104020603" pitchFamily="34" charset="0"/>
              </a:rPr>
              <a:t>management, audit and risk management.</a:t>
            </a:r>
          </a:p>
          <a:p>
            <a:pPr marL="0" indent="0" algn="just">
              <a:lnSpc>
                <a:spcPct val="130000"/>
              </a:lnSpc>
              <a:spcBef>
                <a:spcPts val="0"/>
              </a:spcBef>
              <a:buNone/>
            </a:pPr>
            <a:endParaRPr lang="en-ZA" sz="7200" dirty="0">
              <a:solidFill>
                <a:schemeClr val="bg1"/>
              </a:solidFill>
              <a:latin typeface="Tw Cen MT" panose="020B0602020104020603" pitchFamily="34" charset="0"/>
            </a:endParaRPr>
          </a:p>
          <a:p>
            <a:pPr marL="0" indent="0" algn="just">
              <a:lnSpc>
                <a:spcPct val="130000"/>
              </a:lnSpc>
              <a:spcBef>
                <a:spcPts val="0"/>
              </a:spcBef>
              <a:buNone/>
            </a:pPr>
            <a:r>
              <a:rPr lang="en-ZA" sz="7200" dirty="0" smtClean="0">
                <a:solidFill>
                  <a:schemeClr val="bg1"/>
                </a:solidFill>
                <a:latin typeface="Tw Cen MT" panose="020B0602020104020603" pitchFamily="34" charset="0"/>
              </a:rPr>
              <a:t>6. </a:t>
            </a:r>
            <a:r>
              <a:rPr lang="en-ZA" sz="7200" dirty="0">
                <a:solidFill>
                  <a:schemeClr val="bg1"/>
                </a:solidFill>
                <a:latin typeface="Tw Cen MT" panose="020B0602020104020603" pitchFamily="34" charset="0"/>
              </a:rPr>
              <a:t>Quarterly reports on the implementation</a:t>
            </a:r>
            <a:r>
              <a:rPr lang="en-ZA" sz="7200" b="1" dirty="0">
                <a:solidFill>
                  <a:schemeClr val="bg1"/>
                </a:solidFill>
                <a:latin typeface="Tw Cen MT" panose="020B0602020104020603" pitchFamily="34" charset="0"/>
              </a:rPr>
              <a:t> </a:t>
            </a:r>
            <a:r>
              <a:rPr lang="en-US" sz="7200" dirty="0" smtClean="0">
                <a:solidFill>
                  <a:schemeClr val="bg1"/>
                </a:solidFill>
                <a:latin typeface="Tw Cen MT" panose="020B0602020104020603" pitchFamily="34" charset="0"/>
                <a:ea typeface="Times New Roman" panose="02020603050405020304" pitchFamily="18" charset="0"/>
                <a:cs typeface="Arial" panose="020B0604020202020204" pitchFamily="34" charset="0"/>
              </a:rPr>
              <a:t>of </a:t>
            </a:r>
            <a:r>
              <a:rPr lang="en-US" sz="7200" dirty="0">
                <a:solidFill>
                  <a:schemeClr val="bg1"/>
                </a:solidFill>
                <a:latin typeface="Tw Cen MT" panose="020B0602020104020603" pitchFamily="34" charset="0"/>
                <a:ea typeface="Times New Roman" panose="02020603050405020304" pitchFamily="18" charset="0"/>
                <a:cs typeface="Arial" panose="020B0604020202020204" pitchFamily="34" charset="0"/>
              </a:rPr>
              <a:t>the Department's </a:t>
            </a:r>
            <a:r>
              <a:rPr lang="en-US" sz="7200" b="1" dirty="0">
                <a:solidFill>
                  <a:schemeClr val="bg1"/>
                </a:solidFill>
                <a:latin typeface="Tw Cen MT" panose="020B0602020104020603" pitchFamily="34" charset="0"/>
                <a:ea typeface="Times New Roman" panose="02020603050405020304" pitchFamily="18" charset="0"/>
                <a:cs typeface="Arial" panose="020B0604020202020204" pitchFamily="34" charset="0"/>
              </a:rPr>
              <a:t>Bi-lateral and Multi-lateral agreements </a:t>
            </a:r>
            <a:r>
              <a:rPr lang="en-US" sz="7200" dirty="0">
                <a:solidFill>
                  <a:schemeClr val="bg1"/>
                </a:solidFill>
                <a:latin typeface="Tw Cen MT" panose="020B0602020104020603" pitchFamily="34" charset="0"/>
                <a:ea typeface="Times New Roman" panose="02020603050405020304" pitchFamily="18" charset="0"/>
                <a:cs typeface="Arial" panose="020B0604020202020204" pitchFamily="34" charset="0"/>
              </a:rPr>
              <a:t>and programmes were submitted </a:t>
            </a:r>
            <a:endParaRPr lang="en-ZA" sz="7200" dirty="0" smtClean="0">
              <a:solidFill>
                <a:schemeClr val="bg1"/>
              </a:solidFill>
              <a:latin typeface="Tw Cen MT" panose="020B0602020104020603" pitchFamily="34" charset="0"/>
            </a:endParaRPr>
          </a:p>
          <a:p>
            <a:pPr marL="0" indent="0">
              <a:buSzPct val="100000"/>
              <a:buNone/>
            </a:pPr>
            <a:endParaRPr lang="en-US" sz="1600" u="sng" dirty="0">
              <a:latin typeface="Tw Cen MT" panose="020B0602020104020603" pitchFamily="34" charset="0"/>
            </a:endParaRPr>
          </a:p>
          <a:p>
            <a:pPr marL="82296" indent="0" algn="just">
              <a:buNone/>
            </a:pPr>
            <a:endParaRPr lang="en-US" sz="2000" dirty="0" smtClean="0">
              <a:latin typeface="Tw Cen MT" panose="020B0602020104020603" pitchFamily="34" charset="0"/>
            </a:endParaRPr>
          </a:p>
          <a:p>
            <a:pPr>
              <a:buNone/>
            </a:pPr>
            <a:endParaRPr lang="en-US" dirty="0" smtClean="0"/>
          </a:p>
          <a:p>
            <a:endParaRPr lang="en-US" sz="1800" dirty="0"/>
          </a:p>
        </p:txBody>
      </p:sp>
      <p:sp>
        <p:nvSpPr>
          <p:cNvPr id="4" name="Slide Number Placeholder 3"/>
          <p:cNvSpPr>
            <a:spLocks noGrp="1"/>
          </p:cNvSpPr>
          <p:nvPr>
            <p:ph type="sldNum" sz="quarter" idx="12"/>
          </p:nvPr>
        </p:nvSpPr>
        <p:spPr>
          <a:xfrm>
            <a:off x="11223879" y="41744"/>
            <a:ext cx="968120" cy="722960"/>
          </a:xfrm>
        </p:spPr>
        <p:txBody>
          <a:bodyPr/>
          <a:lstStyle/>
          <a:p>
            <a:pPr>
              <a:defRPr/>
            </a:pPr>
            <a:fld id="{4DE96417-4ADB-4B1E-9DF8-F791D7DFC93B}" type="slidenum">
              <a:rPr lang="en-GB" sz="4000" b="1" smtClean="0"/>
              <a:pPr>
                <a:defRPr/>
              </a:pPr>
              <a:t>7</a:t>
            </a:fld>
            <a:endParaRPr lang="en-GB" sz="4000" b="1" dirty="0"/>
          </a:p>
        </p:txBody>
      </p:sp>
      <p:sp>
        <p:nvSpPr>
          <p:cNvPr id="6" name="Content Placeholder 2"/>
          <p:cNvSpPr txBox="1">
            <a:spLocks/>
          </p:cNvSpPr>
          <p:nvPr/>
        </p:nvSpPr>
        <p:spPr>
          <a:xfrm>
            <a:off x="1" y="1052736"/>
            <a:ext cx="11938714" cy="479427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endParaRPr lang="en-US" sz="8000" u="sng" dirty="0" smtClean="0">
              <a:latin typeface="Tw Cen MT" panose="020B0602020104020603" pitchFamily="34" charset="0"/>
            </a:endParaRPr>
          </a:p>
          <a:p>
            <a:pPr marL="0" indent="0">
              <a:lnSpc>
                <a:spcPct val="120000"/>
              </a:lnSpc>
              <a:spcBef>
                <a:spcPts val="0"/>
              </a:spcBef>
              <a:buSzPct val="100000"/>
              <a:buFont typeface="Arial" panose="020B0604020202020204" pitchFamily="34" charset="0"/>
              <a:buNone/>
            </a:pPr>
            <a:endParaRPr lang="en-US" sz="8000" u="sng" dirty="0" smtClean="0">
              <a:latin typeface="Tw Cen MT" panose="020B0602020104020603" pitchFamily="34" charset="0"/>
            </a:endParaRPr>
          </a:p>
          <a:p>
            <a:pPr marL="0" indent="0">
              <a:buSzPct val="100000"/>
              <a:buFont typeface="Arial" panose="020B0604020202020204" pitchFamily="34" charset="0"/>
              <a:buNone/>
            </a:pPr>
            <a:endParaRPr lang="en-US" sz="800" u="sng" dirty="0" smtClean="0">
              <a:latin typeface="Tw Cen MT" panose="020B0602020104020603" pitchFamily="34" charset="0"/>
            </a:endParaRPr>
          </a:p>
        </p:txBody>
      </p:sp>
    </p:spTree>
    <p:extLst>
      <p:ext uri="{BB962C8B-B14F-4D97-AF65-F5344CB8AC3E}">
        <p14:creationId xmlns:p14="http://schemas.microsoft.com/office/powerpoint/2010/main" val="2429497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11136560" cy="1052736"/>
          </a:xfr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accent5"/>
          </a:lnRef>
          <a:fillRef idx="1003">
            <a:schemeClr val="lt2"/>
          </a:fillRef>
          <a:effectRef idx="2">
            <a:schemeClr val="accent5"/>
          </a:effectRef>
          <a:fontRef idx="minor">
            <a:schemeClr val="lt1"/>
          </a:fontRef>
        </p:style>
        <p:txBody>
          <a:bodyPr>
            <a:normAutofit/>
          </a:bodyPr>
          <a:lstStyle/>
          <a:p>
            <a:r>
              <a:rPr lang="en-ZA" sz="2800" b="1" dirty="0">
                <a:solidFill>
                  <a:schemeClr val="accent3">
                    <a:lumMod val="75000"/>
                  </a:schemeClr>
                </a:solidFill>
                <a:effectLst>
                  <a:outerShdw blurRad="50000" dist="30000" dir="5400000" algn="tl" rotWithShape="0">
                    <a:srgbClr val="000000">
                      <a:alpha val="30000"/>
                    </a:srgbClr>
                  </a:outerShdw>
                </a:effectLst>
                <a:latin typeface="Trebuchet MS" panose="020B0603020202020204" pitchFamily="34" charset="0"/>
                <a:ea typeface="+mj-ea"/>
                <a:cs typeface="+mj-cs"/>
              </a:rPr>
              <a:t>PROGRAMME </a:t>
            </a:r>
            <a:r>
              <a:rPr lang="en-ZA" sz="2800" b="1" dirty="0" smtClean="0">
                <a:solidFill>
                  <a:schemeClr val="accent3">
                    <a:lumMod val="75000"/>
                  </a:schemeClr>
                </a:solidFill>
                <a:effectLst>
                  <a:outerShdw blurRad="50000" dist="30000" dir="5400000" algn="tl" rotWithShape="0">
                    <a:srgbClr val="000000">
                      <a:alpha val="30000"/>
                    </a:srgbClr>
                  </a:outerShdw>
                </a:effectLst>
                <a:latin typeface="Trebuchet MS" panose="020B0603020202020204" pitchFamily="34" charset="0"/>
                <a:ea typeface="+mj-ea"/>
                <a:cs typeface="+mj-cs"/>
              </a:rPr>
              <a:t>2: POLICY DEVELOPMENT, RESEARCH &amp; ANALYSIS (2)</a:t>
            </a:r>
            <a:r>
              <a:rPr lang="en-ZA" sz="2800" b="1" dirty="0">
                <a:solidFill>
                  <a:schemeClr val="accent3">
                    <a:lumMod val="75000"/>
                  </a:schemeClr>
                </a:solidFill>
                <a:effectLst>
                  <a:outerShdw blurRad="50000" dist="30000" dir="5400000" algn="tl" rotWithShape="0">
                    <a:srgbClr val="000000">
                      <a:alpha val="30000"/>
                    </a:srgbClr>
                  </a:outerShdw>
                </a:effectLst>
                <a:latin typeface="Trebuchet MS" panose="020B0603020202020204" pitchFamily="34" charset="0"/>
                <a:ea typeface="+mj-ea"/>
                <a:cs typeface="+mj-cs"/>
              </a:rPr>
              <a:t/>
            </a:r>
            <a:br>
              <a:rPr lang="en-ZA" sz="2800" b="1" dirty="0">
                <a:solidFill>
                  <a:schemeClr val="accent3">
                    <a:lumMod val="75000"/>
                  </a:schemeClr>
                </a:solidFill>
                <a:effectLst>
                  <a:outerShdw blurRad="50000" dist="30000" dir="5400000" algn="tl" rotWithShape="0">
                    <a:srgbClr val="000000">
                      <a:alpha val="30000"/>
                    </a:srgbClr>
                  </a:outerShdw>
                </a:effectLst>
                <a:latin typeface="Trebuchet MS" panose="020B0603020202020204" pitchFamily="34" charset="0"/>
                <a:ea typeface="+mj-ea"/>
                <a:cs typeface="+mj-cs"/>
              </a:rPr>
            </a:br>
            <a:r>
              <a:rPr lang="en-ZA" sz="2800" b="1" dirty="0" smtClean="0">
                <a:solidFill>
                  <a:srgbClr val="00B050"/>
                </a:solidFill>
                <a:effectLst>
                  <a:outerShdw blurRad="50000" dist="30000" dir="5400000" algn="tl" rotWithShape="0">
                    <a:srgbClr val="000000">
                      <a:alpha val="30000"/>
                    </a:srgbClr>
                  </a:outerShdw>
                </a:effectLst>
                <a:latin typeface="Trebuchet MS" panose="020B0603020202020204" pitchFamily="34" charset="0"/>
                <a:ea typeface="+mj-ea"/>
                <a:cs typeface="+mj-cs"/>
              </a:rPr>
              <a:t>ANNUAL TARGETS ACHIEVED</a:t>
            </a:r>
            <a:endParaRPr lang="en-ZA" sz="2800" b="1" dirty="0">
              <a:solidFill>
                <a:srgbClr val="00B050"/>
              </a:solidFill>
              <a:latin typeface="Trebuchet MS" panose="020B0603020202020204" pitchFamily="34" charset="0"/>
            </a:endParaRPr>
          </a:p>
        </p:txBody>
      </p:sp>
      <p:sp>
        <p:nvSpPr>
          <p:cNvPr id="3" name="Content Placeholder 2"/>
          <p:cNvSpPr>
            <a:spLocks noGrp="1"/>
          </p:cNvSpPr>
          <p:nvPr>
            <p:ph idx="1"/>
          </p:nvPr>
        </p:nvSpPr>
        <p:spPr>
          <a:xfrm>
            <a:off x="1" y="1052736"/>
            <a:ext cx="12037802" cy="4626847"/>
          </a:xfrm>
        </p:spPr>
        <p:txBody>
          <a:bodyPr>
            <a:normAutofit/>
          </a:bodyPr>
          <a:lstStyle/>
          <a:p>
            <a:pPr marL="0" indent="0">
              <a:buSzPct val="100000"/>
              <a:buNone/>
            </a:pPr>
            <a:endParaRPr lang="en-US" sz="800" u="sng" dirty="0">
              <a:latin typeface="Tw Cen MT" panose="020B0602020104020603" pitchFamily="34" charset="0"/>
            </a:endParaRPr>
          </a:p>
          <a:p>
            <a:pPr marL="0" indent="0">
              <a:buSzPct val="100000"/>
              <a:buNone/>
            </a:pPr>
            <a:endParaRPr lang="en-US" sz="1600" u="sng" dirty="0">
              <a:latin typeface="Tw Cen MT" panose="020B0602020104020603" pitchFamily="34" charset="0"/>
            </a:endParaRPr>
          </a:p>
          <a:p>
            <a:pPr marL="82296" indent="0" algn="just">
              <a:buNone/>
            </a:pPr>
            <a:endParaRPr lang="en-US" sz="2000" dirty="0" smtClean="0">
              <a:latin typeface="Tw Cen MT" panose="020B0602020104020603" pitchFamily="34" charset="0"/>
            </a:endParaRPr>
          </a:p>
          <a:p>
            <a:pPr>
              <a:buNone/>
            </a:pPr>
            <a:endParaRPr lang="en-US" dirty="0" smtClean="0"/>
          </a:p>
          <a:p>
            <a:endParaRPr lang="en-US" sz="1800" dirty="0"/>
          </a:p>
        </p:txBody>
      </p:sp>
      <p:sp>
        <p:nvSpPr>
          <p:cNvPr id="6" name="Content Placeholder 2"/>
          <p:cNvSpPr txBox="1">
            <a:spLocks/>
          </p:cNvSpPr>
          <p:nvPr/>
        </p:nvSpPr>
        <p:spPr>
          <a:xfrm>
            <a:off x="0" y="1052736"/>
            <a:ext cx="12190203" cy="5805264"/>
          </a:xfrm>
          <a:prstGeom prst="rect">
            <a:avLst/>
          </a:prstGeom>
          <a:solidFill>
            <a:schemeClr val="tx1">
              <a:lumMod val="95000"/>
            </a:schemeClr>
          </a:solidFill>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just">
              <a:lnSpc>
                <a:spcPct val="120000"/>
              </a:lnSpc>
              <a:spcBef>
                <a:spcPts val="0"/>
              </a:spcBef>
              <a:buNone/>
            </a:pPr>
            <a:r>
              <a:rPr lang="en-ZA" sz="3200" b="1" dirty="0" smtClean="0">
                <a:solidFill>
                  <a:schemeClr val="bg1"/>
                </a:solidFill>
                <a:latin typeface="Tw Cen MT" panose="020B0602020104020603" pitchFamily="34" charset="0"/>
              </a:rPr>
              <a:t>The Programme had 8 annual targets and achieved </a:t>
            </a:r>
            <a:r>
              <a:rPr lang="en-ZA" sz="3200" b="1" dirty="0">
                <a:solidFill>
                  <a:srgbClr val="00B050"/>
                </a:solidFill>
                <a:latin typeface="Tw Cen MT" panose="020B0602020104020603" pitchFamily="34" charset="0"/>
              </a:rPr>
              <a:t>7 </a:t>
            </a:r>
            <a:r>
              <a:rPr lang="en-ZA" sz="3200" b="1" dirty="0" smtClean="0">
                <a:solidFill>
                  <a:srgbClr val="00B050"/>
                </a:solidFill>
                <a:latin typeface="Tw Cen MT" panose="020B0602020104020603" pitchFamily="34" charset="0"/>
              </a:rPr>
              <a:t>(87%) </a:t>
            </a:r>
            <a:r>
              <a:rPr lang="en-ZA" sz="3200" b="1" dirty="0" smtClean="0">
                <a:solidFill>
                  <a:schemeClr val="bg1"/>
                </a:solidFill>
                <a:latin typeface="Tw Cen MT" panose="020B0602020104020603" pitchFamily="34" charset="0"/>
              </a:rPr>
              <a:t>of its Annual Targets.</a:t>
            </a:r>
          </a:p>
          <a:p>
            <a:pPr marL="0" indent="0" algn="just">
              <a:lnSpc>
                <a:spcPct val="120000"/>
              </a:lnSpc>
              <a:spcBef>
                <a:spcPts val="0"/>
              </a:spcBef>
              <a:buNone/>
            </a:pPr>
            <a:endParaRPr lang="en-ZA" sz="3200" dirty="0">
              <a:latin typeface="Tw Cen MT" panose="020B0602020104020603" pitchFamily="34" charset="0"/>
            </a:endParaRPr>
          </a:p>
          <a:p>
            <a:pPr marL="0" indent="0" algn="just">
              <a:lnSpc>
                <a:spcPct val="120000"/>
              </a:lnSpc>
              <a:spcBef>
                <a:spcPts val="0"/>
              </a:spcBef>
              <a:buNone/>
            </a:pPr>
            <a:r>
              <a:rPr lang="en-ZA" sz="3200" dirty="0" smtClean="0">
                <a:latin typeface="Tw Cen MT" panose="020B0602020104020603" pitchFamily="34" charset="0"/>
              </a:rPr>
              <a:t>1.  	</a:t>
            </a:r>
            <a:r>
              <a:rPr lang="en-ZA" sz="3200" dirty="0" smtClean="0">
                <a:solidFill>
                  <a:schemeClr val="bg1"/>
                </a:solidFill>
                <a:latin typeface="Tw Cen MT" panose="020B0602020104020603" pitchFamily="34" charset="0"/>
              </a:rPr>
              <a:t>The institutionalisation </a:t>
            </a:r>
            <a:r>
              <a:rPr lang="en-ZA" sz="3200" dirty="0">
                <a:solidFill>
                  <a:schemeClr val="bg1"/>
                </a:solidFill>
                <a:latin typeface="Tw Cen MT" panose="020B0602020104020603" pitchFamily="34" charset="0"/>
              </a:rPr>
              <a:t>of selected aspects towards the draft regulations for the </a:t>
            </a:r>
            <a:r>
              <a:rPr lang="en-ZA" sz="3200" dirty="0" smtClean="0">
                <a:solidFill>
                  <a:schemeClr val="bg1"/>
                </a:solidFill>
                <a:latin typeface="Tw Cen MT" panose="020B0602020104020603" pitchFamily="34" charset="0"/>
              </a:rPr>
              <a:t>	Office 	of Standards </a:t>
            </a:r>
            <a:r>
              <a:rPr lang="en-ZA" sz="3200" dirty="0">
                <a:solidFill>
                  <a:schemeClr val="bg1"/>
                </a:solidFill>
                <a:latin typeface="Tw Cen MT" panose="020B0602020104020603" pitchFamily="34" charset="0"/>
              </a:rPr>
              <a:t>and </a:t>
            </a:r>
            <a:r>
              <a:rPr lang="en-ZA" sz="3200" dirty="0" smtClean="0">
                <a:solidFill>
                  <a:schemeClr val="bg1"/>
                </a:solidFill>
                <a:latin typeface="Tw Cen MT" panose="020B0602020104020603" pitchFamily="34" charset="0"/>
              </a:rPr>
              <a:t>Compliance ( OSC) was conducted through consultations 	held 	with national 	departments. </a:t>
            </a:r>
          </a:p>
          <a:p>
            <a:pPr marL="0" indent="0" algn="just">
              <a:lnSpc>
                <a:spcPct val="120000"/>
              </a:lnSpc>
              <a:spcBef>
                <a:spcPts val="0"/>
              </a:spcBef>
              <a:buNone/>
            </a:pPr>
            <a:endParaRPr lang="en-ZA" sz="3200" dirty="0">
              <a:solidFill>
                <a:schemeClr val="bg1"/>
              </a:solidFill>
              <a:latin typeface="Tw Cen MT" panose="020B0602020104020603" pitchFamily="34" charset="0"/>
            </a:endParaRPr>
          </a:p>
          <a:p>
            <a:pPr marL="0" indent="0" algn="just">
              <a:lnSpc>
                <a:spcPct val="120000"/>
              </a:lnSpc>
              <a:spcBef>
                <a:spcPts val="0"/>
              </a:spcBef>
              <a:buNone/>
            </a:pPr>
            <a:r>
              <a:rPr lang="en-ZA" sz="3200" dirty="0" smtClean="0">
                <a:solidFill>
                  <a:schemeClr val="bg1"/>
                </a:solidFill>
                <a:latin typeface="Tw Cen MT" panose="020B0602020104020603" pitchFamily="34" charset="0"/>
              </a:rPr>
              <a:t>2. 	The </a:t>
            </a:r>
            <a:r>
              <a:rPr lang="en-ZA" sz="3200" dirty="0">
                <a:solidFill>
                  <a:schemeClr val="bg1"/>
                </a:solidFill>
                <a:latin typeface="Tw Cen MT" panose="020B0602020104020603" pitchFamily="34" charset="0"/>
              </a:rPr>
              <a:t>business case </a:t>
            </a:r>
            <a:r>
              <a:rPr lang="en-ZA" sz="3200" dirty="0" smtClean="0">
                <a:solidFill>
                  <a:schemeClr val="bg1"/>
                </a:solidFill>
                <a:latin typeface="Tw Cen MT" panose="020B0602020104020603" pitchFamily="34" charset="0"/>
              </a:rPr>
              <a:t>on the structure</a:t>
            </a:r>
            <a:r>
              <a:rPr lang="en-ZA" sz="3200" dirty="0">
                <a:solidFill>
                  <a:schemeClr val="bg1"/>
                </a:solidFill>
                <a:latin typeface="Tw Cen MT" panose="020B0602020104020603" pitchFamily="34" charset="0"/>
              </a:rPr>
              <a:t> </a:t>
            </a:r>
            <a:r>
              <a:rPr lang="en-ZA" sz="3200" dirty="0" smtClean="0">
                <a:solidFill>
                  <a:schemeClr val="bg1"/>
                </a:solidFill>
                <a:latin typeface="Tw Cen MT" panose="020B0602020104020603" pitchFamily="34" charset="0"/>
              </a:rPr>
              <a:t>and governance</a:t>
            </a:r>
            <a:r>
              <a:rPr lang="en-ZA" sz="3200" b="1" dirty="0" smtClean="0">
                <a:solidFill>
                  <a:schemeClr val="bg1"/>
                </a:solidFill>
                <a:latin typeface="Tw Cen MT" panose="020B0602020104020603" pitchFamily="34" charset="0"/>
              </a:rPr>
              <a:t> </a:t>
            </a:r>
            <a:r>
              <a:rPr lang="en-ZA" sz="3200" b="1" dirty="0">
                <a:solidFill>
                  <a:schemeClr val="bg1"/>
                </a:solidFill>
                <a:latin typeface="Tw Cen MT" panose="020B0602020104020603" pitchFamily="34" charset="0"/>
              </a:rPr>
              <a:t>of the Office of Standards </a:t>
            </a:r>
            <a:r>
              <a:rPr lang="en-ZA" sz="3200" dirty="0" smtClean="0">
                <a:solidFill>
                  <a:schemeClr val="bg1"/>
                </a:solidFill>
                <a:latin typeface="Tw Cen MT" panose="020B0602020104020603" pitchFamily="34" charset="0"/>
              </a:rPr>
              <a:t>was 	compiled</a:t>
            </a:r>
          </a:p>
          <a:p>
            <a:pPr marL="0" indent="0" algn="just">
              <a:lnSpc>
                <a:spcPct val="120000"/>
              </a:lnSpc>
              <a:spcBef>
                <a:spcPts val="0"/>
              </a:spcBef>
              <a:buNone/>
            </a:pPr>
            <a:endParaRPr lang="en-ZA" sz="3200" dirty="0" smtClean="0">
              <a:latin typeface="Tw Cen MT" panose="020B0602020104020603" pitchFamily="34" charset="0"/>
            </a:endParaRPr>
          </a:p>
          <a:p>
            <a:pPr lvl="2" algn="just">
              <a:lnSpc>
                <a:spcPct val="120000"/>
              </a:lnSpc>
              <a:spcBef>
                <a:spcPts val="0"/>
              </a:spcBef>
            </a:pPr>
            <a:r>
              <a:rPr lang="en-ZA" sz="3200" i="1" dirty="0" smtClean="0">
                <a:solidFill>
                  <a:schemeClr val="accent2">
                    <a:lumMod val="50000"/>
                  </a:schemeClr>
                </a:solidFill>
                <a:latin typeface="Tw Cen MT" panose="020B0602020104020603" pitchFamily="34" charset="0"/>
              </a:rPr>
              <a:t>As part of the approved Structure the OSC has been created as a Chief Directorate. </a:t>
            </a:r>
          </a:p>
          <a:p>
            <a:pPr marL="1143000" indent="-1143000" algn="just">
              <a:lnSpc>
                <a:spcPct val="120000"/>
              </a:lnSpc>
              <a:spcBef>
                <a:spcPts val="0"/>
              </a:spcBef>
              <a:buFont typeface="+mj-lt"/>
              <a:buAutoNum type="arabicPeriod"/>
            </a:pPr>
            <a:endParaRPr lang="en-ZA" sz="3200" dirty="0" smtClean="0">
              <a:latin typeface="Tw Cen MT" panose="020B0602020104020603" pitchFamily="34" charset="0"/>
            </a:endParaRPr>
          </a:p>
          <a:p>
            <a:pPr marL="0" indent="0" algn="just">
              <a:lnSpc>
                <a:spcPct val="120000"/>
              </a:lnSpc>
              <a:spcBef>
                <a:spcPts val="0"/>
              </a:spcBef>
              <a:buNone/>
            </a:pPr>
            <a:r>
              <a:rPr lang="en-ZA" sz="3200" dirty="0" smtClean="0">
                <a:solidFill>
                  <a:schemeClr val="bg1"/>
                </a:solidFill>
                <a:latin typeface="Tw Cen MT" panose="020B0602020104020603" pitchFamily="34" charset="0"/>
              </a:rPr>
              <a:t>3.</a:t>
            </a:r>
            <a:r>
              <a:rPr lang="en-ZA" sz="3200" dirty="0" smtClean="0">
                <a:latin typeface="Tw Cen MT" panose="020B0602020104020603" pitchFamily="34" charset="0"/>
              </a:rPr>
              <a:t>	</a:t>
            </a:r>
            <a:r>
              <a:rPr lang="en-ZA" sz="3200" dirty="0" smtClean="0">
                <a:solidFill>
                  <a:schemeClr val="bg1"/>
                </a:solidFill>
                <a:latin typeface="Tw Cen MT" panose="020B0602020104020603" pitchFamily="34" charset="0"/>
              </a:rPr>
              <a:t>The </a:t>
            </a:r>
            <a:r>
              <a:rPr lang="en-ZA" sz="3200" dirty="0">
                <a:solidFill>
                  <a:schemeClr val="bg1"/>
                </a:solidFill>
                <a:latin typeface="Tw Cen MT" panose="020B0602020104020603" pitchFamily="34" charset="0"/>
              </a:rPr>
              <a:t>Report on support provided to departments to improve on areas of </a:t>
            </a:r>
            <a:r>
              <a:rPr lang="en-ZA" sz="3200" dirty="0" smtClean="0">
                <a:solidFill>
                  <a:schemeClr val="bg1"/>
                </a:solidFill>
                <a:latin typeface="Tw Cen MT" panose="020B0602020104020603" pitchFamily="34" charset="0"/>
              </a:rPr>
              <a:t>non-	compliance 	with </a:t>
            </a:r>
            <a:r>
              <a:rPr lang="en-ZA" sz="3200" dirty="0">
                <a:solidFill>
                  <a:schemeClr val="bg1"/>
                </a:solidFill>
                <a:latin typeface="Tw Cen MT" panose="020B0602020104020603" pitchFamily="34" charset="0"/>
              </a:rPr>
              <a:t>Public Service </a:t>
            </a:r>
            <a:r>
              <a:rPr lang="en-ZA" sz="3200" dirty="0" smtClean="0">
                <a:solidFill>
                  <a:schemeClr val="bg1"/>
                </a:solidFill>
                <a:latin typeface="Tw Cen MT" panose="020B0602020104020603" pitchFamily="34" charset="0"/>
              </a:rPr>
              <a:t>	legislative and </a:t>
            </a:r>
            <a:r>
              <a:rPr lang="en-ZA" sz="3200" dirty="0">
                <a:solidFill>
                  <a:schemeClr val="bg1"/>
                </a:solidFill>
                <a:latin typeface="Tw Cen MT" panose="020B0602020104020603" pitchFamily="34" charset="0"/>
              </a:rPr>
              <a:t>regulatory prescripts as identified </a:t>
            </a:r>
            <a:r>
              <a:rPr lang="en-ZA" sz="3200" dirty="0" smtClean="0">
                <a:solidFill>
                  <a:schemeClr val="bg1"/>
                </a:solidFill>
                <a:latin typeface="Tw Cen MT" panose="020B0602020104020603" pitchFamily="34" charset="0"/>
              </a:rPr>
              <a:t>	in </a:t>
            </a:r>
            <a:r>
              <a:rPr lang="en-ZA" sz="3200" dirty="0">
                <a:solidFill>
                  <a:schemeClr val="bg1"/>
                </a:solidFill>
                <a:latin typeface="Tw Cen MT" panose="020B0602020104020603" pitchFamily="34" charset="0"/>
              </a:rPr>
              <a:t>the 2017/18 </a:t>
            </a:r>
            <a:r>
              <a:rPr lang="en-ZA" sz="3200" dirty="0" smtClean="0">
                <a:solidFill>
                  <a:schemeClr val="bg1"/>
                </a:solidFill>
                <a:latin typeface="Tw Cen MT" panose="020B0602020104020603" pitchFamily="34" charset="0"/>
              </a:rPr>
              <a:t>Auditor-General </a:t>
            </a:r>
            <a:r>
              <a:rPr lang="en-ZA" sz="3200" dirty="0">
                <a:solidFill>
                  <a:schemeClr val="bg1"/>
                </a:solidFill>
                <a:latin typeface="Tw Cen MT" panose="020B0602020104020603" pitchFamily="34" charset="0"/>
              </a:rPr>
              <a:t>report </a:t>
            </a:r>
            <a:r>
              <a:rPr lang="en-ZA" sz="3200" dirty="0" smtClean="0">
                <a:solidFill>
                  <a:schemeClr val="bg1"/>
                </a:solidFill>
                <a:latin typeface="Tw Cen MT" panose="020B0602020104020603" pitchFamily="34" charset="0"/>
              </a:rPr>
              <a:t>developed .</a:t>
            </a:r>
          </a:p>
          <a:p>
            <a:pPr marL="1143000" indent="-1143000" algn="just">
              <a:lnSpc>
                <a:spcPct val="120000"/>
              </a:lnSpc>
              <a:spcBef>
                <a:spcPts val="0"/>
              </a:spcBef>
              <a:buFont typeface="+mj-lt"/>
              <a:buAutoNum type="arabicPeriod"/>
            </a:pPr>
            <a:endParaRPr lang="en-ZA" sz="8000" dirty="0" smtClean="0">
              <a:latin typeface="Tw Cen MT" panose="020B0602020104020603" pitchFamily="34" charset="0"/>
            </a:endParaRPr>
          </a:p>
          <a:p>
            <a:pPr marL="1371600" lvl="3" indent="0" algn="just">
              <a:lnSpc>
                <a:spcPct val="130000"/>
              </a:lnSpc>
              <a:spcBef>
                <a:spcPts val="0"/>
              </a:spcBef>
              <a:buNone/>
            </a:pPr>
            <a:endParaRPr lang="en-ZA" sz="8000" i="1" dirty="0">
              <a:latin typeface="Tw Cen MT" panose="020B0602020104020603" pitchFamily="34" charset="0"/>
            </a:endParaRPr>
          </a:p>
          <a:p>
            <a:pPr marL="0" indent="0" algn="just">
              <a:lnSpc>
                <a:spcPct val="120000"/>
              </a:lnSpc>
              <a:spcBef>
                <a:spcPts val="0"/>
              </a:spcBef>
              <a:buNone/>
            </a:pPr>
            <a:endParaRPr lang="en-ZA" sz="8000" dirty="0" smtClean="0">
              <a:latin typeface="Tw Cen MT" panose="020B0602020104020603" pitchFamily="34" charset="0"/>
            </a:endParaRPr>
          </a:p>
          <a:p>
            <a:pPr lvl="1" algn="just">
              <a:lnSpc>
                <a:spcPct val="120000"/>
              </a:lnSpc>
              <a:spcBef>
                <a:spcPts val="0"/>
              </a:spcBef>
            </a:pPr>
            <a:endParaRPr lang="en-ZA" sz="6000" dirty="0"/>
          </a:p>
          <a:p>
            <a:pPr marL="0" indent="0" algn="just">
              <a:lnSpc>
                <a:spcPct val="130000"/>
              </a:lnSpc>
              <a:spcBef>
                <a:spcPts val="0"/>
              </a:spcBef>
              <a:buNone/>
            </a:pPr>
            <a:endParaRPr lang="en-ZA" sz="5500" dirty="0" smtClean="0">
              <a:latin typeface="Tw Cen MT" panose="020B0602020104020603" pitchFamily="34" charset="0"/>
            </a:endParaRPr>
          </a:p>
          <a:p>
            <a:pPr algn="just">
              <a:lnSpc>
                <a:spcPct val="130000"/>
              </a:lnSpc>
              <a:spcBef>
                <a:spcPts val="0"/>
              </a:spcBef>
            </a:pPr>
            <a:endParaRPr lang="en-ZA" sz="2900" dirty="0" smtClean="0">
              <a:latin typeface="Tw Cen MT" panose="020B0602020104020603" pitchFamily="34" charset="0"/>
            </a:endParaRPr>
          </a:p>
          <a:p>
            <a:pPr algn="just">
              <a:lnSpc>
                <a:spcPct val="130000"/>
              </a:lnSpc>
              <a:spcBef>
                <a:spcPts val="0"/>
              </a:spcBef>
            </a:pPr>
            <a:endParaRPr lang="en-ZA" sz="2900" dirty="0" smtClean="0">
              <a:latin typeface="Tw Cen MT" panose="020B0602020104020603" pitchFamily="34" charset="0"/>
            </a:endParaRPr>
          </a:p>
          <a:p>
            <a:pPr algn="just"/>
            <a:endParaRPr lang="en-ZA" sz="1600" dirty="0" smtClean="0"/>
          </a:p>
          <a:p>
            <a:pPr algn="just"/>
            <a:endParaRPr lang="en-ZA" sz="1600" dirty="0" smtClean="0"/>
          </a:p>
          <a:p>
            <a:pPr algn="just"/>
            <a:endParaRPr lang="en-ZA" sz="1600" dirty="0" smtClean="0"/>
          </a:p>
          <a:p>
            <a:pPr marL="0" indent="0" algn="just">
              <a:buSzPct val="100000"/>
              <a:buFont typeface="Arial" panose="020B0604020202020204" pitchFamily="34" charset="0"/>
              <a:buNone/>
            </a:pPr>
            <a:endParaRPr lang="en-US" sz="1600" u="sng" dirty="0" smtClean="0">
              <a:latin typeface="Tw Cen MT" panose="020B0602020104020603" pitchFamily="34" charset="0"/>
            </a:endParaRPr>
          </a:p>
          <a:p>
            <a:pPr marL="82296" indent="0" algn="just">
              <a:buFont typeface="Arial" panose="020B0604020202020204" pitchFamily="34" charset="0"/>
              <a:buNone/>
            </a:pPr>
            <a:endParaRPr lang="en-US" sz="2000" dirty="0" smtClean="0">
              <a:latin typeface="Tw Cen MT" panose="020B0602020104020603" pitchFamily="34" charset="0"/>
            </a:endParaRPr>
          </a:p>
          <a:p>
            <a:pPr>
              <a:buFont typeface="Arial" panose="020B0604020202020204" pitchFamily="34" charset="0"/>
              <a:buNone/>
            </a:pPr>
            <a:endParaRPr lang="en-US" dirty="0" smtClean="0"/>
          </a:p>
          <a:p>
            <a:endParaRPr lang="en-US" sz="1800" dirty="0"/>
          </a:p>
        </p:txBody>
      </p:sp>
      <p:sp>
        <p:nvSpPr>
          <p:cNvPr id="7" name="Slide Number Placeholder 3"/>
          <p:cNvSpPr txBox="1">
            <a:spLocks/>
          </p:cNvSpPr>
          <p:nvPr/>
        </p:nvSpPr>
        <p:spPr>
          <a:xfrm>
            <a:off x="10457688" y="0"/>
            <a:ext cx="1734312" cy="91887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4000" b="1" dirty="0"/>
              <a:t>8</a:t>
            </a:r>
          </a:p>
        </p:txBody>
      </p:sp>
    </p:spTree>
    <p:extLst>
      <p:ext uri="{BB962C8B-B14F-4D97-AF65-F5344CB8AC3E}">
        <p14:creationId xmlns:p14="http://schemas.microsoft.com/office/powerpoint/2010/main" val="781014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11136560" cy="1052736"/>
          </a:xfr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accent5"/>
          </a:lnRef>
          <a:fillRef idx="1003">
            <a:schemeClr val="lt2"/>
          </a:fillRef>
          <a:effectRef idx="2">
            <a:schemeClr val="accent5"/>
          </a:effectRef>
          <a:fontRef idx="minor">
            <a:schemeClr val="lt1"/>
          </a:fontRef>
        </p:style>
        <p:txBody>
          <a:bodyPr>
            <a:normAutofit/>
          </a:bodyPr>
          <a:lstStyle/>
          <a:p>
            <a:r>
              <a:rPr lang="en-ZA" sz="2800" b="1" dirty="0">
                <a:solidFill>
                  <a:schemeClr val="accent3">
                    <a:lumMod val="75000"/>
                  </a:schemeClr>
                </a:solidFill>
                <a:effectLst>
                  <a:outerShdw blurRad="50000" dist="30000" dir="5400000" algn="tl" rotWithShape="0">
                    <a:srgbClr val="000000">
                      <a:alpha val="30000"/>
                    </a:srgbClr>
                  </a:outerShdw>
                </a:effectLst>
                <a:latin typeface="Trebuchet MS" panose="020B0603020202020204" pitchFamily="34" charset="0"/>
                <a:ea typeface="+mj-ea"/>
                <a:cs typeface="+mj-cs"/>
              </a:rPr>
              <a:t>PROGRAMME </a:t>
            </a:r>
            <a:r>
              <a:rPr lang="en-ZA" sz="2800" b="1" dirty="0" smtClean="0">
                <a:solidFill>
                  <a:schemeClr val="accent3">
                    <a:lumMod val="75000"/>
                  </a:schemeClr>
                </a:solidFill>
                <a:effectLst>
                  <a:outerShdw blurRad="50000" dist="30000" dir="5400000" algn="tl" rotWithShape="0">
                    <a:srgbClr val="000000">
                      <a:alpha val="30000"/>
                    </a:srgbClr>
                  </a:outerShdw>
                </a:effectLst>
                <a:latin typeface="Trebuchet MS" panose="020B0603020202020204" pitchFamily="34" charset="0"/>
                <a:ea typeface="+mj-ea"/>
                <a:cs typeface="+mj-cs"/>
              </a:rPr>
              <a:t>2: POLICY DEVELOPMENT, RESEARCH &amp; ANALYSIS (2)</a:t>
            </a:r>
            <a:r>
              <a:rPr lang="en-ZA" sz="2800" b="1" dirty="0">
                <a:solidFill>
                  <a:schemeClr val="accent3">
                    <a:lumMod val="75000"/>
                  </a:schemeClr>
                </a:solidFill>
                <a:effectLst>
                  <a:outerShdw blurRad="50000" dist="30000" dir="5400000" algn="tl" rotWithShape="0">
                    <a:srgbClr val="000000">
                      <a:alpha val="30000"/>
                    </a:srgbClr>
                  </a:outerShdw>
                </a:effectLst>
                <a:latin typeface="Trebuchet MS" panose="020B0603020202020204" pitchFamily="34" charset="0"/>
                <a:ea typeface="+mj-ea"/>
                <a:cs typeface="+mj-cs"/>
              </a:rPr>
              <a:t/>
            </a:r>
            <a:br>
              <a:rPr lang="en-ZA" sz="2800" b="1" dirty="0">
                <a:solidFill>
                  <a:schemeClr val="accent3">
                    <a:lumMod val="75000"/>
                  </a:schemeClr>
                </a:solidFill>
                <a:effectLst>
                  <a:outerShdw blurRad="50000" dist="30000" dir="5400000" algn="tl" rotWithShape="0">
                    <a:srgbClr val="000000">
                      <a:alpha val="30000"/>
                    </a:srgbClr>
                  </a:outerShdw>
                </a:effectLst>
                <a:latin typeface="Trebuchet MS" panose="020B0603020202020204" pitchFamily="34" charset="0"/>
                <a:ea typeface="+mj-ea"/>
                <a:cs typeface="+mj-cs"/>
              </a:rPr>
            </a:br>
            <a:r>
              <a:rPr lang="en-ZA" sz="2800" b="1" dirty="0" smtClean="0">
                <a:solidFill>
                  <a:srgbClr val="00B050"/>
                </a:solidFill>
                <a:effectLst>
                  <a:outerShdw blurRad="50000" dist="30000" dir="5400000" algn="tl" rotWithShape="0">
                    <a:srgbClr val="000000">
                      <a:alpha val="30000"/>
                    </a:srgbClr>
                  </a:outerShdw>
                </a:effectLst>
                <a:latin typeface="Trebuchet MS" panose="020B0603020202020204" pitchFamily="34" charset="0"/>
                <a:ea typeface="+mj-ea"/>
                <a:cs typeface="+mj-cs"/>
              </a:rPr>
              <a:t>ANNUAL TARGETS ACHIEVED</a:t>
            </a:r>
            <a:endParaRPr lang="en-ZA" sz="2800" b="1" dirty="0">
              <a:solidFill>
                <a:srgbClr val="00B050"/>
              </a:solidFill>
              <a:latin typeface="Trebuchet MS" panose="020B0603020202020204" pitchFamily="34" charset="0"/>
            </a:endParaRPr>
          </a:p>
        </p:txBody>
      </p:sp>
      <p:sp>
        <p:nvSpPr>
          <p:cNvPr id="3" name="Content Placeholder 2"/>
          <p:cNvSpPr>
            <a:spLocks noGrp="1"/>
          </p:cNvSpPr>
          <p:nvPr>
            <p:ph idx="1"/>
          </p:nvPr>
        </p:nvSpPr>
        <p:spPr>
          <a:xfrm>
            <a:off x="1" y="1052736"/>
            <a:ext cx="12037802" cy="4626847"/>
          </a:xfrm>
        </p:spPr>
        <p:txBody>
          <a:bodyPr>
            <a:normAutofit/>
          </a:bodyPr>
          <a:lstStyle/>
          <a:p>
            <a:pPr marL="0" indent="0">
              <a:buSzPct val="100000"/>
              <a:buNone/>
            </a:pPr>
            <a:endParaRPr lang="en-US" sz="800" u="sng" dirty="0">
              <a:latin typeface="Tw Cen MT" panose="020B0602020104020603" pitchFamily="34" charset="0"/>
            </a:endParaRPr>
          </a:p>
          <a:p>
            <a:pPr marL="0" indent="0">
              <a:buSzPct val="100000"/>
              <a:buNone/>
            </a:pPr>
            <a:endParaRPr lang="en-US" sz="1600" u="sng" dirty="0">
              <a:latin typeface="Tw Cen MT" panose="020B0602020104020603" pitchFamily="34" charset="0"/>
            </a:endParaRPr>
          </a:p>
          <a:p>
            <a:pPr marL="82296" indent="0" algn="just">
              <a:buNone/>
            </a:pPr>
            <a:endParaRPr lang="en-US" sz="2000" dirty="0" smtClean="0">
              <a:latin typeface="Tw Cen MT" panose="020B0602020104020603" pitchFamily="34" charset="0"/>
            </a:endParaRPr>
          </a:p>
          <a:p>
            <a:pPr>
              <a:buNone/>
            </a:pPr>
            <a:endParaRPr lang="en-US" dirty="0" smtClean="0"/>
          </a:p>
          <a:p>
            <a:endParaRPr lang="en-US" sz="1800" dirty="0"/>
          </a:p>
        </p:txBody>
      </p:sp>
      <p:sp>
        <p:nvSpPr>
          <p:cNvPr id="6" name="Content Placeholder 2"/>
          <p:cNvSpPr txBox="1">
            <a:spLocks/>
          </p:cNvSpPr>
          <p:nvPr/>
        </p:nvSpPr>
        <p:spPr>
          <a:xfrm>
            <a:off x="0" y="1052736"/>
            <a:ext cx="12190203" cy="5805264"/>
          </a:xfrm>
          <a:prstGeom prst="rect">
            <a:avLst/>
          </a:prstGeom>
          <a:solidFill>
            <a:schemeClr val="tx1">
              <a:lumMod val="95000"/>
            </a:scheme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just">
              <a:lnSpc>
                <a:spcPct val="120000"/>
              </a:lnSpc>
              <a:spcBef>
                <a:spcPts val="0"/>
              </a:spcBef>
              <a:buNone/>
            </a:pPr>
            <a:endParaRPr lang="en-ZA" sz="1600" dirty="0">
              <a:latin typeface="Tw Cen MT" panose="020B0602020104020603" pitchFamily="34" charset="0"/>
            </a:endParaRPr>
          </a:p>
          <a:p>
            <a:pPr marL="514350" indent="-514350">
              <a:lnSpc>
                <a:spcPct val="120000"/>
              </a:lnSpc>
              <a:spcBef>
                <a:spcPts val="0"/>
              </a:spcBef>
              <a:buAutoNum type="arabicPeriod" startAt="4"/>
            </a:pPr>
            <a:r>
              <a:rPr lang="en-ZA" sz="1600" dirty="0" smtClean="0">
                <a:solidFill>
                  <a:schemeClr val="bg1"/>
                </a:solidFill>
                <a:latin typeface="Tw Cen MT" panose="020B0602020104020603" pitchFamily="34" charset="0"/>
              </a:rPr>
              <a:t>The Report on the revised Public Administration Performance Information </a:t>
            </a:r>
            <a:r>
              <a:rPr lang="en-ZA" sz="1600" dirty="0">
                <a:solidFill>
                  <a:schemeClr val="bg1"/>
                </a:solidFill>
                <a:latin typeface="Tw Cen MT" panose="020B0602020104020603" pitchFamily="34" charset="0"/>
              </a:rPr>
              <a:t>areas </a:t>
            </a:r>
            <a:r>
              <a:rPr lang="en-ZA" sz="1600" dirty="0" smtClean="0">
                <a:solidFill>
                  <a:schemeClr val="bg1"/>
                </a:solidFill>
                <a:latin typeface="Tw Cen MT" panose="020B0602020104020603" pitchFamily="34" charset="0"/>
              </a:rPr>
              <a:t>for </a:t>
            </a:r>
            <a:r>
              <a:rPr lang="en-ZA" sz="1600" dirty="0">
                <a:solidFill>
                  <a:schemeClr val="bg1"/>
                </a:solidFill>
                <a:latin typeface="Tw Cen MT" panose="020B0602020104020603" pitchFamily="34" charset="0"/>
              </a:rPr>
              <a:t>inclusion </a:t>
            </a:r>
            <a:r>
              <a:rPr lang="en-ZA" sz="1600" dirty="0" smtClean="0">
                <a:solidFill>
                  <a:schemeClr val="bg1"/>
                </a:solidFill>
                <a:latin typeface="Tw Cen MT" panose="020B0602020104020603" pitchFamily="34" charset="0"/>
              </a:rPr>
              <a:t>  in </a:t>
            </a:r>
            <a:r>
              <a:rPr lang="en-ZA" sz="1600" dirty="0">
                <a:solidFill>
                  <a:schemeClr val="bg1"/>
                </a:solidFill>
                <a:latin typeface="Tw Cen MT" panose="020B0602020104020603" pitchFamily="34" charset="0"/>
              </a:rPr>
              <a:t>the </a:t>
            </a:r>
            <a:r>
              <a:rPr lang="en-ZA" sz="1600" dirty="0" smtClean="0">
                <a:solidFill>
                  <a:schemeClr val="bg1"/>
                </a:solidFill>
                <a:latin typeface="Tw Cen MT" panose="020B0602020104020603" pitchFamily="34" charset="0"/>
              </a:rPr>
              <a:t> Annual Report Format for auditing  by           the AG was produced </a:t>
            </a:r>
          </a:p>
          <a:p>
            <a:pPr marL="742950" indent="-742950" algn="just">
              <a:lnSpc>
                <a:spcPct val="120000"/>
              </a:lnSpc>
              <a:spcBef>
                <a:spcPts val="0"/>
              </a:spcBef>
              <a:buAutoNum type="arabicPeriod" startAt="4"/>
            </a:pPr>
            <a:endParaRPr lang="en-ZA" sz="1600" dirty="0" smtClean="0">
              <a:latin typeface="Tw Cen MT" panose="020B0602020104020603" pitchFamily="34" charset="0"/>
            </a:endParaRPr>
          </a:p>
          <a:p>
            <a:pPr lvl="2" algn="just"/>
            <a:r>
              <a:rPr lang="en-ZA" sz="1600" dirty="0">
                <a:solidFill>
                  <a:schemeClr val="accent2">
                    <a:lumMod val="50000"/>
                  </a:schemeClr>
                </a:solidFill>
                <a:latin typeface="Tw Cen MT" panose="020B0602020104020603" pitchFamily="34" charset="0"/>
              </a:rPr>
              <a:t>The Department has proposed the revision of a number of areas, including the following:</a:t>
            </a:r>
          </a:p>
          <a:p>
            <a:pPr marL="914400" lvl="2" indent="0" algn="just">
              <a:buNone/>
            </a:pPr>
            <a:r>
              <a:rPr lang="en-ZA" sz="1600" dirty="0">
                <a:solidFill>
                  <a:schemeClr val="accent2">
                    <a:lumMod val="50000"/>
                  </a:schemeClr>
                </a:solidFill>
                <a:latin typeface="Tw Cen MT" panose="020B0602020104020603" pitchFamily="34" charset="0"/>
              </a:rPr>
              <a:t> </a:t>
            </a:r>
          </a:p>
          <a:p>
            <a:pPr lvl="3" algn="just">
              <a:buFont typeface="Wingdings" panose="05000000000000000000" pitchFamily="2" charset="2"/>
              <a:buChar char="§"/>
            </a:pPr>
            <a:r>
              <a:rPr lang="en-ZA" i="1" dirty="0">
                <a:solidFill>
                  <a:schemeClr val="accent2">
                    <a:lumMod val="50000"/>
                  </a:schemeClr>
                </a:solidFill>
                <a:latin typeface="Tw Cen MT" panose="020B0602020104020603" pitchFamily="34" charset="0"/>
              </a:rPr>
              <a:t>There should be reporting on information and communication technology (ICT) related expenditure.</a:t>
            </a:r>
          </a:p>
          <a:p>
            <a:pPr lvl="3" algn="just">
              <a:buFont typeface="Wingdings" panose="05000000000000000000" pitchFamily="2" charset="2"/>
              <a:buChar char="§"/>
            </a:pPr>
            <a:r>
              <a:rPr lang="en-ZA" i="1" dirty="0">
                <a:solidFill>
                  <a:schemeClr val="accent2">
                    <a:lumMod val="50000"/>
                  </a:schemeClr>
                </a:solidFill>
                <a:latin typeface="Tw Cen MT" panose="020B0602020104020603" pitchFamily="34" charset="0"/>
              </a:rPr>
              <a:t>Additional reporting should be required in area of anti-corruption and ethics emanating from Regulation 22 such as reporting on corruption and the designation of ethics officers to promote, advise and monitor ethical behaviour.</a:t>
            </a:r>
          </a:p>
          <a:p>
            <a:pPr lvl="3" algn="just">
              <a:buFont typeface="Wingdings" panose="05000000000000000000" pitchFamily="2" charset="2"/>
              <a:buChar char="§"/>
            </a:pPr>
            <a:r>
              <a:rPr lang="en-ZA" i="1" dirty="0">
                <a:solidFill>
                  <a:schemeClr val="accent2">
                    <a:lumMod val="50000"/>
                  </a:schemeClr>
                </a:solidFill>
                <a:latin typeface="Tw Cen MT" panose="020B0602020104020603" pitchFamily="34" charset="0"/>
              </a:rPr>
              <a:t>The format of questions relating to employee wellness.</a:t>
            </a:r>
          </a:p>
          <a:p>
            <a:pPr lvl="3" algn="just">
              <a:buFont typeface="Wingdings" panose="05000000000000000000" pitchFamily="2" charset="2"/>
              <a:buChar char="§"/>
            </a:pPr>
            <a:endParaRPr lang="en-ZA" i="1" dirty="0">
              <a:solidFill>
                <a:schemeClr val="accent2">
                  <a:lumMod val="75000"/>
                </a:schemeClr>
              </a:solidFill>
              <a:latin typeface="Tw Cen MT" panose="020B0602020104020603" pitchFamily="34" charset="0"/>
            </a:endParaRPr>
          </a:p>
          <a:p>
            <a:pPr marL="1143000" indent="-1143000" algn="just">
              <a:lnSpc>
                <a:spcPct val="120000"/>
              </a:lnSpc>
              <a:spcBef>
                <a:spcPts val="0"/>
              </a:spcBef>
              <a:buAutoNum type="arabicPeriod" startAt="5"/>
            </a:pPr>
            <a:r>
              <a:rPr lang="en-ZA" sz="1600" dirty="0">
                <a:solidFill>
                  <a:schemeClr val="bg1"/>
                </a:solidFill>
                <a:latin typeface="Tw Cen MT" panose="020B0602020104020603" pitchFamily="34" charset="0"/>
              </a:rPr>
              <a:t>The report on the implementation of recommendations made towards the establishment of a national administration to support the Public Administration Management Act was submitted</a:t>
            </a:r>
          </a:p>
          <a:p>
            <a:pPr marL="0" indent="0" algn="just">
              <a:lnSpc>
                <a:spcPct val="120000"/>
              </a:lnSpc>
              <a:spcBef>
                <a:spcPts val="0"/>
              </a:spcBef>
              <a:buNone/>
            </a:pPr>
            <a:endParaRPr lang="en-ZA" sz="1600" dirty="0">
              <a:latin typeface="Tw Cen MT" panose="020B0602020104020603" pitchFamily="34" charset="0"/>
            </a:endParaRPr>
          </a:p>
          <a:p>
            <a:pPr lvl="3" algn="just">
              <a:lnSpc>
                <a:spcPct val="120000"/>
              </a:lnSpc>
              <a:spcBef>
                <a:spcPts val="0"/>
              </a:spcBef>
            </a:pPr>
            <a:r>
              <a:rPr lang="en-ZA" i="1" dirty="0">
                <a:solidFill>
                  <a:schemeClr val="accent2">
                    <a:lumMod val="50000"/>
                  </a:schemeClr>
                </a:solidFill>
                <a:latin typeface="Tw Cen MT" panose="020B0602020104020603" pitchFamily="34" charset="0"/>
              </a:rPr>
              <a:t>The recommendation arising from the research is that there should be legislative amendments effected to existing Acts to give meaning and effect to the NDP recommendations such as clearly defining what the definition of the National Administration, Provincial Administration and Local Administration are, as constitutionally intended.</a:t>
            </a:r>
          </a:p>
          <a:p>
            <a:pPr lvl="3" algn="just">
              <a:lnSpc>
                <a:spcPct val="120000"/>
              </a:lnSpc>
              <a:spcBef>
                <a:spcPts val="0"/>
              </a:spcBef>
            </a:pPr>
            <a:endParaRPr lang="en-ZA" i="1" dirty="0">
              <a:solidFill>
                <a:schemeClr val="accent2">
                  <a:lumMod val="50000"/>
                </a:schemeClr>
              </a:solidFill>
              <a:latin typeface="Tw Cen MT" panose="020B0602020104020603" pitchFamily="34" charset="0"/>
            </a:endParaRPr>
          </a:p>
          <a:p>
            <a:pPr lvl="3" algn="just">
              <a:lnSpc>
                <a:spcPct val="120000"/>
              </a:lnSpc>
              <a:spcBef>
                <a:spcPts val="0"/>
              </a:spcBef>
            </a:pPr>
            <a:r>
              <a:rPr lang="en-ZA" i="1" dirty="0">
                <a:solidFill>
                  <a:schemeClr val="accent2">
                    <a:lumMod val="50000"/>
                  </a:schemeClr>
                </a:solidFill>
                <a:latin typeface="Tw Cen MT" panose="020B0602020104020603" pitchFamily="34" charset="0"/>
              </a:rPr>
              <a:t>The DPSA is supporting the Presidency in this work </a:t>
            </a:r>
          </a:p>
          <a:p>
            <a:pPr marL="0" indent="0" algn="just">
              <a:lnSpc>
                <a:spcPct val="130000"/>
              </a:lnSpc>
              <a:spcBef>
                <a:spcPts val="0"/>
              </a:spcBef>
              <a:buNone/>
            </a:pPr>
            <a:endParaRPr lang="en-ZA" sz="5500" dirty="0" smtClean="0">
              <a:latin typeface="Tw Cen MT" panose="020B0602020104020603" pitchFamily="34" charset="0"/>
            </a:endParaRPr>
          </a:p>
          <a:p>
            <a:pPr algn="just">
              <a:lnSpc>
                <a:spcPct val="130000"/>
              </a:lnSpc>
              <a:spcBef>
                <a:spcPts val="0"/>
              </a:spcBef>
            </a:pPr>
            <a:endParaRPr lang="en-ZA" sz="2900" dirty="0" smtClean="0">
              <a:latin typeface="Tw Cen MT" panose="020B0602020104020603" pitchFamily="34" charset="0"/>
            </a:endParaRPr>
          </a:p>
          <a:p>
            <a:pPr algn="just">
              <a:lnSpc>
                <a:spcPct val="130000"/>
              </a:lnSpc>
              <a:spcBef>
                <a:spcPts val="0"/>
              </a:spcBef>
            </a:pPr>
            <a:endParaRPr lang="en-ZA" sz="2900" dirty="0" smtClean="0">
              <a:latin typeface="Tw Cen MT" panose="020B0602020104020603" pitchFamily="34" charset="0"/>
            </a:endParaRPr>
          </a:p>
          <a:p>
            <a:pPr algn="just"/>
            <a:endParaRPr lang="en-ZA" sz="1600" dirty="0" smtClean="0"/>
          </a:p>
          <a:p>
            <a:pPr algn="just"/>
            <a:endParaRPr lang="en-ZA" sz="1600" dirty="0" smtClean="0"/>
          </a:p>
          <a:p>
            <a:pPr algn="just"/>
            <a:endParaRPr lang="en-ZA" sz="1600" dirty="0" smtClean="0"/>
          </a:p>
          <a:p>
            <a:pPr marL="0" indent="0" algn="just">
              <a:buSzPct val="100000"/>
              <a:buFont typeface="Arial" panose="020B0604020202020204" pitchFamily="34" charset="0"/>
              <a:buNone/>
            </a:pPr>
            <a:endParaRPr lang="en-US" sz="1600" u="sng" dirty="0" smtClean="0">
              <a:latin typeface="Tw Cen MT" panose="020B0602020104020603" pitchFamily="34" charset="0"/>
            </a:endParaRPr>
          </a:p>
          <a:p>
            <a:pPr marL="82296" indent="0" algn="just">
              <a:buFont typeface="Arial" panose="020B0604020202020204" pitchFamily="34" charset="0"/>
              <a:buNone/>
            </a:pPr>
            <a:endParaRPr lang="en-US" sz="2000" dirty="0" smtClean="0">
              <a:latin typeface="Tw Cen MT" panose="020B0602020104020603" pitchFamily="34" charset="0"/>
            </a:endParaRPr>
          </a:p>
          <a:p>
            <a:pPr>
              <a:buFont typeface="Arial" panose="020B0604020202020204" pitchFamily="34" charset="0"/>
              <a:buNone/>
            </a:pPr>
            <a:endParaRPr lang="en-US" dirty="0" smtClean="0"/>
          </a:p>
          <a:p>
            <a:endParaRPr lang="en-US" sz="1800" dirty="0"/>
          </a:p>
        </p:txBody>
      </p:sp>
      <p:sp>
        <p:nvSpPr>
          <p:cNvPr id="7" name="Slide Number Placeholder 3"/>
          <p:cNvSpPr txBox="1">
            <a:spLocks/>
          </p:cNvSpPr>
          <p:nvPr/>
        </p:nvSpPr>
        <p:spPr>
          <a:xfrm>
            <a:off x="10457688" y="0"/>
            <a:ext cx="1734312" cy="91887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4000" b="1" dirty="0" smtClean="0"/>
              <a:t>9</a:t>
            </a:r>
            <a:endParaRPr lang="en-GB" sz="4000" b="1" dirty="0"/>
          </a:p>
        </p:txBody>
      </p:sp>
    </p:spTree>
    <p:extLst>
      <p:ext uri="{BB962C8B-B14F-4D97-AF65-F5344CB8AC3E}">
        <p14:creationId xmlns:p14="http://schemas.microsoft.com/office/powerpoint/2010/main" val="2189174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2001</TotalTime>
  <Words>2003</Words>
  <Application>Microsoft Office PowerPoint</Application>
  <PresentationFormat>Widescreen</PresentationFormat>
  <Paragraphs>853</Paragraphs>
  <Slides>34</Slides>
  <Notes>5</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34</vt:i4>
      </vt:variant>
    </vt:vector>
  </HeadingPairs>
  <TitlesOfParts>
    <vt:vector size="46" baseType="lpstr">
      <vt:lpstr>Arial</vt:lpstr>
      <vt:lpstr>Calibri</vt:lpstr>
      <vt:lpstr>Calibri Light</vt:lpstr>
      <vt:lpstr>Century Gothic</vt:lpstr>
      <vt:lpstr>Times New Roman</vt:lpstr>
      <vt:lpstr>Trebuchet MS</vt:lpstr>
      <vt:lpstr>Tw Cen MT</vt:lpstr>
      <vt:lpstr>Wingdings</vt:lpstr>
      <vt:lpstr>Wingdings 3</vt:lpstr>
      <vt:lpstr>Office Theme</vt:lpstr>
      <vt:lpstr>Custom Design</vt:lpstr>
      <vt:lpstr>Ion</vt:lpstr>
      <vt:lpstr>PowerPoint Presentation</vt:lpstr>
      <vt:lpstr>PRESENTATION OUTLINE</vt:lpstr>
      <vt:lpstr>INTRODUCTION</vt:lpstr>
      <vt:lpstr> PERFOMANCE INFORMATION  </vt:lpstr>
      <vt:lpstr>OVERALL DPSA PERFORMANCE ON THE IMPLEMENTATION OF THE 2019/20 APP ANNUAL TARGETS</vt:lpstr>
      <vt:lpstr>SUMMARY OF CONSOLIDATED PERFORMANCE PER PROGRAMME  </vt:lpstr>
      <vt:lpstr>PROGRAMME 1: ADMINISTRATION (2) ANNUAL TARGETS ACHIEVED</vt:lpstr>
      <vt:lpstr>PROGRAMME 2: POLICY DEVELOPMENT, RESEARCH &amp; ANALYSIS (2) ANNUAL TARGETS ACHIEVED</vt:lpstr>
      <vt:lpstr>PROGRAMME 2: POLICY DEVELOPMENT, RESEARCH &amp; ANALYSIS (2) ANNUAL TARGETS ACHIEVED</vt:lpstr>
      <vt:lpstr>PROGRAMME 2: POLICY DEVELOPMENT, RESEARCH &amp; ANALYSIS (2) ANNUAL TARGETS ACHIEVED</vt:lpstr>
      <vt:lpstr>PROGRAMME 2: POLICY DEVELOPMENT, RESEARCH &amp; ANALYSIS (3) NON-ACHIEVED ANNUAL TARGETS</vt:lpstr>
      <vt:lpstr>PROGRAMME 3: PUBLIC SERVICE EMPLOYMENT &amp; CONDITIONS OF SERVICE (1) ANNUAL TARGETS ACHIEVED</vt:lpstr>
      <vt:lpstr>PROGRAMME 3: PUBLIC SERVICE EMPLOYMENT &amp; CONDITIONS OF SERVICE (2) ANNUAL TARGETS ACHIEVED</vt:lpstr>
      <vt:lpstr>PROGRAMME 3: PUBLIC SERVICE EMPLOYMENT &amp; CONDITIONS OF SERVICE (3) ANNUAL TARGETS ACHIEVED SELECTED ANALYSIS</vt:lpstr>
      <vt:lpstr>PROGRAMME 3: PUBLIC SERVICE EMPLOYMENT &amp; CONDITIONS OF SERVICE (2) ANNUAL TARGETS ACHIEVED</vt:lpstr>
      <vt:lpstr>PROGRAMME 3: PUBLIC SERVICE EMPLOYMENT &amp; CONDITIONS OF SERVICE (3) ANNUAL TARGETS ACHIEVED</vt:lpstr>
      <vt:lpstr>PROGRAMME 3: PUBLIC SERVICE EMPLOYMENT &amp; CONDITIONS OF SERVICE (4) ANNUAL TARGETS ACHIEVED</vt:lpstr>
      <vt:lpstr>PROGRAMME 4: GOVERNMENT CHIEF INFORMATION OFFICER (1) ANNUAL TARGETS ACHIEVED</vt:lpstr>
      <vt:lpstr>PROGRAMME 4: GOVERNMENT CHIEF INFORMATION OFFICER (2) ANNUAL TARGETS ACHIEVED</vt:lpstr>
      <vt:lpstr>PROGRAMME 5: SERVICE DELIVERY SUPPORT (1) ANNUAL TARGETS ACHIEVED</vt:lpstr>
      <vt:lpstr>PROGRAMME 5: SERVICE DELIVERY SUPPORT (2) ANNUAL TARGETS ACHIEVED</vt:lpstr>
      <vt:lpstr>PROGRAMME 5: SERVICE DELIVERY SUPPORT (3) ANNUAL TARGETS ACHIEVED</vt:lpstr>
      <vt:lpstr>PROGRAMME 5: SERVICE DELIVERY SUPPORT (4) ANNUAL TARGETS ACHIEVED</vt:lpstr>
      <vt:lpstr>PROGRAMME 6: GOVERNANCE OF PUBLIC ADMINISTRATION (1) ANNUAL TARGETS ACHIEVED</vt:lpstr>
      <vt:lpstr>PROGRAMME 6: GOVERNANCE OF PUBLIC ADMINISTRATION (2) ANNUAL TARGETS ACHIEVED</vt:lpstr>
      <vt:lpstr>FINANCIAL INFORMATION </vt:lpstr>
      <vt:lpstr>TOTAL EXPENDITURE PER PROGRAMME</vt:lpstr>
      <vt:lpstr>TOTAL EXPENDITURE PER ECONOMIC CLASSIFICATION   </vt:lpstr>
      <vt:lpstr> OTHER FINANCIAL INFORMATION </vt:lpstr>
      <vt:lpstr>HUMAN RESOURCE MANAGEMENT (1)  </vt:lpstr>
      <vt:lpstr>HUMAN RESOURCE MANAGEMENT INFROMATION (2) </vt:lpstr>
      <vt:lpstr>HUMAN RESOURCE MANAGEMENT INFROMATION (2) </vt:lpstr>
      <vt:lpstr>HUMAN RESOURCE MANAGEMENT INFROMATION (3) </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Truebutterfly</dc:creator>
  <cp:lastModifiedBy>Masixole Zibeko</cp:lastModifiedBy>
  <cp:revision>38</cp:revision>
  <dcterms:created xsi:type="dcterms:W3CDTF">2020-08-26T14:00:10Z</dcterms:created>
  <dcterms:modified xsi:type="dcterms:W3CDTF">2020-11-17T12:04:27Z</dcterms:modified>
</cp:coreProperties>
</file>