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97" r:id="rId3"/>
    <p:sldId id="345" r:id="rId4"/>
    <p:sldId id="339" r:id="rId5"/>
    <p:sldId id="343" r:id="rId6"/>
    <p:sldId id="340" r:id="rId7"/>
    <p:sldId id="310" r:id="rId8"/>
    <p:sldId id="342" r:id="rId9"/>
    <p:sldId id="347" r:id="rId10"/>
    <p:sldId id="349" r:id="rId11"/>
    <p:sldId id="350" r:id="rId12"/>
    <p:sldId id="346" r:id="rId13"/>
    <p:sldId id="344" r:id="rId14"/>
    <p:sldId id="308"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c." initials="HI" lastIdx="2" clrIdx="0">
    <p:extLst>
      <p:ext uri="{19B8F6BF-5375-455C-9EA6-DF929625EA0E}">
        <p15:presenceInfo xmlns:p15="http://schemas.microsoft.com/office/powerpoint/2012/main" xmlns="" userId="7bf20b2ce001df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autoAdjust="0"/>
    <p:restoredTop sz="94660"/>
  </p:normalViewPr>
  <p:slideViewPr>
    <p:cSldViewPr snapToGrid="0" snapToObjects="1">
      <p:cViewPr varScale="1">
        <p:scale>
          <a:sx n="73" d="100"/>
          <a:sy n="73" d="100"/>
        </p:scale>
        <p:origin x="-96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B2AAA0C5-37B2-440A-AE8E-6DFCE6E8BE13}" type="datetimeFigureOut">
              <a:rPr lang="en-ZA" smtClean="0"/>
              <a:pPr/>
              <a:t>2020/11/23</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4982C181-37CC-4326-8FA8-88A23CB0121B}" type="slidenum">
              <a:rPr lang="en-ZA" smtClean="0"/>
              <a:pPr/>
              <a:t>‹#›</a:t>
            </a:fld>
            <a:endParaRPr lang="en-ZA"/>
          </a:p>
        </p:txBody>
      </p:sp>
    </p:spTree>
    <p:extLst>
      <p:ext uri="{BB962C8B-B14F-4D97-AF65-F5344CB8AC3E}">
        <p14:creationId xmlns:p14="http://schemas.microsoft.com/office/powerpoint/2010/main" xmlns="" val="280135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982C181-37CC-4326-8FA8-88A23CB0121B}" type="slidenum">
              <a:rPr lang="en-ZA" smtClean="0"/>
              <a:pPr/>
              <a:t>2</a:t>
            </a:fld>
            <a:endParaRPr lang="en-ZA"/>
          </a:p>
        </p:txBody>
      </p:sp>
    </p:spTree>
    <p:extLst>
      <p:ext uri="{BB962C8B-B14F-4D97-AF65-F5344CB8AC3E}">
        <p14:creationId xmlns:p14="http://schemas.microsoft.com/office/powerpoint/2010/main" xmlns="" val="122496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982C181-37CC-4326-8FA8-88A23CB0121B}" type="slidenum">
              <a:rPr lang="en-ZA" smtClean="0"/>
              <a:pPr/>
              <a:t>11</a:t>
            </a:fld>
            <a:endParaRPr lang="en-ZA"/>
          </a:p>
        </p:txBody>
      </p:sp>
    </p:spTree>
    <p:extLst>
      <p:ext uri="{BB962C8B-B14F-4D97-AF65-F5344CB8AC3E}">
        <p14:creationId xmlns:p14="http://schemas.microsoft.com/office/powerpoint/2010/main" xmlns="" val="373583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982C181-37CC-4326-8FA8-88A23CB0121B}" type="slidenum">
              <a:rPr lang="en-ZA" smtClean="0"/>
              <a:pPr/>
              <a:t>12</a:t>
            </a:fld>
            <a:endParaRPr lang="en-ZA"/>
          </a:p>
        </p:txBody>
      </p:sp>
    </p:spTree>
    <p:extLst>
      <p:ext uri="{BB962C8B-B14F-4D97-AF65-F5344CB8AC3E}">
        <p14:creationId xmlns:p14="http://schemas.microsoft.com/office/powerpoint/2010/main" xmlns="" val="55143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982C181-37CC-4326-8FA8-88A23CB0121B}" type="slidenum">
              <a:rPr lang="en-ZA" smtClean="0"/>
              <a:pPr/>
              <a:t>13</a:t>
            </a:fld>
            <a:endParaRPr lang="en-ZA"/>
          </a:p>
        </p:txBody>
      </p:sp>
    </p:spTree>
    <p:extLst>
      <p:ext uri="{BB962C8B-B14F-4D97-AF65-F5344CB8AC3E}">
        <p14:creationId xmlns:p14="http://schemas.microsoft.com/office/powerpoint/2010/main" xmlns="" val="86412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982C181-37CC-4326-8FA8-88A23CB0121B}" type="slidenum">
              <a:rPr lang="en-ZA" smtClean="0"/>
              <a:pPr/>
              <a:t>14</a:t>
            </a:fld>
            <a:endParaRPr lang="en-ZA"/>
          </a:p>
        </p:txBody>
      </p:sp>
    </p:spTree>
    <p:extLst>
      <p:ext uri="{BB962C8B-B14F-4D97-AF65-F5344CB8AC3E}">
        <p14:creationId xmlns:p14="http://schemas.microsoft.com/office/powerpoint/2010/main" xmlns="" val="122496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982C181-37CC-4326-8FA8-88A23CB0121B}" type="slidenum">
              <a:rPr lang="en-ZA" smtClean="0"/>
              <a:pPr/>
              <a:t>3</a:t>
            </a:fld>
            <a:endParaRPr lang="en-ZA"/>
          </a:p>
        </p:txBody>
      </p:sp>
    </p:spTree>
    <p:extLst>
      <p:ext uri="{BB962C8B-B14F-4D97-AF65-F5344CB8AC3E}">
        <p14:creationId xmlns:p14="http://schemas.microsoft.com/office/powerpoint/2010/main" xmlns="" val="212333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982C181-37CC-4326-8FA8-88A23CB0121B}" type="slidenum">
              <a:rPr lang="en-ZA" smtClean="0"/>
              <a:pPr/>
              <a:t>4</a:t>
            </a:fld>
            <a:endParaRPr lang="en-ZA"/>
          </a:p>
        </p:txBody>
      </p:sp>
    </p:spTree>
    <p:extLst>
      <p:ext uri="{BB962C8B-B14F-4D97-AF65-F5344CB8AC3E}">
        <p14:creationId xmlns:p14="http://schemas.microsoft.com/office/powerpoint/2010/main" xmlns="" val="366969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982C181-37CC-4326-8FA8-88A23CB0121B}" type="slidenum">
              <a:rPr lang="en-ZA" smtClean="0"/>
              <a:pPr/>
              <a:t>5</a:t>
            </a:fld>
            <a:endParaRPr lang="en-ZA"/>
          </a:p>
        </p:txBody>
      </p:sp>
    </p:spTree>
    <p:extLst>
      <p:ext uri="{BB962C8B-B14F-4D97-AF65-F5344CB8AC3E}">
        <p14:creationId xmlns:p14="http://schemas.microsoft.com/office/powerpoint/2010/main" xmlns="" val="349814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982C181-37CC-4326-8FA8-88A23CB0121B}" type="slidenum">
              <a:rPr lang="en-ZA" smtClean="0"/>
              <a:pPr/>
              <a:t>6</a:t>
            </a:fld>
            <a:endParaRPr lang="en-ZA"/>
          </a:p>
        </p:txBody>
      </p:sp>
    </p:spTree>
    <p:extLst>
      <p:ext uri="{BB962C8B-B14F-4D97-AF65-F5344CB8AC3E}">
        <p14:creationId xmlns:p14="http://schemas.microsoft.com/office/powerpoint/2010/main" xmlns="" val="109409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982C181-37CC-4326-8FA8-88A23CB0121B}" type="slidenum">
              <a:rPr lang="en-ZA" smtClean="0"/>
              <a:pPr/>
              <a:t>7</a:t>
            </a:fld>
            <a:endParaRPr lang="en-ZA"/>
          </a:p>
        </p:txBody>
      </p:sp>
    </p:spTree>
    <p:extLst>
      <p:ext uri="{BB962C8B-B14F-4D97-AF65-F5344CB8AC3E}">
        <p14:creationId xmlns:p14="http://schemas.microsoft.com/office/powerpoint/2010/main" xmlns="" val="1224961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982C181-37CC-4326-8FA8-88A23CB0121B}" type="slidenum">
              <a:rPr lang="en-ZA" smtClean="0"/>
              <a:pPr/>
              <a:t>8</a:t>
            </a:fld>
            <a:endParaRPr lang="en-ZA"/>
          </a:p>
        </p:txBody>
      </p:sp>
    </p:spTree>
    <p:extLst>
      <p:ext uri="{BB962C8B-B14F-4D97-AF65-F5344CB8AC3E}">
        <p14:creationId xmlns:p14="http://schemas.microsoft.com/office/powerpoint/2010/main" xmlns="" val="233383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982C181-37CC-4326-8FA8-88A23CB0121B}" type="slidenum">
              <a:rPr lang="en-ZA" smtClean="0"/>
              <a:pPr/>
              <a:t>9</a:t>
            </a:fld>
            <a:endParaRPr lang="en-ZA"/>
          </a:p>
        </p:txBody>
      </p:sp>
    </p:spTree>
    <p:extLst>
      <p:ext uri="{BB962C8B-B14F-4D97-AF65-F5344CB8AC3E}">
        <p14:creationId xmlns:p14="http://schemas.microsoft.com/office/powerpoint/2010/main" xmlns="" val="288560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982C181-37CC-4326-8FA8-88A23CB0121B}" type="slidenum">
              <a:rPr lang="en-ZA" smtClean="0"/>
              <a:pPr/>
              <a:t>10</a:t>
            </a:fld>
            <a:endParaRPr lang="en-ZA"/>
          </a:p>
        </p:txBody>
      </p:sp>
    </p:spTree>
    <p:extLst>
      <p:ext uri="{BB962C8B-B14F-4D97-AF65-F5344CB8AC3E}">
        <p14:creationId xmlns:p14="http://schemas.microsoft.com/office/powerpoint/2010/main" xmlns="" val="352267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275368-E3FF-473F-8A7B-21058BCBC3C9}" type="datetime1">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2DC23-2843-E240-9889-9C005FBE80A9}" type="slidenum">
              <a:rPr lang="en-US" smtClean="0"/>
              <a:pPr/>
              <a:t>‹#›</a:t>
            </a:fld>
            <a:endParaRPr lang="en-US"/>
          </a:p>
        </p:txBody>
      </p:sp>
    </p:spTree>
    <p:extLst>
      <p:ext uri="{BB962C8B-B14F-4D97-AF65-F5344CB8AC3E}">
        <p14:creationId xmlns:p14="http://schemas.microsoft.com/office/powerpoint/2010/main" xmlns="" val="412753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C695D-41C4-4F32-9DC2-4094C2E64181}" type="datetime1">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2DC23-2843-E240-9889-9C005FBE80A9}" type="slidenum">
              <a:rPr lang="en-US" smtClean="0"/>
              <a:pPr/>
              <a:t>‹#›</a:t>
            </a:fld>
            <a:endParaRPr lang="en-US"/>
          </a:p>
        </p:txBody>
      </p:sp>
    </p:spTree>
    <p:extLst>
      <p:ext uri="{BB962C8B-B14F-4D97-AF65-F5344CB8AC3E}">
        <p14:creationId xmlns:p14="http://schemas.microsoft.com/office/powerpoint/2010/main" xmlns="" val="41212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C9B53-4807-430C-843D-B274D7201D29}" type="datetime1">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2DC23-2843-E240-9889-9C005FBE80A9}" type="slidenum">
              <a:rPr lang="en-US" smtClean="0"/>
              <a:pPr/>
              <a:t>‹#›</a:t>
            </a:fld>
            <a:endParaRPr lang="en-US"/>
          </a:p>
        </p:txBody>
      </p:sp>
    </p:spTree>
    <p:extLst>
      <p:ext uri="{BB962C8B-B14F-4D97-AF65-F5344CB8AC3E}">
        <p14:creationId xmlns:p14="http://schemas.microsoft.com/office/powerpoint/2010/main" xmlns="" val="171051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76C8D-554B-4395-A63F-791E11C3BACF}" type="datetime1">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2DC23-2843-E240-9889-9C005FBE80A9}" type="slidenum">
              <a:rPr lang="en-US" smtClean="0"/>
              <a:pPr/>
              <a:t>‹#›</a:t>
            </a:fld>
            <a:endParaRPr lang="en-US"/>
          </a:p>
        </p:txBody>
      </p:sp>
    </p:spTree>
    <p:extLst>
      <p:ext uri="{BB962C8B-B14F-4D97-AF65-F5344CB8AC3E}">
        <p14:creationId xmlns:p14="http://schemas.microsoft.com/office/powerpoint/2010/main" xmlns="" val="216827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CF5D1-898F-4808-907B-EDC2E77B9504}" type="datetime1">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2DC23-2843-E240-9889-9C005FBE80A9}" type="slidenum">
              <a:rPr lang="en-US" smtClean="0"/>
              <a:pPr/>
              <a:t>‹#›</a:t>
            </a:fld>
            <a:endParaRPr lang="en-US"/>
          </a:p>
        </p:txBody>
      </p:sp>
    </p:spTree>
    <p:extLst>
      <p:ext uri="{BB962C8B-B14F-4D97-AF65-F5344CB8AC3E}">
        <p14:creationId xmlns:p14="http://schemas.microsoft.com/office/powerpoint/2010/main" xmlns="" val="157696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51740-89BA-4754-BBA7-FD567027DFC6}" type="datetime1">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2DC23-2843-E240-9889-9C005FBE80A9}" type="slidenum">
              <a:rPr lang="en-US" smtClean="0"/>
              <a:pPr/>
              <a:t>‹#›</a:t>
            </a:fld>
            <a:endParaRPr lang="en-US"/>
          </a:p>
        </p:txBody>
      </p:sp>
    </p:spTree>
    <p:extLst>
      <p:ext uri="{BB962C8B-B14F-4D97-AF65-F5344CB8AC3E}">
        <p14:creationId xmlns:p14="http://schemas.microsoft.com/office/powerpoint/2010/main" xmlns="" val="176387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D7239-786C-4C8A-B3CF-F0065D52F469}" type="datetime1">
              <a:rPr lang="en-US" smtClean="0"/>
              <a:pPr/>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2DC23-2843-E240-9889-9C005FBE80A9}" type="slidenum">
              <a:rPr lang="en-US" smtClean="0"/>
              <a:pPr/>
              <a:t>‹#›</a:t>
            </a:fld>
            <a:endParaRPr lang="en-US"/>
          </a:p>
        </p:txBody>
      </p:sp>
    </p:spTree>
    <p:extLst>
      <p:ext uri="{BB962C8B-B14F-4D97-AF65-F5344CB8AC3E}">
        <p14:creationId xmlns:p14="http://schemas.microsoft.com/office/powerpoint/2010/main" xmlns="" val="62679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7D18E-54BA-4FCD-9EEA-DBB3A477FBD8}" type="datetime1">
              <a:rPr lang="en-US" smtClean="0"/>
              <a:pPr/>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2DC23-2843-E240-9889-9C005FBE80A9}" type="slidenum">
              <a:rPr lang="en-US" smtClean="0"/>
              <a:pPr/>
              <a:t>‹#›</a:t>
            </a:fld>
            <a:endParaRPr lang="en-US"/>
          </a:p>
        </p:txBody>
      </p:sp>
    </p:spTree>
    <p:extLst>
      <p:ext uri="{BB962C8B-B14F-4D97-AF65-F5344CB8AC3E}">
        <p14:creationId xmlns:p14="http://schemas.microsoft.com/office/powerpoint/2010/main" xmlns="" val="247948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5639D-87B1-405C-8D73-A58A3196F5C1}" type="datetime1">
              <a:rPr lang="en-US" smtClean="0"/>
              <a:pPr/>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2DC23-2843-E240-9889-9C005FBE80A9}" type="slidenum">
              <a:rPr lang="en-US" smtClean="0"/>
              <a:pPr/>
              <a:t>‹#›</a:t>
            </a:fld>
            <a:endParaRPr lang="en-US"/>
          </a:p>
        </p:txBody>
      </p:sp>
    </p:spTree>
    <p:extLst>
      <p:ext uri="{BB962C8B-B14F-4D97-AF65-F5344CB8AC3E}">
        <p14:creationId xmlns:p14="http://schemas.microsoft.com/office/powerpoint/2010/main" xmlns="" val="362816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E67F4F-EEFE-4D4E-9B5E-FDDC20C91EC1}" type="datetime1">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2DC23-2843-E240-9889-9C005FBE80A9}" type="slidenum">
              <a:rPr lang="en-US" smtClean="0"/>
              <a:pPr/>
              <a:t>‹#›</a:t>
            </a:fld>
            <a:endParaRPr lang="en-US"/>
          </a:p>
        </p:txBody>
      </p:sp>
    </p:spTree>
    <p:extLst>
      <p:ext uri="{BB962C8B-B14F-4D97-AF65-F5344CB8AC3E}">
        <p14:creationId xmlns:p14="http://schemas.microsoft.com/office/powerpoint/2010/main" xmlns="" val="55155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DB7EDC-52B7-4884-A154-FE7D1FD13374}" type="datetime1">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2DC23-2843-E240-9889-9C005FBE80A9}" type="slidenum">
              <a:rPr lang="en-US" smtClean="0"/>
              <a:pPr/>
              <a:t>‹#›</a:t>
            </a:fld>
            <a:endParaRPr lang="en-US"/>
          </a:p>
        </p:txBody>
      </p:sp>
    </p:spTree>
    <p:extLst>
      <p:ext uri="{BB962C8B-B14F-4D97-AF65-F5344CB8AC3E}">
        <p14:creationId xmlns:p14="http://schemas.microsoft.com/office/powerpoint/2010/main" xmlns="" val="167606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6049C-FB89-430B-A451-FFBB92A2B406}" type="datetime1">
              <a:rPr lang="en-US" smtClean="0"/>
              <a:pPr/>
              <a:t>11/23/2020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2DC23-2843-E240-9889-9C005FBE80A9}" type="slidenum">
              <a:rPr lang="en-US" smtClean="0"/>
              <a:pPr/>
              <a:t>‹#›</a:t>
            </a:fld>
            <a:endParaRPr lang="en-US"/>
          </a:p>
        </p:txBody>
      </p:sp>
    </p:spTree>
    <p:extLst>
      <p:ext uri="{BB962C8B-B14F-4D97-AF65-F5344CB8AC3E}">
        <p14:creationId xmlns:p14="http://schemas.microsoft.com/office/powerpoint/2010/main" xmlns="" val="3087121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71" y="198192"/>
            <a:ext cx="9140058" cy="6461614"/>
          </a:xfrm>
          <a:prstGeom prst="rect">
            <a:avLst/>
          </a:prstGeom>
        </p:spPr>
      </p:pic>
      <p:sp>
        <p:nvSpPr>
          <p:cNvPr id="6" name="TextBox 5"/>
          <p:cNvSpPr txBox="1"/>
          <p:nvPr/>
        </p:nvSpPr>
        <p:spPr>
          <a:xfrm>
            <a:off x="3095963" y="5809521"/>
            <a:ext cx="4718001" cy="461665"/>
          </a:xfrm>
          <a:prstGeom prst="rect">
            <a:avLst/>
          </a:prstGeom>
          <a:solidFill>
            <a:srgbClr val="FFFF00"/>
          </a:solidFill>
        </p:spPr>
        <p:txBody>
          <a:bodyPr wrap="square" rtlCol="0">
            <a:spAutoFit/>
          </a:bodyPr>
          <a:lstStyle/>
          <a:p>
            <a:pPr algn="ctr"/>
            <a:r>
              <a:rPr lang="en-US" sz="2400" b="1" dirty="0">
                <a:latin typeface="Arial" panose="020B0604020202020204" pitchFamily="34" charset="0"/>
                <a:cs typeface="Arial" panose="020B0604020202020204" pitchFamily="34" charset="0"/>
              </a:rPr>
              <a:t>November 2020</a:t>
            </a:r>
          </a:p>
        </p:txBody>
      </p:sp>
      <p:sp>
        <p:nvSpPr>
          <p:cNvPr id="5" name="TextBox 4"/>
          <p:cNvSpPr txBox="1"/>
          <p:nvPr/>
        </p:nvSpPr>
        <p:spPr>
          <a:xfrm>
            <a:off x="1971" y="-2224"/>
            <a:ext cx="9140058" cy="830997"/>
          </a:xfrm>
          <a:prstGeom prst="rect">
            <a:avLst/>
          </a:prstGeom>
          <a:solidFill>
            <a:schemeClr val="bg1"/>
          </a:solidFill>
        </p:spPr>
        <p:txBody>
          <a:bodyPr wrap="square" rtlCol="0">
            <a:spAutoFit/>
          </a:bodyPr>
          <a:lstStyle/>
          <a:p>
            <a:pPr algn="ctr"/>
            <a:r>
              <a:rPr lang="en-US" sz="2400" b="1" dirty="0">
                <a:latin typeface="Arial" panose="020B0604020202020204" pitchFamily="34" charset="0"/>
                <a:cs typeface="Arial" panose="020B0604020202020204" pitchFamily="34" charset="0"/>
              </a:rPr>
              <a:t>UPDATE ON THE SCRAPPING OF ILLEGALLY CONVERTED TOYOTA QUANTUM  PANEL VANS </a:t>
            </a:r>
          </a:p>
        </p:txBody>
      </p:sp>
    </p:spTree>
    <p:extLst>
      <p:ext uri="{BB962C8B-B14F-4D97-AF65-F5344CB8AC3E}">
        <p14:creationId xmlns:p14="http://schemas.microsoft.com/office/powerpoint/2010/main" xmlns="" val="369200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2993"/>
            <a:ext cx="8985260" cy="6345522"/>
          </a:xfrm>
          <a:prstGeom prst="rect">
            <a:avLst/>
          </a:prstGeom>
        </p:spPr>
      </p:pic>
      <p:sp>
        <p:nvSpPr>
          <p:cNvPr id="6" name="Content Placeholder 2"/>
          <p:cNvSpPr>
            <a:spLocks noGrp="1"/>
          </p:cNvSpPr>
          <p:nvPr>
            <p:ph idx="1"/>
          </p:nvPr>
        </p:nvSpPr>
        <p:spPr>
          <a:xfrm>
            <a:off x="0" y="886407"/>
            <a:ext cx="9144000" cy="5469943"/>
          </a:xfrm>
          <a:ln>
            <a:solidFill>
              <a:schemeClr val="accent6"/>
            </a:solidFill>
          </a:ln>
        </p:spPr>
        <p:style>
          <a:lnRef idx="2">
            <a:schemeClr val="dk1"/>
          </a:lnRef>
          <a:fillRef idx="1">
            <a:schemeClr val="lt1"/>
          </a:fillRef>
          <a:effectRef idx="0">
            <a:schemeClr val="dk1"/>
          </a:effectRef>
          <a:fontRef idx="minor">
            <a:schemeClr val="dk1"/>
          </a:fontRef>
        </p:style>
        <p:txBody>
          <a:bodyPr>
            <a:normAutofit/>
          </a:bodyPr>
          <a:lstStyle/>
          <a:p>
            <a:pPr>
              <a:lnSpc>
                <a:spcPct val="150000"/>
              </a:lnSpc>
              <a:spcBef>
                <a:spcPts val="10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Inclusion of the new modules for National Public Transport Regulator (NPTR), Transport Appeals Tribunal, etc.</a:t>
            </a:r>
          </a:p>
          <a:p>
            <a:pPr>
              <a:lnSpc>
                <a:spcPct val="150000"/>
              </a:lnSpc>
              <a:spcBef>
                <a:spcPts val="10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System design alignment to User Requirements Specifications</a:t>
            </a:r>
          </a:p>
          <a:p>
            <a:pPr marL="400050">
              <a:lnSpc>
                <a:spcPct val="150000"/>
              </a:lnSpc>
              <a:spcBef>
                <a:spcPts val="10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NPTR Testing and User Acceptance Testing</a:t>
            </a:r>
          </a:p>
          <a:p>
            <a:pPr>
              <a:lnSpc>
                <a:spcPct val="150000"/>
              </a:lnSpc>
              <a:spcBef>
                <a:spcPts val="10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Legitimate data migration and system testing</a:t>
            </a:r>
          </a:p>
          <a:p>
            <a:pPr marL="457200" lvl="1" indent="0">
              <a:lnSpc>
                <a:spcPct val="107000"/>
              </a:lnSpc>
              <a:spcBef>
                <a:spcPts val="1200"/>
              </a:spcBef>
              <a:buNone/>
            </a:pPr>
            <a:endParaRPr lang="en-GB" altLang="en-US" sz="2000"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82DC23-2843-E240-9889-9C005FBE80A9}" type="slidenum">
              <a:rPr lang="en-US" smtClean="0"/>
              <a:pPr/>
              <a:t>10</a:t>
            </a:fld>
            <a:endParaRPr lang="en-US"/>
          </a:p>
        </p:txBody>
      </p:sp>
      <p:sp>
        <p:nvSpPr>
          <p:cNvPr id="5" name="Title 1"/>
          <p:cNvSpPr txBox="1">
            <a:spLocks/>
          </p:cNvSpPr>
          <p:nvPr/>
        </p:nvSpPr>
        <p:spPr>
          <a:xfrm>
            <a:off x="1" y="-18661"/>
            <a:ext cx="9144000" cy="886407"/>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57150" algn="l"/>
              </a:tabLst>
              <a:defRPr/>
            </a:pPr>
            <a:r>
              <a:rPr lang="en-ZA" altLang="en-US" sz="28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TO DATE ON THE REDESIGN</a:t>
            </a:r>
            <a:endParaRPr lang="en-US" alt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6686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2993"/>
            <a:ext cx="8985260" cy="6345522"/>
          </a:xfrm>
          <a:prstGeom prst="rect">
            <a:avLst/>
          </a:prstGeom>
        </p:spPr>
      </p:pic>
      <p:sp>
        <p:nvSpPr>
          <p:cNvPr id="6" name="Content Placeholder 2"/>
          <p:cNvSpPr>
            <a:spLocks noGrp="1"/>
          </p:cNvSpPr>
          <p:nvPr>
            <p:ph idx="1"/>
          </p:nvPr>
        </p:nvSpPr>
        <p:spPr>
          <a:xfrm>
            <a:off x="0" y="886407"/>
            <a:ext cx="9144000" cy="5469943"/>
          </a:xfrm>
          <a:ln>
            <a:solidFill>
              <a:schemeClr val="accent6"/>
            </a:solidFill>
          </a:ln>
        </p:spPr>
        <p:style>
          <a:lnRef idx="2">
            <a:schemeClr val="dk1"/>
          </a:lnRef>
          <a:fillRef idx="1">
            <a:schemeClr val="lt1"/>
          </a:fillRef>
          <a:effectRef idx="0">
            <a:schemeClr val="dk1"/>
          </a:effectRef>
          <a:fontRef idx="minor">
            <a:schemeClr val="dk1"/>
          </a:fontRef>
        </p:style>
        <p:txBody>
          <a:bodyPr>
            <a:normAutofit/>
          </a:bodyPr>
          <a:lstStyle/>
          <a:p>
            <a:pPr>
              <a:lnSpc>
                <a:spcPct val="150000"/>
              </a:lnSpc>
              <a:buFont typeface="Wingdings" panose="05000000000000000000" pitchFamily="2" charset="2"/>
              <a:buChar char="§"/>
            </a:pPr>
            <a:r>
              <a:rPr lang="en-GB" sz="1800" dirty="0">
                <a:latin typeface="Arial" panose="020B0604020202020204" pitchFamily="34" charset="0"/>
                <a:cs typeface="Arial" panose="020B0604020202020204" pitchFamily="34" charset="0"/>
              </a:rPr>
              <a:t>Migrating data from historical systems like the Land Transport Permit System (LTPS) into the new Operating License Administration System (OLAS).</a:t>
            </a:r>
            <a:endParaRPr lang="en-ZA" sz="1800" dirty="0">
              <a:latin typeface="Arial" panose="020B0604020202020204" pitchFamily="34" charset="0"/>
              <a:cs typeface="Arial" panose="020B0604020202020204" pitchFamily="34" charset="0"/>
            </a:endParaRPr>
          </a:p>
          <a:p>
            <a:pPr algn="just">
              <a:lnSpc>
                <a:spcPct val="107000"/>
              </a:lnSpc>
              <a:buFont typeface="Wingdings" panose="05000000000000000000" pitchFamily="2" charset="2"/>
              <a:buChar char="§"/>
            </a:pPr>
            <a:r>
              <a:rPr lang="en-GB" sz="1800" dirty="0">
                <a:latin typeface="Arial" panose="020B0604020202020204" pitchFamily="34" charset="0"/>
                <a:ea typeface="Calibri" panose="020F0502020204030204" pitchFamily="34" charset="0"/>
                <a:cs typeface="Arial" panose="020B0604020202020204" pitchFamily="34" charset="0"/>
              </a:rPr>
              <a:t>Ensuring interoperability with other systems i.e. e-</a:t>
            </a:r>
            <a:r>
              <a:rPr lang="en-GB" sz="1800" dirty="0" err="1">
                <a:latin typeface="Arial" panose="020B0604020202020204" pitchFamily="34" charset="0"/>
                <a:ea typeface="Calibri" panose="020F0502020204030204" pitchFamily="34" charset="0"/>
                <a:cs typeface="Arial" panose="020B0604020202020204" pitchFamily="34" charset="0"/>
              </a:rPr>
              <a:t>NaTIS</a:t>
            </a:r>
            <a:r>
              <a:rPr lang="en-GB" sz="1800" dirty="0">
                <a:latin typeface="Arial" panose="020B0604020202020204" pitchFamily="34" charset="0"/>
                <a:ea typeface="Calibri" panose="020F0502020204030204" pitchFamily="34" charset="0"/>
                <a:cs typeface="Arial" panose="020B0604020202020204" pitchFamily="34" charset="0"/>
              </a:rPr>
              <a:t> (NLTA Requirement)</a:t>
            </a:r>
          </a:p>
          <a:p>
            <a:pPr lvl="0" algn="just">
              <a:lnSpc>
                <a:spcPct val="150000"/>
              </a:lnSpc>
              <a:buFont typeface="Wingdings" panose="05000000000000000000" pitchFamily="2" charset="2"/>
              <a:buChar char="§"/>
            </a:pPr>
            <a:r>
              <a:rPr lang="en-GB" sz="1800" dirty="0">
                <a:latin typeface="Arial" panose="020B0604020202020204" pitchFamily="34" charset="0"/>
                <a:ea typeface="Calibri" panose="020F0502020204030204" pitchFamily="34" charset="0"/>
                <a:cs typeface="Arial" panose="020B0604020202020204" pitchFamily="34" charset="0"/>
              </a:rPr>
              <a:t>Interface with other systems such as </a:t>
            </a:r>
          </a:p>
          <a:p>
            <a:pPr lvl="1" algn="just">
              <a:lnSpc>
                <a:spcPct val="150000"/>
              </a:lnSpc>
              <a:buFont typeface="Wingdings" panose="05000000000000000000" pitchFamily="2" charset="2"/>
              <a:buChar char="ü"/>
            </a:pPr>
            <a:r>
              <a:rPr lang="en-GB" sz="1600"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SARS – tax compliance vetting </a:t>
            </a:r>
            <a:endParaRPr lang="en-ZA" sz="16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ü"/>
            </a:pPr>
            <a:r>
              <a:rPr lang="en-US" sz="1600" dirty="0">
                <a:latin typeface="Arial" panose="020B0604020202020204" pitchFamily="34" charset="0"/>
                <a:ea typeface="Times New Roman" panose="02020603050405020304" pitchFamily="18" charset="0"/>
                <a:cs typeface="Arial" panose="020B0604020202020204" pitchFamily="34" charset="0"/>
              </a:rPr>
              <a:t>Home Affairs – validation of Identity Number and status</a:t>
            </a:r>
            <a:endParaRPr lang="en-ZA" sz="16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ü"/>
            </a:pPr>
            <a:r>
              <a:rPr lang="en-US" sz="1600" dirty="0">
                <a:latin typeface="Arial" panose="020B0604020202020204" pitchFamily="34" charset="0"/>
                <a:ea typeface="Times New Roman" panose="02020603050405020304" pitchFamily="18" charset="0"/>
                <a:cs typeface="Arial" panose="020B0604020202020204" pitchFamily="34" charset="0"/>
              </a:rPr>
              <a:t>SAPS – Criminal Activity checks</a:t>
            </a:r>
            <a:endParaRPr lang="en-ZA"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r>
              <a:rPr lang="en-GB" sz="1800" dirty="0">
                <a:latin typeface="Arial" panose="020B0604020202020204" pitchFamily="34" charset="0"/>
                <a:ea typeface="Calibri" panose="020F0502020204030204" pitchFamily="34" charset="0"/>
                <a:cs typeface="Arial" panose="020B0604020202020204" pitchFamily="34" charset="0"/>
              </a:rPr>
              <a:t>Full System testing and Implementation</a:t>
            </a:r>
            <a:endParaRPr lang="en-ZA" sz="18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buFont typeface="Wingdings" panose="05000000000000000000" pitchFamily="2" charset="2"/>
              <a:buChar char="q"/>
            </a:pPr>
            <a:endParaRPr lang="en-ZA" sz="2000" dirty="0">
              <a:latin typeface="Arial" panose="020B0604020202020204" pitchFamily="34" charset="0"/>
              <a:cs typeface="Arial" panose="020B0604020202020204" pitchFamily="34" charset="0"/>
            </a:endParaRPr>
          </a:p>
          <a:p>
            <a:pPr lvl="1">
              <a:lnSpc>
                <a:spcPct val="107000"/>
              </a:lnSpc>
              <a:spcBef>
                <a:spcPts val="1200"/>
              </a:spcBef>
            </a:pPr>
            <a:endParaRPr lang="en-GB" altLang="en-US" sz="2000"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82DC23-2843-E240-9889-9C005FBE80A9}" type="slidenum">
              <a:rPr lang="en-US" smtClean="0"/>
              <a:pPr/>
              <a:t>11</a:t>
            </a:fld>
            <a:endParaRPr lang="en-US"/>
          </a:p>
        </p:txBody>
      </p:sp>
      <p:sp>
        <p:nvSpPr>
          <p:cNvPr id="5" name="Title 1"/>
          <p:cNvSpPr txBox="1">
            <a:spLocks/>
          </p:cNvSpPr>
          <p:nvPr/>
        </p:nvSpPr>
        <p:spPr>
          <a:xfrm>
            <a:off x="1" y="-18661"/>
            <a:ext cx="9144000" cy="886407"/>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57150" algn="l"/>
              </a:tabLst>
              <a:defRPr/>
            </a:pPr>
            <a:r>
              <a:rPr lang="en-GB" sz="28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OUTSTANDING ACTIVITIES ON THE REDESIGN</a:t>
            </a:r>
            <a:endParaRPr lang="en-ZA" sz="3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1054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2993"/>
            <a:ext cx="8985260" cy="6345522"/>
          </a:xfrm>
          <a:prstGeom prst="rect">
            <a:avLst/>
          </a:prstGeom>
        </p:spPr>
      </p:pic>
      <p:sp>
        <p:nvSpPr>
          <p:cNvPr id="6" name="Content Placeholder 2"/>
          <p:cNvSpPr>
            <a:spLocks noGrp="1"/>
          </p:cNvSpPr>
          <p:nvPr>
            <p:ph idx="1"/>
          </p:nvPr>
        </p:nvSpPr>
        <p:spPr>
          <a:xfrm>
            <a:off x="0" y="886407"/>
            <a:ext cx="9144000" cy="5469943"/>
          </a:xfrm>
          <a:ln>
            <a:solidFill>
              <a:schemeClr val="accent6"/>
            </a:solidFill>
          </a:ln>
        </p:spPr>
        <p:style>
          <a:lnRef idx="2">
            <a:schemeClr val="dk1"/>
          </a:lnRef>
          <a:fillRef idx="1">
            <a:schemeClr val="lt1"/>
          </a:fillRef>
          <a:effectRef idx="0">
            <a:schemeClr val="dk1"/>
          </a:effectRef>
          <a:fontRef idx="minor">
            <a:schemeClr val="dk1"/>
          </a:fontRef>
        </p:style>
        <p:txBody>
          <a:bodyPr>
            <a:normAutofit/>
          </a:bodyPr>
          <a:lstStyle/>
          <a:p>
            <a:pPr lvl="0" algn="just" defTabSz="914400" fontAlgn="base">
              <a:spcAft>
                <a:spcPct val="0"/>
              </a:spcAft>
              <a:buFont typeface="Wingdings" panose="05000000000000000000" pitchFamily="2" charset="2"/>
              <a:buChar char="§"/>
              <a:defRPr/>
            </a:pPr>
            <a:r>
              <a:rPr lang="en-GB" altLang="en-US" sz="2000" dirty="0">
                <a:solidFill>
                  <a:srgbClr val="000000"/>
                </a:solidFill>
                <a:latin typeface="Arial" panose="020B0604020202020204" pitchFamily="34" charset="0"/>
                <a:cs typeface="Arial" panose="020B0604020202020204" pitchFamily="34" charset="0"/>
              </a:rPr>
              <a:t>The Minister has committed to the following:</a:t>
            </a:r>
          </a:p>
          <a:p>
            <a:pPr marL="0" lvl="0" indent="0" algn="just" defTabSz="914400" fontAlgn="base">
              <a:spcAft>
                <a:spcPct val="0"/>
              </a:spcAft>
              <a:buNone/>
              <a:defRPr/>
            </a:pPr>
            <a:endParaRPr lang="en-GB" altLang="en-US" sz="2000" dirty="0">
              <a:solidFill>
                <a:srgbClr val="000000"/>
              </a:solidFill>
              <a:latin typeface="Arial" panose="020B0604020202020204" pitchFamily="34" charset="0"/>
              <a:cs typeface="Arial" panose="020B0604020202020204" pitchFamily="34" charset="0"/>
            </a:endParaRPr>
          </a:p>
          <a:p>
            <a:pPr lvl="1" algn="just" defTabSz="914400" fontAlgn="base">
              <a:spcAft>
                <a:spcPct val="0"/>
              </a:spcAft>
              <a:buFont typeface="Wingdings" panose="05000000000000000000" pitchFamily="2" charset="2"/>
              <a:buChar char="ü"/>
              <a:defRPr/>
            </a:pPr>
            <a:r>
              <a:rPr lang="en-GB" altLang="en-US" sz="1800" dirty="0">
                <a:solidFill>
                  <a:srgbClr val="000000"/>
                </a:solidFill>
                <a:latin typeface="Arial" panose="020B0604020202020204" pitchFamily="34" charset="0"/>
                <a:cs typeface="Arial" panose="020B0604020202020204" pitchFamily="34" charset="0"/>
              </a:rPr>
              <a:t>Engage with the Technical Committee.</a:t>
            </a:r>
          </a:p>
          <a:p>
            <a:pPr marL="457200" lvl="1" indent="0" algn="just" defTabSz="914400" fontAlgn="base">
              <a:spcAft>
                <a:spcPct val="0"/>
              </a:spcAft>
              <a:buNone/>
              <a:defRPr/>
            </a:pPr>
            <a:r>
              <a:rPr lang="en-GB" altLang="en-US" sz="1800" dirty="0">
                <a:solidFill>
                  <a:srgbClr val="000000"/>
                </a:solidFill>
                <a:latin typeface="Arial" panose="020B0604020202020204" pitchFamily="34" charset="0"/>
                <a:cs typeface="Arial" panose="020B0604020202020204" pitchFamily="34" charset="0"/>
              </a:rPr>
              <a:t> </a:t>
            </a:r>
          </a:p>
          <a:p>
            <a:pPr lvl="1" algn="just" defTabSz="914400" fontAlgn="base">
              <a:spcAft>
                <a:spcPct val="0"/>
              </a:spcAft>
              <a:buFont typeface="Wingdings" panose="05000000000000000000" pitchFamily="2" charset="2"/>
              <a:buChar char="ü"/>
              <a:defRPr/>
            </a:pPr>
            <a:r>
              <a:rPr lang="en-GB" altLang="en-US" sz="1800" dirty="0">
                <a:solidFill>
                  <a:srgbClr val="000000"/>
                </a:solidFill>
                <a:latin typeface="Arial" panose="020B0604020202020204" pitchFamily="34" charset="0"/>
                <a:cs typeface="Arial" panose="020B0604020202020204" pitchFamily="34" charset="0"/>
              </a:rPr>
              <a:t>Meet with Toyota to lobby for their contribution on resolving the challenge</a:t>
            </a:r>
          </a:p>
          <a:p>
            <a:pPr marL="457200" lvl="1" indent="0" algn="just" defTabSz="914400" fontAlgn="base">
              <a:spcAft>
                <a:spcPct val="0"/>
              </a:spcAft>
              <a:buNone/>
              <a:defRPr/>
            </a:pPr>
            <a:endParaRPr lang="en-GB" altLang="en-US" sz="1800" dirty="0">
              <a:solidFill>
                <a:srgbClr val="000000"/>
              </a:solidFill>
              <a:latin typeface="Arial" panose="020B0604020202020204" pitchFamily="34" charset="0"/>
              <a:cs typeface="Arial" panose="020B0604020202020204" pitchFamily="34" charset="0"/>
            </a:endParaRPr>
          </a:p>
          <a:p>
            <a:pPr lvl="1" algn="just" defTabSz="914400" fontAlgn="base">
              <a:spcAft>
                <a:spcPct val="0"/>
              </a:spcAft>
              <a:buFont typeface="Wingdings" panose="05000000000000000000" pitchFamily="2" charset="2"/>
              <a:buChar char="ü"/>
              <a:defRPr/>
            </a:pPr>
            <a:r>
              <a:rPr lang="en-GB" altLang="en-US" sz="1800" dirty="0">
                <a:solidFill>
                  <a:srgbClr val="000000"/>
                </a:solidFill>
                <a:latin typeface="Arial" panose="020B0604020202020204" pitchFamily="34" charset="0"/>
                <a:cs typeface="Arial" panose="020B0604020202020204" pitchFamily="34" charset="0"/>
              </a:rPr>
              <a:t>Meet with the Special Investigations Unit (SIU) to expand their mandate on the current R37 Proclamation investing </a:t>
            </a:r>
            <a:r>
              <a:rPr lang="en-GB" altLang="en-US" sz="1800" dirty="0" err="1">
                <a:solidFill>
                  <a:srgbClr val="000000"/>
                </a:solidFill>
                <a:latin typeface="Arial" panose="020B0604020202020204" pitchFamily="34" charset="0"/>
                <a:cs typeface="Arial" panose="020B0604020202020204" pitchFamily="34" charset="0"/>
              </a:rPr>
              <a:t>eNatis</a:t>
            </a:r>
            <a:r>
              <a:rPr lang="en-GB" altLang="en-US" sz="1800" dirty="0">
                <a:solidFill>
                  <a:srgbClr val="000000"/>
                </a:solidFill>
                <a:latin typeface="Arial" panose="020B0604020202020204" pitchFamily="34" charset="0"/>
                <a:cs typeface="Arial" panose="020B0604020202020204" pitchFamily="34" charset="0"/>
              </a:rPr>
              <a:t> irregularities.</a:t>
            </a:r>
          </a:p>
          <a:p>
            <a:pPr marL="457200" lvl="1" indent="0" algn="just" defTabSz="914400" fontAlgn="base">
              <a:spcAft>
                <a:spcPct val="0"/>
              </a:spcAft>
              <a:buNone/>
              <a:defRPr/>
            </a:pPr>
            <a:endParaRPr lang="en-GB" altLang="en-US" sz="1800" dirty="0">
              <a:solidFill>
                <a:srgbClr val="000000"/>
              </a:solidFill>
              <a:latin typeface="Arial" panose="020B0604020202020204" pitchFamily="34" charset="0"/>
              <a:cs typeface="Arial" panose="020B0604020202020204" pitchFamily="34" charset="0"/>
            </a:endParaRPr>
          </a:p>
          <a:p>
            <a:pPr lvl="1" algn="just" defTabSz="914400" fontAlgn="base">
              <a:spcAft>
                <a:spcPct val="0"/>
              </a:spcAft>
              <a:buFont typeface="Wingdings" panose="05000000000000000000" pitchFamily="2" charset="2"/>
              <a:buChar char="ü"/>
              <a:defRPr/>
            </a:pPr>
            <a:r>
              <a:rPr lang="en-GB" altLang="en-US" sz="1800" dirty="0">
                <a:solidFill>
                  <a:srgbClr val="000000"/>
                </a:solidFill>
                <a:latin typeface="Arial" panose="020B0604020202020204" pitchFamily="34" charset="0"/>
                <a:cs typeface="Arial" panose="020B0604020202020204" pitchFamily="34" charset="0"/>
              </a:rPr>
              <a:t>Issue a proclamation setting a deadline for the discontinuation of use of the illegally converted panel vans </a:t>
            </a:r>
          </a:p>
        </p:txBody>
      </p:sp>
      <p:sp>
        <p:nvSpPr>
          <p:cNvPr id="2" name="Slide Number Placeholder 1"/>
          <p:cNvSpPr>
            <a:spLocks noGrp="1"/>
          </p:cNvSpPr>
          <p:nvPr>
            <p:ph type="sldNum" sz="quarter" idx="12"/>
          </p:nvPr>
        </p:nvSpPr>
        <p:spPr/>
        <p:txBody>
          <a:bodyPr/>
          <a:lstStyle/>
          <a:p>
            <a:fld id="{B682DC23-2843-E240-9889-9C005FBE80A9}" type="slidenum">
              <a:rPr lang="en-US" smtClean="0"/>
              <a:pPr/>
              <a:t>12</a:t>
            </a:fld>
            <a:endParaRPr lang="en-US"/>
          </a:p>
        </p:txBody>
      </p:sp>
      <p:sp>
        <p:nvSpPr>
          <p:cNvPr id="5" name="Title 1"/>
          <p:cNvSpPr txBox="1">
            <a:spLocks/>
          </p:cNvSpPr>
          <p:nvPr/>
        </p:nvSpPr>
        <p:spPr>
          <a:xfrm>
            <a:off x="1" y="-18661"/>
            <a:ext cx="9144000" cy="886407"/>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tabLst>
                <a:tab pos="57150" algn="l"/>
              </a:tabLst>
              <a:defRPr/>
            </a:pPr>
            <a:r>
              <a:rPr lang="en-GB" altLang="en-US" sz="28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
            </a:r>
            <a:r>
              <a:rPr lang="en-ZA" altLang="en-US" sz="28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AY FORWARD</a:t>
            </a:r>
            <a:endParaRPr lang="en-ZA" altLang="en-US" sz="32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ctr" rtl="0" eaLnBrk="1" fontAlgn="auto" latinLnBrk="0" hangingPunct="1">
              <a:lnSpc>
                <a:spcPct val="100000"/>
              </a:lnSpc>
              <a:spcBef>
                <a:spcPct val="0"/>
              </a:spcBef>
              <a:spcAft>
                <a:spcPts val="0"/>
              </a:spcAft>
              <a:buClrTx/>
              <a:buSzTx/>
              <a:buFontTx/>
              <a:buNone/>
              <a:tabLst>
                <a:tab pos="57150" algn="l"/>
              </a:tabLst>
              <a:defRPr/>
            </a:pPr>
            <a:endParaRPr kumimoji="0" lang="en-ZA" alt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8431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2993"/>
            <a:ext cx="8985260" cy="6345522"/>
          </a:xfrm>
          <a:prstGeom prst="rect">
            <a:avLst/>
          </a:prstGeom>
        </p:spPr>
      </p:pic>
      <p:sp>
        <p:nvSpPr>
          <p:cNvPr id="6" name="Content Placeholder 2"/>
          <p:cNvSpPr>
            <a:spLocks noGrp="1"/>
          </p:cNvSpPr>
          <p:nvPr>
            <p:ph idx="1"/>
          </p:nvPr>
        </p:nvSpPr>
        <p:spPr>
          <a:xfrm>
            <a:off x="0" y="886407"/>
            <a:ext cx="9144000" cy="5469943"/>
          </a:xfrm>
          <a:ln>
            <a:solidFill>
              <a:schemeClr val="accent6"/>
            </a:solidFill>
          </a:ln>
        </p:spPr>
        <p:style>
          <a:lnRef idx="2">
            <a:schemeClr val="dk1"/>
          </a:lnRef>
          <a:fillRef idx="1">
            <a:schemeClr val="lt1"/>
          </a:fillRef>
          <a:effectRef idx="0">
            <a:schemeClr val="dk1"/>
          </a:effectRef>
          <a:fontRef idx="minor">
            <a:schemeClr val="dk1"/>
          </a:fontRef>
        </p:style>
        <p:txBody>
          <a:bodyPr>
            <a:normAutofit/>
          </a:bodyPr>
          <a:lstStyle/>
          <a:p>
            <a:pPr lvl="0" algn="just" defTabSz="914400" fontAlgn="base">
              <a:spcAft>
                <a:spcPct val="0"/>
              </a:spcAft>
              <a:buFont typeface="Wingdings" panose="05000000000000000000" pitchFamily="2" charset="2"/>
              <a:buChar char="§"/>
              <a:defRPr/>
            </a:pPr>
            <a:endParaRPr lang="en-GB" altLang="en-US" sz="2200" dirty="0">
              <a:solidFill>
                <a:srgbClr val="000000"/>
              </a:solidFill>
              <a:latin typeface="Arial" panose="020B0604020202020204" pitchFamily="34" charset="0"/>
              <a:cs typeface="Arial" panose="020B0604020202020204" pitchFamily="34" charset="0"/>
            </a:endParaRPr>
          </a:p>
          <a:p>
            <a:pPr lvl="0" algn="just" defTabSz="914400" fontAlgn="base">
              <a:spcAft>
                <a:spcPct val="0"/>
              </a:spcAft>
              <a:buFont typeface="Wingdings" panose="05000000000000000000" pitchFamily="2" charset="2"/>
              <a:buChar char="§"/>
              <a:defRPr/>
            </a:pPr>
            <a:endParaRPr lang="en-GB" altLang="en-US" sz="2200" dirty="0">
              <a:solidFill>
                <a:srgbClr val="000000"/>
              </a:solidFill>
              <a:latin typeface="Arial" panose="020B0604020202020204" pitchFamily="34" charset="0"/>
              <a:cs typeface="Arial" panose="020B0604020202020204" pitchFamily="34" charset="0"/>
            </a:endParaRPr>
          </a:p>
          <a:p>
            <a:pPr lvl="0" algn="just" defTabSz="914400" fontAlgn="base">
              <a:spcAft>
                <a:spcPct val="0"/>
              </a:spcAft>
              <a:buFont typeface="Wingdings" panose="05000000000000000000" pitchFamily="2" charset="2"/>
              <a:buChar char="§"/>
              <a:defRPr/>
            </a:pPr>
            <a:endParaRPr lang="en-GB" altLang="en-US" sz="2200" dirty="0">
              <a:solidFill>
                <a:srgbClr val="000000"/>
              </a:solidFill>
              <a:latin typeface="Arial" panose="020B0604020202020204" pitchFamily="34" charset="0"/>
              <a:cs typeface="Arial" panose="020B0604020202020204" pitchFamily="34" charset="0"/>
            </a:endParaRPr>
          </a:p>
          <a:p>
            <a:pPr lvl="0" algn="just" defTabSz="914400" fontAlgn="base">
              <a:spcAft>
                <a:spcPct val="0"/>
              </a:spcAft>
              <a:buFont typeface="Wingdings" panose="05000000000000000000" pitchFamily="2" charset="2"/>
              <a:buChar char="§"/>
              <a:defRPr/>
            </a:pPr>
            <a:endParaRPr lang="en-GB" altLang="en-US" sz="2200" dirty="0">
              <a:solidFill>
                <a:srgbClr val="000000"/>
              </a:solidFill>
              <a:latin typeface="Arial" panose="020B0604020202020204" pitchFamily="34" charset="0"/>
              <a:cs typeface="Arial" panose="020B0604020202020204" pitchFamily="34" charset="0"/>
            </a:endParaRPr>
          </a:p>
          <a:p>
            <a:pPr lvl="0" algn="just" defTabSz="914400" fontAlgn="base">
              <a:spcAft>
                <a:spcPct val="0"/>
              </a:spcAft>
              <a:buFont typeface="Wingdings" panose="05000000000000000000" pitchFamily="2" charset="2"/>
              <a:buChar char="§"/>
              <a:defRPr/>
            </a:pPr>
            <a:r>
              <a:rPr lang="en-GB" altLang="en-US" sz="2200" dirty="0">
                <a:solidFill>
                  <a:srgbClr val="000000"/>
                </a:solidFill>
                <a:latin typeface="Arial" panose="020B0604020202020204" pitchFamily="34" charset="0"/>
                <a:cs typeface="Arial" panose="020B0604020202020204" pitchFamily="34" charset="0"/>
              </a:rPr>
              <a:t>It is recommended that the update and progress on the scrapping of illegally converted panel vans be noted</a:t>
            </a:r>
          </a:p>
        </p:txBody>
      </p:sp>
      <p:sp>
        <p:nvSpPr>
          <p:cNvPr id="2" name="Slide Number Placeholder 1"/>
          <p:cNvSpPr>
            <a:spLocks noGrp="1"/>
          </p:cNvSpPr>
          <p:nvPr>
            <p:ph type="sldNum" sz="quarter" idx="12"/>
          </p:nvPr>
        </p:nvSpPr>
        <p:spPr/>
        <p:txBody>
          <a:bodyPr/>
          <a:lstStyle/>
          <a:p>
            <a:fld id="{B682DC23-2843-E240-9889-9C005FBE80A9}" type="slidenum">
              <a:rPr lang="en-US" smtClean="0"/>
              <a:pPr/>
              <a:t>13</a:t>
            </a:fld>
            <a:endParaRPr lang="en-US"/>
          </a:p>
        </p:txBody>
      </p:sp>
      <p:sp>
        <p:nvSpPr>
          <p:cNvPr id="5" name="Title 1"/>
          <p:cNvSpPr txBox="1">
            <a:spLocks/>
          </p:cNvSpPr>
          <p:nvPr/>
        </p:nvSpPr>
        <p:spPr>
          <a:xfrm>
            <a:off x="1" y="-18661"/>
            <a:ext cx="9144000" cy="886407"/>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tabLst>
                <a:tab pos="57150" algn="l"/>
              </a:tabLst>
              <a:defRPr/>
            </a:pPr>
            <a:r>
              <a:rPr lang="en-ZA" altLang="en-US" sz="28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RECOMMENDATION</a:t>
            </a:r>
            <a:endParaRPr lang="en-ZA" altLang="en-US" sz="32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ctr" rtl="0" eaLnBrk="1" fontAlgn="auto" latinLnBrk="0" hangingPunct="1">
              <a:lnSpc>
                <a:spcPct val="100000"/>
              </a:lnSpc>
              <a:spcBef>
                <a:spcPct val="0"/>
              </a:spcBef>
              <a:spcAft>
                <a:spcPts val="0"/>
              </a:spcAft>
              <a:buClrTx/>
              <a:buSzTx/>
              <a:buFontTx/>
              <a:buNone/>
              <a:tabLst>
                <a:tab pos="57150" algn="l"/>
              </a:tabLst>
              <a:defRPr/>
            </a:pPr>
            <a:endParaRPr kumimoji="0" lang="en-ZA" alt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656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2993"/>
            <a:ext cx="8985260" cy="6345522"/>
          </a:xfrm>
          <a:prstGeom prst="rect">
            <a:avLst/>
          </a:prstGeom>
        </p:spPr>
      </p:pic>
      <p:sp>
        <p:nvSpPr>
          <p:cNvPr id="6" name="Content Placeholder 2"/>
          <p:cNvSpPr>
            <a:spLocks noGrp="1"/>
          </p:cNvSpPr>
          <p:nvPr>
            <p:ph idx="1"/>
          </p:nvPr>
        </p:nvSpPr>
        <p:spPr>
          <a:xfrm>
            <a:off x="683629" y="103806"/>
            <a:ext cx="8086298" cy="4828412"/>
          </a:xfrm>
          <a:ln>
            <a:solidFill>
              <a:schemeClr val="accent6"/>
            </a:solidFill>
          </a:ln>
        </p:spPr>
        <p:style>
          <a:lnRef idx="2">
            <a:schemeClr val="dk1"/>
          </a:lnRef>
          <a:fillRef idx="1">
            <a:schemeClr val="lt1"/>
          </a:fillRef>
          <a:effectRef idx="0">
            <a:schemeClr val="dk1"/>
          </a:effectRef>
          <a:fontRef idx="minor">
            <a:schemeClr val="dk1"/>
          </a:fontRef>
        </p:style>
        <p:txBody>
          <a:bodyPr>
            <a:normAutofit/>
          </a:bodyPr>
          <a:lstStyle/>
          <a:p>
            <a:pPr marL="0" lvl="0" indent="0" defTabSz="914400">
              <a:buNone/>
            </a:pPr>
            <a:endParaRPr lang="en-ZA" sz="1600" b="1" dirty="0"/>
          </a:p>
          <a:p>
            <a:pPr marL="0" lvl="0" indent="0" defTabSz="914400">
              <a:buNone/>
            </a:pPr>
            <a:endParaRPr lang="en-ZA" sz="1600" b="1" dirty="0"/>
          </a:p>
          <a:p>
            <a:pPr marL="0" lvl="0" indent="0" defTabSz="914400">
              <a:buNone/>
            </a:pPr>
            <a:endParaRPr lang="en-ZA" sz="1600" b="1" dirty="0"/>
          </a:p>
          <a:p>
            <a:pPr marL="0" lvl="0" indent="0" defTabSz="914400">
              <a:buNone/>
            </a:pPr>
            <a:endParaRPr lang="en-ZA" sz="1600" b="1" dirty="0"/>
          </a:p>
          <a:p>
            <a:pPr marL="0" lvl="0" indent="0" defTabSz="914400">
              <a:buNone/>
            </a:pPr>
            <a:endParaRPr lang="en-ZA" sz="1600" b="1" dirty="0"/>
          </a:p>
          <a:p>
            <a:pPr marL="0" lvl="0" indent="0" defTabSz="914400">
              <a:buNone/>
            </a:pPr>
            <a:endParaRPr lang="en-ZA" sz="1600" b="1" dirty="0"/>
          </a:p>
          <a:p>
            <a:pPr marL="0" lvl="0" indent="0" algn="ctr" defTabSz="914400">
              <a:buNone/>
            </a:pPr>
            <a:r>
              <a:rPr lang="en-ZA"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a:p>
            <a:pPr marL="0" lvl="0" indent="0">
              <a:buNone/>
            </a:pPr>
            <a:endParaRPr lang="en-ZA" dirty="0"/>
          </a:p>
          <a:p>
            <a:pPr marL="0" indent="0">
              <a:buNone/>
            </a:pPr>
            <a:endParaRPr lang="en-ZA" dirty="0"/>
          </a:p>
        </p:txBody>
      </p:sp>
      <p:sp>
        <p:nvSpPr>
          <p:cNvPr id="2" name="Slide Number Placeholder 1"/>
          <p:cNvSpPr>
            <a:spLocks noGrp="1"/>
          </p:cNvSpPr>
          <p:nvPr>
            <p:ph type="sldNum" sz="quarter" idx="12"/>
          </p:nvPr>
        </p:nvSpPr>
        <p:spPr/>
        <p:txBody>
          <a:bodyPr/>
          <a:lstStyle/>
          <a:p>
            <a:fld id="{B682DC23-2843-E240-9889-9C005FBE80A9}" type="slidenum">
              <a:rPr lang="en-US" smtClean="0"/>
              <a:pPr/>
              <a:t>14</a:t>
            </a:fld>
            <a:endParaRPr lang="en-US"/>
          </a:p>
        </p:txBody>
      </p:sp>
    </p:spTree>
    <p:extLst>
      <p:ext uri="{BB962C8B-B14F-4D97-AF65-F5344CB8AC3E}">
        <p14:creationId xmlns:p14="http://schemas.microsoft.com/office/powerpoint/2010/main" xmlns="" val="635206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2993"/>
            <a:ext cx="8985260" cy="6345522"/>
          </a:xfrm>
          <a:prstGeom prst="rect">
            <a:avLst/>
          </a:prstGeom>
        </p:spPr>
      </p:pic>
      <p:sp>
        <p:nvSpPr>
          <p:cNvPr id="6" name="Content Placeholder 2"/>
          <p:cNvSpPr>
            <a:spLocks noGrp="1"/>
          </p:cNvSpPr>
          <p:nvPr>
            <p:ph idx="1"/>
          </p:nvPr>
        </p:nvSpPr>
        <p:spPr>
          <a:xfrm>
            <a:off x="0" y="886407"/>
            <a:ext cx="9144000" cy="5469943"/>
          </a:xfrm>
          <a:ln>
            <a:solidFill>
              <a:schemeClr val="accent6"/>
            </a:solidFill>
          </a:ln>
        </p:spPr>
        <p:style>
          <a:lnRef idx="2">
            <a:schemeClr val="dk1"/>
          </a:lnRef>
          <a:fillRef idx="1">
            <a:schemeClr val="lt1"/>
          </a:fillRef>
          <a:effectRef idx="0">
            <a:schemeClr val="dk1"/>
          </a:effectRef>
          <a:fontRef idx="minor">
            <a:schemeClr val="dk1"/>
          </a:fontRef>
        </p:style>
        <p:txBody>
          <a:bodyPr>
            <a:normAutofit/>
          </a:bodyPr>
          <a:lstStyle/>
          <a:p>
            <a:pPr marL="914400" lvl="1" indent="-457200" algn="just" defTabSz="914400" fontAlgn="base">
              <a:lnSpc>
                <a:spcPct val="150000"/>
              </a:lnSpc>
              <a:spcAft>
                <a:spcPct val="0"/>
              </a:spcAft>
              <a:buFont typeface="+mj-lt"/>
              <a:buAutoNum type="arabicPeriod"/>
              <a:defRPr/>
            </a:pPr>
            <a:r>
              <a:rPr lang="en-US" altLang="en-US" sz="2200" dirty="0">
                <a:solidFill>
                  <a:srgbClr val="000000"/>
                </a:solidFill>
                <a:latin typeface="Arial" panose="020B0604020202020204" pitchFamily="34" charset="0"/>
                <a:cs typeface="Arial" panose="020B0604020202020204" pitchFamily="34" charset="0"/>
              </a:rPr>
              <a:t>Purpose</a:t>
            </a:r>
          </a:p>
          <a:p>
            <a:pPr marL="914400" lvl="1" indent="-457200" algn="just" defTabSz="914400" fontAlgn="base">
              <a:lnSpc>
                <a:spcPct val="150000"/>
              </a:lnSpc>
              <a:spcAft>
                <a:spcPct val="0"/>
              </a:spcAft>
              <a:buFont typeface="+mj-lt"/>
              <a:buAutoNum type="arabicPeriod"/>
              <a:defRPr/>
            </a:pPr>
            <a:r>
              <a:rPr lang="en-US" altLang="en-US" sz="2200" dirty="0">
                <a:solidFill>
                  <a:srgbClr val="000000"/>
                </a:solidFill>
                <a:latin typeface="Arial" panose="020B0604020202020204" pitchFamily="34" charset="0"/>
                <a:cs typeface="Arial" panose="020B0604020202020204" pitchFamily="34" charset="0"/>
              </a:rPr>
              <a:t>Background</a:t>
            </a:r>
          </a:p>
          <a:p>
            <a:pPr marL="914400" lvl="1" indent="-457200" algn="just" defTabSz="914400" fontAlgn="base">
              <a:lnSpc>
                <a:spcPct val="150000"/>
              </a:lnSpc>
              <a:spcAft>
                <a:spcPct val="0"/>
              </a:spcAft>
              <a:buFont typeface="+mj-lt"/>
              <a:buAutoNum type="arabicPeriod"/>
              <a:defRPr/>
            </a:pPr>
            <a:r>
              <a:rPr lang="en-US" altLang="en-US" sz="2200" dirty="0">
                <a:solidFill>
                  <a:srgbClr val="000000"/>
                </a:solidFill>
                <a:latin typeface="Arial" panose="020B0604020202020204" pitchFamily="34" charset="0"/>
                <a:cs typeface="Arial" panose="020B0604020202020204" pitchFamily="34" charset="0"/>
              </a:rPr>
              <a:t>Progress and Update</a:t>
            </a:r>
          </a:p>
          <a:p>
            <a:pPr marL="914400" lvl="1" indent="-457200" algn="just" defTabSz="914400" fontAlgn="base">
              <a:lnSpc>
                <a:spcPct val="150000"/>
              </a:lnSpc>
              <a:spcAft>
                <a:spcPct val="0"/>
              </a:spcAft>
              <a:buFont typeface="+mj-lt"/>
              <a:buAutoNum type="arabicPeriod"/>
              <a:defRPr/>
            </a:pPr>
            <a:r>
              <a:rPr lang="en-US" altLang="en-US" sz="2200" dirty="0">
                <a:solidFill>
                  <a:srgbClr val="000000"/>
                </a:solidFill>
                <a:latin typeface="Arial" panose="020B0604020202020204" pitchFamily="34" charset="0"/>
                <a:cs typeface="Arial" panose="020B0604020202020204" pitchFamily="34" charset="0"/>
              </a:rPr>
              <a:t>Update and Breakdown per Province</a:t>
            </a:r>
          </a:p>
          <a:p>
            <a:pPr marL="914400" lvl="1" indent="-457200" algn="just" defTabSz="914400" fontAlgn="base">
              <a:lnSpc>
                <a:spcPct val="150000"/>
              </a:lnSpc>
              <a:spcAft>
                <a:spcPct val="0"/>
              </a:spcAft>
              <a:buFont typeface="+mj-lt"/>
              <a:buAutoNum type="arabicPeriod"/>
              <a:defRPr/>
            </a:pPr>
            <a:r>
              <a:rPr lang="en-US" altLang="en-US" sz="2200" dirty="0">
                <a:solidFill>
                  <a:srgbClr val="000000"/>
                </a:solidFill>
                <a:latin typeface="Arial" panose="020B0604020202020204" pitchFamily="34" charset="0"/>
                <a:cs typeface="Arial" panose="020B0604020202020204" pitchFamily="34" charset="0"/>
              </a:rPr>
              <a:t>Draft Proclamation</a:t>
            </a:r>
          </a:p>
          <a:p>
            <a:pPr marL="914400" lvl="1" indent="-457200" algn="just" defTabSz="914400" fontAlgn="base">
              <a:lnSpc>
                <a:spcPct val="150000"/>
              </a:lnSpc>
              <a:spcAft>
                <a:spcPct val="0"/>
              </a:spcAft>
              <a:buFont typeface="+mj-lt"/>
              <a:buAutoNum type="arabicPeriod"/>
              <a:defRPr/>
            </a:pPr>
            <a:r>
              <a:rPr lang="en-US" altLang="en-US" sz="2200" dirty="0">
                <a:solidFill>
                  <a:srgbClr val="000000"/>
                </a:solidFill>
                <a:latin typeface="Arial" panose="020B0604020202020204" pitchFamily="34" charset="0"/>
                <a:cs typeface="Arial" panose="020B0604020202020204" pitchFamily="34" charset="0"/>
              </a:rPr>
              <a:t>Update on Other Issues in the Report</a:t>
            </a:r>
          </a:p>
          <a:p>
            <a:pPr marL="914400" lvl="1" indent="-457200" algn="just" defTabSz="914400" fontAlgn="base">
              <a:lnSpc>
                <a:spcPct val="150000"/>
              </a:lnSpc>
              <a:spcAft>
                <a:spcPct val="0"/>
              </a:spcAft>
              <a:buFont typeface="+mj-lt"/>
              <a:buAutoNum type="arabicPeriod"/>
              <a:defRPr/>
            </a:pPr>
            <a:r>
              <a:rPr lang="en-US" altLang="en-US" sz="2200" dirty="0">
                <a:solidFill>
                  <a:srgbClr val="000000"/>
                </a:solidFill>
                <a:latin typeface="Arial" panose="020B0604020202020204" pitchFamily="34" charset="0"/>
                <a:cs typeface="Arial" panose="020B0604020202020204" pitchFamily="34" charset="0"/>
              </a:rPr>
              <a:t>Update of System Redesign</a:t>
            </a:r>
          </a:p>
          <a:p>
            <a:pPr marL="914400" lvl="1" indent="-457200" algn="just" defTabSz="914400" fontAlgn="base">
              <a:lnSpc>
                <a:spcPct val="150000"/>
              </a:lnSpc>
              <a:spcAft>
                <a:spcPct val="0"/>
              </a:spcAft>
              <a:buFont typeface="+mj-lt"/>
              <a:buAutoNum type="arabicPeriod"/>
              <a:defRPr/>
            </a:pPr>
            <a:r>
              <a:rPr lang="en-US" altLang="en-US" sz="2200" dirty="0">
                <a:solidFill>
                  <a:srgbClr val="000000"/>
                </a:solidFill>
                <a:latin typeface="Arial" panose="020B0604020202020204" pitchFamily="34" charset="0"/>
                <a:cs typeface="Arial" panose="020B0604020202020204" pitchFamily="34" charset="0"/>
              </a:rPr>
              <a:t>Recommendations</a:t>
            </a:r>
            <a:endParaRPr lang="en-ZA" altLang="en-US" sz="2200" dirty="0">
              <a:solidFill>
                <a:srgbClr val="000000"/>
              </a:solidFill>
              <a:latin typeface="Arial" panose="020B0604020202020204" pitchFamily="34" charset="0"/>
              <a:cs typeface="Arial" panose="020B0604020202020204" pitchFamily="34" charset="0"/>
            </a:endParaRPr>
          </a:p>
          <a:p>
            <a:pPr marL="457200" lvl="1" indent="0" algn="just" defTabSz="914400" fontAlgn="base">
              <a:spcAft>
                <a:spcPct val="0"/>
              </a:spcAft>
              <a:buNone/>
              <a:defRPr/>
            </a:pPr>
            <a:endParaRPr lang="en-ZA" altLang="en-US" sz="2200" dirty="0">
              <a:solidFill>
                <a:srgbClr val="000000"/>
              </a:solidFill>
              <a:latin typeface="Arial" panose="020B0604020202020204" pitchFamily="34" charset="0"/>
              <a:cs typeface="Arial" panose="020B0604020202020204" pitchFamily="34" charset="0"/>
            </a:endParaRPr>
          </a:p>
          <a:p>
            <a:pPr lvl="1" algn="just" defTabSz="914400" fontAlgn="base">
              <a:spcAft>
                <a:spcPct val="0"/>
              </a:spcAft>
              <a:buFont typeface="Wingdings" panose="05000000000000000000" pitchFamily="2" charset="2"/>
              <a:buChar char="§"/>
              <a:defRPr/>
            </a:pPr>
            <a:endParaRPr lang="en-ZA" altLang="en-US" sz="2200" dirty="0">
              <a:solidFill>
                <a:srgbClr val="000000"/>
              </a:solidFill>
              <a:latin typeface="Arial" panose="020B0604020202020204" pitchFamily="34" charset="0"/>
              <a:cs typeface="Arial" panose="020B0604020202020204" pitchFamily="34" charset="0"/>
            </a:endParaRPr>
          </a:p>
          <a:p>
            <a:pPr marL="0" indent="0" algn="just" defTabSz="914400" fontAlgn="base">
              <a:spcAft>
                <a:spcPct val="0"/>
              </a:spcAft>
              <a:buNone/>
              <a:defRPr/>
            </a:pPr>
            <a:endParaRPr lang="en-ZA" altLang="en-US" sz="2600" dirty="0">
              <a:solidFill>
                <a:srgbClr val="000000"/>
              </a:solidFill>
              <a:latin typeface="Arial" panose="020B0604020202020204" pitchFamily="34" charset="0"/>
              <a:cs typeface="Arial" panose="020B0604020202020204" pitchFamily="34" charset="0"/>
            </a:endParaRPr>
          </a:p>
          <a:p>
            <a:pPr marL="465137" lvl="1" indent="0" algn="just" defTabSz="914400" fontAlgn="base">
              <a:spcAft>
                <a:spcPct val="0"/>
              </a:spcAft>
              <a:buNone/>
              <a:defRPr/>
            </a:pPr>
            <a:endParaRPr lang="en-ZA" altLang="en-US" sz="2200" dirty="0">
              <a:solidFill>
                <a:srgbClr val="000000"/>
              </a:solidFill>
              <a:latin typeface="Arial" panose="020B0604020202020204" pitchFamily="34" charset="0"/>
              <a:cs typeface="Arial" panose="020B0604020202020204" pitchFamily="34" charset="0"/>
            </a:endParaRPr>
          </a:p>
          <a:p>
            <a:pPr marL="0" lvl="0" indent="0">
              <a:buNone/>
            </a:pPr>
            <a:endParaRPr lang="en-ZA" sz="1600" b="1" dirty="0"/>
          </a:p>
          <a:p>
            <a:pPr marL="0" lvl="0" indent="0">
              <a:buNone/>
            </a:pPr>
            <a:endParaRPr lang="en-ZA" dirty="0"/>
          </a:p>
          <a:p>
            <a:pPr marL="0" indent="0">
              <a:buNone/>
            </a:pPr>
            <a:endParaRPr lang="en-ZA" dirty="0"/>
          </a:p>
        </p:txBody>
      </p:sp>
      <p:sp>
        <p:nvSpPr>
          <p:cNvPr id="2" name="Slide Number Placeholder 1"/>
          <p:cNvSpPr>
            <a:spLocks noGrp="1"/>
          </p:cNvSpPr>
          <p:nvPr>
            <p:ph type="sldNum" sz="quarter" idx="12"/>
          </p:nvPr>
        </p:nvSpPr>
        <p:spPr/>
        <p:txBody>
          <a:bodyPr/>
          <a:lstStyle/>
          <a:p>
            <a:fld id="{B682DC23-2843-E240-9889-9C005FBE80A9}" type="slidenum">
              <a:rPr lang="en-US" smtClean="0"/>
              <a:pPr/>
              <a:t>2</a:t>
            </a:fld>
            <a:endParaRPr lang="en-US"/>
          </a:p>
        </p:txBody>
      </p:sp>
      <p:sp>
        <p:nvSpPr>
          <p:cNvPr id="5" name="Title 1"/>
          <p:cNvSpPr txBox="1">
            <a:spLocks/>
          </p:cNvSpPr>
          <p:nvPr/>
        </p:nvSpPr>
        <p:spPr>
          <a:xfrm>
            <a:off x="1" y="-18661"/>
            <a:ext cx="9144000" cy="886407"/>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rtl="0" eaLnBrk="1" fontAlgn="auto" latinLnBrk="0" hangingPunct="1">
              <a:lnSpc>
                <a:spcPct val="100000"/>
              </a:lnSpc>
              <a:spcBef>
                <a:spcPct val="0"/>
              </a:spcBef>
              <a:spcAft>
                <a:spcPts val="0"/>
              </a:spcAft>
              <a:buClrTx/>
              <a:buSzTx/>
              <a:buFontTx/>
              <a:buNone/>
              <a:tabLst>
                <a:tab pos="57150" algn="l"/>
              </a:tabLst>
              <a:defRPr/>
            </a:pPr>
            <a:r>
              <a:rPr lang="en-ZA" altLang="en-US" sz="2800" b="1" baseline="0"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CONTENTS</a:t>
            </a:r>
            <a:endParaRPr kumimoji="0" lang="en-ZA" alt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2686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2993"/>
            <a:ext cx="8985260" cy="6345522"/>
          </a:xfrm>
          <a:prstGeom prst="rect">
            <a:avLst/>
          </a:prstGeom>
        </p:spPr>
      </p:pic>
      <p:sp>
        <p:nvSpPr>
          <p:cNvPr id="6" name="Content Placeholder 2"/>
          <p:cNvSpPr>
            <a:spLocks noGrp="1"/>
          </p:cNvSpPr>
          <p:nvPr>
            <p:ph idx="1"/>
          </p:nvPr>
        </p:nvSpPr>
        <p:spPr>
          <a:xfrm>
            <a:off x="0" y="886407"/>
            <a:ext cx="9144000" cy="5469943"/>
          </a:xfrm>
          <a:ln>
            <a:solidFill>
              <a:schemeClr val="accent6"/>
            </a:solidFill>
          </a:ln>
        </p:spPr>
        <p:style>
          <a:lnRef idx="2">
            <a:schemeClr val="dk1"/>
          </a:lnRef>
          <a:fillRef idx="1">
            <a:schemeClr val="lt1"/>
          </a:fillRef>
          <a:effectRef idx="0">
            <a:schemeClr val="dk1"/>
          </a:effectRef>
          <a:fontRef idx="minor">
            <a:schemeClr val="dk1"/>
          </a:fontRef>
        </p:style>
        <p:txBody>
          <a:bodyPr>
            <a:normAutofit/>
          </a:bodyPr>
          <a:lstStyle/>
          <a:p>
            <a:pPr lvl="0" algn="just" defTabSz="914400" fontAlgn="base">
              <a:spcAft>
                <a:spcPct val="0"/>
              </a:spcAft>
              <a:buFont typeface="Wingdings" panose="05000000000000000000" pitchFamily="2" charset="2"/>
              <a:buChar char="§"/>
              <a:defRPr/>
            </a:pPr>
            <a:endParaRPr lang="en-US" altLang="en-US" sz="2200" dirty="0">
              <a:solidFill>
                <a:srgbClr val="000000"/>
              </a:solidFill>
              <a:latin typeface="Arial" panose="020B0604020202020204" pitchFamily="34" charset="0"/>
              <a:cs typeface="Arial" panose="020B0604020202020204" pitchFamily="34" charset="0"/>
            </a:endParaRPr>
          </a:p>
          <a:p>
            <a:pPr lvl="0" algn="just" defTabSz="914400" fontAlgn="base">
              <a:spcAft>
                <a:spcPct val="0"/>
              </a:spcAft>
              <a:buFont typeface="Wingdings" panose="05000000000000000000" pitchFamily="2" charset="2"/>
              <a:buChar char="§"/>
              <a:defRPr/>
            </a:pPr>
            <a:endParaRPr lang="en-US" altLang="en-US" sz="2200" dirty="0">
              <a:solidFill>
                <a:srgbClr val="000000"/>
              </a:solidFill>
              <a:latin typeface="Arial" panose="020B0604020202020204" pitchFamily="34" charset="0"/>
              <a:cs typeface="Arial" panose="020B0604020202020204" pitchFamily="34" charset="0"/>
            </a:endParaRPr>
          </a:p>
          <a:p>
            <a:pPr lvl="0" algn="just" defTabSz="914400" fontAlgn="base">
              <a:spcAft>
                <a:spcPct val="0"/>
              </a:spcAft>
              <a:buFont typeface="Wingdings" panose="05000000000000000000" pitchFamily="2" charset="2"/>
              <a:buChar char="§"/>
              <a:defRPr/>
            </a:pPr>
            <a:endParaRPr lang="en-US" altLang="en-US" sz="2200" dirty="0">
              <a:solidFill>
                <a:srgbClr val="000000"/>
              </a:solidFill>
              <a:latin typeface="Arial" panose="020B0604020202020204" pitchFamily="34" charset="0"/>
              <a:cs typeface="Arial" panose="020B0604020202020204" pitchFamily="34" charset="0"/>
            </a:endParaRPr>
          </a:p>
          <a:p>
            <a:pPr lvl="0" algn="just" defTabSz="914400" fontAlgn="base">
              <a:spcAft>
                <a:spcPct val="0"/>
              </a:spcAft>
              <a:buFont typeface="Wingdings" panose="05000000000000000000" pitchFamily="2" charset="2"/>
              <a:buChar char="§"/>
              <a:defRPr/>
            </a:pPr>
            <a:endParaRPr lang="en-US" altLang="en-US" sz="2200" dirty="0">
              <a:solidFill>
                <a:srgbClr val="000000"/>
              </a:solidFill>
              <a:latin typeface="Arial" panose="020B0604020202020204" pitchFamily="34" charset="0"/>
              <a:cs typeface="Arial" panose="020B0604020202020204" pitchFamily="34" charset="0"/>
            </a:endParaRPr>
          </a:p>
          <a:p>
            <a:pPr lvl="0" algn="ctr" defTabSz="914400" fontAlgn="base">
              <a:spcAft>
                <a:spcPct val="0"/>
              </a:spcAft>
              <a:buFont typeface="Wingdings" panose="05000000000000000000" pitchFamily="2" charset="2"/>
              <a:buChar char="§"/>
              <a:defRPr/>
            </a:pPr>
            <a:r>
              <a:rPr lang="en-US" altLang="en-US" sz="2000" dirty="0">
                <a:solidFill>
                  <a:srgbClr val="000000"/>
                </a:solidFill>
                <a:latin typeface="Arial" panose="020B0604020202020204" pitchFamily="34" charset="0"/>
                <a:cs typeface="Arial" panose="020B0604020202020204" pitchFamily="34" charset="0"/>
              </a:rPr>
              <a:t>The purpose of this presentation is to provide an update and progress on the scrapping of illegally converted Toyota Quantum Panel Vans in compliance with the Public Protector’s Remedial Action</a:t>
            </a:r>
          </a:p>
          <a:p>
            <a:pPr marL="457200" lvl="1" indent="0" algn="just" defTabSz="914400" fontAlgn="base">
              <a:spcAft>
                <a:spcPct val="0"/>
              </a:spcAft>
              <a:buNone/>
              <a:defRPr/>
            </a:pPr>
            <a:endParaRPr lang="en-ZA" altLang="en-US" sz="2200" dirty="0">
              <a:solidFill>
                <a:srgbClr val="000000"/>
              </a:solidFill>
              <a:latin typeface="Arial" panose="020B0604020202020204" pitchFamily="34" charset="0"/>
              <a:cs typeface="Arial" panose="020B0604020202020204" pitchFamily="34" charset="0"/>
            </a:endParaRPr>
          </a:p>
          <a:p>
            <a:pPr marL="457200" lvl="1" indent="0" algn="just" defTabSz="914400" fontAlgn="base">
              <a:spcAft>
                <a:spcPct val="0"/>
              </a:spcAft>
              <a:buNone/>
              <a:defRPr/>
            </a:pPr>
            <a:endParaRPr lang="en-ZA" altLang="en-US" sz="2200" dirty="0">
              <a:solidFill>
                <a:srgbClr val="000000"/>
              </a:solidFill>
              <a:latin typeface="Arial" panose="020B0604020202020204" pitchFamily="34" charset="0"/>
              <a:cs typeface="Arial" panose="020B0604020202020204" pitchFamily="34" charset="0"/>
            </a:endParaRPr>
          </a:p>
          <a:p>
            <a:pPr lvl="1" algn="just" defTabSz="914400" fontAlgn="base">
              <a:spcAft>
                <a:spcPct val="0"/>
              </a:spcAft>
              <a:buFont typeface="Wingdings" panose="05000000000000000000" pitchFamily="2" charset="2"/>
              <a:buChar char="§"/>
              <a:defRPr/>
            </a:pPr>
            <a:endParaRPr lang="en-ZA" altLang="en-US" sz="2200" dirty="0">
              <a:solidFill>
                <a:srgbClr val="000000"/>
              </a:solidFill>
              <a:latin typeface="Arial" panose="020B0604020202020204" pitchFamily="34" charset="0"/>
              <a:cs typeface="Arial" panose="020B0604020202020204" pitchFamily="34" charset="0"/>
            </a:endParaRPr>
          </a:p>
          <a:p>
            <a:pPr marL="0" indent="0" algn="just" defTabSz="914400" fontAlgn="base">
              <a:spcAft>
                <a:spcPct val="0"/>
              </a:spcAft>
              <a:buNone/>
              <a:defRPr/>
            </a:pPr>
            <a:endParaRPr lang="en-ZA" altLang="en-US" sz="2600" dirty="0">
              <a:solidFill>
                <a:srgbClr val="000000"/>
              </a:solidFill>
              <a:latin typeface="Arial" panose="020B0604020202020204" pitchFamily="34" charset="0"/>
              <a:cs typeface="Arial" panose="020B0604020202020204" pitchFamily="34" charset="0"/>
            </a:endParaRPr>
          </a:p>
          <a:p>
            <a:pPr marL="465137" lvl="1" indent="0" algn="just" defTabSz="914400" fontAlgn="base">
              <a:spcAft>
                <a:spcPct val="0"/>
              </a:spcAft>
              <a:buNone/>
              <a:defRPr/>
            </a:pPr>
            <a:endParaRPr lang="en-ZA" altLang="en-US" sz="2200" dirty="0">
              <a:solidFill>
                <a:srgbClr val="000000"/>
              </a:solidFill>
              <a:latin typeface="Arial" panose="020B0604020202020204" pitchFamily="34" charset="0"/>
              <a:cs typeface="Arial" panose="020B0604020202020204" pitchFamily="34" charset="0"/>
            </a:endParaRPr>
          </a:p>
          <a:p>
            <a:pPr marL="0" lvl="0" indent="0">
              <a:buNone/>
            </a:pPr>
            <a:endParaRPr lang="en-ZA" sz="1600" b="1" dirty="0"/>
          </a:p>
          <a:p>
            <a:pPr marL="0" lvl="0" indent="0">
              <a:buNone/>
            </a:pPr>
            <a:endParaRPr lang="en-ZA" dirty="0"/>
          </a:p>
          <a:p>
            <a:pPr marL="0" indent="0">
              <a:buNone/>
            </a:pPr>
            <a:endParaRPr lang="en-ZA" dirty="0"/>
          </a:p>
        </p:txBody>
      </p:sp>
      <p:sp>
        <p:nvSpPr>
          <p:cNvPr id="2" name="Slide Number Placeholder 1"/>
          <p:cNvSpPr>
            <a:spLocks noGrp="1"/>
          </p:cNvSpPr>
          <p:nvPr>
            <p:ph type="sldNum" sz="quarter" idx="12"/>
          </p:nvPr>
        </p:nvSpPr>
        <p:spPr/>
        <p:txBody>
          <a:bodyPr/>
          <a:lstStyle/>
          <a:p>
            <a:fld id="{B682DC23-2843-E240-9889-9C005FBE80A9}" type="slidenum">
              <a:rPr lang="en-US" smtClean="0"/>
              <a:pPr/>
              <a:t>3</a:t>
            </a:fld>
            <a:endParaRPr lang="en-US"/>
          </a:p>
        </p:txBody>
      </p:sp>
      <p:sp>
        <p:nvSpPr>
          <p:cNvPr id="5" name="Title 1"/>
          <p:cNvSpPr txBox="1">
            <a:spLocks/>
          </p:cNvSpPr>
          <p:nvPr/>
        </p:nvSpPr>
        <p:spPr>
          <a:xfrm>
            <a:off x="1" y="-18661"/>
            <a:ext cx="9144000" cy="886407"/>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rtl="0" eaLnBrk="1" fontAlgn="auto" latinLnBrk="0" hangingPunct="1">
              <a:lnSpc>
                <a:spcPct val="100000"/>
              </a:lnSpc>
              <a:spcBef>
                <a:spcPct val="0"/>
              </a:spcBef>
              <a:spcAft>
                <a:spcPts val="0"/>
              </a:spcAft>
              <a:buClrTx/>
              <a:buSzTx/>
              <a:buFontTx/>
              <a:buNone/>
              <a:tabLst>
                <a:tab pos="57150" algn="l"/>
              </a:tabLst>
              <a:defRPr/>
            </a:pPr>
            <a:r>
              <a:rPr kumimoji="0" lang="en-ZA" altLang="en-US" sz="2800" b="1" i="0" u="none" strike="noStrike" kern="1200" cap="none" spc="0" normalizeH="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PURPOSE</a:t>
            </a:r>
            <a:r>
              <a:rPr kumimoji="0" lang="en-ZA" alt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endParaRPr kumimoji="0" lang="en-ZA" alt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5951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2993"/>
            <a:ext cx="8985260" cy="6345522"/>
          </a:xfrm>
          <a:prstGeom prst="rect">
            <a:avLst/>
          </a:prstGeom>
        </p:spPr>
      </p:pic>
      <p:sp>
        <p:nvSpPr>
          <p:cNvPr id="6" name="Content Placeholder 2"/>
          <p:cNvSpPr>
            <a:spLocks noGrp="1"/>
          </p:cNvSpPr>
          <p:nvPr>
            <p:ph idx="1"/>
          </p:nvPr>
        </p:nvSpPr>
        <p:spPr>
          <a:xfrm>
            <a:off x="0" y="886407"/>
            <a:ext cx="9144000" cy="5469943"/>
          </a:xfrm>
          <a:ln>
            <a:solidFill>
              <a:schemeClr val="accent6"/>
            </a:solidFill>
          </a:ln>
        </p:spPr>
        <p:style>
          <a:lnRef idx="2">
            <a:schemeClr val="dk1"/>
          </a:lnRef>
          <a:fillRef idx="1">
            <a:schemeClr val="lt1"/>
          </a:fillRef>
          <a:effectRef idx="0">
            <a:schemeClr val="dk1"/>
          </a:effectRef>
          <a:fontRef idx="minor">
            <a:schemeClr val="dk1"/>
          </a:fontRef>
        </p:style>
        <p:txBody>
          <a:bodyPr>
            <a:normAutofit/>
          </a:bodyPr>
          <a:lstStyle/>
          <a:p>
            <a:pPr lvl="0" algn="just" defTabSz="914400" fontAlgn="base">
              <a:spcAft>
                <a:spcPct val="0"/>
              </a:spcAft>
              <a:buFont typeface="Wingdings" panose="05000000000000000000" pitchFamily="2" charset="2"/>
              <a:buChar char="§"/>
              <a:defRPr/>
            </a:pPr>
            <a:r>
              <a:rPr lang="en-GB" altLang="en-US" sz="2000" dirty="0">
                <a:solidFill>
                  <a:srgbClr val="000000"/>
                </a:solidFill>
                <a:latin typeface="Arial" panose="020B0604020202020204" pitchFamily="34" charset="0"/>
                <a:cs typeface="Arial" panose="020B0604020202020204" pitchFamily="34" charset="0"/>
              </a:rPr>
              <a:t>In 2009 the Department became aware of the unsafe practices of illegally converting panel vans into passengers carrying vehicles (taxis).</a:t>
            </a:r>
          </a:p>
          <a:p>
            <a:pPr marL="0" lvl="0" indent="0" algn="just" defTabSz="914400" fontAlgn="base">
              <a:spcAft>
                <a:spcPct val="0"/>
              </a:spcAft>
              <a:buNone/>
              <a:defRPr/>
            </a:pPr>
            <a:endParaRPr lang="en-GB" altLang="en-US" sz="2000" dirty="0">
              <a:solidFill>
                <a:srgbClr val="000000"/>
              </a:solidFill>
              <a:latin typeface="Arial" panose="020B0604020202020204" pitchFamily="34" charset="0"/>
              <a:cs typeface="Arial" panose="020B0604020202020204" pitchFamily="34" charset="0"/>
            </a:endParaRPr>
          </a:p>
          <a:p>
            <a:pPr lvl="0" algn="just" defTabSz="914400" fontAlgn="base">
              <a:spcAft>
                <a:spcPct val="0"/>
              </a:spcAft>
              <a:buFont typeface="Wingdings" panose="05000000000000000000" pitchFamily="2" charset="2"/>
              <a:buChar char="§"/>
              <a:defRPr/>
            </a:pPr>
            <a:r>
              <a:rPr lang="en-GB" altLang="en-US" sz="2000" dirty="0">
                <a:solidFill>
                  <a:srgbClr val="000000"/>
                </a:solidFill>
                <a:latin typeface="Arial" panose="020B0604020202020204" pitchFamily="34" charset="0"/>
                <a:cs typeface="Arial" panose="020B0604020202020204" pitchFamily="34" charset="0"/>
              </a:rPr>
              <a:t>The Taxi Industry approached the then Minister seeking intervention to assist the industry.</a:t>
            </a:r>
          </a:p>
          <a:p>
            <a:pPr marL="0" lvl="0" indent="0" algn="just" defTabSz="914400" fontAlgn="base">
              <a:spcAft>
                <a:spcPct val="0"/>
              </a:spcAft>
              <a:buNone/>
              <a:defRPr/>
            </a:pPr>
            <a:endParaRPr lang="en-GB" altLang="en-US" sz="2000" dirty="0">
              <a:solidFill>
                <a:srgbClr val="000000"/>
              </a:solidFill>
              <a:latin typeface="Arial" panose="020B0604020202020204" pitchFamily="34" charset="0"/>
              <a:cs typeface="Arial" panose="020B0604020202020204" pitchFamily="34" charset="0"/>
            </a:endParaRPr>
          </a:p>
          <a:p>
            <a:pPr lvl="0" algn="just" defTabSz="914400" fontAlgn="base">
              <a:spcAft>
                <a:spcPct val="0"/>
              </a:spcAft>
              <a:buFont typeface="Wingdings" panose="05000000000000000000" pitchFamily="2" charset="2"/>
              <a:buChar char="§"/>
              <a:defRPr/>
            </a:pPr>
            <a:r>
              <a:rPr lang="en-GB" altLang="en-US" sz="2000" dirty="0">
                <a:solidFill>
                  <a:srgbClr val="000000"/>
                </a:solidFill>
                <a:latin typeface="Arial" panose="020B0604020202020204" pitchFamily="34" charset="0"/>
                <a:cs typeface="Arial" panose="020B0604020202020204" pitchFamily="34" charset="0"/>
              </a:rPr>
              <a:t>On 11 February 2010 the Minister approved a process of rectification through a retro fitment.</a:t>
            </a:r>
          </a:p>
          <a:p>
            <a:pPr marL="0" lvl="0" indent="0" algn="just" defTabSz="914400" fontAlgn="base">
              <a:spcAft>
                <a:spcPct val="0"/>
              </a:spcAft>
              <a:buNone/>
              <a:defRPr/>
            </a:pPr>
            <a:endParaRPr lang="en-GB" altLang="en-US" sz="2000" dirty="0">
              <a:solidFill>
                <a:srgbClr val="000000"/>
              </a:solidFill>
              <a:latin typeface="Arial" panose="020B0604020202020204" pitchFamily="34" charset="0"/>
              <a:cs typeface="Arial" panose="020B0604020202020204" pitchFamily="34" charset="0"/>
            </a:endParaRPr>
          </a:p>
          <a:p>
            <a:pPr lvl="0" algn="just" defTabSz="914400" fontAlgn="base">
              <a:spcAft>
                <a:spcPct val="0"/>
              </a:spcAft>
              <a:buFont typeface="Wingdings" panose="05000000000000000000" pitchFamily="2" charset="2"/>
              <a:buChar char="§"/>
              <a:defRPr/>
            </a:pPr>
            <a:r>
              <a:rPr lang="en-GB" altLang="en-US" sz="2000" dirty="0">
                <a:solidFill>
                  <a:srgbClr val="000000"/>
                </a:solidFill>
                <a:latin typeface="Arial" panose="020B0604020202020204" pitchFamily="34" charset="0"/>
                <a:cs typeface="Arial" panose="020B0604020202020204" pitchFamily="34" charset="0"/>
              </a:rPr>
              <a:t>A data filtration was conducted and 2353 vehicles were identified as illegally converted panel van vehicles</a:t>
            </a:r>
          </a:p>
          <a:p>
            <a:pPr marL="0" lvl="0" indent="0" algn="just" defTabSz="914400" fontAlgn="base">
              <a:spcAft>
                <a:spcPct val="0"/>
              </a:spcAft>
              <a:buNone/>
              <a:defRPr/>
            </a:pPr>
            <a:endParaRPr lang="en-GB" altLang="en-US" sz="2000" dirty="0">
              <a:solidFill>
                <a:srgbClr val="000000"/>
              </a:solidFill>
              <a:latin typeface="Arial" panose="020B0604020202020204" pitchFamily="34" charset="0"/>
              <a:cs typeface="Arial" panose="020B0604020202020204" pitchFamily="34" charset="0"/>
            </a:endParaRPr>
          </a:p>
          <a:p>
            <a:pPr lvl="0" algn="just" defTabSz="914400" fontAlgn="base">
              <a:spcAft>
                <a:spcPct val="0"/>
              </a:spcAft>
              <a:buFont typeface="Wingdings" panose="05000000000000000000" pitchFamily="2" charset="2"/>
              <a:buChar char="§"/>
              <a:defRPr/>
            </a:pPr>
            <a:r>
              <a:rPr lang="en-GB" altLang="en-US" sz="2000" dirty="0">
                <a:solidFill>
                  <a:srgbClr val="000000"/>
                </a:solidFill>
                <a:latin typeface="Arial" panose="020B0604020202020204" pitchFamily="34" charset="0"/>
                <a:cs typeface="Arial" panose="020B0604020202020204" pitchFamily="34" charset="0"/>
              </a:rPr>
              <a:t>Only 436 were retrofitted </a:t>
            </a:r>
          </a:p>
          <a:p>
            <a:pPr marL="0" lvl="0" indent="0" algn="just" defTabSz="914400" fontAlgn="base">
              <a:spcAft>
                <a:spcPct val="0"/>
              </a:spcAft>
              <a:buNone/>
              <a:defRPr/>
            </a:pPr>
            <a:endParaRPr lang="en-GB" altLang="en-US" sz="2000" dirty="0">
              <a:solidFill>
                <a:srgbClr val="000000"/>
              </a:solidFill>
              <a:latin typeface="Arial" panose="020B0604020202020204" pitchFamily="34" charset="0"/>
              <a:cs typeface="Arial" panose="020B0604020202020204" pitchFamily="34" charset="0"/>
            </a:endParaRPr>
          </a:p>
          <a:p>
            <a:pPr lvl="0" algn="just" defTabSz="914400" fontAlgn="base">
              <a:spcAft>
                <a:spcPct val="0"/>
              </a:spcAft>
              <a:buFont typeface="Wingdings" panose="05000000000000000000" pitchFamily="2" charset="2"/>
              <a:buChar char="§"/>
              <a:defRPr/>
            </a:pPr>
            <a:r>
              <a:rPr lang="en-GB" altLang="en-US" sz="2000" dirty="0">
                <a:solidFill>
                  <a:srgbClr val="000000"/>
                </a:solidFill>
                <a:latin typeface="Arial" panose="020B0604020202020204" pitchFamily="34" charset="0"/>
                <a:cs typeface="Arial" panose="020B0604020202020204" pitchFamily="34" charset="0"/>
              </a:rPr>
              <a:t>Balance of the identified panel vans continued to operating illegally</a:t>
            </a:r>
          </a:p>
          <a:p>
            <a:pPr marL="0" lvl="0" indent="0" algn="just" defTabSz="914400" fontAlgn="base">
              <a:spcAft>
                <a:spcPct val="0"/>
              </a:spcAft>
              <a:buNone/>
              <a:defRPr/>
            </a:pPr>
            <a:endParaRPr lang="en-ZA" altLang="en-US" sz="2200" dirty="0">
              <a:solidFill>
                <a:srgbClr val="000000"/>
              </a:solidFill>
              <a:latin typeface="Arial" panose="020B0604020202020204" pitchFamily="34" charset="0"/>
              <a:cs typeface="Arial" panose="020B0604020202020204" pitchFamily="34" charset="0"/>
            </a:endParaRPr>
          </a:p>
          <a:p>
            <a:pPr marL="457200" lvl="1" indent="0" algn="just" defTabSz="914400" fontAlgn="base">
              <a:spcAft>
                <a:spcPct val="0"/>
              </a:spcAft>
              <a:buNone/>
              <a:defRPr/>
            </a:pPr>
            <a:endParaRPr lang="en-ZA" altLang="en-US" sz="2200" dirty="0">
              <a:solidFill>
                <a:srgbClr val="000000"/>
              </a:solidFill>
              <a:latin typeface="Arial" panose="020B0604020202020204" pitchFamily="34" charset="0"/>
              <a:cs typeface="Arial" panose="020B0604020202020204" pitchFamily="34" charset="0"/>
            </a:endParaRPr>
          </a:p>
          <a:p>
            <a:pPr lvl="1" algn="just" defTabSz="914400" fontAlgn="base">
              <a:spcAft>
                <a:spcPct val="0"/>
              </a:spcAft>
              <a:buFont typeface="Wingdings" panose="05000000000000000000" pitchFamily="2" charset="2"/>
              <a:buChar char="§"/>
              <a:defRPr/>
            </a:pPr>
            <a:endParaRPr lang="en-ZA" altLang="en-US" sz="2200" dirty="0">
              <a:solidFill>
                <a:srgbClr val="000000"/>
              </a:solidFill>
              <a:latin typeface="Arial" panose="020B0604020202020204" pitchFamily="34" charset="0"/>
              <a:cs typeface="Arial" panose="020B0604020202020204" pitchFamily="34" charset="0"/>
            </a:endParaRPr>
          </a:p>
          <a:p>
            <a:pPr marL="0" indent="0" algn="just" defTabSz="914400" fontAlgn="base">
              <a:spcAft>
                <a:spcPct val="0"/>
              </a:spcAft>
              <a:buNone/>
              <a:defRPr/>
            </a:pPr>
            <a:endParaRPr lang="en-ZA" altLang="en-US" sz="2600" dirty="0">
              <a:solidFill>
                <a:srgbClr val="000000"/>
              </a:solidFill>
              <a:latin typeface="Arial" panose="020B0604020202020204" pitchFamily="34" charset="0"/>
              <a:cs typeface="Arial" panose="020B0604020202020204" pitchFamily="34" charset="0"/>
            </a:endParaRPr>
          </a:p>
          <a:p>
            <a:pPr marL="465137" lvl="1" indent="0" algn="just" defTabSz="914400" fontAlgn="base">
              <a:spcAft>
                <a:spcPct val="0"/>
              </a:spcAft>
              <a:buNone/>
              <a:defRPr/>
            </a:pPr>
            <a:endParaRPr lang="en-ZA" altLang="en-US" sz="2200" dirty="0">
              <a:solidFill>
                <a:srgbClr val="000000"/>
              </a:solidFill>
              <a:latin typeface="Arial" panose="020B0604020202020204" pitchFamily="34" charset="0"/>
              <a:cs typeface="Arial" panose="020B0604020202020204" pitchFamily="34" charset="0"/>
            </a:endParaRPr>
          </a:p>
          <a:p>
            <a:pPr marL="0" lvl="0" indent="0">
              <a:buNone/>
            </a:pPr>
            <a:endParaRPr lang="en-ZA" sz="1600" b="1" dirty="0"/>
          </a:p>
          <a:p>
            <a:pPr marL="0" lvl="0" indent="0">
              <a:buNone/>
            </a:pPr>
            <a:endParaRPr lang="en-ZA" dirty="0"/>
          </a:p>
          <a:p>
            <a:pPr marL="0" indent="0">
              <a:buNone/>
            </a:pPr>
            <a:endParaRPr lang="en-ZA" dirty="0"/>
          </a:p>
        </p:txBody>
      </p:sp>
      <p:sp>
        <p:nvSpPr>
          <p:cNvPr id="2" name="Slide Number Placeholder 1"/>
          <p:cNvSpPr>
            <a:spLocks noGrp="1"/>
          </p:cNvSpPr>
          <p:nvPr>
            <p:ph type="sldNum" sz="quarter" idx="12"/>
          </p:nvPr>
        </p:nvSpPr>
        <p:spPr/>
        <p:txBody>
          <a:bodyPr/>
          <a:lstStyle/>
          <a:p>
            <a:fld id="{B682DC23-2843-E240-9889-9C005FBE80A9}" type="slidenum">
              <a:rPr lang="en-US" smtClean="0"/>
              <a:pPr/>
              <a:t>4</a:t>
            </a:fld>
            <a:endParaRPr lang="en-US"/>
          </a:p>
        </p:txBody>
      </p:sp>
      <p:sp>
        <p:nvSpPr>
          <p:cNvPr id="5" name="Title 1"/>
          <p:cNvSpPr txBox="1">
            <a:spLocks/>
          </p:cNvSpPr>
          <p:nvPr/>
        </p:nvSpPr>
        <p:spPr>
          <a:xfrm>
            <a:off x="1" y="-18661"/>
            <a:ext cx="9144000" cy="886407"/>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57150" algn="l"/>
              </a:tabLst>
              <a:defRPr/>
            </a:pPr>
            <a:r>
              <a:rPr lang="en-ZA" altLang="en-US" sz="28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BACKGROUND</a:t>
            </a:r>
            <a:endParaRPr lang="en-ZA" altLang="en-US" sz="32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ctr" rtl="0" eaLnBrk="1" fontAlgn="auto" latinLnBrk="0" hangingPunct="1">
              <a:lnSpc>
                <a:spcPct val="100000"/>
              </a:lnSpc>
              <a:spcBef>
                <a:spcPct val="0"/>
              </a:spcBef>
              <a:spcAft>
                <a:spcPts val="0"/>
              </a:spcAft>
              <a:buClrTx/>
              <a:buSzTx/>
              <a:buFontTx/>
              <a:buNone/>
              <a:tabLst>
                <a:tab pos="57150" algn="l"/>
              </a:tabLst>
              <a:defRPr/>
            </a:pPr>
            <a:r>
              <a:rPr kumimoji="0" lang="en-ZA" alt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endParaRPr kumimoji="0" lang="en-ZA" alt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1439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2993"/>
            <a:ext cx="8985260" cy="6345522"/>
          </a:xfrm>
          <a:prstGeom prst="rect">
            <a:avLst/>
          </a:prstGeom>
        </p:spPr>
      </p:pic>
      <p:sp>
        <p:nvSpPr>
          <p:cNvPr id="6" name="Content Placeholder 2"/>
          <p:cNvSpPr>
            <a:spLocks noGrp="1"/>
          </p:cNvSpPr>
          <p:nvPr>
            <p:ph idx="1"/>
          </p:nvPr>
        </p:nvSpPr>
        <p:spPr>
          <a:xfrm>
            <a:off x="0" y="886407"/>
            <a:ext cx="9144000" cy="5469943"/>
          </a:xfrm>
          <a:ln>
            <a:solidFill>
              <a:schemeClr val="accent6"/>
            </a:solidFill>
          </a:ln>
        </p:spPr>
        <p:style>
          <a:lnRef idx="2">
            <a:schemeClr val="dk1"/>
          </a:lnRef>
          <a:fillRef idx="1">
            <a:schemeClr val="lt1"/>
          </a:fillRef>
          <a:effectRef idx="0">
            <a:schemeClr val="dk1"/>
          </a:effectRef>
          <a:fontRef idx="minor">
            <a:schemeClr val="dk1"/>
          </a:fontRef>
        </p:style>
        <p:txBody>
          <a:bodyPr>
            <a:normAutofit/>
          </a:bodyPr>
          <a:lstStyle/>
          <a:p>
            <a:pPr lvl="0" algn="just" defTabSz="914400" fontAlgn="base">
              <a:lnSpc>
                <a:spcPct val="150000"/>
              </a:lnSpc>
              <a:spcAft>
                <a:spcPct val="0"/>
              </a:spcAft>
              <a:buFont typeface="Wingdings" panose="05000000000000000000" pitchFamily="2" charset="2"/>
              <a:buChar char="§"/>
              <a:defRPr/>
            </a:pPr>
            <a:r>
              <a:rPr lang="en-GB" altLang="en-US" sz="2000" dirty="0">
                <a:solidFill>
                  <a:srgbClr val="000000"/>
                </a:solidFill>
                <a:latin typeface="Arial" panose="020B0604020202020204" pitchFamily="34" charset="0"/>
                <a:cs typeface="Arial" panose="020B0604020202020204" pitchFamily="34" charset="0"/>
              </a:rPr>
              <a:t>The Public Protector issued a report and remedial action on 27 March 2019. </a:t>
            </a:r>
          </a:p>
          <a:p>
            <a:pPr lvl="0" algn="just" defTabSz="914400" fontAlgn="base">
              <a:lnSpc>
                <a:spcPct val="150000"/>
              </a:lnSpc>
              <a:spcAft>
                <a:spcPct val="0"/>
              </a:spcAft>
              <a:buFont typeface="Wingdings" panose="05000000000000000000" pitchFamily="2" charset="2"/>
              <a:buChar char="§"/>
              <a:defRPr/>
            </a:pPr>
            <a:r>
              <a:rPr lang="en-GB" altLang="en-US" sz="2000" dirty="0">
                <a:solidFill>
                  <a:srgbClr val="000000"/>
                </a:solidFill>
                <a:latin typeface="Arial" panose="020B0604020202020204" pitchFamily="34" charset="0"/>
                <a:cs typeface="Arial" panose="020B0604020202020204" pitchFamily="34" charset="0"/>
              </a:rPr>
              <a:t>The remedial action for the Department was that these panel vans must be scrapped through the Taxi Recapitalisation Programme</a:t>
            </a:r>
          </a:p>
          <a:p>
            <a:pPr lvl="0" algn="just" defTabSz="914400" fontAlgn="base">
              <a:lnSpc>
                <a:spcPct val="150000"/>
              </a:lnSpc>
              <a:spcAft>
                <a:spcPct val="0"/>
              </a:spcAft>
              <a:buFont typeface="Wingdings" panose="05000000000000000000" pitchFamily="2" charset="2"/>
              <a:buChar char="§"/>
              <a:defRPr/>
            </a:pPr>
            <a:r>
              <a:rPr lang="en-GB" altLang="en-US" sz="2000" dirty="0">
                <a:solidFill>
                  <a:srgbClr val="000000"/>
                </a:solidFill>
                <a:latin typeface="Arial" panose="020B0604020202020204" pitchFamily="34" charset="0"/>
                <a:cs typeface="Arial" panose="020B0604020202020204" pitchFamily="34" charset="0"/>
              </a:rPr>
              <a:t>Data extrapolated by the RTMC and the Taxi Recapitalisation South Africa (service provider appointed for scrapping) identified 1916 panel vans that could possibly qualify for scrapping</a:t>
            </a:r>
          </a:p>
          <a:p>
            <a:pPr lvl="0" algn="just" defTabSz="914400" fontAlgn="base">
              <a:lnSpc>
                <a:spcPct val="150000"/>
              </a:lnSpc>
              <a:spcAft>
                <a:spcPct val="0"/>
              </a:spcAft>
              <a:buFont typeface="Wingdings" panose="05000000000000000000" pitchFamily="2" charset="2"/>
              <a:buChar char="§"/>
              <a:defRPr/>
            </a:pPr>
            <a:r>
              <a:rPr lang="en-GB" altLang="en-US" sz="2000" dirty="0">
                <a:solidFill>
                  <a:srgbClr val="000000"/>
                </a:solidFill>
                <a:latin typeface="Arial" panose="020B0604020202020204" pitchFamily="34" charset="0"/>
                <a:cs typeface="Arial" panose="020B0604020202020204" pitchFamily="34" charset="0"/>
              </a:rPr>
              <a:t>Only 1226 of these vehicles had operating licences and were eligible for scrapping since an operating licence is a pre-requisite to qualify for scrapping</a:t>
            </a:r>
          </a:p>
          <a:p>
            <a:pPr lvl="0" algn="just" defTabSz="914400" fontAlgn="base">
              <a:lnSpc>
                <a:spcPct val="150000"/>
              </a:lnSpc>
              <a:spcAft>
                <a:spcPct val="0"/>
              </a:spcAft>
              <a:buFont typeface="Wingdings" panose="05000000000000000000" pitchFamily="2" charset="2"/>
              <a:buChar char="§"/>
              <a:defRPr/>
            </a:pPr>
            <a:r>
              <a:rPr lang="en-GB" altLang="en-US" sz="2000" dirty="0">
                <a:solidFill>
                  <a:srgbClr val="000000"/>
                </a:solidFill>
                <a:latin typeface="Arial" panose="020B0604020202020204" pitchFamily="34" charset="0"/>
                <a:cs typeface="Arial" panose="020B0604020202020204" pitchFamily="34" charset="0"/>
              </a:rPr>
              <a:t>Of the 1226 only 503 submitted applications for scrapping since April 2019 implying that 723 are still outstanding</a:t>
            </a:r>
          </a:p>
          <a:p>
            <a:pPr marL="0" lvl="0" indent="0" algn="just" defTabSz="914400" fontAlgn="base">
              <a:spcAft>
                <a:spcPct val="0"/>
              </a:spcAft>
              <a:buNone/>
              <a:defRPr/>
            </a:pPr>
            <a:endParaRPr lang="en-GB" altLang="en-US" sz="2200" dirty="0">
              <a:solidFill>
                <a:srgbClr val="000000"/>
              </a:solidFill>
              <a:latin typeface="Arial" panose="020B0604020202020204" pitchFamily="34" charset="0"/>
              <a:cs typeface="Arial" panose="020B0604020202020204" pitchFamily="34" charset="0"/>
            </a:endParaRPr>
          </a:p>
          <a:p>
            <a:pPr marL="0" lvl="0" indent="0" algn="just" defTabSz="914400" fontAlgn="base">
              <a:spcAft>
                <a:spcPct val="0"/>
              </a:spcAft>
              <a:buNone/>
              <a:defRPr/>
            </a:pPr>
            <a:endParaRPr lang="en-ZA" altLang="en-US" sz="2200" dirty="0">
              <a:solidFill>
                <a:srgbClr val="000000"/>
              </a:solidFill>
              <a:latin typeface="Arial" panose="020B0604020202020204" pitchFamily="34" charset="0"/>
              <a:cs typeface="Arial" panose="020B0604020202020204" pitchFamily="34" charset="0"/>
            </a:endParaRPr>
          </a:p>
          <a:p>
            <a:pPr marL="457200" lvl="1" indent="0" algn="just" defTabSz="914400" fontAlgn="base">
              <a:spcAft>
                <a:spcPct val="0"/>
              </a:spcAft>
              <a:buNone/>
              <a:defRPr/>
            </a:pPr>
            <a:endParaRPr lang="en-ZA" altLang="en-US" sz="2200" dirty="0">
              <a:solidFill>
                <a:srgbClr val="000000"/>
              </a:solidFill>
              <a:latin typeface="Arial" panose="020B0604020202020204" pitchFamily="34" charset="0"/>
              <a:cs typeface="Arial" panose="020B0604020202020204" pitchFamily="34" charset="0"/>
            </a:endParaRPr>
          </a:p>
          <a:p>
            <a:pPr lvl="1" algn="just" defTabSz="914400" fontAlgn="base">
              <a:spcAft>
                <a:spcPct val="0"/>
              </a:spcAft>
              <a:buFont typeface="Wingdings" panose="05000000000000000000" pitchFamily="2" charset="2"/>
              <a:buChar char="§"/>
              <a:defRPr/>
            </a:pPr>
            <a:endParaRPr lang="en-ZA" altLang="en-US" sz="2200" dirty="0">
              <a:solidFill>
                <a:srgbClr val="000000"/>
              </a:solidFill>
              <a:latin typeface="Arial" panose="020B0604020202020204" pitchFamily="34" charset="0"/>
              <a:cs typeface="Arial" panose="020B0604020202020204" pitchFamily="34" charset="0"/>
            </a:endParaRPr>
          </a:p>
          <a:p>
            <a:pPr marL="0" indent="0" algn="just" defTabSz="914400" fontAlgn="base">
              <a:spcAft>
                <a:spcPct val="0"/>
              </a:spcAft>
              <a:buNone/>
              <a:defRPr/>
            </a:pPr>
            <a:endParaRPr lang="en-ZA" altLang="en-US" sz="2600" dirty="0">
              <a:solidFill>
                <a:srgbClr val="000000"/>
              </a:solidFill>
              <a:latin typeface="Arial" panose="020B0604020202020204" pitchFamily="34" charset="0"/>
              <a:cs typeface="Arial" panose="020B0604020202020204" pitchFamily="34" charset="0"/>
            </a:endParaRPr>
          </a:p>
          <a:p>
            <a:pPr marL="465137" lvl="1" indent="0" algn="just" defTabSz="914400" fontAlgn="base">
              <a:spcAft>
                <a:spcPct val="0"/>
              </a:spcAft>
              <a:buNone/>
              <a:defRPr/>
            </a:pPr>
            <a:endParaRPr lang="en-ZA" altLang="en-US" sz="2200" dirty="0">
              <a:solidFill>
                <a:srgbClr val="000000"/>
              </a:solidFill>
              <a:latin typeface="Arial" panose="020B0604020202020204" pitchFamily="34" charset="0"/>
              <a:cs typeface="Arial" panose="020B0604020202020204" pitchFamily="34" charset="0"/>
            </a:endParaRPr>
          </a:p>
          <a:p>
            <a:pPr marL="0" lvl="0" indent="0">
              <a:buNone/>
            </a:pPr>
            <a:endParaRPr lang="en-ZA" sz="1600" b="1" dirty="0"/>
          </a:p>
          <a:p>
            <a:pPr marL="0" lvl="0" indent="0">
              <a:buNone/>
            </a:pPr>
            <a:endParaRPr lang="en-ZA" dirty="0"/>
          </a:p>
          <a:p>
            <a:pPr marL="0" indent="0">
              <a:buNone/>
            </a:pPr>
            <a:endParaRPr lang="en-ZA" dirty="0"/>
          </a:p>
        </p:txBody>
      </p:sp>
      <p:sp>
        <p:nvSpPr>
          <p:cNvPr id="2" name="Slide Number Placeholder 1"/>
          <p:cNvSpPr>
            <a:spLocks noGrp="1"/>
          </p:cNvSpPr>
          <p:nvPr>
            <p:ph type="sldNum" sz="quarter" idx="12"/>
          </p:nvPr>
        </p:nvSpPr>
        <p:spPr/>
        <p:txBody>
          <a:bodyPr/>
          <a:lstStyle/>
          <a:p>
            <a:fld id="{B682DC23-2843-E240-9889-9C005FBE80A9}" type="slidenum">
              <a:rPr lang="en-US" smtClean="0"/>
              <a:pPr/>
              <a:t>5</a:t>
            </a:fld>
            <a:endParaRPr lang="en-US"/>
          </a:p>
        </p:txBody>
      </p:sp>
      <p:sp>
        <p:nvSpPr>
          <p:cNvPr id="5" name="Title 1"/>
          <p:cNvSpPr txBox="1">
            <a:spLocks/>
          </p:cNvSpPr>
          <p:nvPr/>
        </p:nvSpPr>
        <p:spPr>
          <a:xfrm>
            <a:off x="1" y="-18661"/>
            <a:ext cx="9144000" cy="886407"/>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tabLst>
                <a:tab pos="57150" algn="l"/>
              </a:tabLst>
              <a:defRPr/>
            </a:pPr>
            <a:r>
              <a:rPr lang="en-ZA" altLang="en-US" sz="28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AND UPDATE</a:t>
            </a:r>
            <a:endParaRPr lang="en-ZA" altLang="en-US" sz="32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ctr" rtl="0" eaLnBrk="1" fontAlgn="auto" latinLnBrk="0" hangingPunct="1">
              <a:lnSpc>
                <a:spcPct val="100000"/>
              </a:lnSpc>
              <a:spcBef>
                <a:spcPct val="0"/>
              </a:spcBef>
              <a:spcAft>
                <a:spcPts val="0"/>
              </a:spcAft>
              <a:buClrTx/>
              <a:buSzTx/>
              <a:buFontTx/>
              <a:buNone/>
              <a:tabLst>
                <a:tab pos="57150" algn="l"/>
              </a:tabLst>
              <a:defRPr/>
            </a:pPr>
            <a:r>
              <a:rPr kumimoji="0" lang="en-ZA" alt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endParaRPr kumimoji="0" lang="en-ZA" alt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9510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xmlns="" id="{CC6974CB-61C4-403B-AB31-12AD3752F38D}"/>
              </a:ext>
            </a:extLst>
          </p:cNvPr>
          <p:cNvGraphicFramePr>
            <a:graphicFrameLocks noGrp="1"/>
          </p:cNvGraphicFramePr>
          <p:nvPr>
            <p:ph idx="1"/>
            <p:extLst>
              <p:ext uri="{D42A27DB-BD31-4B8C-83A1-F6EECF244321}">
                <p14:modId xmlns:p14="http://schemas.microsoft.com/office/powerpoint/2010/main" xmlns="" val="424569436"/>
              </p:ext>
            </p:extLst>
          </p:nvPr>
        </p:nvGraphicFramePr>
        <p:xfrm>
          <a:off x="0" y="885825"/>
          <a:ext cx="9144002" cy="4658360"/>
        </p:xfrm>
        <a:graphic>
          <a:graphicData uri="http://schemas.openxmlformats.org/drawingml/2006/table">
            <a:tbl>
              <a:tblPr firstRow="1" bandRow="1">
                <a:tableStyleId>{5940675A-B579-460E-94D1-54222C63F5DA}</a:tableStyleId>
              </a:tblPr>
              <a:tblGrid>
                <a:gridCol w="1754155">
                  <a:extLst>
                    <a:ext uri="{9D8B030D-6E8A-4147-A177-3AD203B41FA5}">
                      <a16:colId xmlns:a16="http://schemas.microsoft.com/office/drawing/2014/main" xmlns="" val="573791792"/>
                    </a:ext>
                  </a:extLst>
                </a:gridCol>
                <a:gridCol w="1091682">
                  <a:extLst>
                    <a:ext uri="{9D8B030D-6E8A-4147-A177-3AD203B41FA5}">
                      <a16:colId xmlns:a16="http://schemas.microsoft.com/office/drawing/2014/main" xmlns="" val="546484475"/>
                    </a:ext>
                  </a:extLst>
                </a:gridCol>
                <a:gridCol w="951722">
                  <a:extLst>
                    <a:ext uri="{9D8B030D-6E8A-4147-A177-3AD203B41FA5}">
                      <a16:colId xmlns:a16="http://schemas.microsoft.com/office/drawing/2014/main" xmlns="" val="3138951686"/>
                    </a:ext>
                  </a:extLst>
                </a:gridCol>
                <a:gridCol w="1091682">
                  <a:extLst>
                    <a:ext uri="{9D8B030D-6E8A-4147-A177-3AD203B41FA5}">
                      <a16:colId xmlns:a16="http://schemas.microsoft.com/office/drawing/2014/main" xmlns="" val="2634910523"/>
                    </a:ext>
                  </a:extLst>
                </a:gridCol>
                <a:gridCol w="1483567">
                  <a:extLst>
                    <a:ext uri="{9D8B030D-6E8A-4147-A177-3AD203B41FA5}">
                      <a16:colId xmlns:a16="http://schemas.microsoft.com/office/drawing/2014/main" xmlns="" val="3313437109"/>
                    </a:ext>
                  </a:extLst>
                </a:gridCol>
                <a:gridCol w="1595535">
                  <a:extLst>
                    <a:ext uri="{9D8B030D-6E8A-4147-A177-3AD203B41FA5}">
                      <a16:colId xmlns:a16="http://schemas.microsoft.com/office/drawing/2014/main" xmlns="" val="2770713521"/>
                    </a:ext>
                  </a:extLst>
                </a:gridCol>
                <a:gridCol w="1175659">
                  <a:extLst>
                    <a:ext uri="{9D8B030D-6E8A-4147-A177-3AD203B41FA5}">
                      <a16:colId xmlns:a16="http://schemas.microsoft.com/office/drawing/2014/main" xmlns="" val="758231267"/>
                    </a:ext>
                  </a:extLst>
                </a:gridCol>
              </a:tblGrid>
              <a:tr h="370840">
                <a:tc>
                  <a:txBody>
                    <a:bodyPr/>
                    <a:lstStyle/>
                    <a:p>
                      <a:endParaRPr lang="en-ZA" sz="1600" dirty="0"/>
                    </a:p>
                  </a:txBody>
                  <a:tcPr/>
                </a:tc>
                <a:tc gridSpan="2">
                  <a:txBody>
                    <a:bodyPr/>
                    <a:lstStyle/>
                    <a:p>
                      <a:pPr algn="ctr"/>
                      <a:r>
                        <a:rPr lang="en-GB" sz="1600" b="1" dirty="0"/>
                        <a:t>Panel Vans</a:t>
                      </a:r>
                      <a:endParaRPr lang="en-ZA" sz="1600" b="1" dirty="0"/>
                    </a:p>
                  </a:txBody>
                  <a:tcPr>
                    <a:solidFill>
                      <a:schemeClr val="accent6">
                        <a:lumMod val="75000"/>
                      </a:schemeClr>
                    </a:solidFill>
                  </a:tcPr>
                </a:tc>
                <a:tc hMerge="1">
                  <a:txBody>
                    <a:bodyPr/>
                    <a:lstStyle/>
                    <a:p>
                      <a:endParaRPr lang="en-ZA" dirty="0"/>
                    </a:p>
                  </a:txBody>
                  <a:tcPr/>
                </a:tc>
                <a:tc gridSpan="4">
                  <a:txBody>
                    <a:bodyPr/>
                    <a:lstStyle/>
                    <a:p>
                      <a:pPr algn="ctr"/>
                      <a:r>
                        <a:rPr lang="en-GB" sz="1600" b="1" dirty="0"/>
                        <a:t>Applications</a:t>
                      </a:r>
                      <a:endParaRPr lang="en-ZA" sz="1600" b="1" dirty="0"/>
                    </a:p>
                  </a:txBody>
                  <a:tcPr>
                    <a:solidFill>
                      <a:schemeClr val="accent6">
                        <a:lumMod val="75000"/>
                      </a:schemeClr>
                    </a:solidFill>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57111417"/>
                  </a:ext>
                </a:extLst>
              </a:tr>
              <a:tr h="370840">
                <a:tc>
                  <a:txBody>
                    <a:bodyPr/>
                    <a:lstStyle/>
                    <a:p>
                      <a:r>
                        <a:rPr lang="en-GB" sz="1600" b="1" dirty="0"/>
                        <a:t>Province</a:t>
                      </a:r>
                      <a:endParaRPr lang="en-ZA" sz="1600" b="1" dirty="0"/>
                    </a:p>
                  </a:txBody>
                  <a:tcPr/>
                </a:tc>
                <a:tc>
                  <a:txBody>
                    <a:bodyPr/>
                    <a:lstStyle/>
                    <a:p>
                      <a:pPr algn="ctr"/>
                      <a:r>
                        <a:rPr lang="en-GB" sz="1600" b="1" dirty="0"/>
                        <a:t>In Province</a:t>
                      </a:r>
                      <a:endParaRPr lang="en-ZA" sz="1600" b="1" dirty="0"/>
                    </a:p>
                  </a:txBody>
                  <a:tcPr>
                    <a:solidFill>
                      <a:schemeClr val="accent6">
                        <a:lumMod val="75000"/>
                      </a:schemeClr>
                    </a:solidFill>
                  </a:tcPr>
                </a:tc>
                <a:tc>
                  <a:txBody>
                    <a:bodyPr/>
                    <a:lstStyle/>
                    <a:p>
                      <a:pPr algn="ctr"/>
                      <a:r>
                        <a:rPr lang="en-GB" sz="1600" b="1" dirty="0"/>
                        <a:t>With OL</a:t>
                      </a:r>
                      <a:endParaRPr lang="en-ZA" sz="1600" b="1" dirty="0"/>
                    </a:p>
                  </a:txBody>
                  <a:tcPr>
                    <a:solidFill>
                      <a:schemeClr val="accent6">
                        <a:lumMod val="75000"/>
                      </a:schemeClr>
                    </a:solidFill>
                  </a:tcPr>
                </a:tc>
                <a:tc>
                  <a:txBody>
                    <a:bodyPr/>
                    <a:lstStyle/>
                    <a:p>
                      <a:pPr algn="ctr"/>
                      <a:r>
                        <a:rPr lang="en-GB" sz="1600" b="1" dirty="0"/>
                        <a:t>Received</a:t>
                      </a:r>
                    </a:p>
                    <a:p>
                      <a:pPr algn="ctr"/>
                      <a:r>
                        <a:rPr lang="en-GB" sz="1600" b="1" dirty="0"/>
                        <a:t>To Date</a:t>
                      </a:r>
                      <a:endParaRPr lang="en-ZA" sz="1600" b="1" dirty="0"/>
                    </a:p>
                  </a:txBody>
                  <a:tcPr>
                    <a:solidFill>
                      <a:schemeClr val="accent6">
                        <a:lumMod val="60000"/>
                        <a:lumOff val="40000"/>
                      </a:schemeClr>
                    </a:solidFill>
                  </a:tcPr>
                </a:tc>
                <a:tc>
                  <a:txBody>
                    <a:bodyPr/>
                    <a:lstStyle/>
                    <a:p>
                      <a:pPr algn="ctr"/>
                      <a:r>
                        <a:rPr lang="en-GB" sz="1600" b="1" dirty="0"/>
                        <a:t>Paid/Scrapped</a:t>
                      </a:r>
                    </a:p>
                    <a:p>
                      <a:pPr algn="ctr"/>
                      <a:r>
                        <a:rPr lang="en-GB" sz="1600" b="1" dirty="0"/>
                        <a:t>2019/20</a:t>
                      </a:r>
                      <a:endParaRPr lang="en-ZA" sz="1600" b="1" dirty="0"/>
                    </a:p>
                  </a:txBody>
                  <a:tcPr>
                    <a:solidFill>
                      <a:schemeClr val="accent6">
                        <a:lumMod val="40000"/>
                        <a:lumOff val="60000"/>
                      </a:schemeClr>
                    </a:solidFill>
                  </a:tcPr>
                </a:tc>
                <a:tc>
                  <a:txBody>
                    <a:bodyPr/>
                    <a:lstStyle/>
                    <a:p>
                      <a:pPr algn="ctr"/>
                      <a:r>
                        <a:rPr lang="en-GB" sz="1600" b="1" dirty="0"/>
                        <a:t>Paid/Scrapped</a:t>
                      </a:r>
                    </a:p>
                    <a:p>
                      <a:pPr algn="ctr"/>
                      <a:r>
                        <a:rPr lang="en-GB" sz="1600" b="1" dirty="0"/>
                        <a:t>2020/21</a:t>
                      </a:r>
                      <a:endParaRPr lang="en-ZA" sz="1600" b="1" dirty="0"/>
                    </a:p>
                  </a:txBody>
                  <a:tcPr>
                    <a:solidFill>
                      <a:schemeClr val="accent6">
                        <a:lumMod val="40000"/>
                        <a:lumOff val="60000"/>
                      </a:schemeClr>
                    </a:solidFill>
                  </a:tcPr>
                </a:tc>
                <a:tc>
                  <a:txBody>
                    <a:bodyPr/>
                    <a:lstStyle/>
                    <a:p>
                      <a:pPr algn="ctr"/>
                      <a:r>
                        <a:rPr lang="en-GB" sz="1600" b="1" dirty="0"/>
                        <a:t>In Process</a:t>
                      </a:r>
                      <a:endParaRPr lang="en-ZA" sz="1600" b="1" dirty="0"/>
                    </a:p>
                  </a:txBody>
                  <a:tcPr>
                    <a:solidFill>
                      <a:schemeClr val="accent6">
                        <a:lumMod val="20000"/>
                        <a:lumOff val="80000"/>
                      </a:schemeClr>
                    </a:solidFill>
                  </a:tcPr>
                </a:tc>
                <a:extLst>
                  <a:ext uri="{0D108BD9-81ED-4DB2-BD59-A6C34878D82A}">
                    <a16:rowId xmlns:a16="http://schemas.microsoft.com/office/drawing/2014/main" xmlns="" val="243981717"/>
                  </a:ext>
                </a:extLst>
              </a:tr>
              <a:tr h="370840">
                <a:tc>
                  <a:txBody>
                    <a:bodyPr/>
                    <a:lstStyle/>
                    <a:p>
                      <a:r>
                        <a:rPr lang="en-GB" sz="1600" dirty="0"/>
                        <a:t>Eastern Cape</a:t>
                      </a:r>
                      <a:endParaRPr lang="en-ZA" sz="1600" dirty="0"/>
                    </a:p>
                  </a:txBody>
                  <a:tcPr/>
                </a:tc>
                <a:tc>
                  <a:txBody>
                    <a:bodyPr/>
                    <a:lstStyle/>
                    <a:p>
                      <a:pPr algn="ctr"/>
                      <a:r>
                        <a:rPr lang="en-GB" sz="1600" dirty="0"/>
                        <a:t>169</a:t>
                      </a:r>
                      <a:endParaRPr lang="en-ZA" sz="1600" dirty="0"/>
                    </a:p>
                  </a:txBody>
                  <a:tcPr>
                    <a:solidFill>
                      <a:schemeClr val="accent6">
                        <a:lumMod val="75000"/>
                      </a:schemeClr>
                    </a:solidFill>
                  </a:tcPr>
                </a:tc>
                <a:tc>
                  <a:txBody>
                    <a:bodyPr/>
                    <a:lstStyle/>
                    <a:p>
                      <a:pPr algn="ctr"/>
                      <a:r>
                        <a:rPr lang="en-GB" sz="1600" dirty="0"/>
                        <a:t>131</a:t>
                      </a:r>
                      <a:endParaRPr lang="en-ZA" sz="1600" dirty="0"/>
                    </a:p>
                  </a:txBody>
                  <a:tcPr>
                    <a:solidFill>
                      <a:schemeClr val="accent6">
                        <a:lumMod val="75000"/>
                      </a:schemeClr>
                    </a:solidFill>
                  </a:tcPr>
                </a:tc>
                <a:tc>
                  <a:txBody>
                    <a:bodyPr/>
                    <a:lstStyle/>
                    <a:p>
                      <a:pPr algn="ctr"/>
                      <a:r>
                        <a:rPr lang="en-GB" sz="1600" dirty="0"/>
                        <a:t>45</a:t>
                      </a:r>
                      <a:endParaRPr lang="en-ZA" sz="1600" dirty="0"/>
                    </a:p>
                  </a:txBody>
                  <a:tcPr>
                    <a:solidFill>
                      <a:schemeClr val="accent6">
                        <a:lumMod val="60000"/>
                        <a:lumOff val="40000"/>
                      </a:schemeClr>
                    </a:solidFill>
                  </a:tcPr>
                </a:tc>
                <a:tc>
                  <a:txBody>
                    <a:bodyPr/>
                    <a:lstStyle/>
                    <a:p>
                      <a:pPr algn="ctr"/>
                      <a:r>
                        <a:rPr lang="en-GB" sz="1600" dirty="0"/>
                        <a:t>36</a:t>
                      </a:r>
                      <a:endParaRPr lang="en-ZA" sz="1600" dirty="0"/>
                    </a:p>
                  </a:txBody>
                  <a:tcPr>
                    <a:solidFill>
                      <a:schemeClr val="accent6">
                        <a:lumMod val="40000"/>
                        <a:lumOff val="60000"/>
                      </a:schemeClr>
                    </a:solidFill>
                  </a:tcPr>
                </a:tc>
                <a:tc>
                  <a:txBody>
                    <a:bodyPr/>
                    <a:lstStyle/>
                    <a:p>
                      <a:pPr algn="ctr"/>
                      <a:r>
                        <a:rPr lang="en-GB" sz="1600" dirty="0"/>
                        <a:t>5</a:t>
                      </a:r>
                      <a:endParaRPr lang="en-ZA" sz="1600" dirty="0"/>
                    </a:p>
                  </a:txBody>
                  <a:tcPr>
                    <a:solidFill>
                      <a:schemeClr val="accent6">
                        <a:lumMod val="40000"/>
                        <a:lumOff val="60000"/>
                      </a:schemeClr>
                    </a:solidFill>
                  </a:tcPr>
                </a:tc>
                <a:tc>
                  <a:txBody>
                    <a:bodyPr/>
                    <a:lstStyle/>
                    <a:p>
                      <a:pPr algn="ctr"/>
                      <a:r>
                        <a:rPr lang="en-GB" sz="1600" dirty="0"/>
                        <a:t>4</a:t>
                      </a:r>
                      <a:endParaRPr lang="en-ZA" sz="1600" dirty="0"/>
                    </a:p>
                  </a:txBody>
                  <a:tcPr>
                    <a:solidFill>
                      <a:schemeClr val="accent6">
                        <a:lumMod val="20000"/>
                        <a:lumOff val="80000"/>
                      </a:schemeClr>
                    </a:solidFill>
                  </a:tcPr>
                </a:tc>
                <a:extLst>
                  <a:ext uri="{0D108BD9-81ED-4DB2-BD59-A6C34878D82A}">
                    <a16:rowId xmlns:a16="http://schemas.microsoft.com/office/drawing/2014/main" xmlns="" val="919781596"/>
                  </a:ext>
                </a:extLst>
              </a:tr>
              <a:tr h="370840">
                <a:tc>
                  <a:txBody>
                    <a:bodyPr/>
                    <a:lstStyle/>
                    <a:p>
                      <a:r>
                        <a:rPr lang="en-GB" sz="1600" dirty="0"/>
                        <a:t>Free State</a:t>
                      </a:r>
                      <a:endParaRPr lang="en-ZA" sz="1600" dirty="0"/>
                    </a:p>
                  </a:txBody>
                  <a:tcPr/>
                </a:tc>
                <a:tc>
                  <a:txBody>
                    <a:bodyPr/>
                    <a:lstStyle/>
                    <a:p>
                      <a:pPr algn="ctr"/>
                      <a:r>
                        <a:rPr lang="en-GB" sz="1600" dirty="0"/>
                        <a:t>88</a:t>
                      </a:r>
                      <a:endParaRPr lang="en-ZA" sz="1600" dirty="0"/>
                    </a:p>
                  </a:txBody>
                  <a:tcPr>
                    <a:solidFill>
                      <a:schemeClr val="accent6">
                        <a:lumMod val="75000"/>
                      </a:schemeClr>
                    </a:solidFill>
                  </a:tcPr>
                </a:tc>
                <a:tc>
                  <a:txBody>
                    <a:bodyPr/>
                    <a:lstStyle/>
                    <a:p>
                      <a:pPr algn="ctr"/>
                      <a:r>
                        <a:rPr lang="en-GB" sz="1600" dirty="0"/>
                        <a:t>84</a:t>
                      </a:r>
                      <a:endParaRPr lang="en-ZA" sz="1600" dirty="0"/>
                    </a:p>
                  </a:txBody>
                  <a:tcPr>
                    <a:solidFill>
                      <a:schemeClr val="accent6">
                        <a:lumMod val="75000"/>
                      </a:schemeClr>
                    </a:solidFill>
                  </a:tcPr>
                </a:tc>
                <a:tc>
                  <a:txBody>
                    <a:bodyPr/>
                    <a:lstStyle/>
                    <a:p>
                      <a:pPr algn="ctr"/>
                      <a:r>
                        <a:rPr lang="en-GB" sz="1600" dirty="0"/>
                        <a:t>26</a:t>
                      </a:r>
                      <a:endParaRPr lang="en-ZA" sz="1600" dirty="0"/>
                    </a:p>
                  </a:txBody>
                  <a:tcPr>
                    <a:solidFill>
                      <a:schemeClr val="accent6">
                        <a:lumMod val="60000"/>
                        <a:lumOff val="40000"/>
                      </a:schemeClr>
                    </a:solidFill>
                  </a:tcPr>
                </a:tc>
                <a:tc>
                  <a:txBody>
                    <a:bodyPr/>
                    <a:lstStyle/>
                    <a:p>
                      <a:pPr algn="ctr"/>
                      <a:r>
                        <a:rPr lang="en-GB" sz="1600" dirty="0"/>
                        <a:t>22</a:t>
                      </a:r>
                      <a:endParaRPr lang="en-ZA" sz="1600" dirty="0"/>
                    </a:p>
                  </a:txBody>
                  <a:tcPr>
                    <a:solidFill>
                      <a:schemeClr val="accent6">
                        <a:lumMod val="40000"/>
                        <a:lumOff val="60000"/>
                      </a:schemeClr>
                    </a:solidFill>
                  </a:tcPr>
                </a:tc>
                <a:tc>
                  <a:txBody>
                    <a:bodyPr/>
                    <a:lstStyle/>
                    <a:p>
                      <a:pPr algn="ctr"/>
                      <a:r>
                        <a:rPr lang="en-GB" sz="1600" dirty="0"/>
                        <a:t>2</a:t>
                      </a:r>
                      <a:endParaRPr lang="en-ZA" sz="1600" dirty="0"/>
                    </a:p>
                  </a:txBody>
                  <a:tcPr>
                    <a:solidFill>
                      <a:schemeClr val="accent6">
                        <a:lumMod val="40000"/>
                        <a:lumOff val="60000"/>
                      </a:schemeClr>
                    </a:solidFill>
                  </a:tcPr>
                </a:tc>
                <a:tc>
                  <a:txBody>
                    <a:bodyPr/>
                    <a:lstStyle/>
                    <a:p>
                      <a:pPr algn="ctr"/>
                      <a:r>
                        <a:rPr lang="en-GB" sz="1600" dirty="0"/>
                        <a:t>2</a:t>
                      </a:r>
                      <a:endParaRPr lang="en-ZA" sz="1600" dirty="0"/>
                    </a:p>
                  </a:txBody>
                  <a:tcPr>
                    <a:solidFill>
                      <a:schemeClr val="accent6">
                        <a:lumMod val="20000"/>
                        <a:lumOff val="80000"/>
                      </a:schemeClr>
                    </a:solidFill>
                  </a:tcPr>
                </a:tc>
                <a:extLst>
                  <a:ext uri="{0D108BD9-81ED-4DB2-BD59-A6C34878D82A}">
                    <a16:rowId xmlns:a16="http://schemas.microsoft.com/office/drawing/2014/main" xmlns="" val="2865512900"/>
                  </a:ext>
                </a:extLst>
              </a:tr>
              <a:tr h="370840">
                <a:tc>
                  <a:txBody>
                    <a:bodyPr/>
                    <a:lstStyle/>
                    <a:p>
                      <a:r>
                        <a:rPr lang="en-GB" sz="1600" dirty="0"/>
                        <a:t>Gauteng</a:t>
                      </a:r>
                      <a:endParaRPr lang="en-ZA" sz="1600" dirty="0"/>
                    </a:p>
                  </a:txBody>
                  <a:tcPr/>
                </a:tc>
                <a:tc>
                  <a:txBody>
                    <a:bodyPr/>
                    <a:lstStyle/>
                    <a:p>
                      <a:pPr algn="ctr"/>
                      <a:r>
                        <a:rPr lang="en-GB" sz="1600" dirty="0"/>
                        <a:t>711</a:t>
                      </a:r>
                      <a:endParaRPr lang="en-ZA" sz="1600" dirty="0"/>
                    </a:p>
                  </a:txBody>
                  <a:tcPr>
                    <a:solidFill>
                      <a:schemeClr val="accent6">
                        <a:lumMod val="75000"/>
                      </a:schemeClr>
                    </a:solidFill>
                  </a:tcPr>
                </a:tc>
                <a:tc>
                  <a:txBody>
                    <a:bodyPr/>
                    <a:lstStyle/>
                    <a:p>
                      <a:pPr algn="ctr"/>
                      <a:r>
                        <a:rPr lang="en-GB" sz="1600" dirty="0"/>
                        <a:t>261</a:t>
                      </a:r>
                      <a:endParaRPr lang="en-ZA" sz="1600" dirty="0"/>
                    </a:p>
                  </a:txBody>
                  <a:tcPr>
                    <a:solidFill>
                      <a:schemeClr val="accent6">
                        <a:lumMod val="75000"/>
                      </a:schemeClr>
                    </a:solidFill>
                  </a:tcPr>
                </a:tc>
                <a:tc>
                  <a:txBody>
                    <a:bodyPr/>
                    <a:lstStyle/>
                    <a:p>
                      <a:pPr algn="ctr"/>
                      <a:r>
                        <a:rPr lang="en-GB" sz="1600" dirty="0"/>
                        <a:t>137</a:t>
                      </a:r>
                      <a:endParaRPr lang="en-ZA" sz="1600" dirty="0"/>
                    </a:p>
                  </a:txBody>
                  <a:tcPr>
                    <a:solidFill>
                      <a:schemeClr val="accent6">
                        <a:lumMod val="60000"/>
                        <a:lumOff val="40000"/>
                      </a:schemeClr>
                    </a:solidFill>
                  </a:tcPr>
                </a:tc>
                <a:tc>
                  <a:txBody>
                    <a:bodyPr/>
                    <a:lstStyle/>
                    <a:p>
                      <a:pPr algn="ctr"/>
                      <a:r>
                        <a:rPr lang="en-GB" sz="1600" dirty="0"/>
                        <a:t>88</a:t>
                      </a:r>
                      <a:endParaRPr lang="en-ZA" sz="1600" dirty="0"/>
                    </a:p>
                  </a:txBody>
                  <a:tcPr>
                    <a:solidFill>
                      <a:schemeClr val="accent6">
                        <a:lumMod val="40000"/>
                        <a:lumOff val="60000"/>
                      </a:schemeClr>
                    </a:solidFill>
                  </a:tcPr>
                </a:tc>
                <a:tc>
                  <a:txBody>
                    <a:bodyPr/>
                    <a:lstStyle/>
                    <a:p>
                      <a:pPr algn="ctr"/>
                      <a:r>
                        <a:rPr lang="en-GB" sz="1600" dirty="0"/>
                        <a:t>12</a:t>
                      </a:r>
                      <a:endParaRPr lang="en-ZA" sz="1600" dirty="0"/>
                    </a:p>
                  </a:txBody>
                  <a:tcPr>
                    <a:solidFill>
                      <a:schemeClr val="accent6">
                        <a:lumMod val="40000"/>
                        <a:lumOff val="60000"/>
                      </a:schemeClr>
                    </a:solidFill>
                  </a:tcPr>
                </a:tc>
                <a:tc>
                  <a:txBody>
                    <a:bodyPr/>
                    <a:lstStyle/>
                    <a:p>
                      <a:pPr algn="ctr"/>
                      <a:r>
                        <a:rPr lang="en-GB" sz="1600" dirty="0"/>
                        <a:t>37</a:t>
                      </a:r>
                      <a:endParaRPr lang="en-ZA" sz="1600" dirty="0"/>
                    </a:p>
                  </a:txBody>
                  <a:tcPr>
                    <a:solidFill>
                      <a:schemeClr val="accent6">
                        <a:lumMod val="20000"/>
                        <a:lumOff val="80000"/>
                      </a:schemeClr>
                    </a:solidFill>
                  </a:tcPr>
                </a:tc>
                <a:extLst>
                  <a:ext uri="{0D108BD9-81ED-4DB2-BD59-A6C34878D82A}">
                    <a16:rowId xmlns:a16="http://schemas.microsoft.com/office/drawing/2014/main" xmlns="" val="1141660504"/>
                  </a:ext>
                </a:extLst>
              </a:tr>
              <a:tr h="370840">
                <a:tc>
                  <a:txBody>
                    <a:bodyPr/>
                    <a:lstStyle/>
                    <a:p>
                      <a:r>
                        <a:rPr lang="en-GB" sz="1600" dirty="0"/>
                        <a:t>KZN</a:t>
                      </a:r>
                      <a:endParaRPr lang="en-ZA" sz="1600" dirty="0"/>
                    </a:p>
                  </a:txBody>
                  <a:tcPr/>
                </a:tc>
                <a:tc>
                  <a:txBody>
                    <a:bodyPr/>
                    <a:lstStyle/>
                    <a:p>
                      <a:pPr algn="ctr"/>
                      <a:r>
                        <a:rPr lang="en-GB" sz="1600" dirty="0"/>
                        <a:t>220</a:t>
                      </a:r>
                      <a:endParaRPr lang="en-ZA" sz="1600" dirty="0"/>
                    </a:p>
                  </a:txBody>
                  <a:tcPr>
                    <a:solidFill>
                      <a:schemeClr val="accent6">
                        <a:lumMod val="75000"/>
                      </a:schemeClr>
                    </a:solidFill>
                  </a:tcPr>
                </a:tc>
                <a:tc>
                  <a:txBody>
                    <a:bodyPr/>
                    <a:lstStyle/>
                    <a:p>
                      <a:pPr algn="ctr"/>
                      <a:r>
                        <a:rPr lang="en-GB" sz="1600" dirty="0"/>
                        <a:t>138</a:t>
                      </a:r>
                      <a:endParaRPr lang="en-ZA" sz="1600" dirty="0"/>
                    </a:p>
                  </a:txBody>
                  <a:tcPr>
                    <a:solidFill>
                      <a:schemeClr val="accent6">
                        <a:lumMod val="75000"/>
                      </a:schemeClr>
                    </a:solidFill>
                  </a:tcPr>
                </a:tc>
                <a:tc>
                  <a:txBody>
                    <a:bodyPr/>
                    <a:lstStyle/>
                    <a:p>
                      <a:pPr algn="ctr"/>
                      <a:r>
                        <a:rPr lang="en-GB" sz="1600" dirty="0"/>
                        <a:t>34</a:t>
                      </a:r>
                      <a:endParaRPr lang="en-ZA" sz="1600" dirty="0"/>
                    </a:p>
                  </a:txBody>
                  <a:tcPr>
                    <a:solidFill>
                      <a:schemeClr val="accent6">
                        <a:lumMod val="60000"/>
                        <a:lumOff val="40000"/>
                      </a:schemeClr>
                    </a:solidFill>
                  </a:tcPr>
                </a:tc>
                <a:tc>
                  <a:txBody>
                    <a:bodyPr/>
                    <a:lstStyle/>
                    <a:p>
                      <a:pPr algn="ctr"/>
                      <a:r>
                        <a:rPr lang="en-GB" sz="1600" dirty="0"/>
                        <a:t>31</a:t>
                      </a:r>
                      <a:endParaRPr lang="en-ZA" sz="1600" dirty="0"/>
                    </a:p>
                  </a:txBody>
                  <a:tcPr>
                    <a:solidFill>
                      <a:schemeClr val="accent6">
                        <a:lumMod val="40000"/>
                        <a:lumOff val="60000"/>
                      </a:schemeClr>
                    </a:solidFill>
                  </a:tcPr>
                </a:tc>
                <a:tc>
                  <a:txBody>
                    <a:bodyPr/>
                    <a:lstStyle/>
                    <a:p>
                      <a:pPr algn="ctr"/>
                      <a:r>
                        <a:rPr lang="en-GB" sz="1600" dirty="0"/>
                        <a:t>0</a:t>
                      </a:r>
                      <a:endParaRPr lang="en-ZA" sz="1600" dirty="0"/>
                    </a:p>
                  </a:txBody>
                  <a:tcPr>
                    <a:solidFill>
                      <a:schemeClr val="accent6">
                        <a:lumMod val="40000"/>
                        <a:lumOff val="60000"/>
                      </a:schemeClr>
                    </a:solidFill>
                  </a:tcPr>
                </a:tc>
                <a:tc>
                  <a:txBody>
                    <a:bodyPr/>
                    <a:lstStyle/>
                    <a:p>
                      <a:pPr algn="ctr"/>
                      <a:r>
                        <a:rPr lang="en-GB" sz="1600" dirty="0"/>
                        <a:t>3</a:t>
                      </a:r>
                      <a:endParaRPr lang="en-ZA" sz="1600" dirty="0"/>
                    </a:p>
                  </a:txBody>
                  <a:tcPr>
                    <a:solidFill>
                      <a:schemeClr val="accent6">
                        <a:lumMod val="20000"/>
                        <a:lumOff val="80000"/>
                      </a:schemeClr>
                    </a:solidFill>
                  </a:tcPr>
                </a:tc>
                <a:extLst>
                  <a:ext uri="{0D108BD9-81ED-4DB2-BD59-A6C34878D82A}">
                    <a16:rowId xmlns:a16="http://schemas.microsoft.com/office/drawing/2014/main" xmlns="" val="694503208"/>
                  </a:ext>
                </a:extLst>
              </a:tr>
              <a:tr h="370840">
                <a:tc>
                  <a:txBody>
                    <a:bodyPr/>
                    <a:lstStyle/>
                    <a:p>
                      <a:r>
                        <a:rPr lang="en-GB" sz="1600" dirty="0"/>
                        <a:t>Limpopo</a:t>
                      </a:r>
                      <a:endParaRPr lang="en-ZA" sz="1600" dirty="0"/>
                    </a:p>
                  </a:txBody>
                  <a:tcPr/>
                </a:tc>
                <a:tc>
                  <a:txBody>
                    <a:bodyPr/>
                    <a:lstStyle/>
                    <a:p>
                      <a:pPr algn="ctr"/>
                      <a:r>
                        <a:rPr lang="en-GB" sz="1600" dirty="0"/>
                        <a:t>166</a:t>
                      </a:r>
                      <a:endParaRPr lang="en-ZA" sz="1600" dirty="0"/>
                    </a:p>
                  </a:txBody>
                  <a:tcPr>
                    <a:solidFill>
                      <a:schemeClr val="accent6">
                        <a:lumMod val="75000"/>
                      </a:schemeClr>
                    </a:solidFill>
                  </a:tcPr>
                </a:tc>
                <a:tc>
                  <a:txBody>
                    <a:bodyPr/>
                    <a:lstStyle/>
                    <a:p>
                      <a:pPr algn="ctr"/>
                      <a:r>
                        <a:rPr lang="en-GB" sz="1600" dirty="0"/>
                        <a:t>120</a:t>
                      </a:r>
                      <a:endParaRPr lang="en-ZA" sz="1600" dirty="0"/>
                    </a:p>
                  </a:txBody>
                  <a:tcPr>
                    <a:solidFill>
                      <a:schemeClr val="accent6">
                        <a:lumMod val="75000"/>
                      </a:schemeClr>
                    </a:solidFill>
                  </a:tcPr>
                </a:tc>
                <a:tc>
                  <a:txBody>
                    <a:bodyPr/>
                    <a:lstStyle/>
                    <a:p>
                      <a:pPr algn="ctr"/>
                      <a:r>
                        <a:rPr lang="en-GB" sz="1600" dirty="0"/>
                        <a:t>54</a:t>
                      </a:r>
                      <a:endParaRPr lang="en-ZA" sz="1600" dirty="0"/>
                    </a:p>
                  </a:txBody>
                  <a:tcPr>
                    <a:solidFill>
                      <a:schemeClr val="accent6">
                        <a:lumMod val="60000"/>
                        <a:lumOff val="40000"/>
                      </a:schemeClr>
                    </a:solidFill>
                  </a:tcPr>
                </a:tc>
                <a:tc>
                  <a:txBody>
                    <a:bodyPr/>
                    <a:lstStyle/>
                    <a:p>
                      <a:pPr algn="ctr"/>
                      <a:r>
                        <a:rPr lang="en-GB" sz="1600" dirty="0"/>
                        <a:t>44</a:t>
                      </a:r>
                      <a:endParaRPr lang="en-ZA" sz="1600" dirty="0"/>
                    </a:p>
                  </a:txBody>
                  <a:tcPr>
                    <a:solidFill>
                      <a:schemeClr val="accent6">
                        <a:lumMod val="40000"/>
                        <a:lumOff val="60000"/>
                      </a:schemeClr>
                    </a:solidFill>
                  </a:tcPr>
                </a:tc>
                <a:tc>
                  <a:txBody>
                    <a:bodyPr/>
                    <a:lstStyle/>
                    <a:p>
                      <a:pPr algn="ctr"/>
                      <a:r>
                        <a:rPr lang="en-GB" sz="1600" dirty="0"/>
                        <a:t>7</a:t>
                      </a:r>
                      <a:endParaRPr lang="en-ZA" sz="1600" dirty="0"/>
                    </a:p>
                  </a:txBody>
                  <a:tcPr>
                    <a:solidFill>
                      <a:schemeClr val="accent6">
                        <a:lumMod val="40000"/>
                        <a:lumOff val="60000"/>
                      </a:schemeClr>
                    </a:solidFill>
                  </a:tcPr>
                </a:tc>
                <a:tc>
                  <a:txBody>
                    <a:bodyPr/>
                    <a:lstStyle/>
                    <a:p>
                      <a:pPr algn="ctr"/>
                      <a:r>
                        <a:rPr lang="en-GB" sz="1600" dirty="0"/>
                        <a:t>3</a:t>
                      </a:r>
                      <a:endParaRPr lang="en-ZA" sz="1600" dirty="0"/>
                    </a:p>
                  </a:txBody>
                  <a:tcPr>
                    <a:solidFill>
                      <a:schemeClr val="accent6">
                        <a:lumMod val="20000"/>
                        <a:lumOff val="80000"/>
                      </a:schemeClr>
                    </a:solidFill>
                  </a:tcPr>
                </a:tc>
                <a:extLst>
                  <a:ext uri="{0D108BD9-81ED-4DB2-BD59-A6C34878D82A}">
                    <a16:rowId xmlns:a16="http://schemas.microsoft.com/office/drawing/2014/main" xmlns="" val="3663305916"/>
                  </a:ext>
                </a:extLst>
              </a:tr>
              <a:tr h="370840">
                <a:tc>
                  <a:txBody>
                    <a:bodyPr/>
                    <a:lstStyle/>
                    <a:p>
                      <a:r>
                        <a:rPr lang="en-GB" sz="1600" dirty="0"/>
                        <a:t>Mpumalanga</a:t>
                      </a:r>
                      <a:endParaRPr lang="en-ZA" sz="1600" dirty="0"/>
                    </a:p>
                  </a:txBody>
                  <a:tcPr/>
                </a:tc>
                <a:tc>
                  <a:txBody>
                    <a:bodyPr/>
                    <a:lstStyle/>
                    <a:p>
                      <a:pPr algn="ctr"/>
                      <a:r>
                        <a:rPr lang="en-GB" sz="1600" dirty="0"/>
                        <a:t>133</a:t>
                      </a:r>
                      <a:endParaRPr lang="en-ZA" sz="1600" dirty="0"/>
                    </a:p>
                  </a:txBody>
                  <a:tcPr>
                    <a:solidFill>
                      <a:schemeClr val="accent6">
                        <a:lumMod val="75000"/>
                      </a:schemeClr>
                    </a:solidFill>
                  </a:tcPr>
                </a:tc>
                <a:tc>
                  <a:txBody>
                    <a:bodyPr/>
                    <a:lstStyle/>
                    <a:p>
                      <a:pPr algn="ctr"/>
                      <a:r>
                        <a:rPr lang="en-GB" sz="1600" dirty="0"/>
                        <a:t>109</a:t>
                      </a:r>
                      <a:endParaRPr lang="en-ZA" sz="1600" dirty="0"/>
                    </a:p>
                  </a:txBody>
                  <a:tcPr>
                    <a:solidFill>
                      <a:schemeClr val="accent6">
                        <a:lumMod val="75000"/>
                      </a:schemeClr>
                    </a:solidFill>
                  </a:tcPr>
                </a:tc>
                <a:tc>
                  <a:txBody>
                    <a:bodyPr/>
                    <a:lstStyle/>
                    <a:p>
                      <a:pPr algn="ctr"/>
                      <a:r>
                        <a:rPr lang="en-GB" sz="1600" dirty="0"/>
                        <a:t>40</a:t>
                      </a:r>
                      <a:endParaRPr lang="en-ZA" sz="1600" dirty="0"/>
                    </a:p>
                  </a:txBody>
                  <a:tcPr>
                    <a:solidFill>
                      <a:schemeClr val="accent6">
                        <a:lumMod val="60000"/>
                        <a:lumOff val="40000"/>
                      </a:schemeClr>
                    </a:solidFill>
                  </a:tcPr>
                </a:tc>
                <a:tc>
                  <a:txBody>
                    <a:bodyPr/>
                    <a:lstStyle/>
                    <a:p>
                      <a:pPr algn="ctr"/>
                      <a:r>
                        <a:rPr lang="en-GB" sz="1600" dirty="0"/>
                        <a:t>30</a:t>
                      </a:r>
                      <a:endParaRPr lang="en-ZA" sz="1600" dirty="0"/>
                    </a:p>
                  </a:txBody>
                  <a:tcPr>
                    <a:solidFill>
                      <a:schemeClr val="accent6">
                        <a:lumMod val="40000"/>
                        <a:lumOff val="60000"/>
                      </a:schemeClr>
                    </a:solidFill>
                  </a:tcPr>
                </a:tc>
                <a:tc>
                  <a:txBody>
                    <a:bodyPr/>
                    <a:lstStyle/>
                    <a:p>
                      <a:pPr algn="ctr"/>
                      <a:r>
                        <a:rPr lang="en-GB" sz="1600" dirty="0"/>
                        <a:t>4</a:t>
                      </a:r>
                      <a:endParaRPr lang="en-ZA" sz="1600" dirty="0"/>
                    </a:p>
                  </a:txBody>
                  <a:tcPr>
                    <a:solidFill>
                      <a:schemeClr val="accent6">
                        <a:lumMod val="40000"/>
                        <a:lumOff val="60000"/>
                      </a:schemeClr>
                    </a:solidFill>
                  </a:tcPr>
                </a:tc>
                <a:tc>
                  <a:txBody>
                    <a:bodyPr/>
                    <a:lstStyle/>
                    <a:p>
                      <a:pPr algn="ctr"/>
                      <a:r>
                        <a:rPr lang="en-GB" sz="1600" dirty="0"/>
                        <a:t>6</a:t>
                      </a:r>
                      <a:endParaRPr lang="en-ZA" sz="1600" dirty="0"/>
                    </a:p>
                  </a:txBody>
                  <a:tcPr>
                    <a:solidFill>
                      <a:schemeClr val="accent6">
                        <a:lumMod val="20000"/>
                        <a:lumOff val="80000"/>
                      </a:schemeClr>
                    </a:solidFill>
                  </a:tcPr>
                </a:tc>
                <a:extLst>
                  <a:ext uri="{0D108BD9-81ED-4DB2-BD59-A6C34878D82A}">
                    <a16:rowId xmlns:a16="http://schemas.microsoft.com/office/drawing/2014/main" xmlns="" val="432258546"/>
                  </a:ext>
                </a:extLst>
              </a:tr>
              <a:tr h="370840">
                <a:tc>
                  <a:txBody>
                    <a:bodyPr/>
                    <a:lstStyle/>
                    <a:p>
                      <a:r>
                        <a:rPr lang="en-GB" sz="1600" dirty="0"/>
                        <a:t>North West</a:t>
                      </a:r>
                      <a:endParaRPr lang="en-ZA" sz="1600" dirty="0"/>
                    </a:p>
                  </a:txBody>
                  <a:tcPr/>
                </a:tc>
                <a:tc>
                  <a:txBody>
                    <a:bodyPr/>
                    <a:lstStyle/>
                    <a:p>
                      <a:pPr algn="ctr"/>
                      <a:r>
                        <a:rPr lang="en-GB" sz="1600" dirty="0"/>
                        <a:t>185</a:t>
                      </a:r>
                      <a:endParaRPr lang="en-ZA" sz="1600" dirty="0"/>
                    </a:p>
                  </a:txBody>
                  <a:tcPr>
                    <a:solidFill>
                      <a:schemeClr val="accent6">
                        <a:lumMod val="75000"/>
                      </a:schemeClr>
                    </a:solidFill>
                  </a:tcPr>
                </a:tc>
                <a:tc>
                  <a:txBody>
                    <a:bodyPr/>
                    <a:lstStyle/>
                    <a:p>
                      <a:pPr algn="ctr"/>
                      <a:r>
                        <a:rPr lang="en-GB" sz="1600" dirty="0"/>
                        <a:t>165</a:t>
                      </a:r>
                      <a:endParaRPr lang="en-ZA" sz="1600" dirty="0"/>
                    </a:p>
                  </a:txBody>
                  <a:tcPr>
                    <a:solidFill>
                      <a:schemeClr val="accent6">
                        <a:lumMod val="75000"/>
                      </a:schemeClr>
                    </a:solidFill>
                  </a:tcPr>
                </a:tc>
                <a:tc>
                  <a:txBody>
                    <a:bodyPr/>
                    <a:lstStyle/>
                    <a:p>
                      <a:pPr algn="ctr"/>
                      <a:r>
                        <a:rPr lang="en-GB" sz="1600" dirty="0"/>
                        <a:t>58</a:t>
                      </a:r>
                      <a:endParaRPr lang="en-ZA" sz="1600" dirty="0"/>
                    </a:p>
                  </a:txBody>
                  <a:tcPr>
                    <a:solidFill>
                      <a:schemeClr val="accent6">
                        <a:lumMod val="60000"/>
                        <a:lumOff val="40000"/>
                      </a:schemeClr>
                    </a:solidFill>
                  </a:tcPr>
                </a:tc>
                <a:tc>
                  <a:txBody>
                    <a:bodyPr/>
                    <a:lstStyle/>
                    <a:p>
                      <a:pPr algn="ctr"/>
                      <a:r>
                        <a:rPr lang="en-GB" sz="1600" dirty="0"/>
                        <a:t>53</a:t>
                      </a:r>
                      <a:endParaRPr lang="en-ZA" sz="1600" dirty="0"/>
                    </a:p>
                  </a:txBody>
                  <a:tcPr>
                    <a:solidFill>
                      <a:schemeClr val="accent6">
                        <a:lumMod val="40000"/>
                        <a:lumOff val="60000"/>
                      </a:schemeClr>
                    </a:solidFill>
                  </a:tcPr>
                </a:tc>
                <a:tc>
                  <a:txBody>
                    <a:bodyPr/>
                    <a:lstStyle/>
                    <a:p>
                      <a:pPr algn="ctr"/>
                      <a:r>
                        <a:rPr lang="en-GB" sz="1600" dirty="0"/>
                        <a:t>4</a:t>
                      </a:r>
                      <a:endParaRPr lang="en-ZA" sz="1600" dirty="0"/>
                    </a:p>
                  </a:txBody>
                  <a:tcPr>
                    <a:solidFill>
                      <a:schemeClr val="accent6">
                        <a:lumMod val="40000"/>
                        <a:lumOff val="60000"/>
                      </a:schemeClr>
                    </a:solidFill>
                  </a:tcPr>
                </a:tc>
                <a:tc>
                  <a:txBody>
                    <a:bodyPr/>
                    <a:lstStyle/>
                    <a:p>
                      <a:pPr algn="ctr"/>
                      <a:r>
                        <a:rPr lang="en-GB" sz="1600" dirty="0"/>
                        <a:t>1</a:t>
                      </a:r>
                      <a:endParaRPr lang="en-ZA" sz="1600" dirty="0"/>
                    </a:p>
                  </a:txBody>
                  <a:tcPr>
                    <a:solidFill>
                      <a:schemeClr val="accent6">
                        <a:lumMod val="20000"/>
                        <a:lumOff val="80000"/>
                      </a:schemeClr>
                    </a:solidFill>
                  </a:tcPr>
                </a:tc>
                <a:extLst>
                  <a:ext uri="{0D108BD9-81ED-4DB2-BD59-A6C34878D82A}">
                    <a16:rowId xmlns:a16="http://schemas.microsoft.com/office/drawing/2014/main" xmlns="" val="313632026"/>
                  </a:ext>
                </a:extLst>
              </a:tr>
              <a:tr h="370840">
                <a:tc>
                  <a:txBody>
                    <a:bodyPr/>
                    <a:lstStyle/>
                    <a:p>
                      <a:r>
                        <a:rPr lang="en-GB" sz="1600" dirty="0"/>
                        <a:t>Northern Cape</a:t>
                      </a:r>
                      <a:endParaRPr lang="en-ZA" sz="1600" dirty="0"/>
                    </a:p>
                  </a:txBody>
                  <a:tcPr/>
                </a:tc>
                <a:tc>
                  <a:txBody>
                    <a:bodyPr/>
                    <a:lstStyle/>
                    <a:p>
                      <a:pPr algn="ctr"/>
                      <a:r>
                        <a:rPr lang="en-GB" sz="1600" dirty="0"/>
                        <a:t>5</a:t>
                      </a:r>
                      <a:endParaRPr lang="en-ZA" sz="1600" dirty="0"/>
                    </a:p>
                  </a:txBody>
                  <a:tcPr>
                    <a:solidFill>
                      <a:schemeClr val="accent6">
                        <a:lumMod val="75000"/>
                      </a:schemeClr>
                    </a:solidFill>
                  </a:tcPr>
                </a:tc>
                <a:tc>
                  <a:txBody>
                    <a:bodyPr/>
                    <a:lstStyle/>
                    <a:p>
                      <a:pPr algn="ctr"/>
                      <a:r>
                        <a:rPr lang="en-GB" sz="1600" dirty="0"/>
                        <a:t>4</a:t>
                      </a:r>
                      <a:endParaRPr lang="en-ZA" sz="1600" dirty="0"/>
                    </a:p>
                  </a:txBody>
                  <a:tcPr>
                    <a:solidFill>
                      <a:schemeClr val="accent6">
                        <a:lumMod val="75000"/>
                      </a:schemeClr>
                    </a:solidFill>
                  </a:tcPr>
                </a:tc>
                <a:tc>
                  <a:txBody>
                    <a:bodyPr/>
                    <a:lstStyle/>
                    <a:p>
                      <a:pPr algn="ctr"/>
                      <a:r>
                        <a:rPr lang="en-GB" sz="1600" dirty="0"/>
                        <a:t>3</a:t>
                      </a:r>
                      <a:endParaRPr lang="en-ZA" sz="1600" dirty="0"/>
                    </a:p>
                  </a:txBody>
                  <a:tcPr>
                    <a:solidFill>
                      <a:schemeClr val="accent6">
                        <a:lumMod val="60000"/>
                        <a:lumOff val="40000"/>
                      </a:schemeClr>
                    </a:solidFill>
                  </a:tcPr>
                </a:tc>
                <a:tc>
                  <a:txBody>
                    <a:bodyPr/>
                    <a:lstStyle/>
                    <a:p>
                      <a:pPr algn="ctr"/>
                      <a:r>
                        <a:rPr lang="en-GB" sz="1600" dirty="0"/>
                        <a:t>2</a:t>
                      </a:r>
                      <a:endParaRPr lang="en-ZA" sz="1600" dirty="0"/>
                    </a:p>
                  </a:txBody>
                  <a:tcPr>
                    <a:solidFill>
                      <a:schemeClr val="accent6">
                        <a:lumMod val="40000"/>
                        <a:lumOff val="60000"/>
                      </a:schemeClr>
                    </a:solidFill>
                  </a:tcPr>
                </a:tc>
                <a:tc>
                  <a:txBody>
                    <a:bodyPr/>
                    <a:lstStyle/>
                    <a:p>
                      <a:pPr algn="ctr"/>
                      <a:r>
                        <a:rPr lang="en-GB" sz="1600" dirty="0"/>
                        <a:t>1</a:t>
                      </a:r>
                      <a:endParaRPr lang="en-ZA" sz="1600" dirty="0"/>
                    </a:p>
                  </a:txBody>
                  <a:tcPr>
                    <a:solidFill>
                      <a:schemeClr val="accent6">
                        <a:lumMod val="40000"/>
                        <a:lumOff val="60000"/>
                      </a:schemeClr>
                    </a:solidFill>
                  </a:tcPr>
                </a:tc>
                <a:tc>
                  <a:txBody>
                    <a:bodyPr/>
                    <a:lstStyle/>
                    <a:p>
                      <a:pPr algn="ctr"/>
                      <a:r>
                        <a:rPr lang="en-GB" sz="1600" dirty="0"/>
                        <a:t>0</a:t>
                      </a:r>
                      <a:endParaRPr lang="en-ZA" sz="1600" dirty="0"/>
                    </a:p>
                  </a:txBody>
                  <a:tcPr>
                    <a:solidFill>
                      <a:schemeClr val="accent6">
                        <a:lumMod val="20000"/>
                        <a:lumOff val="80000"/>
                      </a:schemeClr>
                    </a:solidFill>
                  </a:tcPr>
                </a:tc>
                <a:extLst>
                  <a:ext uri="{0D108BD9-81ED-4DB2-BD59-A6C34878D82A}">
                    <a16:rowId xmlns:a16="http://schemas.microsoft.com/office/drawing/2014/main" xmlns="" val="2930502438"/>
                  </a:ext>
                </a:extLst>
              </a:tr>
              <a:tr h="370840">
                <a:tc>
                  <a:txBody>
                    <a:bodyPr/>
                    <a:lstStyle/>
                    <a:p>
                      <a:r>
                        <a:rPr lang="en-GB" sz="1600" dirty="0"/>
                        <a:t>Western Cape</a:t>
                      </a:r>
                      <a:endParaRPr lang="en-ZA" sz="1600" dirty="0"/>
                    </a:p>
                  </a:txBody>
                  <a:tcPr/>
                </a:tc>
                <a:tc>
                  <a:txBody>
                    <a:bodyPr/>
                    <a:lstStyle/>
                    <a:p>
                      <a:pPr algn="ctr"/>
                      <a:r>
                        <a:rPr lang="en-GB" sz="1600" dirty="0"/>
                        <a:t>239</a:t>
                      </a:r>
                      <a:endParaRPr lang="en-ZA" sz="1600" dirty="0"/>
                    </a:p>
                  </a:txBody>
                  <a:tcPr>
                    <a:solidFill>
                      <a:schemeClr val="accent6">
                        <a:lumMod val="75000"/>
                      </a:schemeClr>
                    </a:solidFill>
                  </a:tcPr>
                </a:tc>
                <a:tc>
                  <a:txBody>
                    <a:bodyPr/>
                    <a:lstStyle/>
                    <a:p>
                      <a:pPr algn="ctr"/>
                      <a:r>
                        <a:rPr lang="en-GB" sz="1600" dirty="0"/>
                        <a:t>214</a:t>
                      </a:r>
                      <a:endParaRPr lang="en-ZA" sz="1600" dirty="0"/>
                    </a:p>
                  </a:txBody>
                  <a:tcPr>
                    <a:solidFill>
                      <a:schemeClr val="accent6">
                        <a:lumMod val="75000"/>
                      </a:schemeClr>
                    </a:solidFill>
                  </a:tcPr>
                </a:tc>
                <a:tc>
                  <a:txBody>
                    <a:bodyPr/>
                    <a:lstStyle/>
                    <a:p>
                      <a:pPr algn="ctr"/>
                      <a:r>
                        <a:rPr lang="en-GB" sz="1600" dirty="0"/>
                        <a:t>106</a:t>
                      </a:r>
                      <a:endParaRPr lang="en-ZA" sz="1600" dirty="0"/>
                    </a:p>
                  </a:txBody>
                  <a:tcPr>
                    <a:solidFill>
                      <a:schemeClr val="accent6">
                        <a:lumMod val="60000"/>
                        <a:lumOff val="40000"/>
                      </a:schemeClr>
                    </a:solidFill>
                  </a:tcPr>
                </a:tc>
                <a:tc>
                  <a:txBody>
                    <a:bodyPr/>
                    <a:lstStyle/>
                    <a:p>
                      <a:pPr algn="ctr"/>
                      <a:r>
                        <a:rPr lang="en-GB" sz="1600" dirty="0"/>
                        <a:t>66</a:t>
                      </a:r>
                      <a:endParaRPr lang="en-ZA" sz="1600" dirty="0"/>
                    </a:p>
                  </a:txBody>
                  <a:tcPr>
                    <a:solidFill>
                      <a:schemeClr val="accent6">
                        <a:lumMod val="40000"/>
                        <a:lumOff val="60000"/>
                      </a:schemeClr>
                    </a:solidFill>
                  </a:tcPr>
                </a:tc>
                <a:tc>
                  <a:txBody>
                    <a:bodyPr/>
                    <a:lstStyle/>
                    <a:p>
                      <a:pPr algn="ctr"/>
                      <a:r>
                        <a:rPr lang="en-GB" sz="1600" dirty="0"/>
                        <a:t>17</a:t>
                      </a:r>
                      <a:endParaRPr lang="en-ZA" sz="1600" dirty="0"/>
                    </a:p>
                  </a:txBody>
                  <a:tcPr>
                    <a:solidFill>
                      <a:schemeClr val="accent6">
                        <a:lumMod val="40000"/>
                        <a:lumOff val="60000"/>
                      </a:schemeClr>
                    </a:solidFill>
                  </a:tcPr>
                </a:tc>
                <a:tc>
                  <a:txBody>
                    <a:bodyPr/>
                    <a:lstStyle/>
                    <a:p>
                      <a:pPr algn="ctr"/>
                      <a:r>
                        <a:rPr lang="en-GB" sz="1600" dirty="0"/>
                        <a:t>23</a:t>
                      </a:r>
                      <a:endParaRPr lang="en-ZA" sz="1600" dirty="0"/>
                    </a:p>
                  </a:txBody>
                  <a:tcPr>
                    <a:solidFill>
                      <a:schemeClr val="accent6">
                        <a:lumMod val="20000"/>
                        <a:lumOff val="80000"/>
                      </a:schemeClr>
                    </a:solidFill>
                  </a:tcPr>
                </a:tc>
                <a:extLst>
                  <a:ext uri="{0D108BD9-81ED-4DB2-BD59-A6C34878D82A}">
                    <a16:rowId xmlns:a16="http://schemas.microsoft.com/office/drawing/2014/main" xmlns="" val="3119837029"/>
                  </a:ext>
                </a:extLst>
              </a:tr>
              <a:tr h="370840">
                <a:tc>
                  <a:txBody>
                    <a:bodyPr/>
                    <a:lstStyle/>
                    <a:p>
                      <a:endParaRPr lang="en-ZA" dirty="0"/>
                    </a:p>
                  </a:txBody>
                  <a:tcPr/>
                </a:tc>
                <a:tc>
                  <a:txBody>
                    <a:bodyPr/>
                    <a:lstStyle/>
                    <a:p>
                      <a:pPr algn="ctr"/>
                      <a:r>
                        <a:rPr lang="en-GB" sz="1600" b="1" dirty="0"/>
                        <a:t>1916</a:t>
                      </a:r>
                      <a:endParaRPr lang="en-ZA" sz="1600" b="1" dirty="0"/>
                    </a:p>
                  </a:txBody>
                  <a:tcPr>
                    <a:solidFill>
                      <a:schemeClr val="accent6">
                        <a:lumMod val="75000"/>
                      </a:schemeClr>
                    </a:solidFill>
                  </a:tcPr>
                </a:tc>
                <a:tc>
                  <a:txBody>
                    <a:bodyPr/>
                    <a:lstStyle/>
                    <a:p>
                      <a:pPr algn="ctr"/>
                      <a:r>
                        <a:rPr lang="en-GB" sz="1600" b="1" dirty="0"/>
                        <a:t>1226</a:t>
                      </a:r>
                      <a:endParaRPr lang="en-ZA" sz="1600" b="1" dirty="0"/>
                    </a:p>
                  </a:txBody>
                  <a:tcPr>
                    <a:solidFill>
                      <a:schemeClr val="accent6">
                        <a:lumMod val="75000"/>
                      </a:schemeClr>
                    </a:solidFill>
                  </a:tcPr>
                </a:tc>
                <a:tc>
                  <a:txBody>
                    <a:bodyPr/>
                    <a:lstStyle/>
                    <a:p>
                      <a:pPr algn="ctr"/>
                      <a:r>
                        <a:rPr lang="en-GB" sz="1600" b="1" dirty="0"/>
                        <a:t>503</a:t>
                      </a:r>
                      <a:endParaRPr lang="en-ZA" sz="1600" b="1" dirty="0"/>
                    </a:p>
                  </a:txBody>
                  <a:tcPr>
                    <a:solidFill>
                      <a:schemeClr val="accent6">
                        <a:lumMod val="60000"/>
                        <a:lumOff val="40000"/>
                      </a:schemeClr>
                    </a:solidFill>
                  </a:tcPr>
                </a:tc>
                <a:tc>
                  <a:txBody>
                    <a:bodyPr/>
                    <a:lstStyle/>
                    <a:p>
                      <a:pPr algn="ctr"/>
                      <a:r>
                        <a:rPr lang="en-GB" sz="1600" b="1" dirty="0"/>
                        <a:t>372</a:t>
                      </a:r>
                      <a:endParaRPr lang="en-ZA" sz="1600" b="1" dirty="0"/>
                    </a:p>
                  </a:txBody>
                  <a:tcPr>
                    <a:solidFill>
                      <a:schemeClr val="accent6">
                        <a:lumMod val="40000"/>
                        <a:lumOff val="60000"/>
                      </a:schemeClr>
                    </a:solidFill>
                  </a:tcPr>
                </a:tc>
                <a:tc>
                  <a:txBody>
                    <a:bodyPr/>
                    <a:lstStyle/>
                    <a:p>
                      <a:pPr algn="ctr"/>
                      <a:r>
                        <a:rPr lang="en-GB" sz="1600" b="1" dirty="0"/>
                        <a:t>52</a:t>
                      </a:r>
                      <a:endParaRPr lang="en-ZA" sz="1600" b="1" dirty="0"/>
                    </a:p>
                  </a:txBody>
                  <a:tcPr>
                    <a:solidFill>
                      <a:schemeClr val="accent6">
                        <a:lumMod val="40000"/>
                        <a:lumOff val="60000"/>
                      </a:schemeClr>
                    </a:solidFill>
                  </a:tcPr>
                </a:tc>
                <a:tc>
                  <a:txBody>
                    <a:bodyPr/>
                    <a:lstStyle/>
                    <a:p>
                      <a:pPr algn="ctr"/>
                      <a:r>
                        <a:rPr lang="en-GB" sz="1600" b="1" dirty="0"/>
                        <a:t>79</a:t>
                      </a:r>
                      <a:endParaRPr lang="en-ZA" sz="1600" b="1" dirty="0"/>
                    </a:p>
                  </a:txBody>
                  <a:tcPr>
                    <a:solidFill>
                      <a:schemeClr val="accent6">
                        <a:lumMod val="20000"/>
                        <a:lumOff val="80000"/>
                      </a:schemeClr>
                    </a:solidFill>
                  </a:tcPr>
                </a:tc>
                <a:extLst>
                  <a:ext uri="{0D108BD9-81ED-4DB2-BD59-A6C34878D82A}">
                    <a16:rowId xmlns:a16="http://schemas.microsoft.com/office/drawing/2014/main" xmlns="" val="783672568"/>
                  </a:ext>
                </a:extLst>
              </a:tr>
            </a:tbl>
          </a:graphicData>
        </a:graphic>
      </p:graphicFrame>
      <p:sp>
        <p:nvSpPr>
          <p:cNvPr id="2" name="Slide Number Placeholder 1"/>
          <p:cNvSpPr>
            <a:spLocks noGrp="1"/>
          </p:cNvSpPr>
          <p:nvPr>
            <p:ph type="sldNum" sz="quarter" idx="12"/>
          </p:nvPr>
        </p:nvSpPr>
        <p:spPr/>
        <p:txBody>
          <a:bodyPr/>
          <a:lstStyle/>
          <a:p>
            <a:fld id="{B682DC23-2843-E240-9889-9C005FBE80A9}" type="slidenum">
              <a:rPr lang="en-US" smtClean="0"/>
              <a:pPr/>
              <a:t>6</a:t>
            </a:fld>
            <a:endParaRPr lang="en-US"/>
          </a:p>
        </p:txBody>
      </p:sp>
      <p:sp>
        <p:nvSpPr>
          <p:cNvPr id="5" name="Title 1"/>
          <p:cNvSpPr txBox="1">
            <a:spLocks/>
          </p:cNvSpPr>
          <p:nvPr/>
        </p:nvSpPr>
        <p:spPr>
          <a:xfrm>
            <a:off x="1" y="-18661"/>
            <a:ext cx="9144000" cy="886407"/>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tabLst>
                <a:tab pos="57150" algn="l"/>
              </a:tabLst>
              <a:defRPr/>
            </a:pPr>
            <a:r>
              <a:rPr lang="en-ZA" altLang="en-US" sz="28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UPDATE &amp; BREAKDOWN PER PROVINCE</a:t>
            </a:r>
            <a:endParaRPr lang="en-ZA" altLang="en-US" sz="32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ctr" rtl="0" eaLnBrk="1" fontAlgn="auto" latinLnBrk="0" hangingPunct="1">
              <a:lnSpc>
                <a:spcPct val="100000"/>
              </a:lnSpc>
              <a:spcBef>
                <a:spcPct val="0"/>
              </a:spcBef>
              <a:spcAft>
                <a:spcPts val="0"/>
              </a:spcAft>
              <a:buClrTx/>
              <a:buSzTx/>
              <a:buFontTx/>
              <a:buNone/>
              <a:tabLst>
                <a:tab pos="57150" algn="l"/>
              </a:tabLst>
              <a:defRPr/>
            </a:pPr>
            <a:endParaRPr kumimoji="0" lang="en-ZA" alt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9906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2993"/>
            <a:ext cx="8985260" cy="6345522"/>
          </a:xfrm>
          <a:prstGeom prst="rect">
            <a:avLst/>
          </a:prstGeom>
        </p:spPr>
      </p:pic>
      <p:sp>
        <p:nvSpPr>
          <p:cNvPr id="6" name="Content Placeholder 2"/>
          <p:cNvSpPr>
            <a:spLocks noGrp="1"/>
          </p:cNvSpPr>
          <p:nvPr>
            <p:ph idx="1"/>
          </p:nvPr>
        </p:nvSpPr>
        <p:spPr>
          <a:xfrm>
            <a:off x="1057702" y="1159448"/>
            <a:ext cx="8086298" cy="5196902"/>
          </a:xfrm>
          <a:ln>
            <a:solidFill>
              <a:schemeClr val="accent6"/>
            </a:solidFill>
          </a:ln>
        </p:spPr>
        <p:style>
          <a:lnRef idx="2">
            <a:schemeClr val="dk1"/>
          </a:lnRef>
          <a:fillRef idx="1">
            <a:schemeClr val="lt1"/>
          </a:fillRef>
          <a:effectRef idx="0">
            <a:schemeClr val="dk1"/>
          </a:effectRef>
          <a:fontRef idx="minor">
            <a:schemeClr val="dk1"/>
          </a:fontRef>
        </p:style>
        <p:txBody>
          <a:bodyPr>
            <a:normAutofit/>
          </a:bodyPr>
          <a:lstStyle/>
          <a:p>
            <a:pPr marL="0" lvl="0" indent="0" algn="just" defTabSz="930275" eaLnBrk="0" fontAlgn="base" hangingPunct="0">
              <a:spcAft>
                <a:spcPct val="0"/>
              </a:spcAft>
              <a:buNone/>
            </a:pPr>
            <a:endParaRPr lang="en-US" altLang="en-US" sz="2200" kern="0" dirty="0">
              <a:solidFill>
                <a:srgbClr val="000000"/>
              </a:solidFill>
              <a:latin typeface="Arial"/>
              <a:ea typeface="ＭＳ Ｐゴシック" pitchFamily="34" charset="-128"/>
            </a:endParaRPr>
          </a:p>
          <a:p>
            <a:pPr lvl="0" algn="just" defTabSz="914400">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endParaRPr lang="en-GB" sz="2400" b="1" dirty="0"/>
          </a:p>
          <a:p>
            <a:pPr marL="0" lvl="0" indent="0">
              <a:buNone/>
            </a:pPr>
            <a:endParaRPr lang="en-ZA" sz="1600" b="1" dirty="0"/>
          </a:p>
          <a:p>
            <a:pPr marL="0" lvl="0" indent="0">
              <a:buNone/>
            </a:pPr>
            <a:endParaRPr lang="en-ZA" dirty="0"/>
          </a:p>
          <a:p>
            <a:pPr marL="0" indent="0">
              <a:buNone/>
            </a:pPr>
            <a:endParaRPr lang="en-ZA" dirty="0"/>
          </a:p>
        </p:txBody>
      </p:sp>
      <p:sp>
        <p:nvSpPr>
          <p:cNvPr id="2" name="Slide Number Placeholder 1"/>
          <p:cNvSpPr>
            <a:spLocks noGrp="1"/>
          </p:cNvSpPr>
          <p:nvPr>
            <p:ph type="sldNum" sz="quarter" idx="12"/>
          </p:nvPr>
        </p:nvSpPr>
        <p:spPr/>
        <p:txBody>
          <a:bodyPr/>
          <a:lstStyle/>
          <a:p>
            <a:fld id="{B682DC23-2843-E240-9889-9C005FBE80A9}" type="slidenum">
              <a:rPr lang="en-US" smtClean="0"/>
              <a:pPr/>
              <a:t>7</a:t>
            </a:fld>
            <a:endParaRPr lang="en-US"/>
          </a:p>
        </p:txBody>
      </p:sp>
      <p:sp>
        <p:nvSpPr>
          <p:cNvPr id="5" name="Title 1"/>
          <p:cNvSpPr txBox="1">
            <a:spLocks/>
          </p:cNvSpPr>
          <p:nvPr/>
        </p:nvSpPr>
        <p:spPr>
          <a:xfrm>
            <a:off x="1" y="1"/>
            <a:ext cx="9144000" cy="879804"/>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rtl="0" eaLnBrk="1" fontAlgn="auto" latinLnBrk="0" hangingPunct="1">
              <a:lnSpc>
                <a:spcPct val="100000"/>
              </a:lnSpc>
              <a:spcBef>
                <a:spcPct val="0"/>
              </a:spcBef>
              <a:spcAft>
                <a:spcPts val="0"/>
              </a:spcAft>
              <a:buClrTx/>
              <a:buSzTx/>
              <a:buFontTx/>
              <a:buNone/>
              <a:tabLst>
                <a:tab pos="57150" algn="l"/>
              </a:tabLst>
              <a:defRPr/>
            </a:pPr>
            <a:r>
              <a:rPr lang="en-ZA" altLang="en-US" sz="28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DRAFT PROCLAMATION</a:t>
            </a:r>
            <a:endParaRPr kumimoji="0" lang="en-ZA" alt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7637A2E2-69CB-4407-B394-6BEC1785171F}"/>
              </a:ext>
            </a:extLst>
          </p:cNvPr>
          <p:cNvPicPr>
            <a:picLocks noChangeAspect="1"/>
          </p:cNvPicPr>
          <p:nvPr/>
        </p:nvPicPr>
        <p:blipFill>
          <a:blip r:embed="rId4"/>
          <a:stretch>
            <a:fillRect/>
          </a:stretch>
        </p:blipFill>
        <p:spPr>
          <a:xfrm>
            <a:off x="674717" y="1595212"/>
            <a:ext cx="2679576" cy="3787243"/>
          </a:xfrm>
          <a:prstGeom prst="rect">
            <a:avLst/>
          </a:prstGeom>
        </p:spPr>
      </p:pic>
      <p:pic>
        <p:nvPicPr>
          <p:cNvPr id="9" name="Picture 8">
            <a:extLst>
              <a:ext uri="{FF2B5EF4-FFF2-40B4-BE49-F238E27FC236}">
                <a16:creationId xmlns:a16="http://schemas.microsoft.com/office/drawing/2014/main" xmlns="" id="{875D7370-D13A-4CF4-ABF8-0F502D58565E}"/>
              </a:ext>
            </a:extLst>
          </p:cNvPr>
          <p:cNvPicPr>
            <a:picLocks noChangeAspect="1"/>
          </p:cNvPicPr>
          <p:nvPr/>
        </p:nvPicPr>
        <p:blipFill>
          <a:blip r:embed="rId5"/>
          <a:stretch>
            <a:fillRect/>
          </a:stretch>
        </p:blipFill>
        <p:spPr>
          <a:xfrm>
            <a:off x="3401843" y="1595213"/>
            <a:ext cx="2670960" cy="3787242"/>
          </a:xfrm>
          <a:prstGeom prst="rect">
            <a:avLst/>
          </a:prstGeom>
        </p:spPr>
      </p:pic>
      <p:pic>
        <p:nvPicPr>
          <p:cNvPr id="11" name="Picture 10">
            <a:extLst>
              <a:ext uri="{FF2B5EF4-FFF2-40B4-BE49-F238E27FC236}">
                <a16:creationId xmlns:a16="http://schemas.microsoft.com/office/drawing/2014/main" xmlns="" id="{881046D4-DF85-47BA-A309-095D359F071D}"/>
              </a:ext>
            </a:extLst>
          </p:cNvPr>
          <p:cNvPicPr>
            <a:picLocks noChangeAspect="1"/>
          </p:cNvPicPr>
          <p:nvPr/>
        </p:nvPicPr>
        <p:blipFill>
          <a:blip r:embed="rId6"/>
          <a:stretch>
            <a:fillRect/>
          </a:stretch>
        </p:blipFill>
        <p:spPr>
          <a:xfrm>
            <a:off x="6487709" y="2223657"/>
            <a:ext cx="2683138" cy="3787241"/>
          </a:xfrm>
          <a:prstGeom prst="rect">
            <a:avLst/>
          </a:prstGeom>
        </p:spPr>
      </p:pic>
    </p:spTree>
    <p:extLst>
      <p:ext uri="{BB962C8B-B14F-4D97-AF65-F5344CB8AC3E}">
        <p14:creationId xmlns:p14="http://schemas.microsoft.com/office/powerpoint/2010/main" xmlns="" val="97972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2993"/>
            <a:ext cx="8985260" cy="6345522"/>
          </a:xfrm>
          <a:prstGeom prst="rect">
            <a:avLst/>
          </a:prstGeom>
        </p:spPr>
      </p:pic>
      <p:sp>
        <p:nvSpPr>
          <p:cNvPr id="6" name="Content Placeholder 2"/>
          <p:cNvSpPr>
            <a:spLocks noGrp="1"/>
          </p:cNvSpPr>
          <p:nvPr>
            <p:ph idx="1"/>
          </p:nvPr>
        </p:nvSpPr>
        <p:spPr>
          <a:xfrm>
            <a:off x="0" y="886407"/>
            <a:ext cx="9144000" cy="5469943"/>
          </a:xfrm>
          <a:ln>
            <a:solidFill>
              <a:schemeClr val="accent6"/>
            </a:solidFill>
          </a:ln>
        </p:spPr>
        <p:style>
          <a:lnRef idx="2">
            <a:schemeClr val="dk1"/>
          </a:lnRef>
          <a:fillRef idx="1">
            <a:schemeClr val="lt1"/>
          </a:fillRef>
          <a:effectRef idx="0">
            <a:schemeClr val="dk1"/>
          </a:effectRef>
          <a:fontRef idx="minor">
            <a:schemeClr val="dk1"/>
          </a:fontRef>
        </p:style>
        <p:txBody>
          <a:bodyPr>
            <a:normAutofit/>
          </a:bodyPr>
          <a:lstStyle/>
          <a:p>
            <a:pPr>
              <a:lnSpc>
                <a:spcPct val="150000"/>
              </a:lnSpc>
              <a:buFont typeface="Wingdings" panose="05000000000000000000" pitchFamily="2" charset="2"/>
              <a:buChar char="§"/>
            </a:pPr>
            <a:r>
              <a:rPr lang="en-GB" sz="2000" dirty="0"/>
              <a:t>Update on matters referred to SIU regarding the illegal vehicle conversions </a:t>
            </a:r>
          </a:p>
          <a:p>
            <a:pPr lvl="1">
              <a:lnSpc>
                <a:spcPct val="150000"/>
              </a:lnSpc>
            </a:pPr>
            <a:r>
              <a:rPr lang="en-GB" sz="1600" i="1" dirty="0">
                <a:latin typeface="Arial" panose="020B0604020202020204" pitchFamily="34" charset="0"/>
                <a:cs typeface="Arial" panose="020B0604020202020204" pitchFamily="34" charset="0"/>
              </a:rPr>
              <a:t>No report received from the SIU with regard to compliance with matters related to the Proclamation</a:t>
            </a:r>
            <a:endParaRPr lang="en-GB" altLang="en-US" sz="1600" i="1"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GB" sz="1800" dirty="0">
                <a:latin typeface="Arial" panose="020B0604020202020204" pitchFamily="34" charset="0"/>
                <a:cs typeface="Arial" panose="020B0604020202020204" pitchFamily="34" charset="0"/>
              </a:rPr>
              <a:t>Update on progress made in addressing issues referred to DG in Public Protector report</a:t>
            </a:r>
          </a:p>
          <a:p>
            <a:pPr lvl="1">
              <a:lnSpc>
                <a:spcPct val="150000"/>
              </a:lnSpc>
            </a:pPr>
            <a:r>
              <a:rPr lang="en-GB" sz="1600" u="sng" dirty="0">
                <a:latin typeface="Arial" panose="020B0604020202020204" pitchFamily="34" charset="0"/>
                <a:cs typeface="Arial" panose="020B0604020202020204" pitchFamily="34" charset="0"/>
              </a:rPr>
              <a:t>On ensuring that measures taken and agreed to with the Minister are implemented</a:t>
            </a:r>
            <a:r>
              <a:rPr lang="en-GB" sz="1600" dirty="0">
                <a:latin typeface="Arial" panose="020B0604020202020204" pitchFamily="34" charset="0"/>
                <a:cs typeface="Arial" panose="020B0604020202020204" pitchFamily="34" charset="0"/>
              </a:rPr>
              <a:t>: </a:t>
            </a:r>
            <a:r>
              <a:rPr lang="en-GB" sz="1600" i="1" dirty="0">
                <a:latin typeface="Arial" panose="020B0604020202020204" pitchFamily="34" charset="0"/>
                <a:cs typeface="Arial" panose="020B0604020202020204" pitchFamily="34" charset="0"/>
              </a:rPr>
              <a:t>The Department has commenced with the redesign of the NLTIS to close gaps that may have been exploited. Engaged with the SIU to investigate the irregularities and manipulation of the system. In the process of issuing a Proclamation announcing the cut-off date for the grace period to qualify for scrapping process </a:t>
            </a:r>
          </a:p>
          <a:p>
            <a:pPr lvl="1">
              <a:lnSpc>
                <a:spcPct val="150000"/>
              </a:lnSpc>
            </a:pPr>
            <a:r>
              <a:rPr lang="en-GB" sz="1600" u="sng" dirty="0">
                <a:latin typeface="Arial" panose="020B0604020202020204" pitchFamily="34" charset="0"/>
                <a:cs typeface="Arial" panose="020B0604020202020204" pitchFamily="34" charset="0"/>
              </a:rPr>
              <a:t>On ensuring that there is no Toyota Panel Van that has been converted into minibus that is on the South African roads</a:t>
            </a:r>
            <a:r>
              <a:rPr lang="en-GB" sz="1600" dirty="0">
                <a:latin typeface="Arial" panose="020B0604020202020204" pitchFamily="34" charset="0"/>
                <a:cs typeface="Arial" panose="020B0604020202020204" pitchFamily="34" charset="0"/>
              </a:rPr>
              <a:t>: </a:t>
            </a:r>
            <a:r>
              <a:rPr lang="en-GB" sz="1600" i="1" dirty="0">
                <a:latin typeface="Arial" panose="020B0604020202020204" pitchFamily="34" charset="0"/>
                <a:cs typeface="Arial" panose="020B0604020202020204" pitchFamily="34" charset="0"/>
              </a:rPr>
              <a:t>All identified panel vans have been admin marked on the </a:t>
            </a:r>
            <a:r>
              <a:rPr lang="en-GB" sz="1600" i="1" dirty="0" err="1">
                <a:latin typeface="Arial" panose="020B0604020202020204" pitchFamily="34" charset="0"/>
                <a:cs typeface="Arial" panose="020B0604020202020204" pitchFamily="34" charset="0"/>
              </a:rPr>
              <a:t>eNatis</a:t>
            </a:r>
            <a:r>
              <a:rPr lang="en-GB" sz="1600" i="1" dirty="0">
                <a:latin typeface="Arial" panose="020B0604020202020204" pitchFamily="34" charset="0"/>
                <a:cs typeface="Arial" panose="020B0604020202020204" pitchFamily="34" charset="0"/>
              </a:rPr>
              <a:t> system and their licences cannot be renewed </a:t>
            </a:r>
          </a:p>
          <a:p>
            <a:pPr lvl="1"/>
            <a:endParaRPr lang="en-GB" altLang="en-US" sz="1600"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82DC23-2843-E240-9889-9C005FBE80A9}" type="slidenum">
              <a:rPr lang="en-US" smtClean="0"/>
              <a:pPr/>
              <a:t>8</a:t>
            </a:fld>
            <a:endParaRPr lang="en-US"/>
          </a:p>
        </p:txBody>
      </p:sp>
      <p:sp>
        <p:nvSpPr>
          <p:cNvPr id="5" name="Title 1"/>
          <p:cNvSpPr txBox="1">
            <a:spLocks/>
          </p:cNvSpPr>
          <p:nvPr/>
        </p:nvSpPr>
        <p:spPr>
          <a:xfrm>
            <a:off x="1" y="-18661"/>
            <a:ext cx="9144000" cy="886407"/>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tabLst>
                <a:tab pos="57150" algn="l"/>
              </a:tabLst>
              <a:defRPr/>
            </a:pPr>
            <a:r>
              <a:rPr lang="en-GB" altLang="en-US" sz="28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UPDATE ON OTHER ISSUES IN THE REPORT</a:t>
            </a:r>
            <a:endParaRPr lang="en-ZA" altLang="en-US" sz="32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ctr" rtl="0" eaLnBrk="1" fontAlgn="auto" latinLnBrk="0" hangingPunct="1">
              <a:lnSpc>
                <a:spcPct val="100000"/>
              </a:lnSpc>
              <a:spcBef>
                <a:spcPct val="0"/>
              </a:spcBef>
              <a:spcAft>
                <a:spcPts val="0"/>
              </a:spcAft>
              <a:buClrTx/>
              <a:buSzTx/>
              <a:buFontTx/>
              <a:buNone/>
              <a:tabLst>
                <a:tab pos="57150" algn="l"/>
              </a:tabLst>
              <a:defRPr/>
            </a:pPr>
            <a:endParaRPr kumimoji="0" lang="en-ZA" alt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7748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2993"/>
            <a:ext cx="8985260" cy="6345522"/>
          </a:xfrm>
          <a:prstGeom prst="rect">
            <a:avLst/>
          </a:prstGeom>
        </p:spPr>
      </p:pic>
      <p:sp>
        <p:nvSpPr>
          <p:cNvPr id="6" name="Content Placeholder 2"/>
          <p:cNvSpPr>
            <a:spLocks noGrp="1"/>
          </p:cNvSpPr>
          <p:nvPr>
            <p:ph idx="1"/>
          </p:nvPr>
        </p:nvSpPr>
        <p:spPr>
          <a:xfrm>
            <a:off x="0" y="886407"/>
            <a:ext cx="9144000" cy="5469943"/>
          </a:xfrm>
          <a:ln>
            <a:solidFill>
              <a:schemeClr val="accent6"/>
            </a:solidFill>
          </a:ln>
        </p:spPr>
        <p:style>
          <a:lnRef idx="2">
            <a:schemeClr val="dk1"/>
          </a:lnRef>
          <a:fillRef idx="1">
            <a:schemeClr val="lt1"/>
          </a:fillRef>
          <a:effectRef idx="0">
            <a:schemeClr val="dk1"/>
          </a:effectRef>
          <a:fontRef idx="minor">
            <a:schemeClr val="dk1"/>
          </a:fontRef>
        </p:style>
        <p:txBody>
          <a:bodyPr>
            <a:normAutofit/>
          </a:bodyPr>
          <a:lstStyle/>
          <a:p>
            <a:pPr marL="514350" indent="-457200">
              <a:lnSpc>
                <a:spcPct val="107000"/>
              </a:lnSpc>
              <a:spcBef>
                <a:spcPts val="1200"/>
              </a:spcBef>
              <a:buFont typeface="Wingdings" panose="05000000000000000000" pitchFamily="2" charset="2"/>
              <a:buChar char="§"/>
            </a:pPr>
            <a:r>
              <a:rPr lang="en-GB" sz="2000" kern="0" dirty="0">
                <a:latin typeface="Arial" panose="020B0604020202020204" pitchFamily="34" charset="0"/>
                <a:ea typeface="Times New Roman" panose="02020603050405020304" pitchFamily="18" charset="0"/>
                <a:cs typeface="Arial" panose="020B0604020202020204" pitchFamily="34" charset="0"/>
              </a:rPr>
              <a:t>The following scope of work was undertaken:</a:t>
            </a:r>
            <a:endParaRPr lang="en-ZA" sz="1600" dirty="0">
              <a:latin typeface="Arial" panose="020B0604020202020204" pitchFamily="34" charset="0"/>
              <a:ea typeface="Calibri" panose="020F0502020204030204" pitchFamily="34" charset="0"/>
              <a:cs typeface="Arial" panose="020B0604020202020204" pitchFamily="34" charset="0"/>
            </a:endParaRPr>
          </a:p>
          <a:p>
            <a:pPr lvl="1" algn="just">
              <a:lnSpc>
                <a:spcPct val="150000"/>
              </a:lnSpc>
              <a:buFont typeface="Wingdings" panose="05000000000000000000" pitchFamily="2" charset="2"/>
              <a:buChar char="ü"/>
            </a:pPr>
            <a:r>
              <a:rPr lang="en-GB" sz="1600" dirty="0">
                <a:latin typeface="Arial" panose="020B0604020202020204" pitchFamily="34" charset="0"/>
                <a:ea typeface="Calibri" panose="020F0502020204030204" pitchFamily="34" charset="0"/>
                <a:cs typeface="Arial" panose="020B0604020202020204" pitchFamily="34" charset="0"/>
              </a:rPr>
              <a:t>To integrate the system with the Geographical information System (GIS).</a:t>
            </a:r>
          </a:p>
          <a:p>
            <a:pPr lvl="1" algn="just">
              <a:lnSpc>
                <a:spcPct val="150000"/>
              </a:lnSpc>
              <a:buFont typeface="Wingdings" panose="05000000000000000000" pitchFamily="2" charset="2"/>
              <a:buChar char="ü"/>
            </a:pPr>
            <a:r>
              <a:rPr lang="en-GB" sz="1600" dirty="0">
                <a:latin typeface="Arial" panose="020B0604020202020204" pitchFamily="34" charset="0"/>
                <a:ea typeface="Calibri" panose="020F0502020204030204" pitchFamily="34" charset="0"/>
                <a:cs typeface="Arial" panose="020B0604020202020204" pitchFamily="34" charset="0"/>
              </a:rPr>
              <a:t>Ensure interoperability with e-</a:t>
            </a:r>
            <a:r>
              <a:rPr lang="en-GB" sz="1600" dirty="0" err="1">
                <a:latin typeface="Arial" panose="020B0604020202020204" pitchFamily="34" charset="0"/>
                <a:ea typeface="Calibri" panose="020F0502020204030204" pitchFamily="34" charset="0"/>
                <a:cs typeface="Arial" panose="020B0604020202020204" pitchFamily="34" charset="0"/>
              </a:rPr>
              <a:t>NaTIS</a:t>
            </a:r>
            <a:r>
              <a:rPr lang="en-GB" sz="1600" dirty="0">
                <a:latin typeface="Arial" panose="020B0604020202020204" pitchFamily="34" charset="0"/>
                <a:ea typeface="Calibri" panose="020F0502020204030204" pitchFamily="34" charset="0"/>
                <a:cs typeface="Arial" panose="020B0604020202020204" pitchFamily="34" charset="0"/>
              </a:rPr>
              <a:t>.</a:t>
            </a:r>
            <a:endParaRPr lang="en-ZA" sz="1600" dirty="0">
              <a:latin typeface="Arial" panose="020B0604020202020204" pitchFamily="34" charset="0"/>
              <a:ea typeface="Calibri" panose="020F0502020204030204" pitchFamily="34" charset="0"/>
              <a:cs typeface="Arial" panose="020B0604020202020204" pitchFamily="34" charset="0"/>
            </a:endParaRPr>
          </a:p>
          <a:p>
            <a:pPr lvl="1" algn="just">
              <a:lnSpc>
                <a:spcPct val="150000"/>
              </a:lnSpc>
              <a:buFont typeface="Wingdings" panose="05000000000000000000" pitchFamily="2" charset="2"/>
              <a:buChar char="ü"/>
            </a:pPr>
            <a:r>
              <a:rPr lang="en-GB" sz="1600" dirty="0">
                <a:latin typeface="Arial" panose="020B0604020202020204" pitchFamily="34" charset="0"/>
                <a:ea typeface="Calibri" panose="020F0502020204030204" pitchFamily="34" charset="0"/>
                <a:cs typeface="Arial" panose="020B0604020202020204" pitchFamily="34" charset="0"/>
              </a:rPr>
              <a:t>Liaise with the relevant national, provincial and municipal stakeholders to gather functional requirements</a:t>
            </a:r>
            <a:endParaRPr lang="en-ZA" sz="1600" dirty="0">
              <a:latin typeface="Arial" panose="020B0604020202020204" pitchFamily="34" charset="0"/>
              <a:ea typeface="Calibri" panose="020F0502020204030204" pitchFamily="34" charset="0"/>
              <a:cs typeface="Arial" panose="020B0604020202020204" pitchFamily="34" charset="0"/>
            </a:endParaRPr>
          </a:p>
          <a:p>
            <a:pPr lvl="1" algn="just">
              <a:lnSpc>
                <a:spcPct val="150000"/>
              </a:lnSpc>
              <a:buFont typeface="Wingdings" panose="05000000000000000000" pitchFamily="2" charset="2"/>
              <a:buChar char="ü"/>
            </a:pPr>
            <a:r>
              <a:rPr lang="en-GB" sz="1600" dirty="0">
                <a:latin typeface="Arial" panose="020B0604020202020204" pitchFamily="34" charset="0"/>
                <a:ea typeface="Calibri" panose="020F0502020204030204" pitchFamily="34" charset="0"/>
                <a:cs typeface="Arial" panose="020B0604020202020204" pitchFamily="34" charset="0"/>
              </a:rPr>
              <a:t>Interface as far as possible with provincial systems kept at provinces.</a:t>
            </a:r>
            <a:endParaRPr lang="en-ZA" sz="1600" dirty="0">
              <a:latin typeface="Arial" panose="020B0604020202020204" pitchFamily="34" charset="0"/>
              <a:ea typeface="Calibri" panose="020F0502020204030204" pitchFamily="34" charset="0"/>
              <a:cs typeface="Arial" panose="020B0604020202020204" pitchFamily="34" charset="0"/>
            </a:endParaRPr>
          </a:p>
          <a:p>
            <a:pPr lvl="1" algn="just">
              <a:lnSpc>
                <a:spcPct val="150000"/>
              </a:lnSpc>
              <a:buFont typeface="Wingdings" panose="05000000000000000000" pitchFamily="2" charset="2"/>
              <a:buChar char="ü"/>
            </a:pPr>
            <a:r>
              <a:rPr lang="en-ZA" sz="1600" dirty="0">
                <a:latin typeface="Arial" panose="020B0604020202020204" pitchFamily="34" charset="0"/>
                <a:ea typeface="Calibri" panose="020F0502020204030204" pitchFamily="34" charset="0"/>
                <a:cs typeface="Arial" panose="020B0604020202020204" pitchFamily="34" charset="0"/>
              </a:rPr>
              <a:t>Migrate data from historical systems like the Land Transport Permit System (LTPS) into the new Operating License Administration System (OLAS).</a:t>
            </a:r>
          </a:p>
          <a:p>
            <a:pPr lvl="0" algn="just" defTabSz="914400" fontAlgn="base">
              <a:spcAft>
                <a:spcPct val="0"/>
              </a:spcAft>
              <a:buFont typeface="Wingdings" panose="05000000000000000000" pitchFamily="2" charset="2"/>
              <a:buChar char="§"/>
              <a:defRPr/>
            </a:pPr>
            <a:endParaRPr lang="en-GB" altLang="en-US" sz="2000"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82DC23-2843-E240-9889-9C005FBE80A9}" type="slidenum">
              <a:rPr lang="en-US" smtClean="0"/>
              <a:pPr/>
              <a:t>9</a:t>
            </a:fld>
            <a:endParaRPr lang="en-US"/>
          </a:p>
        </p:txBody>
      </p:sp>
      <p:sp>
        <p:nvSpPr>
          <p:cNvPr id="5" name="Title 1"/>
          <p:cNvSpPr txBox="1">
            <a:spLocks/>
          </p:cNvSpPr>
          <p:nvPr/>
        </p:nvSpPr>
        <p:spPr>
          <a:xfrm>
            <a:off x="1" y="-18661"/>
            <a:ext cx="9144000" cy="886407"/>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tabLst>
                <a:tab pos="57150" algn="l"/>
              </a:tabLst>
              <a:defRPr/>
            </a:pPr>
            <a:r>
              <a:rPr lang="en-GB" altLang="en-US" sz="28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UPDATE ON SYSTEM REDESIGN</a:t>
            </a:r>
            <a:endParaRPr lang="en-ZA" altLang="en-US" sz="32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ctr" rtl="0" eaLnBrk="1" fontAlgn="auto" latinLnBrk="0" hangingPunct="1">
              <a:lnSpc>
                <a:spcPct val="100000"/>
              </a:lnSpc>
              <a:spcBef>
                <a:spcPct val="0"/>
              </a:spcBef>
              <a:spcAft>
                <a:spcPts val="0"/>
              </a:spcAft>
              <a:buClrTx/>
              <a:buSzTx/>
              <a:buFontTx/>
              <a:buNone/>
              <a:tabLst>
                <a:tab pos="57150" algn="l"/>
              </a:tabLst>
              <a:defRPr/>
            </a:pPr>
            <a:endParaRPr kumimoji="0" lang="en-ZA" alt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65736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1685</TotalTime>
  <Words>825</Words>
  <Application>Microsoft Office PowerPoint</Application>
  <PresentationFormat>On-screen Show (4:3)</PresentationFormat>
  <Paragraphs>223</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Katlego Seabelo</dc:creator>
  <cp:lastModifiedBy>USER</cp:lastModifiedBy>
  <cp:revision>203</cp:revision>
  <cp:lastPrinted>2017-07-21T09:49:10Z</cp:lastPrinted>
  <dcterms:created xsi:type="dcterms:W3CDTF">2015-08-21T09:57:19Z</dcterms:created>
  <dcterms:modified xsi:type="dcterms:W3CDTF">2020-11-23T06:37:48Z</dcterms:modified>
</cp:coreProperties>
</file>