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Lst>
  <p:notesMasterIdLst>
    <p:notesMasterId r:id="rId36"/>
  </p:notesMasterIdLst>
  <p:handoutMasterIdLst>
    <p:handoutMasterId r:id="rId37"/>
  </p:handoutMasterIdLst>
  <p:sldIdLst>
    <p:sldId id="809" r:id="rId2"/>
    <p:sldId id="912" r:id="rId3"/>
    <p:sldId id="929" r:id="rId4"/>
    <p:sldId id="982" r:id="rId5"/>
    <p:sldId id="1001" r:id="rId6"/>
    <p:sldId id="943" r:id="rId7"/>
    <p:sldId id="942" r:id="rId8"/>
    <p:sldId id="883" r:id="rId9"/>
    <p:sldId id="933" r:id="rId10"/>
    <p:sldId id="934" r:id="rId11"/>
    <p:sldId id="993" r:id="rId12"/>
    <p:sldId id="997" r:id="rId13"/>
    <p:sldId id="930" r:id="rId14"/>
    <p:sldId id="969" r:id="rId15"/>
    <p:sldId id="970" r:id="rId16"/>
    <p:sldId id="1002" r:id="rId17"/>
    <p:sldId id="792" r:id="rId18"/>
    <p:sldId id="952" r:id="rId19"/>
    <p:sldId id="760" r:id="rId20"/>
    <p:sldId id="706" r:id="rId21"/>
    <p:sldId id="988" r:id="rId22"/>
    <p:sldId id="989" r:id="rId23"/>
    <p:sldId id="889" r:id="rId24"/>
    <p:sldId id="1004" r:id="rId25"/>
    <p:sldId id="954" r:id="rId26"/>
    <p:sldId id="955" r:id="rId27"/>
    <p:sldId id="956" r:id="rId28"/>
    <p:sldId id="957" r:id="rId29"/>
    <p:sldId id="984" r:id="rId30"/>
    <p:sldId id="985" r:id="rId31"/>
    <p:sldId id="978" r:id="rId32"/>
    <p:sldId id="975" r:id="rId33"/>
    <p:sldId id="976" r:id="rId34"/>
    <p:sldId id="977"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buntu Ndwandwa" initials="NN" lastIdx="1" clrIdx="0"/>
  <p:cmAuthor id="1" name="lisa seftel" initials="ls" lastIdx="11" clrIdx="1"/>
  <p:cmAuthor id="2" name="Judy Blom" initials="JB" lastIdx="1" clrIdx="2">
    <p:extLst>
      <p:ext uri="{19B8F6BF-5375-455C-9EA6-DF929625EA0E}">
        <p15:presenceInfo xmlns:p15="http://schemas.microsoft.com/office/powerpoint/2012/main" xmlns="" userId="S-1-5-21-1795571368-2753241007-3340765071-1253" providerId="AD"/>
      </p:ext>
    </p:extLst>
  </p:cmAuthor>
  <p:cmAuthor id="3" name="Lisa Seftel" initials="LS" lastIdx="4" clrIdx="3">
    <p:extLst>
      <p:ext uri="{19B8F6BF-5375-455C-9EA6-DF929625EA0E}">
        <p15:presenceInfo xmlns:p15="http://schemas.microsoft.com/office/powerpoint/2012/main" xmlns="" userId="S-1-5-21-1795571368-2753241007-3340765071-1367" providerId="AD"/>
      </p:ext>
    </p:extLst>
  </p:cmAuthor>
  <p:cmAuthor id="4" name="Vuyisa Tafa" initials="VT" lastIdx="9" clrIdx="4">
    <p:extLst>
      <p:ext uri="{19B8F6BF-5375-455C-9EA6-DF929625EA0E}">
        <p15:presenceInfo xmlns:p15="http://schemas.microsoft.com/office/powerpoint/2012/main" xmlns="" userId="S-1-5-21-1795571368-2753241007-3340765071-1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FFFFFF"/>
    <a:srgbClr val="36EA6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71" autoAdjust="0"/>
    <p:restoredTop sz="86372" autoAdjust="0"/>
  </p:normalViewPr>
  <p:slideViewPr>
    <p:cSldViewPr>
      <p:cViewPr varScale="1">
        <p:scale>
          <a:sx n="79" d="100"/>
          <a:sy n="79" d="100"/>
        </p:scale>
        <p:origin x="-636" y="-78"/>
      </p:cViewPr>
      <p:guideLst>
        <p:guide orient="horz" pos="2160"/>
        <p:guide pos="2880"/>
      </p:guideLst>
    </p:cSldViewPr>
  </p:slideViewPr>
  <p:outlineViewPr>
    <p:cViewPr>
      <p:scale>
        <a:sx n="33" d="100"/>
        <a:sy n="33" d="100"/>
      </p:scale>
      <p:origin x="0" y="-4184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0C95C-395C-4C20-B61A-6537C49BF2FA}"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ZA"/>
        </a:p>
      </dgm:t>
    </dgm:pt>
    <dgm:pt modelId="{7E943ED1-A1F9-4C45-AEBD-381E6BCE82D6}">
      <dgm:prSet phldrT="[Text]"/>
      <dgm:spPr>
        <a:solidFill>
          <a:schemeClr val="accent2">
            <a:lumMod val="75000"/>
          </a:schemeClr>
        </a:solidFill>
      </dgm:spPr>
      <dgm:t>
        <a:bodyPr/>
        <a:lstStyle/>
        <a:p>
          <a:r>
            <a:rPr lang="en-ZA" dirty="0"/>
            <a:t>“The new executive leadership has certainly injected new energy into the organisation which was amply demonstrated during the trying early days of our lockdown when meetings seemed to be convened around the clock, with tangible progress made.”</a:t>
          </a:r>
        </a:p>
        <a:p>
          <a:r>
            <a:rPr lang="en-ZA" dirty="0"/>
            <a:t>Kaizer Moyane, Business </a:t>
          </a:r>
        </a:p>
      </dgm:t>
    </dgm:pt>
    <dgm:pt modelId="{82D0137A-4214-4AD4-A676-9F7F9B7D4F4C}" type="parTrans" cxnId="{86EB6482-387D-44A3-81A2-BA65C5F2D365}">
      <dgm:prSet/>
      <dgm:spPr/>
      <dgm:t>
        <a:bodyPr/>
        <a:lstStyle/>
        <a:p>
          <a:endParaRPr lang="en-ZA"/>
        </a:p>
      </dgm:t>
    </dgm:pt>
    <dgm:pt modelId="{C0E91653-D393-48EB-94E0-A57710F6F50D}" type="sibTrans" cxnId="{86EB6482-387D-44A3-81A2-BA65C5F2D365}">
      <dgm:prSet/>
      <dgm:spPr/>
      <dgm:t>
        <a:bodyPr/>
        <a:lstStyle/>
        <a:p>
          <a:endParaRPr lang="en-ZA"/>
        </a:p>
      </dgm:t>
    </dgm:pt>
    <dgm:pt modelId="{33F8D0DE-AFBB-4C3B-B722-79484A4F2ADF}">
      <dgm:prSet phldrT="[Text]"/>
      <dgm:spPr>
        <a:solidFill>
          <a:schemeClr val="accent5">
            <a:lumMod val="75000"/>
          </a:schemeClr>
        </a:solidFill>
      </dgm:spPr>
      <dgm:t>
        <a:bodyPr/>
        <a:lstStyle/>
        <a:p>
          <a:r>
            <a:rPr lang="en-ZA" dirty="0"/>
            <a:t>“The complexity and intersectionality of the socio-economic challenges we are confronted with, needs a lot of meaningful engagement so that we can reach a common resolve. In this equation, social dialogue will be a lifeline currency”</a:t>
          </a:r>
        </a:p>
        <a:p>
          <a:r>
            <a:rPr lang="en-ZA" dirty="0"/>
            <a:t>Thulani Tshefuta, Community</a:t>
          </a:r>
        </a:p>
      </dgm:t>
    </dgm:pt>
    <dgm:pt modelId="{3FCBD215-5998-4548-9501-BAF8134CC14A}" type="parTrans" cxnId="{5BE3A94B-77B6-4BAB-942A-E5BB7BC22237}">
      <dgm:prSet/>
      <dgm:spPr/>
      <dgm:t>
        <a:bodyPr/>
        <a:lstStyle/>
        <a:p>
          <a:endParaRPr lang="en-ZA"/>
        </a:p>
      </dgm:t>
    </dgm:pt>
    <dgm:pt modelId="{9169060F-5BB6-49A9-AECB-CB77CA3A99B2}" type="sibTrans" cxnId="{5BE3A94B-77B6-4BAB-942A-E5BB7BC22237}">
      <dgm:prSet/>
      <dgm:spPr/>
      <dgm:t>
        <a:bodyPr/>
        <a:lstStyle/>
        <a:p>
          <a:endParaRPr lang="en-ZA"/>
        </a:p>
      </dgm:t>
    </dgm:pt>
    <dgm:pt modelId="{559FBBA7-B5D0-42B5-A6BF-0F65D99F62BD}">
      <dgm:prSet phldrT="[Text]"/>
      <dgm:spPr>
        <a:solidFill>
          <a:schemeClr val="accent3">
            <a:lumMod val="50000"/>
          </a:schemeClr>
        </a:solidFill>
      </dgm:spPr>
      <dgm:t>
        <a:bodyPr/>
        <a:lstStyle/>
        <a:p>
          <a:r>
            <a:rPr lang="en-ZA" dirty="0"/>
            <a:t>“The relevance of these four engagements [Presidential Job Summit, Covid19, economic recovery, Eskom social compact] for Nedlac is that it fostered different forms of engagement, solidified new ways of work for the organisation and importantly put Nedlac at the forefront of critical debates for our economy”</a:t>
          </a:r>
        </a:p>
        <a:p>
          <a:r>
            <a:rPr lang="en-ZA" dirty="0"/>
            <a:t>Virgil Seafield, Government </a:t>
          </a:r>
        </a:p>
      </dgm:t>
    </dgm:pt>
    <dgm:pt modelId="{F20DF651-6550-4795-BEEE-FF678FEBA674}" type="parTrans" cxnId="{0BEBBB7B-30D3-48F4-B7A8-CF7BEAB1D670}">
      <dgm:prSet/>
      <dgm:spPr/>
      <dgm:t>
        <a:bodyPr/>
        <a:lstStyle/>
        <a:p>
          <a:endParaRPr lang="en-ZA"/>
        </a:p>
      </dgm:t>
    </dgm:pt>
    <dgm:pt modelId="{8C440DA6-3110-4076-94D9-988377D63DE4}" type="sibTrans" cxnId="{0BEBBB7B-30D3-48F4-B7A8-CF7BEAB1D670}">
      <dgm:prSet/>
      <dgm:spPr/>
      <dgm:t>
        <a:bodyPr/>
        <a:lstStyle/>
        <a:p>
          <a:endParaRPr lang="en-ZA"/>
        </a:p>
      </dgm:t>
    </dgm:pt>
    <dgm:pt modelId="{656BEBC2-49D9-4CC5-9A34-BB4D5016C6FD}">
      <dgm:prSet phldrT="[Text]"/>
      <dgm:spPr>
        <a:solidFill>
          <a:schemeClr val="tx2">
            <a:lumMod val="75000"/>
          </a:schemeClr>
        </a:solidFill>
      </dgm:spPr>
      <dgm:t>
        <a:bodyPr/>
        <a:lstStyle/>
        <a:p>
          <a:r>
            <a:rPr lang="en-ZA" dirty="0"/>
            <a:t>“Our message…highlights that Nedlac has a critical role to play, and this role could be strengthened if the social partners made the necessary sacrifices of dedicating time and resources to Nedlac engagements. This has been proven during the last few months”</a:t>
          </a:r>
        </a:p>
        <a:p>
          <a:r>
            <a:rPr lang="en-ZA" dirty="0"/>
            <a:t>Bheki Ntshalintshali, Labour</a:t>
          </a:r>
        </a:p>
      </dgm:t>
    </dgm:pt>
    <dgm:pt modelId="{7C713DEA-3680-4BA5-A001-D603540D9DC1}" type="parTrans" cxnId="{F706B987-BAF9-444C-817A-9A1CE8C111E0}">
      <dgm:prSet/>
      <dgm:spPr/>
      <dgm:t>
        <a:bodyPr/>
        <a:lstStyle/>
        <a:p>
          <a:endParaRPr lang="en-ZA"/>
        </a:p>
      </dgm:t>
    </dgm:pt>
    <dgm:pt modelId="{5233F93D-CAE0-47C2-B7C7-338A9DB1052C}" type="sibTrans" cxnId="{F706B987-BAF9-444C-817A-9A1CE8C111E0}">
      <dgm:prSet/>
      <dgm:spPr/>
      <dgm:t>
        <a:bodyPr/>
        <a:lstStyle/>
        <a:p>
          <a:endParaRPr lang="en-ZA"/>
        </a:p>
      </dgm:t>
    </dgm:pt>
    <dgm:pt modelId="{05B2E714-BC5F-4D99-97BB-27F6AC70A686}" type="pres">
      <dgm:prSet presAssocID="{F860C95C-395C-4C20-B61A-6537C49BF2FA}" presName="diagram" presStyleCnt="0">
        <dgm:presLayoutVars>
          <dgm:dir/>
          <dgm:resizeHandles val="exact"/>
        </dgm:presLayoutVars>
      </dgm:prSet>
      <dgm:spPr/>
      <dgm:t>
        <a:bodyPr/>
        <a:lstStyle/>
        <a:p>
          <a:endParaRPr lang="en-US"/>
        </a:p>
      </dgm:t>
    </dgm:pt>
    <dgm:pt modelId="{39C3C9B9-2303-4467-B4C3-5A27B126BFA1}" type="pres">
      <dgm:prSet presAssocID="{7E943ED1-A1F9-4C45-AEBD-381E6BCE82D6}" presName="node" presStyleLbl="node1" presStyleIdx="0" presStyleCnt="4">
        <dgm:presLayoutVars>
          <dgm:bulletEnabled val="1"/>
        </dgm:presLayoutVars>
      </dgm:prSet>
      <dgm:spPr/>
      <dgm:t>
        <a:bodyPr/>
        <a:lstStyle/>
        <a:p>
          <a:endParaRPr lang="en-US"/>
        </a:p>
      </dgm:t>
    </dgm:pt>
    <dgm:pt modelId="{99276255-2030-4BCE-9B65-48840BBB976F}" type="pres">
      <dgm:prSet presAssocID="{C0E91653-D393-48EB-94E0-A57710F6F50D}" presName="sibTrans" presStyleCnt="0"/>
      <dgm:spPr/>
    </dgm:pt>
    <dgm:pt modelId="{5D088563-939C-4228-B0A2-58291F3C93A7}" type="pres">
      <dgm:prSet presAssocID="{33F8D0DE-AFBB-4C3B-B722-79484A4F2ADF}" presName="node" presStyleLbl="node1" presStyleIdx="1" presStyleCnt="4">
        <dgm:presLayoutVars>
          <dgm:bulletEnabled val="1"/>
        </dgm:presLayoutVars>
      </dgm:prSet>
      <dgm:spPr/>
      <dgm:t>
        <a:bodyPr/>
        <a:lstStyle/>
        <a:p>
          <a:endParaRPr lang="en-US"/>
        </a:p>
      </dgm:t>
    </dgm:pt>
    <dgm:pt modelId="{222E29E7-62A2-44F5-8843-308AD66CECBF}" type="pres">
      <dgm:prSet presAssocID="{9169060F-5BB6-49A9-AECB-CB77CA3A99B2}" presName="sibTrans" presStyleCnt="0"/>
      <dgm:spPr/>
    </dgm:pt>
    <dgm:pt modelId="{7C84B9A5-18A1-4C97-9489-2BE42F482F55}" type="pres">
      <dgm:prSet presAssocID="{559FBBA7-B5D0-42B5-A6BF-0F65D99F62BD}" presName="node" presStyleLbl="node1" presStyleIdx="2" presStyleCnt="4">
        <dgm:presLayoutVars>
          <dgm:bulletEnabled val="1"/>
        </dgm:presLayoutVars>
      </dgm:prSet>
      <dgm:spPr/>
      <dgm:t>
        <a:bodyPr/>
        <a:lstStyle/>
        <a:p>
          <a:endParaRPr lang="en-US"/>
        </a:p>
      </dgm:t>
    </dgm:pt>
    <dgm:pt modelId="{19751A3F-4C06-4E74-A9D7-4CA291C9D5C1}" type="pres">
      <dgm:prSet presAssocID="{8C440DA6-3110-4076-94D9-988377D63DE4}" presName="sibTrans" presStyleCnt="0"/>
      <dgm:spPr/>
    </dgm:pt>
    <dgm:pt modelId="{03294E0D-389B-4BD9-82A3-8C5F85863BDD}" type="pres">
      <dgm:prSet presAssocID="{656BEBC2-49D9-4CC5-9A34-BB4D5016C6FD}" presName="node" presStyleLbl="node1" presStyleIdx="3" presStyleCnt="4">
        <dgm:presLayoutVars>
          <dgm:bulletEnabled val="1"/>
        </dgm:presLayoutVars>
      </dgm:prSet>
      <dgm:spPr/>
      <dgm:t>
        <a:bodyPr/>
        <a:lstStyle/>
        <a:p>
          <a:endParaRPr lang="en-US"/>
        </a:p>
      </dgm:t>
    </dgm:pt>
  </dgm:ptLst>
  <dgm:cxnLst>
    <dgm:cxn modelId="{BB65229B-3AF1-47CC-A2E7-99C0698A4EAB}" type="presOf" srcId="{559FBBA7-B5D0-42B5-A6BF-0F65D99F62BD}" destId="{7C84B9A5-18A1-4C97-9489-2BE42F482F55}" srcOrd="0" destOrd="0" presId="urn:microsoft.com/office/officeart/2005/8/layout/default#1"/>
    <dgm:cxn modelId="{F706B987-BAF9-444C-817A-9A1CE8C111E0}" srcId="{F860C95C-395C-4C20-B61A-6537C49BF2FA}" destId="{656BEBC2-49D9-4CC5-9A34-BB4D5016C6FD}" srcOrd="3" destOrd="0" parTransId="{7C713DEA-3680-4BA5-A001-D603540D9DC1}" sibTransId="{5233F93D-CAE0-47C2-B7C7-338A9DB1052C}"/>
    <dgm:cxn modelId="{0BEBBB7B-30D3-48F4-B7A8-CF7BEAB1D670}" srcId="{F860C95C-395C-4C20-B61A-6537C49BF2FA}" destId="{559FBBA7-B5D0-42B5-A6BF-0F65D99F62BD}" srcOrd="2" destOrd="0" parTransId="{F20DF651-6550-4795-BEEE-FF678FEBA674}" sibTransId="{8C440DA6-3110-4076-94D9-988377D63DE4}"/>
    <dgm:cxn modelId="{1DF4D3B3-E1D3-4FC8-9B12-B96E9D18C5D2}" type="presOf" srcId="{7E943ED1-A1F9-4C45-AEBD-381E6BCE82D6}" destId="{39C3C9B9-2303-4467-B4C3-5A27B126BFA1}" srcOrd="0" destOrd="0" presId="urn:microsoft.com/office/officeart/2005/8/layout/default#1"/>
    <dgm:cxn modelId="{A62F21EC-7937-47F8-8EE3-ADB4A667D0B8}" type="presOf" srcId="{F860C95C-395C-4C20-B61A-6537C49BF2FA}" destId="{05B2E714-BC5F-4D99-97BB-27F6AC70A686}" srcOrd="0" destOrd="0" presId="urn:microsoft.com/office/officeart/2005/8/layout/default#1"/>
    <dgm:cxn modelId="{D8D368BB-C9D7-4C32-BCAD-085239DB16A5}" type="presOf" srcId="{33F8D0DE-AFBB-4C3B-B722-79484A4F2ADF}" destId="{5D088563-939C-4228-B0A2-58291F3C93A7}" srcOrd="0" destOrd="0" presId="urn:microsoft.com/office/officeart/2005/8/layout/default#1"/>
    <dgm:cxn modelId="{E892BB2E-CF45-44BA-9BEC-62B9CB883510}" type="presOf" srcId="{656BEBC2-49D9-4CC5-9A34-BB4D5016C6FD}" destId="{03294E0D-389B-4BD9-82A3-8C5F85863BDD}" srcOrd="0" destOrd="0" presId="urn:microsoft.com/office/officeart/2005/8/layout/default#1"/>
    <dgm:cxn modelId="{86EB6482-387D-44A3-81A2-BA65C5F2D365}" srcId="{F860C95C-395C-4C20-B61A-6537C49BF2FA}" destId="{7E943ED1-A1F9-4C45-AEBD-381E6BCE82D6}" srcOrd="0" destOrd="0" parTransId="{82D0137A-4214-4AD4-A676-9F7F9B7D4F4C}" sibTransId="{C0E91653-D393-48EB-94E0-A57710F6F50D}"/>
    <dgm:cxn modelId="{5BE3A94B-77B6-4BAB-942A-E5BB7BC22237}" srcId="{F860C95C-395C-4C20-B61A-6537C49BF2FA}" destId="{33F8D0DE-AFBB-4C3B-B722-79484A4F2ADF}" srcOrd="1" destOrd="0" parTransId="{3FCBD215-5998-4548-9501-BAF8134CC14A}" sibTransId="{9169060F-5BB6-49A9-AECB-CB77CA3A99B2}"/>
    <dgm:cxn modelId="{DB782583-EAA5-4C2A-99EC-0155EC158E55}" type="presParOf" srcId="{05B2E714-BC5F-4D99-97BB-27F6AC70A686}" destId="{39C3C9B9-2303-4467-B4C3-5A27B126BFA1}" srcOrd="0" destOrd="0" presId="urn:microsoft.com/office/officeart/2005/8/layout/default#1"/>
    <dgm:cxn modelId="{36F1B77C-AAAB-4962-8A65-CA6F5E1B08F4}" type="presParOf" srcId="{05B2E714-BC5F-4D99-97BB-27F6AC70A686}" destId="{99276255-2030-4BCE-9B65-48840BBB976F}" srcOrd="1" destOrd="0" presId="urn:microsoft.com/office/officeart/2005/8/layout/default#1"/>
    <dgm:cxn modelId="{ECA986BF-D60E-40D3-B035-F13F2EFD6230}" type="presParOf" srcId="{05B2E714-BC5F-4D99-97BB-27F6AC70A686}" destId="{5D088563-939C-4228-B0A2-58291F3C93A7}" srcOrd="2" destOrd="0" presId="urn:microsoft.com/office/officeart/2005/8/layout/default#1"/>
    <dgm:cxn modelId="{E0C64007-A58F-4F92-9267-15C439404277}" type="presParOf" srcId="{05B2E714-BC5F-4D99-97BB-27F6AC70A686}" destId="{222E29E7-62A2-44F5-8843-308AD66CECBF}" srcOrd="3" destOrd="0" presId="urn:microsoft.com/office/officeart/2005/8/layout/default#1"/>
    <dgm:cxn modelId="{6E89FA40-DB6E-4AB1-B3A9-F7C57797C529}" type="presParOf" srcId="{05B2E714-BC5F-4D99-97BB-27F6AC70A686}" destId="{7C84B9A5-18A1-4C97-9489-2BE42F482F55}" srcOrd="4" destOrd="0" presId="urn:microsoft.com/office/officeart/2005/8/layout/default#1"/>
    <dgm:cxn modelId="{450CBF37-A67D-4FA4-BB51-68673EE7EE04}" type="presParOf" srcId="{05B2E714-BC5F-4D99-97BB-27F6AC70A686}" destId="{19751A3F-4C06-4E74-A9D7-4CA291C9D5C1}" srcOrd="5" destOrd="0" presId="urn:microsoft.com/office/officeart/2005/8/layout/default#1"/>
    <dgm:cxn modelId="{203A417D-F021-4FB6-A620-9EC58D8E2879}" type="presParOf" srcId="{05B2E714-BC5F-4D99-97BB-27F6AC70A686}" destId="{03294E0D-389B-4BD9-82A3-8C5F85863BDD}"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CF1D10-1BCB-4EFC-9762-554453D698C5}" type="doc">
      <dgm:prSet loTypeId="urn:microsoft.com/office/officeart/2005/8/layout/vList4#1" loCatId="picture" qsTypeId="urn:microsoft.com/office/officeart/2005/8/quickstyle/simple1" qsCatId="simple" csTypeId="urn:microsoft.com/office/officeart/2005/8/colors/colorful2" csCatId="colorful" phldr="1"/>
      <dgm:spPr/>
      <dgm:t>
        <a:bodyPr/>
        <a:lstStyle/>
        <a:p>
          <a:endParaRPr lang="en-US"/>
        </a:p>
      </dgm:t>
    </dgm:pt>
    <dgm:pt modelId="{AD5A42F7-3CF5-4755-A2B6-A6795EE453D2}">
      <dgm:prSet phldrT="[Text]" custT="1"/>
      <dgm:spPr/>
      <dgm:t>
        <a:bodyPr/>
        <a:lstStyle/>
        <a:p>
          <a:pPr algn="l"/>
          <a:r>
            <a:rPr lang="en-ZA" sz="1800" dirty="0">
              <a:effectLst/>
              <a:latin typeface="Arial" panose="020B0604020202020204" pitchFamily="34" charset="0"/>
              <a:cs typeface="Arial" panose="020B0604020202020204" pitchFamily="34" charset="0"/>
            </a:rPr>
            <a:t>Personnel expenditure: R24 827 931 </a:t>
          </a:r>
          <a:endParaRPr lang="en-US" sz="1800" b="1" dirty="0">
            <a:solidFill>
              <a:schemeClr val="tx1"/>
            </a:solidFill>
            <a:latin typeface="Arial" panose="020B0604020202020204" pitchFamily="34" charset="0"/>
            <a:cs typeface="Arial" panose="020B0604020202020204" pitchFamily="34" charset="0"/>
          </a:endParaRPr>
        </a:p>
      </dgm:t>
    </dgm:pt>
    <dgm:pt modelId="{DB058F19-C810-4230-88CE-4BC400102065}" type="parTrans" cxnId="{B9460D45-8807-421D-ACA2-20B9B3D43A36}">
      <dgm:prSet/>
      <dgm:spPr/>
      <dgm:t>
        <a:bodyPr/>
        <a:lstStyle/>
        <a:p>
          <a:endParaRPr lang="en-US" sz="1400" b="1"/>
        </a:p>
      </dgm:t>
    </dgm:pt>
    <dgm:pt modelId="{ED78C678-F415-4E31-82EE-832CAE291B13}" type="sibTrans" cxnId="{B9460D45-8807-421D-ACA2-20B9B3D43A36}">
      <dgm:prSet/>
      <dgm:spPr/>
      <dgm:t>
        <a:bodyPr/>
        <a:lstStyle/>
        <a:p>
          <a:endParaRPr lang="en-US" sz="1400" b="1"/>
        </a:p>
      </dgm:t>
    </dgm:pt>
    <dgm:pt modelId="{FD496961-D15B-4910-99ED-AB8DDF2B6C51}">
      <dgm:prSet custT="1"/>
      <dgm:spPr/>
      <dgm:t>
        <a:bodyPr/>
        <a:lstStyle/>
        <a:p>
          <a:r>
            <a:rPr lang="en-ZA" sz="1800" dirty="0">
              <a:effectLst/>
              <a:latin typeface="Arial" panose="020B0604020202020204" pitchFamily="34" charset="0"/>
              <a:cs typeface="Arial" panose="020B0604020202020204" pitchFamily="34" charset="0"/>
            </a:rPr>
            <a:t>Average personnel cost per employee (annual): R800 901</a:t>
          </a:r>
          <a:endParaRPr lang="en-ZA" sz="1800" dirty="0">
            <a:latin typeface="Arial" panose="020B0604020202020204" pitchFamily="34" charset="0"/>
            <a:cs typeface="Arial" panose="020B0604020202020204" pitchFamily="34" charset="0"/>
          </a:endParaRPr>
        </a:p>
      </dgm:t>
    </dgm:pt>
    <dgm:pt modelId="{0453C56B-1CE6-4300-B5A8-9AF1B8FBE00C}" type="parTrans" cxnId="{8A8FE3B2-3AE0-48A1-A3E4-CDC87A8D475A}">
      <dgm:prSet/>
      <dgm:spPr/>
      <dgm:t>
        <a:bodyPr/>
        <a:lstStyle/>
        <a:p>
          <a:endParaRPr lang="en-ZA"/>
        </a:p>
      </dgm:t>
    </dgm:pt>
    <dgm:pt modelId="{2A64C5ED-99D4-448C-9FFC-6402A491EC8D}" type="sibTrans" cxnId="{8A8FE3B2-3AE0-48A1-A3E4-CDC87A8D475A}">
      <dgm:prSet/>
      <dgm:spPr/>
      <dgm:t>
        <a:bodyPr/>
        <a:lstStyle/>
        <a:p>
          <a:endParaRPr lang="en-ZA"/>
        </a:p>
      </dgm:t>
    </dgm:pt>
    <dgm:pt modelId="{F08EB371-9D2E-4338-86CA-9B1B83506AE7}">
      <dgm:prSet custT="1"/>
      <dgm:spPr/>
      <dgm:t>
        <a:bodyPr/>
        <a:lstStyle/>
        <a:p>
          <a:r>
            <a:rPr lang="en-ZA" sz="1800" dirty="0">
              <a:latin typeface="Arial" panose="020B0604020202020204" pitchFamily="34" charset="0"/>
              <a:cs typeface="Arial" panose="020B0604020202020204" pitchFamily="34" charset="0"/>
            </a:rPr>
            <a:t>Number of Employees : 38</a:t>
          </a:r>
        </a:p>
      </dgm:t>
    </dgm:pt>
    <dgm:pt modelId="{1AE07150-E5CA-4EBC-B46D-FCCA14B3A919}" type="parTrans" cxnId="{183C6CF3-1113-4A26-B3A8-7B2AD767D983}">
      <dgm:prSet/>
      <dgm:spPr/>
      <dgm:t>
        <a:bodyPr/>
        <a:lstStyle/>
        <a:p>
          <a:endParaRPr lang="en-ZA"/>
        </a:p>
      </dgm:t>
    </dgm:pt>
    <dgm:pt modelId="{5DA49250-BB9C-4BA7-B7B2-AB60E0E18CB5}" type="sibTrans" cxnId="{183C6CF3-1113-4A26-B3A8-7B2AD767D983}">
      <dgm:prSet/>
      <dgm:spPr/>
      <dgm:t>
        <a:bodyPr/>
        <a:lstStyle/>
        <a:p>
          <a:endParaRPr lang="en-ZA"/>
        </a:p>
      </dgm:t>
    </dgm:pt>
    <dgm:pt modelId="{F3214ADB-FBCC-400C-818B-1A820268A591}">
      <dgm:prSet phldrT="[Text]" custT="1"/>
      <dgm:spPr/>
      <dgm:t>
        <a:bodyPr/>
        <a:lstStyle/>
        <a:p>
          <a:pPr algn="l"/>
          <a:r>
            <a:rPr lang="en-ZA" sz="18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Personnel Expenditure as Percentage of total expenditure </a:t>
          </a:r>
          <a:r>
            <a:rPr lang="en-ZA" sz="1800" dirty="0">
              <a:effectLst/>
              <a:latin typeface="Arial" panose="020B0604020202020204" pitchFamily="34" charset="0"/>
              <a:cs typeface="Arial" panose="020B0604020202020204" pitchFamily="34" charset="0"/>
            </a:rPr>
            <a:t>56%</a:t>
          </a:r>
          <a:r>
            <a:rPr lang="en-ZA" sz="18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 </a:t>
          </a:r>
          <a:endParaRPr lang="en-US" sz="1800" b="1" dirty="0">
            <a:solidFill>
              <a:schemeClr val="tx1"/>
            </a:solidFill>
            <a:latin typeface="Arial" panose="020B0604020202020204" pitchFamily="34" charset="0"/>
            <a:cs typeface="Arial" panose="020B0604020202020204" pitchFamily="34" charset="0"/>
          </a:endParaRPr>
        </a:p>
      </dgm:t>
    </dgm:pt>
    <dgm:pt modelId="{CD5D94A4-0427-417F-B046-DC2AF614B48C}" type="sibTrans" cxnId="{6D61E14B-4E29-474C-A1CE-EBA6E7D25F89}">
      <dgm:prSet/>
      <dgm:spPr/>
      <dgm:t>
        <a:bodyPr/>
        <a:lstStyle/>
        <a:p>
          <a:endParaRPr lang="en-US" sz="1400" b="1"/>
        </a:p>
      </dgm:t>
    </dgm:pt>
    <dgm:pt modelId="{8A8774D6-1924-4D9B-A410-785272262D5E}" type="parTrans" cxnId="{6D61E14B-4E29-474C-A1CE-EBA6E7D25F89}">
      <dgm:prSet/>
      <dgm:spPr/>
      <dgm:t>
        <a:bodyPr/>
        <a:lstStyle/>
        <a:p>
          <a:endParaRPr lang="en-US" sz="1400" b="1"/>
        </a:p>
      </dgm:t>
    </dgm:pt>
    <dgm:pt modelId="{834FD9F4-6C8A-4FD0-AE99-DEDDB4BF6C88}">
      <dgm:prSet custT="1"/>
      <dgm:spPr/>
      <dgm:t>
        <a:bodyPr/>
        <a:lstStyle/>
        <a:p>
          <a:r>
            <a:rPr lang="en-ZA" sz="1800" dirty="0">
              <a:effectLst/>
              <a:latin typeface="Arial" panose="020B0604020202020204" pitchFamily="34" charset="0"/>
              <a:ea typeface="Calibri" panose="020F0502020204030204" pitchFamily="34" charset="0"/>
              <a:cs typeface="Times New Roman" panose="02020603050405020304" pitchFamily="18" charset="0"/>
            </a:rPr>
            <a:t>Training expenditure: </a:t>
          </a:r>
          <a:r>
            <a:rPr lang="en-ZA" sz="1800" b="1" dirty="0">
              <a:effectLst/>
              <a:latin typeface="Arial" panose="020B0604020202020204" pitchFamily="34" charset="0"/>
              <a:ea typeface="Calibri" panose="020F0502020204030204" pitchFamily="34" charset="0"/>
              <a:cs typeface="Times New Roman" panose="02020603050405020304" pitchFamily="18" charset="0"/>
            </a:rPr>
            <a:t>R30 313,00</a:t>
          </a:r>
          <a:endParaRPr lang="en-ZA" sz="1800" dirty="0">
            <a:latin typeface="Arial" panose="020B0604020202020204" pitchFamily="34" charset="0"/>
            <a:cs typeface="Arial" panose="020B0604020202020204" pitchFamily="34" charset="0"/>
          </a:endParaRPr>
        </a:p>
      </dgm:t>
    </dgm:pt>
    <dgm:pt modelId="{7C0A0CB1-AC42-4471-B714-F4BE1B534982}" type="parTrans" cxnId="{AC0D8A3C-D6F2-4819-A069-0E657BAC5E10}">
      <dgm:prSet/>
      <dgm:spPr/>
      <dgm:t>
        <a:bodyPr/>
        <a:lstStyle/>
        <a:p>
          <a:endParaRPr lang="en-ZA"/>
        </a:p>
      </dgm:t>
    </dgm:pt>
    <dgm:pt modelId="{BB3767E8-95CB-45AF-B388-43CECA4B97BA}" type="sibTrans" cxnId="{AC0D8A3C-D6F2-4819-A069-0E657BAC5E10}">
      <dgm:prSet/>
      <dgm:spPr/>
      <dgm:t>
        <a:bodyPr/>
        <a:lstStyle/>
        <a:p>
          <a:endParaRPr lang="en-ZA"/>
        </a:p>
      </dgm:t>
    </dgm:pt>
    <dgm:pt modelId="{C2BD0923-B105-47BA-B600-62F3039C31BF}">
      <dgm:prSet custT="1"/>
      <dgm:spPr/>
      <dgm:t>
        <a:bodyPr/>
        <a:lstStyle/>
        <a:p>
          <a:r>
            <a:rPr lang="en-ZA" sz="1800">
              <a:effectLst/>
              <a:latin typeface="Arial" panose="020B0604020202020204" pitchFamily="34" charset="0"/>
              <a:ea typeface="Calibri" panose="020F0502020204030204" pitchFamily="34" charset="0"/>
              <a:cs typeface="Times New Roman" panose="02020603050405020304" pitchFamily="18" charset="0"/>
            </a:rPr>
            <a:t>Training expenditure as a % of personnel cost</a:t>
          </a:r>
          <a:r>
            <a:rPr lang="en-ZA" sz="1800">
              <a:effectLst/>
              <a:latin typeface="Arial" panose="020B0604020202020204" pitchFamily="34" charset="0"/>
              <a:cs typeface="Arial" panose="020B0604020202020204" pitchFamily="34" charset="0"/>
            </a:rPr>
            <a:t>: </a:t>
          </a:r>
          <a:r>
            <a:rPr lang="en-ZA" sz="1800" b="1">
              <a:effectLst/>
              <a:latin typeface="Arial" panose="020B0604020202020204" pitchFamily="34" charset="0"/>
              <a:ea typeface="Calibri" panose="020F0502020204030204" pitchFamily="34" charset="0"/>
              <a:cs typeface="Times New Roman" panose="02020603050405020304" pitchFamily="18" charset="0"/>
            </a:rPr>
            <a:t>0.12%</a:t>
          </a:r>
          <a:endParaRPr lang="en-ZA" sz="1800" dirty="0">
            <a:latin typeface="Arial" panose="020B0604020202020204" pitchFamily="34" charset="0"/>
            <a:cs typeface="Arial" panose="020B0604020202020204" pitchFamily="34" charset="0"/>
          </a:endParaRPr>
        </a:p>
      </dgm:t>
    </dgm:pt>
    <dgm:pt modelId="{86FC5E2E-25B4-4E07-A76A-639ECAA9E6AD}" type="parTrans" cxnId="{06746809-87EB-4944-93EF-0B0462FF377C}">
      <dgm:prSet/>
      <dgm:spPr/>
      <dgm:t>
        <a:bodyPr/>
        <a:lstStyle/>
        <a:p>
          <a:endParaRPr lang="en-ZA"/>
        </a:p>
      </dgm:t>
    </dgm:pt>
    <dgm:pt modelId="{F2BE38D1-F2C3-4973-A703-E07B7BDE6D84}" type="sibTrans" cxnId="{06746809-87EB-4944-93EF-0B0462FF377C}">
      <dgm:prSet/>
      <dgm:spPr/>
      <dgm:t>
        <a:bodyPr/>
        <a:lstStyle/>
        <a:p>
          <a:endParaRPr lang="en-ZA"/>
        </a:p>
      </dgm:t>
    </dgm:pt>
    <dgm:pt modelId="{F94B4BB3-5237-44E4-8A97-6A974B767F8E}" type="pres">
      <dgm:prSet presAssocID="{0ECF1D10-1BCB-4EFC-9762-554453D698C5}" presName="linear" presStyleCnt="0">
        <dgm:presLayoutVars>
          <dgm:dir/>
          <dgm:resizeHandles val="exact"/>
        </dgm:presLayoutVars>
      </dgm:prSet>
      <dgm:spPr/>
      <dgm:t>
        <a:bodyPr/>
        <a:lstStyle/>
        <a:p>
          <a:endParaRPr lang="en-US"/>
        </a:p>
      </dgm:t>
    </dgm:pt>
    <dgm:pt modelId="{C2A4EBAC-C983-4C4A-BC91-5AF20E01C930}" type="pres">
      <dgm:prSet presAssocID="{AD5A42F7-3CF5-4755-A2B6-A6795EE453D2}" presName="comp" presStyleCnt="0"/>
      <dgm:spPr/>
    </dgm:pt>
    <dgm:pt modelId="{BB5EBE9A-7247-4139-8BFA-5FC757C6AC16}" type="pres">
      <dgm:prSet presAssocID="{AD5A42F7-3CF5-4755-A2B6-A6795EE453D2}" presName="box" presStyleLbl="node1" presStyleIdx="0" presStyleCnt="6"/>
      <dgm:spPr/>
      <dgm:t>
        <a:bodyPr/>
        <a:lstStyle/>
        <a:p>
          <a:endParaRPr lang="en-US"/>
        </a:p>
      </dgm:t>
    </dgm:pt>
    <dgm:pt modelId="{3A8B2624-0977-479C-BD62-0246236BC03E}" type="pres">
      <dgm:prSet presAssocID="{AD5A42F7-3CF5-4755-A2B6-A6795EE453D2}" presName="img" presStyleLbl="fgImgPlace1" presStyleIdx="0" presStyleCnt="6"/>
      <dgm:spPr/>
    </dgm:pt>
    <dgm:pt modelId="{4DD95172-993E-4FA0-B92A-A1CE819B77D0}" type="pres">
      <dgm:prSet presAssocID="{AD5A42F7-3CF5-4755-A2B6-A6795EE453D2}" presName="text" presStyleLbl="node1" presStyleIdx="0" presStyleCnt="6">
        <dgm:presLayoutVars>
          <dgm:bulletEnabled val="1"/>
        </dgm:presLayoutVars>
      </dgm:prSet>
      <dgm:spPr/>
      <dgm:t>
        <a:bodyPr/>
        <a:lstStyle/>
        <a:p>
          <a:endParaRPr lang="en-US"/>
        </a:p>
      </dgm:t>
    </dgm:pt>
    <dgm:pt modelId="{5CBC0D18-BB6A-4715-BB2B-E2706E7839F5}" type="pres">
      <dgm:prSet presAssocID="{ED78C678-F415-4E31-82EE-832CAE291B13}" presName="spacer" presStyleCnt="0"/>
      <dgm:spPr/>
    </dgm:pt>
    <dgm:pt modelId="{2EA571FE-D2BB-4076-88E1-815BA192E672}" type="pres">
      <dgm:prSet presAssocID="{F3214ADB-FBCC-400C-818B-1A820268A591}" presName="comp" presStyleCnt="0"/>
      <dgm:spPr/>
    </dgm:pt>
    <dgm:pt modelId="{B1098390-948E-424F-B41C-05BC2CA12A09}" type="pres">
      <dgm:prSet presAssocID="{F3214ADB-FBCC-400C-818B-1A820268A591}" presName="box" presStyleLbl="node1" presStyleIdx="1" presStyleCnt="6"/>
      <dgm:spPr/>
      <dgm:t>
        <a:bodyPr/>
        <a:lstStyle/>
        <a:p>
          <a:endParaRPr lang="en-US"/>
        </a:p>
      </dgm:t>
    </dgm:pt>
    <dgm:pt modelId="{C7DB72F1-4F86-4736-83AA-CD23121AABB2}" type="pres">
      <dgm:prSet presAssocID="{F3214ADB-FBCC-400C-818B-1A820268A591}" presName="img" presStyleLbl="fgImgPlace1" presStyleIdx="1" presStyleCnt="6"/>
      <dgm:spPr/>
    </dgm:pt>
    <dgm:pt modelId="{8531CC3D-6723-4CEB-AF5B-623917D7D683}" type="pres">
      <dgm:prSet presAssocID="{F3214ADB-FBCC-400C-818B-1A820268A591}" presName="text" presStyleLbl="node1" presStyleIdx="1" presStyleCnt="6">
        <dgm:presLayoutVars>
          <dgm:bulletEnabled val="1"/>
        </dgm:presLayoutVars>
      </dgm:prSet>
      <dgm:spPr/>
      <dgm:t>
        <a:bodyPr/>
        <a:lstStyle/>
        <a:p>
          <a:endParaRPr lang="en-US"/>
        </a:p>
      </dgm:t>
    </dgm:pt>
    <dgm:pt modelId="{C388F047-F950-4C36-8622-4644C95826EB}" type="pres">
      <dgm:prSet presAssocID="{CD5D94A4-0427-417F-B046-DC2AF614B48C}" presName="spacer" presStyleCnt="0"/>
      <dgm:spPr/>
    </dgm:pt>
    <dgm:pt modelId="{76359919-BCFD-4914-8421-3B664CDFD76C}" type="pres">
      <dgm:prSet presAssocID="{F08EB371-9D2E-4338-86CA-9B1B83506AE7}" presName="comp" presStyleCnt="0"/>
      <dgm:spPr/>
    </dgm:pt>
    <dgm:pt modelId="{F836F394-EE50-4692-82F5-A69492099806}" type="pres">
      <dgm:prSet presAssocID="{F08EB371-9D2E-4338-86CA-9B1B83506AE7}" presName="box" presStyleLbl="node1" presStyleIdx="2" presStyleCnt="6"/>
      <dgm:spPr/>
      <dgm:t>
        <a:bodyPr/>
        <a:lstStyle/>
        <a:p>
          <a:endParaRPr lang="en-US"/>
        </a:p>
      </dgm:t>
    </dgm:pt>
    <dgm:pt modelId="{91DC6DD5-E0CD-476C-813F-D3FC2FDBD625}" type="pres">
      <dgm:prSet presAssocID="{F08EB371-9D2E-4338-86CA-9B1B83506AE7}" presName="img" presStyleLbl="fgImgPlace1" presStyleIdx="2" presStyleCnt="6"/>
      <dgm:spPr/>
    </dgm:pt>
    <dgm:pt modelId="{B0EEE831-69B8-4790-99F3-C87B60479EFF}" type="pres">
      <dgm:prSet presAssocID="{F08EB371-9D2E-4338-86CA-9B1B83506AE7}" presName="text" presStyleLbl="node1" presStyleIdx="2" presStyleCnt="6">
        <dgm:presLayoutVars>
          <dgm:bulletEnabled val="1"/>
        </dgm:presLayoutVars>
      </dgm:prSet>
      <dgm:spPr/>
      <dgm:t>
        <a:bodyPr/>
        <a:lstStyle/>
        <a:p>
          <a:endParaRPr lang="en-US"/>
        </a:p>
      </dgm:t>
    </dgm:pt>
    <dgm:pt modelId="{BD40DD99-CA0F-4561-9C5C-D733A69B0379}" type="pres">
      <dgm:prSet presAssocID="{5DA49250-BB9C-4BA7-B7B2-AB60E0E18CB5}" presName="spacer" presStyleCnt="0"/>
      <dgm:spPr/>
    </dgm:pt>
    <dgm:pt modelId="{535C3B37-1954-4067-8989-DAB8DC5338EF}" type="pres">
      <dgm:prSet presAssocID="{FD496961-D15B-4910-99ED-AB8DDF2B6C51}" presName="comp" presStyleCnt="0"/>
      <dgm:spPr/>
    </dgm:pt>
    <dgm:pt modelId="{8BD7E11B-7E04-4E65-8F5A-878379B6301A}" type="pres">
      <dgm:prSet presAssocID="{FD496961-D15B-4910-99ED-AB8DDF2B6C51}" presName="box" presStyleLbl="node1" presStyleIdx="3" presStyleCnt="6"/>
      <dgm:spPr/>
      <dgm:t>
        <a:bodyPr/>
        <a:lstStyle/>
        <a:p>
          <a:endParaRPr lang="en-US"/>
        </a:p>
      </dgm:t>
    </dgm:pt>
    <dgm:pt modelId="{2D36A4EE-3EAC-4448-8D01-ED1801ABDC36}" type="pres">
      <dgm:prSet presAssocID="{FD496961-D15B-4910-99ED-AB8DDF2B6C51}" presName="img" presStyleLbl="fgImgPlace1" presStyleIdx="3" presStyleCnt="6"/>
      <dgm:spPr/>
    </dgm:pt>
    <dgm:pt modelId="{DACD7313-3469-46F4-A774-756F7B82B1F4}" type="pres">
      <dgm:prSet presAssocID="{FD496961-D15B-4910-99ED-AB8DDF2B6C51}" presName="text" presStyleLbl="node1" presStyleIdx="3" presStyleCnt="6">
        <dgm:presLayoutVars>
          <dgm:bulletEnabled val="1"/>
        </dgm:presLayoutVars>
      </dgm:prSet>
      <dgm:spPr/>
      <dgm:t>
        <a:bodyPr/>
        <a:lstStyle/>
        <a:p>
          <a:endParaRPr lang="en-US"/>
        </a:p>
      </dgm:t>
    </dgm:pt>
    <dgm:pt modelId="{E80BF413-E872-4577-8860-C2A0FF50F569}" type="pres">
      <dgm:prSet presAssocID="{2A64C5ED-99D4-448C-9FFC-6402A491EC8D}" presName="spacer" presStyleCnt="0"/>
      <dgm:spPr/>
    </dgm:pt>
    <dgm:pt modelId="{4C0E71E3-89E7-43C8-B26F-36DD128F025E}" type="pres">
      <dgm:prSet presAssocID="{834FD9F4-6C8A-4FD0-AE99-DEDDB4BF6C88}" presName="comp" presStyleCnt="0"/>
      <dgm:spPr/>
    </dgm:pt>
    <dgm:pt modelId="{3D1884D2-C601-42BF-962C-FC7A675685C5}" type="pres">
      <dgm:prSet presAssocID="{834FD9F4-6C8A-4FD0-AE99-DEDDB4BF6C88}" presName="box" presStyleLbl="node1" presStyleIdx="4" presStyleCnt="6"/>
      <dgm:spPr/>
      <dgm:t>
        <a:bodyPr/>
        <a:lstStyle/>
        <a:p>
          <a:endParaRPr lang="en-US"/>
        </a:p>
      </dgm:t>
    </dgm:pt>
    <dgm:pt modelId="{14533BC2-0838-4B03-86EB-98D71B507CA6}" type="pres">
      <dgm:prSet presAssocID="{834FD9F4-6C8A-4FD0-AE99-DEDDB4BF6C88}" presName="img" presStyleLbl="fgImgPlace1" presStyleIdx="4" presStyleCnt="6"/>
      <dgm:spPr/>
    </dgm:pt>
    <dgm:pt modelId="{07DC3E54-8265-4328-81E7-548375C08977}" type="pres">
      <dgm:prSet presAssocID="{834FD9F4-6C8A-4FD0-AE99-DEDDB4BF6C88}" presName="text" presStyleLbl="node1" presStyleIdx="4" presStyleCnt="6">
        <dgm:presLayoutVars>
          <dgm:bulletEnabled val="1"/>
        </dgm:presLayoutVars>
      </dgm:prSet>
      <dgm:spPr/>
      <dgm:t>
        <a:bodyPr/>
        <a:lstStyle/>
        <a:p>
          <a:endParaRPr lang="en-US"/>
        </a:p>
      </dgm:t>
    </dgm:pt>
    <dgm:pt modelId="{BDE12FBA-6265-4BAF-AFD3-632B1DACEBC5}" type="pres">
      <dgm:prSet presAssocID="{BB3767E8-95CB-45AF-B388-43CECA4B97BA}" presName="spacer" presStyleCnt="0"/>
      <dgm:spPr/>
    </dgm:pt>
    <dgm:pt modelId="{9598BC18-D001-49A2-8110-0AFE4C83AD20}" type="pres">
      <dgm:prSet presAssocID="{C2BD0923-B105-47BA-B600-62F3039C31BF}" presName="comp" presStyleCnt="0"/>
      <dgm:spPr/>
    </dgm:pt>
    <dgm:pt modelId="{48A2F778-49CE-4A58-9C15-93991D94287E}" type="pres">
      <dgm:prSet presAssocID="{C2BD0923-B105-47BA-B600-62F3039C31BF}" presName="box" presStyleLbl="node1" presStyleIdx="5" presStyleCnt="6"/>
      <dgm:spPr/>
      <dgm:t>
        <a:bodyPr/>
        <a:lstStyle/>
        <a:p>
          <a:endParaRPr lang="en-US"/>
        </a:p>
      </dgm:t>
    </dgm:pt>
    <dgm:pt modelId="{1C3030D9-5C5A-4C93-B722-37B2EDF3231E}" type="pres">
      <dgm:prSet presAssocID="{C2BD0923-B105-47BA-B600-62F3039C31BF}" presName="img" presStyleLbl="fgImgPlace1" presStyleIdx="5" presStyleCnt="6"/>
      <dgm:spPr/>
    </dgm:pt>
    <dgm:pt modelId="{29CFB6D7-452C-41E2-834E-23975748BFA9}" type="pres">
      <dgm:prSet presAssocID="{C2BD0923-B105-47BA-B600-62F3039C31BF}" presName="text" presStyleLbl="node1" presStyleIdx="5" presStyleCnt="6">
        <dgm:presLayoutVars>
          <dgm:bulletEnabled val="1"/>
        </dgm:presLayoutVars>
      </dgm:prSet>
      <dgm:spPr/>
      <dgm:t>
        <a:bodyPr/>
        <a:lstStyle/>
        <a:p>
          <a:endParaRPr lang="en-US"/>
        </a:p>
      </dgm:t>
    </dgm:pt>
  </dgm:ptLst>
  <dgm:cxnLst>
    <dgm:cxn modelId="{6C39ADE8-DC47-4790-9809-F43DE298DBA1}" type="presOf" srcId="{AD5A42F7-3CF5-4755-A2B6-A6795EE453D2}" destId="{4DD95172-993E-4FA0-B92A-A1CE819B77D0}" srcOrd="1" destOrd="0" presId="urn:microsoft.com/office/officeart/2005/8/layout/vList4#1"/>
    <dgm:cxn modelId="{5D28F779-FB5C-4980-87CB-A3167A70D0A8}" type="presOf" srcId="{F3214ADB-FBCC-400C-818B-1A820268A591}" destId="{B1098390-948E-424F-B41C-05BC2CA12A09}" srcOrd="0" destOrd="0" presId="urn:microsoft.com/office/officeart/2005/8/layout/vList4#1"/>
    <dgm:cxn modelId="{B9D32A64-41AD-4D81-BAED-3B2364800AF4}" type="presOf" srcId="{C2BD0923-B105-47BA-B600-62F3039C31BF}" destId="{48A2F778-49CE-4A58-9C15-93991D94287E}" srcOrd="0" destOrd="0" presId="urn:microsoft.com/office/officeart/2005/8/layout/vList4#1"/>
    <dgm:cxn modelId="{FCE882E1-493D-44C2-A403-694D9476E29E}" type="presOf" srcId="{FD496961-D15B-4910-99ED-AB8DDF2B6C51}" destId="{8BD7E11B-7E04-4E65-8F5A-878379B6301A}" srcOrd="0" destOrd="0" presId="urn:microsoft.com/office/officeart/2005/8/layout/vList4#1"/>
    <dgm:cxn modelId="{8A8FE3B2-3AE0-48A1-A3E4-CDC87A8D475A}" srcId="{0ECF1D10-1BCB-4EFC-9762-554453D698C5}" destId="{FD496961-D15B-4910-99ED-AB8DDF2B6C51}" srcOrd="3" destOrd="0" parTransId="{0453C56B-1CE6-4300-B5A8-9AF1B8FBE00C}" sibTransId="{2A64C5ED-99D4-448C-9FFC-6402A491EC8D}"/>
    <dgm:cxn modelId="{F54D916B-56EA-48B6-B1C9-F254C12DB3EA}" type="presOf" srcId="{834FD9F4-6C8A-4FD0-AE99-DEDDB4BF6C88}" destId="{3D1884D2-C601-42BF-962C-FC7A675685C5}" srcOrd="0" destOrd="0" presId="urn:microsoft.com/office/officeart/2005/8/layout/vList4#1"/>
    <dgm:cxn modelId="{83EA70C1-FF94-42BB-856C-FED71843237D}" type="presOf" srcId="{F3214ADB-FBCC-400C-818B-1A820268A591}" destId="{8531CC3D-6723-4CEB-AF5B-623917D7D683}" srcOrd="1" destOrd="0" presId="urn:microsoft.com/office/officeart/2005/8/layout/vList4#1"/>
    <dgm:cxn modelId="{06746809-87EB-4944-93EF-0B0462FF377C}" srcId="{0ECF1D10-1BCB-4EFC-9762-554453D698C5}" destId="{C2BD0923-B105-47BA-B600-62F3039C31BF}" srcOrd="5" destOrd="0" parTransId="{86FC5E2E-25B4-4E07-A76A-639ECAA9E6AD}" sibTransId="{F2BE38D1-F2C3-4973-A703-E07B7BDE6D84}"/>
    <dgm:cxn modelId="{E57C7001-3569-4837-93D4-7887DBCB03DF}" type="presOf" srcId="{F08EB371-9D2E-4338-86CA-9B1B83506AE7}" destId="{B0EEE831-69B8-4790-99F3-C87B60479EFF}" srcOrd="1" destOrd="0" presId="urn:microsoft.com/office/officeart/2005/8/layout/vList4#1"/>
    <dgm:cxn modelId="{008B076B-0922-4DEE-9BFA-E0CB7CA34155}" type="presOf" srcId="{AD5A42F7-3CF5-4755-A2B6-A6795EE453D2}" destId="{BB5EBE9A-7247-4139-8BFA-5FC757C6AC16}" srcOrd="0" destOrd="0" presId="urn:microsoft.com/office/officeart/2005/8/layout/vList4#1"/>
    <dgm:cxn modelId="{008C6282-020E-4CBB-B674-1CACD64BB7FD}" type="presOf" srcId="{FD496961-D15B-4910-99ED-AB8DDF2B6C51}" destId="{DACD7313-3469-46F4-A774-756F7B82B1F4}" srcOrd="1" destOrd="0" presId="urn:microsoft.com/office/officeart/2005/8/layout/vList4#1"/>
    <dgm:cxn modelId="{F43B94D9-F79F-4E81-ABA5-8F3296758285}" type="presOf" srcId="{0ECF1D10-1BCB-4EFC-9762-554453D698C5}" destId="{F94B4BB3-5237-44E4-8A97-6A974B767F8E}" srcOrd="0" destOrd="0" presId="urn:microsoft.com/office/officeart/2005/8/layout/vList4#1"/>
    <dgm:cxn modelId="{4EDD3EF5-669B-4B0A-9430-C45E2C56F00E}" type="presOf" srcId="{C2BD0923-B105-47BA-B600-62F3039C31BF}" destId="{29CFB6D7-452C-41E2-834E-23975748BFA9}" srcOrd="1" destOrd="0" presId="urn:microsoft.com/office/officeart/2005/8/layout/vList4#1"/>
    <dgm:cxn modelId="{183C6CF3-1113-4A26-B3A8-7B2AD767D983}" srcId="{0ECF1D10-1BCB-4EFC-9762-554453D698C5}" destId="{F08EB371-9D2E-4338-86CA-9B1B83506AE7}" srcOrd="2" destOrd="0" parTransId="{1AE07150-E5CA-4EBC-B46D-FCCA14B3A919}" sibTransId="{5DA49250-BB9C-4BA7-B7B2-AB60E0E18CB5}"/>
    <dgm:cxn modelId="{6D61E14B-4E29-474C-A1CE-EBA6E7D25F89}" srcId="{0ECF1D10-1BCB-4EFC-9762-554453D698C5}" destId="{F3214ADB-FBCC-400C-818B-1A820268A591}" srcOrd="1" destOrd="0" parTransId="{8A8774D6-1924-4D9B-A410-785272262D5E}" sibTransId="{CD5D94A4-0427-417F-B046-DC2AF614B48C}"/>
    <dgm:cxn modelId="{5ED7DDD1-E811-4307-BABF-2271A02130A2}" type="presOf" srcId="{F08EB371-9D2E-4338-86CA-9B1B83506AE7}" destId="{F836F394-EE50-4692-82F5-A69492099806}" srcOrd="0" destOrd="0" presId="urn:microsoft.com/office/officeart/2005/8/layout/vList4#1"/>
    <dgm:cxn modelId="{B9460D45-8807-421D-ACA2-20B9B3D43A36}" srcId="{0ECF1D10-1BCB-4EFC-9762-554453D698C5}" destId="{AD5A42F7-3CF5-4755-A2B6-A6795EE453D2}" srcOrd="0" destOrd="0" parTransId="{DB058F19-C810-4230-88CE-4BC400102065}" sibTransId="{ED78C678-F415-4E31-82EE-832CAE291B13}"/>
    <dgm:cxn modelId="{6C0FC8C7-AC4B-4901-B442-C42F38D59F6F}" type="presOf" srcId="{834FD9F4-6C8A-4FD0-AE99-DEDDB4BF6C88}" destId="{07DC3E54-8265-4328-81E7-548375C08977}" srcOrd="1" destOrd="0" presId="urn:microsoft.com/office/officeart/2005/8/layout/vList4#1"/>
    <dgm:cxn modelId="{AC0D8A3C-D6F2-4819-A069-0E657BAC5E10}" srcId="{0ECF1D10-1BCB-4EFC-9762-554453D698C5}" destId="{834FD9F4-6C8A-4FD0-AE99-DEDDB4BF6C88}" srcOrd="4" destOrd="0" parTransId="{7C0A0CB1-AC42-4471-B714-F4BE1B534982}" sibTransId="{BB3767E8-95CB-45AF-B388-43CECA4B97BA}"/>
    <dgm:cxn modelId="{E59CA197-FAC9-48D6-A579-8C3B3A21763B}" type="presParOf" srcId="{F94B4BB3-5237-44E4-8A97-6A974B767F8E}" destId="{C2A4EBAC-C983-4C4A-BC91-5AF20E01C930}" srcOrd="0" destOrd="0" presId="urn:microsoft.com/office/officeart/2005/8/layout/vList4#1"/>
    <dgm:cxn modelId="{E2E07F21-7945-48FA-894A-CA5CA2F4F566}" type="presParOf" srcId="{C2A4EBAC-C983-4C4A-BC91-5AF20E01C930}" destId="{BB5EBE9A-7247-4139-8BFA-5FC757C6AC16}" srcOrd="0" destOrd="0" presId="urn:microsoft.com/office/officeart/2005/8/layout/vList4#1"/>
    <dgm:cxn modelId="{72DE9CF4-C5C9-4A84-86C8-D488F8B91F9F}" type="presParOf" srcId="{C2A4EBAC-C983-4C4A-BC91-5AF20E01C930}" destId="{3A8B2624-0977-479C-BD62-0246236BC03E}" srcOrd="1" destOrd="0" presId="urn:microsoft.com/office/officeart/2005/8/layout/vList4#1"/>
    <dgm:cxn modelId="{F463439E-2353-4C43-8973-B2666DBD975F}" type="presParOf" srcId="{C2A4EBAC-C983-4C4A-BC91-5AF20E01C930}" destId="{4DD95172-993E-4FA0-B92A-A1CE819B77D0}" srcOrd="2" destOrd="0" presId="urn:microsoft.com/office/officeart/2005/8/layout/vList4#1"/>
    <dgm:cxn modelId="{9F350AED-0C6E-468D-8446-E473DE96F256}" type="presParOf" srcId="{F94B4BB3-5237-44E4-8A97-6A974B767F8E}" destId="{5CBC0D18-BB6A-4715-BB2B-E2706E7839F5}" srcOrd="1" destOrd="0" presId="urn:microsoft.com/office/officeart/2005/8/layout/vList4#1"/>
    <dgm:cxn modelId="{BAA2B0D3-9A88-42A7-89E9-EEAEEA60D6AD}" type="presParOf" srcId="{F94B4BB3-5237-44E4-8A97-6A974B767F8E}" destId="{2EA571FE-D2BB-4076-88E1-815BA192E672}" srcOrd="2" destOrd="0" presId="urn:microsoft.com/office/officeart/2005/8/layout/vList4#1"/>
    <dgm:cxn modelId="{AA88D239-DB0B-48DF-B2C3-22BF5F0E4EF5}" type="presParOf" srcId="{2EA571FE-D2BB-4076-88E1-815BA192E672}" destId="{B1098390-948E-424F-B41C-05BC2CA12A09}" srcOrd="0" destOrd="0" presId="urn:microsoft.com/office/officeart/2005/8/layout/vList4#1"/>
    <dgm:cxn modelId="{462FC611-666F-46B0-992E-851CF721C4B1}" type="presParOf" srcId="{2EA571FE-D2BB-4076-88E1-815BA192E672}" destId="{C7DB72F1-4F86-4736-83AA-CD23121AABB2}" srcOrd="1" destOrd="0" presId="urn:microsoft.com/office/officeart/2005/8/layout/vList4#1"/>
    <dgm:cxn modelId="{65C0A127-FF1D-4DCF-BCB7-EA0BBE8F9DA2}" type="presParOf" srcId="{2EA571FE-D2BB-4076-88E1-815BA192E672}" destId="{8531CC3D-6723-4CEB-AF5B-623917D7D683}" srcOrd="2" destOrd="0" presId="urn:microsoft.com/office/officeart/2005/8/layout/vList4#1"/>
    <dgm:cxn modelId="{122C8664-379D-49B6-BAF4-5CBB0D6FDE2A}" type="presParOf" srcId="{F94B4BB3-5237-44E4-8A97-6A974B767F8E}" destId="{C388F047-F950-4C36-8622-4644C95826EB}" srcOrd="3" destOrd="0" presId="urn:microsoft.com/office/officeart/2005/8/layout/vList4#1"/>
    <dgm:cxn modelId="{48084FAD-F3E7-4ED4-B435-501EDF5E8397}" type="presParOf" srcId="{F94B4BB3-5237-44E4-8A97-6A974B767F8E}" destId="{76359919-BCFD-4914-8421-3B664CDFD76C}" srcOrd="4" destOrd="0" presId="urn:microsoft.com/office/officeart/2005/8/layout/vList4#1"/>
    <dgm:cxn modelId="{667A9D03-5B08-4921-9A56-8D93843802AA}" type="presParOf" srcId="{76359919-BCFD-4914-8421-3B664CDFD76C}" destId="{F836F394-EE50-4692-82F5-A69492099806}" srcOrd="0" destOrd="0" presId="urn:microsoft.com/office/officeart/2005/8/layout/vList4#1"/>
    <dgm:cxn modelId="{F29440FF-6301-41B8-86DF-7F7D083AA2B4}" type="presParOf" srcId="{76359919-BCFD-4914-8421-3B664CDFD76C}" destId="{91DC6DD5-E0CD-476C-813F-D3FC2FDBD625}" srcOrd="1" destOrd="0" presId="urn:microsoft.com/office/officeart/2005/8/layout/vList4#1"/>
    <dgm:cxn modelId="{D0F22A8A-93CB-4A5B-9CC8-3B32DF39590F}" type="presParOf" srcId="{76359919-BCFD-4914-8421-3B664CDFD76C}" destId="{B0EEE831-69B8-4790-99F3-C87B60479EFF}" srcOrd="2" destOrd="0" presId="urn:microsoft.com/office/officeart/2005/8/layout/vList4#1"/>
    <dgm:cxn modelId="{6612385C-C5D2-446B-9F7D-A8320D6D84A3}" type="presParOf" srcId="{F94B4BB3-5237-44E4-8A97-6A974B767F8E}" destId="{BD40DD99-CA0F-4561-9C5C-D733A69B0379}" srcOrd="5" destOrd="0" presId="urn:microsoft.com/office/officeart/2005/8/layout/vList4#1"/>
    <dgm:cxn modelId="{1F12FC00-7CFA-403C-962A-4497F08256F0}" type="presParOf" srcId="{F94B4BB3-5237-44E4-8A97-6A974B767F8E}" destId="{535C3B37-1954-4067-8989-DAB8DC5338EF}" srcOrd="6" destOrd="0" presId="urn:microsoft.com/office/officeart/2005/8/layout/vList4#1"/>
    <dgm:cxn modelId="{61D574E6-D626-41FE-A97E-D1426F84AAE8}" type="presParOf" srcId="{535C3B37-1954-4067-8989-DAB8DC5338EF}" destId="{8BD7E11B-7E04-4E65-8F5A-878379B6301A}" srcOrd="0" destOrd="0" presId="urn:microsoft.com/office/officeart/2005/8/layout/vList4#1"/>
    <dgm:cxn modelId="{A4B909AA-6E75-444E-AC00-9AE261743230}" type="presParOf" srcId="{535C3B37-1954-4067-8989-DAB8DC5338EF}" destId="{2D36A4EE-3EAC-4448-8D01-ED1801ABDC36}" srcOrd="1" destOrd="0" presId="urn:microsoft.com/office/officeart/2005/8/layout/vList4#1"/>
    <dgm:cxn modelId="{9F0C01D1-2545-416C-98AF-42D6BEFC6ED6}" type="presParOf" srcId="{535C3B37-1954-4067-8989-DAB8DC5338EF}" destId="{DACD7313-3469-46F4-A774-756F7B82B1F4}" srcOrd="2" destOrd="0" presId="urn:microsoft.com/office/officeart/2005/8/layout/vList4#1"/>
    <dgm:cxn modelId="{28F7F739-3A5A-4A9A-ADF7-EE71EE769BE4}" type="presParOf" srcId="{F94B4BB3-5237-44E4-8A97-6A974B767F8E}" destId="{E80BF413-E872-4577-8860-C2A0FF50F569}" srcOrd="7" destOrd="0" presId="urn:microsoft.com/office/officeart/2005/8/layout/vList4#1"/>
    <dgm:cxn modelId="{F4773D43-3B0A-436C-B9EE-1E654FC1CA67}" type="presParOf" srcId="{F94B4BB3-5237-44E4-8A97-6A974B767F8E}" destId="{4C0E71E3-89E7-43C8-B26F-36DD128F025E}" srcOrd="8" destOrd="0" presId="urn:microsoft.com/office/officeart/2005/8/layout/vList4#1"/>
    <dgm:cxn modelId="{2DAC3BEE-884B-48EE-BB04-B2B478F87B17}" type="presParOf" srcId="{4C0E71E3-89E7-43C8-B26F-36DD128F025E}" destId="{3D1884D2-C601-42BF-962C-FC7A675685C5}" srcOrd="0" destOrd="0" presId="urn:microsoft.com/office/officeart/2005/8/layout/vList4#1"/>
    <dgm:cxn modelId="{EF552766-DEE6-45DC-A194-7F0573FA0304}" type="presParOf" srcId="{4C0E71E3-89E7-43C8-B26F-36DD128F025E}" destId="{14533BC2-0838-4B03-86EB-98D71B507CA6}" srcOrd="1" destOrd="0" presId="urn:microsoft.com/office/officeart/2005/8/layout/vList4#1"/>
    <dgm:cxn modelId="{F47B7C21-C42F-4F63-A1A9-305FDAF07B89}" type="presParOf" srcId="{4C0E71E3-89E7-43C8-B26F-36DD128F025E}" destId="{07DC3E54-8265-4328-81E7-548375C08977}" srcOrd="2" destOrd="0" presId="urn:microsoft.com/office/officeart/2005/8/layout/vList4#1"/>
    <dgm:cxn modelId="{6F52D917-8116-4B5F-96F0-448CBBBFAB7B}" type="presParOf" srcId="{F94B4BB3-5237-44E4-8A97-6A974B767F8E}" destId="{BDE12FBA-6265-4BAF-AFD3-632B1DACEBC5}" srcOrd="9" destOrd="0" presId="urn:microsoft.com/office/officeart/2005/8/layout/vList4#1"/>
    <dgm:cxn modelId="{3ABCE07B-D76C-4A3C-A522-2D9D6176DDD8}" type="presParOf" srcId="{F94B4BB3-5237-44E4-8A97-6A974B767F8E}" destId="{9598BC18-D001-49A2-8110-0AFE4C83AD20}" srcOrd="10" destOrd="0" presId="urn:microsoft.com/office/officeart/2005/8/layout/vList4#1"/>
    <dgm:cxn modelId="{C48646B0-C655-4908-8D79-5052E81CA263}" type="presParOf" srcId="{9598BC18-D001-49A2-8110-0AFE4C83AD20}" destId="{48A2F778-49CE-4A58-9C15-93991D94287E}" srcOrd="0" destOrd="0" presId="urn:microsoft.com/office/officeart/2005/8/layout/vList4#1"/>
    <dgm:cxn modelId="{0F662AF2-2290-4CE2-889A-34DDB043ABDE}" type="presParOf" srcId="{9598BC18-D001-49A2-8110-0AFE4C83AD20}" destId="{1C3030D9-5C5A-4C93-B722-37B2EDF3231E}" srcOrd="1" destOrd="0" presId="urn:microsoft.com/office/officeart/2005/8/layout/vList4#1"/>
    <dgm:cxn modelId="{65A38AAF-614F-4EDF-A899-4F2FF5F0AF20}" type="presParOf" srcId="{9598BC18-D001-49A2-8110-0AFE4C83AD20}" destId="{29CFB6D7-452C-41E2-834E-23975748BFA9}"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3C9B9-2303-4467-B4C3-5A27B126BFA1}">
      <dsp:nvSpPr>
        <dsp:cNvPr id="0" name=""/>
        <dsp:cNvSpPr/>
      </dsp:nvSpPr>
      <dsp:spPr>
        <a:xfrm>
          <a:off x="460905" y="1046"/>
          <a:ext cx="3479899" cy="2087939"/>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a:t>“The new executive leadership has certainly injected new energy into the organisation which was amply demonstrated during the trying early days of our lockdown when meetings seemed to be convened around the clock, with tangible progress made.”</a:t>
          </a:r>
        </a:p>
        <a:p>
          <a:pPr lvl="0" algn="ctr" defTabSz="666750">
            <a:lnSpc>
              <a:spcPct val="90000"/>
            </a:lnSpc>
            <a:spcBef>
              <a:spcPct val="0"/>
            </a:spcBef>
            <a:spcAft>
              <a:spcPct val="35000"/>
            </a:spcAft>
          </a:pPr>
          <a:r>
            <a:rPr lang="en-ZA" sz="1500" kern="1200" dirty="0"/>
            <a:t>Kaizer Moyane, Business </a:t>
          </a:r>
        </a:p>
      </dsp:txBody>
      <dsp:txXfrm>
        <a:off x="460905" y="1046"/>
        <a:ext cx="3479899" cy="2087939"/>
      </dsp:txXfrm>
    </dsp:sp>
    <dsp:sp modelId="{5D088563-939C-4228-B0A2-58291F3C93A7}">
      <dsp:nvSpPr>
        <dsp:cNvPr id="0" name=""/>
        <dsp:cNvSpPr/>
      </dsp:nvSpPr>
      <dsp:spPr>
        <a:xfrm>
          <a:off x="4288794" y="1046"/>
          <a:ext cx="3479899" cy="2087939"/>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a:t>“The complexity and intersectionality of the socio-economic challenges we are confronted with, needs a lot of meaningful engagement so that we can reach a common resolve. In this equation, social dialogue will be a lifeline currency”</a:t>
          </a:r>
        </a:p>
        <a:p>
          <a:pPr lvl="0" algn="ctr" defTabSz="666750">
            <a:lnSpc>
              <a:spcPct val="90000"/>
            </a:lnSpc>
            <a:spcBef>
              <a:spcPct val="0"/>
            </a:spcBef>
            <a:spcAft>
              <a:spcPct val="35000"/>
            </a:spcAft>
          </a:pPr>
          <a:r>
            <a:rPr lang="en-ZA" sz="1500" kern="1200" dirty="0"/>
            <a:t>Thulani Tshefuta, Community</a:t>
          </a:r>
        </a:p>
      </dsp:txBody>
      <dsp:txXfrm>
        <a:off x="4288794" y="1046"/>
        <a:ext cx="3479899" cy="2087939"/>
      </dsp:txXfrm>
    </dsp:sp>
    <dsp:sp modelId="{7C84B9A5-18A1-4C97-9489-2BE42F482F55}">
      <dsp:nvSpPr>
        <dsp:cNvPr id="0" name=""/>
        <dsp:cNvSpPr/>
      </dsp:nvSpPr>
      <dsp:spPr>
        <a:xfrm>
          <a:off x="460905" y="2436975"/>
          <a:ext cx="3479899" cy="2087939"/>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a:t>“The relevance of these four engagements [Presidential Job Summit, Covid19, economic recovery, Eskom social compact] for Nedlac is that it fostered different forms of engagement, solidified new ways of work for the organisation and importantly put Nedlac at the forefront of critical debates for our economy”</a:t>
          </a:r>
        </a:p>
        <a:p>
          <a:pPr lvl="0" algn="ctr" defTabSz="666750">
            <a:lnSpc>
              <a:spcPct val="90000"/>
            </a:lnSpc>
            <a:spcBef>
              <a:spcPct val="0"/>
            </a:spcBef>
            <a:spcAft>
              <a:spcPct val="35000"/>
            </a:spcAft>
          </a:pPr>
          <a:r>
            <a:rPr lang="en-ZA" sz="1500" kern="1200" dirty="0"/>
            <a:t>Virgil Seafield, Government </a:t>
          </a:r>
        </a:p>
      </dsp:txBody>
      <dsp:txXfrm>
        <a:off x="460905" y="2436975"/>
        <a:ext cx="3479899" cy="2087939"/>
      </dsp:txXfrm>
    </dsp:sp>
    <dsp:sp modelId="{03294E0D-389B-4BD9-82A3-8C5F85863BDD}">
      <dsp:nvSpPr>
        <dsp:cNvPr id="0" name=""/>
        <dsp:cNvSpPr/>
      </dsp:nvSpPr>
      <dsp:spPr>
        <a:xfrm>
          <a:off x="4288794" y="2436975"/>
          <a:ext cx="3479899" cy="2087939"/>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a:t>“Our message…highlights that Nedlac has a critical role to play, and this role could be strengthened if the social partners made the necessary sacrifices of dedicating time and resources to Nedlac engagements. This has been proven during the last few months”</a:t>
          </a:r>
        </a:p>
        <a:p>
          <a:pPr lvl="0" algn="ctr" defTabSz="666750">
            <a:lnSpc>
              <a:spcPct val="90000"/>
            </a:lnSpc>
            <a:spcBef>
              <a:spcPct val="0"/>
            </a:spcBef>
            <a:spcAft>
              <a:spcPct val="35000"/>
            </a:spcAft>
          </a:pPr>
          <a:r>
            <a:rPr lang="en-ZA" sz="1500" kern="1200" dirty="0"/>
            <a:t>Bheki Ntshalintshali, Labour</a:t>
          </a:r>
        </a:p>
      </dsp:txBody>
      <dsp:txXfrm>
        <a:off x="4288794" y="2436975"/>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EBE9A-7247-4139-8BFA-5FC757C6AC16}">
      <dsp:nvSpPr>
        <dsp:cNvPr id="0" name=""/>
        <dsp:cNvSpPr/>
      </dsp:nvSpPr>
      <dsp:spPr>
        <a:xfrm>
          <a:off x="0" y="0"/>
          <a:ext cx="8229600" cy="6961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effectLst/>
              <a:latin typeface="Arial" panose="020B0604020202020204" pitchFamily="34" charset="0"/>
              <a:cs typeface="Arial" panose="020B0604020202020204" pitchFamily="34" charset="0"/>
            </a:rPr>
            <a:t>Personnel expenditure: R24 827 931 </a:t>
          </a:r>
          <a:endParaRPr lang="en-US" sz="1800" b="1" kern="1200" dirty="0">
            <a:solidFill>
              <a:schemeClr val="tx1"/>
            </a:solidFill>
            <a:latin typeface="Arial" panose="020B0604020202020204" pitchFamily="34" charset="0"/>
            <a:cs typeface="Arial" panose="020B0604020202020204" pitchFamily="34" charset="0"/>
          </a:endParaRPr>
        </a:p>
      </dsp:txBody>
      <dsp:txXfrm>
        <a:off x="1715533" y="0"/>
        <a:ext cx="6514066" cy="696132"/>
      </dsp:txXfrm>
    </dsp:sp>
    <dsp:sp modelId="{3A8B2624-0977-479C-BD62-0246236BC03E}">
      <dsp:nvSpPr>
        <dsp:cNvPr id="0" name=""/>
        <dsp:cNvSpPr/>
      </dsp:nvSpPr>
      <dsp:spPr>
        <a:xfrm>
          <a:off x="69613" y="69613"/>
          <a:ext cx="1645920" cy="556905"/>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098390-948E-424F-B41C-05BC2CA12A09}">
      <dsp:nvSpPr>
        <dsp:cNvPr id="0" name=""/>
        <dsp:cNvSpPr/>
      </dsp:nvSpPr>
      <dsp:spPr>
        <a:xfrm>
          <a:off x="0" y="765745"/>
          <a:ext cx="8229600" cy="696132"/>
        </a:xfrm>
        <a:prstGeom prst="roundRect">
          <a:avLst>
            <a:gd name="adj" fmla="val 1000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Personnel Expenditure as Percentage of total expenditure </a:t>
          </a:r>
          <a:r>
            <a:rPr lang="en-ZA" sz="1800" kern="1200" dirty="0">
              <a:effectLst/>
              <a:latin typeface="Arial" panose="020B0604020202020204" pitchFamily="34" charset="0"/>
              <a:cs typeface="Arial" panose="020B0604020202020204" pitchFamily="34" charset="0"/>
            </a:rPr>
            <a:t>56%</a:t>
          </a:r>
          <a:r>
            <a:rPr lang="en-ZA" sz="1800" b="1" kern="1200"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 </a:t>
          </a:r>
          <a:endParaRPr lang="en-US" sz="1800" b="1" kern="1200" dirty="0">
            <a:solidFill>
              <a:schemeClr val="tx1"/>
            </a:solidFill>
            <a:latin typeface="Arial" panose="020B0604020202020204" pitchFamily="34" charset="0"/>
            <a:cs typeface="Arial" panose="020B0604020202020204" pitchFamily="34" charset="0"/>
          </a:endParaRPr>
        </a:p>
      </dsp:txBody>
      <dsp:txXfrm>
        <a:off x="1715533" y="765745"/>
        <a:ext cx="6514066" cy="696132"/>
      </dsp:txXfrm>
    </dsp:sp>
    <dsp:sp modelId="{C7DB72F1-4F86-4736-83AA-CD23121AABB2}">
      <dsp:nvSpPr>
        <dsp:cNvPr id="0" name=""/>
        <dsp:cNvSpPr/>
      </dsp:nvSpPr>
      <dsp:spPr>
        <a:xfrm>
          <a:off x="69613" y="835358"/>
          <a:ext cx="1645920" cy="556905"/>
        </a:xfrm>
        <a:prstGeom prst="roundRect">
          <a:avLst>
            <a:gd name="adj" fmla="val 10000"/>
          </a:avLst>
        </a:prstGeom>
        <a:solidFill>
          <a:schemeClr val="accent2">
            <a:tint val="50000"/>
            <a:hueOff val="1000575"/>
            <a:satOff val="-895"/>
            <a:lumOff val="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36F394-EE50-4692-82F5-A69492099806}">
      <dsp:nvSpPr>
        <dsp:cNvPr id="0" name=""/>
        <dsp:cNvSpPr/>
      </dsp:nvSpPr>
      <dsp:spPr>
        <a:xfrm>
          <a:off x="0" y="1531490"/>
          <a:ext cx="8229600" cy="696132"/>
        </a:xfrm>
        <a:prstGeom prst="roundRect">
          <a:avLst>
            <a:gd name="adj" fmla="val 1000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latin typeface="Arial" panose="020B0604020202020204" pitchFamily="34" charset="0"/>
              <a:cs typeface="Arial" panose="020B0604020202020204" pitchFamily="34" charset="0"/>
            </a:rPr>
            <a:t>Number of Employees : 38</a:t>
          </a:r>
        </a:p>
      </dsp:txBody>
      <dsp:txXfrm>
        <a:off x="1715533" y="1531490"/>
        <a:ext cx="6514066" cy="696132"/>
      </dsp:txXfrm>
    </dsp:sp>
    <dsp:sp modelId="{91DC6DD5-E0CD-476C-813F-D3FC2FDBD625}">
      <dsp:nvSpPr>
        <dsp:cNvPr id="0" name=""/>
        <dsp:cNvSpPr/>
      </dsp:nvSpPr>
      <dsp:spPr>
        <a:xfrm>
          <a:off x="69613" y="1601103"/>
          <a:ext cx="1645920" cy="556905"/>
        </a:xfrm>
        <a:prstGeom prst="roundRect">
          <a:avLst>
            <a:gd name="adj" fmla="val 10000"/>
          </a:avLst>
        </a:prstGeom>
        <a:solidFill>
          <a:schemeClr val="accent2">
            <a:tint val="50000"/>
            <a:hueOff val="2001150"/>
            <a:satOff val="-1789"/>
            <a:lumOff val="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D7E11B-7E04-4E65-8F5A-878379B6301A}">
      <dsp:nvSpPr>
        <dsp:cNvPr id="0" name=""/>
        <dsp:cNvSpPr/>
      </dsp:nvSpPr>
      <dsp:spPr>
        <a:xfrm>
          <a:off x="0" y="2297235"/>
          <a:ext cx="8229600" cy="696132"/>
        </a:xfrm>
        <a:prstGeom prst="roundRect">
          <a:avLst>
            <a:gd name="adj" fmla="val 1000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effectLst/>
              <a:latin typeface="Arial" panose="020B0604020202020204" pitchFamily="34" charset="0"/>
              <a:cs typeface="Arial" panose="020B0604020202020204" pitchFamily="34" charset="0"/>
            </a:rPr>
            <a:t>Average personnel cost per employee (annual): R800 901</a:t>
          </a:r>
          <a:endParaRPr lang="en-ZA" sz="1800" kern="1200" dirty="0">
            <a:latin typeface="Arial" panose="020B0604020202020204" pitchFamily="34" charset="0"/>
            <a:cs typeface="Arial" panose="020B0604020202020204" pitchFamily="34" charset="0"/>
          </a:endParaRPr>
        </a:p>
      </dsp:txBody>
      <dsp:txXfrm>
        <a:off x="1715533" y="2297235"/>
        <a:ext cx="6514066" cy="696132"/>
      </dsp:txXfrm>
    </dsp:sp>
    <dsp:sp modelId="{2D36A4EE-3EAC-4448-8D01-ED1801ABDC36}">
      <dsp:nvSpPr>
        <dsp:cNvPr id="0" name=""/>
        <dsp:cNvSpPr/>
      </dsp:nvSpPr>
      <dsp:spPr>
        <a:xfrm>
          <a:off x="69613" y="2366848"/>
          <a:ext cx="1645920" cy="556905"/>
        </a:xfrm>
        <a:prstGeom prst="roundRect">
          <a:avLst>
            <a:gd name="adj" fmla="val 10000"/>
          </a:avLst>
        </a:prstGeom>
        <a:solidFill>
          <a:schemeClr val="accent2">
            <a:tint val="50000"/>
            <a:hueOff val="3001725"/>
            <a:satOff val="-2684"/>
            <a:lumOff val="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1884D2-C601-42BF-962C-FC7A675685C5}">
      <dsp:nvSpPr>
        <dsp:cNvPr id="0" name=""/>
        <dsp:cNvSpPr/>
      </dsp:nvSpPr>
      <dsp:spPr>
        <a:xfrm>
          <a:off x="0" y="3062980"/>
          <a:ext cx="8229600" cy="696132"/>
        </a:xfrm>
        <a:prstGeom prst="roundRect">
          <a:avLst>
            <a:gd name="adj" fmla="val 1000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effectLst/>
              <a:latin typeface="Arial" panose="020B0604020202020204" pitchFamily="34" charset="0"/>
              <a:ea typeface="Calibri" panose="020F0502020204030204" pitchFamily="34" charset="0"/>
              <a:cs typeface="Times New Roman" panose="02020603050405020304" pitchFamily="18" charset="0"/>
            </a:rPr>
            <a:t>Training expenditure: </a:t>
          </a:r>
          <a:r>
            <a:rPr lang="en-ZA" sz="1800" b="1" kern="1200" dirty="0">
              <a:effectLst/>
              <a:latin typeface="Arial" panose="020B0604020202020204" pitchFamily="34" charset="0"/>
              <a:ea typeface="Calibri" panose="020F0502020204030204" pitchFamily="34" charset="0"/>
              <a:cs typeface="Times New Roman" panose="02020603050405020304" pitchFamily="18" charset="0"/>
            </a:rPr>
            <a:t>R30 313,00</a:t>
          </a:r>
          <a:endParaRPr lang="en-ZA" sz="1800" kern="1200" dirty="0">
            <a:latin typeface="Arial" panose="020B0604020202020204" pitchFamily="34" charset="0"/>
            <a:cs typeface="Arial" panose="020B0604020202020204" pitchFamily="34" charset="0"/>
          </a:endParaRPr>
        </a:p>
      </dsp:txBody>
      <dsp:txXfrm>
        <a:off x="1715533" y="3062980"/>
        <a:ext cx="6514066" cy="696132"/>
      </dsp:txXfrm>
    </dsp:sp>
    <dsp:sp modelId="{14533BC2-0838-4B03-86EB-98D71B507CA6}">
      <dsp:nvSpPr>
        <dsp:cNvPr id="0" name=""/>
        <dsp:cNvSpPr/>
      </dsp:nvSpPr>
      <dsp:spPr>
        <a:xfrm>
          <a:off x="69613" y="3132594"/>
          <a:ext cx="1645920" cy="556905"/>
        </a:xfrm>
        <a:prstGeom prst="roundRect">
          <a:avLst>
            <a:gd name="adj" fmla="val 10000"/>
          </a:avLst>
        </a:prstGeom>
        <a:solidFill>
          <a:schemeClr val="accent2">
            <a:tint val="50000"/>
            <a:hueOff val="4002300"/>
            <a:satOff val="-3578"/>
            <a:lumOff val="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A2F778-49CE-4A58-9C15-93991D94287E}">
      <dsp:nvSpPr>
        <dsp:cNvPr id="0" name=""/>
        <dsp:cNvSpPr/>
      </dsp:nvSpPr>
      <dsp:spPr>
        <a:xfrm>
          <a:off x="0" y="3828726"/>
          <a:ext cx="8229600" cy="696132"/>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a:effectLst/>
              <a:latin typeface="Arial" panose="020B0604020202020204" pitchFamily="34" charset="0"/>
              <a:ea typeface="Calibri" panose="020F0502020204030204" pitchFamily="34" charset="0"/>
              <a:cs typeface="Times New Roman" panose="02020603050405020304" pitchFamily="18" charset="0"/>
            </a:rPr>
            <a:t>Training expenditure as a % of personnel cost</a:t>
          </a:r>
          <a:r>
            <a:rPr lang="en-ZA" sz="1800" kern="1200">
              <a:effectLst/>
              <a:latin typeface="Arial" panose="020B0604020202020204" pitchFamily="34" charset="0"/>
              <a:cs typeface="Arial" panose="020B0604020202020204" pitchFamily="34" charset="0"/>
            </a:rPr>
            <a:t>: </a:t>
          </a:r>
          <a:r>
            <a:rPr lang="en-ZA" sz="1800" b="1" kern="1200">
              <a:effectLst/>
              <a:latin typeface="Arial" panose="020B0604020202020204" pitchFamily="34" charset="0"/>
              <a:ea typeface="Calibri" panose="020F0502020204030204" pitchFamily="34" charset="0"/>
              <a:cs typeface="Times New Roman" panose="02020603050405020304" pitchFamily="18" charset="0"/>
            </a:rPr>
            <a:t>0.12%</a:t>
          </a:r>
          <a:endParaRPr lang="en-ZA" sz="1800" kern="1200" dirty="0">
            <a:latin typeface="Arial" panose="020B0604020202020204" pitchFamily="34" charset="0"/>
            <a:cs typeface="Arial" panose="020B0604020202020204" pitchFamily="34" charset="0"/>
          </a:endParaRPr>
        </a:p>
      </dsp:txBody>
      <dsp:txXfrm>
        <a:off x="1715533" y="3828726"/>
        <a:ext cx="6514066" cy="696132"/>
      </dsp:txXfrm>
    </dsp:sp>
    <dsp:sp modelId="{1C3030D9-5C5A-4C93-B722-37B2EDF3231E}">
      <dsp:nvSpPr>
        <dsp:cNvPr id="0" name=""/>
        <dsp:cNvSpPr/>
      </dsp:nvSpPr>
      <dsp:spPr>
        <a:xfrm>
          <a:off x="69613" y="3898339"/>
          <a:ext cx="1645920" cy="556905"/>
        </a:xfrm>
        <a:prstGeom prst="roundRect">
          <a:avLst>
            <a:gd name="adj" fmla="val 10000"/>
          </a:avLst>
        </a:prstGeom>
        <a:solidFill>
          <a:schemeClr val="accent2">
            <a:tint val="50000"/>
            <a:hueOff val="5002875"/>
            <a:satOff val="-4473"/>
            <a:lumOff val="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60"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pPr/>
              <a:t>2020/11/18</a:t>
            </a:fld>
            <a:endParaRPr lang="en-ZA" dirty="0"/>
          </a:p>
        </p:txBody>
      </p:sp>
      <p:sp>
        <p:nvSpPr>
          <p:cNvPr id="4" name="Footer Placeholder 3"/>
          <p:cNvSpPr>
            <a:spLocks noGrp="1"/>
          </p:cNvSpPr>
          <p:nvPr>
            <p:ph type="ftr" sz="quarter" idx="2"/>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4"/>
            <a:ext cx="2945660" cy="496332"/>
          </a:xfrm>
          <a:prstGeom prst="rect">
            <a:avLst/>
          </a:prstGeom>
        </p:spPr>
        <p:txBody>
          <a:bodyPr vert="horz" lIns="91440" tIns="45720" rIns="91440" bIns="45720"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60"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pPr/>
              <a:t>2020/11/18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4"/>
            <a:ext cx="2945660" cy="496332"/>
          </a:xfrm>
          <a:prstGeom prst="rect">
            <a:avLst/>
          </a:prstGeom>
        </p:spPr>
        <p:txBody>
          <a:bodyPr vert="horz" lIns="91440" tIns="45720" rIns="91440" bIns="45720"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0B0B14A-3DA4-4294-B78D-FE62D9387E6A}" type="slidenum">
              <a:rPr lang="en-ZA" smtClean="0"/>
              <a:pPr/>
              <a:t>1</a:t>
            </a:fld>
            <a:endParaRPr lang="en-ZA" dirty="0"/>
          </a:p>
        </p:txBody>
      </p:sp>
    </p:spTree>
    <p:extLst>
      <p:ext uri="{BB962C8B-B14F-4D97-AF65-F5344CB8AC3E}">
        <p14:creationId xmlns:p14="http://schemas.microsoft.com/office/powerpoint/2010/main" xmlns="" val="161298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8</a:t>
            </a:fld>
            <a:endParaRPr lang="en-ZA" dirty="0"/>
          </a:p>
        </p:txBody>
      </p:sp>
    </p:spTree>
    <p:extLst>
      <p:ext uri="{BB962C8B-B14F-4D97-AF65-F5344CB8AC3E}">
        <p14:creationId xmlns:p14="http://schemas.microsoft.com/office/powerpoint/2010/main" xmlns="" val="1836129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0B0B14A-3DA4-4294-B78D-FE62D9387E6A}" type="slidenum">
              <a:rPr lang="en-ZA" smtClean="0"/>
              <a:pPr/>
              <a:t>10</a:t>
            </a:fld>
            <a:endParaRPr lang="en-ZA" dirty="0"/>
          </a:p>
        </p:txBody>
      </p:sp>
    </p:spTree>
    <p:extLst>
      <p:ext uri="{BB962C8B-B14F-4D97-AF65-F5344CB8AC3E}">
        <p14:creationId xmlns:p14="http://schemas.microsoft.com/office/powerpoint/2010/main" xmlns="" val="3366949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pPr/>
              <a:t>13</a:t>
            </a:fld>
            <a:endParaRPr lang="en-ZA" dirty="0"/>
          </a:p>
        </p:txBody>
      </p:sp>
    </p:spTree>
    <p:extLst>
      <p:ext uri="{BB962C8B-B14F-4D97-AF65-F5344CB8AC3E}">
        <p14:creationId xmlns:p14="http://schemas.microsoft.com/office/powerpoint/2010/main" xmlns="" val="348955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pPr/>
              <a:t>14</a:t>
            </a:fld>
            <a:endParaRPr lang="en-ZA" dirty="0"/>
          </a:p>
        </p:txBody>
      </p:sp>
    </p:spTree>
    <p:extLst>
      <p:ext uri="{BB962C8B-B14F-4D97-AF65-F5344CB8AC3E}">
        <p14:creationId xmlns:p14="http://schemas.microsoft.com/office/powerpoint/2010/main" xmlns="" val="222248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pPr/>
              <a:t>15</a:t>
            </a:fld>
            <a:endParaRPr lang="en-ZA" dirty="0"/>
          </a:p>
        </p:txBody>
      </p:sp>
    </p:spTree>
    <p:extLst>
      <p:ext uri="{BB962C8B-B14F-4D97-AF65-F5344CB8AC3E}">
        <p14:creationId xmlns:p14="http://schemas.microsoft.com/office/powerpoint/2010/main" xmlns="" val="85905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145F13-43CF-431A-9D54-D66DEC5EBAD8}" type="datetime1">
              <a:rPr lang="en-US" smtClean="0"/>
              <a:pPr>
                <a:defRPr/>
              </a:pPr>
              <a:t>11/18/2020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0A9F24C3-E28E-4D2B-934E-F5BABEB27110}" type="datetime1">
              <a:rPr lang="en-US" smtClean="0"/>
              <a:pPr>
                <a:defRPr/>
              </a:pPr>
              <a:t>11/18/2020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9285283-4BA1-4877-B18C-9ECC8329BA09}" type="datetime1">
              <a:rPr lang="en-US" smtClean="0"/>
              <a:pPr>
                <a:defRPr/>
              </a:pPr>
              <a:t>11/18/2020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435A2A0A-E93E-4007-B1B8-F45A006C01DD}" type="datetime1">
              <a:rPr lang="en-US" smtClean="0"/>
              <a:pPr>
                <a:defRPr/>
              </a:pPr>
              <a:t>11/18/2020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86FCB1F8-D787-403D-AC88-FB060938B755}" type="datetime1">
              <a:rPr lang="en-US" smtClean="0"/>
              <a:pPr>
                <a:defRPr/>
              </a:pPr>
              <a:t>11/18/2020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9D760B40-33D1-4A78-84E2-168A6D4EF3C6}" type="datetime1">
              <a:rPr lang="en-US" smtClean="0"/>
              <a:pPr>
                <a:defRPr/>
              </a:pPr>
              <a:t>11/18/2020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45481902-ECFB-4FB6-9837-1A3211969C18}" type="datetime1">
              <a:rPr lang="en-US" smtClean="0"/>
              <a:pPr>
                <a:defRPr/>
              </a:pPr>
              <a:t>11/18/2020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666605-190D-44AB-9886-5AD82306859A}" type="datetime1">
              <a:rPr lang="en-US" smtClean="0"/>
              <a:pPr>
                <a:defRPr/>
              </a:pPr>
              <a:t>11/18/2020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45AAE09-F8A6-4636-9DA6-8EE4F7873E37}" type="datetime1">
              <a:rPr lang="en-US" smtClean="0"/>
              <a:pPr>
                <a:defRPr/>
              </a:pPr>
              <a:t>11/18/2020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89EED5E-F317-49F9-A57F-BC29291B1993}" type="datetime1">
              <a:rPr lang="en-US" smtClean="0"/>
              <a:pPr>
                <a:defRPr/>
              </a:pPr>
              <a:t>11/18/2020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3614473-09A2-4634-B50C-3A1B84A95613}" type="datetime1">
              <a:rPr lang="en-US" smtClean="0"/>
              <a:pPr>
                <a:defRPr/>
              </a:pPr>
              <a:t>11/18/2020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E03FEB3A-10F2-47F1-8363-A7F169E74761}" type="datetime1">
              <a:rPr lang="en-US" smtClean="0"/>
              <a:pPr defTabSz="457200" fontAlgn="base">
                <a:spcBef>
                  <a:spcPct val="0"/>
                </a:spcBef>
                <a:spcAft>
                  <a:spcPct val="0"/>
                </a:spcAft>
                <a:defRPr/>
              </a:pPr>
              <a:t>11/18/2020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Title 16"/>
          <p:cNvSpPr txBox="1">
            <a:spLocks/>
          </p:cNvSpPr>
          <p:nvPr/>
        </p:nvSpPr>
        <p:spPr bwMode="auto">
          <a:xfrm>
            <a:off x="359532" y="486544"/>
            <a:ext cx="8424936" cy="2426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lvl="0" algn="ctr" defTabSz="457200" eaLnBrk="1" fontAlgn="base" hangingPunct="1">
              <a:lnSpc>
                <a:spcPct val="90000"/>
              </a:lnSpc>
              <a:spcBef>
                <a:spcPct val="0"/>
              </a:spcBef>
              <a:spcAft>
                <a:spcPct val="0"/>
              </a:spcAft>
            </a:pPr>
            <a:r>
              <a:rPr lang="en-US" altLang="en-US" sz="2600" b="1" dirty="0">
                <a:solidFill>
                  <a:prstClr val="black"/>
                </a:solidFill>
                <a:effectLst>
                  <a:outerShdw blurRad="38100" dist="38100" dir="2700000" algn="tl">
                    <a:srgbClr val="000000">
                      <a:alpha val="43137"/>
                    </a:srgbClr>
                  </a:outerShdw>
                </a:effectLst>
                <a:ea typeface="ＭＳ Ｐゴシック" pitchFamily="32" charset="-128"/>
              </a:rPr>
              <a:t>NATIONAL ECONOMIC DEVELOPMENT AND LABOUR COUNCIL </a:t>
            </a:r>
          </a:p>
          <a:p>
            <a:pPr lvl="0" algn="ctr" defTabSz="457200" eaLnBrk="1" fontAlgn="base" hangingPunct="1">
              <a:lnSpc>
                <a:spcPct val="90000"/>
              </a:lnSpc>
              <a:spcBef>
                <a:spcPct val="0"/>
              </a:spcBef>
              <a:spcAft>
                <a:spcPct val="0"/>
              </a:spcAft>
            </a:pPr>
            <a:r>
              <a:rPr lang="en-US" altLang="en-US" sz="2600" b="1" dirty="0">
                <a:solidFill>
                  <a:prstClr val="black"/>
                </a:solidFill>
                <a:effectLst>
                  <a:outerShdw blurRad="38100" dist="38100" dir="2700000" algn="tl">
                    <a:srgbClr val="000000">
                      <a:alpha val="43137"/>
                    </a:srgbClr>
                  </a:outerShdw>
                </a:effectLst>
                <a:ea typeface="ＭＳ Ｐゴシック" pitchFamily="32" charset="-128"/>
              </a:rPr>
              <a:t>(NEDLAC)</a:t>
            </a:r>
          </a:p>
          <a:p>
            <a:pPr algn="ctr"/>
            <a:r>
              <a:rPr lang="en-ZA" sz="2800" b="1" dirty="0">
                <a:cs typeface="Aharoni" panose="02010803020104030203" pitchFamily="2" charset="-79"/>
              </a:rPr>
              <a:t>PRESENTATION </a:t>
            </a:r>
          </a:p>
          <a:p>
            <a:pPr algn="ctr"/>
            <a:r>
              <a:rPr lang="en-ZA" sz="2000" b="1" dirty="0">
                <a:cs typeface="Aharoni" panose="02010803020104030203" pitchFamily="2" charset="-79"/>
              </a:rPr>
              <a:t>Portfolio Committee For Employment and Labour:</a:t>
            </a:r>
          </a:p>
          <a:p>
            <a:pPr algn="ctr"/>
            <a:r>
              <a:rPr lang="en-ZA" sz="2000" b="1" dirty="0">
                <a:cs typeface="Aharoni" panose="02010803020104030203" pitchFamily="2" charset="-79"/>
              </a:rPr>
              <a:t>Performance Review For </a:t>
            </a:r>
          </a:p>
          <a:p>
            <a:pPr algn="ctr"/>
            <a:r>
              <a:rPr lang="en-ZA" sz="2000" b="1" dirty="0">
                <a:cs typeface="Aharoni" panose="02010803020104030203" pitchFamily="2" charset="-79"/>
              </a:rPr>
              <a:t>2019/20 Financial Year</a:t>
            </a:r>
          </a:p>
        </p:txBody>
      </p:sp>
      <p:sp>
        <p:nvSpPr>
          <p:cNvPr id="13316" name="Subtitle 17"/>
          <p:cNvSpPr txBox="1">
            <a:spLocks/>
          </p:cNvSpPr>
          <p:nvPr/>
        </p:nvSpPr>
        <p:spPr bwMode="auto">
          <a:xfrm>
            <a:off x="130152" y="2759075"/>
            <a:ext cx="21375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400" b="1" dirty="0">
                <a:solidFill>
                  <a:srgbClr val="006600"/>
                </a:solidFill>
                <a:latin typeface="+mj-lt"/>
                <a:ea typeface="ＭＳ Ｐゴシック" pitchFamily="-80" charset="-128"/>
              </a:rPr>
              <a:t>November 2020</a:t>
            </a:r>
          </a:p>
        </p:txBody>
      </p:sp>
      <p:sp>
        <p:nvSpPr>
          <p:cNvPr id="13317" name="Subtitle 17"/>
          <p:cNvSpPr txBox="1">
            <a:spLocks/>
          </p:cNvSpPr>
          <p:nvPr/>
        </p:nvSpPr>
        <p:spPr bwMode="auto">
          <a:xfrm>
            <a:off x="1905070" y="3099649"/>
            <a:ext cx="5760640"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defTabSz="457200" eaLnBrk="1" fontAlgn="base" hangingPunct="1">
              <a:spcBef>
                <a:spcPct val="20000"/>
              </a:spcBef>
              <a:spcAft>
                <a:spcPct val="0"/>
              </a:spcAft>
            </a:pPr>
            <a:endParaRPr lang="en-US" sz="2200" b="1" u="sng" dirty="0">
              <a:solidFill>
                <a:srgbClr val="404040"/>
              </a:solidFill>
              <a:latin typeface="Arial" pitchFamily="34" charset="0"/>
              <a:ea typeface="ＭＳ Ｐゴシック" pitchFamily="34" charset="-128"/>
              <a:cs typeface="Arial" pitchFamily="34" charset="0"/>
            </a:endParaRPr>
          </a:p>
        </p:txBody>
      </p:sp>
      <p:pic>
        <p:nvPicPr>
          <p:cNvPr id="7170" name="Picture 2" descr="nedlac"/>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665710" y="5831218"/>
            <a:ext cx="1200150"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9251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80920" cy="1080120"/>
          </a:xfrm>
        </p:spPr>
        <p:txBody>
          <a:bodyPr/>
          <a:lstStyle/>
          <a:p>
            <a:r>
              <a:rPr lang="en-US" sz="2000" b="1" dirty="0">
                <a:solidFill>
                  <a:srgbClr val="000000"/>
                </a:solidFill>
                <a:effectLst>
                  <a:outerShdw blurRad="38100" dist="38100" dir="2700000" algn="tl">
                    <a:srgbClr val="FFFFFF"/>
                  </a:outerShdw>
                </a:effectLst>
                <a:latin typeface="+mn-lt"/>
              </a:rPr>
              <a:t> </a:t>
            </a:r>
            <a:r>
              <a:rPr lang="en-US" sz="2000" b="1" dirty="0">
                <a:solidFill>
                  <a:srgbClr val="000000"/>
                </a:solidFill>
                <a:effectLst>
                  <a:outerShdw blurRad="38100" dist="38100" dir="2700000" algn="tl">
                    <a:srgbClr val="FFFFFF"/>
                  </a:outerShdw>
                </a:effectLst>
                <a:latin typeface="Arial" pitchFamily="34" charset="0"/>
                <a:cs typeface="Arial" pitchFamily="34" charset="0"/>
              </a:rPr>
              <a:t/>
            </a:r>
            <a:br>
              <a:rPr lang="en-US" sz="2000" b="1" dirty="0">
                <a:solidFill>
                  <a:srgbClr val="000000"/>
                </a:solidFill>
                <a:effectLst>
                  <a:outerShdw blurRad="38100" dist="38100" dir="2700000" algn="tl">
                    <a:srgbClr val="FFFFFF"/>
                  </a:outerShdw>
                </a:effectLst>
                <a:latin typeface="Arial" pitchFamily="34" charset="0"/>
                <a:cs typeface="Arial" pitchFamily="34" charset="0"/>
              </a:rPr>
            </a:br>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cont..</a:t>
            </a:r>
            <a:br>
              <a:rPr lang="en-US" sz="2000" b="1" dirty="0">
                <a:solidFill>
                  <a:prstClr val="black"/>
                </a:solidFill>
                <a:latin typeface="Arial" pitchFamily="34" charset="0"/>
                <a:cs typeface="Arial" pitchFamily="34" charset="0"/>
              </a:rPr>
            </a:br>
            <a:r>
              <a:rPr lang="en-ZA" sz="2000" b="1" dirty="0">
                <a:solidFill>
                  <a:prstClr val="black"/>
                </a:solidFill>
                <a:latin typeface="Arial" pitchFamily="34" charset="0"/>
                <a:cs typeface="Arial" pitchFamily="34" charset="0"/>
              </a:rPr>
              <a:t/>
            </a:r>
            <a:br>
              <a:rPr lang="en-ZA" sz="2000" b="1" dirty="0">
                <a:solidFill>
                  <a:prstClr val="black"/>
                </a:solidFill>
                <a:latin typeface="Arial" pitchFamily="34" charset="0"/>
                <a:cs typeface="Arial" pitchFamily="34" charset="0"/>
              </a:rPr>
            </a:br>
            <a:endParaRPr lang="en-ZA" sz="2000" dirty="0">
              <a:solidFill>
                <a:srgbClr val="0070C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6300192" y="6309320"/>
            <a:ext cx="2133600" cy="365125"/>
          </a:xfrm>
        </p:spPr>
        <p:txBody>
          <a:bodyPr/>
          <a:lstStyle/>
          <a:p>
            <a:pPr>
              <a:defRPr/>
            </a:pPr>
            <a:fld id="{416AF1B2-E7A4-446A-84DC-90AA83BA6A19}" type="slidenum">
              <a:rPr lang="en-US" smtClean="0">
                <a:solidFill>
                  <a:srgbClr val="FF0000"/>
                </a:solidFill>
              </a:rPr>
              <a:pPr>
                <a:defRPr/>
              </a:pPr>
              <a:t>10</a:t>
            </a:fld>
            <a:endParaRPr lang="en-US" dirty="0">
              <a:solidFill>
                <a:srgbClr val="FF0000"/>
              </a:solidFill>
            </a:endParaRPr>
          </a:p>
        </p:txBody>
      </p:sp>
      <p:graphicFrame>
        <p:nvGraphicFramePr>
          <p:cNvPr id="7" name="Table 6">
            <a:extLst>
              <a:ext uri="{FF2B5EF4-FFF2-40B4-BE49-F238E27FC236}">
                <a16:creationId xmlns:a16="http://schemas.microsoft.com/office/drawing/2014/main" xmlns="" id="{FEC685F8-DB9C-45EB-B05B-649E522AC0E1}"/>
              </a:ext>
            </a:extLst>
          </p:cNvPr>
          <p:cNvGraphicFramePr>
            <a:graphicFrameLocks noGrp="1"/>
          </p:cNvGraphicFramePr>
          <p:nvPr>
            <p:extLst>
              <p:ext uri="{D42A27DB-BD31-4B8C-83A1-F6EECF244321}">
                <p14:modId xmlns:p14="http://schemas.microsoft.com/office/powerpoint/2010/main" xmlns="" val="3316810655"/>
              </p:ext>
            </p:extLst>
          </p:nvPr>
        </p:nvGraphicFramePr>
        <p:xfrm>
          <a:off x="274362" y="1469138"/>
          <a:ext cx="8640958" cy="4926760"/>
        </p:xfrm>
        <a:graphic>
          <a:graphicData uri="http://schemas.openxmlformats.org/drawingml/2006/table">
            <a:tbl>
              <a:tblPr/>
              <a:tblGrid>
                <a:gridCol w="3489157">
                  <a:extLst>
                    <a:ext uri="{9D8B030D-6E8A-4147-A177-3AD203B41FA5}">
                      <a16:colId xmlns:a16="http://schemas.microsoft.com/office/drawing/2014/main" xmlns="" val="3792880120"/>
                    </a:ext>
                  </a:extLst>
                </a:gridCol>
                <a:gridCol w="1099060">
                  <a:extLst>
                    <a:ext uri="{9D8B030D-6E8A-4147-A177-3AD203B41FA5}">
                      <a16:colId xmlns:a16="http://schemas.microsoft.com/office/drawing/2014/main" xmlns="" val="4144067187"/>
                    </a:ext>
                  </a:extLst>
                </a:gridCol>
                <a:gridCol w="920111">
                  <a:extLst>
                    <a:ext uri="{9D8B030D-6E8A-4147-A177-3AD203B41FA5}">
                      <a16:colId xmlns:a16="http://schemas.microsoft.com/office/drawing/2014/main" xmlns="" val="1500146727"/>
                    </a:ext>
                  </a:extLst>
                </a:gridCol>
                <a:gridCol w="1016785">
                  <a:extLst>
                    <a:ext uri="{9D8B030D-6E8A-4147-A177-3AD203B41FA5}">
                      <a16:colId xmlns:a16="http://schemas.microsoft.com/office/drawing/2014/main" xmlns="" val="1091839375"/>
                    </a:ext>
                  </a:extLst>
                </a:gridCol>
                <a:gridCol w="1016785">
                  <a:extLst>
                    <a:ext uri="{9D8B030D-6E8A-4147-A177-3AD203B41FA5}">
                      <a16:colId xmlns:a16="http://schemas.microsoft.com/office/drawing/2014/main" xmlns="" val="1426953241"/>
                    </a:ext>
                  </a:extLst>
                </a:gridCol>
                <a:gridCol w="1099060">
                  <a:extLst>
                    <a:ext uri="{9D8B030D-6E8A-4147-A177-3AD203B41FA5}">
                      <a16:colId xmlns:a16="http://schemas.microsoft.com/office/drawing/2014/main" xmlns="" val="1625096983"/>
                    </a:ext>
                  </a:extLst>
                </a:gridCol>
              </a:tblGrid>
              <a:tr h="1368981">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Strategic  Objectives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Indicators Reporting in Quarter 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Targets achieved in Q3 but not planned for this Quarter</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Overall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2756372536"/>
                  </a:ext>
                </a:extLst>
              </a:tr>
              <a:tr h="623623">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Effective engagement on draft policy and legislation within the framework of the Nedlac Act, Constitution and Protocols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9</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89%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80242020"/>
                  </a:ext>
                </a:extLst>
              </a:tr>
              <a:tr h="59504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Conclude matters under consideration within the framework of the Nedlac Protocol</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74000"/>
                  </a:ext>
                </a:extLst>
              </a:tr>
              <a:tr h="595041">
                <a:tc>
                  <a:txBody>
                    <a:bodyPr/>
                    <a:lstStyle/>
                    <a:p>
                      <a:pPr algn="l">
                        <a:spcBef>
                          <a:spcPts val="600"/>
                        </a:spcBef>
                        <a:spcAft>
                          <a:spcPts val="600"/>
                        </a:spcAft>
                        <a:tabLst>
                          <a:tab pos="180340" algn="l"/>
                          <a:tab pos="540385" algn="l"/>
                        </a:tabLs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Resolution of Section 77 Notices as and when these may arise in terms of the Section 77 Protocol.</a:t>
                      </a:r>
                      <a:endParaRPr lang="en-Z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5146591"/>
                  </a:ext>
                </a:extLst>
              </a:tr>
              <a:tr h="59504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Promote social dialogue through communication, information and capacity building</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5514061"/>
                  </a:ext>
                </a:extLst>
              </a:tr>
              <a:tr h="602707">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Compliance with the Nedlac Policy on Constituency Capacity Building Budgeting and Expense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95526187"/>
                  </a:ext>
                </a:extLst>
              </a:tr>
              <a:tr h="532360">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Total number of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25</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23</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92%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xmlns="" val="4068682922"/>
                  </a:ext>
                </a:extLst>
              </a:tr>
            </a:tbl>
          </a:graphicData>
        </a:graphic>
      </p:graphicFrame>
    </p:spTree>
    <p:extLst>
      <p:ext uri="{BB962C8B-B14F-4D97-AF65-F5344CB8AC3E}">
        <p14:creationId xmlns:p14="http://schemas.microsoft.com/office/powerpoint/2010/main" xmlns="" val="323928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50A33-8FDE-4F29-8F28-67E0E5FD686D}"/>
              </a:ext>
            </a:extLst>
          </p:cNvPr>
          <p:cNvSpPr>
            <a:spLocks noGrp="1"/>
          </p:cNvSpPr>
          <p:nvPr>
            <p:ph type="title"/>
          </p:nvPr>
        </p:nvSpPr>
        <p:spPr/>
        <p:txBody>
          <a:bodyPr/>
          <a:lstStyle/>
          <a:p>
            <a:r>
              <a:rPr lang="en-ZA" sz="2000" b="1" dirty="0">
                <a:solidFill>
                  <a:prstClr val="black"/>
                </a:solidFill>
                <a:latin typeface="Arial" panose="020B0604020202020204" pitchFamily="34" charset="0"/>
                <a:cs typeface="Arial" panose="020B0604020202020204" pitchFamily="34" charset="0"/>
              </a:rPr>
              <a:t>SUMMARY OF KEY ACHIEVEMENTS  – 2019/20 - CHAMBERS</a:t>
            </a:r>
            <a:endParaRPr lang="en-ZA" dirty="0"/>
          </a:p>
        </p:txBody>
      </p:sp>
      <p:graphicFrame>
        <p:nvGraphicFramePr>
          <p:cNvPr id="5" name="Content Placeholder 4">
            <a:extLst>
              <a:ext uri="{FF2B5EF4-FFF2-40B4-BE49-F238E27FC236}">
                <a16:creationId xmlns:a16="http://schemas.microsoft.com/office/drawing/2014/main" xmlns="" id="{6054AEB5-1B38-4830-863C-747146C3400C}"/>
              </a:ext>
            </a:extLst>
          </p:cNvPr>
          <p:cNvGraphicFramePr>
            <a:graphicFrameLocks noGrp="1"/>
          </p:cNvGraphicFramePr>
          <p:nvPr>
            <p:ph idx="1"/>
            <p:extLst>
              <p:ext uri="{D42A27DB-BD31-4B8C-83A1-F6EECF244321}">
                <p14:modId xmlns:p14="http://schemas.microsoft.com/office/powerpoint/2010/main" xmlns="" val="2904869565"/>
              </p:ext>
            </p:extLst>
          </p:nvPr>
        </p:nvGraphicFramePr>
        <p:xfrm>
          <a:off x="251520" y="1509712"/>
          <a:ext cx="8640960" cy="5029020"/>
        </p:xfrm>
        <a:graphic>
          <a:graphicData uri="http://schemas.openxmlformats.org/drawingml/2006/table">
            <a:tbl>
              <a:tblPr firstRow="1" bandRow="1">
                <a:tableStyleId>{5C22544A-7EE6-4342-B048-85BDC9FD1C3A}</a:tableStyleId>
              </a:tblPr>
              <a:tblGrid>
                <a:gridCol w="3888432">
                  <a:extLst>
                    <a:ext uri="{9D8B030D-6E8A-4147-A177-3AD203B41FA5}">
                      <a16:colId xmlns:a16="http://schemas.microsoft.com/office/drawing/2014/main" xmlns="" val="1165669735"/>
                    </a:ext>
                  </a:extLst>
                </a:gridCol>
                <a:gridCol w="4752528">
                  <a:extLst>
                    <a:ext uri="{9D8B030D-6E8A-4147-A177-3AD203B41FA5}">
                      <a16:colId xmlns:a16="http://schemas.microsoft.com/office/drawing/2014/main" xmlns="" val="690455257"/>
                    </a:ext>
                  </a:extLst>
                </a:gridCol>
              </a:tblGrid>
              <a:tr h="334073">
                <a:tc>
                  <a:txBody>
                    <a:bodyPr/>
                    <a:lstStyle/>
                    <a:p>
                      <a:r>
                        <a:rPr lang="en-ZA" sz="1600" dirty="0"/>
                        <a:t>Nedlac Reports Concluded</a:t>
                      </a:r>
                    </a:p>
                  </a:txBody>
                  <a:tcPr/>
                </a:tc>
                <a:tc>
                  <a:txBody>
                    <a:bodyPr/>
                    <a:lstStyle/>
                    <a:p>
                      <a:r>
                        <a:rPr lang="en-ZA" sz="1600" dirty="0"/>
                        <a:t>Chamber Special Sessions Conducted</a:t>
                      </a:r>
                    </a:p>
                  </a:txBody>
                  <a:tcPr/>
                </a:tc>
                <a:extLst>
                  <a:ext uri="{0D108BD9-81ED-4DB2-BD59-A6C34878D82A}">
                    <a16:rowId xmlns:a16="http://schemas.microsoft.com/office/drawing/2014/main" xmlns="" val="457015237"/>
                  </a:ext>
                </a:extLst>
              </a:tr>
              <a:tr h="819997">
                <a:tc>
                  <a:txBody>
                    <a:bodyPr/>
                    <a:lstStyle/>
                    <a:p>
                      <a:r>
                        <a:rPr lang="en-GB" sz="1600" dirty="0"/>
                        <a:t>Economic Transport Regulations Bill</a:t>
                      </a:r>
                    </a:p>
                    <a:p>
                      <a:endParaRPr lang="en-ZA" sz="1600" dirty="0"/>
                    </a:p>
                  </a:txBody>
                  <a:tcPr/>
                </a:tc>
                <a:tc>
                  <a:txBody>
                    <a:bodyPr/>
                    <a:lstStyle/>
                    <a:p>
                      <a:pPr lvl="0"/>
                      <a:r>
                        <a:rPr lang="en-ZA" sz="1600" kern="1200" dirty="0">
                          <a:solidFill>
                            <a:schemeClr val="dk1"/>
                          </a:solidFill>
                          <a:effectLst/>
                          <a:latin typeface="+mn-lt"/>
                          <a:ea typeface="+mn-ea"/>
                          <a:cs typeface="+mn-cs"/>
                        </a:rPr>
                        <a:t>Medium-Term Budget Policy Statement </a:t>
                      </a:r>
                      <a:endParaRPr lang="en-ZA" sz="1600" dirty="0">
                        <a:effectLst/>
                      </a:endParaRPr>
                    </a:p>
                    <a:p>
                      <a:pPr lvl="0"/>
                      <a:r>
                        <a:rPr lang="en-ZA" sz="1600" kern="1200" dirty="0">
                          <a:solidFill>
                            <a:schemeClr val="dk1"/>
                          </a:solidFill>
                          <a:effectLst/>
                          <a:latin typeface="+mn-lt"/>
                          <a:ea typeface="+mn-ea"/>
                          <a:cs typeface="+mn-cs"/>
                        </a:rPr>
                        <a:t>National Budget</a:t>
                      </a:r>
                      <a:endParaRPr lang="en-ZA" sz="1600" dirty="0">
                        <a:effectLst/>
                      </a:endParaRPr>
                    </a:p>
                    <a:p>
                      <a:endParaRPr lang="en-ZA" sz="1600" dirty="0"/>
                    </a:p>
                  </a:txBody>
                  <a:tcPr/>
                </a:tc>
                <a:extLst>
                  <a:ext uri="{0D108BD9-81ED-4DB2-BD59-A6C34878D82A}">
                    <a16:rowId xmlns:a16="http://schemas.microsoft.com/office/drawing/2014/main" xmlns="" val="3049028904"/>
                  </a:ext>
                </a:extLst>
              </a:tr>
              <a:tr h="5420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Preservation and Development of Agricultural Land (PDAL) Bill</a:t>
                      </a:r>
                    </a:p>
                    <a:p>
                      <a:endParaRPr lang="en-ZA"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State of Transformation in the Financial Sector </a:t>
                      </a:r>
                      <a:endParaRPr lang="en-ZA" sz="1600" dirty="0">
                        <a:effectLst/>
                      </a:endParaRPr>
                    </a:p>
                    <a:p>
                      <a:endParaRPr lang="en-ZA" sz="1600" dirty="0"/>
                    </a:p>
                  </a:txBody>
                  <a:tcPr/>
                </a:tc>
                <a:extLst>
                  <a:ext uri="{0D108BD9-81ED-4DB2-BD59-A6C34878D82A}">
                    <a16:rowId xmlns:a16="http://schemas.microsoft.com/office/drawing/2014/main" xmlns="" val="1067618772"/>
                  </a:ext>
                </a:extLst>
              </a:tr>
              <a:tr h="5770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White paper on Home Affairs </a:t>
                      </a:r>
                    </a:p>
                    <a:p>
                      <a:endParaRPr lang="en-ZA"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Road Accident Benefit Fund Bill  </a:t>
                      </a:r>
                      <a:endParaRPr lang="en-ZA" sz="1600" dirty="0">
                        <a:effectLst/>
                      </a:endParaRPr>
                    </a:p>
                    <a:p>
                      <a:endParaRPr lang="en-ZA" sz="1600" dirty="0"/>
                    </a:p>
                  </a:txBody>
                  <a:tcPr/>
                </a:tc>
                <a:extLst>
                  <a:ext uri="{0D108BD9-81ED-4DB2-BD59-A6C34878D82A}">
                    <a16:rowId xmlns:a16="http://schemas.microsoft.com/office/drawing/2014/main" xmlns="" val="856853934"/>
                  </a:ext>
                </a:extLst>
              </a:tr>
              <a:tr h="5770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Integrated Resource Plan</a:t>
                      </a:r>
                    </a:p>
                    <a:p>
                      <a:endParaRPr lang="en-ZA"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State Expenditure Framework </a:t>
                      </a:r>
                      <a:endParaRPr lang="en-ZA" sz="1600" dirty="0">
                        <a:effectLst/>
                      </a:endParaRPr>
                    </a:p>
                    <a:p>
                      <a:endParaRPr lang="en-ZA" sz="1600" dirty="0"/>
                    </a:p>
                  </a:txBody>
                  <a:tcPr/>
                </a:tc>
                <a:extLst>
                  <a:ext uri="{0D108BD9-81ED-4DB2-BD59-A6C34878D82A}">
                    <a16:rowId xmlns:a16="http://schemas.microsoft.com/office/drawing/2014/main" xmlns="" val="3163218157"/>
                  </a:ext>
                </a:extLst>
              </a:tr>
              <a:tr h="655230">
                <a:tc>
                  <a:txBody>
                    <a:bodyPr/>
                    <a:lstStyle/>
                    <a:p>
                      <a:endParaRPr lang="en-ZA" sz="16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Unclaimed Pension Benefits, and Default Regulation</a:t>
                      </a:r>
                      <a:endParaRPr lang="en-ZA" sz="1600" dirty="0">
                        <a:effectLst/>
                      </a:endParaRPr>
                    </a:p>
                    <a:p>
                      <a:endParaRPr lang="en-ZA" sz="1600" dirty="0"/>
                    </a:p>
                  </a:txBody>
                  <a:tcPr/>
                </a:tc>
                <a:extLst>
                  <a:ext uri="{0D108BD9-81ED-4DB2-BD59-A6C34878D82A}">
                    <a16:rowId xmlns:a16="http://schemas.microsoft.com/office/drawing/2014/main" xmlns="" val="1106124052"/>
                  </a:ext>
                </a:extLst>
              </a:tr>
              <a:tr h="655230">
                <a:tc>
                  <a:txBody>
                    <a:bodyPr/>
                    <a:lstStyle/>
                    <a:p>
                      <a:endParaRPr lang="en-ZA" sz="1600" dirty="0"/>
                    </a:p>
                  </a:txBody>
                  <a:tcPr/>
                </a:tc>
                <a:tc>
                  <a:txBody>
                    <a:bodyPr/>
                    <a:lstStyle/>
                    <a:p>
                      <a:r>
                        <a:rPr lang="en-ZA" sz="1600" dirty="0"/>
                        <a:t>Chamber session to consider challenges encountered by the CCMA. </a:t>
                      </a:r>
                    </a:p>
                  </a:txBody>
                  <a:tcPr/>
                </a:tc>
                <a:extLst>
                  <a:ext uri="{0D108BD9-81ED-4DB2-BD59-A6C34878D82A}">
                    <a16:rowId xmlns:a16="http://schemas.microsoft.com/office/drawing/2014/main" xmlns="" val="1853860653"/>
                  </a:ext>
                </a:extLst>
              </a:tr>
              <a:tr h="577035">
                <a:tc>
                  <a:txBody>
                    <a:bodyPr/>
                    <a:lstStyle/>
                    <a:p>
                      <a:endParaRPr lang="en-ZA"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mn-lt"/>
                          <a:ea typeface="+mn-ea"/>
                          <a:cs typeface="+mn-cs"/>
                        </a:rPr>
                        <a:t>Macro-Fiscal Outlook </a:t>
                      </a:r>
                      <a:endParaRPr lang="en-ZA" sz="1600" dirty="0">
                        <a:effectLst/>
                      </a:endParaRPr>
                    </a:p>
                    <a:p>
                      <a:endParaRPr lang="en-ZA" sz="1600" dirty="0"/>
                    </a:p>
                  </a:txBody>
                  <a:tcPr/>
                </a:tc>
                <a:extLst>
                  <a:ext uri="{0D108BD9-81ED-4DB2-BD59-A6C34878D82A}">
                    <a16:rowId xmlns:a16="http://schemas.microsoft.com/office/drawing/2014/main" xmlns="" val="1011518060"/>
                  </a:ext>
                </a:extLst>
              </a:tr>
            </a:tbl>
          </a:graphicData>
        </a:graphic>
      </p:graphicFrame>
      <p:sp>
        <p:nvSpPr>
          <p:cNvPr id="4" name="Slide Number Placeholder 3">
            <a:extLst>
              <a:ext uri="{FF2B5EF4-FFF2-40B4-BE49-F238E27FC236}">
                <a16:creationId xmlns:a16="http://schemas.microsoft.com/office/drawing/2014/main" xmlns="" id="{80D66357-8D74-4279-B25D-48494E76CC37}"/>
              </a:ext>
            </a:extLst>
          </p:cNvPr>
          <p:cNvSpPr>
            <a:spLocks noGrp="1"/>
          </p:cNvSpPr>
          <p:nvPr>
            <p:ph type="sldNum" sz="quarter" idx="12"/>
          </p:nvPr>
        </p:nvSpPr>
        <p:spPr/>
        <p:txBody>
          <a:bodyPr/>
          <a:lstStyle/>
          <a:p>
            <a:pPr>
              <a:defRPr/>
            </a:pPr>
            <a:fld id="{416AF1B2-E7A4-446A-84DC-90AA83BA6A19}" type="slidenum">
              <a:rPr lang="en-US" smtClean="0"/>
              <a:pPr>
                <a:defRPr/>
              </a:pPr>
              <a:t>11</a:t>
            </a:fld>
            <a:endParaRPr lang="en-US" dirty="0"/>
          </a:p>
        </p:txBody>
      </p:sp>
    </p:spTree>
    <p:extLst>
      <p:ext uri="{BB962C8B-B14F-4D97-AF65-F5344CB8AC3E}">
        <p14:creationId xmlns:p14="http://schemas.microsoft.com/office/powerpoint/2010/main" xmlns="" val="160746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50A33-8FDE-4F29-8F28-67E0E5FD686D}"/>
              </a:ext>
            </a:extLst>
          </p:cNvPr>
          <p:cNvSpPr>
            <a:spLocks noGrp="1"/>
          </p:cNvSpPr>
          <p:nvPr>
            <p:ph type="title"/>
          </p:nvPr>
        </p:nvSpPr>
        <p:spPr/>
        <p:txBody>
          <a:bodyPr/>
          <a:lstStyle/>
          <a:p>
            <a:r>
              <a:rPr lang="en-ZA" sz="1800" b="1" dirty="0">
                <a:solidFill>
                  <a:prstClr val="black"/>
                </a:solidFill>
                <a:latin typeface="Arial" panose="020B0604020202020204" pitchFamily="34" charset="0"/>
                <a:cs typeface="Arial" panose="020B0604020202020204" pitchFamily="34" charset="0"/>
              </a:rPr>
              <a:t>SUMMARY OF KEY ACHIEVEMENTS  – 2019/20 - </a:t>
            </a:r>
            <a:r>
              <a:rPr lang="en-GB" sz="1800" b="1" dirty="0">
                <a:solidFill>
                  <a:prstClr val="black"/>
                </a:solidFill>
                <a:latin typeface="Arial" panose="020B0604020202020204" pitchFamily="34" charset="0"/>
                <a:cs typeface="Arial" panose="020B0604020202020204" pitchFamily="34" charset="0"/>
              </a:rPr>
              <a:t>CONSIDERATION AND CONCLUSION OF SECTION 77 NOTICES</a:t>
            </a:r>
            <a:endParaRPr lang="en-ZA" dirty="0"/>
          </a:p>
        </p:txBody>
      </p:sp>
      <p:graphicFrame>
        <p:nvGraphicFramePr>
          <p:cNvPr id="5" name="Content Placeholder 4">
            <a:extLst>
              <a:ext uri="{FF2B5EF4-FFF2-40B4-BE49-F238E27FC236}">
                <a16:creationId xmlns:a16="http://schemas.microsoft.com/office/drawing/2014/main" xmlns="" id="{6054AEB5-1B38-4830-863C-747146C3400C}"/>
              </a:ext>
            </a:extLst>
          </p:cNvPr>
          <p:cNvGraphicFramePr>
            <a:graphicFrameLocks noGrp="1"/>
          </p:cNvGraphicFramePr>
          <p:nvPr>
            <p:ph idx="1"/>
            <p:extLst>
              <p:ext uri="{D42A27DB-BD31-4B8C-83A1-F6EECF244321}">
                <p14:modId xmlns:p14="http://schemas.microsoft.com/office/powerpoint/2010/main" xmlns="" val="3513421323"/>
              </p:ext>
            </p:extLst>
          </p:nvPr>
        </p:nvGraphicFramePr>
        <p:xfrm>
          <a:off x="323528" y="1552734"/>
          <a:ext cx="8496944" cy="4803615"/>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xmlns="" val="690455257"/>
                    </a:ext>
                  </a:extLst>
                </a:gridCol>
                <a:gridCol w="4248472">
                  <a:extLst>
                    <a:ext uri="{9D8B030D-6E8A-4147-A177-3AD203B41FA5}">
                      <a16:colId xmlns:a16="http://schemas.microsoft.com/office/drawing/2014/main" xmlns="" val="2735924777"/>
                    </a:ext>
                  </a:extLst>
                </a:gridCol>
              </a:tblGrid>
              <a:tr h="656435">
                <a:tc>
                  <a:txBody>
                    <a:bodyPr/>
                    <a:lstStyle/>
                    <a:p>
                      <a:r>
                        <a:rPr lang="en-ZA" dirty="0"/>
                        <a:t>Section 77 Issue considered</a:t>
                      </a:r>
                    </a:p>
                    <a:p>
                      <a:endParaRPr lang="en-ZA" dirty="0"/>
                    </a:p>
                  </a:txBody>
                  <a:tcPr/>
                </a:tc>
                <a:tc>
                  <a:txBody>
                    <a:bodyPr/>
                    <a:lstStyle/>
                    <a:p>
                      <a:r>
                        <a:rPr lang="en-ZA" dirty="0"/>
                        <a:t>Trade Union which lodged the notice</a:t>
                      </a:r>
                    </a:p>
                  </a:txBody>
                  <a:tcPr/>
                </a:tc>
                <a:extLst>
                  <a:ext uri="{0D108BD9-81ED-4DB2-BD59-A6C34878D82A}">
                    <a16:rowId xmlns:a16="http://schemas.microsoft.com/office/drawing/2014/main" xmlns="" val="457015237"/>
                  </a:ext>
                </a:extLst>
              </a:tr>
              <a:tr h="9649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solidFill>
                            <a:prstClr val="black"/>
                          </a:solidFill>
                        </a:rPr>
                        <a:t>State of Public Transport in the Western Cape.</a:t>
                      </a:r>
                    </a:p>
                    <a:p>
                      <a:endParaRPr lang="en-ZA" dirty="0"/>
                    </a:p>
                  </a:txBody>
                  <a:tcPr/>
                </a:tc>
                <a:tc>
                  <a:txBody>
                    <a:bodyPr/>
                    <a:lstStyle/>
                    <a:p>
                      <a:r>
                        <a:rPr lang="en-GB" sz="1800" dirty="0">
                          <a:solidFill>
                            <a:prstClr val="black"/>
                          </a:solidFill>
                        </a:rPr>
                        <a:t>Congress of the South African Trade Unions</a:t>
                      </a:r>
                      <a:endParaRPr lang="en-ZA" dirty="0"/>
                    </a:p>
                  </a:txBody>
                  <a:tcPr/>
                </a:tc>
                <a:extLst>
                  <a:ext uri="{0D108BD9-81ED-4DB2-BD59-A6C34878D82A}">
                    <a16:rowId xmlns:a16="http://schemas.microsoft.com/office/drawing/2014/main" xmlns="" val="856853934"/>
                  </a:ext>
                </a:extLst>
              </a:tr>
              <a:tr h="8936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solidFill>
                            <a:prstClr val="black"/>
                          </a:solidFill>
                        </a:rPr>
                        <a:t>Non-Trading Public Holidays to be declared</a:t>
                      </a:r>
                      <a:endParaRPr lang="en-ZA" dirty="0"/>
                    </a:p>
                  </a:txBody>
                  <a:tcPr/>
                </a:tc>
                <a:tc>
                  <a:txBody>
                    <a:bodyPr/>
                    <a:lstStyle/>
                    <a:p>
                      <a:r>
                        <a:rPr lang="en-GB" sz="1800" dirty="0">
                          <a:solidFill>
                            <a:prstClr val="black"/>
                          </a:solidFill>
                        </a:rPr>
                        <a:t>Congress of the South African Trade Unions</a:t>
                      </a:r>
                      <a:endParaRPr lang="en-ZA" dirty="0"/>
                    </a:p>
                  </a:txBody>
                  <a:tcPr/>
                </a:tc>
                <a:extLst>
                  <a:ext uri="{0D108BD9-81ED-4DB2-BD59-A6C34878D82A}">
                    <a16:rowId xmlns:a16="http://schemas.microsoft.com/office/drawing/2014/main" xmlns="" val="3163218157"/>
                  </a:ext>
                </a:extLst>
              </a:tr>
              <a:tr h="6754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solidFill>
                            <a:prstClr val="black"/>
                          </a:solidFill>
                        </a:rPr>
                        <a:t>Provision of Free Education in South Africa</a:t>
                      </a:r>
                    </a:p>
                    <a:p>
                      <a:endParaRPr lang="en-ZA" dirty="0"/>
                    </a:p>
                  </a:txBody>
                  <a:tcPr/>
                </a:tc>
                <a:tc>
                  <a:txBody>
                    <a:bodyPr/>
                    <a:lstStyle/>
                    <a:p>
                      <a:r>
                        <a:rPr lang="en-GB" sz="1800" dirty="0">
                          <a:solidFill>
                            <a:prstClr val="black"/>
                          </a:solidFill>
                        </a:rPr>
                        <a:t>Congress of the South African Trade Unions </a:t>
                      </a:r>
                      <a:endParaRPr lang="en-ZA" dirty="0"/>
                    </a:p>
                  </a:txBody>
                  <a:tcPr/>
                </a:tc>
                <a:extLst>
                  <a:ext uri="{0D108BD9-81ED-4DB2-BD59-A6C34878D82A}">
                    <a16:rowId xmlns:a16="http://schemas.microsoft.com/office/drawing/2014/main" xmlns="" val="1106124052"/>
                  </a:ext>
                </a:extLst>
              </a:tr>
              <a:tr h="9377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a:solidFill>
                            <a:prstClr val="black"/>
                          </a:solidFill>
                        </a:rPr>
                        <a:t>Lack of Competency in the Leadership of PRASA. </a:t>
                      </a:r>
                    </a:p>
                    <a:p>
                      <a:endParaRPr lang="en-ZA" dirty="0"/>
                    </a:p>
                  </a:txBody>
                  <a:tcPr/>
                </a:tc>
                <a:tc>
                  <a:txBody>
                    <a:bodyPr/>
                    <a:lstStyle/>
                    <a:p>
                      <a:r>
                        <a:rPr lang="en-ZA" sz="1800" dirty="0">
                          <a:solidFill>
                            <a:prstClr val="black"/>
                          </a:solidFill>
                        </a:rPr>
                        <a:t>Federation of Unions South Africa </a:t>
                      </a:r>
                      <a:endParaRPr lang="en-ZA" dirty="0"/>
                    </a:p>
                  </a:txBody>
                  <a:tcPr/>
                </a:tc>
                <a:extLst>
                  <a:ext uri="{0D108BD9-81ED-4DB2-BD59-A6C34878D82A}">
                    <a16:rowId xmlns:a16="http://schemas.microsoft.com/office/drawing/2014/main" xmlns="" val="1011518060"/>
                  </a:ext>
                </a:extLst>
              </a:tr>
              <a:tr h="67543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dirty="0">
                          <a:solidFill>
                            <a:prstClr val="black"/>
                          </a:solidFill>
                        </a:rPr>
                        <a:t>Independent Power Producers. </a:t>
                      </a:r>
                    </a:p>
                    <a:p>
                      <a:endParaRPr lang="en-ZA" dirty="0"/>
                    </a:p>
                  </a:txBody>
                  <a:tcPr/>
                </a:tc>
                <a:tc>
                  <a:txBody>
                    <a:bodyPr/>
                    <a:lstStyle/>
                    <a:p>
                      <a:r>
                        <a:rPr lang="en-ZA" sz="1800" dirty="0">
                          <a:solidFill>
                            <a:prstClr val="black"/>
                          </a:solidFill>
                        </a:rPr>
                        <a:t>National Union of Mine workers </a:t>
                      </a:r>
                      <a:endParaRPr lang="en-ZA" dirty="0"/>
                    </a:p>
                  </a:txBody>
                  <a:tcPr/>
                </a:tc>
                <a:extLst>
                  <a:ext uri="{0D108BD9-81ED-4DB2-BD59-A6C34878D82A}">
                    <a16:rowId xmlns:a16="http://schemas.microsoft.com/office/drawing/2014/main" xmlns="" val="2916042599"/>
                  </a:ext>
                </a:extLst>
              </a:tr>
            </a:tbl>
          </a:graphicData>
        </a:graphic>
      </p:graphicFrame>
      <p:sp>
        <p:nvSpPr>
          <p:cNvPr id="4" name="Slide Number Placeholder 3">
            <a:extLst>
              <a:ext uri="{FF2B5EF4-FFF2-40B4-BE49-F238E27FC236}">
                <a16:creationId xmlns:a16="http://schemas.microsoft.com/office/drawing/2014/main" xmlns="" id="{80D66357-8D74-4279-B25D-48494E76CC37}"/>
              </a:ext>
            </a:extLst>
          </p:cNvPr>
          <p:cNvSpPr>
            <a:spLocks noGrp="1"/>
          </p:cNvSpPr>
          <p:nvPr>
            <p:ph type="sldNum" sz="quarter" idx="12"/>
          </p:nvPr>
        </p:nvSpPr>
        <p:spPr/>
        <p:txBody>
          <a:bodyPr/>
          <a:lstStyle/>
          <a:p>
            <a:pPr>
              <a:defRPr/>
            </a:pPr>
            <a:fld id="{416AF1B2-E7A4-446A-84DC-90AA83BA6A19}" type="slidenum">
              <a:rPr lang="en-US" smtClean="0"/>
              <a:pPr>
                <a:defRPr/>
              </a:pPr>
              <a:t>12</a:t>
            </a:fld>
            <a:endParaRPr lang="en-US" dirty="0"/>
          </a:p>
        </p:txBody>
      </p:sp>
    </p:spTree>
    <p:extLst>
      <p:ext uri="{BB962C8B-B14F-4D97-AF65-F5344CB8AC3E}">
        <p14:creationId xmlns:p14="http://schemas.microsoft.com/office/powerpoint/2010/main" xmlns="" val="136204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D9FE3-9D1F-4233-B16D-A9D94182ABA6}"/>
              </a:ext>
            </a:extLst>
          </p:cNvPr>
          <p:cNvSpPr>
            <a:spLocks noGrp="1"/>
          </p:cNvSpPr>
          <p:nvPr>
            <p:ph type="title"/>
          </p:nvPr>
        </p:nvSpPr>
        <p:spPr>
          <a:xfrm>
            <a:off x="457200" y="274638"/>
            <a:ext cx="8229600" cy="1143000"/>
          </a:xfrm>
        </p:spPr>
        <p:txBody>
          <a:bodyPr/>
          <a:lstStyle/>
          <a:p>
            <a:r>
              <a:rPr lang="en-ZA" sz="2000" b="1" dirty="0">
                <a:solidFill>
                  <a:prstClr val="black"/>
                </a:solidFill>
                <a:latin typeface="Arial" panose="020B0604020202020204" pitchFamily="34" charset="0"/>
                <a:cs typeface="Arial" panose="020B0604020202020204" pitchFamily="34" charset="0"/>
              </a:rPr>
              <a:t/>
            </a:r>
            <a:br>
              <a:rPr lang="en-ZA" sz="2000" b="1" dirty="0">
                <a:solidFill>
                  <a:prstClr val="black"/>
                </a:solidFill>
                <a:latin typeface="Arial" panose="020B0604020202020204" pitchFamily="34" charset="0"/>
                <a:cs typeface="Arial" panose="020B0604020202020204" pitchFamily="34" charset="0"/>
              </a:rPr>
            </a:br>
            <a:r>
              <a:rPr lang="en-ZA" sz="2000" b="1" dirty="0">
                <a:solidFill>
                  <a:prstClr val="black"/>
                </a:solidFill>
                <a:latin typeface="Arial" panose="020B0604020202020204" pitchFamily="34" charset="0"/>
                <a:cs typeface="Arial" panose="020B0604020202020204" pitchFamily="34" charset="0"/>
              </a:rPr>
              <a:t>SUMMARY OF KEY ACHIEVEMENTS  – 2019/20: PRESIDENTIAL JOB SUMMIT  PROGRESS</a:t>
            </a:r>
            <a:r>
              <a:rPr lang="en-ZA" sz="4000" dirty="0"/>
              <a:t/>
            </a:r>
            <a:br>
              <a:rPr lang="en-ZA" sz="4000" dirty="0"/>
            </a:br>
            <a:endParaRPr lang="en-ZA" sz="4000" dirty="0"/>
          </a:p>
        </p:txBody>
      </p:sp>
      <p:graphicFrame>
        <p:nvGraphicFramePr>
          <p:cNvPr id="8" name="Content Placeholder 7">
            <a:extLst>
              <a:ext uri="{FF2B5EF4-FFF2-40B4-BE49-F238E27FC236}">
                <a16:creationId xmlns:a16="http://schemas.microsoft.com/office/drawing/2014/main" xmlns="" id="{460922F9-B8C7-4CB9-B1C8-9C73320BCE17}"/>
              </a:ext>
            </a:extLst>
          </p:cNvPr>
          <p:cNvGraphicFramePr>
            <a:graphicFrameLocks noGrp="1"/>
          </p:cNvGraphicFramePr>
          <p:nvPr>
            <p:ph sz="quarter" idx="4"/>
            <p:extLst>
              <p:ext uri="{D42A27DB-BD31-4B8C-83A1-F6EECF244321}">
                <p14:modId xmlns:p14="http://schemas.microsoft.com/office/powerpoint/2010/main" xmlns="" val="1960193173"/>
              </p:ext>
            </p:extLst>
          </p:nvPr>
        </p:nvGraphicFramePr>
        <p:xfrm>
          <a:off x="251520" y="1461294"/>
          <a:ext cx="8568952" cy="4973320"/>
        </p:xfrm>
        <a:graphic>
          <a:graphicData uri="http://schemas.openxmlformats.org/drawingml/2006/table">
            <a:tbl>
              <a:tblPr firstRow="1" bandRow="1">
                <a:tableStyleId>{5C22544A-7EE6-4342-B048-85BDC9FD1C3A}</a:tableStyleId>
              </a:tblPr>
              <a:tblGrid>
                <a:gridCol w="2142178">
                  <a:extLst>
                    <a:ext uri="{9D8B030D-6E8A-4147-A177-3AD203B41FA5}">
                      <a16:colId xmlns:a16="http://schemas.microsoft.com/office/drawing/2014/main" xmlns="" val="1869848923"/>
                    </a:ext>
                  </a:extLst>
                </a:gridCol>
                <a:gridCol w="6426774">
                  <a:extLst>
                    <a:ext uri="{9D8B030D-6E8A-4147-A177-3AD203B41FA5}">
                      <a16:colId xmlns:a16="http://schemas.microsoft.com/office/drawing/2014/main" xmlns="" val="4077121067"/>
                    </a:ext>
                  </a:extLst>
                </a:gridCol>
              </a:tblGrid>
              <a:tr h="370840">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xmlns="" val="1753027670"/>
                  </a:ext>
                </a:extLst>
              </a:tr>
              <a:tr h="370840">
                <a:tc>
                  <a:txBody>
                    <a:bodyPr/>
                    <a:lstStyle/>
                    <a:p>
                      <a:r>
                        <a:rPr lang="en-ZA" sz="1600" dirty="0"/>
                        <a:t>TERS for companies in distress</a:t>
                      </a:r>
                    </a:p>
                  </a:txBody>
                  <a:tcPr/>
                </a:tc>
                <a:tc>
                  <a:txBody>
                    <a:bodyPr/>
                    <a:lstStyle/>
                    <a:p>
                      <a:r>
                        <a:rPr lang="en-ZA" sz="1600" dirty="0"/>
                        <a:t>Through CCMA facilitated processes, 21 846 jobs were saved. </a:t>
                      </a:r>
                    </a:p>
                    <a:p>
                      <a:r>
                        <a:rPr lang="en-ZA" sz="1600" b="1" dirty="0"/>
                        <a:t>TERS</a:t>
                      </a:r>
                      <a:r>
                        <a:rPr lang="en-ZA" sz="1600" dirty="0"/>
                        <a:t> is now managed by a Single Adjudication Committee with payments processed within </a:t>
                      </a:r>
                      <a:r>
                        <a:rPr lang="en-GB" sz="1600" dirty="0"/>
                        <a:t>16 days from the point of adjudication</a:t>
                      </a:r>
                      <a:r>
                        <a:rPr lang="en-ZA" sz="1600" dirty="0"/>
                        <a:t>. </a:t>
                      </a:r>
                    </a:p>
                  </a:txBody>
                  <a:tcPr/>
                </a:tc>
                <a:extLst>
                  <a:ext uri="{0D108BD9-81ED-4DB2-BD59-A6C34878D82A}">
                    <a16:rowId xmlns:a16="http://schemas.microsoft.com/office/drawing/2014/main" xmlns="" val="1552513416"/>
                  </a:ext>
                </a:extLst>
              </a:tr>
              <a:tr h="370840">
                <a:tc>
                  <a:txBody>
                    <a:bodyPr/>
                    <a:lstStyle/>
                    <a:p>
                      <a:r>
                        <a:rPr lang="en-ZA" sz="1600" dirty="0"/>
                        <a:t>Changes to export tax to reduce job loss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Minister of Finance announced in the budget speech that government is aware that unfair trade practices have put some key industries under pressure.  However no change to date</a:t>
                      </a:r>
                      <a:endParaRPr lang="en-ZA" sz="1600" dirty="0"/>
                    </a:p>
                  </a:txBody>
                  <a:tcPr/>
                </a:tc>
                <a:extLst>
                  <a:ext uri="{0D108BD9-81ED-4DB2-BD59-A6C34878D82A}">
                    <a16:rowId xmlns:a16="http://schemas.microsoft.com/office/drawing/2014/main" xmlns="" val="2346642380"/>
                  </a:ext>
                </a:extLst>
              </a:tr>
              <a:tr h="370840">
                <a:tc>
                  <a:txBody>
                    <a:bodyPr/>
                    <a:lstStyle/>
                    <a:p>
                      <a:r>
                        <a:rPr lang="en-ZA" sz="1600" dirty="0"/>
                        <a:t>E-visas &amp; unabridged birth certificates to make it easier to visit SA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0" dirty="0"/>
                        <a:t>Pilot launched on </a:t>
                      </a:r>
                      <a:r>
                        <a:rPr lang="en-GB" sz="1600" dirty="0"/>
                        <a:t>the 25th November in Kenya and completed. The system was to be tested in India, Nigeria and China but impacted on by Covid19 pandemic.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Directive issued stating that unabridged birth certificate is not required for visa exempt countries</a:t>
                      </a:r>
                      <a:endParaRPr lang="en-ZA" sz="1600" dirty="0"/>
                    </a:p>
                  </a:txBody>
                  <a:tcPr/>
                </a:tc>
                <a:extLst>
                  <a:ext uri="{0D108BD9-81ED-4DB2-BD59-A6C34878D82A}">
                    <a16:rowId xmlns:a16="http://schemas.microsoft.com/office/drawing/2014/main" xmlns="" val="844190228"/>
                  </a:ext>
                </a:extLst>
              </a:tr>
              <a:tr h="370840">
                <a:tc>
                  <a:txBody>
                    <a:bodyPr/>
                    <a:lstStyle/>
                    <a:p>
                      <a:r>
                        <a:rPr lang="en-ZA" sz="1600" dirty="0"/>
                        <a:t>Critical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dirty="0"/>
                        <a:t>D</a:t>
                      </a:r>
                      <a:r>
                        <a:rPr lang="en-GB" sz="1600" dirty="0"/>
                        <a:t>HET, DTIC, DHA and DEL engaged and agreed a process to review the critical skills list and determine how best to accelerate critical skills visas for industries that are critical for growth.</a:t>
                      </a:r>
                      <a:endParaRPr lang="en-ZA" sz="1600" dirty="0"/>
                    </a:p>
                  </a:txBody>
                  <a:tcPr/>
                </a:tc>
                <a:extLst>
                  <a:ext uri="{0D108BD9-81ED-4DB2-BD59-A6C34878D82A}">
                    <a16:rowId xmlns:a16="http://schemas.microsoft.com/office/drawing/2014/main" xmlns="" val="3152888580"/>
                  </a:ext>
                </a:extLst>
              </a:tr>
              <a:tr h="370840">
                <a:tc>
                  <a:txBody>
                    <a:bodyPr/>
                    <a:lstStyle/>
                    <a:p>
                      <a:r>
                        <a:rPr lang="en-ZA" sz="1600" dirty="0"/>
                        <a:t>EPWP National Youth Service Programme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DPWI has trained a total of 7 159 learners. However funding and placement of learners that completed their training remains a challenge.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dirty="0"/>
                    </a:p>
                  </a:txBody>
                  <a:tcPr/>
                </a:tc>
                <a:extLst>
                  <a:ext uri="{0D108BD9-81ED-4DB2-BD59-A6C34878D82A}">
                    <a16:rowId xmlns:a16="http://schemas.microsoft.com/office/drawing/2014/main" xmlns="" val="70197678"/>
                  </a:ext>
                </a:extLst>
              </a:tr>
            </a:tbl>
          </a:graphicData>
        </a:graphic>
      </p:graphicFrame>
      <p:sp>
        <p:nvSpPr>
          <p:cNvPr id="7" name="Slide Number Placeholder 6">
            <a:extLst>
              <a:ext uri="{FF2B5EF4-FFF2-40B4-BE49-F238E27FC236}">
                <a16:creationId xmlns:a16="http://schemas.microsoft.com/office/drawing/2014/main" xmlns=""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13</a:t>
            </a:fld>
            <a:endParaRPr lang="en-US" dirty="0"/>
          </a:p>
        </p:txBody>
      </p:sp>
    </p:spTree>
    <p:extLst>
      <p:ext uri="{BB962C8B-B14F-4D97-AF65-F5344CB8AC3E}">
        <p14:creationId xmlns:p14="http://schemas.microsoft.com/office/powerpoint/2010/main" xmlns="" val="93714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D9FE3-9D1F-4233-B16D-A9D94182ABA6}"/>
              </a:ext>
            </a:extLst>
          </p:cNvPr>
          <p:cNvSpPr>
            <a:spLocks noGrp="1"/>
          </p:cNvSpPr>
          <p:nvPr>
            <p:ph type="title"/>
          </p:nvPr>
        </p:nvSpPr>
        <p:spPr>
          <a:xfrm>
            <a:off x="457200" y="274638"/>
            <a:ext cx="8229600" cy="1143000"/>
          </a:xfrm>
        </p:spPr>
        <p:txBody>
          <a:bodyPr/>
          <a:lstStyle/>
          <a:p>
            <a:r>
              <a:rPr lang="en-ZA" sz="2000" b="1" dirty="0">
                <a:solidFill>
                  <a:prstClr val="black"/>
                </a:solidFill>
                <a:latin typeface="Arial" panose="020B0604020202020204" pitchFamily="34" charset="0"/>
                <a:cs typeface="Arial" panose="020B0604020202020204" pitchFamily="34" charset="0"/>
              </a:rPr>
              <a:t>PRESIDENTIAL JOB SUMMIT  PROGRESS</a:t>
            </a:r>
            <a:r>
              <a:rPr lang="en-ZA" sz="4000" dirty="0"/>
              <a:t/>
            </a:r>
            <a:br>
              <a:rPr lang="en-ZA" sz="4000" dirty="0"/>
            </a:br>
            <a:endParaRPr lang="en-ZA" sz="4000" dirty="0"/>
          </a:p>
        </p:txBody>
      </p:sp>
      <p:graphicFrame>
        <p:nvGraphicFramePr>
          <p:cNvPr id="8" name="Content Placeholder 7">
            <a:extLst>
              <a:ext uri="{FF2B5EF4-FFF2-40B4-BE49-F238E27FC236}">
                <a16:creationId xmlns:a16="http://schemas.microsoft.com/office/drawing/2014/main" xmlns="" id="{460922F9-B8C7-4CB9-B1C8-9C73320BCE17}"/>
              </a:ext>
            </a:extLst>
          </p:cNvPr>
          <p:cNvGraphicFramePr>
            <a:graphicFrameLocks noGrp="1"/>
          </p:cNvGraphicFramePr>
          <p:nvPr>
            <p:ph sz="quarter" idx="4"/>
            <p:extLst>
              <p:ext uri="{D42A27DB-BD31-4B8C-83A1-F6EECF244321}">
                <p14:modId xmlns:p14="http://schemas.microsoft.com/office/powerpoint/2010/main" xmlns="" val="2726456202"/>
              </p:ext>
            </p:extLst>
          </p:nvPr>
        </p:nvGraphicFramePr>
        <p:xfrm>
          <a:off x="215516" y="1425267"/>
          <a:ext cx="8712968" cy="4966746"/>
        </p:xfrm>
        <a:graphic>
          <a:graphicData uri="http://schemas.openxmlformats.org/drawingml/2006/table">
            <a:tbl>
              <a:tblPr firstRow="1" bandRow="1">
                <a:tableStyleId>{5C22544A-7EE6-4342-B048-85BDC9FD1C3A}</a:tableStyleId>
              </a:tblPr>
              <a:tblGrid>
                <a:gridCol w="2046892">
                  <a:extLst>
                    <a:ext uri="{9D8B030D-6E8A-4147-A177-3AD203B41FA5}">
                      <a16:colId xmlns:a16="http://schemas.microsoft.com/office/drawing/2014/main" xmlns="" val="1869848923"/>
                    </a:ext>
                  </a:extLst>
                </a:gridCol>
                <a:gridCol w="6666076">
                  <a:extLst>
                    <a:ext uri="{9D8B030D-6E8A-4147-A177-3AD203B41FA5}">
                      <a16:colId xmlns:a16="http://schemas.microsoft.com/office/drawing/2014/main" xmlns="" val="4077121067"/>
                    </a:ext>
                  </a:extLst>
                </a:gridCol>
              </a:tblGrid>
              <a:tr h="349909">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xmlns="" val="1753027670"/>
                  </a:ext>
                </a:extLst>
              </a:tr>
              <a:tr h="1141546">
                <a:tc>
                  <a:txBody>
                    <a:bodyPr/>
                    <a:lstStyle/>
                    <a:p>
                      <a:r>
                        <a:rPr lang="en-ZA" sz="1600" dirty="0"/>
                        <a:t>Agriculture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dirty="0"/>
                        <a:t>A </a:t>
                      </a:r>
                      <a:r>
                        <a:rPr lang="en-ZA" sz="1600" b="0" dirty="0"/>
                        <a:t>blended finance scheme (BFS) for land redistribution was discussed. Shared. The department has committed R2 billion (R200m from DRDLR,  R880m from DAFF and R1 billion from Land Bank) to pilot the implementation of the BFS over a MTEF (2020-2024). </a:t>
                      </a:r>
                      <a:endParaRPr lang="en-ZA" sz="1600" dirty="0"/>
                    </a:p>
                  </a:txBody>
                  <a:tcPr/>
                </a:tc>
                <a:extLst>
                  <a:ext uri="{0D108BD9-81ED-4DB2-BD59-A6C34878D82A}">
                    <a16:rowId xmlns:a16="http://schemas.microsoft.com/office/drawing/2014/main" xmlns="" val="1552513416"/>
                  </a:ext>
                </a:extLst>
              </a:tr>
              <a:tr h="862789">
                <a:tc>
                  <a:txBody>
                    <a:bodyPr/>
                    <a:lstStyle/>
                    <a:p>
                      <a:r>
                        <a:rPr lang="en-ZA" sz="1600" dirty="0"/>
                        <a:t>Pharmaceuticals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Several initiatives have been underway to understand how best the timeframes for addressing backlogs in the regulation of new drugs can be reduced. </a:t>
                      </a:r>
                      <a:endParaRPr lang="en-ZA" sz="1600" dirty="0"/>
                    </a:p>
                  </a:txBody>
                  <a:tcPr/>
                </a:tc>
                <a:extLst>
                  <a:ext uri="{0D108BD9-81ED-4DB2-BD59-A6C34878D82A}">
                    <a16:rowId xmlns:a16="http://schemas.microsoft.com/office/drawing/2014/main" xmlns="" val="2346642380"/>
                  </a:ext>
                </a:extLst>
              </a:tr>
              <a:tr h="505363">
                <a:tc>
                  <a:txBody>
                    <a:bodyPr/>
                    <a:lstStyle/>
                    <a:p>
                      <a:r>
                        <a:rPr lang="en-ZA" sz="1600" dirty="0"/>
                        <a:t>Clothing, textiles, leather and footwear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0" dirty="0"/>
                        <a:t>The Master Plan was </a:t>
                      </a:r>
                      <a:r>
                        <a:rPr lang="en-GB" sz="1600" dirty="0"/>
                        <a:t>completed and signed by all parties on 6 November 2019 at a Presidential Investors’ Conference.</a:t>
                      </a:r>
                      <a:endParaRPr lang="en-ZA" sz="1600" dirty="0"/>
                    </a:p>
                  </a:txBody>
                  <a:tcPr/>
                </a:tc>
                <a:extLst>
                  <a:ext uri="{0D108BD9-81ED-4DB2-BD59-A6C34878D82A}">
                    <a16:rowId xmlns:a16="http://schemas.microsoft.com/office/drawing/2014/main" xmlns="" val="844190228"/>
                  </a:ext>
                </a:extLst>
              </a:tr>
              <a:tr h="572298">
                <a:tc>
                  <a:txBody>
                    <a:bodyPr/>
                    <a:lstStyle/>
                    <a:p>
                      <a:r>
                        <a:rPr lang="en-ZA" sz="1600" dirty="0"/>
                        <a:t>Automotive value chain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South Africa's Automotive Master Plan (SAAM) and the post-2020 APDP amendments have been finalised and are now being implemented.</a:t>
                      </a:r>
                      <a:endParaRPr lang="en-ZA" sz="1600" dirty="0"/>
                    </a:p>
                  </a:txBody>
                  <a:tcPr/>
                </a:tc>
                <a:extLst>
                  <a:ext uri="{0D108BD9-81ED-4DB2-BD59-A6C34878D82A}">
                    <a16:rowId xmlns:a16="http://schemas.microsoft.com/office/drawing/2014/main" xmlns="" val="3152888580"/>
                  </a:ext>
                </a:extLst>
              </a:tr>
              <a:tr h="859291">
                <a:tc>
                  <a:txBody>
                    <a:bodyPr/>
                    <a:lstStyle/>
                    <a:p>
                      <a:r>
                        <a:rPr lang="en-ZA" sz="1600" b="0" dirty="0"/>
                        <a:t>Waste</a:t>
                      </a:r>
                    </a:p>
                  </a:txBody>
                  <a:tcPr/>
                </a:tc>
                <a:tc>
                  <a:txBody>
                    <a:bodyPr/>
                    <a:lstStyle/>
                    <a:p>
                      <a:r>
                        <a:rPr lang="en-GB" sz="1600" b="0" dirty="0"/>
                        <a:t>Waste exclusion authorisations were issued by the Minister of DEFF during January and February 2020 enabling the initiation of waste beneficiation projects</a:t>
                      </a:r>
                      <a:endParaRPr lang="en-ZA" sz="1600" b="0" dirty="0"/>
                    </a:p>
                  </a:txBody>
                  <a:tcPr/>
                </a:tc>
                <a:extLst>
                  <a:ext uri="{0D108BD9-81ED-4DB2-BD59-A6C34878D82A}">
                    <a16:rowId xmlns:a16="http://schemas.microsoft.com/office/drawing/2014/main" xmlns="" val="3539281110"/>
                  </a:ext>
                </a:extLst>
              </a:tr>
              <a:tr h="485742">
                <a:tc>
                  <a:txBody>
                    <a:bodyPr/>
                    <a:lstStyle/>
                    <a:p>
                      <a:r>
                        <a:rPr lang="en-GB" sz="1600" b="0" dirty="0"/>
                        <a:t>Business Processing Services</a:t>
                      </a:r>
                      <a:endParaRPr lang="en-ZA" sz="1600"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The jobs impact of the programme remains above target.  Since the Jobs Summit up until December 2019, 17 824 new jobs have been created.</a:t>
                      </a:r>
                      <a:endParaRPr lang="en-ZA" sz="1600" dirty="0"/>
                    </a:p>
                  </a:txBody>
                  <a:tcPr/>
                </a:tc>
                <a:extLst>
                  <a:ext uri="{0D108BD9-81ED-4DB2-BD59-A6C34878D82A}">
                    <a16:rowId xmlns:a16="http://schemas.microsoft.com/office/drawing/2014/main" xmlns="" val="458173914"/>
                  </a:ext>
                </a:extLst>
              </a:tr>
            </a:tbl>
          </a:graphicData>
        </a:graphic>
      </p:graphicFrame>
      <p:sp>
        <p:nvSpPr>
          <p:cNvPr id="7" name="Slide Number Placeholder 6">
            <a:extLst>
              <a:ext uri="{FF2B5EF4-FFF2-40B4-BE49-F238E27FC236}">
                <a16:creationId xmlns:a16="http://schemas.microsoft.com/office/drawing/2014/main" xmlns=""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14</a:t>
            </a:fld>
            <a:endParaRPr lang="en-US" dirty="0"/>
          </a:p>
        </p:txBody>
      </p:sp>
    </p:spTree>
    <p:extLst>
      <p:ext uri="{BB962C8B-B14F-4D97-AF65-F5344CB8AC3E}">
        <p14:creationId xmlns:p14="http://schemas.microsoft.com/office/powerpoint/2010/main" xmlns="" val="133583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D9FE3-9D1F-4233-B16D-A9D94182ABA6}"/>
              </a:ext>
            </a:extLst>
          </p:cNvPr>
          <p:cNvSpPr>
            <a:spLocks noGrp="1"/>
          </p:cNvSpPr>
          <p:nvPr>
            <p:ph type="title"/>
          </p:nvPr>
        </p:nvSpPr>
        <p:spPr>
          <a:xfrm>
            <a:off x="457200" y="274638"/>
            <a:ext cx="8229600" cy="1143000"/>
          </a:xfrm>
        </p:spPr>
        <p:txBody>
          <a:bodyPr/>
          <a:lstStyle/>
          <a:p>
            <a:r>
              <a:rPr lang="en-ZA" sz="2000" b="1" dirty="0">
                <a:solidFill>
                  <a:prstClr val="black"/>
                </a:solidFill>
                <a:latin typeface="Arial" panose="020B0604020202020204" pitchFamily="34" charset="0"/>
                <a:cs typeface="Arial" panose="020B0604020202020204" pitchFamily="34" charset="0"/>
              </a:rPr>
              <a:t>PRESIDENTIAL JOB SUMMIT  PROGRESS  CONT</a:t>
            </a:r>
            <a:r>
              <a:rPr lang="en-ZA" sz="4000" dirty="0"/>
              <a:t/>
            </a:r>
            <a:br>
              <a:rPr lang="en-ZA" sz="4000" dirty="0"/>
            </a:br>
            <a:endParaRPr lang="en-ZA" sz="4000" dirty="0"/>
          </a:p>
        </p:txBody>
      </p:sp>
      <p:graphicFrame>
        <p:nvGraphicFramePr>
          <p:cNvPr id="8" name="Content Placeholder 7">
            <a:extLst>
              <a:ext uri="{FF2B5EF4-FFF2-40B4-BE49-F238E27FC236}">
                <a16:creationId xmlns:a16="http://schemas.microsoft.com/office/drawing/2014/main" xmlns="" id="{460922F9-B8C7-4CB9-B1C8-9C73320BCE17}"/>
              </a:ext>
            </a:extLst>
          </p:cNvPr>
          <p:cNvGraphicFramePr>
            <a:graphicFrameLocks noGrp="1"/>
          </p:cNvGraphicFramePr>
          <p:nvPr>
            <p:ph sz="quarter" idx="4"/>
            <p:extLst>
              <p:ext uri="{D42A27DB-BD31-4B8C-83A1-F6EECF244321}">
                <p14:modId xmlns:p14="http://schemas.microsoft.com/office/powerpoint/2010/main" xmlns="" val="2421659212"/>
              </p:ext>
            </p:extLst>
          </p:nvPr>
        </p:nvGraphicFramePr>
        <p:xfrm>
          <a:off x="251520" y="1328830"/>
          <a:ext cx="8568952" cy="5212080"/>
        </p:xfrm>
        <a:graphic>
          <a:graphicData uri="http://schemas.openxmlformats.org/drawingml/2006/table">
            <a:tbl>
              <a:tblPr firstRow="1" bandRow="1">
                <a:tableStyleId>{5C22544A-7EE6-4342-B048-85BDC9FD1C3A}</a:tableStyleId>
              </a:tblPr>
              <a:tblGrid>
                <a:gridCol w="2142177">
                  <a:extLst>
                    <a:ext uri="{9D8B030D-6E8A-4147-A177-3AD203B41FA5}">
                      <a16:colId xmlns:a16="http://schemas.microsoft.com/office/drawing/2014/main" xmlns="" val="1869848923"/>
                    </a:ext>
                  </a:extLst>
                </a:gridCol>
                <a:gridCol w="6426775">
                  <a:extLst>
                    <a:ext uri="{9D8B030D-6E8A-4147-A177-3AD203B41FA5}">
                      <a16:colId xmlns:a16="http://schemas.microsoft.com/office/drawing/2014/main" xmlns="" val="4077121067"/>
                    </a:ext>
                  </a:extLst>
                </a:gridCol>
              </a:tblGrid>
              <a:tr h="352808">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xmlns="" val="1753027670"/>
                  </a:ext>
                </a:extLst>
              </a:tr>
              <a:tr h="558613">
                <a:tc>
                  <a:txBody>
                    <a:bodyPr/>
                    <a:lstStyle/>
                    <a:p>
                      <a:r>
                        <a:rPr lang="en-ZA" sz="1600" dirty="0"/>
                        <a:t>Water licenses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Quarterly meetings continued to unblock water use license application issues. </a:t>
                      </a:r>
                      <a:endParaRPr lang="en-ZA" sz="1600" dirty="0"/>
                    </a:p>
                  </a:txBody>
                  <a:tcPr/>
                </a:tc>
                <a:extLst>
                  <a:ext uri="{0D108BD9-81ED-4DB2-BD59-A6C34878D82A}">
                    <a16:rowId xmlns:a16="http://schemas.microsoft.com/office/drawing/2014/main" xmlns="" val="1552513416"/>
                  </a:ext>
                </a:extLst>
              </a:tr>
              <a:tr h="793819">
                <a:tc>
                  <a:txBody>
                    <a:bodyPr/>
                    <a:lstStyle/>
                    <a:p>
                      <a:r>
                        <a:rPr lang="en-ZA" sz="1600" dirty="0"/>
                        <a:t>Demand led training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DHET has put demand led training into their Service Level Agreement (SLA) with SETAs. This focus on flexible and agile training will enable new entrants to be absorbed into employment. </a:t>
                      </a:r>
                      <a:endParaRPr lang="en-ZA" sz="1600" dirty="0"/>
                    </a:p>
                  </a:txBody>
                  <a:tcPr/>
                </a:tc>
                <a:extLst>
                  <a:ext uri="{0D108BD9-81ED-4DB2-BD59-A6C34878D82A}">
                    <a16:rowId xmlns:a16="http://schemas.microsoft.com/office/drawing/2014/main" xmlns="" val="2346642380"/>
                  </a:ext>
                </a:extLst>
              </a:tr>
              <a:tr h="558613">
                <a:tc>
                  <a:txBody>
                    <a:bodyPr/>
                    <a:lstStyle/>
                    <a:p>
                      <a:r>
                        <a:rPr lang="en-ZA" sz="1600" dirty="0"/>
                        <a:t>Pathway management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Harambee/NYDA/Department of Employment and Labour, DHET working collectively on prototype sites for pathway management </a:t>
                      </a:r>
                      <a:endParaRPr lang="en-ZA" sz="1600" dirty="0"/>
                    </a:p>
                  </a:txBody>
                  <a:tcPr/>
                </a:tc>
                <a:extLst>
                  <a:ext uri="{0D108BD9-81ED-4DB2-BD59-A6C34878D82A}">
                    <a16:rowId xmlns:a16="http://schemas.microsoft.com/office/drawing/2014/main" xmlns="" val="844190228"/>
                  </a:ext>
                </a:extLst>
              </a:tr>
              <a:tr h="793819">
                <a:tc>
                  <a:txBody>
                    <a:bodyPr/>
                    <a:lstStyle/>
                    <a:p>
                      <a:r>
                        <a:rPr lang="en-ZA" sz="1600" dirty="0"/>
                        <a:t>Just transition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The Minister of DEFF confirmed that the PCCCC will be established and will become a key platform to facilitate South Africa’s </a:t>
                      </a:r>
                      <a:r>
                        <a:rPr lang="en-GB" sz="1600" b="1" dirty="0"/>
                        <a:t>‘just transition’</a:t>
                      </a:r>
                      <a:r>
                        <a:rPr lang="en-GB" sz="1600" dirty="0"/>
                        <a:t> to a low-carbon economy.</a:t>
                      </a:r>
                      <a:endParaRPr lang="en-ZA" sz="1600" dirty="0"/>
                    </a:p>
                  </a:txBody>
                  <a:tcPr/>
                </a:tc>
                <a:extLst>
                  <a:ext uri="{0D108BD9-81ED-4DB2-BD59-A6C34878D82A}">
                    <a16:rowId xmlns:a16="http://schemas.microsoft.com/office/drawing/2014/main" xmlns="" val="3152888580"/>
                  </a:ext>
                </a:extLst>
              </a:tr>
              <a:tr h="1969847">
                <a:tc>
                  <a:txBody>
                    <a:bodyPr/>
                    <a:lstStyle/>
                    <a:p>
                      <a:r>
                        <a:rPr lang="en-ZA" sz="1600" dirty="0"/>
                        <a:t>Township and village economies</a:t>
                      </a:r>
                    </a:p>
                  </a:txBody>
                  <a:tcPr/>
                </a:tc>
                <a:tc>
                  <a:txBody>
                    <a:bodyPr/>
                    <a:lstStyle/>
                    <a:p>
                      <a:r>
                        <a:rPr lang="en-GB" sz="1600" dirty="0"/>
                        <a:t>National Treasury has provisionally allocated R600m for the </a:t>
                      </a:r>
                      <a:r>
                        <a:rPr lang="en-GB" sz="1600" b="1" dirty="0"/>
                        <a:t>Township and Rural Enterprise Fund</a:t>
                      </a:r>
                      <a:r>
                        <a:rPr lang="en-GB" sz="1600" dirty="0"/>
                        <a:t> in 2021/22 financial year, subject to certain conditions to be met.</a:t>
                      </a:r>
                    </a:p>
                    <a:p>
                      <a:r>
                        <a:rPr lang="en-GB" sz="1600" b="1" dirty="0"/>
                        <a:t>KYB enterprise incubator</a:t>
                      </a:r>
                      <a:r>
                        <a:rPr lang="en-GB" sz="1600" dirty="0"/>
                        <a:t>:  622 ECD enterprises launched; 8 new businesses launched since January 2020. 66 ECD enterprises brought into the government net through DSD registration; 12 ECD enterprises receiving sustainable government funding.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dirty="0"/>
                    </a:p>
                  </a:txBody>
                  <a:tcPr/>
                </a:tc>
                <a:extLst>
                  <a:ext uri="{0D108BD9-81ED-4DB2-BD59-A6C34878D82A}">
                    <a16:rowId xmlns:a16="http://schemas.microsoft.com/office/drawing/2014/main" xmlns="" val="2215620077"/>
                  </a:ext>
                </a:extLst>
              </a:tr>
            </a:tbl>
          </a:graphicData>
        </a:graphic>
      </p:graphicFrame>
      <p:sp>
        <p:nvSpPr>
          <p:cNvPr id="7" name="Slide Number Placeholder 6">
            <a:extLst>
              <a:ext uri="{FF2B5EF4-FFF2-40B4-BE49-F238E27FC236}">
                <a16:creationId xmlns:a16="http://schemas.microsoft.com/office/drawing/2014/main" xmlns=""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15</a:t>
            </a:fld>
            <a:endParaRPr lang="en-US" dirty="0"/>
          </a:p>
        </p:txBody>
      </p:sp>
    </p:spTree>
    <p:extLst>
      <p:ext uri="{BB962C8B-B14F-4D97-AF65-F5344CB8AC3E}">
        <p14:creationId xmlns:p14="http://schemas.microsoft.com/office/powerpoint/2010/main" xmlns="" val="173961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91AD8-F445-4490-9400-BAF3FA59FD35}"/>
              </a:ext>
            </a:extLst>
          </p:cNvPr>
          <p:cNvSpPr>
            <a:spLocks noGrp="1"/>
          </p:cNvSpPr>
          <p:nvPr>
            <p:ph type="title"/>
          </p:nvPr>
        </p:nvSpPr>
        <p:spPr/>
        <p:txBody>
          <a:bodyPr/>
          <a:lstStyle/>
          <a:p>
            <a:r>
              <a:rPr lang="en-ZA" sz="2000" b="1" dirty="0"/>
              <a:t>FRAMEWORK AGREEMENT FOR A SOCIAL COMPACT ON </a:t>
            </a:r>
            <a:br>
              <a:rPr lang="en-ZA" sz="2000" b="1" dirty="0"/>
            </a:br>
            <a:r>
              <a:rPr lang="en-ZA" sz="2000" b="1" dirty="0"/>
              <a:t>SUPPORTING ESKOM FOR INCLUSIVE ECONOMIC GROWTH </a:t>
            </a:r>
          </a:p>
        </p:txBody>
      </p:sp>
      <p:sp>
        <p:nvSpPr>
          <p:cNvPr id="5" name="Content Placeholder 4">
            <a:extLst>
              <a:ext uri="{FF2B5EF4-FFF2-40B4-BE49-F238E27FC236}">
                <a16:creationId xmlns:a16="http://schemas.microsoft.com/office/drawing/2014/main" xmlns="" id="{E24EE4E9-31E8-465B-9AF3-6E1149FEAE30}"/>
              </a:ext>
            </a:extLst>
          </p:cNvPr>
          <p:cNvSpPr>
            <a:spLocks noGrp="1"/>
          </p:cNvSpPr>
          <p:nvPr>
            <p:ph sz="half" idx="1"/>
          </p:nvPr>
        </p:nvSpPr>
        <p:spPr/>
        <p:txBody>
          <a:bodyPr/>
          <a:lstStyle/>
          <a:p>
            <a:pPr marL="285750" indent="-285750" algn="just">
              <a:buFont typeface="Arial" panose="020B0604020202020204" pitchFamily="34" charset="0"/>
              <a:buChar char="•"/>
            </a:pPr>
            <a:r>
              <a:rPr lang="en-ZA" sz="1400" dirty="0"/>
              <a:t>During Quarter Three  the social partners started negotiating a Framework Agreement out of a recognition that the resolution of the energy crisis is one of the most important challenges facing South Africa. </a:t>
            </a:r>
          </a:p>
          <a:p>
            <a:pPr marL="285750" indent="-285750" algn="just">
              <a:buFont typeface="Arial" panose="020B0604020202020204" pitchFamily="34" charset="0"/>
              <a:buChar char="•"/>
            </a:pPr>
            <a:r>
              <a:rPr lang="en-ZA" sz="1400" dirty="0"/>
              <a:t>The social compact sets outs short, medium and long term steps that each social partner will take to stabilise Eskom so that there can be an efficient, reliable and affordable supply of energy which will enable sustainable job creation and inclusive economic growth.</a:t>
            </a:r>
          </a:p>
          <a:p>
            <a:pPr marL="285750" indent="-285750" algn="just">
              <a:buFont typeface="Arial" panose="020B0604020202020204" pitchFamily="34" charset="0"/>
              <a:buChar char="•"/>
            </a:pPr>
            <a:r>
              <a:rPr lang="en-ZA" sz="1400" dirty="0"/>
              <a:t>It includes the social partners working together to identify and support innovative and cheap funding mechanisms that aims to reduce Eskom’s debt, access fresh capital where required and preserve the integrity of the financial system. </a:t>
            </a:r>
          </a:p>
          <a:p>
            <a:pPr marL="285750" indent="-285750" algn="just">
              <a:buFont typeface="Arial" panose="020B0604020202020204" pitchFamily="34" charset="0"/>
              <a:buChar char="•"/>
            </a:pPr>
            <a:r>
              <a:rPr lang="en-ZA" sz="1400" dirty="0"/>
              <a:t>Covid19 delayed the process of finalising the Social Compact.</a:t>
            </a:r>
          </a:p>
          <a:p>
            <a:endParaRPr lang="en-ZA" sz="1400" dirty="0"/>
          </a:p>
        </p:txBody>
      </p:sp>
      <p:sp>
        <p:nvSpPr>
          <p:cNvPr id="6" name="Content Placeholder 5">
            <a:extLst>
              <a:ext uri="{FF2B5EF4-FFF2-40B4-BE49-F238E27FC236}">
                <a16:creationId xmlns:a16="http://schemas.microsoft.com/office/drawing/2014/main" xmlns="" id="{58B16757-6F68-4B51-BA1A-75A60FB0143B}"/>
              </a:ext>
            </a:extLst>
          </p:cNvPr>
          <p:cNvSpPr>
            <a:spLocks noGrp="1"/>
          </p:cNvSpPr>
          <p:nvPr>
            <p:ph sz="half" idx="2"/>
          </p:nvPr>
        </p:nvSpPr>
        <p:spPr/>
        <p:txBody>
          <a:bodyPr/>
          <a:lstStyle/>
          <a:p>
            <a:pPr marL="0" indent="0">
              <a:buNone/>
            </a:pPr>
            <a:r>
              <a:rPr lang="en-ZA" sz="1400" dirty="0"/>
              <a:t>Principles of compact:</a:t>
            </a:r>
          </a:p>
          <a:p>
            <a:pPr algn="just">
              <a:buFont typeface="Arial" panose="020B0604020202020204" pitchFamily="34" charset="0"/>
              <a:buChar char="•"/>
            </a:pPr>
            <a:r>
              <a:rPr lang="en-ZA" sz="1400" dirty="0"/>
              <a:t>Secure supply of affordable electricity is a social and economic enabler</a:t>
            </a:r>
          </a:p>
          <a:p>
            <a:pPr algn="just">
              <a:buFont typeface="Arial" panose="020B0604020202020204" pitchFamily="34" charset="0"/>
              <a:buChar char="•"/>
            </a:pPr>
            <a:r>
              <a:rPr lang="en-ZA" sz="1400" dirty="0"/>
              <a:t>The operational problems, inefficiencies and corruption in the supply chain, operational model and skills deficit at Eskom to need be addressed</a:t>
            </a:r>
          </a:p>
          <a:p>
            <a:pPr algn="just">
              <a:buFont typeface="Arial" panose="020B0604020202020204" pitchFamily="34" charset="0"/>
              <a:buChar char="•"/>
            </a:pPr>
            <a:r>
              <a:rPr lang="en-ZA" sz="1400" dirty="0"/>
              <a:t>There is a need to reduce Eskom’s debt burden which has a significant negative effect of the country’s fiscus, consumers and the economy</a:t>
            </a:r>
          </a:p>
          <a:p>
            <a:pPr algn="just">
              <a:buFont typeface="Arial" panose="020B0604020202020204" pitchFamily="34" charset="0"/>
              <a:buChar char="•"/>
            </a:pPr>
            <a:r>
              <a:rPr lang="en-ZA" sz="1400" dirty="0"/>
              <a:t>Reforms of Eskom should be undertaken in a manner that ensures Eskom remains an efficient, reliable and effective public entity able to fulfil its developmental mandate</a:t>
            </a:r>
          </a:p>
          <a:p>
            <a:pPr algn="just">
              <a:buFont typeface="Arial" panose="020B0604020202020204" pitchFamily="34" charset="0"/>
              <a:buChar char="•"/>
            </a:pPr>
            <a:r>
              <a:rPr lang="en-ZA" sz="1400" dirty="0"/>
              <a:t>There is a role for renewable energy generation and self generation to address climate change and diversify sources of energy to ensure energy security – to be coupled with measures to ensure a just transition </a:t>
            </a:r>
            <a:endParaRPr lang="en-ZA" dirty="0"/>
          </a:p>
        </p:txBody>
      </p:sp>
      <p:sp>
        <p:nvSpPr>
          <p:cNvPr id="7" name="Slide Number Placeholder 6">
            <a:extLst>
              <a:ext uri="{FF2B5EF4-FFF2-40B4-BE49-F238E27FC236}">
                <a16:creationId xmlns:a16="http://schemas.microsoft.com/office/drawing/2014/main" xmlns="" id="{E46AEA44-83D2-4BE2-86CC-CD34E836B43A}"/>
              </a:ext>
            </a:extLst>
          </p:cNvPr>
          <p:cNvSpPr>
            <a:spLocks noGrp="1"/>
          </p:cNvSpPr>
          <p:nvPr>
            <p:ph type="sldNum" sz="quarter" idx="12"/>
          </p:nvPr>
        </p:nvSpPr>
        <p:spPr/>
        <p:txBody>
          <a:bodyPr/>
          <a:lstStyle/>
          <a:p>
            <a:pPr>
              <a:defRPr/>
            </a:pPr>
            <a:fld id="{24D4705D-D417-401A-894A-DAACC86796FE}" type="slidenum">
              <a:rPr lang="en-US" smtClean="0"/>
              <a:pPr>
                <a:defRPr/>
              </a:pPr>
              <a:t>16</a:t>
            </a:fld>
            <a:endParaRPr lang="en-US" dirty="0"/>
          </a:p>
        </p:txBody>
      </p:sp>
    </p:spTree>
    <p:extLst>
      <p:ext uri="{BB962C8B-B14F-4D97-AF65-F5344CB8AC3E}">
        <p14:creationId xmlns:p14="http://schemas.microsoft.com/office/powerpoint/2010/main" xmlns="" val="149798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90872" y="189269"/>
            <a:ext cx="8229600" cy="1143257"/>
          </a:xfrm>
        </p:spPr>
        <p:txBody>
          <a:bodyPr/>
          <a:lstStyle/>
          <a:p>
            <a:r>
              <a:rPr lang="en-ZA" altLang="en-US" sz="2400" b="1" dirty="0">
                <a:ln w="1905"/>
                <a:effectLst>
                  <a:innerShdw blurRad="69850" dist="43180" dir="5400000">
                    <a:srgbClr val="000000">
                      <a:alpha val="65000"/>
                    </a:srgbClr>
                  </a:innerShdw>
                </a:effectLst>
                <a:cs typeface="Arial" charset="0"/>
              </a:rPr>
              <a:t>CHALLENGES EXPERIENCED AND REMEDIAL ACTION IN 2019/20</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63480290"/>
              </p:ext>
            </p:extLst>
          </p:nvPr>
        </p:nvGraphicFramePr>
        <p:xfrm>
          <a:off x="292344" y="1970444"/>
          <a:ext cx="8559312" cy="4385906"/>
        </p:xfrm>
        <a:graphic>
          <a:graphicData uri="http://schemas.openxmlformats.org/drawingml/2006/table">
            <a:tbl>
              <a:tblPr firstRow="1" bandRow="1">
                <a:tableStyleId>{5C22544A-7EE6-4342-B048-85BDC9FD1C3A}</a:tableStyleId>
              </a:tblPr>
              <a:tblGrid>
                <a:gridCol w="2488722">
                  <a:extLst>
                    <a:ext uri="{9D8B030D-6E8A-4147-A177-3AD203B41FA5}">
                      <a16:colId xmlns:a16="http://schemas.microsoft.com/office/drawing/2014/main" xmlns="" val="20000"/>
                    </a:ext>
                  </a:extLst>
                </a:gridCol>
                <a:gridCol w="3478430">
                  <a:extLst>
                    <a:ext uri="{9D8B030D-6E8A-4147-A177-3AD203B41FA5}">
                      <a16:colId xmlns:a16="http://schemas.microsoft.com/office/drawing/2014/main" xmlns="" val="20001"/>
                    </a:ext>
                  </a:extLst>
                </a:gridCol>
                <a:gridCol w="2592160">
                  <a:extLst>
                    <a:ext uri="{9D8B030D-6E8A-4147-A177-3AD203B41FA5}">
                      <a16:colId xmlns:a16="http://schemas.microsoft.com/office/drawing/2014/main" xmlns="" val="20002"/>
                    </a:ext>
                  </a:extLst>
                </a:gridCol>
              </a:tblGrid>
              <a:tr h="347084">
                <a:tc>
                  <a:txBody>
                    <a:bodyPr/>
                    <a:lstStyle/>
                    <a:p>
                      <a:r>
                        <a:rPr lang="en-US" sz="1600" dirty="0">
                          <a:solidFill>
                            <a:schemeClr val="tx1"/>
                          </a:solidFill>
                        </a:rPr>
                        <a:t>Target</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REASON</a:t>
                      </a:r>
                      <a:r>
                        <a:rPr lang="en-US" sz="1600" baseline="0" dirty="0">
                          <a:solidFill>
                            <a:schemeClr val="tx1"/>
                          </a:solidFill>
                        </a:rPr>
                        <a:t> FOR VARIANCE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REMEDIAL ACTION</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038822">
                <a:tc>
                  <a:txBody>
                    <a:bodyPr/>
                    <a:lstStyle/>
                    <a:p>
                      <a:pPr algn="l" rtl="0" fontAlgn="b"/>
                      <a:r>
                        <a:rPr lang="en-ZA" sz="1600" b="0" i="0" u="none" strike="noStrike" kern="1200" dirty="0">
                          <a:solidFill>
                            <a:srgbClr val="000000"/>
                          </a:solidFill>
                          <a:effectLst/>
                          <a:latin typeface="+mn-lt"/>
                          <a:ea typeface="+mn-ea"/>
                          <a:cs typeface="+mn-cs"/>
                        </a:rPr>
                        <a:t>6</a:t>
                      </a:r>
                      <a:r>
                        <a:rPr lang="en-GB" sz="1600" b="0" i="0" u="none" strike="noStrike" kern="1200" dirty="0">
                          <a:solidFill>
                            <a:srgbClr val="000000"/>
                          </a:solidFill>
                          <a:effectLst/>
                          <a:latin typeface="+mn-lt"/>
                          <a:ea typeface="+mn-ea"/>
                          <a:cs typeface="+mn-cs"/>
                        </a:rPr>
                        <a:t>0% of developmental training courses identified in line with the organisational workflow assessment attended by staff, based on available budget.</a:t>
                      </a:r>
                      <a:endParaRPr lang="en-ZA" sz="1600" b="0" i="0" u="none" strike="noStrike" kern="120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600"/>
                        </a:spcBef>
                        <a:spcAft>
                          <a:spcPts val="600"/>
                        </a:spcAft>
                        <a:tabLst>
                          <a:tab pos="180340" algn="l"/>
                          <a:tab pos="540385" algn="l"/>
                        </a:tabLst>
                      </a:pPr>
                      <a:r>
                        <a:rPr lang="en-GB" sz="1600" b="0" i="0" u="none" strike="noStrike" kern="1200" dirty="0">
                          <a:solidFill>
                            <a:srgbClr val="000000"/>
                          </a:solidFill>
                          <a:effectLst/>
                          <a:latin typeface="+mn-lt"/>
                          <a:ea typeface="+mn-ea"/>
                          <a:cs typeface="+mn-cs"/>
                        </a:rPr>
                        <a:t>The achievement of this target depended on having the organisational workflow assessment concluded in Quarter 2 and subsequently, 60% of developmental training conducted in Quarter 4.  Nedlac had initially planned that the Organisational Workflow assessment would be conducted by external service provider. It was then identified that the workflow assessment needed to be aligned to the outcome of the review of Nedlac’s role and Founding Documents by the Governance Task Team, which had not been concluded by the end of the financial year and it is still underway.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600"/>
                        </a:spcBef>
                        <a:spcAft>
                          <a:spcPts val="600"/>
                        </a:spcAft>
                        <a:tabLst>
                          <a:tab pos="180340" algn="l"/>
                          <a:tab pos="360045" algn="l"/>
                          <a:tab pos="540385" algn="l"/>
                        </a:tabLst>
                      </a:pPr>
                      <a:r>
                        <a:rPr lang="en-US" sz="1600" b="0" i="0" u="none" strike="noStrike" kern="1200" dirty="0">
                          <a:solidFill>
                            <a:srgbClr val="000000"/>
                          </a:solidFill>
                          <a:effectLst/>
                          <a:latin typeface="+mn-lt"/>
                          <a:ea typeface="+mn-ea"/>
                          <a:cs typeface="+mn-cs"/>
                        </a:rPr>
                        <a:t>Process to review founding documents, organizational workflow assessment and staff training to be expedited in 2020/21 Financial Year.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10721830"/>
                  </a:ext>
                </a:extLst>
              </a:tr>
            </a:tbl>
          </a:graphicData>
        </a:graphic>
      </p:graphicFrame>
      <p:sp>
        <p:nvSpPr>
          <p:cNvPr id="38980"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86CD53-7BF1-4E7C-9D7E-0EE275E429DB}" type="slidenum">
              <a:rPr lang="en-US" sz="1800" smtClean="0">
                <a:solidFill>
                  <a:srgbClr val="FF0000"/>
                </a:solidFill>
                <a:latin typeface="Calibri" pitchFamily="34" charset="0"/>
              </a:rPr>
              <a:pPr eaLnBrk="1" hangingPunct="1"/>
              <a:t>17</a:t>
            </a:fld>
            <a:endParaRPr lang="en-US" sz="1800" dirty="0">
              <a:solidFill>
                <a:srgbClr val="FF00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733088357"/>
              </p:ext>
            </p:extLst>
          </p:nvPr>
        </p:nvGraphicFramePr>
        <p:xfrm>
          <a:off x="292345" y="1481714"/>
          <a:ext cx="8559312" cy="512844"/>
        </p:xfrm>
        <a:graphic>
          <a:graphicData uri="http://schemas.openxmlformats.org/drawingml/2006/table">
            <a:tbl>
              <a:tblPr firstRow="1" bandRow="1">
                <a:tableStyleId>{5C22544A-7EE6-4342-B048-85BDC9FD1C3A}</a:tableStyleId>
              </a:tblPr>
              <a:tblGrid>
                <a:gridCol w="8559312">
                  <a:extLst>
                    <a:ext uri="{9D8B030D-6E8A-4147-A177-3AD203B41FA5}">
                      <a16:colId xmlns:a16="http://schemas.microsoft.com/office/drawing/2014/main" xmlns="" val="20000"/>
                    </a:ext>
                  </a:extLst>
                </a:gridCol>
              </a:tblGrid>
              <a:tr h="512844">
                <a:tc>
                  <a:txBody>
                    <a:bodyPr/>
                    <a:lstStyle/>
                    <a:p>
                      <a:r>
                        <a:rPr lang="en-US" dirty="0"/>
                        <a:t>Two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1633258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90872" y="189269"/>
            <a:ext cx="8229600" cy="1143257"/>
          </a:xfrm>
        </p:spPr>
        <p:txBody>
          <a:bodyPr/>
          <a:lstStyle/>
          <a:p>
            <a:r>
              <a:rPr lang="en-ZA" altLang="en-US" sz="2400" b="1" dirty="0">
                <a:ln w="1905"/>
                <a:effectLst>
                  <a:innerShdw blurRad="69850" dist="43180" dir="5400000">
                    <a:srgbClr val="000000">
                      <a:alpha val="65000"/>
                    </a:srgbClr>
                  </a:innerShdw>
                </a:effectLst>
                <a:cs typeface="Arial" charset="0"/>
              </a:rPr>
              <a:t>CHALLENGES EXPERIENCED AND REMEDIAL ACTION IN 2019/20 </a:t>
            </a:r>
            <a:r>
              <a:rPr lang="en-ZA" altLang="en-US" sz="2400" b="1" dirty="0" err="1">
                <a:ln w="1905"/>
                <a:effectLst>
                  <a:innerShdw blurRad="69850" dist="43180" dir="5400000">
                    <a:srgbClr val="000000">
                      <a:alpha val="65000"/>
                    </a:srgbClr>
                  </a:innerShdw>
                </a:effectLst>
                <a:cs typeface="Arial" charset="0"/>
              </a:rPr>
              <a:t>cont</a:t>
            </a:r>
            <a:r>
              <a:rPr lang="en-ZA" altLang="en-US" sz="2400" b="1" dirty="0">
                <a:ln w="1905"/>
                <a:effectLst>
                  <a:innerShdw blurRad="69850" dist="43180" dir="5400000">
                    <a:srgbClr val="000000">
                      <a:alpha val="65000"/>
                    </a:srgbClr>
                  </a:innerShdw>
                </a:effectLst>
                <a:cs typeface="Arial" charset="0"/>
              </a:rPr>
              <a: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81443865"/>
              </p:ext>
            </p:extLst>
          </p:nvPr>
        </p:nvGraphicFramePr>
        <p:xfrm>
          <a:off x="292344" y="1970443"/>
          <a:ext cx="8600136" cy="4385907"/>
        </p:xfrm>
        <a:graphic>
          <a:graphicData uri="http://schemas.openxmlformats.org/drawingml/2006/table">
            <a:tbl>
              <a:tblPr firstRow="1" bandRow="1">
                <a:tableStyleId>{5C22544A-7EE6-4342-B048-85BDC9FD1C3A}</a:tableStyleId>
              </a:tblPr>
              <a:tblGrid>
                <a:gridCol w="2468058">
                  <a:extLst>
                    <a:ext uri="{9D8B030D-6E8A-4147-A177-3AD203B41FA5}">
                      <a16:colId xmlns:a16="http://schemas.microsoft.com/office/drawing/2014/main" xmlns="" val="20000"/>
                    </a:ext>
                  </a:extLst>
                </a:gridCol>
                <a:gridCol w="3010093">
                  <a:extLst>
                    <a:ext uri="{9D8B030D-6E8A-4147-A177-3AD203B41FA5}">
                      <a16:colId xmlns:a16="http://schemas.microsoft.com/office/drawing/2014/main" xmlns="" val="20001"/>
                    </a:ext>
                  </a:extLst>
                </a:gridCol>
                <a:gridCol w="3121985">
                  <a:extLst>
                    <a:ext uri="{9D8B030D-6E8A-4147-A177-3AD203B41FA5}">
                      <a16:colId xmlns:a16="http://schemas.microsoft.com/office/drawing/2014/main" xmlns="" val="20002"/>
                    </a:ext>
                  </a:extLst>
                </a:gridCol>
              </a:tblGrid>
              <a:tr h="643263">
                <a:tc>
                  <a:txBody>
                    <a:bodyPr/>
                    <a:lstStyle/>
                    <a:p>
                      <a:r>
                        <a:rPr lang="en-US" sz="1600" dirty="0">
                          <a:solidFill>
                            <a:schemeClr val="tx1"/>
                          </a:solidFill>
                        </a:rPr>
                        <a:t>Target</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REASON</a:t>
                      </a:r>
                      <a:r>
                        <a:rPr lang="en-US" sz="1600" baseline="0" dirty="0">
                          <a:solidFill>
                            <a:schemeClr val="tx1"/>
                          </a:solidFill>
                        </a:rPr>
                        <a:t> FOR VARIANCE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REMEDIAL ACTION</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742644">
                <a:tc>
                  <a:txBody>
                    <a:bodyPr/>
                    <a:lstStyle/>
                    <a:p>
                      <a:pPr algn="l" rtl="0" fontAlgn="b"/>
                      <a:r>
                        <a:rPr lang="en-ZA" sz="1800" b="0" i="0" u="none" strike="noStrike" kern="1200" dirty="0">
                          <a:solidFill>
                            <a:srgbClr val="000000"/>
                          </a:solidFill>
                          <a:effectLst/>
                          <a:latin typeface="+mn-lt"/>
                          <a:ea typeface="+mn-ea"/>
                          <a:cs typeface="+mn-cs"/>
                        </a:rPr>
                        <a:t>Finalise Nedlac Report on draft legislation within 6 months of being tabled at Nedlac.</a:t>
                      </a: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600"/>
                        </a:spcBef>
                        <a:spcAft>
                          <a:spcPts val="600"/>
                        </a:spcAft>
                        <a:tabLst>
                          <a:tab pos="180340" algn="l"/>
                          <a:tab pos="540385" algn="l"/>
                        </a:tabLst>
                      </a:pPr>
                      <a:r>
                        <a:rPr lang="en-GB" sz="1800" b="0" i="0" u="none" strike="noStrike" kern="1200" dirty="0">
                          <a:solidFill>
                            <a:srgbClr val="000000"/>
                          </a:solidFill>
                          <a:effectLst/>
                          <a:latin typeface="+mn-lt"/>
                          <a:ea typeface="+mn-ea"/>
                          <a:cs typeface="+mn-cs"/>
                        </a:rPr>
                        <a:t>The Nedlac Report on Companies Amendment Bill could not be concluded within 6 months. This target was not achieved as due to coordination challenges encountered internally and subsequent delays during the sign-off stage of the Report. </a:t>
                      </a:r>
                      <a:endParaRPr lang="en-ZA" sz="1800" b="0" i="0" u="none" strike="noStrike" kern="120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600"/>
                        </a:spcBef>
                        <a:spcAft>
                          <a:spcPts val="600"/>
                        </a:spcAft>
                        <a:tabLst>
                          <a:tab pos="180340" algn="l"/>
                          <a:tab pos="360045" algn="l"/>
                          <a:tab pos="540385" algn="l"/>
                        </a:tabLst>
                      </a:pPr>
                      <a:r>
                        <a:rPr lang="en-US" sz="1800" b="0" i="0" u="none" strike="noStrike" kern="1200" dirty="0">
                          <a:solidFill>
                            <a:srgbClr val="000000"/>
                          </a:solidFill>
                          <a:effectLst/>
                          <a:latin typeface="+mn-lt"/>
                          <a:ea typeface="+mn-ea"/>
                          <a:cs typeface="+mn-cs"/>
                        </a:rPr>
                        <a:t>Interventions to improve coordination by relevant staff member have been initiated.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38980"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86CD53-7BF1-4E7C-9D7E-0EE275E429DB}" type="slidenum">
              <a:rPr lang="en-US" sz="1800" smtClean="0">
                <a:solidFill>
                  <a:srgbClr val="FF0000"/>
                </a:solidFill>
                <a:latin typeface="Calibri" pitchFamily="34" charset="0"/>
              </a:rPr>
              <a:pPr eaLnBrk="1" hangingPunct="1"/>
              <a:t>18</a:t>
            </a:fld>
            <a:endParaRPr lang="en-US" sz="1800" dirty="0">
              <a:solidFill>
                <a:srgbClr val="FF00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379900141"/>
              </p:ext>
            </p:extLst>
          </p:nvPr>
        </p:nvGraphicFramePr>
        <p:xfrm>
          <a:off x="292343" y="1519084"/>
          <a:ext cx="8600137" cy="451360"/>
        </p:xfrm>
        <a:graphic>
          <a:graphicData uri="http://schemas.openxmlformats.org/drawingml/2006/table">
            <a:tbl>
              <a:tblPr firstRow="1" bandRow="1">
                <a:tableStyleId>{5C22544A-7EE6-4342-B048-85BDC9FD1C3A}</a:tableStyleId>
              </a:tblPr>
              <a:tblGrid>
                <a:gridCol w="8600137">
                  <a:extLst>
                    <a:ext uri="{9D8B030D-6E8A-4147-A177-3AD203B41FA5}">
                      <a16:colId xmlns:a16="http://schemas.microsoft.com/office/drawing/2014/main" xmlns="" val="20000"/>
                    </a:ext>
                  </a:extLst>
                </a:gridCol>
              </a:tblGrid>
              <a:tr h="451360">
                <a:tc>
                  <a:txBody>
                    <a:bodyPr/>
                    <a:lstStyle/>
                    <a:p>
                      <a:r>
                        <a:rPr lang="en-US" dirty="0"/>
                        <a:t>Two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17220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2276872"/>
            <a:ext cx="7772400" cy="2160240"/>
          </a:xfr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HUMAN RESOURCES OVERVIEW</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endParaRPr lang="en-US" sz="2800" b="1" dirty="0">
              <a:solidFill>
                <a:schemeClr val="bg1"/>
              </a:solidFill>
              <a:latin typeface="+mn-lt"/>
              <a:ea typeface="+mn-ea"/>
              <a:cs typeface="Arial" pitchFamily="34" charset="0"/>
            </a:endParaRPr>
          </a:p>
        </p:txBody>
      </p:sp>
      <p:sp>
        <p:nvSpPr>
          <p:cNvPr id="4"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b="1" smtClean="0">
                <a:solidFill>
                  <a:schemeClr val="bg1"/>
                </a:solidFill>
                <a:latin typeface="+mn-lt"/>
              </a:rPr>
              <a:pPr>
                <a:defRPr/>
              </a:pPr>
              <a:t>19</a:t>
            </a:fld>
            <a:endParaRPr lang="en-US" sz="1600" b="1" dirty="0">
              <a:solidFill>
                <a:schemeClr val="bg1"/>
              </a:solidFill>
              <a:latin typeface="+mn-lt"/>
            </a:endParaRPr>
          </a:p>
        </p:txBody>
      </p:sp>
    </p:spTree>
    <p:extLst>
      <p:ext uri="{BB962C8B-B14F-4D97-AF65-F5344CB8AC3E}">
        <p14:creationId xmlns:p14="http://schemas.microsoft.com/office/powerpoint/2010/main" xmlns="" val="253058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Extra2_3-01.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124" y="0"/>
            <a:ext cx="9198986" cy="7101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6" name="Title 1"/>
          <p:cNvSpPr txBox="1">
            <a:spLocks/>
          </p:cNvSpPr>
          <p:nvPr/>
        </p:nvSpPr>
        <p:spPr bwMode="auto">
          <a:xfrm>
            <a:off x="1746738" y="525463"/>
            <a:ext cx="6025662"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3200">
                <a:solidFill>
                  <a:schemeClr val="tx1"/>
                </a:solidFill>
                <a:latin typeface="Calibri" pitchFamily="32" charset="0"/>
                <a:ea typeface="ＭＳ Ｐゴシック" pitchFamily="32" charset="-128"/>
              </a:defRPr>
            </a:lvl1pPr>
            <a:lvl2pPr marL="37931725" indent="-37474525">
              <a:defRPr sz="2800">
                <a:solidFill>
                  <a:schemeClr val="tx1"/>
                </a:solidFill>
                <a:latin typeface="Calibri" pitchFamily="32" charset="0"/>
                <a:ea typeface="ＭＳ Ｐゴシック" pitchFamily="32" charset="-128"/>
              </a:defRPr>
            </a:lvl2pPr>
            <a:lvl3pPr>
              <a:defRPr sz="2400">
                <a:solidFill>
                  <a:schemeClr val="tx1"/>
                </a:solidFill>
                <a:latin typeface="Calibri" pitchFamily="32" charset="0"/>
                <a:ea typeface="ＭＳ Ｐゴシック" pitchFamily="32" charset="-128"/>
              </a:defRPr>
            </a:lvl3pPr>
            <a:lvl4pPr>
              <a:defRPr sz="2000">
                <a:solidFill>
                  <a:schemeClr val="tx1"/>
                </a:solidFill>
                <a:latin typeface="Calibri" pitchFamily="32" charset="0"/>
                <a:ea typeface="ＭＳ Ｐゴシック" pitchFamily="32" charset="-128"/>
              </a:defRPr>
            </a:lvl4pPr>
            <a:lvl5pPr>
              <a:defRPr sz="2000">
                <a:solidFill>
                  <a:schemeClr val="tx1"/>
                </a:solidFill>
                <a:latin typeface="Calibri" pitchFamily="32" charset="0"/>
                <a:ea typeface="ＭＳ Ｐゴシック" pitchFamily="32" charset="-128"/>
              </a:defRPr>
            </a:lvl5pPr>
            <a:lvl6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6pPr>
            <a:lvl7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7pPr>
            <a:lvl8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8pPr>
            <a:lvl9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9pPr>
          </a:lstStyle>
          <a:p>
            <a:pPr algn="ctr" eaLnBrk="1" hangingPunct="1"/>
            <a:r>
              <a:rPr lang="en-US" altLang="en-US" sz="2400" b="1" dirty="0">
                <a:solidFill>
                  <a:schemeClr val="bg2"/>
                </a:solidFill>
                <a:latin typeface="Arial" charset="0"/>
              </a:rPr>
              <a:t>TABLE OF CONTENTS</a:t>
            </a:r>
          </a:p>
        </p:txBody>
      </p:sp>
      <p:sp>
        <p:nvSpPr>
          <p:cNvPr id="16387" name="Content Placeholder 2"/>
          <p:cNvSpPr txBox="1">
            <a:spLocks/>
          </p:cNvSpPr>
          <p:nvPr/>
        </p:nvSpPr>
        <p:spPr bwMode="auto">
          <a:xfrm>
            <a:off x="408749" y="1491343"/>
            <a:ext cx="8415735"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pitchFamily="32" charset="0"/>
                <a:ea typeface="ＭＳ Ｐゴシック" pitchFamily="32" charset="-128"/>
              </a:defRPr>
            </a:lvl1pPr>
            <a:lvl2pPr marL="37931725" indent="-37474525">
              <a:defRPr sz="2800">
                <a:solidFill>
                  <a:schemeClr val="tx1"/>
                </a:solidFill>
                <a:latin typeface="Calibri" pitchFamily="32" charset="0"/>
                <a:ea typeface="ＭＳ Ｐゴシック" pitchFamily="32" charset="-128"/>
              </a:defRPr>
            </a:lvl2pPr>
            <a:lvl3pPr>
              <a:defRPr sz="2400">
                <a:solidFill>
                  <a:schemeClr val="tx1"/>
                </a:solidFill>
                <a:latin typeface="Calibri" pitchFamily="32" charset="0"/>
                <a:ea typeface="ＭＳ Ｐゴシック" pitchFamily="32" charset="-128"/>
              </a:defRPr>
            </a:lvl3pPr>
            <a:lvl4pPr>
              <a:defRPr sz="2000">
                <a:solidFill>
                  <a:schemeClr val="tx1"/>
                </a:solidFill>
                <a:latin typeface="Calibri" pitchFamily="32" charset="0"/>
                <a:ea typeface="ＭＳ Ｐゴシック" pitchFamily="32" charset="-128"/>
              </a:defRPr>
            </a:lvl4pPr>
            <a:lvl5pPr>
              <a:defRPr sz="2000">
                <a:solidFill>
                  <a:schemeClr val="tx1"/>
                </a:solidFill>
                <a:latin typeface="Calibri" pitchFamily="32" charset="0"/>
                <a:ea typeface="ＭＳ Ｐゴシック" pitchFamily="32" charset="-128"/>
              </a:defRPr>
            </a:lvl5pPr>
            <a:lvl6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6pPr>
            <a:lvl7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7pPr>
            <a:lvl8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8pPr>
            <a:lvl9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9pPr>
          </a:lstStyle>
          <a:p>
            <a:pPr marL="457200" indent="-457200" eaLnBrk="1" hangingPunct="1">
              <a:buAutoNum type="arabicPeriod"/>
            </a:pPr>
            <a:endParaRPr lang="en-GB" altLang="en-US" sz="2000" dirty="0">
              <a:latin typeface="Arial" charset="0"/>
            </a:endParaRPr>
          </a:p>
          <a:p>
            <a:pPr marL="342900" lvl="0" indent="-342900" defTabSz="457200" fontAlgn="base">
              <a:spcBef>
                <a:spcPct val="0"/>
              </a:spcBef>
              <a:spcAft>
                <a:spcPct val="0"/>
              </a:spcAft>
              <a:buFont typeface="Wingdings" pitchFamily="2" charset="2"/>
              <a:buChar char="q"/>
              <a:defRPr/>
            </a:pPr>
            <a:r>
              <a:rPr lang="en-US" sz="1800" b="1" dirty="0">
                <a:solidFill>
                  <a:prstClr val="black"/>
                </a:solidFill>
                <a:latin typeface="Calibri"/>
                <a:ea typeface="ＭＳ Ｐゴシック" pitchFamily="-80" charset="-128"/>
                <a:cs typeface="Calibri" pitchFamily="34" charset="0"/>
              </a:rPr>
              <a:t>INTRODUCTION</a:t>
            </a:r>
          </a:p>
          <a:p>
            <a:pPr marL="38274625" lvl="1" indent="-342900" defTabSz="457200" fontAlgn="base">
              <a:spcBef>
                <a:spcPct val="0"/>
              </a:spcBef>
              <a:spcAft>
                <a:spcPct val="0"/>
              </a:spcAft>
              <a:buFont typeface="Wingdings" pitchFamily="2" charset="2"/>
              <a:buChar char="q"/>
              <a:defRPr/>
            </a:pPr>
            <a:endParaRPr lang="en-US" sz="1400" b="1" dirty="0">
              <a:solidFill>
                <a:prstClr val="black"/>
              </a:solidFill>
              <a:latin typeface="Calibri"/>
              <a:ea typeface="ＭＳ Ｐゴシック" pitchFamily="-80" charset="-128"/>
              <a:cs typeface="Calibri" pitchFamily="34" charset="0"/>
            </a:endParaRPr>
          </a:p>
          <a:p>
            <a:pPr marL="342900" lvl="0" indent="-342900" defTabSz="457200" fontAlgn="base">
              <a:spcBef>
                <a:spcPct val="0"/>
              </a:spcBef>
              <a:spcAft>
                <a:spcPct val="0"/>
              </a:spcAft>
              <a:buFont typeface="Wingdings" pitchFamily="2" charset="2"/>
              <a:buChar char="q"/>
              <a:defRPr/>
            </a:pPr>
            <a:r>
              <a:rPr lang="en-US" sz="1800" b="1" dirty="0">
                <a:solidFill>
                  <a:prstClr val="black"/>
                </a:solidFill>
                <a:latin typeface="Calibri"/>
                <a:ea typeface="ＭＳ Ｐゴシック" pitchFamily="-80" charset="-128"/>
                <a:cs typeface="Calibri" pitchFamily="34" charset="0"/>
              </a:rPr>
              <a:t>REPORT ON PERFORMANCE</a:t>
            </a:r>
          </a:p>
          <a:p>
            <a:pPr marL="342900" lvl="0" indent="-342900" defTabSz="457200" fontAlgn="base">
              <a:spcBef>
                <a:spcPct val="0"/>
              </a:spcBef>
              <a:spcAft>
                <a:spcPct val="0"/>
              </a:spcAft>
              <a:buFont typeface="Wingdings" pitchFamily="2" charset="2"/>
              <a:buChar char="q"/>
              <a:defRPr/>
            </a:pPr>
            <a:endParaRPr lang="en-ZA" altLang="en-US" sz="1800" b="1" dirty="0">
              <a:solidFill>
                <a:prstClr val="black"/>
              </a:solidFill>
              <a:latin typeface="Calibri"/>
              <a:ea typeface="ＭＳ Ｐゴシック" pitchFamily="-80" charset="-128"/>
            </a:endParaRPr>
          </a:p>
          <a:p>
            <a:pPr marL="342900" lvl="0" indent="-342900" defTabSz="457200" fontAlgn="base">
              <a:spcBef>
                <a:spcPct val="0"/>
              </a:spcBef>
              <a:spcAft>
                <a:spcPct val="0"/>
              </a:spcAft>
              <a:buFont typeface="Wingdings" pitchFamily="2" charset="2"/>
              <a:buChar char="q"/>
              <a:defRPr/>
            </a:pPr>
            <a:r>
              <a:rPr lang="en-ZA" altLang="en-US" sz="1800" b="1" dirty="0">
                <a:solidFill>
                  <a:prstClr val="black"/>
                </a:solidFill>
                <a:latin typeface="Calibri"/>
                <a:ea typeface="ＭＳ Ｐゴシック" pitchFamily="-80" charset="-128"/>
              </a:rPr>
              <a:t>HUMAN RESOURCES OVERVIEW</a:t>
            </a:r>
          </a:p>
          <a:p>
            <a:pPr marL="342900" lvl="0" indent="-342900" defTabSz="457200" fontAlgn="base">
              <a:spcBef>
                <a:spcPct val="0"/>
              </a:spcBef>
              <a:spcAft>
                <a:spcPct val="0"/>
              </a:spcAft>
              <a:buFont typeface="Wingdings" pitchFamily="2" charset="2"/>
              <a:buChar char="q"/>
              <a:defRPr/>
            </a:pPr>
            <a:endParaRPr lang="en-ZA" altLang="en-US" sz="1800" b="1" dirty="0">
              <a:solidFill>
                <a:prstClr val="black"/>
              </a:solidFill>
              <a:latin typeface="Calibri"/>
              <a:ea typeface="ＭＳ Ｐゴシック" pitchFamily="-80" charset="-128"/>
            </a:endParaRPr>
          </a:p>
          <a:p>
            <a:pPr marL="342900" indent="-342900" defTabSz="457200" fontAlgn="base">
              <a:spcBef>
                <a:spcPct val="0"/>
              </a:spcBef>
              <a:spcAft>
                <a:spcPct val="0"/>
              </a:spcAft>
              <a:buFont typeface="Wingdings" pitchFamily="2" charset="2"/>
              <a:buChar char="q"/>
              <a:defRPr/>
            </a:pPr>
            <a:r>
              <a:rPr lang="en-ZA" altLang="en-US" sz="1800" b="1" dirty="0">
                <a:solidFill>
                  <a:prstClr val="black"/>
                </a:solidFill>
                <a:latin typeface="Calibri"/>
                <a:ea typeface="ＭＳ Ｐゴシック" pitchFamily="-80" charset="-128"/>
              </a:rPr>
              <a:t>FINANCIAL OVERVIEW</a:t>
            </a:r>
          </a:p>
          <a:p>
            <a:pPr marL="342900" indent="-342900" defTabSz="457200" fontAlgn="base">
              <a:spcBef>
                <a:spcPct val="0"/>
              </a:spcBef>
              <a:spcAft>
                <a:spcPct val="0"/>
              </a:spcAft>
              <a:buFont typeface="Wingdings" pitchFamily="2" charset="2"/>
              <a:buChar char="q"/>
              <a:defRPr/>
            </a:pPr>
            <a:endParaRPr lang="en-ZA" altLang="en-US" sz="1800" b="1" dirty="0">
              <a:solidFill>
                <a:prstClr val="black"/>
              </a:solidFill>
              <a:latin typeface="Calibri"/>
              <a:ea typeface="ＭＳ Ｐゴシック" pitchFamily="-80" charset="-128"/>
            </a:endParaRPr>
          </a:p>
          <a:p>
            <a:pPr marL="342900" lvl="0" indent="-342900" defTabSz="457200" fontAlgn="base">
              <a:spcBef>
                <a:spcPct val="0"/>
              </a:spcBef>
              <a:spcAft>
                <a:spcPct val="0"/>
              </a:spcAft>
              <a:buFont typeface="Wingdings" pitchFamily="2" charset="2"/>
              <a:buChar char="q"/>
              <a:defRPr/>
            </a:pPr>
            <a:r>
              <a:rPr lang="en-ZA" altLang="en-US" sz="1800" b="1" dirty="0">
                <a:solidFill>
                  <a:prstClr val="black"/>
                </a:solidFill>
                <a:latin typeface="Calibri"/>
                <a:ea typeface="ＭＳ Ｐゴシック" pitchFamily="-80" charset="-128"/>
              </a:rPr>
              <a:t>RISKS AND REMEDIAL ACTION</a:t>
            </a:r>
          </a:p>
          <a:p>
            <a:pPr marL="342900" lvl="0" indent="-342900" defTabSz="457200" fontAlgn="base">
              <a:spcBef>
                <a:spcPct val="0"/>
              </a:spcBef>
              <a:spcAft>
                <a:spcPct val="0"/>
              </a:spcAft>
              <a:buFont typeface="Wingdings" pitchFamily="2" charset="2"/>
              <a:buChar char="q"/>
              <a:defRPr/>
            </a:pPr>
            <a:endParaRPr lang="en-ZA" altLang="en-US" sz="1800" b="1" dirty="0">
              <a:solidFill>
                <a:prstClr val="black"/>
              </a:solidFill>
              <a:latin typeface="Calibri"/>
              <a:ea typeface="ＭＳ Ｐゴシック" pitchFamily="-80" charset="-128"/>
            </a:endParaRP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eaLnBrk="1" hangingPunct="1">
              <a:lnSpc>
                <a:spcPct val="150000"/>
              </a:lnSpc>
            </a:pPr>
            <a:r>
              <a:rPr lang="en-ZA" sz="2000" dirty="0">
                <a:latin typeface="Arial" charset="0"/>
                <a:ea typeface="ＭＳ Ｐゴシック" pitchFamily="34" charset="-128"/>
                <a:cs typeface="Arial" charset="0"/>
              </a:rPr>
              <a:t> </a:t>
            </a:r>
          </a:p>
        </p:txBody>
      </p:sp>
      <p:sp>
        <p:nvSpPr>
          <p:cNvPr id="6" name="Slide Number Placeholder 1"/>
          <p:cNvSpPr txBox="1">
            <a:spLocks/>
          </p:cNvSpPr>
          <p:nvPr/>
        </p:nvSpPr>
        <p:spPr bwMode="auto">
          <a:xfrm>
            <a:off x="6873875" y="6515100"/>
            <a:ext cx="21336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marL="0" algn="r" defTabSz="914400" rtl="0" eaLnBrk="0" latinLnBrk="0" hangingPunct="0">
              <a:defRPr sz="1200" kern="1200">
                <a:solidFill>
                  <a:schemeClr val="tx1"/>
                </a:solidFill>
                <a:latin typeface="Arial" pitchFamily="34" charset="0"/>
                <a:ea typeface="ＭＳ Ｐゴシック" pitchFamily="34" charset="-128"/>
                <a:cs typeface="+mn-cs"/>
              </a:defRPr>
            </a:lvl1pPr>
            <a:lvl2pPr marL="742950" indent="-285750" algn="l" defTabSz="914400" rtl="0" eaLnBrk="0" latinLnBrk="0" hangingPunct="0">
              <a:defRPr sz="1800" kern="1200">
                <a:solidFill>
                  <a:schemeClr val="tx1"/>
                </a:solidFill>
                <a:latin typeface="Arial" pitchFamily="34" charset="0"/>
                <a:ea typeface="ＭＳ Ｐゴシック" pitchFamily="34" charset="-128"/>
                <a:cs typeface="+mn-cs"/>
              </a:defRPr>
            </a:lvl2pPr>
            <a:lvl3pPr marL="1143000" indent="-228600" algn="l" defTabSz="914400" rtl="0" eaLnBrk="0" latinLnBrk="0" hangingPunct="0">
              <a:defRPr sz="1800" kern="1200">
                <a:solidFill>
                  <a:schemeClr val="tx1"/>
                </a:solidFill>
                <a:latin typeface="Arial" pitchFamily="34" charset="0"/>
                <a:ea typeface="ＭＳ Ｐゴシック" pitchFamily="34" charset="-128"/>
                <a:cs typeface="+mn-cs"/>
              </a:defRPr>
            </a:lvl3pPr>
            <a:lvl4pPr marL="1600200" indent="-228600" algn="l" defTabSz="914400" rtl="0" eaLnBrk="0" latinLnBrk="0" hangingPunct="0">
              <a:defRPr sz="1800" kern="1200">
                <a:solidFill>
                  <a:schemeClr val="tx1"/>
                </a:solidFill>
                <a:latin typeface="Arial" pitchFamily="34" charset="0"/>
                <a:ea typeface="ＭＳ Ｐゴシック" pitchFamily="34" charset="-128"/>
                <a:cs typeface="+mn-cs"/>
              </a:defRPr>
            </a:lvl4pPr>
            <a:lvl5pPr marL="2057400" indent="-228600" algn="l" defTabSz="914400" rtl="0" eaLnBrk="0" latinLnBrk="0" hangingPunct="0">
              <a:defRPr sz="1800" kern="1200">
                <a:solidFill>
                  <a:schemeClr val="tx1"/>
                </a:solidFill>
                <a:latin typeface="Arial" pitchFamily="34" charset="0"/>
                <a:ea typeface="ＭＳ Ｐゴシック"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9pPr>
          </a:lstStyle>
          <a:p>
            <a:pPr eaLnBrk="1" hangingPunct="1"/>
            <a:fld id="{78E70CB4-FAA2-48DA-911A-2E80CA2B1AF0}" type="slidenum">
              <a:rPr lang="en-US" sz="1600" smtClean="0">
                <a:solidFill>
                  <a:schemeClr val="bg1"/>
                </a:solidFill>
                <a:latin typeface="Calibri" pitchFamily="34" charset="0"/>
              </a:rPr>
              <a:pPr eaLnBrk="1" hangingPunct="1"/>
              <a:t>2</a:t>
            </a:fld>
            <a:endParaRPr lang="en-US" sz="1600" dirty="0">
              <a:solidFill>
                <a:schemeClr val="bg1"/>
              </a:solidFill>
              <a:latin typeface="Calibri" pitchFamily="34" charset="0"/>
            </a:endParaRPr>
          </a:p>
        </p:txBody>
      </p:sp>
    </p:spTree>
    <p:extLst>
      <p:ext uri="{BB962C8B-B14F-4D97-AF65-F5344CB8AC3E}">
        <p14:creationId xmlns:p14="http://schemas.microsoft.com/office/powerpoint/2010/main" xmlns="" val="4132400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b="1" dirty="0">
                <a:ln w="1905"/>
                <a:effectLst>
                  <a:innerShdw blurRad="69850" dist="43180" dir="5400000">
                    <a:srgbClr val="000000">
                      <a:alpha val="65000"/>
                    </a:srgbClr>
                  </a:innerShdw>
                </a:effectLst>
                <a:cs typeface="Arial" charset="0"/>
              </a:rPr>
              <a:t>HUMAN RESOURCES- EXPENDITURE </a:t>
            </a:r>
            <a:endParaRPr lang="en-US"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13042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20</a:t>
            </a:fld>
            <a:endParaRPr lang="en-US" dirty="0"/>
          </a:p>
        </p:txBody>
      </p:sp>
    </p:spTree>
    <p:extLst>
      <p:ext uri="{BB962C8B-B14F-4D97-AF65-F5344CB8AC3E}">
        <p14:creationId xmlns:p14="http://schemas.microsoft.com/office/powerpoint/2010/main" xmlns="" val="17343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5ECD0-877E-44B9-9EDD-24A38EFBD9FA}"/>
              </a:ext>
            </a:extLst>
          </p:cNvPr>
          <p:cNvSpPr>
            <a:spLocks noGrp="1"/>
          </p:cNvSpPr>
          <p:nvPr>
            <p:ph type="title"/>
          </p:nvPr>
        </p:nvSpPr>
        <p:spPr/>
        <p:txBody>
          <a:bodyPr/>
          <a:lstStyle/>
          <a:p>
            <a:r>
              <a:rPr lang="en-ZA" sz="1800" b="1" dirty="0"/>
              <a:t>HUMAN RESOURCES- EMPLOYMENT AND VACANCIES </a:t>
            </a:r>
          </a:p>
        </p:txBody>
      </p:sp>
      <p:sp>
        <p:nvSpPr>
          <p:cNvPr id="7" name="Slide Number Placeholder 6">
            <a:extLst>
              <a:ext uri="{FF2B5EF4-FFF2-40B4-BE49-F238E27FC236}">
                <a16:creationId xmlns:a16="http://schemas.microsoft.com/office/drawing/2014/main" xmlns="" id="{44FBCC8E-3DA6-4E84-A4EA-54BC3D25DE62}"/>
              </a:ext>
            </a:extLst>
          </p:cNvPr>
          <p:cNvSpPr>
            <a:spLocks noGrp="1"/>
          </p:cNvSpPr>
          <p:nvPr>
            <p:ph type="sldNum" sz="quarter" idx="12"/>
          </p:nvPr>
        </p:nvSpPr>
        <p:spPr/>
        <p:txBody>
          <a:bodyPr/>
          <a:lstStyle/>
          <a:p>
            <a:pPr>
              <a:defRPr/>
            </a:pPr>
            <a:fld id="{24D4705D-D417-401A-894A-DAACC86796FE}" type="slidenum">
              <a:rPr lang="en-US" smtClean="0"/>
              <a:pPr>
                <a:defRPr/>
              </a:pPr>
              <a:t>21</a:t>
            </a:fld>
            <a:endParaRPr lang="en-US" dirty="0"/>
          </a:p>
        </p:txBody>
      </p:sp>
      <p:graphicFrame>
        <p:nvGraphicFramePr>
          <p:cNvPr id="6" name="Table 5">
            <a:extLst>
              <a:ext uri="{FF2B5EF4-FFF2-40B4-BE49-F238E27FC236}">
                <a16:creationId xmlns:a16="http://schemas.microsoft.com/office/drawing/2014/main" xmlns="" id="{3E811092-7ECD-415A-8D69-58AAB921BC8C}"/>
              </a:ext>
            </a:extLst>
          </p:cNvPr>
          <p:cNvGraphicFramePr>
            <a:graphicFrameLocks noGrp="1"/>
          </p:cNvGraphicFramePr>
          <p:nvPr>
            <p:extLst>
              <p:ext uri="{D42A27DB-BD31-4B8C-83A1-F6EECF244321}">
                <p14:modId xmlns:p14="http://schemas.microsoft.com/office/powerpoint/2010/main" xmlns="" val="2580350223"/>
              </p:ext>
            </p:extLst>
          </p:nvPr>
        </p:nvGraphicFramePr>
        <p:xfrm>
          <a:off x="498376" y="1810643"/>
          <a:ext cx="8147248" cy="4367510"/>
        </p:xfrm>
        <a:graphic>
          <a:graphicData uri="http://schemas.openxmlformats.org/drawingml/2006/table">
            <a:tbl>
              <a:tblPr/>
              <a:tblGrid>
                <a:gridCol w="1581878">
                  <a:extLst>
                    <a:ext uri="{9D8B030D-6E8A-4147-A177-3AD203B41FA5}">
                      <a16:colId xmlns:a16="http://schemas.microsoft.com/office/drawing/2014/main" xmlns="" val="2944057025"/>
                    </a:ext>
                  </a:extLst>
                </a:gridCol>
                <a:gridCol w="1360822">
                  <a:extLst>
                    <a:ext uri="{9D8B030D-6E8A-4147-A177-3AD203B41FA5}">
                      <a16:colId xmlns:a16="http://schemas.microsoft.com/office/drawing/2014/main" xmlns="" val="2425052607"/>
                    </a:ext>
                  </a:extLst>
                </a:gridCol>
                <a:gridCol w="1362591">
                  <a:extLst>
                    <a:ext uri="{9D8B030D-6E8A-4147-A177-3AD203B41FA5}">
                      <a16:colId xmlns:a16="http://schemas.microsoft.com/office/drawing/2014/main" xmlns="" val="2945019013"/>
                    </a:ext>
                  </a:extLst>
                </a:gridCol>
                <a:gridCol w="1362591">
                  <a:extLst>
                    <a:ext uri="{9D8B030D-6E8A-4147-A177-3AD203B41FA5}">
                      <a16:colId xmlns:a16="http://schemas.microsoft.com/office/drawing/2014/main" xmlns="" val="3257269174"/>
                    </a:ext>
                  </a:extLst>
                </a:gridCol>
                <a:gridCol w="2479366">
                  <a:extLst>
                    <a:ext uri="{9D8B030D-6E8A-4147-A177-3AD203B41FA5}">
                      <a16:colId xmlns:a16="http://schemas.microsoft.com/office/drawing/2014/main" xmlns="" val="975421151"/>
                    </a:ext>
                  </a:extLst>
                </a:gridCol>
              </a:tblGrid>
              <a:tr h="950775">
                <a:tc>
                  <a:txBody>
                    <a:bodyPr/>
                    <a:lstStyle/>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Levels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2019/2020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R="61595" indent="264795">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No. of Employees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2019/2020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Approved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Posts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2019/2020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Vacancies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 of vacancies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586502083"/>
                  </a:ext>
                </a:extLst>
              </a:tr>
              <a:tr h="626906">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Top Management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06365102"/>
                  </a:ext>
                </a:extLst>
              </a:tr>
              <a:tr h="626906">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Senior Management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9090335"/>
                  </a:ext>
                </a:extLst>
              </a:tr>
              <a:tr h="950775">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Professional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17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18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5.55%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40344528"/>
                  </a:ext>
                </a:extLst>
              </a:tr>
              <a:tr h="303037">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Skilled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7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5338257"/>
                  </a:ext>
                </a:extLst>
              </a:tr>
              <a:tr h="303037">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Semi-skilled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38525804"/>
                  </a:ext>
                </a:extLst>
              </a:tr>
              <a:tr h="303037">
                <a:tc>
                  <a:txBody>
                    <a:bodyPr/>
                    <a:lstStyle/>
                    <a:p>
                      <a:pP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Unskilled</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a:effectLst/>
                          <a:latin typeface="Arial" panose="020B0604020202020204" pitchFamily="34" charset="0"/>
                          <a:ea typeface="Calibri" panose="020F0502020204030204" pitchFamily="34" charset="0"/>
                          <a:cs typeface="Times New Roman" panose="02020603050405020304" pitchFamily="18" charset="0"/>
                        </a:rPr>
                        <a:t>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7274846"/>
                  </a:ext>
                </a:extLst>
              </a:tr>
              <a:tr h="303037">
                <a:tc>
                  <a:txBody>
                    <a:bodyPr/>
                    <a:lstStyle/>
                    <a:p>
                      <a:pPr>
                        <a:lnSpc>
                          <a:spcPct val="115000"/>
                        </a:lnSpc>
                        <a:spcAft>
                          <a:spcPts val="1000"/>
                        </a:spcAft>
                      </a:pPr>
                      <a:r>
                        <a:rPr lang="en-ZA" sz="1800" b="1">
                          <a:effectLst/>
                          <a:latin typeface="Arial" panose="020B0604020202020204" pitchFamily="34" charset="0"/>
                          <a:ea typeface="Times New Roman" panose="02020603050405020304" pitchFamily="18" charset="0"/>
                          <a:cs typeface="Times New Roman" panose="02020603050405020304" pitchFamily="18" charset="0"/>
                        </a:rPr>
                        <a:t>TOTAL</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38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39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2.56%</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55547575"/>
                  </a:ext>
                </a:extLst>
              </a:tr>
            </a:tbl>
          </a:graphicData>
        </a:graphic>
      </p:graphicFrame>
      <p:sp>
        <p:nvSpPr>
          <p:cNvPr id="8" name="Rectangle 2">
            <a:extLst>
              <a:ext uri="{FF2B5EF4-FFF2-40B4-BE49-F238E27FC236}">
                <a16:creationId xmlns:a16="http://schemas.microsoft.com/office/drawing/2014/main" xmlns="" id="{B31ADB38-87A5-405C-8329-907A3472E64D}"/>
              </a:ext>
            </a:extLst>
          </p:cNvPr>
          <p:cNvSpPr>
            <a:spLocks noChangeArrowheads="1"/>
          </p:cNvSpPr>
          <p:nvPr/>
        </p:nvSpPr>
        <p:spPr bwMode="auto">
          <a:xfrm>
            <a:off x="-83829" y="2528918"/>
            <a:ext cx="12266527" cy="3346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xmlns="" val="1361692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5ECD0-877E-44B9-9EDD-24A38EFBD9FA}"/>
              </a:ext>
            </a:extLst>
          </p:cNvPr>
          <p:cNvSpPr>
            <a:spLocks noGrp="1"/>
          </p:cNvSpPr>
          <p:nvPr>
            <p:ph type="title"/>
          </p:nvPr>
        </p:nvSpPr>
        <p:spPr/>
        <p:txBody>
          <a:bodyPr/>
          <a:lstStyle/>
          <a:p>
            <a:r>
              <a:rPr lang="en-ZA" sz="2400" b="1" dirty="0"/>
              <a:t>HUMAN RESOURCE – EMPLOYMENT CHANGES</a:t>
            </a:r>
          </a:p>
        </p:txBody>
      </p:sp>
      <p:sp>
        <p:nvSpPr>
          <p:cNvPr id="7" name="Slide Number Placeholder 6">
            <a:extLst>
              <a:ext uri="{FF2B5EF4-FFF2-40B4-BE49-F238E27FC236}">
                <a16:creationId xmlns:a16="http://schemas.microsoft.com/office/drawing/2014/main" xmlns="" id="{44FBCC8E-3DA6-4E84-A4EA-54BC3D25DE62}"/>
              </a:ext>
            </a:extLst>
          </p:cNvPr>
          <p:cNvSpPr>
            <a:spLocks noGrp="1"/>
          </p:cNvSpPr>
          <p:nvPr>
            <p:ph type="sldNum" sz="quarter" idx="12"/>
          </p:nvPr>
        </p:nvSpPr>
        <p:spPr/>
        <p:txBody>
          <a:bodyPr/>
          <a:lstStyle/>
          <a:p>
            <a:pPr>
              <a:defRPr/>
            </a:pPr>
            <a:fld id="{24D4705D-D417-401A-894A-DAACC86796FE}" type="slidenum">
              <a:rPr lang="en-US" smtClean="0"/>
              <a:pPr>
                <a:defRPr/>
              </a:pPr>
              <a:t>22</a:t>
            </a:fld>
            <a:endParaRPr lang="en-US" dirty="0"/>
          </a:p>
        </p:txBody>
      </p:sp>
      <p:graphicFrame>
        <p:nvGraphicFramePr>
          <p:cNvPr id="3" name="Table 2">
            <a:extLst>
              <a:ext uri="{FF2B5EF4-FFF2-40B4-BE49-F238E27FC236}">
                <a16:creationId xmlns:a16="http://schemas.microsoft.com/office/drawing/2014/main" xmlns="" id="{AC7B54AD-24B6-4190-9CCA-32BEAB85AE8F}"/>
              </a:ext>
            </a:extLst>
          </p:cNvPr>
          <p:cNvGraphicFramePr>
            <a:graphicFrameLocks noGrp="1"/>
          </p:cNvGraphicFramePr>
          <p:nvPr>
            <p:extLst>
              <p:ext uri="{D42A27DB-BD31-4B8C-83A1-F6EECF244321}">
                <p14:modId xmlns:p14="http://schemas.microsoft.com/office/powerpoint/2010/main" xmlns="" val="1142221379"/>
              </p:ext>
            </p:extLst>
          </p:nvPr>
        </p:nvGraphicFramePr>
        <p:xfrm>
          <a:off x="457200" y="1569500"/>
          <a:ext cx="8363272" cy="4655541"/>
        </p:xfrm>
        <a:graphic>
          <a:graphicData uri="http://schemas.openxmlformats.org/drawingml/2006/table">
            <a:tbl>
              <a:tblPr>
                <a:tableStyleId>{E8B1032C-EA38-4F05-BA0D-38AFFFC7BED3}</a:tableStyleId>
              </a:tblPr>
              <a:tblGrid>
                <a:gridCol w="2334862">
                  <a:extLst>
                    <a:ext uri="{9D8B030D-6E8A-4147-A177-3AD203B41FA5}">
                      <a16:colId xmlns:a16="http://schemas.microsoft.com/office/drawing/2014/main" xmlns="" val="1951933900"/>
                    </a:ext>
                  </a:extLst>
                </a:gridCol>
                <a:gridCol w="1652923">
                  <a:extLst>
                    <a:ext uri="{9D8B030D-6E8A-4147-A177-3AD203B41FA5}">
                      <a16:colId xmlns:a16="http://schemas.microsoft.com/office/drawing/2014/main" xmlns="" val="4077300998"/>
                    </a:ext>
                  </a:extLst>
                </a:gridCol>
                <a:gridCol w="1406283">
                  <a:extLst>
                    <a:ext uri="{9D8B030D-6E8A-4147-A177-3AD203B41FA5}">
                      <a16:colId xmlns:a16="http://schemas.microsoft.com/office/drawing/2014/main" xmlns="" val="813063073"/>
                    </a:ext>
                  </a:extLst>
                </a:gridCol>
                <a:gridCol w="1327531">
                  <a:extLst>
                    <a:ext uri="{9D8B030D-6E8A-4147-A177-3AD203B41FA5}">
                      <a16:colId xmlns:a16="http://schemas.microsoft.com/office/drawing/2014/main" xmlns="" val="782987731"/>
                    </a:ext>
                  </a:extLst>
                </a:gridCol>
                <a:gridCol w="1641673">
                  <a:extLst>
                    <a:ext uri="{9D8B030D-6E8A-4147-A177-3AD203B41FA5}">
                      <a16:colId xmlns:a16="http://schemas.microsoft.com/office/drawing/2014/main" xmlns="" val="36265229"/>
                    </a:ext>
                  </a:extLst>
                </a:gridCol>
              </a:tblGrid>
              <a:tr h="1262227">
                <a:tc>
                  <a:txBody>
                    <a:bodyPr/>
                    <a:lstStyle/>
                    <a:p>
                      <a:pPr>
                        <a:lnSpc>
                          <a:spcPct val="115000"/>
                        </a:lnSpc>
                        <a:spcAft>
                          <a:spcPts val="0"/>
                        </a:spcAft>
                      </a:pPr>
                      <a:r>
                        <a:rPr lang="en-ZA" sz="1800" dirty="0">
                          <a:effectLst/>
                        </a:rPr>
                        <a:t>Salary Band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09855" indent="104775">
                        <a:lnSpc>
                          <a:spcPct val="115000"/>
                        </a:lnSpc>
                        <a:spcAft>
                          <a:spcPts val="0"/>
                        </a:spcAft>
                      </a:pPr>
                      <a:r>
                        <a:rPr lang="en-ZA" sz="1800" dirty="0">
                          <a:effectLst/>
                        </a:rPr>
                        <a:t>Employment at beginning of period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ZA" sz="1800" dirty="0">
                          <a:effectLst/>
                        </a:rPr>
                        <a:t>Appointments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0"/>
                        </a:spcAft>
                      </a:pPr>
                      <a:r>
                        <a:rPr lang="en-ZA" sz="1800">
                          <a:effectLst/>
                        </a:rPr>
                        <a:t>Terminations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80010" algn="ctr">
                        <a:lnSpc>
                          <a:spcPct val="115000"/>
                        </a:lnSpc>
                        <a:spcAft>
                          <a:spcPts val="0"/>
                        </a:spcAft>
                      </a:pPr>
                      <a:r>
                        <a:rPr lang="en-ZA" sz="1800" dirty="0">
                          <a:effectLst/>
                        </a:rPr>
                        <a:t>Employment at end of the period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13615577"/>
                  </a:ext>
                </a:extLst>
              </a:tr>
              <a:tr h="484574">
                <a:tc>
                  <a:txBody>
                    <a:bodyPr/>
                    <a:lstStyle/>
                    <a:p>
                      <a:pPr>
                        <a:lnSpc>
                          <a:spcPct val="115000"/>
                        </a:lnSpc>
                        <a:spcAft>
                          <a:spcPts val="0"/>
                        </a:spcAft>
                      </a:pPr>
                      <a:r>
                        <a:rPr lang="en-ZA" sz="2000" dirty="0">
                          <a:effectLst/>
                        </a:rPr>
                        <a:t>Top Management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31686819"/>
                  </a:ext>
                </a:extLst>
              </a:tr>
              <a:tr h="484574">
                <a:tc>
                  <a:txBody>
                    <a:bodyPr/>
                    <a:lstStyle/>
                    <a:p>
                      <a:pPr>
                        <a:lnSpc>
                          <a:spcPct val="115000"/>
                        </a:lnSpc>
                        <a:spcAft>
                          <a:spcPts val="0"/>
                        </a:spcAft>
                      </a:pPr>
                      <a:r>
                        <a:rPr lang="en-ZA" sz="2000">
                          <a:effectLst/>
                        </a:rPr>
                        <a:t>Senior Management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02347156"/>
                  </a:ext>
                </a:extLst>
              </a:tr>
              <a:tr h="484574">
                <a:tc>
                  <a:txBody>
                    <a:bodyPr/>
                    <a:lstStyle/>
                    <a:p>
                      <a:pPr>
                        <a:lnSpc>
                          <a:spcPct val="115000"/>
                        </a:lnSpc>
                        <a:spcAft>
                          <a:spcPts val="0"/>
                        </a:spcAft>
                      </a:pPr>
                      <a:r>
                        <a:rPr lang="en-ZA" sz="2000">
                          <a:effectLst/>
                        </a:rPr>
                        <a:t>Professional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16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3</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2</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17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89465473"/>
                  </a:ext>
                </a:extLst>
              </a:tr>
              <a:tr h="484574">
                <a:tc>
                  <a:txBody>
                    <a:bodyPr/>
                    <a:lstStyle/>
                    <a:p>
                      <a:pPr>
                        <a:lnSpc>
                          <a:spcPct val="115000"/>
                        </a:lnSpc>
                        <a:spcAft>
                          <a:spcPts val="0"/>
                        </a:spcAft>
                      </a:pPr>
                      <a:r>
                        <a:rPr lang="en-ZA" sz="2000">
                          <a:effectLst/>
                        </a:rPr>
                        <a:t>Skilled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6</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64568150"/>
                  </a:ext>
                </a:extLst>
              </a:tr>
              <a:tr h="484574">
                <a:tc>
                  <a:txBody>
                    <a:bodyPr/>
                    <a:lstStyle/>
                    <a:p>
                      <a:pPr>
                        <a:lnSpc>
                          <a:spcPct val="115000"/>
                        </a:lnSpc>
                        <a:spcAft>
                          <a:spcPts val="0"/>
                        </a:spcAft>
                      </a:pPr>
                      <a:r>
                        <a:rPr lang="en-ZA" sz="2000">
                          <a:effectLst/>
                        </a:rPr>
                        <a:t>Semi-skilled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5</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22919034"/>
                  </a:ext>
                </a:extLst>
              </a:tr>
              <a:tr h="484574">
                <a:tc>
                  <a:txBody>
                    <a:bodyPr/>
                    <a:lstStyle/>
                    <a:p>
                      <a:pPr>
                        <a:lnSpc>
                          <a:spcPct val="115000"/>
                        </a:lnSpc>
                        <a:spcAft>
                          <a:spcPts val="0"/>
                        </a:spcAft>
                      </a:pPr>
                      <a:r>
                        <a:rPr lang="en-ZA" sz="2000">
                          <a:effectLst/>
                        </a:rPr>
                        <a:t>Unskilled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3</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1</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0</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17587488"/>
                  </a:ext>
                </a:extLst>
              </a:tr>
              <a:tr h="485870">
                <a:tc>
                  <a:txBody>
                    <a:bodyPr/>
                    <a:lstStyle/>
                    <a:p>
                      <a:pPr>
                        <a:lnSpc>
                          <a:spcPct val="115000"/>
                        </a:lnSpc>
                        <a:spcAft>
                          <a:spcPts val="0"/>
                        </a:spcAft>
                      </a:pPr>
                      <a:r>
                        <a:rPr lang="en-ZA" sz="2000">
                          <a:effectLst/>
                        </a:rPr>
                        <a:t>Total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34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8</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a:effectLst/>
                        </a:rPr>
                        <a:t>4</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ZA" sz="2000" dirty="0">
                          <a:effectLst/>
                        </a:rPr>
                        <a:t>38</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113784570"/>
                  </a:ext>
                </a:extLst>
              </a:tr>
            </a:tbl>
          </a:graphicData>
        </a:graphic>
      </p:graphicFrame>
    </p:spTree>
    <p:extLst>
      <p:ext uri="{BB962C8B-B14F-4D97-AF65-F5344CB8AC3E}">
        <p14:creationId xmlns:p14="http://schemas.microsoft.com/office/powerpoint/2010/main" xmlns="" val="2366394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916832"/>
            <a:ext cx="7772400" cy="2592288"/>
          </a:xfr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cs typeface="Arial" pitchFamily="34" charset="0"/>
              </a:rPr>
              <a:t>FINANCIAL OVERVIEW </a:t>
            </a:r>
            <a:br>
              <a:rPr lang="en-ZA" sz="2800" b="1" dirty="0">
                <a:solidFill>
                  <a:schemeClr val="bg1"/>
                </a:solidFill>
                <a:cs typeface="Arial" pitchFamily="34" charset="0"/>
              </a:rPr>
            </a:br>
            <a:r>
              <a:rPr lang="en-ZA" sz="2800" b="1" dirty="0">
                <a:solidFill>
                  <a:schemeClr val="bg1"/>
                </a:solidFill>
                <a:cs typeface="Arial" pitchFamily="34" charset="0"/>
              </a:rPr>
              <a:t>2019/20</a:t>
            </a: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endParaRPr lang="en-US" sz="2800" b="1" dirty="0">
              <a:solidFill>
                <a:schemeClr val="bg1"/>
              </a:solidFill>
              <a:latin typeface="+mn-lt"/>
              <a:ea typeface="+mn-ea"/>
              <a:cs typeface="Arial" pitchFamily="34" charset="0"/>
            </a:endParaRPr>
          </a:p>
        </p:txBody>
      </p:sp>
      <p:sp>
        <p:nvSpPr>
          <p:cNvPr id="4"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smtClean="0">
                <a:solidFill>
                  <a:schemeClr val="bg1"/>
                </a:solidFill>
                <a:latin typeface="+mn-lt"/>
              </a:rPr>
              <a:pPr>
                <a:defRPr/>
              </a:pPr>
              <a:t>23</a:t>
            </a:fld>
            <a:endParaRPr lang="en-US" sz="1600" dirty="0">
              <a:solidFill>
                <a:schemeClr val="bg1"/>
              </a:solidFill>
              <a:latin typeface="+mn-lt"/>
            </a:endParaRPr>
          </a:p>
        </p:txBody>
      </p:sp>
    </p:spTree>
    <p:extLst>
      <p:ext uri="{BB962C8B-B14F-4D97-AF65-F5344CB8AC3E}">
        <p14:creationId xmlns:p14="http://schemas.microsoft.com/office/powerpoint/2010/main" xmlns="" val="715936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D68C8-F53F-4941-A20B-CACF4581D7E8}"/>
              </a:ext>
            </a:extLst>
          </p:cNvPr>
          <p:cNvSpPr>
            <a:spLocks noGrp="1"/>
          </p:cNvSpPr>
          <p:nvPr>
            <p:ph type="title"/>
          </p:nvPr>
        </p:nvSpPr>
        <p:spPr/>
        <p:txBody>
          <a:bodyPr/>
          <a:lstStyle/>
          <a:p>
            <a:r>
              <a:rPr lang="en-ZA" sz="2400" b="1" dirty="0"/>
              <a:t>RESULTS OF AG AUDIT</a:t>
            </a:r>
          </a:p>
        </p:txBody>
      </p:sp>
      <p:sp>
        <p:nvSpPr>
          <p:cNvPr id="3" name="Content Placeholder 2">
            <a:extLst>
              <a:ext uri="{FF2B5EF4-FFF2-40B4-BE49-F238E27FC236}">
                <a16:creationId xmlns:a16="http://schemas.microsoft.com/office/drawing/2014/main" xmlns="" id="{03363D35-1701-42F4-AE3F-94842889A819}"/>
              </a:ext>
            </a:extLst>
          </p:cNvPr>
          <p:cNvSpPr>
            <a:spLocks noGrp="1"/>
          </p:cNvSpPr>
          <p:nvPr>
            <p:ph idx="1"/>
          </p:nvPr>
        </p:nvSpPr>
        <p:spPr/>
        <p:txBody>
          <a:bodyPr/>
          <a:lstStyle/>
          <a:p>
            <a:r>
              <a:rPr lang="en-ZA" sz="2000" dirty="0"/>
              <a:t>Nedlac received an unqualified audit opinion – second year in a row</a:t>
            </a:r>
          </a:p>
          <a:p>
            <a:r>
              <a:rPr lang="en-ZA" sz="2000" dirty="0"/>
              <a:t>No material findings on predetermined objectives</a:t>
            </a:r>
          </a:p>
          <a:p>
            <a:r>
              <a:rPr lang="en-ZA" sz="2000" dirty="0"/>
              <a:t>Material findings related to :</a:t>
            </a:r>
          </a:p>
          <a:p>
            <a:pPr lvl="1"/>
            <a:r>
              <a:rPr lang="en-ZA" sz="2000" dirty="0"/>
              <a:t>Irregular Expenditure incurred of R7 710 199 majority of which stems from the travel management contract. This contract concluded on the 31 March 2020</a:t>
            </a:r>
          </a:p>
          <a:p>
            <a:pPr lvl="1"/>
            <a:r>
              <a:rPr lang="en-ZA" sz="2000" dirty="0"/>
              <a:t>Fruitless and Wasteful Expenditure of R550 319 relating to penalties and interest incurred on late payment of SARS. This is due to difficulties experienced in transferring the profiles from previous employed personnel to the current. This matter has been escalated to the highest offices in SARS and a resolution has been tabled</a:t>
            </a:r>
          </a:p>
        </p:txBody>
      </p:sp>
      <p:sp>
        <p:nvSpPr>
          <p:cNvPr id="4" name="Slide Number Placeholder 3">
            <a:extLst>
              <a:ext uri="{FF2B5EF4-FFF2-40B4-BE49-F238E27FC236}">
                <a16:creationId xmlns:a16="http://schemas.microsoft.com/office/drawing/2014/main" xmlns="" id="{3C150FD5-BB48-4087-8DEF-4F69FD8DBA40}"/>
              </a:ext>
            </a:extLst>
          </p:cNvPr>
          <p:cNvSpPr>
            <a:spLocks noGrp="1"/>
          </p:cNvSpPr>
          <p:nvPr>
            <p:ph type="sldNum" sz="quarter" idx="12"/>
          </p:nvPr>
        </p:nvSpPr>
        <p:spPr/>
        <p:txBody>
          <a:bodyPr/>
          <a:lstStyle/>
          <a:p>
            <a:pPr>
              <a:defRPr/>
            </a:pPr>
            <a:fld id="{416AF1B2-E7A4-446A-84DC-90AA83BA6A19}" type="slidenum">
              <a:rPr lang="en-US" smtClean="0"/>
              <a:pPr>
                <a:defRPr/>
              </a:pPr>
              <a:t>24</a:t>
            </a:fld>
            <a:endParaRPr lang="en-US" dirty="0"/>
          </a:p>
        </p:txBody>
      </p:sp>
    </p:spTree>
    <p:extLst>
      <p:ext uri="{BB962C8B-B14F-4D97-AF65-F5344CB8AC3E}">
        <p14:creationId xmlns:p14="http://schemas.microsoft.com/office/powerpoint/2010/main" xmlns="" val="249192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REVENUE  SUMMARY </a:t>
            </a:r>
            <a:endParaRPr lang="en-ZA" sz="2400" b="1" dirty="0">
              <a:solidFill>
                <a:srgbClr val="FF0000"/>
              </a:solidFill>
            </a:endParaRPr>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600" smtClean="0">
                <a:solidFill>
                  <a:schemeClr val="bg1"/>
                </a:solidFill>
              </a:rPr>
              <a:pPr>
                <a:defRPr/>
              </a:pPr>
              <a:t>25</a:t>
            </a:fld>
            <a:endParaRPr lang="en-US" sz="16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74083401"/>
              </p:ext>
            </p:extLst>
          </p:nvPr>
        </p:nvGraphicFramePr>
        <p:xfrm>
          <a:off x="323528" y="1417638"/>
          <a:ext cx="8568951" cy="4963692"/>
        </p:xfrm>
        <a:graphic>
          <a:graphicData uri="http://schemas.openxmlformats.org/drawingml/2006/table">
            <a:tbl>
              <a:tblPr firstRow="1" bandRow="1">
                <a:tableStyleId>{5C22544A-7EE6-4342-B048-85BDC9FD1C3A}</a:tableStyleId>
              </a:tblPr>
              <a:tblGrid>
                <a:gridCol w="2926167">
                  <a:extLst>
                    <a:ext uri="{9D8B030D-6E8A-4147-A177-3AD203B41FA5}">
                      <a16:colId xmlns:a16="http://schemas.microsoft.com/office/drawing/2014/main" xmlns="" val="20000"/>
                    </a:ext>
                  </a:extLst>
                </a:gridCol>
                <a:gridCol w="2926167">
                  <a:extLst>
                    <a:ext uri="{9D8B030D-6E8A-4147-A177-3AD203B41FA5}">
                      <a16:colId xmlns:a16="http://schemas.microsoft.com/office/drawing/2014/main" xmlns="" val="20001"/>
                    </a:ext>
                  </a:extLst>
                </a:gridCol>
                <a:gridCol w="2716617">
                  <a:extLst>
                    <a:ext uri="{9D8B030D-6E8A-4147-A177-3AD203B41FA5}">
                      <a16:colId xmlns:a16="http://schemas.microsoft.com/office/drawing/2014/main" xmlns="" val="20002"/>
                    </a:ext>
                  </a:extLst>
                </a:gridCol>
              </a:tblGrid>
              <a:tr h="827282">
                <a:tc>
                  <a:txBody>
                    <a:bodyPr/>
                    <a:lstStyle/>
                    <a:p>
                      <a:r>
                        <a:rPr lang="en-ZA" dirty="0"/>
                        <a:t>Income </a:t>
                      </a:r>
                    </a:p>
                  </a:txBody>
                  <a:tcPr/>
                </a:tc>
                <a:tc>
                  <a:txBody>
                    <a:bodyPr/>
                    <a:lstStyle/>
                    <a:p>
                      <a:pPr algn="ctr"/>
                      <a:r>
                        <a:rPr lang="en-ZA" dirty="0"/>
                        <a:t>Q3</a:t>
                      </a:r>
                    </a:p>
                  </a:txBody>
                  <a:tcPr/>
                </a:tc>
                <a:tc>
                  <a:txBody>
                    <a:bodyPr/>
                    <a:lstStyle/>
                    <a:p>
                      <a:pPr algn="ctr"/>
                      <a:r>
                        <a:rPr lang="en-ZA" dirty="0"/>
                        <a:t>Q4</a:t>
                      </a:r>
                      <a:r>
                        <a:rPr lang="en-ZA" baseline="0" dirty="0"/>
                        <a:t> </a:t>
                      </a:r>
                      <a:endParaRPr lang="en-ZA" dirty="0"/>
                    </a:p>
                  </a:txBody>
                  <a:tcPr/>
                </a:tc>
                <a:extLst>
                  <a:ext uri="{0D108BD9-81ED-4DB2-BD59-A6C34878D82A}">
                    <a16:rowId xmlns:a16="http://schemas.microsoft.com/office/drawing/2014/main" xmlns="" val="10000"/>
                  </a:ext>
                </a:extLst>
              </a:tr>
              <a:tr h="827282">
                <a:tc>
                  <a:txBody>
                    <a:bodyPr/>
                    <a:lstStyle/>
                    <a:p>
                      <a:r>
                        <a:rPr lang="en-ZA" dirty="0"/>
                        <a:t>Transfer</a:t>
                      </a:r>
                      <a:r>
                        <a:rPr lang="en-ZA" baseline="0" dirty="0"/>
                        <a:t> (recognised)</a:t>
                      </a:r>
                      <a:endParaRPr lang="en-ZA" dirty="0"/>
                    </a:p>
                  </a:txBody>
                  <a:tcPr/>
                </a:tc>
                <a:tc>
                  <a:txBody>
                    <a:bodyPr/>
                    <a:lstStyle/>
                    <a:p>
                      <a:pPr marL="0" algn="r" defTabSz="457200" rtl="0" eaLnBrk="1" latinLnBrk="0" hangingPunct="1"/>
                      <a:r>
                        <a:rPr lang="en-ZA" sz="1800" kern="1200" dirty="0">
                          <a:solidFill>
                            <a:schemeClr val="dk1"/>
                          </a:solidFill>
                          <a:effectLst/>
                          <a:latin typeface="+mn-lt"/>
                          <a:ea typeface="+mn-ea"/>
                          <a:cs typeface="+mn-cs"/>
                        </a:rPr>
                        <a:t>30 555 750 </a:t>
                      </a:r>
                      <a:endParaRPr lang="en-ZA" sz="1800" kern="1200" dirty="0">
                        <a:solidFill>
                          <a:schemeClr val="dk1"/>
                        </a:solidFill>
                        <a:latin typeface="+mn-lt"/>
                        <a:ea typeface="+mn-ea"/>
                        <a:cs typeface="+mn-cs"/>
                      </a:endParaRPr>
                    </a:p>
                  </a:txBody>
                  <a:tcPr/>
                </a:tc>
                <a:tc>
                  <a:txBody>
                    <a:bodyPr/>
                    <a:lstStyle/>
                    <a:p>
                      <a:pPr marL="0" algn="r" defTabSz="457200" rtl="0" eaLnBrk="1" latinLnBrk="0" hangingPunct="1"/>
                      <a:r>
                        <a:rPr lang="en-ZA" sz="1800" kern="1200" dirty="0">
                          <a:solidFill>
                            <a:schemeClr val="dk1"/>
                          </a:solidFill>
                          <a:latin typeface="+mn-lt"/>
                          <a:ea typeface="+mn-ea"/>
                          <a:cs typeface="+mn-cs"/>
                        </a:rPr>
                        <a:t> 40 741 000</a:t>
                      </a:r>
                    </a:p>
                  </a:txBody>
                  <a:tcPr/>
                </a:tc>
                <a:extLst>
                  <a:ext uri="{0D108BD9-81ED-4DB2-BD59-A6C34878D82A}">
                    <a16:rowId xmlns:a16="http://schemas.microsoft.com/office/drawing/2014/main" xmlns="" val="10001"/>
                  </a:ext>
                </a:extLst>
              </a:tr>
              <a:tr h="827282">
                <a:tc>
                  <a:txBody>
                    <a:bodyPr/>
                    <a:lstStyle/>
                    <a:p>
                      <a:r>
                        <a:rPr lang="en-ZA" dirty="0"/>
                        <a:t>Interest</a:t>
                      </a:r>
                      <a:r>
                        <a:rPr lang="en-ZA" baseline="0" dirty="0"/>
                        <a:t> Received</a:t>
                      </a:r>
                      <a:endParaRPr lang="en-ZA" dirty="0"/>
                    </a:p>
                  </a:txBody>
                  <a:tcPr/>
                </a:tc>
                <a:tc>
                  <a:txBody>
                    <a:bodyPr/>
                    <a:lstStyle/>
                    <a:p>
                      <a:pPr marL="0" algn="r" defTabSz="457200" rtl="0" eaLnBrk="1" latinLnBrk="0" hangingPunct="1"/>
                      <a:r>
                        <a:rPr lang="en-ZA" sz="1800" kern="1200" dirty="0">
                          <a:solidFill>
                            <a:schemeClr val="dk1"/>
                          </a:solidFill>
                          <a:effectLst/>
                          <a:latin typeface="+mn-lt"/>
                          <a:ea typeface="+mn-ea"/>
                          <a:cs typeface="+mn-cs"/>
                        </a:rPr>
                        <a:t>1 068 844</a:t>
                      </a:r>
                      <a:endParaRPr lang="en-ZA" sz="1800" kern="1200" dirty="0">
                        <a:solidFill>
                          <a:schemeClr val="dk1"/>
                        </a:solidFill>
                        <a:latin typeface="+mn-lt"/>
                        <a:ea typeface="+mn-ea"/>
                        <a:cs typeface="+mn-cs"/>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a:solidFill>
                            <a:schemeClr val="dk1"/>
                          </a:solidFill>
                          <a:latin typeface="+mn-lt"/>
                          <a:ea typeface="+mn-ea"/>
                          <a:cs typeface="+mn-cs"/>
                        </a:rPr>
                        <a:t>                        1 430 446 	</a:t>
                      </a:r>
                    </a:p>
                    <a:p>
                      <a:pPr marL="0" algn="r" defTabSz="457200" rtl="0" eaLnBrk="1" latinLnBrk="0" hangingPunct="1"/>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xmlns="" val="10002"/>
                  </a:ext>
                </a:extLst>
              </a:tr>
              <a:tr h="827282">
                <a:tc>
                  <a:txBody>
                    <a:bodyPr/>
                    <a:lstStyle/>
                    <a:p>
                      <a:r>
                        <a:rPr lang="en-ZA" dirty="0"/>
                        <a:t>Sundry Income</a:t>
                      </a:r>
                    </a:p>
                  </a:txBody>
                  <a:tcPr/>
                </a:tc>
                <a:tc>
                  <a:txBody>
                    <a:bodyPr/>
                    <a:lstStyle/>
                    <a:p>
                      <a:pPr marL="0" algn="r" defTabSz="457200" rtl="0" eaLnBrk="1" latinLnBrk="0" hangingPunct="1"/>
                      <a:r>
                        <a:rPr lang="en-ZA" sz="1800" kern="1200" dirty="0">
                          <a:solidFill>
                            <a:schemeClr val="dk1"/>
                          </a:solidFill>
                          <a:effectLst/>
                          <a:latin typeface="+mn-lt"/>
                          <a:ea typeface="+mn-ea"/>
                          <a:cs typeface="+mn-cs"/>
                        </a:rPr>
                        <a:t>133 672</a:t>
                      </a:r>
                      <a:endParaRPr lang="en-ZA" sz="1800" kern="1200" dirty="0">
                        <a:solidFill>
                          <a:schemeClr val="dk1"/>
                        </a:solidFill>
                        <a:latin typeface="+mn-lt"/>
                        <a:ea typeface="+mn-ea"/>
                        <a:cs typeface="+mn-cs"/>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a:solidFill>
                            <a:schemeClr val="dk1"/>
                          </a:solidFill>
                          <a:latin typeface="+mn-lt"/>
                          <a:ea typeface="+mn-ea"/>
                          <a:cs typeface="+mn-cs"/>
                        </a:rPr>
                        <a:t>                   165 861 	</a:t>
                      </a:r>
                    </a:p>
                    <a:p>
                      <a:pPr marL="0" algn="r" defTabSz="457200" rtl="0" eaLnBrk="1" latinLnBrk="0" hangingPunct="1"/>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xmlns="" val="10003"/>
                  </a:ext>
                </a:extLst>
              </a:tr>
              <a:tr h="827282">
                <a:tc>
                  <a:txBody>
                    <a:bodyPr/>
                    <a:lstStyle/>
                    <a:p>
                      <a:r>
                        <a:rPr lang="en-ZA" dirty="0"/>
                        <a:t>Conditional grant (recognised)</a:t>
                      </a:r>
                    </a:p>
                  </a:txBody>
                  <a:tcPr/>
                </a:tc>
                <a:tc>
                  <a:txBody>
                    <a:bodyPr/>
                    <a:lstStyle/>
                    <a:p>
                      <a:pPr marL="0" algn="r" defTabSz="457200" rtl="0" eaLnBrk="1" latinLnBrk="0" hangingPunct="1"/>
                      <a:r>
                        <a:rPr lang="en-ZA" sz="1800" kern="1200" dirty="0">
                          <a:solidFill>
                            <a:schemeClr val="dk1"/>
                          </a:solidFill>
                          <a:effectLst/>
                          <a:latin typeface="+mn-lt"/>
                          <a:ea typeface="+mn-ea"/>
                          <a:cs typeface="+mn-cs"/>
                        </a:rPr>
                        <a:t>2 104 670</a:t>
                      </a:r>
                      <a:endParaRPr lang="en-ZA" sz="1800" kern="1200" dirty="0">
                        <a:solidFill>
                          <a:schemeClr val="dk1"/>
                        </a:solidFill>
                        <a:latin typeface="+mn-lt"/>
                        <a:ea typeface="+mn-ea"/>
                        <a:cs typeface="+mn-cs"/>
                      </a:endParaRPr>
                    </a:p>
                  </a:txBody>
                  <a:tcPr/>
                </a:tc>
                <a:tc>
                  <a:txBody>
                    <a:bodyPr/>
                    <a:lstStyle/>
                    <a:p>
                      <a:pPr marL="0" algn="r" defTabSz="457200" rtl="0" eaLnBrk="1" latinLnBrk="0" hangingPunct="1"/>
                      <a:r>
                        <a:rPr lang="en-ZA" sz="1800" b="0" i="0" u="none" strike="noStrike" kern="1200" baseline="0" dirty="0">
                          <a:solidFill>
                            <a:schemeClr val="dk1"/>
                          </a:solidFill>
                          <a:latin typeface="+mn-lt"/>
                          <a:ea typeface="+mn-ea"/>
                          <a:cs typeface="+mn-cs"/>
                        </a:rPr>
                        <a:t> 3 574 947 </a:t>
                      </a:r>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xmlns="" val="10004"/>
                  </a:ext>
                </a:extLst>
              </a:tr>
              <a:tr h="827282">
                <a:tc>
                  <a:txBody>
                    <a:bodyPr/>
                    <a:lstStyle/>
                    <a:p>
                      <a:r>
                        <a:rPr lang="en-ZA" b="1" dirty="0"/>
                        <a:t>Total</a:t>
                      </a:r>
                    </a:p>
                  </a:txBody>
                  <a:tcPr/>
                </a:tc>
                <a:tc>
                  <a:txBody>
                    <a:bodyPr/>
                    <a:lstStyle/>
                    <a:p>
                      <a:pPr marL="0" algn="r" defTabSz="457200" rtl="0" eaLnBrk="1" latinLnBrk="0" hangingPunct="1"/>
                      <a:r>
                        <a:rPr lang="en-ZA" sz="1800" b="1" kern="1200" dirty="0">
                          <a:solidFill>
                            <a:schemeClr val="dk1"/>
                          </a:solidFill>
                          <a:effectLst/>
                          <a:latin typeface="+mn-lt"/>
                          <a:ea typeface="+mn-ea"/>
                          <a:cs typeface="+mn-cs"/>
                        </a:rPr>
                        <a:t>33 862 936</a:t>
                      </a:r>
                      <a:r>
                        <a:rPr lang="en-ZA" sz="1800" kern="1200" dirty="0">
                          <a:solidFill>
                            <a:schemeClr val="dk1"/>
                          </a:solidFill>
                          <a:effectLst/>
                          <a:latin typeface="+mn-lt"/>
                          <a:ea typeface="+mn-ea"/>
                          <a:cs typeface="+mn-cs"/>
                        </a:rPr>
                        <a:t> </a:t>
                      </a:r>
                      <a:endParaRPr lang="en-ZA" sz="1800" b="1" kern="1200" dirty="0">
                        <a:solidFill>
                          <a:schemeClr val="dk1"/>
                        </a:solidFill>
                        <a:latin typeface="+mn-lt"/>
                        <a:ea typeface="+mn-ea"/>
                        <a:cs typeface="+mn-cs"/>
                      </a:endParaRPr>
                    </a:p>
                  </a:txBody>
                  <a:tcPr/>
                </a:tc>
                <a:tc>
                  <a:txBody>
                    <a:bodyPr/>
                    <a:lstStyle/>
                    <a:p>
                      <a:pPr marL="0" algn="r" defTabSz="457200" rtl="0" eaLnBrk="1" latinLnBrk="0" hangingPunct="1"/>
                      <a:r>
                        <a:rPr lang="en-ZA" sz="1800" b="1" kern="1200" dirty="0">
                          <a:solidFill>
                            <a:schemeClr val="dk1"/>
                          </a:solidFill>
                          <a:latin typeface="+mn-lt"/>
                          <a:ea typeface="+mn-ea"/>
                          <a:cs typeface="+mn-cs"/>
                        </a:rPr>
                        <a:t>45  912 254</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89937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REVENUE  NOTES</a:t>
            </a:r>
          </a:p>
        </p:txBody>
      </p:sp>
      <p:sp>
        <p:nvSpPr>
          <p:cNvPr id="3" name="Content Placeholder 2"/>
          <p:cNvSpPr>
            <a:spLocks noGrp="1"/>
          </p:cNvSpPr>
          <p:nvPr>
            <p:ph idx="1"/>
          </p:nvPr>
        </p:nvSpPr>
        <p:spPr/>
        <p:txBody>
          <a:bodyPr/>
          <a:lstStyle/>
          <a:p>
            <a:r>
              <a:rPr lang="en-ZA" sz="2400" dirty="0"/>
              <a:t>As at the end of quarter 4 of the 2019/20 financial year, Nedlac has recorded total income of R45 912 254 which is made up of:</a:t>
            </a:r>
          </a:p>
          <a:p>
            <a:pPr lvl="1"/>
            <a:r>
              <a:rPr lang="en-ZA" sz="2000" dirty="0"/>
              <a:t>Grant received from Department of Employment and Labour of </a:t>
            </a:r>
          </a:p>
          <a:p>
            <a:pPr marL="457200" lvl="1" indent="0">
              <a:buNone/>
            </a:pPr>
            <a:r>
              <a:rPr lang="en-ZA" sz="2000" dirty="0"/>
              <a:t>	R 40 741 000, </a:t>
            </a:r>
          </a:p>
          <a:p>
            <a:pPr lvl="1"/>
            <a:r>
              <a:rPr lang="en-ZA" sz="2000" dirty="0"/>
              <a:t>Interest received from call account of R1 430 446, </a:t>
            </a:r>
          </a:p>
          <a:p>
            <a:pPr lvl="1"/>
            <a:r>
              <a:rPr lang="en-ZA" sz="2000" dirty="0"/>
              <a:t>Sundry income of R165 861, and</a:t>
            </a:r>
          </a:p>
          <a:p>
            <a:pPr lvl="1"/>
            <a:r>
              <a:rPr lang="en-ZA" sz="2000" dirty="0"/>
              <a:t>Jobs Summit conditional grant recognised of R3 574 947.</a:t>
            </a:r>
          </a:p>
          <a:p>
            <a:pPr lvl="1"/>
            <a:endParaRPr lang="en-ZA" sz="2000" dirty="0"/>
          </a:p>
          <a:p>
            <a:r>
              <a:rPr lang="en-ZA" sz="2400" dirty="0"/>
              <a:t>Budgeted income was R41 532 000</a:t>
            </a:r>
            <a:endParaRPr lang="en-ZA" sz="2000" dirty="0"/>
          </a:p>
        </p:txBody>
      </p:sp>
      <p:sp>
        <p:nvSpPr>
          <p:cNvPr id="4" name="Slide Number Placeholder 3"/>
          <p:cNvSpPr>
            <a:spLocks noGrp="1"/>
          </p:cNvSpPr>
          <p:nvPr>
            <p:ph type="sldNum" sz="quarter" idx="12"/>
          </p:nvPr>
        </p:nvSpPr>
        <p:spPr>
          <a:xfrm>
            <a:off x="6732240" y="6381328"/>
            <a:ext cx="2133600" cy="365125"/>
          </a:xfrm>
        </p:spPr>
        <p:txBody>
          <a:bodyPr/>
          <a:lstStyle/>
          <a:p>
            <a:pPr>
              <a:defRPr/>
            </a:pPr>
            <a:fld id="{416AF1B2-E7A4-446A-84DC-90AA83BA6A19}" type="slidenum">
              <a:rPr lang="en-US" sz="1400" smtClean="0">
                <a:solidFill>
                  <a:schemeClr val="bg1"/>
                </a:solidFill>
              </a:rPr>
              <a:pPr>
                <a:defRPr/>
              </a:pPr>
              <a:t>26</a:t>
            </a:fld>
            <a:endParaRPr lang="en-US" sz="1400" dirty="0">
              <a:solidFill>
                <a:schemeClr val="bg1"/>
              </a:solidFill>
            </a:endParaRPr>
          </a:p>
        </p:txBody>
      </p:sp>
    </p:spTree>
    <p:extLst>
      <p:ext uri="{BB962C8B-B14F-4D97-AF65-F5344CB8AC3E}">
        <p14:creationId xmlns:p14="http://schemas.microsoft.com/office/powerpoint/2010/main" xmlns="" val="889247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EXPENDITURE  SUMMARY </a:t>
            </a:r>
            <a:r>
              <a:rPr lang="en-ZA"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27726933"/>
              </p:ext>
            </p:extLst>
          </p:nvPr>
        </p:nvGraphicFramePr>
        <p:xfrm>
          <a:off x="324464" y="1556792"/>
          <a:ext cx="5183640" cy="5026571"/>
        </p:xfrm>
        <a:graphic>
          <a:graphicData uri="http://schemas.openxmlformats.org/drawingml/2006/table">
            <a:tbl>
              <a:tblPr firstRow="1" bandRow="1">
                <a:tableStyleId>{5C22544A-7EE6-4342-B048-85BDC9FD1C3A}</a:tableStyleId>
              </a:tblPr>
              <a:tblGrid>
                <a:gridCol w="2591820">
                  <a:extLst>
                    <a:ext uri="{9D8B030D-6E8A-4147-A177-3AD203B41FA5}">
                      <a16:colId xmlns:a16="http://schemas.microsoft.com/office/drawing/2014/main" xmlns="" val="20000"/>
                    </a:ext>
                  </a:extLst>
                </a:gridCol>
                <a:gridCol w="2591820">
                  <a:extLst>
                    <a:ext uri="{9D8B030D-6E8A-4147-A177-3AD203B41FA5}">
                      <a16:colId xmlns:a16="http://schemas.microsoft.com/office/drawing/2014/main" xmlns="" val="20001"/>
                    </a:ext>
                  </a:extLst>
                </a:gridCol>
              </a:tblGrid>
              <a:tr h="1191851">
                <a:tc>
                  <a:txBody>
                    <a:bodyPr/>
                    <a:lstStyle/>
                    <a:p>
                      <a:r>
                        <a:rPr lang="en-ZA" dirty="0"/>
                        <a:t>Programme  </a:t>
                      </a:r>
                    </a:p>
                  </a:txBody>
                  <a:tcPr/>
                </a:tc>
                <a:tc>
                  <a:txBody>
                    <a:bodyPr/>
                    <a:lstStyle/>
                    <a:p>
                      <a:pPr algn="ctr"/>
                      <a:r>
                        <a:rPr lang="en-ZA" dirty="0"/>
                        <a:t>Q4    </a:t>
                      </a:r>
                    </a:p>
                    <a:p>
                      <a:pPr algn="ctr"/>
                      <a:endParaRPr lang="en-ZA" dirty="0"/>
                    </a:p>
                  </a:txBody>
                  <a:tcPr/>
                </a:tc>
                <a:extLst>
                  <a:ext uri="{0D108BD9-81ED-4DB2-BD59-A6C34878D82A}">
                    <a16:rowId xmlns:a16="http://schemas.microsoft.com/office/drawing/2014/main" xmlns="" val="10000"/>
                  </a:ext>
                </a:extLst>
              </a:tr>
              <a:tr h="958680">
                <a:tc>
                  <a:txBody>
                    <a:bodyPr/>
                    <a:lstStyle/>
                    <a:p>
                      <a:r>
                        <a:rPr lang="en-ZA" dirty="0"/>
                        <a:t>Administration</a:t>
                      </a:r>
                    </a:p>
                  </a:txBody>
                  <a:tcPr/>
                </a:tc>
                <a:tc>
                  <a:txBody>
                    <a:bodyPr/>
                    <a:lstStyle/>
                    <a:p>
                      <a:pPr algn="ctr"/>
                      <a:r>
                        <a:rPr lang="en-ZA" dirty="0"/>
                        <a:t>R33 661 536</a:t>
                      </a:r>
                    </a:p>
                  </a:txBody>
                  <a:tcPr/>
                </a:tc>
                <a:extLst>
                  <a:ext uri="{0D108BD9-81ED-4DB2-BD59-A6C34878D82A}">
                    <a16:rowId xmlns:a16="http://schemas.microsoft.com/office/drawing/2014/main" xmlns="" val="2378630110"/>
                  </a:ext>
                </a:extLst>
              </a:tr>
              <a:tr h="958680">
                <a:tc>
                  <a:txBody>
                    <a:bodyPr/>
                    <a:lstStyle/>
                    <a:p>
                      <a:r>
                        <a:rPr lang="en-ZA" dirty="0"/>
                        <a:t>Core Operations</a:t>
                      </a:r>
                    </a:p>
                  </a:txBody>
                  <a:tcPr/>
                </a:tc>
                <a:tc>
                  <a:txBody>
                    <a:bodyPr/>
                    <a:lstStyle/>
                    <a:p>
                      <a:pPr algn="ctr"/>
                      <a:r>
                        <a:rPr lang="en-ZA" dirty="0"/>
                        <a:t>  R6 757 046</a:t>
                      </a:r>
                    </a:p>
                  </a:txBody>
                  <a:tcPr/>
                </a:tc>
                <a:extLst>
                  <a:ext uri="{0D108BD9-81ED-4DB2-BD59-A6C34878D82A}">
                    <a16:rowId xmlns:a16="http://schemas.microsoft.com/office/drawing/2014/main" xmlns="" val="10002"/>
                  </a:ext>
                </a:extLst>
              </a:tr>
              <a:tr h="958680">
                <a:tc>
                  <a:txBody>
                    <a:bodyPr/>
                    <a:lstStyle/>
                    <a:p>
                      <a:r>
                        <a:rPr lang="en-ZA" dirty="0"/>
                        <a:t>Capacity Building</a:t>
                      </a:r>
                      <a:r>
                        <a:rPr lang="en-ZA" baseline="0" dirty="0"/>
                        <a:t> </a:t>
                      </a:r>
                      <a:endParaRPr lang="en-ZA" dirty="0"/>
                    </a:p>
                  </a:txBody>
                  <a:tcPr/>
                </a:tc>
                <a:tc>
                  <a:txBody>
                    <a:bodyPr/>
                    <a:lstStyle/>
                    <a:p>
                      <a:pPr algn="ctr"/>
                      <a:r>
                        <a:rPr lang="en-ZA" dirty="0"/>
                        <a:t>  R3 570 768</a:t>
                      </a:r>
                    </a:p>
                  </a:txBody>
                  <a:tcPr/>
                </a:tc>
                <a:extLst>
                  <a:ext uri="{0D108BD9-81ED-4DB2-BD59-A6C34878D82A}">
                    <a16:rowId xmlns:a16="http://schemas.microsoft.com/office/drawing/2014/main" xmlns="" val="10003"/>
                  </a:ext>
                </a:extLst>
              </a:tr>
              <a:tr h="958680">
                <a:tc>
                  <a:txBody>
                    <a:bodyPr/>
                    <a:lstStyle/>
                    <a:p>
                      <a:r>
                        <a:rPr lang="en-ZA" b="1" dirty="0"/>
                        <a:t>Total </a:t>
                      </a:r>
                    </a:p>
                  </a:txBody>
                  <a:tcPr/>
                </a:tc>
                <a:tc>
                  <a:txBody>
                    <a:bodyPr/>
                    <a:lstStyle/>
                    <a:p>
                      <a:pPr algn="ctr"/>
                      <a:r>
                        <a:rPr lang="en-ZA" b="1" dirty="0"/>
                        <a:t>R43 989 350 </a:t>
                      </a:r>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a:xfrm>
            <a:off x="6732240" y="6381328"/>
            <a:ext cx="2133600" cy="365125"/>
          </a:xfrm>
        </p:spPr>
        <p:txBody>
          <a:bodyPr/>
          <a:lstStyle/>
          <a:p>
            <a:pPr>
              <a:defRPr/>
            </a:pPr>
            <a:fld id="{416AF1B2-E7A4-446A-84DC-90AA83BA6A19}" type="slidenum">
              <a:rPr lang="en-US" sz="1600" smtClean="0">
                <a:solidFill>
                  <a:schemeClr val="bg1"/>
                </a:solidFill>
              </a:rPr>
              <a:pPr>
                <a:defRPr/>
              </a:pPr>
              <a:t>27</a:t>
            </a:fld>
            <a:endParaRPr lang="en-US" sz="1600" dirty="0">
              <a:solidFill>
                <a:schemeClr val="bg1"/>
              </a:solidFill>
            </a:endParaRPr>
          </a:p>
        </p:txBody>
      </p:sp>
      <p:sp>
        <p:nvSpPr>
          <p:cNvPr id="3" name="TextBox 2">
            <a:extLst>
              <a:ext uri="{FF2B5EF4-FFF2-40B4-BE49-F238E27FC236}">
                <a16:creationId xmlns:a16="http://schemas.microsoft.com/office/drawing/2014/main" xmlns="" id="{1D442364-EB38-4F7A-8258-30E70FD31D6E}"/>
              </a:ext>
            </a:extLst>
          </p:cNvPr>
          <p:cNvSpPr txBox="1"/>
          <p:nvPr/>
        </p:nvSpPr>
        <p:spPr>
          <a:xfrm>
            <a:off x="5724128" y="1596440"/>
            <a:ext cx="3141712" cy="5355312"/>
          </a:xfrm>
          <a:prstGeom prst="rect">
            <a:avLst/>
          </a:prstGeom>
          <a:noFill/>
        </p:spPr>
        <p:txBody>
          <a:bodyPr wrap="square" rtlCol="0">
            <a:spAutoFit/>
          </a:bodyPr>
          <a:lstStyle/>
          <a:p>
            <a:r>
              <a:rPr lang="en-ZA" dirty="0"/>
              <a:t>Overall against budget, Nedlac had a surplus of R1. 9 million. </a:t>
            </a:r>
          </a:p>
          <a:p>
            <a:endParaRPr lang="en-ZA" dirty="0"/>
          </a:p>
          <a:p>
            <a:r>
              <a:rPr lang="en-ZA" dirty="0"/>
              <a:t>Contributing to the surplus is the release of Job Summit deferred income. This was treated as a conditional grant</a:t>
            </a:r>
          </a:p>
          <a:p>
            <a:endParaRPr lang="en-ZA" dirty="0"/>
          </a:p>
          <a:p>
            <a:r>
              <a:rPr lang="en-ZA" dirty="0"/>
              <a:t>The cash balance as at 31 March 2020  was </a:t>
            </a:r>
          </a:p>
          <a:p>
            <a:r>
              <a:rPr lang="en-ZA" dirty="0"/>
              <a:t>R16,9million.</a:t>
            </a:r>
          </a:p>
          <a:p>
            <a:endParaRPr lang="en-ZA" dirty="0"/>
          </a:p>
          <a:p>
            <a:endParaRPr lang="en-ZA" dirty="0"/>
          </a:p>
          <a:p>
            <a:endParaRPr lang="en-ZA" dirty="0"/>
          </a:p>
          <a:p>
            <a:endParaRPr lang="en-ZA" dirty="0"/>
          </a:p>
          <a:p>
            <a:endParaRPr lang="en-ZA" dirty="0"/>
          </a:p>
          <a:p>
            <a:endParaRPr lang="en-ZA" dirty="0"/>
          </a:p>
          <a:p>
            <a:endParaRPr lang="en-ZA" dirty="0"/>
          </a:p>
          <a:p>
            <a:endParaRPr lang="en-ZA" dirty="0"/>
          </a:p>
        </p:txBody>
      </p:sp>
    </p:spTree>
    <p:extLst>
      <p:ext uri="{BB962C8B-B14F-4D97-AF65-F5344CB8AC3E}">
        <p14:creationId xmlns:p14="http://schemas.microsoft.com/office/powerpoint/2010/main" xmlns="" val="3722592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EXPENDITURE NOTES 2019/20</a:t>
            </a:r>
            <a:br>
              <a:rPr lang="en-ZA" sz="2400" b="1" dirty="0">
                <a:solidFill>
                  <a:prstClr val="black"/>
                </a:solidFill>
              </a:rPr>
            </a:br>
            <a:endParaRPr lang="en-ZA" sz="2400" b="1" dirty="0">
              <a:solidFill>
                <a:prstClr val="black"/>
              </a:solidFill>
            </a:endParaRPr>
          </a:p>
        </p:txBody>
      </p:sp>
      <p:sp>
        <p:nvSpPr>
          <p:cNvPr id="3" name="Content Placeholder 2"/>
          <p:cNvSpPr>
            <a:spLocks noGrp="1"/>
          </p:cNvSpPr>
          <p:nvPr>
            <p:ph idx="1"/>
          </p:nvPr>
        </p:nvSpPr>
        <p:spPr>
          <a:xfrm>
            <a:off x="467544" y="1484784"/>
            <a:ext cx="8229600" cy="4525963"/>
          </a:xfrm>
        </p:spPr>
        <p:txBody>
          <a:bodyPr/>
          <a:lstStyle/>
          <a:p>
            <a:r>
              <a:rPr lang="en-ZA" sz="2000" dirty="0"/>
              <a:t>Key to highlight in terms of expenditure is:</a:t>
            </a:r>
          </a:p>
          <a:p>
            <a:endParaRPr lang="en-ZA" sz="2000" dirty="0"/>
          </a:p>
          <a:p>
            <a:pPr lvl="1"/>
            <a:r>
              <a:rPr lang="en-ZA" sz="2000" dirty="0"/>
              <a:t>Total Employee costs amounted to R24 827 931</a:t>
            </a:r>
          </a:p>
          <a:p>
            <a:pPr lvl="1"/>
            <a:endParaRPr lang="en-ZA" sz="2000" dirty="0"/>
          </a:p>
          <a:p>
            <a:pPr lvl="1"/>
            <a:r>
              <a:rPr lang="en-ZA" sz="2000" dirty="0"/>
              <a:t>Research costs relating to (amongst others) :</a:t>
            </a:r>
          </a:p>
          <a:p>
            <a:pPr lvl="2"/>
            <a:r>
              <a:rPr lang="en-ZA" sz="1600" i="1" dirty="0"/>
              <a:t>Movement of freight from road to rail </a:t>
            </a:r>
            <a:r>
              <a:rPr lang="en-ZA" sz="1600" dirty="0"/>
              <a:t>for the Development Chamber</a:t>
            </a:r>
          </a:p>
          <a:p>
            <a:pPr lvl="2"/>
            <a:r>
              <a:rPr lang="en-ZA" sz="1600" i="1" dirty="0"/>
              <a:t>Sovereign Rating Downgrade </a:t>
            </a:r>
            <a:r>
              <a:rPr lang="en-ZA" sz="1600" dirty="0"/>
              <a:t>for the Labour Market Chamber</a:t>
            </a:r>
          </a:p>
          <a:p>
            <a:pPr lvl="2"/>
            <a:r>
              <a:rPr lang="en-ZA" sz="1600" dirty="0"/>
              <a:t>Socio Economic Impact on health promotion levy for the Public Finance Chamber</a:t>
            </a:r>
          </a:p>
          <a:p>
            <a:pPr lvl="2"/>
            <a:endParaRPr lang="en-ZA" sz="1600" dirty="0"/>
          </a:p>
          <a:p>
            <a:pPr lvl="1"/>
            <a:r>
              <a:rPr lang="en-ZA" sz="2000" dirty="0"/>
              <a:t>Travel and accommodation costs amounted to R 5 450 596</a:t>
            </a:r>
          </a:p>
          <a:p>
            <a:pPr marL="457200" lvl="1" indent="0">
              <a:buNone/>
            </a:pPr>
            <a:endParaRPr lang="en-ZA" sz="2000" dirty="0"/>
          </a:p>
          <a:p>
            <a:endParaRPr lang="en-ZA" sz="2000" dirty="0"/>
          </a:p>
          <a:p>
            <a:pPr marL="457200" lvl="1" indent="0">
              <a:buNone/>
            </a:pPr>
            <a:endParaRPr lang="en-ZA" sz="1800" dirty="0"/>
          </a:p>
          <a:p>
            <a:pPr marL="0" indent="0">
              <a:buNone/>
            </a:pPr>
            <a:endParaRPr lang="en-ZA" sz="1800" dirty="0"/>
          </a:p>
          <a:p>
            <a:endParaRPr lang="en-ZA" sz="1800" dirty="0"/>
          </a:p>
        </p:txBody>
      </p:sp>
      <p:sp>
        <p:nvSpPr>
          <p:cNvPr id="4" name="Slide Number Placeholder 3"/>
          <p:cNvSpPr>
            <a:spLocks noGrp="1"/>
          </p:cNvSpPr>
          <p:nvPr>
            <p:ph type="sldNum" sz="quarter" idx="12"/>
          </p:nvPr>
        </p:nvSpPr>
        <p:spPr>
          <a:xfrm>
            <a:off x="6804248" y="6309320"/>
            <a:ext cx="2133600" cy="365125"/>
          </a:xfrm>
        </p:spPr>
        <p:txBody>
          <a:bodyPr/>
          <a:lstStyle/>
          <a:p>
            <a:pPr>
              <a:defRPr/>
            </a:pPr>
            <a:fld id="{416AF1B2-E7A4-446A-84DC-90AA83BA6A19}" type="slidenum">
              <a:rPr lang="en-US" sz="1600" smtClean="0">
                <a:solidFill>
                  <a:schemeClr val="bg1"/>
                </a:solidFill>
              </a:rPr>
              <a:pPr>
                <a:defRPr/>
              </a:pPr>
              <a:t>28</a:t>
            </a:fld>
            <a:endParaRPr lang="en-US" sz="1600" dirty="0">
              <a:solidFill>
                <a:schemeClr val="bg1"/>
              </a:solidFill>
            </a:endParaRPr>
          </a:p>
        </p:txBody>
      </p:sp>
    </p:spTree>
    <p:extLst>
      <p:ext uri="{BB962C8B-B14F-4D97-AF65-F5344CB8AC3E}">
        <p14:creationId xmlns:p14="http://schemas.microsoft.com/office/powerpoint/2010/main" xmlns="" val="188037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2276872"/>
            <a:ext cx="7772400" cy="2160240"/>
          </a:xfr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RISKS AND REMEDIAL ACTION</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endParaRPr lang="en-US" sz="2800" b="1" dirty="0">
              <a:solidFill>
                <a:schemeClr val="bg1"/>
              </a:solidFill>
              <a:latin typeface="+mn-lt"/>
              <a:ea typeface="+mn-ea"/>
              <a:cs typeface="Arial" pitchFamily="34" charset="0"/>
            </a:endParaRPr>
          </a:p>
        </p:txBody>
      </p:sp>
      <p:sp>
        <p:nvSpPr>
          <p:cNvPr id="4"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b="1" smtClean="0">
                <a:solidFill>
                  <a:schemeClr val="bg1"/>
                </a:solidFill>
                <a:latin typeface="+mn-lt"/>
              </a:rPr>
              <a:pPr>
                <a:defRPr/>
              </a:pPr>
              <a:t>29</a:t>
            </a:fld>
            <a:endParaRPr lang="en-US" sz="1600" b="1" dirty="0">
              <a:solidFill>
                <a:schemeClr val="bg1"/>
              </a:solidFill>
              <a:latin typeface="+mn-lt"/>
            </a:endParaRPr>
          </a:p>
        </p:txBody>
      </p:sp>
    </p:spTree>
    <p:extLst>
      <p:ext uri="{BB962C8B-B14F-4D97-AF65-F5344CB8AC3E}">
        <p14:creationId xmlns:p14="http://schemas.microsoft.com/office/powerpoint/2010/main" xmlns="" val="402632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B4582-56CC-4C9C-8380-2057892C1450}"/>
              </a:ext>
            </a:extLst>
          </p:cNvPr>
          <p:cNvSpPr>
            <a:spLocks noGrp="1"/>
          </p:cNvSpPr>
          <p:nvPr>
            <p:ph type="title"/>
          </p:nvPr>
        </p:nvSpPr>
        <p:spPr/>
        <p:txBody>
          <a:bodyPr/>
          <a:lstStyle/>
          <a:p>
            <a:r>
              <a:rPr lang="en-ZA" sz="2000"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xmlns="" id="{166124CA-ADB2-44E7-8B06-96E740CD8EB7}"/>
              </a:ext>
            </a:extLst>
          </p:cNvPr>
          <p:cNvSpPr>
            <a:spLocks noGrp="1"/>
          </p:cNvSpPr>
          <p:nvPr>
            <p:ph idx="1"/>
          </p:nvPr>
        </p:nvSpPr>
        <p:spPr>
          <a:xfrm>
            <a:off x="323528" y="1417638"/>
            <a:ext cx="3744416" cy="4525963"/>
          </a:xfrm>
        </p:spPr>
        <p:txBody>
          <a:bodyPr/>
          <a:lstStyle/>
          <a:p>
            <a:r>
              <a:rPr lang="en-ZA" sz="2400" dirty="0">
                <a:solidFill>
                  <a:prstClr val="black"/>
                </a:solidFill>
                <a:ea typeface="+mn-ea"/>
              </a:rPr>
              <a:t>This report summarises the Annual Report for 2019/2020 financial year</a:t>
            </a:r>
          </a:p>
          <a:p>
            <a:r>
              <a:rPr lang="en-ZA" sz="2400" dirty="0">
                <a:solidFill>
                  <a:prstClr val="black"/>
                </a:solidFill>
                <a:ea typeface="+mn-ea"/>
              </a:rPr>
              <a:t>The end of the financial year co-incided with beginning of Covid19 pandemic and a very different set of activities for Nedlac </a:t>
            </a:r>
          </a:p>
          <a:p>
            <a:r>
              <a:rPr lang="en-ZA" sz="2400" dirty="0">
                <a:solidFill>
                  <a:prstClr val="black"/>
                </a:solidFill>
                <a:ea typeface="+mn-ea"/>
              </a:rPr>
              <a:t>Majority of performance targets were met and Nedlac received an unqualified audit</a:t>
            </a:r>
          </a:p>
          <a:p>
            <a:endParaRPr lang="en-ZA" dirty="0"/>
          </a:p>
        </p:txBody>
      </p:sp>
      <p:sp>
        <p:nvSpPr>
          <p:cNvPr id="4" name="Slide Number Placeholder 3">
            <a:extLst>
              <a:ext uri="{FF2B5EF4-FFF2-40B4-BE49-F238E27FC236}">
                <a16:creationId xmlns:a16="http://schemas.microsoft.com/office/drawing/2014/main" xmlns="" id="{BF511DA5-565A-4161-B78D-0CC6D1DF6925}"/>
              </a:ext>
            </a:extLst>
          </p:cNvPr>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sp>
        <p:nvSpPr>
          <p:cNvPr id="5" name="TextBox 4">
            <a:extLst>
              <a:ext uri="{FF2B5EF4-FFF2-40B4-BE49-F238E27FC236}">
                <a16:creationId xmlns:a16="http://schemas.microsoft.com/office/drawing/2014/main" xmlns="" id="{01E5770C-63DC-4DA6-955B-86F7A0F1A3A1}"/>
              </a:ext>
            </a:extLst>
          </p:cNvPr>
          <p:cNvSpPr txBox="1"/>
          <p:nvPr/>
        </p:nvSpPr>
        <p:spPr>
          <a:xfrm>
            <a:off x="4355976" y="1484784"/>
            <a:ext cx="4104456" cy="4832092"/>
          </a:xfrm>
          <a:prstGeom prst="rect">
            <a:avLst/>
          </a:prstGeom>
          <a:solidFill>
            <a:schemeClr val="bg1">
              <a:lumMod val="85000"/>
            </a:schemeClr>
          </a:solidFill>
        </p:spPr>
        <p:txBody>
          <a:bodyPr wrap="square" rtlCol="0">
            <a:spAutoFit/>
          </a:bodyPr>
          <a:lstStyle/>
          <a:p>
            <a:r>
              <a:rPr lang="en-ZA" sz="2800" dirty="0"/>
              <a:t>“We have carried out our work in collaboration with our social partners, to ensure that the outcomes are not short term, but medium to long term, and most importantly, sustainable”</a:t>
            </a:r>
          </a:p>
          <a:p>
            <a:r>
              <a:rPr lang="en-ZA" sz="2800" i="1" dirty="0"/>
              <a:t>Minister TW </a:t>
            </a:r>
            <a:r>
              <a:rPr lang="en-ZA" sz="2800" i="1" dirty="0" err="1"/>
              <a:t>Nxexi</a:t>
            </a:r>
            <a:r>
              <a:rPr lang="en-ZA" sz="2800" i="1" dirty="0"/>
              <a:t>, Minister of Employment and Labour </a:t>
            </a:r>
          </a:p>
        </p:txBody>
      </p:sp>
    </p:spTree>
    <p:extLst>
      <p:ext uri="{BB962C8B-B14F-4D97-AF65-F5344CB8AC3E}">
        <p14:creationId xmlns:p14="http://schemas.microsoft.com/office/powerpoint/2010/main" xmlns="" val="634620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CA108-4175-4164-95A6-87C8BBCE21C0}"/>
              </a:ext>
            </a:extLst>
          </p:cNvPr>
          <p:cNvSpPr>
            <a:spLocks noGrp="1"/>
          </p:cNvSpPr>
          <p:nvPr>
            <p:ph type="title"/>
          </p:nvPr>
        </p:nvSpPr>
        <p:spPr/>
        <p:txBody>
          <a:bodyPr/>
          <a:lstStyle/>
          <a:p>
            <a:r>
              <a:rPr lang="en-ZA" sz="2400" b="1" dirty="0"/>
              <a:t>STRATEGIC RISKS</a:t>
            </a:r>
          </a:p>
        </p:txBody>
      </p:sp>
      <p:sp>
        <p:nvSpPr>
          <p:cNvPr id="4" name="Slide Number Placeholder 3">
            <a:extLst>
              <a:ext uri="{FF2B5EF4-FFF2-40B4-BE49-F238E27FC236}">
                <a16:creationId xmlns:a16="http://schemas.microsoft.com/office/drawing/2014/main" xmlns="" id="{F79BDFDA-008B-49E7-9553-3E77CBED09DA}"/>
              </a:ext>
            </a:extLst>
          </p:cNvPr>
          <p:cNvSpPr>
            <a:spLocks noGrp="1"/>
          </p:cNvSpPr>
          <p:nvPr>
            <p:ph type="sldNum" sz="quarter" idx="12"/>
          </p:nvPr>
        </p:nvSpPr>
        <p:spPr/>
        <p:txBody>
          <a:bodyPr/>
          <a:lstStyle/>
          <a:p>
            <a:pPr>
              <a:defRPr/>
            </a:pPr>
            <a:fld id="{416AF1B2-E7A4-446A-84DC-90AA83BA6A19}" type="slidenum">
              <a:rPr lang="en-US" smtClean="0"/>
              <a:pPr>
                <a:defRPr/>
              </a:pPr>
              <a:t>30</a:t>
            </a:fld>
            <a:endParaRPr lang="en-US" dirty="0"/>
          </a:p>
        </p:txBody>
      </p:sp>
      <p:graphicFrame>
        <p:nvGraphicFramePr>
          <p:cNvPr id="8" name="Content Placeholder 7">
            <a:extLst>
              <a:ext uri="{FF2B5EF4-FFF2-40B4-BE49-F238E27FC236}">
                <a16:creationId xmlns:a16="http://schemas.microsoft.com/office/drawing/2014/main" xmlns="" id="{F825DE09-446F-4423-9705-F1DCBC2488EF}"/>
              </a:ext>
            </a:extLst>
          </p:cNvPr>
          <p:cNvGraphicFramePr>
            <a:graphicFrameLocks noGrp="1"/>
          </p:cNvGraphicFramePr>
          <p:nvPr>
            <p:ph idx="1"/>
            <p:extLst/>
          </p:nvPr>
        </p:nvGraphicFramePr>
        <p:xfrm>
          <a:off x="251520" y="1417638"/>
          <a:ext cx="8640958" cy="4938712"/>
        </p:xfrm>
        <a:graphic>
          <a:graphicData uri="http://schemas.openxmlformats.org/drawingml/2006/table">
            <a:tbl>
              <a:tblPr firstRow="1" bandRow="1">
                <a:tableStyleId>{5C22544A-7EE6-4342-B048-85BDC9FD1C3A}</a:tableStyleId>
              </a:tblPr>
              <a:tblGrid>
                <a:gridCol w="3564406">
                  <a:extLst>
                    <a:ext uri="{9D8B030D-6E8A-4147-A177-3AD203B41FA5}">
                      <a16:colId xmlns:a16="http://schemas.microsoft.com/office/drawing/2014/main" xmlns="" val="1905932822"/>
                    </a:ext>
                  </a:extLst>
                </a:gridCol>
                <a:gridCol w="3402330">
                  <a:extLst>
                    <a:ext uri="{9D8B030D-6E8A-4147-A177-3AD203B41FA5}">
                      <a16:colId xmlns:a16="http://schemas.microsoft.com/office/drawing/2014/main" xmlns="" val="89856126"/>
                    </a:ext>
                  </a:extLst>
                </a:gridCol>
                <a:gridCol w="1674222">
                  <a:extLst>
                    <a:ext uri="{9D8B030D-6E8A-4147-A177-3AD203B41FA5}">
                      <a16:colId xmlns:a16="http://schemas.microsoft.com/office/drawing/2014/main" xmlns="" val="1612044235"/>
                    </a:ext>
                  </a:extLst>
                </a:gridCol>
              </a:tblGrid>
              <a:tr h="444544">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tc>
                <a:extLst>
                  <a:ext uri="{0D108BD9-81ED-4DB2-BD59-A6C34878D82A}">
                    <a16:rowId xmlns:a16="http://schemas.microsoft.com/office/drawing/2014/main" xmlns="" val="2355705943"/>
                  </a:ext>
                </a:extLst>
              </a:tr>
              <a:tr h="2740346">
                <a:tc>
                  <a:txBody>
                    <a:bodyPr/>
                    <a:lstStyle/>
                    <a:p>
                      <a:r>
                        <a:rPr lang="en-GB" dirty="0"/>
                        <a:t>Founding documents which guide the work of Nedlac have not undergone comprehensive review leading to a misalignment with the current operating environment and demands of the country</a:t>
                      </a:r>
                    </a:p>
                    <a:p>
                      <a:endParaRPr lang="en-ZA" dirty="0"/>
                    </a:p>
                  </a:txBody>
                  <a:tcPr/>
                </a:tc>
                <a:tc>
                  <a:txBody>
                    <a:bodyPr/>
                    <a:lstStyle/>
                    <a:p>
                      <a:r>
                        <a:rPr lang="en-GB" dirty="0"/>
                        <a:t>Fast tracking the work the Governance Task Team to review the Nedlac Act, Constitution and Protocols.  </a:t>
                      </a:r>
                      <a:endParaRPr lang="en-ZA" dirty="0"/>
                    </a:p>
                  </a:txBody>
                  <a:tcPr/>
                </a:tc>
                <a:tc>
                  <a:txBody>
                    <a:bodyPr/>
                    <a:lstStyle/>
                    <a:p>
                      <a:pPr algn="ctr"/>
                      <a:endParaRPr lang="en-ZA" dirty="0"/>
                    </a:p>
                    <a:p>
                      <a:pPr algn="ctr"/>
                      <a:r>
                        <a:rPr lang="en-ZA" dirty="0"/>
                        <a:t>Medium</a:t>
                      </a:r>
                    </a:p>
                  </a:txBody>
                  <a:tcPr>
                    <a:solidFill>
                      <a:srgbClr val="FFFF00"/>
                    </a:solidFill>
                  </a:tcPr>
                </a:tc>
                <a:extLst>
                  <a:ext uri="{0D108BD9-81ED-4DB2-BD59-A6C34878D82A}">
                    <a16:rowId xmlns:a16="http://schemas.microsoft.com/office/drawing/2014/main" xmlns="" val="1841579437"/>
                  </a:ext>
                </a:extLst>
              </a:tr>
              <a:tr h="1753822">
                <a:tc>
                  <a:txBody>
                    <a:bodyPr/>
                    <a:lstStyle/>
                    <a:p>
                      <a:r>
                        <a:rPr lang="en-GB" dirty="0"/>
                        <a:t>Inability to complete the work programme of Nedlac with disruptions/postponement to deadlines </a:t>
                      </a:r>
                    </a:p>
                    <a:p>
                      <a:endParaRPr lang="en-ZA" dirty="0"/>
                    </a:p>
                  </a:txBody>
                  <a:tcPr/>
                </a:tc>
                <a:tc>
                  <a:txBody>
                    <a:bodyPr/>
                    <a:lstStyle/>
                    <a:p>
                      <a:r>
                        <a:rPr lang="en-GB" dirty="0"/>
                        <a:t>Work programme adjusted to take into account new circumstances.</a:t>
                      </a:r>
                      <a:endParaRPr lang="en-ZA" dirty="0"/>
                    </a:p>
                  </a:txBody>
                  <a:tcPr/>
                </a:tc>
                <a:tc>
                  <a:txBody>
                    <a:bodyPr/>
                    <a:lstStyle/>
                    <a:p>
                      <a:endParaRPr lang="en-ZA" dirty="0"/>
                    </a:p>
                    <a:p>
                      <a:pPr algn="ctr"/>
                      <a:r>
                        <a:rPr lang="en-ZA" dirty="0"/>
                        <a:t>Medium </a:t>
                      </a:r>
                    </a:p>
                  </a:txBody>
                  <a:tcPr>
                    <a:solidFill>
                      <a:srgbClr val="FFFF00"/>
                    </a:solidFill>
                  </a:tcPr>
                </a:tc>
                <a:extLst>
                  <a:ext uri="{0D108BD9-81ED-4DB2-BD59-A6C34878D82A}">
                    <a16:rowId xmlns:a16="http://schemas.microsoft.com/office/drawing/2014/main" xmlns="" val="2970418409"/>
                  </a:ext>
                </a:extLst>
              </a:tr>
            </a:tbl>
          </a:graphicData>
        </a:graphic>
      </p:graphicFrame>
    </p:spTree>
    <p:extLst>
      <p:ext uri="{BB962C8B-B14F-4D97-AF65-F5344CB8AC3E}">
        <p14:creationId xmlns:p14="http://schemas.microsoft.com/office/powerpoint/2010/main" xmlns="" val="2220374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CA108-4175-4164-95A6-87C8BBCE21C0}"/>
              </a:ext>
            </a:extLst>
          </p:cNvPr>
          <p:cNvSpPr>
            <a:spLocks noGrp="1"/>
          </p:cNvSpPr>
          <p:nvPr>
            <p:ph type="title"/>
          </p:nvPr>
        </p:nvSpPr>
        <p:spPr/>
        <p:txBody>
          <a:bodyPr/>
          <a:lstStyle/>
          <a:p>
            <a:r>
              <a:rPr lang="en-ZA" sz="2400" b="1" dirty="0"/>
              <a:t>STRATEGIC RISKS CONT.</a:t>
            </a:r>
          </a:p>
        </p:txBody>
      </p:sp>
      <p:sp>
        <p:nvSpPr>
          <p:cNvPr id="4" name="Slide Number Placeholder 3">
            <a:extLst>
              <a:ext uri="{FF2B5EF4-FFF2-40B4-BE49-F238E27FC236}">
                <a16:creationId xmlns:a16="http://schemas.microsoft.com/office/drawing/2014/main" xmlns="" id="{F79BDFDA-008B-49E7-9553-3E77CBED09DA}"/>
              </a:ext>
            </a:extLst>
          </p:cNvPr>
          <p:cNvSpPr>
            <a:spLocks noGrp="1"/>
          </p:cNvSpPr>
          <p:nvPr>
            <p:ph type="sldNum" sz="quarter" idx="12"/>
          </p:nvPr>
        </p:nvSpPr>
        <p:spPr/>
        <p:txBody>
          <a:bodyPr/>
          <a:lstStyle/>
          <a:p>
            <a:pPr>
              <a:defRPr/>
            </a:pPr>
            <a:fld id="{416AF1B2-E7A4-446A-84DC-90AA83BA6A19}" type="slidenum">
              <a:rPr lang="en-US" smtClean="0"/>
              <a:pPr>
                <a:defRPr/>
              </a:pPr>
              <a:t>31</a:t>
            </a:fld>
            <a:endParaRPr lang="en-US" dirty="0"/>
          </a:p>
        </p:txBody>
      </p:sp>
      <p:graphicFrame>
        <p:nvGraphicFramePr>
          <p:cNvPr id="8" name="Content Placeholder 7">
            <a:extLst>
              <a:ext uri="{FF2B5EF4-FFF2-40B4-BE49-F238E27FC236}">
                <a16:creationId xmlns:a16="http://schemas.microsoft.com/office/drawing/2014/main" xmlns="" id="{F825DE09-446F-4423-9705-F1DCBC2488EF}"/>
              </a:ext>
            </a:extLst>
          </p:cNvPr>
          <p:cNvGraphicFramePr>
            <a:graphicFrameLocks noGrp="1"/>
          </p:cNvGraphicFramePr>
          <p:nvPr>
            <p:ph idx="1"/>
            <p:extLst>
              <p:ext uri="{D42A27DB-BD31-4B8C-83A1-F6EECF244321}">
                <p14:modId xmlns:p14="http://schemas.microsoft.com/office/powerpoint/2010/main" xmlns="" val="81168154"/>
              </p:ext>
            </p:extLst>
          </p:nvPr>
        </p:nvGraphicFramePr>
        <p:xfrm>
          <a:off x="251520" y="1417638"/>
          <a:ext cx="8640958" cy="4938712"/>
        </p:xfrm>
        <a:graphic>
          <a:graphicData uri="http://schemas.openxmlformats.org/drawingml/2006/table">
            <a:tbl>
              <a:tblPr firstRow="1" bandRow="1">
                <a:tableStyleId>{5C22544A-7EE6-4342-B048-85BDC9FD1C3A}</a:tableStyleId>
              </a:tblPr>
              <a:tblGrid>
                <a:gridCol w="3564406">
                  <a:extLst>
                    <a:ext uri="{9D8B030D-6E8A-4147-A177-3AD203B41FA5}">
                      <a16:colId xmlns:a16="http://schemas.microsoft.com/office/drawing/2014/main" xmlns="" val="1905932822"/>
                    </a:ext>
                  </a:extLst>
                </a:gridCol>
                <a:gridCol w="3402330">
                  <a:extLst>
                    <a:ext uri="{9D8B030D-6E8A-4147-A177-3AD203B41FA5}">
                      <a16:colId xmlns:a16="http://schemas.microsoft.com/office/drawing/2014/main" xmlns="" val="89856126"/>
                    </a:ext>
                  </a:extLst>
                </a:gridCol>
                <a:gridCol w="1674222">
                  <a:extLst>
                    <a:ext uri="{9D8B030D-6E8A-4147-A177-3AD203B41FA5}">
                      <a16:colId xmlns:a16="http://schemas.microsoft.com/office/drawing/2014/main" xmlns="" val="1612044235"/>
                    </a:ext>
                  </a:extLst>
                </a:gridCol>
              </a:tblGrid>
              <a:tr h="526316">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tc>
                <a:extLst>
                  <a:ext uri="{0D108BD9-81ED-4DB2-BD59-A6C34878D82A}">
                    <a16:rowId xmlns:a16="http://schemas.microsoft.com/office/drawing/2014/main" xmlns="" val="2355705943"/>
                  </a:ext>
                </a:extLst>
              </a:tr>
              <a:tr h="1687092">
                <a:tc>
                  <a:txBody>
                    <a:bodyPr/>
                    <a:lstStyle/>
                    <a:p>
                      <a:r>
                        <a:rPr lang="en-GB" dirty="0"/>
                        <a:t>Inability to complete work programme due to budget cuts</a:t>
                      </a:r>
                      <a:endParaRPr lang="en-ZA" dirty="0"/>
                    </a:p>
                  </a:txBody>
                  <a:tcPr/>
                </a:tc>
                <a:tc>
                  <a:txBody>
                    <a:bodyPr/>
                    <a:lstStyle/>
                    <a:p>
                      <a:r>
                        <a:rPr lang="en-GB" dirty="0"/>
                        <a:t>Work programme adjusted to take into account new circumstances.</a:t>
                      </a:r>
                    </a:p>
                    <a:p>
                      <a:endParaRPr lang="en-ZA" dirty="0"/>
                    </a:p>
                  </a:txBody>
                  <a:tcPr/>
                </a:tc>
                <a:tc>
                  <a:txBody>
                    <a:bodyPr/>
                    <a:lstStyle/>
                    <a:p>
                      <a:endParaRPr lang="en-ZA" dirty="0"/>
                    </a:p>
                    <a:p>
                      <a:pPr algn="ctr"/>
                      <a:r>
                        <a:rPr lang="en-ZA" dirty="0"/>
                        <a:t>Medium</a:t>
                      </a:r>
                    </a:p>
                  </a:txBody>
                  <a:tcPr>
                    <a:solidFill>
                      <a:srgbClr val="FFFF00"/>
                    </a:solidFill>
                  </a:tcPr>
                </a:tc>
                <a:extLst>
                  <a:ext uri="{0D108BD9-81ED-4DB2-BD59-A6C34878D82A}">
                    <a16:rowId xmlns:a16="http://schemas.microsoft.com/office/drawing/2014/main" xmlns="" val="211075236"/>
                  </a:ext>
                </a:extLst>
              </a:tr>
              <a:tr h="2725304">
                <a:tc>
                  <a:txBody>
                    <a:bodyPr/>
                    <a:lstStyle/>
                    <a:p>
                      <a:pPr algn="l">
                        <a:spcBef>
                          <a:spcPts val="600"/>
                        </a:spcBef>
                        <a:spcAft>
                          <a:spcPts val="600"/>
                        </a:spcAft>
                        <a:tabLst>
                          <a:tab pos="180340" algn="l"/>
                          <a:tab pos="540385" algn="l"/>
                        </a:tabLst>
                      </a:pPr>
                      <a:r>
                        <a:rPr lang="en-ZA" sz="1800" dirty="0">
                          <a:solidFill>
                            <a:srgbClr val="000000"/>
                          </a:solidFill>
                          <a:effectLst/>
                          <a:latin typeface="+mn-lt"/>
                          <a:ea typeface="Times New Roman"/>
                          <a:cs typeface="Times New Roman"/>
                        </a:rPr>
                        <a:t>Emerging risks:</a:t>
                      </a:r>
                    </a:p>
                    <a:p>
                      <a:pPr marL="285750" indent="-285750" algn="l">
                        <a:spcBef>
                          <a:spcPts val="600"/>
                        </a:spcBef>
                        <a:spcAft>
                          <a:spcPts val="600"/>
                        </a:spcAft>
                        <a:buFont typeface="Arial" panose="020B0604020202020204" pitchFamily="34" charset="0"/>
                        <a:buChar char="•"/>
                        <a:tabLst>
                          <a:tab pos="180340" algn="l"/>
                          <a:tab pos="540385" algn="l"/>
                        </a:tabLst>
                      </a:pPr>
                      <a:r>
                        <a:rPr lang="en-ZA" sz="1800" dirty="0">
                          <a:solidFill>
                            <a:srgbClr val="000000"/>
                          </a:solidFill>
                          <a:effectLst/>
                          <a:latin typeface="+mn-lt"/>
                          <a:ea typeface="Times New Roman"/>
                          <a:cs typeface="Times New Roman"/>
                        </a:rPr>
                        <a:t>Energy instability</a:t>
                      </a:r>
                    </a:p>
                    <a:p>
                      <a:pPr marL="285750" indent="-285750" algn="l">
                        <a:spcBef>
                          <a:spcPts val="600"/>
                        </a:spcBef>
                        <a:spcAft>
                          <a:spcPts val="600"/>
                        </a:spcAft>
                        <a:buFont typeface="Arial" panose="020B0604020202020204" pitchFamily="34" charset="0"/>
                        <a:buChar char="•"/>
                        <a:tabLst>
                          <a:tab pos="180340" algn="l"/>
                          <a:tab pos="540385" algn="l"/>
                        </a:tabLst>
                      </a:pPr>
                      <a:r>
                        <a:rPr lang="en-ZA" sz="1800" dirty="0">
                          <a:solidFill>
                            <a:srgbClr val="000000"/>
                          </a:solidFill>
                          <a:effectLst/>
                          <a:latin typeface="+mn-lt"/>
                          <a:ea typeface="Times New Roman"/>
                          <a:cs typeface="Times New Roman"/>
                        </a:rPr>
                        <a:t>Covid19 pandemic</a:t>
                      </a:r>
                    </a:p>
                  </a:txBody>
                  <a:tcPr marL="68580" marR="68580" marT="0" marB="0"/>
                </a:tc>
                <a:tc>
                  <a:txBody>
                    <a:bodyPr/>
                    <a:lstStyle/>
                    <a:p>
                      <a:pPr marL="0" lvl="0" indent="0" algn="ctr">
                        <a:buFont typeface="+mj-lt"/>
                        <a:buNone/>
                      </a:pPr>
                      <a:endParaRPr lang="en-ZA" dirty="0"/>
                    </a:p>
                    <a:p>
                      <a:pPr marL="0" lvl="0" indent="0" algn="l">
                        <a:buFont typeface="+mj-lt"/>
                        <a:buNone/>
                      </a:pPr>
                      <a:r>
                        <a:rPr lang="en-ZA" dirty="0"/>
                        <a:t>Required increased levels of social dialogue – negotiated social compact on Eskom and set up Covid19 Nedlac Rapid Response Team.</a:t>
                      </a:r>
                    </a:p>
                    <a:p>
                      <a:pPr marL="0" lvl="0" indent="0" algn="l">
                        <a:buFont typeface="+mj-lt"/>
                        <a:buNone/>
                      </a:pPr>
                      <a:endParaRPr lang="en-ZA" dirty="0"/>
                    </a:p>
                  </a:txBody>
                  <a:tcPr marL="68580" marR="68580" marT="0" marB="0"/>
                </a:tc>
                <a:tc>
                  <a:txBody>
                    <a:bodyPr/>
                    <a:lstStyle/>
                    <a:p>
                      <a:pPr algn="ctr">
                        <a:spcBef>
                          <a:spcPts val="600"/>
                        </a:spcBef>
                        <a:spcAft>
                          <a:spcPts val="600"/>
                        </a:spcAft>
                        <a:tabLst>
                          <a:tab pos="180340" algn="l"/>
                          <a:tab pos="540385" algn="l"/>
                        </a:tabLst>
                      </a:pP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r>
                        <a:rPr lang="en-ZA" sz="1800" dirty="0">
                          <a:solidFill>
                            <a:srgbClr val="000000"/>
                          </a:solidFill>
                          <a:effectLst/>
                          <a:latin typeface="Arial"/>
                          <a:ea typeface="Times New Roman"/>
                          <a:cs typeface="Times New Roman"/>
                        </a:rPr>
                        <a:t>High</a:t>
                      </a:r>
                    </a:p>
                  </a:txBody>
                  <a:tcPr marL="68580" marR="68580" marT="0" marB="0">
                    <a:solidFill>
                      <a:srgbClr val="FF0000"/>
                    </a:solidFill>
                  </a:tcPr>
                </a:tc>
                <a:extLst>
                  <a:ext uri="{0D108BD9-81ED-4DB2-BD59-A6C34878D82A}">
                    <a16:rowId xmlns:a16="http://schemas.microsoft.com/office/drawing/2014/main" xmlns="" val="543147904"/>
                  </a:ext>
                </a:extLst>
              </a:tr>
            </a:tbl>
          </a:graphicData>
        </a:graphic>
      </p:graphicFrame>
    </p:spTree>
    <p:extLst>
      <p:ext uri="{BB962C8B-B14F-4D97-AF65-F5344CB8AC3E}">
        <p14:creationId xmlns:p14="http://schemas.microsoft.com/office/powerpoint/2010/main" xmlns="" val="1933224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10151-B6EF-4DC4-809D-28A4D05268CD}"/>
              </a:ext>
            </a:extLst>
          </p:cNvPr>
          <p:cNvSpPr>
            <a:spLocks noGrp="1"/>
          </p:cNvSpPr>
          <p:nvPr>
            <p:ph type="title"/>
          </p:nvPr>
        </p:nvSpPr>
        <p:spPr/>
        <p:txBody>
          <a:bodyPr/>
          <a:lstStyle/>
          <a:p>
            <a:r>
              <a:rPr lang="en-ZA" sz="2400" b="1" dirty="0"/>
              <a:t>OPERATIONAL RISKS</a:t>
            </a:r>
          </a:p>
        </p:txBody>
      </p:sp>
      <p:graphicFrame>
        <p:nvGraphicFramePr>
          <p:cNvPr id="5" name="Content Placeholder 4">
            <a:extLst>
              <a:ext uri="{FF2B5EF4-FFF2-40B4-BE49-F238E27FC236}">
                <a16:creationId xmlns:a16="http://schemas.microsoft.com/office/drawing/2014/main" xmlns="" id="{D2D9387A-35D5-4CF0-B97A-44434FAB01A6}"/>
              </a:ext>
            </a:extLst>
          </p:cNvPr>
          <p:cNvGraphicFramePr>
            <a:graphicFrameLocks noGrp="1"/>
          </p:cNvGraphicFramePr>
          <p:nvPr>
            <p:ph idx="1"/>
            <p:extLst>
              <p:ext uri="{D42A27DB-BD31-4B8C-83A1-F6EECF244321}">
                <p14:modId xmlns:p14="http://schemas.microsoft.com/office/powerpoint/2010/main" xmlns="" val="3547962394"/>
              </p:ext>
            </p:extLst>
          </p:nvPr>
        </p:nvGraphicFramePr>
        <p:xfrm>
          <a:off x="251520" y="1417638"/>
          <a:ext cx="8640961" cy="4938713"/>
        </p:xfrm>
        <a:graphic>
          <a:graphicData uri="http://schemas.openxmlformats.org/drawingml/2006/table">
            <a:tbl>
              <a:tblPr firstRow="1" bandRow="1">
                <a:tableStyleId>{5C22544A-7EE6-4342-B048-85BDC9FD1C3A}</a:tableStyleId>
              </a:tblPr>
              <a:tblGrid>
                <a:gridCol w="2729029">
                  <a:extLst>
                    <a:ext uri="{9D8B030D-6E8A-4147-A177-3AD203B41FA5}">
                      <a16:colId xmlns:a16="http://schemas.microsoft.com/office/drawing/2014/main" xmlns="" val="2447105941"/>
                    </a:ext>
                  </a:extLst>
                </a:gridCol>
                <a:gridCol w="3866378">
                  <a:extLst>
                    <a:ext uri="{9D8B030D-6E8A-4147-A177-3AD203B41FA5}">
                      <a16:colId xmlns:a16="http://schemas.microsoft.com/office/drawing/2014/main" xmlns="" val="3752975732"/>
                    </a:ext>
                  </a:extLst>
                </a:gridCol>
                <a:gridCol w="2045554">
                  <a:extLst>
                    <a:ext uri="{9D8B030D-6E8A-4147-A177-3AD203B41FA5}">
                      <a16:colId xmlns:a16="http://schemas.microsoft.com/office/drawing/2014/main" xmlns="" val="2696434578"/>
                    </a:ext>
                  </a:extLst>
                </a:gridCol>
              </a:tblGrid>
              <a:tr h="420909">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tc>
                <a:extLst>
                  <a:ext uri="{0D108BD9-81ED-4DB2-BD59-A6C34878D82A}">
                    <a16:rowId xmlns:a16="http://schemas.microsoft.com/office/drawing/2014/main" xmlns="" val="4092601990"/>
                  </a:ext>
                </a:extLst>
              </a:tr>
              <a:tr h="2072179">
                <a:tc>
                  <a:txBody>
                    <a:bodyPr/>
                    <a:lstStyle/>
                    <a:p>
                      <a:r>
                        <a:rPr lang="en-GB" dirty="0"/>
                        <a:t>Inability to maintain an efficient and effective financial management system leading to adverse audit findings,</a:t>
                      </a:r>
                      <a:endParaRPr lang="en-ZA" dirty="0"/>
                    </a:p>
                  </a:txBody>
                  <a:tcPr/>
                </a:tc>
                <a:tc>
                  <a:txBody>
                    <a:bodyPr/>
                    <a:lstStyle/>
                    <a:p>
                      <a:r>
                        <a:rPr lang="en-GB" dirty="0"/>
                        <a:t>'Continuous enhancement of internal control through the implementation of recommendations as suggested by assurance providers. This will be performed through the implementation of the audit action plan</a:t>
                      </a:r>
                      <a:endParaRPr lang="en-ZA" dirty="0"/>
                    </a:p>
                  </a:txBody>
                  <a:tcPr/>
                </a:tc>
                <a:tc>
                  <a:txBody>
                    <a:bodyPr/>
                    <a:lstStyle/>
                    <a:p>
                      <a:pPr algn="ctr"/>
                      <a:endParaRPr lang="en-ZA" dirty="0"/>
                    </a:p>
                    <a:p>
                      <a:pPr algn="ctr"/>
                      <a:endParaRPr lang="en-ZA" dirty="0"/>
                    </a:p>
                    <a:p>
                      <a:pPr algn="ctr"/>
                      <a:r>
                        <a:rPr lang="en-ZA" dirty="0"/>
                        <a:t>Medium</a:t>
                      </a:r>
                    </a:p>
                  </a:txBody>
                  <a:tcPr>
                    <a:solidFill>
                      <a:srgbClr val="FFFF00"/>
                    </a:solidFill>
                  </a:tcPr>
                </a:tc>
                <a:extLst>
                  <a:ext uri="{0D108BD9-81ED-4DB2-BD59-A6C34878D82A}">
                    <a16:rowId xmlns:a16="http://schemas.microsoft.com/office/drawing/2014/main" xmlns="" val="3597410751"/>
                  </a:ext>
                </a:extLst>
              </a:tr>
              <a:tr h="941900">
                <a:tc>
                  <a:txBody>
                    <a:bodyPr/>
                    <a:lstStyle/>
                    <a:p>
                      <a:r>
                        <a:rPr lang="en-GB" dirty="0"/>
                        <a:t>Inability to maintain capable workforce leading to non-performance </a:t>
                      </a:r>
                      <a:endParaRPr lang="en-ZA" dirty="0"/>
                    </a:p>
                  </a:txBody>
                  <a:tcPr/>
                </a:tc>
                <a:tc>
                  <a:txBody>
                    <a:bodyPr/>
                    <a:lstStyle/>
                    <a:p>
                      <a:r>
                        <a:rPr lang="en-GB" dirty="0"/>
                        <a:t>'Continuous training and development initiative for staff</a:t>
                      </a:r>
                      <a:endParaRPr lang="en-ZA" dirty="0"/>
                    </a:p>
                  </a:txBody>
                  <a:tcPr/>
                </a:tc>
                <a:tc>
                  <a:txBody>
                    <a:bodyPr/>
                    <a:lstStyle/>
                    <a:p>
                      <a:pPr algn="ctr"/>
                      <a:endParaRPr lang="en-ZA" dirty="0"/>
                    </a:p>
                    <a:p>
                      <a:pPr algn="ctr"/>
                      <a:r>
                        <a:rPr lang="en-ZA" dirty="0"/>
                        <a:t>Medium </a:t>
                      </a:r>
                    </a:p>
                  </a:txBody>
                  <a:tcPr>
                    <a:solidFill>
                      <a:srgbClr val="FFFF00"/>
                    </a:solidFill>
                  </a:tcPr>
                </a:tc>
                <a:extLst>
                  <a:ext uri="{0D108BD9-81ED-4DB2-BD59-A6C34878D82A}">
                    <a16:rowId xmlns:a16="http://schemas.microsoft.com/office/drawing/2014/main" xmlns="" val="2854920717"/>
                  </a:ext>
                </a:extLst>
              </a:tr>
              <a:tr h="1082816">
                <a:tc>
                  <a:txBody>
                    <a:bodyPr/>
                    <a:lstStyle/>
                    <a:p>
                      <a:r>
                        <a:rPr lang="en-GB" dirty="0"/>
                        <a:t>Inefficient and ineffective information technology platforms</a:t>
                      </a:r>
                      <a:endParaRPr lang="en-ZA" dirty="0"/>
                    </a:p>
                  </a:txBody>
                  <a:tcPr/>
                </a:tc>
                <a:tc>
                  <a:txBody>
                    <a:bodyPr/>
                    <a:lstStyle/>
                    <a:p>
                      <a:r>
                        <a:rPr lang="en-GB" dirty="0"/>
                        <a:t>Development, approval and implementation of the information technology strategy</a:t>
                      </a:r>
                      <a:endParaRPr lang="en-ZA" dirty="0"/>
                    </a:p>
                  </a:txBody>
                  <a:tcPr/>
                </a:tc>
                <a:tc>
                  <a:txBody>
                    <a:bodyPr/>
                    <a:lstStyle/>
                    <a:p>
                      <a:pPr algn="ctr"/>
                      <a:endParaRPr lang="en-ZA" dirty="0"/>
                    </a:p>
                    <a:p>
                      <a:pPr algn="ctr"/>
                      <a:r>
                        <a:rPr lang="en-ZA" dirty="0"/>
                        <a:t>High </a:t>
                      </a:r>
                    </a:p>
                  </a:txBody>
                  <a:tcPr>
                    <a:solidFill>
                      <a:srgbClr val="FF0000"/>
                    </a:solidFill>
                  </a:tcPr>
                </a:tc>
                <a:extLst>
                  <a:ext uri="{0D108BD9-81ED-4DB2-BD59-A6C34878D82A}">
                    <a16:rowId xmlns:a16="http://schemas.microsoft.com/office/drawing/2014/main" xmlns="" val="3812877894"/>
                  </a:ext>
                </a:extLst>
              </a:tr>
              <a:tr h="420909">
                <a:tc>
                  <a:txBody>
                    <a:bodyPr/>
                    <a:lstStyle/>
                    <a:p>
                      <a:endParaRPr lang="en-ZA" dirty="0"/>
                    </a:p>
                  </a:txBody>
                  <a:tcPr/>
                </a:tc>
                <a:tc>
                  <a:txBody>
                    <a:bodyPr/>
                    <a:lstStyle/>
                    <a:p>
                      <a:endParaRPr lang="en-ZA"/>
                    </a:p>
                  </a:txBody>
                  <a:tcPr/>
                </a:tc>
                <a:tc>
                  <a:txBody>
                    <a:bodyPr/>
                    <a:lstStyle/>
                    <a:p>
                      <a:endParaRPr lang="en-ZA" dirty="0"/>
                    </a:p>
                  </a:txBody>
                  <a:tcPr/>
                </a:tc>
                <a:extLst>
                  <a:ext uri="{0D108BD9-81ED-4DB2-BD59-A6C34878D82A}">
                    <a16:rowId xmlns:a16="http://schemas.microsoft.com/office/drawing/2014/main" xmlns="" val="2716738572"/>
                  </a:ext>
                </a:extLst>
              </a:tr>
            </a:tbl>
          </a:graphicData>
        </a:graphic>
      </p:graphicFrame>
      <p:sp>
        <p:nvSpPr>
          <p:cNvPr id="4" name="Slide Number Placeholder 3">
            <a:extLst>
              <a:ext uri="{FF2B5EF4-FFF2-40B4-BE49-F238E27FC236}">
                <a16:creationId xmlns:a16="http://schemas.microsoft.com/office/drawing/2014/main" xmlns="" id="{60B33C2E-A531-424A-B947-6B3C4059EBBE}"/>
              </a:ext>
            </a:extLst>
          </p:cNvPr>
          <p:cNvSpPr>
            <a:spLocks noGrp="1"/>
          </p:cNvSpPr>
          <p:nvPr>
            <p:ph type="sldNum" sz="quarter" idx="12"/>
          </p:nvPr>
        </p:nvSpPr>
        <p:spPr/>
        <p:txBody>
          <a:bodyPr/>
          <a:lstStyle/>
          <a:p>
            <a:pPr>
              <a:defRPr/>
            </a:pPr>
            <a:fld id="{416AF1B2-E7A4-446A-84DC-90AA83BA6A19}" type="slidenum">
              <a:rPr lang="en-US" smtClean="0"/>
              <a:pPr>
                <a:defRPr/>
              </a:pPr>
              <a:t>32</a:t>
            </a:fld>
            <a:endParaRPr lang="en-US" dirty="0"/>
          </a:p>
        </p:txBody>
      </p:sp>
    </p:spTree>
    <p:extLst>
      <p:ext uri="{BB962C8B-B14F-4D97-AF65-F5344CB8AC3E}">
        <p14:creationId xmlns:p14="http://schemas.microsoft.com/office/powerpoint/2010/main" xmlns="" val="3330731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10151-B6EF-4DC4-809D-28A4D05268CD}"/>
              </a:ext>
            </a:extLst>
          </p:cNvPr>
          <p:cNvSpPr>
            <a:spLocks noGrp="1"/>
          </p:cNvSpPr>
          <p:nvPr>
            <p:ph type="title"/>
          </p:nvPr>
        </p:nvSpPr>
        <p:spPr/>
        <p:txBody>
          <a:bodyPr/>
          <a:lstStyle/>
          <a:p>
            <a:r>
              <a:rPr lang="en-ZA" sz="2400" b="1" dirty="0"/>
              <a:t>OPERATIONAL RISKS CONT</a:t>
            </a:r>
            <a:r>
              <a:rPr lang="en-ZA" dirty="0"/>
              <a:t>.</a:t>
            </a:r>
          </a:p>
        </p:txBody>
      </p:sp>
      <p:graphicFrame>
        <p:nvGraphicFramePr>
          <p:cNvPr id="5" name="Content Placeholder 4">
            <a:extLst>
              <a:ext uri="{FF2B5EF4-FFF2-40B4-BE49-F238E27FC236}">
                <a16:creationId xmlns:a16="http://schemas.microsoft.com/office/drawing/2014/main" xmlns="" id="{D2D9387A-35D5-4CF0-B97A-44434FAB01A6}"/>
              </a:ext>
            </a:extLst>
          </p:cNvPr>
          <p:cNvGraphicFramePr>
            <a:graphicFrameLocks noGrp="1"/>
          </p:cNvGraphicFramePr>
          <p:nvPr>
            <p:ph idx="1"/>
            <p:extLst>
              <p:ext uri="{D42A27DB-BD31-4B8C-83A1-F6EECF244321}">
                <p14:modId xmlns:p14="http://schemas.microsoft.com/office/powerpoint/2010/main" xmlns="" val="3459291418"/>
              </p:ext>
            </p:extLst>
          </p:nvPr>
        </p:nvGraphicFramePr>
        <p:xfrm>
          <a:off x="251520" y="1417639"/>
          <a:ext cx="8568952" cy="5169204"/>
        </p:xfrm>
        <a:graphic>
          <a:graphicData uri="http://schemas.openxmlformats.org/drawingml/2006/table">
            <a:tbl>
              <a:tblPr firstRow="1" bandRow="1">
                <a:tableStyleId>{5C22544A-7EE6-4342-B048-85BDC9FD1C3A}</a:tableStyleId>
              </a:tblPr>
              <a:tblGrid>
                <a:gridCol w="2798575">
                  <a:extLst>
                    <a:ext uri="{9D8B030D-6E8A-4147-A177-3AD203B41FA5}">
                      <a16:colId xmlns:a16="http://schemas.microsoft.com/office/drawing/2014/main" xmlns="" val="2447105941"/>
                    </a:ext>
                  </a:extLst>
                </a:gridCol>
                <a:gridCol w="4244794">
                  <a:extLst>
                    <a:ext uri="{9D8B030D-6E8A-4147-A177-3AD203B41FA5}">
                      <a16:colId xmlns:a16="http://schemas.microsoft.com/office/drawing/2014/main" xmlns="" val="3752975732"/>
                    </a:ext>
                  </a:extLst>
                </a:gridCol>
                <a:gridCol w="1525583">
                  <a:extLst>
                    <a:ext uri="{9D8B030D-6E8A-4147-A177-3AD203B41FA5}">
                      <a16:colId xmlns:a16="http://schemas.microsoft.com/office/drawing/2014/main" xmlns="" val="2696434578"/>
                    </a:ext>
                  </a:extLst>
                </a:gridCol>
              </a:tblGrid>
              <a:tr h="208148">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tc>
                <a:extLst>
                  <a:ext uri="{0D108BD9-81ED-4DB2-BD59-A6C34878D82A}">
                    <a16:rowId xmlns:a16="http://schemas.microsoft.com/office/drawing/2014/main" xmlns="" val="4092601990"/>
                  </a:ext>
                </a:extLst>
              </a:tr>
              <a:tr h="920051">
                <a:tc>
                  <a:txBody>
                    <a:bodyPr/>
                    <a:lstStyle/>
                    <a:p>
                      <a:r>
                        <a:rPr lang="en-GB" dirty="0"/>
                        <a:t>Inability to create an enabling and safe working environment</a:t>
                      </a:r>
                      <a:endParaRPr lang="en-ZA" dirty="0"/>
                    </a:p>
                  </a:txBody>
                  <a:tcPr/>
                </a:tc>
                <a:tc>
                  <a:txBody>
                    <a:bodyPr/>
                    <a:lstStyle/>
                    <a:p>
                      <a:r>
                        <a:rPr lang="en-GB" dirty="0"/>
                        <a:t>Occupational, Health and Safety initiatives aimed at compliance.</a:t>
                      </a:r>
                      <a:endParaRPr lang="en-ZA" dirty="0"/>
                    </a:p>
                  </a:txBody>
                  <a:tcPr/>
                </a:tc>
                <a:tc>
                  <a:txBody>
                    <a:bodyPr/>
                    <a:lstStyle/>
                    <a:p>
                      <a:pPr algn="ctr"/>
                      <a:endParaRPr lang="en-ZA" dirty="0"/>
                    </a:p>
                    <a:p>
                      <a:pPr algn="ctr"/>
                      <a:r>
                        <a:rPr lang="en-ZA" dirty="0"/>
                        <a:t>Medium </a:t>
                      </a:r>
                    </a:p>
                  </a:txBody>
                  <a:tcPr>
                    <a:solidFill>
                      <a:srgbClr val="FFFF00"/>
                    </a:solidFill>
                  </a:tcPr>
                </a:tc>
                <a:extLst>
                  <a:ext uri="{0D108BD9-81ED-4DB2-BD59-A6C34878D82A}">
                    <a16:rowId xmlns:a16="http://schemas.microsoft.com/office/drawing/2014/main" xmlns="" val="3597410751"/>
                  </a:ext>
                </a:extLst>
              </a:tr>
              <a:tr h="1883386">
                <a:tc>
                  <a:txBody>
                    <a:bodyPr/>
                    <a:lstStyle/>
                    <a:p>
                      <a:r>
                        <a:rPr lang="en-GB" dirty="0"/>
                        <a:t>Inability to timeously fulfil the mandate of the organisation</a:t>
                      </a:r>
                      <a:endParaRPr lang="en-ZA" dirty="0"/>
                    </a:p>
                  </a:txBody>
                  <a:tcPr/>
                </a:tc>
                <a:tc>
                  <a:txBody>
                    <a:bodyPr/>
                    <a:lstStyle/>
                    <a:p>
                      <a:r>
                        <a:rPr lang="en-GB" dirty="0"/>
                        <a:t>Implement dispute resolution mechanisms by timeously escalating challenges to senior structures to resolve bottlenecks/challenges where they arise. Set meeting dates in advance and ensure proper coordination.</a:t>
                      </a:r>
                    </a:p>
                    <a:p>
                      <a:endParaRPr lang="en-ZA" dirty="0"/>
                    </a:p>
                  </a:txBody>
                  <a:tcPr/>
                </a:tc>
                <a:tc>
                  <a:txBody>
                    <a:bodyPr/>
                    <a:lstStyle/>
                    <a:p>
                      <a:pPr algn="ctr"/>
                      <a:endParaRPr lang="en-ZA" dirty="0"/>
                    </a:p>
                    <a:p>
                      <a:pPr algn="ctr"/>
                      <a:endParaRPr lang="en-ZA" dirty="0"/>
                    </a:p>
                    <a:p>
                      <a:pPr algn="ctr"/>
                      <a:r>
                        <a:rPr lang="en-ZA" dirty="0"/>
                        <a:t>High</a:t>
                      </a:r>
                    </a:p>
                  </a:txBody>
                  <a:tcPr>
                    <a:solidFill>
                      <a:srgbClr val="FF0000"/>
                    </a:solidFill>
                  </a:tcPr>
                </a:tc>
                <a:extLst>
                  <a:ext uri="{0D108BD9-81ED-4DB2-BD59-A6C34878D82A}">
                    <a16:rowId xmlns:a16="http://schemas.microsoft.com/office/drawing/2014/main" xmlns="" val="2854920717"/>
                  </a:ext>
                </a:extLst>
              </a:tr>
              <a:tr h="2024113">
                <a:tc>
                  <a:txBody>
                    <a:bodyPr/>
                    <a:lstStyle/>
                    <a:p>
                      <a:r>
                        <a:rPr lang="en-GB" dirty="0"/>
                        <a:t>Non-compliance with Covid 19 regulations </a:t>
                      </a:r>
                      <a:endParaRPr lang="en-ZA" dirty="0"/>
                    </a:p>
                  </a:txBody>
                  <a:tcPr/>
                </a:tc>
                <a:tc>
                  <a:txBody>
                    <a:bodyPr/>
                    <a:lstStyle/>
                    <a:p>
                      <a:r>
                        <a:rPr lang="en-GB" dirty="0"/>
                        <a:t>Continuous enhancement of internal control through the implementation of recommendations as suggested by assurance providers. This will be performed through the implementation of the audit action plan.</a:t>
                      </a:r>
                    </a:p>
                    <a:p>
                      <a:endParaRPr lang="en-ZA" dirty="0"/>
                    </a:p>
                  </a:txBody>
                  <a:tcPr/>
                </a:tc>
                <a:tc>
                  <a:txBody>
                    <a:bodyPr/>
                    <a:lstStyle/>
                    <a:p>
                      <a:pPr algn="ctr"/>
                      <a:endParaRPr lang="en-ZA" dirty="0"/>
                    </a:p>
                    <a:p>
                      <a:pPr algn="ctr"/>
                      <a:endParaRPr lang="en-ZA" dirty="0"/>
                    </a:p>
                    <a:p>
                      <a:pPr algn="ctr"/>
                      <a:r>
                        <a:rPr lang="en-ZA" dirty="0"/>
                        <a:t>Medium</a:t>
                      </a:r>
                    </a:p>
                  </a:txBody>
                  <a:tcPr>
                    <a:solidFill>
                      <a:srgbClr val="FFFF00"/>
                    </a:solidFill>
                  </a:tcPr>
                </a:tc>
                <a:extLst>
                  <a:ext uri="{0D108BD9-81ED-4DB2-BD59-A6C34878D82A}">
                    <a16:rowId xmlns:a16="http://schemas.microsoft.com/office/drawing/2014/main" xmlns="" val="3812877894"/>
                  </a:ext>
                </a:extLst>
              </a:tr>
            </a:tbl>
          </a:graphicData>
        </a:graphic>
      </p:graphicFrame>
      <p:sp>
        <p:nvSpPr>
          <p:cNvPr id="4" name="Slide Number Placeholder 3">
            <a:extLst>
              <a:ext uri="{FF2B5EF4-FFF2-40B4-BE49-F238E27FC236}">
                <a16:creationId xmlns:a16="http://schemas.microsoft.com/office/drawing/2014/main" xmlns="" id="{60B33C2E-A531-424A-B947-6B3C4059EBBE}"/>
              </a:ext>
            </a:extLst>
          </p:cNvPr>
          <p:cNvSpPr>
            <a:spLocks noGrp="1"/>
          </p:cNvSpPr>
          <p:nvPr>
            <p:ph type="sldNum" sz="quarter" idx="12"/>
          </p:nvPr>
        </p:nvSpPr>
        <p:spPr/>
        <p:txBody>
          <a:bodyPr/>
          <a:lstStyle/>
          <a:p>
            <a:pPr>
              <a:defRPr/>
            </a:pPr>
            <a:fld id="{416AF1B2-E7A4-446A-84DC-90AA83BA6A19}" type="slidenum">
              <a:rPr lang="en-US" smtClean="0"/>
              <a:pPr>
                <a:defRPr/>
              </a:pPr>
              <a:t>33</a:t>
            </a:fld>
            <a:endParaRPr lang="en-US" dirty="0"/>
          </a:p>
        </p:txBody>
      </p:sp>
    </p:spTree>
    <p:extLst>
      <p:ext uri="{BB962C8B-B14F-4D97-AF65-F5344CB8AC3E}">
        <p14:creationId xmlns:p14="http://schemas.microsoft.com/office/powerpoint/2010/main" xmlns="" val="756622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10151-B6EF-4DC4-809D-28A4D05268CD}"/>
              </a:ext>
            </a:extLst>
          </p:cNvPr>
          <p:cNvSpPr>
            <a:spLocks noGrp="1"/>
          </p:cNvSpPr>
          <p:nvPr>
            <p:ph type="title"/>
          </p:nvPr>
        </p:nvSpPr>
        <p:spPr/>
        <p:txBody>
          <a:bodyPr/>
          <a:lstStyle/>
          <a:p>
            <a:r>
              <a:rPr lang="en-ZA" sz="2400" b="1" dirty="0"/>
              <a:t>OPERATIONAL RISKS CONT</a:t>
            </a:r>
            <a:r>
              <a:rPr lang="en-ZA" dirty="0"/>
              <a:t>.</a:t>
            </a:r>
          </a:p>
        </p:txBody>
      </p:sp>
      <p:graphicFrame>
        <p:nvGraphicFramePr>
          <p:cNvPr id="5" name="Content Placeholder 4">
            <a:extLst>
              <a:ext uri="{FF2B5EF4-FFF2-40B4-BE49-F238E27FC236}">
                <a16:creationId xmlns:a16="http://schemas.microsoft.com/office/drawing/2014/main" xmlns="" id="{D2D9387A-35D5-4CF0-B97A-44434FAB01A6}"/>
              </a:ext>
            </a:extLst>
          </p:cNvPr>
          <p:cNvGraphicFramePr>
            <a:graphicFrameLocks noGrp="1"/>
          </p:cNvGraphicFramePr>
          <p:nvPr>
            <p:ph idx="1"/>
            <p:extLst>
              <p:ext uri="{D42A27DB-BD31-4B8C-83A1-F6EECF244321}">
                <p14:modId xmlns:p14="http://schemas.microsoft.com/office/powerpoint/2010/main" xmlns="" val="1278383948"/>
              </p:ext>
            </p:extLst>
          </p:nvPr>
        </p:nvGraphicFramePr>
        <p:xfrm>
          <a:off x="251520" y="1484784"/>
          <a:ext cx="8568951" cy="5008250"/>
        </p:xfrm>
        <a:graphic>
          <a:graphicData uri="http://schemas.openxmlformats.org/drawingml/2006/table">
            <a:tbl>
              <a:tblPr firstRow="1" bandRow="1">
                <a:tableStyleId>{5C22544A-7EE6-4342-B048-85BDC9FD1C3A}</a:tableStyleId>
              </a:tblPr>
              <a:tblGrid>
                <a:gridCol w="2798574">
                  <a:extLst>
                    <a:ext uri="{9D8B030D-6E8A-4147-A177-3AD203B41FA5}">
                      <a16:colId xmlns:a16="http://schemas.microsoft.com/office/drawing/2014/main" xmlns="" val="2447105941"/>
                    </a:ext>
                  </a:extLst>
                </a:gridCol>
                <a:gridCol w="3941854">
                  <a:extLst>
                    <a:ext uri="{9D8B030D-6E8A-4147-A177-3AD203B41FA5}">
                      <a16:colId xmlns:a16="http://schemas.microsoft.com/office/drawing/2014/main" xmlns="" val="3752975732"/>
                    </a:ext>
                  </a:extLst>
                </a:gridCol>
                <a:gridCol w="1828523">
                  <a:extLst>
                    <a:ext uri="{9D8B030D-6E8A-4147-A177-3AD203B41FA5}">
                      <a16:colId xmlns:a16="http://schemas.microsoft.com/office/drawing/2014/main" xmlns="" val="2696434578"/>
                    </a:ext>
                  </a:extLst>
                </a:gridCol>
              </a:tblGrid>
              <a:tr h="492424">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tc>
                <a:extLst>
                  <a:ext uri="{0D108BD9-81ED-4DB2-BD59-A6C34878D82A}">
                    <a16:rowId xmlns:a16="http://schemas.microsoft.com/office/drawing/2014/main" xmlns="" val="4092601990"/>
                  </a:ext>
                </a:extLst>
              </a:tr>
              <a:tr h="1223036">
                <a:tc>
                  <a:txBody>
                    <a:bodyPr/>
                    <a:lstStyle/>
                    <a:p>
                      <a:r>
                        <a:rPr lang="en-GB" dirty="0"/>
                        <a:t>Not all staff have been able to work effectively from home</a:t>
                      </a:r>
                    </a:p>
                    <a:p>
                      <a:endParaRPr lang="en-ZA" dirty="0"/>
                    </a:p>
                  </a:txBody>
                  <a:tcPr/>
                </a:tc>
                <a:tc>
                  <a:txBody>
                    <a:bodyPr/>
                    <a:lstStyle/>
                    <a:p>
                      <a:r>
                        <a:rPr lang="en-GB" dirty="0"/>
                        <a:t>Signing of Work from Home Agreements by staff.</a:t>
                      </a:r>
                      <a:endParaRPr lang="en-ZA" dirty="0"/>
                    </a:p>
                  </a:txBody>
                  <a:tcPr/>
                </a:tc>
                <a:tc>
                  <a:txBody>
                    <a:bodyPr/>
                    <a:lstStyle/>
                    <a:p>
                      <a:pPr algn="ctr"/>
                      <a:endParaRPr lang="en-ZA" dirty="0"/>
                    </a:p>
                    <a:p>
                      <a:pPr algn="ctr"/>
                      <a:r>
                        <a:rPr lang="en-ZA" dirty="0"/>
                        <a:t>Medium</a:t>
                      </a:r>
                    </a:p>
                  </a:txBody>
                  <a:tcPr>
                    <a:solidFill>
                      <a:srgbClr val="FFFF00"/>
                    </a:solidFill>
                  </a:tcPr>
                </a:tc>
                <a:extLst>
                  <a:ext uri="{0D108BD9-81ED-4DB2-BD59-A6C34878D82A}">
                    <a16:rowId xmlns:a16="http://schemas.microsoft.com/office/drawing/2014/main" xmlns="" val="1042075460"/>
                  </a:ext>
                </a:extLst>
              </a:tr>
              <a:tr h="940797">
                <a:tc>
                  <a:txBody>
                    <a:bodyPr/>
                    <a:lstStyle/>
                    <a:p>
                      <a:r>
                        <a:rPr lang="en-GB" dirty="0"/>
                        <a:t>Inability to procure resulting from lockdown</a:t>
                      </a:r>
                      <a:endParaRPr lang="en-ZA" dirty="0"/>
                    </a:p>
                  </a:txBody>
                  <a:tcPr/>
                </a:tc>
                <a:tc>
                  <a:txBody>
                    <a:bodyPr/>
                    <a:lstStyle/>
                    <a:p>
                      <a:r>
                        <a:rPr lang="en-GB" dirty="0"/>
                        <a:t>'Use National Treasury dispensation for emergency procurement.</a:t>
                      </a:r>
                      <a:endParaRPr lang="en-ZA" dirty="0"/>
                    </a:p>
                  </a:txBody>
                  <a:tcPr/>
                </a:tc>
                <a:tc>
                  <a:txBody>
                    <a:bodyPr/>
                    <a:lstStyle/>
                    <a:p>
                      <a:pPr algn="ctr"/>
                      <a:endParaRPr lang="en-ZA" dirty="0"/>
                    </a:p>
                    <a:p>
                      <a:pPr algn="ctr"/>
                      <a:r>
                        <a:rPr lang="en-ZA" dirty="0"/>
                        <a:t>Low</a:t>
                      </a:r>
                    </a:p>
                    <a:p>
                      <a:pPr algn="ctr"/>
                      <a:endParaRPr lang="en-ZA" dirty="0"/>
                    </a:p>
                  </a:txBody>
                  <a:tcPr>
                    <a:solidFill>
                      <a:srgbClr val="00B050"/>
                    </a:solidFill>
                  </a:tcPr>
                </a:tc>
                <a:extLst>
                  <a:ext uri="{0D108BD9-81ED-4DB2-BD59-A6C34878D82A}">
                    <a16:rowId xmlns:a16="http://schemas.microsoft.com/office/drawing/2014/main" xmlns="" val="1040654850"/>
                  </a:ext>
                </a:extLst>
              </a:tr>
              <a:tr h="2351993">
                <a:tc>
                  <a:txBody>
                    <a:bodyPr/>
                    <a:lstStyle/>
                    <a:p>
                      <a:r>
                        <a:rPr lang="en-GB" dirty="0"/>
                        <a:t>Malfunction of the Nedlac Storage Attached Network (SAN) device and possible loss of Nedlac historical data/archives</a:t>
                      </a:r>
                      <a:endParaRPr lang="en-ZA" dirty="0"/>
                    </a:p>
                  </a:txBody>
                  <a:tcPr/>
                </a:tc>
                <a:tc>
                  <a:txBody>
                    <a:bodyPr/>
                    <a:lstStyle/>
                    <a:p>
                      <a:r>
                        <a:rPr lang="en-GB" dirty="0"/>
                        <a:t>'An ICT infrastructure upgrade/migration process has been identified. This will be performed through the replacement of all servers (the exchange server and the Domain controller), and upgrading the Microsoft ecosystem.</a:t>
                      </a:r>
                    </a:p>
                    <a:p>
                      <a:endParaRPr lang="en-ZA" dirty="0"/>
                    </a:p>
                  </a:txBody>
                  <a:tcPr/>
                </a:tc>
                <a:tc>
                  <a:txBody>
                    <a:bodyPr/>
                    <a:lstStyle/>
                    <a:p>
                      <a:pPr algn="ctr"/>
                      <a:r>
                        <a:rPr lang="en-ZA" dirty="0"/>
                        <a:t> </a:t>
                      </a:r>
                    </a:p>
                    <a:p>
                      <a:pPr algn="ctr"/>
                      <a:r>
                        <a:rPr lang="en-ZA" dirty="0"/>
                        <a:t>High</a:t>
                      </a:r>
                    </a:p>
                  </a:txBody>
                  <a:tcPr>
                    <a:solidFill>
                      <a:srgbClr val="FF0000"/>
                    </a:solidFill>
                  </a:tcPr>
                </a:tc>
                <a:extLst>
                  <a:ext uri="{0D108BD9-81ED-4DB2-BD59-A6C34878D82A}">
                    <a16:rowId xmlns:a16="http://schemas.microsoft.com/office/drawing/2014/main" xmlns="" val="3904977534"/>
                  </a:ext>
                </a:extLst>
              </a:tr>
            </a:tbl>
          </a:graphicData>
        </a:graphic>
      </p:graphicFrame>
      <p:sp>
        <p:nvSpPr>
          <p:cNvPr id="4" name="Slide Number Placeholder 3">
            <a:extLst>
              <a:ext uri="{FF2B5EF4-FFF2-40B4-BE49-F238E27FC236}">
                <a16:creationId xmlns:a16="http://schemas.microsoft.com/office/drawing/2014/main" xmlns="" id="{60B33C2E-A531-424A-B947-6B3C4059EBBE}"/>
              </a:ext>
            </a:extLst>
          </p:cNvPr>
          <p:cNvSpPr>
            <a:spLocks noGrp="1"/>
          </p:cNvSpPr>
          <p:nvPr>
            <p:ph type="sldNum" sz="quarter" idx="12"/>
          </p:nvPr>
        </p:nvSpPr>
        <p:spPr/>
        <p:txBody>
          <a:bodyPr/>
          <a:lstStyle/>
          <a:p>
            <a:pPr>
              <a:defRPr/>
            </a:pPr>
            <a:fld id="{416AF1B2-E7A4-446A-84DC-90AA83BA6A19}" type="slidenum">
              <a:rPr lang="en-US" smtClean="0"/>
              <a:pPr>
                <a:defRPr/>
              </a:pPr>
              <a:t>34</a:t>
            </a:fld>
            <a:endParaRPr lang="en-US" dirty="0"/>
          </a:p>
        </p:txBody>
      </p:sp>
    </p:spTree>
    <p:extLst>
      <p:ext uri="{BB962C8B-B14F-4D97-AF65-F5344CB8AC3E}">
        <p14:creationId xmlns:p14="http://schemas.microsoft.com/office/powerpoint/2010/main" xmlns="" val="390482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B4582-56CC-4C9C-8380-2057892C1450}"/>
              </a:ext>
            </a:extLst>
          </p:cNvPr>
          <p:cNvSpPr>
            <a:spLocks noGrp="1"/>
          </p:cNvSpPr>
          <p:nvPr>
            <p:ph type="title"/>
          </p:nvPr>
        </p:nvSpPr>
        <p:spPr/>
        <p:txBody>
          <a:bodyPr/>
          <a:lstStyle/>
          <a:p>
            <a:r>
              <a:rPr lang="en-ZA" sz="2000" b="1" dirty="0">
                <a:latin typeface="Arial" panose="020B0604020202020204" pitchFamily="34" charset="0"/>
                <a:cs typeface="Arial" panose="020B0604020202020204" pitchFamily="34" charset="0"/>
              </a:rPr>
              <a:t>OVERALL CONVENORS’ MESSAGES</a:t>
            </a:r>
          </a:p>
        </p:txBody>
      </p:sp>
      <p:graphicFrame>
        <p:nvGraphicFramePr>
          <p:cNvPr id="5" name="Content Placeholder 4">
            <a:extLst>
              <a:ext uri="{FF2B5EF4-FFF2-40B4-BE49-F238E27FC236}">
                <a16:creationId xmlns:a16="http://schemas.microsoft.com/office/drawing/2014/main" xmlns="" id="{9939C5FB-72FE-400D-B510-54153FD4C06F}"/>
              </a:ext>
            </a:extLst>
          </p:cNvPr>
          <p:cNvGraphicFramePr>
            <a:graphicFrameLocks noGrp="1"/>
          </p:cNvGraphicFramePr>
          <p:nvPr>
            <p:ph idx="1"/>
            <p:extLst>
              <p:ext uri="{D42A27DB-BD31-4B8C-83A1-F6EECF244321}">
                <p14:modId xmlns:p14="http://schemas.microsoft.com/office/powerpoint/2010/main" xmlns="" val="310308677"/>
              </p:ext>
            </p:extLst>
          </p:nvPr>
        </p:nvGraphicFramePr>
        <p:xfrm>
          <a:off x="323850" y="14176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BF511DA5-565A-4161-B78D-0CC6D1DF6925}"/>
              </a:ext>
            </a:extLst>
          </p:cNvPr>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Tree>
    <p:extLst>
      <p:ext uri="{BB962C8B-B14F-4D97-AF65-F5344CB8AC3E}">
        <p14:creationId xmlns:p14="http://schemas.microsoft.com/office/powerpoint/2010/main" xmlns="" val="386487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7AEF7-6C56-4685-9AAB-40D62BE1CAEB}"/>
              </a:ext>
            </a:extLst>
          </p:cNvPr>
          <p:cNvSpPr>
            <a:spLocks noGrp="1"/>
          </p:cNvSpPr>
          <p:nvPr>
            <p:ph type="title"/>
          </p:nvPr>
        </p:nvSpPr>
        <p:spPr/>
        <p:txBody>
          <a:bodyPr/>
          <a:lstStyle/>
          <a:p>
            <a:r>
              <a:rPr lang="en-ZA" sz="2000" b="1" dirty="0">
                <a:latin typeface="Arial" panose="020B0604020202020204" pitchFamily="34" charset="0"/>
                <a:cs typeface="Arial" panose="020B0604020202020204" pitchFamily="34" charset="0"/>
              </a:rPr>
              <a:t>HIGHLIGHTS OF THE YEAR UNDER REVIEW</a:t>
            </a:r>
          </a:p>
        </p:txBody>
      </p:sp>
      <p:sp>
        <p:nvSpPr>
          <p:cNvPr id="3" name="Content Placeholder 2">
            <a:extLst>
              <a:ext uri="{FF2B5EF4-FFF2-40B4-BE49-F238E27FC236}">
                <a16:creationId xmlns:a16="http://schemas.microsoft.com/office/drawing/2014/main" xmlns="" id="{7094737C-D7BF-4954-B3DD-7338F4A70358}"/>
              </a:ext>
            </a:extLst>
          </p:cNvPr>
          <p:cNvSpPr>
            <a:spLocks noGrp="1"/>
          </p:cNvSpPr>
          <p:nvPr>
            <p:ph idx="1"/>
          </p:nvPr>
        </p:nvSpPr>
        <p:spPr>
          <a:xfrm>
            <a:off x="457200" y="1600200"/>
            <a:ext cx="8686800" cy="4983162"/>
          </a:xfrm>
        </p:spPr>
        <p:txBody>
          <a:bodyPr/>
          <a:lstStyle/>
          <a:p>
            <a:r>
              <a:rPr lang="en-ZA" sz="2000" dirty="0"/>
              <a:t>The establishment of structures including a </a:t>
            </a:r>
            <a:r>
              <a:rPr lang="en-ZA" sz="2000" b="1" dirty="0"/>
              <a:t>Presidential Working Committee </a:t>
            </a:r>
            <a:r>
              <a:rPr lang="en-ZA" sz="2000" dirty="0"/>
              <a:t>to ensure that the commitments of the Presidential Job Summit are implemented</a:t>
            </a:r>
          </a:p>
          <a:p>
            <a:r>
              <a:rPr lang="en-ZA" sz="2000" b="1" dirty="0"/>
              <a:t>Progressing Job Summit Agreements </a:t>
            </a:r>
            <a:r>
              <a:rPr lang="en-ZA" sz="2000" dirty="0"/>
              <a:t>including in respect of water use licences, expansion of business processing, unblocking </a:t>
            </a:r>
            <a:r>
              <a:rPr lang="en-ZA" sz="2000" dirty="0" err="1"/>
              <a:t>vias</a:t>
            </a:r>
            <a:r>
              <a:rPr lang="en-ZA" sz="2000" dirty="0"/>
              <a:t> for tourisms, improving the efficiency of the Temporary Employer/Employee Relief Scheme</a:t>
            </a:r>
          </a:p>
          <a:p>
            <a:r>
              <a:rPr lang="en-ZA" sz="2000" b="1" dirty="0"/>
              <a:t>Ongoing processing of legislation and policy </a:t>
            </a:r>
            <a:r>
              <a:rPr lang="en-ZA" sz="2000" dirty="0"/>
              <a:t>on issues including in respect of land and energy</a:t>
            </a:r>
          </a:p>
          <a:p>
            <a:r>
              <a:rPr lang="en-ZA" sz="2000" dirty="0"/>
              <a:t>Establishment of an </a:t>
            </a:r>
            <a:r>
              <a:rPr lang="en-ZA" sz="2000" b="1" dirty="0"/>
              <a:t>Eskom</a:t>
            </a:r>
            <a:r>
              <a:rPr lang="en-ZA" sz="2000" dirty="0"/>
              <a:t> Leadership Group and drafting of a social compact to support Eskom </a:t>
            </a:r>
          </a:p>
          <a:p>
            <a:r>
              <a:rPr lang="en-ZA" sz="2000" dirty="0"/>
              <a:t>Increasing the nature and tempo of engagements on the </a:t>
            </a:r>
            <a:r>
              <a:rPr lang="en-ZA" sz="2000" b="1" dirty="0"/>
              <a:t>budget process</a:t>
            </a:r>
          </a:p>
          <a:p>
            <a:r>
              <a:rPr lang="en-ZA" sz="2000" dirty="0"/>
              <a:t>Concluding a number of </a:t>
            </a:r>
            <a:r>
              <a:rPr lang="en-ZA" sz="2000" b="1" dirty="0"/>
              <a:t>key internal policies and strategies </a:t>
            </a:r>
            <a:r>
              <a:rPr lang="en-ZA" sz="2000" dirty="0"/>
              <a:t>relating to ICT, supply chain and facility management </a:t>
            </a:r>
          </a:p>
          <a:p>
            <a:r>
              <a:rPr lang="en-ZA" sz="2000" dirty="0"/>
              <a:t>Stabilising the </a:t>
            </a:r>
            <a:r>
              <a:rPr lang="en-ZA" sz="2000" b="1" dirty="0"/>
              <a:t>senior leadership </a:t>
            </a:r>
            <a:r>
              <a:rPr lang="en-ZA" sz="2000" dirty="0"/>
              <a:t>of Nedlac.</a:t>
            </a:r>
          </a:p>
          <a:p>
            <a:endParaRPr lang="en-ZA" sz="2000" dirty="0"/>
          </a:p>
          <a:p>
            <a:endParaRPr lang="en-ZA" dirty="0"/>
          </a:p>
        </p:txBody>
      </p:sp>
      <p:sp>
        <p:nvSpPr>
          <p:cNvPr id="4" name="Slide Number Placeholder 3">
            <a:extLst>
              <a:ext uri="{FF2B5EF4-FFF2-40B4-BE49-F238E27FC236}">
                <a16:creationId xmlns:a16="http://schemas.microsoft.com/office/drawing/2014/main" xmlns="" id="{172D24DD-AAAE-41C5-8525-386652E79257}"/>
              </a:ext>
            </a:extLst>
          </p:cNvPr>
          <p:cNvSpPr>
            <a:spLocks noGrp="1"/>
          </p:cNvSpPr>
          <p:nvPr>
            <p:ph type="sldNum" sz="quarter" idx="12"/>
          </p:nvPr>
        </p:nvSpPr>
        <p:spPr/>
        <p:txBody>
          <a:bodyPr/>
          <a:lstStyle/>
          <a:p>
            <a:pPr>
              <a:defRPr/>
            </a:pPr>
            <a:fld id="{416AF1B2-E7A4-446A-84DC-90AA83BA6A19}" type="slidenum">
              <a:rPr lang="en-US" smtClean="0"/>
              <a:pPr>
                <a:defRPr/>
              </a:pPr>
              <a:t>5</a:t>
            </a:fld>
            <a:endParaRPr lang="en-US" dirty="0"/>
          </a:p>
        </p:txBody>
      </p:sp>
    </p:spTree>
    <p:extLst>
      <p:ext uri="{BB962C8B-B14F-4D97-AF65-F5344CB8AC3E}">
        <p14:creationId xmlns:p14="http://schemas.microsoft.com/office/powerpoint/2010/main" xmlns="" val="107482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07A46CAF-0137-4A80-B29D-D6DF8316309F}"/>
              </a:ext>
            </a:extLst>
          </p:cNvPr>
          <p:cNvSpPr>
            <a:spLocks noGrp="1"/>
          </p:cNvSpPr>
          <p:nvPr>
            <p:ph type="sldNum" sz="quarter" idx="12"/>
          </p:nvPr>
        </p:nvSpPr>
        <p:spPr/>
        <p:txBody>
          <a:bodyPr/>
          <a:lstStyle/>
          <a:p>
            <a:pPr>
              <a:defRPr/>
            </a:pPr>
            <a:fld id="{416AF1B2-E7A4-446A-84DC-90AA83BA6A19}" type="slidenum">
              <a:rPr lang="en-US" smtClean="0"/>
              <a:pPr>
                <a:defRPr/>
              </a:pPr>
              <a:t>6</a:t>
            </a:fld>
            <a:endParaRPr lang="en-US" dirty="0"/>
          </a:p>
        </p:txBody>
      </p:sp>
      <p:sp>
        <p:nvSpPr>
          <p:cNvPr id="5" name="Title 4">
            <a:extLst>
              <a:ext uri="{FF2B5EF4-FFF2-40B4-BE49-F238E27FC236}">
                <a16:creationId xmlns:a16="http://schemas.microsoft.com/office/drawing/2014/main" xmlns="" id="{7A711319-5DF7-430A-890C-9377215C3BD9}"/>
              </a:ext>
            </a:extLst>
          </p:cNvPr>
          <p:cNvSpPr txBox="1">
            <a:spLocks/>
          </p:cNvSpPr>
          <p:nvPr/>
        </p:nvSpPr>
        <p:spPr bwMode="auto">
          <a:xfrm>
            <a:off x="457200" y="2132856"/>
            <a:ext cx="8229600" cy="2232248"/>
          </a:xfrm>
          <a:prstGeom prst="rect">
            <a:avLst/>
          </a:prstGeo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lt1"/>
                </a:solidFill>
                <a:latin typeface="+mn-lt"/>
                <a:ea typeface="+mn-ea"/>
                <a:cs typeface="+mn-cs"/>
              </a:defRPr>
            </a:lvl1pPr>
            <a:lvl2pPr algn="ctr" defTabSz="457200" rtl="0" eaLnBrk="0" fontAlgn="base" hangingPunct="0">
              <a:spcBef>
                <a:spcPct val="0"/>
              </a:spcBef>
              <a:spcAft>
                <a:spcPct val="0"/>
              </a:spcAft>
              <a:defRPr sz="4400">
                <a:solidFill>
                  <a:schemeClr val="lt1"/>
                </a:solidFill>
                <a:latin typeface="+mn-lt"/>
                <a:ea typeface="+mn-ea"/>
                <a:cs typeface="+mn-cs"/>
              </a:defRPr>
            </a:lvl2pPr>
            <a:lvl3pPr algn="ctr" defTabSz="457200" rtl="0" eaLnBrk="0" fontAlgn="base" hangingPunct="0">
              <a:spcBef>
                <a:spcPct val="0"/>
              </a:spcBef>
              <a:spcAft>
                <a:spcPct val="0"/>
              </a:spcAft>
              <a:defRPr sz="4400">
                <a:solidFill>
                  <a:schemeClr val="lt1"/>
                </a:solidFill>
                <a:latin typeface="+mn-lt"/>
                <a:ea typeface="+mn-ea"/>
                <a:cs typeface="+mn-cs"/>
              </a:defRPr>
            </a:lvl3pPr>
            <a:lvl4pPr algn="ctr" defTabSz="457200" rtl="0" eaLnBrk="0" fontAlgn="base" hangingPunct="0">
              <a:spcBef>
                <a:spcPct val="0"/>
              </a:spcBef>
              <a:spcAft>
                <a:spcPct val="0"/>
              </a:spcAft>
              <a:defRPr sz="4400">
                <a:solidFill>
                  <a:schemeClr val="lt1"/>
                </a:solidFill>
                <a:latin typeface="+mn-lt"/>
                <a:ea typeface="+mn-ea"/>
                <a:cs typeface="+mn-cs"/>
              </a:defRPr>
            </a:lvl4pPr>
            <a:lvl5pPr algn="ctr" defTabSz="457200" rtl="0" eaLnBrk="0" fontAlgn="base" hangingPunct="0">
              <a:spcBef>
                <a:spcPct val="0"/>
              </a:spcBef>
              <a:spcAft>
                <a:spcPct val="0"/>
              </a:spcAft>
              <a:defRPr sz="4400">
                <a:solidFill>
                  <a:schemeClr val="lt1"/>
                </a:solidFill>
                <a:latin typeface="+mn-lt"/>
                <a:ea typeface="+mn-ea"/>
                <a:cs typeface="+mn-cs"/>
              </a:defRPr>
            </a:lvl5pPr>
            <a:lvl6pPr marL="457200" algn="ctr" defTabSz="457200" rtl="0" fontAlgn="base">
              <a:spcBef>
                <a:spcPct val="0"/>
              </a:spcBef>
              <a:spcAft>
                <a:spcPct val="0"/>
              </a:spcAft>
              <a:defRPr sz="4400">
                <a:solidFill>
                  <a:schemeClr val="lt1"/>
                </a:solidFill>
                <a:latin typeface="+mn-lt"/>
                <a:ea typeface="+mn-ea"/>
                <a:cs typeface="+mn-cs"/>
              </a:defRPr>
            </a:lvl6pPr>
            <a:lvl7pPr marL="914400" algn="ctr" defTabSz="457200" rtl="0" fontAlgn="base">
              <a:spcBef>
                <a:spcPct val="0"/>
              </a:spcBef>
              <a:spcAft>
                <a:spcPct val="0"/>
              </a:spcAft>
              <a:defRPr sz="4400">
                <a:solidFill>
                  <a:schemeClr val="lt1"/>
                </a:solidFill>
                <a:latin typeface="+mn-lt"/>
                <a:ea typeface="+mn-ea"/>
                <a:cs typeface="+mn-cs"/>
              </a:defRPr>
            </a:lvl7pPr>
            <a:lvl8pPr marL="1371600" algn="ctr" defTabSz="457200" rtl="0" fontAlgn="base">
              <a:spcBef>
                <a:spcPct val="0"/>
              </a:spcBef>
              <a:spcAft>
                <a:spcPct val="0"/>
              </a:spcAft>
              <a:defRPr sz="4400">
                <a:solidFill>
                  <a:schemeClr val="lt1"/>
                </a:solidFill>
                <a:latin typeface="+mn-lt"/>
                <a:ea typeface="+mn-ea"/>
                <a:cs typeface="+mn-cs"/>
              </a:defRPr>
            </a:lvl8pPr>
            <a:lvl9pPr marL="1828800" algn="ctr" defTabSz="457200" rtl="0" fontAlgn="base">
              <a:spcBef>
                <a:spcPct val="0"/>
              </a:spcBef>
              <a:spcAft>
                <a:spcPct val="0"/>
              </a:spcAft>
              <a:defRPr sz="4400">
                <a:solidFill>
                  <a:schemeClr val="lt1"/>
                </a:solidFill>
                <a:latin typeface="+mn-lt"/>
                <a:ea typeface="+mn-ea"/>
                <a:cs typeface="+mn-cs"/>
              </a:defRPr>
            </a:lvl9pPr>
          </a:lstStyle>
          <a:p>
            <a:pPr eaLnBrk="1" hangingPunct="1">
              <a:spcBef>
                <a:spcPct val="20000"/>
              </a:spcBef>
              <a:buFont typeface="Arial" charset="0"/>
              <a:buNone/>
            </a:pPr>
            <a:r>
              <a:rPr lang="en-ZA" sz="2800" b="1" dirty="0">
                <a:solidFill>
                  <a:schemeClr val="bg1"/>
                </a:solidFill>
                <a:cs typeface="Arial" pitchFamily="34" charset="0"/>
              </a:rPr>
              <a:t/>
            </a:r>
            <a:br>
              <a:rPr lang="en-ZA" sz="2800" b="1" dirty="0">
                <a:solidFill>
                  <a:schemeClr val="bg1"/>
                </a:solidFill>
                <a:cs typeface="Arial" pitchFamily="34" charset="0"/>
              </a:rPr>
            </a:br>
            <a:r>
              <a:rPr lang="en-ZA" sz="2800" b="1" dirty="0">
                <a:solidFill>
                  <a:schemeClr val="bg1"/>
                </a:solidFill>
                <a:cs typeface="Arial" pitchFamily="34" charset="0"/>
              </a:rPr>
              <a:t>REPORT ON PERFORMANCE </a:t>
            </a:r>
            <a:br>
              <a:rPr lang="en-ZA" sz="2800" b="1" dirty="0">
                <a:solidFill>
                  <a:schemeClr val="bg1"/>
                </a:solidFill>
                <a:cs typeface="Arial" pitchFamily="34" charset="0"/>
              </a:rPr>
            </a:br>
            <a:r>
              <a:rPr lang="en-US" sz="2800" b="1" dirty="0">
                <a:solidFill>
                  <a:schemeClr val="bg1"/>
                </a:solidFill>
                <a:cs typeface="Arial" pitchFamily="34" charset="0"/>
              </a:rPr>
              <a:t/>
            </a:r>
            <a:br>
              <a:rPr lang="en-US" sz="2800" b="1" dirty="0">
                <a:solidFill>
                  <a:schemeClr val="bg1"/>
                </a:solidFill>
                <a:cs typeface="Arial" pitchFamily="34" charset="0"/>
              </a:rPr>
            </a:br>
            <a:r>
              <a:rPr lang="en-US" sz="2800" b="1" dirty="0">
                <a:solidFill>
                  <a:schemeClr val="bg1"/>
                </a:solidFill>
                <a:cs typeface="Arial" pitchFamily="34" charset="0"/>
              </a:rPr>
              <a:t> 2019-20</a:t>
            </a:r>
          </a:p>
        </p:txBody>
      </p:sp>
    </p:spTree>
    <p:extLst>
      <p:ext uri="{BB962C8B-B14F-4D97-AF65-F5344CB8AC3E}">
        <p14:creationId xmlns:p14="http://schemas.microsoft.com/office/powerpoint/2010/main" xmlns="" val="19133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627958-0BA2-41D6-AC43-92449C130961}"/>
              </a:ext>
            </a:extLst>
          </p:cNvPr>
          <p:cNvSpPr>
            <a:spLocks noGrp="1"/>
          </p:cNvSpPr>
          <p:nvPr>
            <p:ph type="title"/>
          </p:nvPr>
        </p:nvSpPr>
        <p:spPr/>
        <p:txBody>
          <a:bodyPr/>
          <a:lstStyle/>
          <a:p>
            <a:r>
              <a:rPr lang="en-ZA" sz="2400" b="1" dirty="0">
                <a:solidFill>
                  <a:prstClr val="black"/>
                </a:solidFill>
              </a:rPr>
              <a:t>OVERVIEW OF PERFORMANCE FOR 2019/20</a:t>
            </a:r>
            <a:endParaRPr lang="en-ZA" dirty="0"/>
          </a:p>
        </p:txBody>
      </p:sp>
      <p:sp>
        <p:nvSpPr>
          <p:cNvPr id="3" name="Slide Number Placeholder 2">
            <a:extLst>
              <a:ext uri="{FF2B5EF4-FFF2-40B4-BE49-F238E27FC236}">
                <a16:creationId xmlns:a16="http://schemas.microsoft.com/office/drawing/2014/main" xmlns="" id="{FB496B62-4574-4571-8EFD-9DAB7C8B96F3}"/>
              </a:ext>
            </a:extLst>
          </p:cNvPr>
          <p:cNvSpPr>
            <a:spLocks noGrp="1"/>
          </p:cNvSpPr>
          <p:nvPr>
            <p:ph type="sldNum" sz="quarter" idx="12"/>
          </p:nvPr>
        </p:nvSpPr>
        <p:spPr/>
        <p:txBody>
          <a:bodyPr/>
          <a:lstStyle/>
          <a:p>
            <a:pPr>
              <a:defRPr/>
            </a:pPr>
            <a:fld id="{0AEE383F-EC86-405A-B485-FE7E7178F53F}" type="slidenum">
              <a:rPr lang="en-US" smtClean="0"/>
              <a:pPr>
                <a:defRPr/>
              </a:pPr>
              <a:t>7</a:t>
            </a:fld>
            <a:endParaRPr lang="en-US" dirty="0"/>
          </a:p>
        </p:txBody>
      </p:sp>
      <p:sp>
        <p:nvSpPr>
          <p:cNvPr id="4" name="Rectangle 3">
            <a:extLst>
              <a:ext uri="{FF2B5EF4-FFF2-40B4-BE49-F238E27FC236}">
                <a16:creationId xmlns:a16="http://schemas.microsoft.com/office/drawing/2014/main" xmlns="" id="{C8160298-D007-44C1-AC1E-C288C1843345}"/>
              </a:ext>
            </a:extLst>
          </p:cNvPr>
          <p:cNvSpPr/>
          <p:nvPr/>
        </p:nvSpPr>
        <p:spPr>
          <a:xfrm>
            <a:off x="457200" y="1582341"/>
            <a:ext cx="8363272" cy="3323987"/>
          </a:xfrm>
          <a:prstGeom prst="rect">
            <a:avLst/>
          </a:prstGeom>
        </p:spPr>
        <p:txBody>
          <a:bodyPr wrap="square">
            <a:spAutoFit/>
          </a:bodyPr>
          <a:lstStyle/>
          <a:p>
            <a:pPr marL="285750" lvl="0" indent="-285750" algn="just">
              <a:buFont typeface="Arial" panose="020B0604020202020204" pitchFamily="34" charset="0"/>
              <a:buChar char="•"/>
            </a:pPr>
            <a:r>
              <a:rPr lang="en-GB" sz="2400" dirty="0">
                <a:solidFill>
                  <a:prstClr val="black"/>
                </a:solidFill>
              </a:rPr>
              <a:t>Nedlac had 25 planned performance indicators for the 2019/20 financial year as per the Annual Performance Plan. </a:t>
            </a:r>
          </a:p>
          <a:p>
            <a:pPr marL="285750" lvl="0" indent="-285750" algn="just">
              <a:buFont typeface="Arial" panose="020B0604020202020204" pitchFamily="34" charset="0"/>
              <a:buChar char="•"/>
            </a:pPr>
            <a:r>
              <a:rPr lang="en-GB" sz="2400" dirty="0">
                <a:solidFill>
                  <a:prstClr val="black"/>
                </a:solidFill>
              </a:rPr>
              <a:t>23 planned indicators were achieved representing 92% achievement.</a:t>
            </a:r>
          </a:p>
          <a:p>
            <a:pPr marL="285750" lvl="0" indent="-285750" algn="just">
              <a:buFont typeface="Arial" panose="020B0604020202020204" pitchFamily="34" charset="0"/>
              <a:buChar char="•"/>
            </a:pPr>
            <a:r>
              <a:rPr lang="en-GB" sz="2400" dirty="0">
                <a:solidFill>
                  <a:prstClr val="black"/>
                </a:solidFill>
              </a:rPr>
              <a:t>2 Targets were not achieved. (See challenges and remedial action slide).</a:t>
            </a:r>
          </a:p>
          <a:p>
            <a:pPr marL="285750" lvl="0" indent="-285750" algn="just">
              <a:buFont typeface="Arial" panose="020B0604020202020204" pitchFamily="34" charset="0"/>
              <a:buChar char="•"/>
            </a:pPr>
            <a:r>
              <a:rPr lang="en-GB" sz="2400" dirty="0">
                <a:solidFill>
                  <a:prstClr val="black"/>
                </a:solidFill>
              </a:rPr>
              <a:t>The tables below provide summary of performance per Programme and Per Strategic Objectives.</a:t>
            </a:r>
          </a:p>
          <a:p>
            <a:pPr marL="742950" lvl="1" indent="-285750" algn="just">
              <a:buFont typeface="Arial" panose="020B0604020202020204" pitchFamily="34" charset="0"/>
              <a:buChar char="•"/>
            </a:pPr>
            <a:endParaRPr lang="en-GB" dirty="0">
              <a:solidFill>
                <a:prstClr val="black"/>
              </a:solidFill>
            </a:endParaRPr>
          </a:p>
        </p:txBody>
      </p:sp>
    </p:spTree>
    <p:extLst>
      <p:ext uri="{BB962C8B-B14F-4D97-AF65-F5344CB8AC3E}">
        <p14:creationId xmlns:p14="http://schemas.microsoft.com/office/powerpoint/2010/main" xmlns="" val="388583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457200" y="492196"/>
            <a:ext cx="8229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b="1" dirty="0">
                <a:solidFill>
                  <a:prstClr val="black"/>
                </a:solidFill>
                <a:latin typeface="Arial" pitchFamily="34" charset="0"/>
                <a:cs typeface="Arial" pitchFamily="34" charset="0"/>
              </a:rPr>
              <a:t>2019/20 PERFORMANCE PER PROGRAMME </a:t>
            </a:r>
            <a:br>
              <a:rPr lang="en-US" sz="2000" b="1" dirty="0">
                <a:solidFill>
                  <a:prstClr val="black"/>
                </a:solidFill>
                <a:latin typeface="Arial" pitchFamily="34" charset="0"/>
                <a:cs typeface="Arial" pitchFamily="34" charset="0"/>
              </a:rPr>
            </a:br>
            <a:endParaRPr lang="en-ZA" sz="2000" b="1" dirty="0">
              <a:solidFill>
                <a:prstClr val="black"/>
              </a:solidFill>
              <a:latin typeface="Arial" pitchFamily="34" charset="0"/>
              <a:cs typeface="Arial" pitchFamily="34" charset="0"/>
            </a:endParaRPr>
          </a:p>
        </p:txBody>
      </p:sp>
      <p:sp>
        <p:nvSpPr>
          <p:cNvPr id="2" name="Content Placeholder 1"/>
          <p:cNvSpPr>
            <a:spLocks noGrp="1"/>
          </p:cNvSpPr>
          <p:nvPr>
            <p:ph idx="1"/>
          </p:nvPr>
        </p:nvSpPr>
        <p:spPr/>
        <p:txBody>
          <a:bodyPr/>
          <a:lstStyle/>
          <a:p>
            <a:pPr marL="0" indent="0">
              <a:buNone/>
            </a:pPr>
            <a:r>
              <a:rPr lang="en-US" dirty="0"/>
              <a:t>.</a:t>
            </a:r>
          </a:p>
        </p:txBody>
      </p:sp>
      <p:graphicFrame>
        <p:nvGraphicFramePr>
          <p:cNvPr id="6" name="Table 5"/>
          <p:cNvGraphicFramePr>
            <a:graphicFrameLocks noGrp="1"/>
          </p:cNvGraphicFramePr>
          <p:nvPr>
            <p:extLst>
              <p:ext uri="{D42A27DB-BD31-4B8C-83A1-F6EECF244321}">
                <p14:modId xmlns:p14="http://schemas.microsoft.com/office/powerpoint/2010/main" xmlns="" val="3857031814"/>
              </p:ext>
            </p:extLst>
          </p:nvPr>
        </p:nvGraphicFramePr>
        <p:xfrm>
          <a:off x="287524" y="1395396"/>
          <a:ext cx="8568952" cy="5044053"/>
        </p:xfrm>
        <a:graphic>
          <a:graphicData uri="http://schemas.openxmlformats.org/drawingml/2006/table">
            <a:tbl>
              <a:tblPr/>
              <a:tblGrid>
                <a:gridCol w="1525148">
                  <a:extLst>
                    <a:ext uri="{9D8B030D-6E8A-4147-A177-3AD203B41FA5}">
                      <a16:colId xmlns:a16="http://schemas.microsoft.com/office/drawing/2014/main" xmlns="" val="20000"/>
                    </a:ext>
                  </a:extLst>
                </a:gridCol>
                <a:gridCol w="1386393">
                  <a:extLst>
                    <a:ext uri="{9D8B030D-6E8A-4147-A177-3AD203B41FA5}">
                      <a16:colId xmlns:a16="http://schemas.microsoft.com/office/drawing/2014/main" xmlns="" val="20001"/>
                    </a:ext>
                  </a:extLst>
                </a:gridCol>
                <a:gridCol w="1300927">
                  <a:extLst>
                    <a:ext uri="{9D8B030D-6E8A-4147-A177-3AD203B41FA5}">
                      <a16:colId xmlns:a16="http://schemas.microsoft.com/office/drawing/2014/main" xmlns="" val="20002"/>
                    </a:ext>
                  </a:extLst>
                </a:gridCol>
                <a:gridCol w="1476164">
                  <a:extLst>
                    <a:ext uri="{9D8B030D-6E8A-4147-A177-3AD203B41FA5}">
                      <a16:colId xmlns:a16="http://schemas.microsoft.com/office/drawing/2014/main" xmlns="" val="20003"/>
                    </a:ext>
                  </a:extLst>
                </a:gridCol>
                <a:gridCol w="1322832">
                  <a:extLst>
                    <a:ext uri="{9D8B030D-6E8A-4147-A177-3AD203B41FA5}">
                      <a16:colId xmlns:a16="http://schemas.microsoft.com/office/drawing/2014/main" xmlns="" val="20004"/>
                    </a:ext>
                  </a:extLst>
                </a:gridCol>
                <a:gridCol w="1557488">
                  <a:extLst>
                    <a:ext uri="{9D8B030D-6E8A-4147-A177-3AD203B41FA5}">
                      <a16:colId xmlns:a16="http://schemas.microsoft.com/office/drawing/2014/main" xmlns="" val="20005"/>
                    </a:ext>
                  </a:extLst>
                </a:gridCol>
              </a:tblGrid>
              <a:tr h="1194134">
                <a:tc>
                  <a:txBody>
                    <a:bodyPr/>
                    <a:lstStyle/>
                    <a:p>
                      <a:pPr algn="just">
                        <a:lnSpc>
                          <a:spcPct val="150000"/>
                        </a:lnSpc>
                        <a:spcAft>
                          <a:spcPts val="0"/>
                        </a:spcAft>
                      </a:pPr>
                      <a:r>
                        <a:rPr lang="en-US" sz="1400" b="1" dirty="0">
                          <a:effectLst/>
                          <a:latin typeface="Arial"/>
                          <a:ea typeface="Times New Roman"/>
                        </a:rPr>
                        <a:t>Programme</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Quarterly Planned Indicators</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Planned Targets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50000"/>
                        </a:lnSpc>
                        <a:spcAft>
                          <a:spcPts val="0"/>
                        </a:spcAft>
                      </a:pPr>
                      <a:r>
                        <a:rPr lang="en-US" sz="1400" b="1" dirty="0">
                          <a:effectLst/>
                          <a:latin typeface="Arial"/>
                          <a:ea typeface="Times New Roman"/>
                        </a:rPr>
                        <a:t>Targets achieved but not planned for in the Quarter</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n-US" sz="1400" b="1" dirty="0">
                          <a:effectLst/>
                          <a:latin typeface="Arial"/>
                          <a:ea typeface="Times New Roman"/>
                        </a:rPr>
                        <a:t>Not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50000"/>
                        </a:lnSpc>
                        <a:spcAft>
                          <a:spcPts val="0"/>
                        </a:spcAft>
                      </a:pPr>
                      <a:r>
                        <a:rPr lang="en-US" sz="1400" b="1" dirty="0">
                          <a:effectLst/>
                          <a:latin typeface="Arial"/>
                          <a:ea typeface="Times New Roman"/>
                        </a:rPr>
                        <a:t>Overall Achievement (%) </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644949">
                <a:tc>
                  <a:txBody>
                    <a:bodyPr/>
                    <a:lstStyle/>
                    <a:p>
                      <a:pPr algn="l">
                        <a:lnSpc>
                          <a:spcPct val="150000"/>
                        </a:lnSpc>
                        <a:spcAft>
                          <a:spcPts val="0"/>
                        </a:spcAft>
                      </a:pPr>
                      <a:r>
                        <a:rPr lang="en-US" sz="1400" dirty="0">
                          <a:effectLst/>
                          <a:latin typeface="Arial"/>
                          <a:ea typeface="Times New Roman"/>
                        </a:rPr>
                        <a:t>1: Administration</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85356">
                <a:tc>
                  <a:txBody>
                    <a:bodyPr/>
                    <a:lstStyle/>
                    <a:p>
                      <a:pPr algn="l">
                        <a:lnSpc>
                          <a:spcPct val="150000"/>
                        </a:lnSpc>
                        <a:spcAft>
                          <a:spcPts val="0"/>
                        </a:spcAft>
                      </a:pPr>
                      <a:r>
                        <a:rPr lang="en-US" sz="1400" dirty="0">
                          <a:effectLst/>
                          <a:latin typeface="Arial"/>
                          <a:ea typeface="Times New Roman"/>
                        </a:rPr>
                        <a:t>2: Core Operations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96328">
                <a:tc>
                  <a:txBody>
                    <a:bodyPr/>
                    <a:lstStyle/>
                    <a:p>
                      <a:pPr algn="l">
                        <a:lnSpc>
                          <a:spcPct val="150000"/>
                        </a:lnSpc>
                        <a:spcAft>
                          <a:spcPts val="0"/>
                        </a:spcAft>
                      </a:pPr>
                      <a:r>
                        <a:rPr lang="en-US" sz="1400" dirty="0">
                          <a:effectLst/>
                          <a:latin typeface="Arial"/>
                          <a:ea typeface="Times New Roman"/>
                        </a:rPr>
                        <a:t>3. Constituency  Capacity Building Funds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193157">
                <a:tc>
                  <a:txBody>
                    <a:bodyPr/>
                    <a:lstStyle/>
                    <a:p>
                      <a:pPr algn="l">
                        <a:lnSpc>
                          <a:spcPct val="150000"/>
                        </a:lnSpc>
                        <a:spcAft>
                          <a:spcPts val="0"/>
                        </a:spcAft>
                      </a:pPr>
                      <a:r>
                        <a:rPr lang="en-US" sz="1400" b="1" dirty="0">
                          <a:effectLst/>
                          <a:latin typeface="Arial"/>
                          <a:ea typeface="Times New Roman"/>
                        </a:rPr>
                        <a:t>Summary of Performance</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23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7"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400" smtClean="0">
                <a:solidFill>
                  <a:schemeClr val="bg1"/>
                </a:solidFill>
              </a:rPr>
              <a:pPr>
                <a:defRPr/>
              </a:pPr>
              <a:t>8</a:t>
            </a:fld>
            <a:endParaRPr lang="en-US" sz="1400" dirty="0">
              <a:solidFill>
                <a:schemeClr val="bg1"/>
              </a:solidFill>
            </a:endParaRPr>
          </a:p>
        </p:txBody>
      </p:sp>
    </p:spTree>
    <p:extLst>
      <p:ext uri="{BB962C8B-B14F-4D97-AF65-F5344CB8AC3E}">
        <p14:creationId xmlns:p14="http://schemas.microsoft.com/office/powerpoint/2010/main" xmlns="" val="268417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8FF73-3844-4C4E-88D7-F6957F35B8DE}"/>
              </a:ext>
            </a:extLst>
          </p:cNvPr>
          <p:cNvSpPr>
            <a:spLocks noGrp="1"/>
          </p:cNvSpPr>
          <p:nvPr>
            <p:ph type="title"/>
          </p:nvPr>
        </p:nvSpPr>
        <p:spPr/>
        <p:txBody>
          <a:bodyPr/>
          <a:lstStyle/>
          <a:p>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endParaRPr lang="en-ZA" sz="2000" dirty="0"/>
          </a:p>
        </p:txBody>
      </p:sp>
      <p:graphicFrame>
        <p:nvGraphicFramePr>
          <p:cNvPr id="6" name="Content Placeholder 5">
            <a:extLst>
              <a:ext uri="{FF2B5EF4-FFF2-40B4-BE49-F238E27FC236}">
                <a16:creationId xmlns:a16="http://schemas.microsoft.com/office/drawing/2014/main" xmlns="" id="{4DEC7B83-11FB-4006-90C8-634F7662D27F}"/>
              </a:ext>
            </a:extLst>
          </p:cNvPr>
          <p:cNvGraphicFramePr>
            <a:graphicFrameLocks noGrp="1"/>
          </p:cNvGraphicFramePr>
          <p:nvPr>
            <p:ph idx="1"/>
            <p:extLst>
              <p:ext uri="{D42A27DB-BD31-4B8C-83A1-F6EECF244321}">
                <p14:modId xmlns:p14="http://schemas.microsoft.com/office/powerpoint/2010/main" xmlns="" val="297432400"/>
              </p:ext>
            </p:extLst>
          </p:nvPr>
        </p:nvGraphicFramePr>
        <p:xfrm>
          <a:off x="323528" y="1417638"/>
          <a:ext cx="8568951" cy="5117301"/>
        </p:xfrm>
        <a:graphic>
          <a:graphicData uri="http://schemas.openxmlformats.org/drawingml/2006/table">
            <a:tbl>
              <a:tblPr/>
              <a:tblGrid>
                <a:gridCol w="3024336">
                  <a:extLst>
                    <a:ext uri="{9D8B030D-6E8A-4147-A177-3AD203B41FA5}">
                      <a16:colId xmlns:a16="http://schemas.microsoft.com/office/drawing/2014/main" xmlns="" val="3060028551"/>
                    </a:ext>
                  </a:extLst>
                </a:gridCol>
                <a:gridCol w="1080120">
                  <a:extLst>
                    <a:ext uri="{9D8B030D-6E8A-4147-A177-3AD203B41FA5}">
                      <a16:colId xmlns:a16="http://schemas.microsoft.com/office/drawing/2014/main" xmlns="" val="758165787"/>
                    </a:ext>
                  </a:extLst>
                </a:gridCol>
                <a:gridCol w="1152128">
                  <a:extLst>
                    <a:ext uri="{9D8B030D-6E8A-4147-A177-3AD203B41FA5}">
                      <a16:colId xmlns:a16="http://schemas.microsoft.com/office/drawing/2014/main" xmlns="" val="406834055"/>
                    </a:ext>
                  </a:extLst>
                </a:gridCol>
                <a:gridCol w="1080120">
                  <a:extLst>
                    <a:ext uri="{9D8B030D-6E8A-4147-A177-3AD203B41FA5}">
                      <a16:colId xmlns:a16="http://schemas.microsoft.com/office/drawing/2014/main" xmlns="" val="2572110613"/>
                    </a:ext>
                  </a:extLst>
                </a:gridCol>
                <a:gridCol w="1131403">
                  <a:extLst>
                    <a:ext uri="{9D8B030D-6E8A-4147-A177-3AD203B41FA5}">
                      <a16:colId xmlns:a16="http://schemas.microsoft.com/office/drawing/2014/main" xmlns="" val="750057325"/>
                    </a:ext>
                  </a:extLst>
                </a:gridCol>
                <a:gridCol w="1100844">
                  <a:extLst>
                    <a:ext uri="{9D8B030D-6E8A-4147-A177-3AD203B41FA5}">
                      <a16:colId xmlns:a16="http://schemas.microsoft.com/office/drawing/2014/main" xmlns="" val="3831496168"/>
                    </a:ext>
                  </a:extLst>
                </a:gridCol>
              </a:tblGrid>
              <a:tr h="1413111">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Strategic  Objectives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Indicators Reporting</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Achieved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Targets achieved but not planned for in the Quarter</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Not Achieved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Overall Achievement</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96637557"/>
                  </a:ext>
                </a:extLst>
              </a:tr>
              <a:tr h="822792">
                <a:tc>
                  <a:txBody>
                    <a:bodyPr/>
                    <a:lstStyle/>
                    <a:p>
                      <a:pPr fontAlgn="b">
                        <a:lnSpc>
                          <a:spcPct val="115000"/>
                        </a:lnSpc>
                        <a:spcAft>
                          <a:spcPts val="0"/>
                        </a:spcAft>
                      </a:pPr>
                      <a:r>
                        <a:rPr lang="en-GB"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Effective governance and strategic leadership</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73414099"/>
                  </a:ext>
                </a:extLst>
              </a:tr>
              <a:tr h="822792">
                <a:tc>
                  <a:txBody>
                    <a:bodyPr/>
                    <a:lstStyle/>
                    <a:p>
                      <a:pPr fontAlgn="b">
                        <a:lnSpc>
                          <a:spcPct val="115000"/>
                        </a:lnSpc>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 of efficient and reliable back office support services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1888342"/>
                  </a:ext>
                </a:extLst>
              </a:tr>
              <a:tr h="822792">
                <a:tc>
                  <a:txBody>
                    <a:bodyPr/>
                    <a:lstStyle/>
                    <a:p>
                      <a:pPr fontAlgn="b">
                        <a:lnSpc>
                          <a:spcPct val="115000"/>
                        </a:lnSpc>
                        <a:spcAft>
                          <a:spcPts val="0"/>
                        </a:spcAft>
                      </a:pPr>
                      <a:r>
                        <a:rPr lang="en-ZA"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Improved risk management and financial oversight </a:t>
                      </a: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9101298"/>
                  </a:ext>
                </a:extLst>
              </a:tr>
              <a:tr h="589641">
                <a:tc>
                  <a:txBody>
                    <a:bodyPr/>
                    <a:lstStyle/>
                    <a:p>
                      <a:pPr marL="0" marR="0" lvl="0" indent="0" algn="l" defTabSz="457200" rtl="0" eaLnBrk="1" fontAlgn="b" latinLnBrk="0" hangingPunct="1">
                        <a:lnSpc>
                          <a:spcPct val="115000"/>
                        </a:lnSpc>
                        <a:spcBef>
                          <a:spcPts val="0"/>
                        </a:spcBef>
                        <a:spcAft>
                          <a:spcPts val="0"/>
                        </a:spcAft>
                        <a:buClrTx/>
                        <a:buSzTx/>
                        <a:buFontTx/>
                        <a:buNone/>
                        <a:tabLst/>
                        <a:defRPr/>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Improved facilities management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fontAlgn="b">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2001110"/>
                  </a:ext>
                </a:extLst>
              </a:tr>
              <a:tr h="615909">
                <a:tc>
                  <a:txBody>
                    <a:bodyPr/>
                    <a:lstStyle/>
                    <a:p>
                      <a:pPr marL="0" marR="0" lvl="0" indent="0" algn="l" defTabSz="457200" rtl="0" eaLnBrk="1" fontAlgn="b" latinLnBrk="0" hangingPunct="1">
                        <a:lnSpc>
                          <a:spcPct val="115000"/>
                        </a:lnSpc>
                        <a:spcBef>
                          <a:spcPts val="0"/>
                        </a:spcBef>
                        <a:spcAft>
                          <a:spcPts val="0"/>
                        </a:spcAft>
                        <a:buClrTx/>
                        <a:buSzTx/>
                        <a:buFontTx/>
                        <a:buNone/>
                        <a:tabLst/>
                        <a:defRPr/>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Strengthening </a:t>
                      </a:r>
                      <a:r>
                        <a:rPr lang="en-US" sz="1200" b="1"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organisational</a:t>
                      </a: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culture and performance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fontAlgn="b">
                        <a:lnSpc>
                          <a:spcPct val="115000"/>
                        </a:lnSpc>
                        <a:spcAft>
                          <a:spcPts val="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2</a:t>
                      </a: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ZA"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8069238"/>
                  </a:ext>
                </a:extLst>
              </a:tr>
            </a:tbl>
          </a:graphicData>
        </a:graphic>
      </p:graphicFrame>
      <p:sp>
        <p:nvSpPr>
          <p:cNvPr id="4" name="Slide Number Placeholder 3">
            <a:extLst>
              <a:ext uri="{FF2B5EF4-FFF2-40B4-BE49-F238E27FC236}">
                <a16:creationId xmlns:a16="http://schemas.microsoft.com/office/drawing/2014/main" xmlns="" id="{F709BDDB-2C60-4902-B439-161FE59AD04F}"/>
              </a:ext>
            </a:extLst>
          </p:cNvPr>
          <p:cNvSpPr>
            <a:spLocks noGrp="1"/>
          </p:cNvSpPr>
          <p:nvPr>
            <p:ph type="sldNum" sz="quarter" idx="12"/>
          </p:nvPr>
        </p:nvSpPr>
        <p:spPr/>
        <p:txBody>
          <a:bodyPr/>
          <a:lstStyle/>
          <a:p>
            <a:pPr>
              <a:defRPr/>
            </a:pPr>
            <a:fld id="{416AF1B2-E7A4-446A-84DC-90AA83BA6A19}" type="slidenum">
              <a:rPr lang="en-US" sz="1800" smtClean="0">
                <a:solidFill>
                  <a:srgbClr val="FF0000"/>
                </a:solidFill>
              </a:rPr>
              <a:pPr>
                <a:defRPr/>
              </a:pPr>
              <a:t>9</a:t>
            </a:fld>
            <a:endParaRPr lang="en-US" sz="1800" dirty="0">
              <a:solidFill>
                <a:srgbClr val="FF0000"/>
              </a:solidFill>
            </a:endParaRPr>
          </a:p>
        </p:txBody>
      </p:sp>
    </p:spTree>
    <p:extLst>
      <p:ext uri="{BB962C8B-B14F-4D97-AF65-F5344CB8AC3E}">
        <p14:creationId xmlns:p14="http://schemas.microsoft.com/office/powerpoint/2010/main" xmlns="" val="207913081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42935</TotalTime>
  <Words>2961</Words>
  <Application>Microsoft Office PowerPoint</Application>
  <PresentationFormat>On-screen Show (4:3)</PresentationFormat>
  <Paragraphs>603</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1_Office Theme</vt:lpstr>
      <vt:lpstr>Slide 1</vt:lpstr>
      <vt:lpstr>Slide 2</vt:lpstr>
      <vt:lpstr>INTRODUCTION</vt:lpstr>
      <vt:lpstr>OVERALL CONVENORS’ MESSAGES</vt:lpstr>
      <vt:lpstr>HIGHLIGHTS OF THE YEAR UNDER REVIEW</vt:lpstr>
      <vt:lpstr>Slide 6</vt:lpstr>
      <vt:lpstr>OVERVIEW OF PERFORMANCE FOR 2019/20</vt:lpstr>
      <vt:lpstr>2019/20 PERFORMANCE PER PROGRAMME  </vt:lpstr>
      <vt:lpstr>2019/20 PERFORMANCE PER STRATEGIC OBJECTIVE </vt:lpstr>
      <vt:lpstr>  2019/20 PERFORMANCE PER STRATEGIC OBJECTIVE cont..  </vt:lpstr>
      <vt:lpstr>SUMMARY OF KEY ACHIEVEMENTS  – 2019/20 - CHAMBERS</vt:lpstr>
      <vt:lpstr>SUMMARY OF KEY ACHIEVEMENTS  – 2019/20 - CONSIDERATION AND CONCLUSION OF SECTION 77 NOTICES</vt:lpstr>
      <vt:lpstr> SUMMARY OF KEY ACHIEVEMENTS  – 2019/20: PRESIDENTIAL JOB SUMMIT  PROGRESS </vt:lpstr>
      <vt:lpstr>PRESIDENTIAL JOB SUMMIT  PROGRESS </vt:lpstr>
      <vt:lpstr>PRESIDENTIAL JOB SUMMIT  PROGRESS  CONT </vt:lpstr>
      <vt:lpstr>FRAMEWORK AGREEMENT FOR A SOCIAL COMPACT ON  SUPPORTING ESKOM FOR INCLUSIVE ECONOMIC GROWTH </vt:lpstr>
      <vt:lpstr>CHALLENGES EXPERIENCED AND REMEDIAL ACTION IN 2019/20</vt:lpstr>
      <vt:lpstr>CHALLENGES EXPERIENCED AND REMEDIAL ACTION IN 2019/20 cont…</vt:lpstr>
      <vt:lpstr>  HUMAN RESOURCES OVERVIEW  </vt:lpstr>
      <vt:lpstr>HUMAN RESOURCES- EXPENDITURE </vt:lpstr>
      <vt:lpstr>HUMAN RESOURCES- EMPLOYMENT AND VACANCIES </vt:lpstr>
      <vt:lpstr>HUMAN RESOURCE – EMPLOYMENT CHANGES</vt:lpstr>
      <vt:lpstr>  FINANCIAL OVERVIEW  2019/20  </vt:lpstr>
      <vt:lpstr>RESULTS OF AG AUDIT</vt:lpstr>
      <vt:lpstr>REVENUE  SUMMARY </vt:lpstr>
      <vt:lpstr>REVENUE  NOTES</vt:lpstr>
      <vt:lpstr>EXPENDITURE  SUMMARY  </vt:lpstr>
      <vt:lpstr>EXPENDITURE NOTES 2019/20 </vt:lpstr>
      <vt:lpstr>  RISKS AND REMEDIAL ACTION  </vt:lpstr>
      <vt:lpstr>STRATEGIC RISKS</vt:lpstr>
      <vt:lpstr>STRATEGIC RISKS CONT.</vt:lpstr>
      <vt:lpstr>OPERATIONAL RISKS</vt:lpstr>
      <vt:lpstr>OPERATIONAL RISKS CONT.</vt:lpstr>
      <vt:lpstr>OPERATIONAL RISKS CONT.</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USER</cp:lastModifiedBy>
  <cp:revision>1632</cp:revision>
  <cp:lastPrinted>2019-01-22T07:17:43Z</cp:lastPrinted>
  <dcterms:created xsi:type="dcterms:W3CDTF">2012-07-27T11:56:16Z</dcterms:created>
  <dcterms:modified xsi:type="dcterms:W3CDTF">2020-11-18T06:52:02Z</dcterms:modified>
</cp:coreProperties>
</file>