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3" r:id="rId2"/>
    <p:sldId id="259" r:id="rId3"/>
    <p:sldId id="264" r:id="rId4"/>
    <p:sldId id="262" r:id="rId5"/>
    <p:sldId id="257" r:id="rId6"/>
    <p:sldId id="260" r:id="rId7"/>
    <p:sldId id="261"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DEAE6E-25D8-47A1-AA3C-57C789F99A0C}" type="doc">
      <dgm:prSet loTypeId="urn:microsoft.com/office/officeart/2005/8/layout/pList2" loCatId="list" qsTypeId="urn:microsoft.com/office/officeart/2005/8/quickstyle/simple1" qsCatId="simple" csTypeId="urn:microsoft.com/office/officeart/2005/8/colors/colorful1" csCatId="colorful" phldr="1"/>
      <dgm:spPr/>
    </dgm:pt>
    <dgm:pt modelId="{6C618E39-BCED-42D8-88EA-E3762462DCEB}">
      <dgm:prSet phldrT="[Text]"/>
      <dgm:spPr/>
      <dgm:t>
        <a:bodyPr/>
        <a:lstStyle/>
        <a:p>
          <a:r>
            <a:rPr lang="en-US" dirty="0" smtClean="0"/>
            <a:t>MODULE 1 </a:t>
          </a:r>
        </a:p>
        <a:p>
          <a:r>
            <a:rPr lang="en-US" dirty="0" smtClean="0"/>
            <a:t>CITIZENSHIP</a:t>
          </a:r>
        </a:p>
      </dgm:t>
    </dgm:pt>
    <dgm:pt modelId="{4142F4E3-7F69-401F-AB70-8AFA11937C00}" type="parTrans" cxnId="{598EE1C2-2C79-43AD-973D-93E1A1F991E3}">
      <dgm:prSet/>
      <dgm:spPr/>
      <dgm:t>
        <a:bodyPr/>
        <a:lstStyle/>
        <a:p>
          <a:endParaRPr lang="en-US"/>
        </a:p>
      </dgm:t>
    </dgm:pt>
    <dgm:pt modelId="{89745823-D84A-4F5A-BDBB-F49503243826}" type="sibTrans" cxnId="{598EE1C2-2C79-43AD-973D-93E1A1F991E3}">
      <dgm:prSet/>
      <dgm:spPr/>
      <dgm:t>
        <a:bodyPr/>
        <a:lstStyle/>
        <a:p>
          <a:endParaRPr lang="en-US"/>
        </a:p>
      </dgm:t>
    </dgm:pt>
    <dgm:pt modelId="{43F08371-0D93-4176-A77F-6B2F24E50F23}">
      <dgm:prSet phldrT="[Text]"/>
      <dgm:spPr/>
      <dgm:t>
        <a:bodyPr/>
        <a:lstStyle/>
        <a:p>
          <a:r>
            <a:rPr lang="en-GB" dirty="0" smtClean="0"/>
            <a:t>MODULE 2 </a:t>
          </a:r>
        </a:p>
        <a:p>
          <a:r>
            <a:rPr lang="en-GB" dirty="0" smtClean="0"/>
            <a:t>PUBLIC ADMINISTRATION AND AFRICAN LEADERSHIP</a:t>
          </a:r>
        </a:p>
      </dgm:t>
    </dgm:pt>
    <dgm:pt modelId="{A2CF860A-6184-439F-96B0-5CA3222A4BDC}" type="parTrans" cxnId="{7F33312B-EDCC-42A9-AB82-4E4E7369AB61}">
      <dgm:prSet/>
      <dgm:spPr/>
      <dgm:t>
        <a:bodyPr/>
        <a:lstStyle/>
        <a:p>
          <a:endParaRPr lang="en-US"/>
        </a:p>
      </dgm:t>
    </dgm:pt>
    <dgm:pt modelId="{997B4028-5C7A-4CFA-9C3A-3B37FB06C61E}" type="sibTrans" cxnId="{7F33312B-EDCC-42A9-AB82-4E4E7369AB61}">
      <dgm:prSet/>
      <dgm:spPr/>
      <dgm:t>
        <a:bodyPr/>
        <a:lstStyle/>
        <a:p>
          <a:endParaRPr lang="en-US"/>
        </a:p>
      </dgm:t>
    </dgm:pt>
    <dgm:pt modelId="{120A5176-8A3D-4F35-8579-AE0C62237DC3}">
      <dgm:prSet phldrT="[Text]"/>
      <dgm:spPr/>
      <dgm:t>
        <a:bodyPr/>
        <a:lstStyle/>
        <a:p>
          <a:r>
            <a:rPr lang="en-US" dirty="0" smtClean="0"/>
            <a:t>MODULE 3 </a:t>
          </a:r>
        </a:p>
        <a:p>
          <a:r>
            <a:rPr lang="en-US" dirty="0" smtClean="0"/>
            <a:t>GOVERNMENT AND I</a:t>
          </a:r>
          <a:endParaRPr lang="en-US" dirty="0"/>
        </a:p>
      </dgm:t>
    </dgm:pt>
    <dgm:pt modelId="{68628083-F59A-40F6-9440-FCA93DCF6FEA}" type="parTrans" cxnId="{B6C3C45C-2E15-4ABA-A50F-9AC2CFC5FD5F}">
      <dgm:prSet/>
      <dgm:spPr/>
      <dgm:t>
        <a:bodyPr/>
        <a:lstStyle/>
        <a:p>
          <a:endParaRPr lang="en-US"/>
        </a:p>
      </dgm:t>
    </dgm:pt>
    <dgm:pt modelId="{6AF3EA3B-3939-498A-BE60-62A5010C4AAF}" type="sibTrans" cxnId="{B6C3C45C-2E15-4ABA-A50F-9AC2CFC5FD5F}">
      <dgm:prSet/>
      <dgm:spPr/>
      <dgm:t>
        <a:bodyPr/>
        <a:lstStyle/>
        <a:p>
          <a:endParaRPr lang="en-US"/>
        </a:p>
      </dgm:t>
    </dgm:pt>
    <dgm:pt modelId="{71642F58-999E-433B-84A7-CCE1A1DA6AC8}" type="pres">
      <dgm:prSet presAssocID="{73DEAE6E-25D8-47A1-AA3C-57C789F99A0C}" presName="Name0" presStyleCnt="0">
        <dgm:presLayoutVars>
          <dgm:dir/>
          <dgm:resizeHandles val="exact"/>
        </dgm:presLayoutVars>
      </dgm:prSet>
      <dgm:spPr/>
    </dgm:pt>
    <dgm:pt modelId="{E9992006-5DC3-4C21-95D2-3C6C59FB08A1}" type="pres">
      <dgm:prSet presAssocID="{73DEAE6E-25D8-47A1-AA3C-57C789F99A0C}" presName="bkgdShp" presStyleLbl="alignAccFollowNode1" presStyleIdx="0" presStyleCnt="1"/>
      <dgm:spPr/>
    </dgm:pt>
    <dgm:pt modelId="{57720A78-5294-4FD8-9AB5-5403204A5E63}" type="pres">
      <dgm:prSet presAssocID="{73DEAE6E-25D8-47A1-AA3C-57C789F99A0C}" presName="linComp" presStyleCnt="0"/>
      <dgm:spPr/>
    </dgm:pt>
    <dgm:pt modelId="{5879C9D2-BAA9-4123-96CB-07100A42B8DD}" type="pres">
      <dgm:prSet presAssocID="{6C618E39-BCED-42D8-88EA-E3762462DCEB}" presName="compNode" presStyleCnt="0"/>
      <dgm:spPr/>
    </dgm:pt>
    <dgm:pt modelId="{B2F84ECA-EEE3-49F0-8380-BCBCA557936B}" type="pres">
      <dgm:prSet presAssocID="{6C618E39-BCED-42D8-88EA-E3762462DCEB}" presName="node" presStyleLbl="node1" presStyleIdx="0" presStyleCnt="3">
        <dgm:presLayoutVars>
          <dgm:bulletEnabled val="1"/>
        </dgm:presLayoutVars>
      </dgm:prSet>
      <dgm:spPr/>
      <dgm:t>
        <a:bodyPr/>
        <a:lstStyle/>
        <a:p>
          <a:endParaRPr lang="en-US"/>
        </a:p>
      </dgm:t>
    </dgm:pt>
    <dgm:pt modelId="{25C6C190-A7C0-4567-B4A3-C1D08E0228B1}" type="pres">
      <dgm:prSet presAssocID="{6C618E39-BCED-42D8-88EA-E3762462DCEB}" presName="invisiNode" presStyleLbl="node1" presStyleIdx="0" presStyleCnt="3"/>
      <dgm:spPr/>
    </dgm:pt>
    <dgm:pt modelId="{CB0453E9-924F-49F3-869B-452D62F4B759}" type="pres">
      <dgm:prSet presAssocID="{6C618E39-BCED-42D8-88EA-E3762462DCEB}"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E95FB77F-8386-4580-A44D-931B904C21E2}" type="pres">
      <dgm:prSet presAssocID="{89745823-D84A-4F5A-BDBB-F49503243826}" presName="sibTrans" presStyleLbl="sibTrans2D1" presStyleIdx="0" presStyleCnt="0"/>
      <dgm:spPr/>
      <dgm:t>
        <a:bodyPr/>
        <a:lstStyle/>
        <a:p>
          <a:endParaRPr lang="en-ZA"/>
        </a:p>
      </dgm:t>
    </dgm:pt>
    <dgm:pt modelId="{9F11113F-8A85-4A29-BDBF-33CFF0B34EF4}" type="pres">
      <dgm:prSet presAssocID="{43F08371-0D93-4176-A77F-6B2F24E50F23}" presName="compNode" presStyleCnt="0"/>
      <dgm:spPr/>
    </dgm:pt>
    <dgm:pt modelId="{91B5FB05-05DD-46DD-ADA4-30BB1CEFF751}" type="pres">
      <dgm:prSet presAssocID="{43F08371-0D93-4176-A77F-6B2F24E50F23}" presName="node" presStyleLbl="node1" presStyleIdx="1" presStyleCnt="3">
        <dgm:presLayoutVars>
          <dgm:bulletEnabled val="1"/>
        </dgm:presLayoutVars>
      </dgm:prSet>
      <dgm:spPr/>
      <dgm:t>
        <a:bodyPr/>
        <a:lstStyle/>
        <a:p>
          <a:endParaRPr lang="en-US"/>
        </a:p>
      </dgm:t>
    </dgm:pt>
    <dgm:pt modelId="{D1B28781-A596-49E8-999F-66E00AF99F0E}" type="pres">
      <dgm:prSet presAssocID="{43F08371-0D93-4176-A77F-6B2F24E50F23}" presName="invisiNode" presStyleLbl="node1" presStyleIdx="1" presStyleCnt="3"/>
      <dgm:spPr/>
    </dgm:pt>
    <dgm:pt modelId="{3104D34A-BE94-479F-8156-D4B582A6B48B}" type="pres">
      <dgm:prSet presAssocID="{43F08371-0D93-4176-A77F-6B2F24E50F23}"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7000" b="-7000"/>
          </a:stretch>
        </a:blipFill>
      </dgm:spPr>
    </dgm:pt>
    <dgm:pt modelId="{9B573057-DD60-409F-AB38-31D0E9D381FD}" type="pres">
      <dgm:prSet presAssocID="{997B4028-5C7A-4CFA-9C3A-3B37FB06C61E}" presName="sibTrans" presStyleLbl="sibTrans2D1" presStyleIdx="0" presStyleCnt="0"/>
      <dgm:spPr/>
      <dgm:t>
        <a:bodyPr/>
        <a:lstStyle/>
        <a:p>
          <a:endParaRPr lang="en-ZA"/>
        </a:p>
      </dgm:t>
    </dgm:pt>
    <dgm:pt modelId="{7B4C922E-E14A-42C9-9096-33513DBC57CD}" type="pres">
      <dgm:prSet presAssocID="{120A5176-8A3D-4F35-8579-AE0C62237DC3}" presName="compNode" presStyleCnt="0"/>
      <dgm:spPr/>
    </dgm:pt>
    <dgm:pt modelId="{F1A3EE69-6B91-4811-81E3-C6DDDC8A0A6F}" type="pres">
      <dgm:prSet presAssocID="{120A5176-8A3D-4F35-8579-AE0C62237DC3}" presName="node" presStyleLbl="node1" presStyleIdx="2" presStyleCnt="3">
        <dgm:presLayoutVars>
          <dgm:bulletEnabled val="1"/>
        </dgm:presLayoutVars>
      </dgm:prSet>
      <dgm:spPr/>
      <dgm:t>
        <a:bodyPr/>
        <a:lstStyle/>
        <a:p>
          <a:endParaRPr lang="en-US"/>
        </a:p>
      </dgm:t>
    </dgm:pt>
    <dgm:pt modelId="{2A8AD201-BB36-44B0-9423-5A2C994C7FE8}" type="pres">
      <dgm:prSet presAssocID="{120A5176-8A3D-4F35-8579-AE0C62237DC3}" presName="invisiNode" presStyleLbl="node1" presStyleIdx="2" presStyleCnt="3"/>
      <dgm:spPr/>
    </dgm:pt>
    <dgm:pt modelId="{8AF57F99-AB6D-4D28-814D-873309D0A5F1}" type="pres">
      <dgm:prSet presAssocID="{120A5176-8A3D-4F35-8579-AE0C62237DC3}" presName="imagNode" presStyleLbl="fgImgPlace1" presStyleIdx="2" presStyleCnt="3" custScaleY="98649"/>
      <dgm:spPr>
        <a:blipFill>
          <a:blip xmlns:r="http://schemas.openxmlformats.org/officeDocument/2006/relationships" r:embed="rId3">
            <a:extLst>
              <a:ext uri="{28A0092B-C50C-407E-A947-70E740481C1C}">
                <a14:useLocalDpi xmlns:a14="http://schemas.microsoft.com/office/drawing/2010/main" val="0"/>
              </a:ext>
            </a:extLst>
          </a:blip>
          <a:srcRect/>
          <a:stretch>
            <a:fillRect l="-11000" r="-11000"/>
          </a:stretch>
        </a:blipFill>
      </dgm:spPr>
    </dgm:pt>
  </dgm:ptLst>
  <dgm:cxnLst>
    <dgm:cxn modelId="{9758310C-CC45-4B0B-86D5-CE727D9A9500}" type="presOf" srcId="{120A5176-8A3D-4F35-8579-AE0C62237DC3}" destId="{F1A3EE69-6B91-4811-81E3-C6DDDC8A0A6F}" srcOrd="0" destOrd="0" presId="urn:microsoft.com/office/officeart/2005/8/layout/pList2"/>
    <dgm:cxn modelId="{B6C3C45C-2E15-4ABA-A50F-9AC2CFC5FD5F}" srcId="{73DEAE6E-25D8-47A1-AA3C-57C789F99A0C}" destId="{120A5176-8A3D-4F35-8579-AE0C62237DC3}" srcOrd="2" destOrd="0" parTransId="{68628083-F59A-40F6-9440-FCA93DCF6FEA}" sibTransId="{6AF3EA3B-3939-498A-BE60-62A5010C4AAF}"/>
    <dgm:cxn modelId="{294FEBED-D10A-4187-A550-C020224DE45B}" type="presOf" srcId="{43F08371-0D93-4176-A77F-6B2F24E50F23}" destId="{91B5FB05-05DD-46DD-ADA4-30BB1CEFF751}" srcOrd="0" destOrd="0" presId="urn:microsoft.com/office/officeart/2005/8/layout/pList2"/>
    <dgm:cxn modelId="{F4802418-A0E3-42F8-8BE6-AAB978A2305B}" type="presOf" srcId="{6C618E39-BCED-42D8-88EA-E3762462DCEB}" destId="{B2F84ECA-EEE3-49F0-8380-BCBCA557936B}" srcOrd="0" destOrd="0" presId="urn:microsoft.com/office/officeart/2005/8/layout/pList2"/>
    <dgm:cxn modelId="{FD21ECE9-A588-4AC1-816F-DB2DC6934B88}" type="presOf" srcId="{997B4028-5C7A-4CFA-9C3A-3B37FB06C61E}" destId="{9B573057-DD60-409F-AB38-31D0E9D381FD}" srcOrd="0" destOrd="0" presId="urn:microsoft.com/office/officeart/2005/8/layout/pList2"/>
    <dgm:cxn modelId="{598EE1C2-2C79-43AD-973D-93E1A1F991E3}" srcId="{73DEAE6E-25D8-47A1-AA3C-57C789F99A0C}" destId="{6C618E39-BCED-42D8-88EA-E3762462DCEB}" srcOrd="0" destOrd="0" parTransId="{4142F4E3-7F69-401F-AB70-8AFA11937C00}" sibTransId="{89745823-D84A-4F5A-BDBB-F49503243826}"/>
    <dgm:cxn modelId="{6AC5CCC9-A48B-4917-854A-7B81DA2F5960}" type="presOf" srcId="{89745823-D84A-4F5A-BDBB-F49503243826}" destId="{E95FB77F-8386-4580-A44D-931B904C21E2}" srcOrd="0" destOrd="0" presId="urn:microsoft.com/office/officeart/2005/8/layout/pList2"/>
    <dgm:cxn modelId="{7F33312B-EDCC-42A9-AB82-4E4E7369AB61}" srcId="{73DEAE6E-25D8-47A1-AA3C-57C789F99A0C}" destId="{43F08371-0D93-4176-A77F-6B2F24E50F23}" srcOrd="1" destOrd="0" parTransId="{A2CF860A-6184-439F-96B0-5CA3222A4BDC}" sibTransId="{997B4028-5C7A-4CFA-9C3A-3B37FB06C61E}"/>
    <dgm:cxn modelId="{DF961B48-E65E-4B52-8531-8115F1DB120B}" type="presOf" srcId="{73DEAE6E-25D8-47A1-AA3C-57C789F99A0C}" destId="{71642F58-999E-433B-84A7-CCE1A1DA6AC8}" srcOrd="0" destOrd="0" presId="urn:microsoft.com/office/officeart/2005/8/layout/pList2"/>
    <dgm:cxn modelId="{03C50565-B580-40EB-A6B1-60FAF6D6E519}" type="presParOf" srcId="{71642F58-999E-433B-84A7-CCE1A1DA6AC8}" destId="{E9992006-5DC3-4C21-95D2-3C6C59FB08A1}" srcOrd="0" destOrd="0" presId="urn:microsoft.com/office/officeart/2005/8/layout/pList2"/>
    <dgm:cxn modelId="{9E5ACF69-A428-4181-842F-C4F791D88230}" type="presParOf" srcId="{71642F58-999E-433B-84A7-CCE1A1DA6AC8}" destId="{57720A78-5294-4FD8-9AB5-5403204A5E63}" srcOrd="1" destOrd="0" presId="urn:microsoft.com/office/officeart/2005/8/layout/pList2"/>
    <dgm:cxn modelId="{F2252312-2E72-4A59-BB4B-EA4C9786C646}" type="presParOf" srcId="{57720A78-5294-4FD8-9AB5-5403204A5E63}" destId="{5879C9D2-BAA9-4123-96CB-07100A42B8DD}" srcOrd="0" destOrd="0" presId="urn:microsoft.com/office/officeart/2005/8/layout/pList2"/>
    <dgm:cxn modelId="{A2B8DDEB-BCED-45C2-A793-A171EE48164B}" type="presParOf" srcId="{5879C9D2-BAA9-4123-96CB-07100A42B8DD}" destId="{B2F84ECA-EEE3-49F0-8380-BCBCA557936B}" srcOrd="0" destOrd="0" presId="urn:microsoft.com/office/officeart/2005/8/layout/pList2"/>
    <dgm:cxn modelId="{1AADC329-D5AE-48D7-8380-1A7ED0CFBF1D}" type="presParOf" srcId="{5879C9D2-BAA9-4123-96CB-07100A42B8DD}" destId="{25C6C190-A7C0-4567-B4A3-C1D08E0228B1}" srcOrd="1" destOrd="0" presId="urn:microsoft.com/office/officeart/2005/8/layout/pList2"/>
    <dgm:cxn modelId="{3DC74340-F07E-4BE1-8F6D-2FBE9B001F50}" type="presParOf" srcId="{5879C9D2-BAA9-4123-96CB-07100A42B8DD}" destId="{CB0453E9-924F-49F3-869B-452D62F4B759}" srcOrd="2" destOrd="0" presId="urn:microsoft.com/office/officeart/2005/8/layout/pList2"/>
    <dgm:cxn modelId="{90DFD9FA-554C-4E9B-AA14-82E2A3F0AEF7}" type="presParOf" srcId="{57720A78-5294-4FD8-9AB5-5403204A5E63}" destId="{E95FB77F-8386-4580-A44D-931B904C21E2}" srcOrd="1" destOrd="0" presId="urn:microsoft.com/office/officeart/2005/8/layout/pList2"/>
    <dgm:cxn modelId="{5D255C66-9D0A-4FEC-B847-4CA83E6B4ACA}" type="presParOf" srcId="{57720A78-5294-4FD8-9AB5-5403204A5E63}" destId="{9F11113F-8A85-4A29-BDBF-33CFF0B34EF4}" srcOrd="2" destOrd="0" presId="urn:microsoft.com/office/officeart/2005/8/layout/pList2"/>
    <dgm:cxn modelId="{C1A555A9-4131-4EE4-B54C-55B95711813C}" type="presParOf" srcId="{9F11113F-8A85-4A29-BDBF-33CFF0B34EF4}" destId="{91B5FB05-05DD-46DD-ADA4-30BB1CEFF751}" srcOrd="0" destOrd="0" presId="urn:microsoft.com/office/officeart/2005/8/layout/pList2"/>
    <dgm:cxn modelId="{5EB18831-03D2-4E18-942F-E1EF840A1493}" type="presParOf" srcId="{9F11113F-8A85-4A29-BDBF-33CFF0B34EF4}" destId="{D1B28781-A596-49E8-999F-66E00AF99F0E}" srcOrd="1" destOrd="0" presId="urn:microsoft.com/office/officeart/2005/8/layout/pList2"/>
    <dgm:cxn modelId="{B27D6F23-31C2-491D-90E0-1F97D12D0672}" type="presParOf" srcId="{9F11113F-8A85-4A29-BDBF-33CFF0B34EF4}" destId="{3104D34A-BE94-479F-8156-D4B582A6B48B}" srcOrd="2" destOrd="0" presId="urn:microsoft.com/office/officeart/2005/8/layout/pList2"/>
    <dgm:cxn modelId="{78BA7669-A323-473E-8969-62333EE8DFD7}" type="presParOf" srcId="{57720A78-5294-4FD8-9AB5-5403204A5E63}" destId="{9B573057-DD60-409F-AB38-31D0E9D381FD}" srcOrd="3" destOrd="0" presId="urn:microsoft.com/office/officeart/2005/8/layout/pList2"/>
    <dgm:cxn modelId="{C0EB6094-8D1F-4299-9554-6770E2623860}" type="presParOf" srcId="{57720A78-5294-4FD8-9AB5-5403204A5E63}" destId="{7B4C922E-E14A-42C9-9096-33513DBC57CD}" srcOrd="4" destOrd="0" presId="urn:microsoft.com/office/officeart/2005/8/layout/pList2"/>
    <dgm:cxn modelId="{1AE6651D-D5B9-4340-98B1-4BCA56402C88}" type="presParOf" srcId="{7B4C922E-E14A-42C9-9096-33513DBC57CD}" destId="{F1A3EE69-6B91-4811-81E3-C6DDDC8A0A6F}" srcOrd="0" destOrd="0" presId="urn:microsoft.com/office/officeart/2005/8/layout/pList2"/>
    <dgm:cxn modelId="{61BC0970-D843-4BAF-8D09-2617774CE5FE}" type="presParOf" srcId="{7B4C922E-E14A-42C9-9096-33513DBC57CD}" destId="{2A8AD201-BB36-44B0-9423-5A2C994C7FE8}" srcOrd="1" destOrd="0" presId="urn:microsoft.com/office/officeart/2005/8/layout/pList2"/>
    <dgm:cxn modelId="{DE48FB84-961E-49A5-B3AA-32E2BE998E54}" type="presParOf" srcId="{7B4C922E-E14A-42C9-9096-33513DBC57CD}" destId="{8AF57F99-AB6D-4D28-814D-873309D0A5F1}"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92006-5DC3-4C21-95D2-3C6C59FB08A1}">
      <dsp:nvSpPr>
        <dsp:cNvPr id="0" name=""/>
        <dsp:cNvSpPr/>
      </dsp:nvSpPr>
      <dsp:spPr>
        <a:xfrm>
          <a:off x="0" y="0"/>
          <a:ext cx="8128000" cy="2151452"/>
        </a:xfrm>
        <a:prstGeom prst="roundRect">
          <a:avLst>
            <a:gd name="adj" fmla="val 1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0453E9-924F-49F3-869B-452D62F4B759}">
      <dsp:nvSpPr>
        <dsp:cNvPr id="0" name=""/>
        <dsp:cNvSpPr/>
      </dsp:nvSpPr>
      <dsp:spPr>
        <a:xfrm>
          <a:off x="243839" y="286860"/>
          <a:ext cx="2387600" cy="1577731"/>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F84ECA-EEE3-49F0-8380-BCBCA557936B}">
      <dsp:nvSpPr>
        <dsp:cNvPr id="0" name=""/>
        <dsp:cNvSpPr/>
      </dsp:nvSpPr>
      <dsp:spPr>
        <a:xfrm rot="10800000">
          <a:off x="243839" y="2151452"/>
          <a:ext cx="2387600" cy="2629552"/>
        </a:xfrm>
        <a:prstGeom prst="round2SameRect">
          <a:avLst>
            <a:gd name="adj1" fmla="val 10500"/>
            <a:gd name="adj2" fmla="val 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US" sz="2100" kern="1200" dirty="0" smtClean="0"/>
            <a:t>MODULE 1 </a:t>
          </a:r>
        </a:p>
        <a:p>
          <a:pPr lvl="0" algn="ctr" defTabSz="933450">
            <a:lnSpc>
              <a:spcPct val="90000"/>
            </a:lnSpc>
            <a:spcBef>
              <a:spcPct val="0"/>
            </a:spcBef>
            <a:spcAft>
              <a:spcPct val="35000"/>
            </a:spcAft>
          </a:pPr>
          <a:r>
            <a:rPr lang="en-US" sz="2100" kern="1200" dirty="0" smtClean="0"/>
            <a:t>CITIZENSHIP</a:t>
          </a:r>
        </a:p>
      </dsp:txBody>
      <dsp:txXfrm rot="10800000">
        <a:off x="317266" y="2151452"/>
        <a:ext cx="2240746" cy="2556125"/>
      </dsp:txXfrm>
    </dsp:sp>
    <dsp:sp modelId="{3104D34A-BE94-479F-8156-D4B582A6B48B}">
      <dsp:nvSpPr>
        <dsp:cNvPr id="0" name=""/>
        <dsp:cNvSpPr/>
      </dsp:nvSpPr>
      <dsp:spPr>
        <a:xfrm>
          <a:off x="2870199" y="286860"/>
          <a:ext cx="2387600" cy="1577731"/>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7000" b="-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B5FB05-05DD-46DD-ADA4-30BB1CEFF751}">
      <dsp:nvSpPr>
        <dsp:cNvPr id="0" name=""/>
        <dsp:cNvSpPr/>
      </dsp:nvSpPr>
      <dsp:spPr>
        <a:xfrm rot="10800000">
          <a:off x="2870199" y="2151452"/>
          <a:ext cx="2387600" cy="2629552"/>
        </a:xfrm>
        <a:prstGeom prst="round2SameRect">
          <a:avLst>
            <a:gd name="adj1" fmla="val 10500"/>
            <a:gd name="adj2" fmla="val 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GB" sz="2100" kern="1200" dirty="0" smtClean="0"/>
            <a:t>MODULE 2 </a:t>
          </a:r>
        </a:p>
        <a:p>
          <a:pPr lvl="0" algn="ctr" defTabSz="933450">
            <a:lnSpc>
              <a:spcPct val="90000"/>
            </a:lnSpc>
            <a:spcBef>
              <a:spcPct val="0"/>
            </a:spcBef>
            <a:spcAft>
              <a:spcPct val="35000"/>
            </a:spcAft>
          </a:pPr>
          <a:r>
            <a:rPr lang="en-GB" sz="2100" kern="1200" dirty="0" smtClean="0"/>
            <a:t>PUBLIC ADMINISTRATION AND AFRICAN LEADERSHIP</a:t>
          </a:r>
        </a:p>
      </dsp:txBody>
      <dsp:txXfrm rot="10800000">
        <a:off x="2943626" y="2151452"/>
        <a:ext cx="2240746" cy="2556125"/>
      </dsp:txXfrm>
    </dsp:sp>
    <dsp:sp modelId="{8AF57F99-AB6D-4D28-814D-873309D0A5F1}">
      <dsp:nvSpPr>
        <dsp:cNvPr id="0" name=""/>
        <dsp:cNvSpPr/>
      </dsp:nvSpPr>
      <dsp:spPr>
        <a:xfrm>
          <a:off x="5496559" y="297517"/>
          <a:ext cx="2387600" cy="155641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1000" r="-1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A3EE69-6B91-4811-81E3-C6DDDC8A0A6F}">
      <dsp:nvSpPr>
        <dsp:cNvPr id="0" name=""/>
        <dsp:cNvSpPr/>
      </dsp:nvSpPr>
      <dsp:spPr>
        <a:xfrm rot="10800000">
          <a:off x="5496559" y="2151452"/>
          <a:ext cx="2387600" cy="2629552"/>
        </a:xfrm>
        <a:prstGeom prst="round2SameRect">
          <a:avLst>
            <a:gd name="adj1" fmla="val 10500"/>
            <a:gd name="adj2" fmla="val 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US" sz="2100" kern="1200" dirty="0" smtClean="0"/>
            <a:t>MODULE 3 </a:t>
          </a:r>
        </a:p>
        <a:p>
          <a:pPr lvl="0" algn="ctr" defTabSz="933450">
            <a:lnSpc>
              <a:spcPct val="90000"/>
            </a:lnSpc>
            <a:spcBef>
              <a:spcPct val="0"/>
            </a:spcBef>
            <a:spcAft>
              <a:spcPct val="35000"/>
            </a:spcAft>
          </a:pPr>
          <a:r>
            <a:rPr lang="en-US" sz="2100" kern="1200" dirty="0" smtClean="0"/>
            <a:t>GOVERNMENT AND I</a:t>
          </a:r>
          <a:endParaRPr lang="en-US" sz="2100" kern="1200" dirty="0"/>
        </a:p>
      </dsp:txBody>
      <dsp:txXfrm rot="10800000">
        <a:off x="5569986" y="2151452"/>
        <a:ext cx="2240746" cy="2556125"/>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4E11E7-0C59-4462-8F39-75F649CBC729}" type="datetimeFigureOut">
              <a:rPr lang="en-GB" smtClean="0"/>
              <a:t>17/11/2020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3520FB-7703-4948-8C14-1EF3A74203D9}" type="slidenum">
              <a:rPr lang="en-GB" smtClean="0"/>
              <a:t>‹#›</a:t>
            </a:fld>
            <a:endParaRPr lang="en-GB"/>
          </a:p>
        </p:txBody>
      </p:sp>
    </p:spTree>
    <p:extLst>
      <p:ext uri="{BB962C8B-B14F-4D97-AF65-F5344CB8AC3E}">
        <p14:creationId xmlns:p14="http://schemas.microsoft.com/office/powerpoint/2010/main" val="1099155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05DA4-7C1C-4544-9339-03148019208C}"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4308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05DA4-7C1C-4544-9339-03148019208C}"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2583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05DA4-7C1C-4544-9339-03148019208C}"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9033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05DA4-7C1C-4544-9339-03148019208C}"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71072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05DA4-7C1C-4544-9339-03148019208C}"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2187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05DA4-7C1C-4544-9339-03148019208C}"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85701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05DA4-7C1C-4544-9339-03148019208C}"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1488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6" name="Slide Number Placeholder 5"/>
          <p:cNvSpPr>
            <a:spLocks noGrp="1"/>
          </p:cNvSpPr>
          <p:nvPr>
            <p:ph type="sldNum" sz="quarter" idx="12"/>
          </p:nvPr>
        </p:nvSpPr>
        <p:spPr/>
        <p:txBody>
          <a:bodyPr/>
          <a:lstStyle/>
          <a:p>
            <a:fld id="{1CE6738C-8955-4CF1-A256-1C49941BBB0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9946224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Slide Number Placeholder 2"/>
          <p:cNvSpPr>
            <a:spLocks noGrp="1"/>
          </p:cNvSpPr>
          <p:nvPr>
            <p:ph type="sldNum" sz="quarter" idx="10"/>
          </p:nvPr>
        </p:nvSpPr>
        <p:spPr/>
        <p:txBody>
          <a:bodyPr/>
          <a:lstStyle/>
          <a:p>
            <a:fld id="{1CE6738C-8955-4CF1-A256-1C49941BBB0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5394676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Slide Number Placeholder 5"/>
          <p:cNvSpPr>
            <a:spLocks noGrp="1"/>
          </p:cNvSpPr>
          <p:nvPr>
            <p:ph type="sldNum" sz="quarter" idx="12"/>
          </p:nvPr>
        </p:nvSpPr>
        <p:spPr/>
        <p:txBody>
          <a:bodyPr/>
          <a:lstStyle/>
          <a:p>
            <a:fld id="{1CE6738C-8955-4CF1-A256-1C49941BBB0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836299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1CE6738C-8955-4CF1-A256-1C49941BBB0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837154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6"/>
          <p:cNvSpPr>
            <a:spLocks noGrp="1"/>
          </p:cNvSpPr>
          <p:nvPr>
            <p:ph type="sldNum" sz="quarter" idx="12"/>
          </p:nvPr>
        </p:nvSpPr>
        <p:spPr/>
        <p:txBody>
          <a:bodyPr/>
          <a:lstStyle/>
          <a:p>
            <a:fld id="{1CE6738C-8955-4CF1-A256-1C49941BBB0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701558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5" name="Slide Number Placeholder 4"/>
          <p:cNvSpPr>
            <a:spLocks noGrp="1"/>
          </p:cNvSpPr>
          <p:nvPr>
            <p:ph type="sldNum" sz="quarter" idx="12"/>
          </p:nvPr>
        </p:nvSpPr>
        <p:spPr/>
        <p:txBody>
          <a:bodyPr/>
          <a:lstStyle/>
          <a:p>
            <a:fld id="{1CE6738C-8955-4CF1-A256-1C49941BBB0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40738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708465"/>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09600" y="1242997"/>
            <a:ext cx="10972800" cy="453858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6" name="Slide Number Placeholder 5"/>
          <p:cNvSpPr>
            <a:spLocks noGrp="1"/>
          </p:cNvSpPr>
          <p:nvPr>
            <p:ph type="sldNum" sz="quarter" idx="4"/>
          </p:nvPr>
        </p:nvSpPr>
        <p:spPr>
          <a:xfrm>
            <a:off x="4365012" y="623488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6738C-8955-4CF1-A256-1C49941BBB03}" type="slidenum">
              <a:rPr lang="en-ZA" smtClean="0">
                <a:solidFill>
                  <a:prstClr val="black">
                    <a:tint val="75000"/>
                  </a:prstClr>
                </a:solidFill>
              </a:rPr>
              <a:pPr/>
              <a:t>‹#›</a:t>
            </a:fld>
            <a:endParaRPr lang="en-ZA">
              <a:solidFill>
                <a:prstClr val="black">
                  <a:tint val="75000"/>
                </a:prstClr>
              </a:solidFill>
            </a:endParaRPr>
          </a:p>
        </p:txBody>
      </p:sp>
      <p:pic>
        <p:nvPicPr>
          <p:cNvPr id="8" name="Picture 7"/>
          <p:cNvPicPr>
            <a:picLocks/>
          </p:cNvPicPr>
          <p:nvPr userDrawn="1"/>
        </p:nvPicPr>
        <p:blipFill>
          <a:blip r:embed="rId8"/>
          <a:stretch>
            <a:fillRect/>
          </a:stretch>
        </p:blipFill>
        <p:spPr>
          <a:xfrm flipV="1">
            <a:off x="3428" y="5913280"/>
            <a:ext cx="12192000" cy="36000"/>
          </a:xfrm>
          <a:prstGeom prst="rect">
            <a:avLst/>
          </a:prstGeom>
        </p:spPr>
      </p:pic>
      <p:pic>
        <p:nvPicPr>
          <p:cNvPr id="10" name="Picture 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43339" y="6031468"/>
            <a:ext cx="3066755" cy="710210"/>
          </a:xfrm>
          <a:prstGeom prst="rect">
            <a:avLst/>
          </a:prstGeom>
        </p:spPr>
      </p:pic>
      <p:sp>
        <p:nvSpPr>
          <p:cNvPr id="11" name="TextBox 10"/>
          <p:cNvSpPr txBox="1"/>
          <p:nvPr userDrawn="1"/>
        </p:nvSpPr>
        <p:spPr>
          <a:xfrm>
            <a:off x="8208235" y="6204603"/>
            <a:ext cx="286652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B61918"/>
                </a:solidFill>
                <a:effectLst/>
                <a:uLnTx/>
                <a:uFillTx/>
                <a:latin typeface="Gill Sans Light" charset="0"/>
                <a:ea typeface="Gill Sans Light" charset="0"/>
                <a:cs typeface="Gill Sans Light" charset="0"/>
              </a:rPr>
              <a:t>Learn</a:t>
            </a:r>
            <a:r>
              <a:rPr kumimoji="0" lang="en-US" sz="1800" b="0" i="0" u="none" strike="noStrike" kern="1200" cap="none" spc="0" normalizeH="0" baseline="0" noProof="0" dirty="0" smtClean="0">
                <a:ln>
                  <a:noFill/>
                </a:ln>
                <a:solidFill>
                  <a:prstClr val="black"/>
                </a:solidFill>
                <a:effectLst/>
                <a:uLnTx/>
                <a:uFillTx/>
                <a:latin typeface="Gill Sans Light" charset="0"/>
                <a:ea typeface="Gill Sans Light" charset="0"/>
                <a:cs typeface="Gill Sans Light" charset="0"/>
              </a:rPr>
              <a:t> </a:t>
            </a:r>
            <a:r>
              <a:rPr kumimoji="0" lang="en-US" sz="1800" b="0" i="0" u="none" strike="noStrike" kern="1200" cap="none" spc="0" normalizeH="0" baseline="0" noProof="0" dirty="0" smtClean="0">
                <a:ln>
                  <a:noFill/>
                </a:ln>
                <a:solidFill>
                  <a:srgbClr val="006600"/>
                </a:solidFill>
                <a:effectLst/>
                <a:uLnTx/>
                <a:uFillTx/>
                <a:latin typeface="Gill Sans Light" charset="0"/>
                <a:ea typeface="Gill Sans Light" charset="0"/>
                <a:cs typeface="Gill Sans Light" charset="0"/>
              </a:rPr>
              <a:t>Serve</a:t>
            </a:r>
            <a:r>
              <a:rPr kumimoji="0" lang="en-US" sz="1800" b="0" i="0" u="none" strike="noStrike" kern="1200" cap="none" spc="0" normalizeH="0" baseline="0" noProof="0" dirty="0" smtClean="0">
                <a:ln>
                  <a:noFill/>
                </a:ln>
                <a:solidFill>
                  <a:prstClr val="black"/>
                </a:solidFill>
                <a:effectLst/>
                <a:uLnTx/>
                <a:uFillTx/>
                <a:latin typeface="Gill Sans Light" charset="0"/>
                <a:ea typeface="Gill Sans Light" charset="0"/>
                <a:cs typeface="Gill Sans Light" charset="0"/>
              </a:rPr>
              <a:t> </a:t>
            </a:r>
            <a:r>
              <a:rPr kumimoji="0" lang="en-US" sz="1800" b="0" i="0" u="none" strike="noStrike" kern="1200" cap="none" spc="0" normalizeH="0" baseline="0" noProof="0" dirty="0" smtClean="0">
                <a:ln>
                  <a:noFill/>
                </a:ln>
                <a:solidFill>
                  <a:srgbClr val="AAAAAA"/>
                </a:solidFill>
                <a:effectLst/>
                <a:uLnTx/>
                <a:uFillTx/>
                <a:latin typeface="Gill Sans Light" charset="0"/>
                <a:ea typeface="Gill Sans Light" charset="0"/>
                <a:cs typeface="Gill Sans Light" charset="0"/>
              </a:rPr>
              <a:t>Grow</a:t>
            </a:r>
            <a:endParaRPr kumimoji="0" lang="en-US" sz="1800" b="0" i="0" u="none" strike="noStrike" kern="1200" cap="none" spc="0" normalizeH="0" baseline="0" noProof="0" dirty="0">
              <a:ln>
                <a:noFill/>
              </a:ln>
              <a:solidFill>
                <a:srgbClr val="AAAAAA"/>
              </a:solidFill>
              <a:effectLst/>
              <a:uLnTx/>
              <a:uFillTx/>
              <a:latin typeface="Gill Sans Light" charset="0"/>
              <a:ea typeface="Gill Sans Light" charset="0"/>
              <a:cs typeface="Gill Sans Light" charset="0"/>
            </a:endParaRPr>
          </a:p>
        </p:txBody>
      </p:sp>
      <p:pic>
        <p:nvPicPr>
          <p:cNvPr id="12" name="Picture 11"/>
          <p:cNvPicPr>
            <a:picLocks/>
          </p:cNvPicPr>
          <p:nvPr userDrawn="1"/>
        </p:nvPicPr>
        <p:blipFill>
          <a:blip r:embed="rId8"/>
          <a:stretch>
            <a:fillRect/>
          </a:stretch>
        </p:blipFill>
        <p:spPr>
          <a:xfrm flipV="1">
            <a:off x="3428" y="1052736"/>
            <a:ext cx="12192000" cy="36000"/>
          </a:xfrm>
          <a:prstGeom prst="rect">
            <a:avLst/>
          </a:prstGeom>
        </p:spPr>
      </p:pic>
      <p:pic>
        <p:nvPicPr>
          <p:cNvPr id="9" name="Picture 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896534" y="6031468"/>
            <a:ext cx="864613" cy="648460"/>
          </a:xfrm>
          <a:prstGeom prst="rect">
            <a:avLst/>
          </a:prstGeom>
        </p:spPr>
      </p:pic>
    </p:spTree>
    <p:extLst>
      <p:ext uri="{BB962C8B-B14F-4D97-AF65-F5344CB8AC3E}">
        <p14:creationId xmlns:p14="http://schemas.microsoft.com/office/powerpoint/2010/main" val="42096943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753" y="2130426"/>
            <a:ext cx="11660777" cy="1470025"/>
          </a:xfrm>
        </p:spPr>
        <p:txBody>
          <a:bodyPr/>
          <a:lstStyle/>
          <a:p>
            <a:r>
              <a:rPr lang="en-GB" dirty="0"/>
              <a:t>Pre-Entry into Senior Management Service </a:t>
            </a:r>
            <a:r>
              <a:rPr lang="en-GB" dirty="0" smtClean="0"/>
              <a:t> </a:t>
            </a:r>
            <a:r>
              <a:rPr lang="en-GB" dirty="0"/>
              <a:t>NYUKELA</a:t>
            </a:r>
          </a:p>
        </p:txBody>
      </p:sp>
    </p:spTree>
    <p:extLst>
      <p:ext uri="{BB962C8B-B14F-4D97-AF65-F5344CB8AC3E}">
        <p14:creationId xmlns:p14="http://schemas.microsoft.com/office/powerpoint/2010/main" val="139055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88351" y="0"/>
            <a:ext cx="8543291" cy="720080"/>
          </a:xfrm>
        </p:spPr>
        <p:txBody>
          <a:bodyPr>
            <a:noAutofit/>
          </a:bodyPr>
          <a:lstStyle/>
          <a:p>
            <a:r>
              <a:rPr lang="en-US" sz="2400" dirty="0" smtClean="0">
                <a:solidFill>
                  <a:srgbClr val="006600"/>
                </a:solidFill>
                <a:latin typeface="Tahoma" panose="020B0604030504040204" pitchFamily="34" charset="0"/>
                <a:ea typeface="Tahoma" panose="020B0604030504040204" pitchFamily="34" charset="0"/>
                <a:cs typeface="Tahoma" panose="020B0604030504040204" pitchFamily="34" charset="0"/>
              </a:rPr>
              <a:t>BACKGROUND</a:t>
            </a:r>
            <a:endParaRPr lang="en-ZA" sz="240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4993196" y="6165305"/>
            <a:ext cx="2133600" cy="365125"/>
          </a:xfrm>
        </p:spPr>
        <p:txBody>
          <a:bodyPr/>
          <a:lstStyle/>
          <a:p>
            <a:fld id="{1CE6738C-8955-4CF1-A256-1C49941BBB03}" type="slidenum">
              <a:rPr lang="en-ZA">
                <a:solidFill>
                  <a:prstClr val="black">
                    <a:tint val="75000"/>
                  </a:prstClr>
                </a:solidFill>
                <a:latin typeface="Calibri"/>
              </a:rPr>
              <a:pPr/>
              <a:t>2</a:t>
            </a:fld>
            <a:endParaRPr lang="en-ZA" dirty="0">
              <a:solidFill>
                <a:prstClr val="black">
                  <a:tint val="75000"/>
                </a:prstClr>
              </a:solidFill>
              <a:latin typeface="Calibri"/>
            </a:endParaRPr>
          </a:p>
        </p:txBody>
      </p:sp>
      <p:sp>
        <p:nvSpPr>
          <p:cNvPr id="3" name="Rectangle 2"/>
          <p:cNvSpPr/>
          <p:nvPr/>
        </p:nvSpPr>
        <p:spPr>
          <a:xfrm>
            <a:off x="352507" y="1155509"/>
            <a:ext cx="11652449" cy="5438412"/>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GB" dirty="0">
                <a:solidFill>
                  <a:prstClr val="black"/>
                </a:solidFill>
                <a:ea typeface="ＭＳ Ｐゴシック" pitchFamily="-52" charset="-128"/>
              </a:rPr>
              <a:t>The Pre-entry to Senior Management Services: </a:t>
            </a:r>
            <a:r>
              <a:rPr lang="en-GB" dirty="0" err="1">
                <a:solidFill>
                  <a:prstClr val="black"/>
                </a:solidFill>
                <a:ea typeface="ＭＳ Ｐゴシック" pitchFamily="-52" charset="-128"/>
              </a:rPr>
              <a:t>Nyukela</a:t>
            </a:r>
            <a:r>
              <a:rPr lang="en-GB" dirty="0">
                <a:solidFill>
                  <a:prstClr val="black"/>
                </a:solidFill>
                <a:ea typeface="ＭＳ Ｐゴシック" pitchFamily="-52" charset="-128"/>
              </a:rPr>
              <a:t> Programme has been designed in conjunction with the Department of Public Service and Administration (DPSA) as an online course. </a:t>
            </a:r>
            <a:endParaRPr lang="en-GB" dirty="0" smtClean="0">
              <a:solidFill>
                <a:prstClr val="black"/>
              </a:solidFill>
              <a:ea typeface="ＭＳ Ｐゴシック" pitchFamily="-52" charset="-128"/>
            </a:endParaRPr>
          </a:p>
          <a:p>
            <a:pPr defTabSz="457200" fontAlgn="base">
              <a:lnSpc>
                <a:spcPct val="150000"/>
              </a:lnSpc>
              <a:spcBef>
                <a:spcPct val="20000"/>
              </a:spcBef>
              <a:spcAft>
                <a:spcPct val="0"/>
              </a:spcAft>
            </a:pPr>
            <a:r>
              <a:rPr lang="en-GB" dirty="0" err="1">
                <a:solidFill>
                  <a:prstClr val="black"/>
                </a:solidFill>
                <a:ea typeface="ＭＳ Ｐゴシック" pitchFamily="-52" charset="-128"/>
              </a:rPr>
              <a:t>Nyukela</a:t>
            </a:r>
            <a:r>
              <a:rPr lang="en-GB" dirty="0">
                <a:solidFill>
                  <a:prstClr val="black"/>
                </a:solidFill>
                <a:ea typeface="ＭＳ Ｐゴシック" pitchFamily="-52" charset="-128"/>
              </a:rPr>
              <a:t> is a Nguni word meaning step up. It is adopted for this programme as an invitation to step up to the call to serve.</a:t>
            </a:r>
            <a:endParaRPr lang="en-ZA" dirty="0">
              <a:solidFill>
                <a:prstClr val="black"/>
              </a:solidFill>
              <a:ea typeface="ＭＳ Ｐゴシック" pitchFamily="-52" charset="-128"/>
            </a:endParaRPr>
          </a:p>
          <a:p>
            <a:pPr defTabSz="457200" fontAlgn="base">
              <a:lnSpc>
                <a:spcPct val="150000"/>
              </a:lnSpc>
              <a:spcBef>
                <a:spcPct val="20000"/>
              </a:spcBef>
              <a:spcAft>
                <a:spcPct val="0"/>
              </a:spcAft>
            </a:pPr>
            <a:endParaRPr lang="en-GB" dirty="0" smtClean="0">
              <a:solidFill>
                <a:prstClr val="black"/>
              </a:solidFill>
              <a:ea typeface="ＭＳ Ｐゴシック" pitchFamily="-52" charset="-128"/>
            </a:endParaRPr>
          </a:p>
          <a:p>
            <a:pPr defTabSz="457200" fontAlgn="base">
              <a:lnSpc>
                <a:spcPct val="150000"/>
              </a:lnSpc>
              <a:spcBef>
                <a:spcPct val="20000"/>
              </a:spcBef>
              <a:spcAft>
                <a:spcPct val="0"/>
              </a:spcAft>
            </a:pPr>
            <a:r>
              <a:rPr lang="en-GB" dirty="0" smtClean="0">
                <a:solidFill>
                  <a:prstClr val="black"/>
                </a:solidFill>
                <a:ea typeface="ＭＳ Ｐゴシック" pitchFamily="-52" charset="-128"/>
              </a:rPr>
              <a:t>The </a:t>
            </a:r>
            <a:r>
              <a:rPr lang="en-GB" dirty="0">
                <a:solidFill>
                  <a:prstClr val="black"/>
                </a:solidFill>
                <a:ea typeface="ＭＳ Ｐゴシック" pitchFamily="-52" charset="-128"/>
              </a:rPr>
              <a:t>purpose of the programme is to</a:t>
            </a:r>
          </a:p>
          <a:p>
            <a:pPr marL="285750" indent="-285750" defTabSz="457200" fontAlgn="base">
              <a:lnSpc>
                <a:spcPct val="150000"/>
              </a:lnSpc>
              <a:spcBef>
                <a:spcPct val="20000"/>
              </a:spcBef>
              <a:spcAft>
                <a:spcPct val="0"/>
              </a:spcAft>
              <a:buFont typeface="Wingdings" panose="05000000000000000000" pitchFamily="2" charset="2"/>
              <a:buChar char="Ø"/>
            </a:pPr>
            <a:r>
              <a:rPr lang="en-GB" dirty="0" smtClean="0">
                <a:solidFill>
                  <a:prstClr val="black"/>
                </a:solidFill>
                <a:ea typeface="ＭＳ Ｐゴシック" pitchFamily="-52" charset="-128"/>
              </a:rPr>
              <a:t>Create </a:t>
            </a:r>
            <a:r>
              <a:rPr lang="en-GB" dirty="0">
                <a:solidFill>
                  <a:prstClr val="black"/>
                </a:solidFill>
                <a:ea typeface="ＭＳ Ｐゴシック" pitchFamily="-52" charset="-128"/>
              </a:rPr>
              <a:t>appreciation of the public service as a special career;</a:t>
            </a:r>
          </a:p>
          <a:p>
            <a:pPr marL="285750" indent="-285750" defTabSz="457200" fontAlgn="base">
              <a:lnSpc>
                <a:spcPct val="150000"/>
              </a:lnSpc>
              <a:spcBef>
                <a:spcPct val="20000"/>
              </a:spcBef>
              <a:spcAft>
                <a:spcPct val="0"/>
              </a:spcAft>
              <a:buFont typeface="Wingdings" panose="05000000000000000000" pitchFamily="2" charset="2"/>
              <a:buChar char="Ø"/>
            </a:pPr>
            <a:r>
              <a:rPr lang="en-GB" dirty="0" smtClean="0">
                <a:solidFill>
                  <a:prstClr val="black"/>
                </a:solidFill>
                <a:ea typeface="ＭＳ Ｐゴシック" pitchFamily="-52" charset="-128"/>
              </a:rPr>
              <a:t>Deepen </a:t>
            </a:r>
            <a:r>
              <a:rPr lang="en-GB" dirty="0">
                <a:solidFill>
                  <a:prstClr val="black"/>
                </a:solidFill>
                <a:ea typeface="ＭＳ Ｐゴシック" pitchFamily="-52" charset="-128"/>
              </a:rPr>
              <a:t>understanding of the </a:t>
            </a:r>
            <a:r>
              <a:rPr lang="en-GB" dirty="0" err="1">
                <a:solidFill>
                  <a:prstClr val="black"/>
                </a:solidFill>
                <a:ea typeface="ＭＳ Ｐゴシック" pitchFamily="-52" charset="-128"/>
              </a:rPr>
              <a:t>mindset</a:t>
            </a:r>
            <a:r>
              <a:rPr lang="en-GB" dirty="0">
                <a:solidFill>
                  <a:prstClr val="black"/>
                </a:solidFill>
                <a:ea typeface="ＭＳ Ｐゴシック" pitchFamily="-52" charset="-128"/>
              </a:rPr>
              <a:t>, attributes, values, skills and knowledge required to serve in the SMS; and</a:t>
            </a:r>
          </a:p>
          <a:p>
            <a:pPr marL="285750" indent="-285750" defTabSz="457200" fontAlgn="base">
              <a:lnSpc>
                <a:spcPct val="150000"/>
              </a:lnSpc>
              <a:spcBef>
                <a:spcPct val="20000"/>
              </a:spcBef>
              <a:spcAft>
                <a:spcPct val="0"/>
              </a:spcAft>
              <a:buFont typeface="Wingdings" panose="05000000000000000000" pitchFamily="2" charset="2"/>
              <a:buChar char="Ø"/>
            </a:pPr>
            <a:r>
              <a:rPr lang="en-GB" dirty="0" smtClean="0">
                <a:solidFill>
                  <a:prstClr val="black"/>
                </a:solidFill>
                <a:ea typeface="ＭＳ Ｐゴシック" pitchFamily="-52" charset="-128"/>
              </a:rPr>
              <a:t>Complement </a:t>
            </a:r>
            <a:r>
              <a:rPr lang="en-GB" dirty="0">
                <a:solidFill>
                  <a:prstClr val="black"/>
                </a:solidFill>
                <a:ea typeface="ＭＳ Ｐゴシック" pitchFamily="-52" charset="-128"/>
              </a:rPr>
              <a:t>the public service recruitment process by ensuring that entrants to SMS have appropriate competences for their job roles.</a:t>
            </a:r>
          </a:p>
          <a:p>
            <a:pPr defTabSz="457200" fontAlgn="base">
              <a:lnSpc>
                <a:spcPct val="150000"/>
              </a:lnSpc>
              <a:spcBef>
                <a:spcPct val="20000"/>
              </a:spcBef>
              <a:spcAft>
                <a:spcPct val="0"/>
              </a:spcAft>
            </a:pPr>
            <a:endParaRPr lang="en-GB" dirty="0" smtClean="0">
              <a:solidFill>
                <a:prstClr val="black"/>
              </a:solidFill>
              <a:ea typeface="ＭＳ Ｐゴシック" pitchFamily="-52" charset="-128"/>
            </a:endParaRPr>
          </a:p>
          <a:p>
            <a:pPr defTabSz="457200" fontAlgn="base">
              <a:lnSpc>
                <a:spcPct val="150000"/>
              </a:lnSpc>
              <a:spcBef>
                <a:spcPct val="20000"/>
              </a:spcBef>
              <a:spcAft>
                <a:spcPct val="0"/>
              </a:spcAft>
            </a:pPr>
            <a:r>
              <a:rPr lang="en-ZA" dirty="0">
                <a:solidFill>
                  <a:prstClr val="black"/>
                </a:solidFill>
                <a:latin typeface="Gill Sans" pitchFamily="-52" charset="0"/>
                <a:ea typeface="ＭＳ Ｐゴシック" pitchFamily="-52" charset="-128"/>
              </a:rPr>
              <a:t>		</a:t>
            </a:r>
          </a:p>
        </p:txBody>
      </p:sp>
      <p:sp>
        <p:nvSpPr>
          <p:cNvPr id="8" name="TextBox 7"/>
          <p:cNvSpPr txBox="1"/>
          <p:nvPr/>
        </p:nvSpPr>
        <p:spPr>
          <a:xfrm>
            <a:off x="243841" y="1158240"/>
            <a:ext cx="11869782" cy="369332"/>
          </a:xfrm>
          <a:prstGeom prst="rect">
            <a:avLst/>
          </a:prstGeom>
          <a:noFill/>
        </p:spPr>
        <p:txBody>
          <a:bodyPr wrap="square" rtlCol="0">
            <a:spAutoFit/>
          </a:bodyPr>
          <a:lstStyle/>
          <a:p>
            <a:pPr marL="285750" indent="-285750">
              <a:buFont typeface="Wingdings" panose="05000000000000000000" pitchFamily="2" charset="2"/>
              <a:buChar char="Ø"/>
            </a:pPr>
            <a:endParaRPr lang="en-GB" dirty="0"/>
          </a:p>
        </p:txBody>
      </p:sp>
    </p:spTree>
    <p:extLst>
      <p:ext uri="{BB962C8B-B14F-4D97-AF65-F5344CB8AC3E}">
        <p14:creationId xmlns:p14="http://schemas.microsoft.com/office/powerpoint/2010/main" val="3054762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88351" y="0"/>
            <a:ext cx="8543291" cy="720080"/>
          </a:xfrm>
        </p:spPr>
        <p:txBody>
          <a:bodyPr>
            <a:noAutofit/>
          </a:bodyPr>
          <a:lstStyle/>
          <a:p>
            <a:r>
              <a:rPr lang="en-US" sz="2400" dirty="0" smtClean="0">
                <a:solidFill>
                  <a:srgbClr val="006600"/>
                </a:solidFill>
                <a:latin typeface="Tahoma" panose="020B0604030504040204" pitchFamily="34" charset="0"/>
                <a:ea typeface="Tahoma" panose="020B0604030504040204" pitchFamily="34" charset="0"/>
                <a:cs typeface="Tahoma" panose="020B0604030504040204" pitchFamily="34" charset="0"/>
              </a:rPr>
              <a:t>BACKGROUND</a:t>
            </a:r>
            <a:endParaRPr lang="en-ZA" sz="240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4993196" y="6165305"/>
            <a:ext cx="2133600" cy="365125"/>
          </a:xfrm>
        </p:spPr>
        <p:txBody>
          <a:bodyPr/>
          <a:lstStyle/>
          <a:p>
            <a:fld id="{1CE6738C-8955-4CF1-A256-1C49941BBB03}" type="slidenum">
              <a:rPr lang="en-ZA">
                <a:solidFill>
                  <a:prstClr val="black">
                    <a:tint val="75000"/>
                  </a:prstClr>
                </a:solidFill>
                <a:latin typeface="Calibri"/>
              </a:rPr>
              <a:pPr/>
              <a:t>3</a:t>
            </a:fld>
            <a:endParaRPr lang="en-ZA" dirty="0">
              <a:solidFill>
                <a:prstClr val="black">
                  <a:tint val="75000"/>
                </a:prstClr>
              </a:solidFill>
              <a:latin typeface="Calibri"/>
            </a:endParaRPr>
          </a:p>
        </p:txBody>
      </p:sp>
      <p:sp>
        <p:nvSpPr>
          <p:cNvPr id="3" name="Rectangle 2"/>
          <p:cNvSpPr/>
          <p:nvPr/>
        </p:nvSpPr>
        <p:spPr>
          <a:xfrm>
            <a:off x="352507" y="1155509"/>
            <a:ext cx="11652449" cy="397031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marL="285750" indent="-285750" defTabSz="457200" fontAlgn="base">
              <a:lnSpc>
                <a:spcPct val="150000"/>
              </a:lnSpc>
              <a:spcBef>
                <a:spcPct val="20000"/>
              </a:spcBef>
              <a:spcAft>
                <a:spcPct val="0"/>
              </a:spcAft>
              <a:buFont typeface="Wingdings" panose="05000000000000000000" pitchFamily="2" charset="2"/>
              <a:buChar char="Ø"/>
            </a:pPr>
            <a:r>
              <a:rPr lang="en-GB" dirty="0">
                <a:solidFill>
                  <a:prstClr val="black"/>
                </a:solidFill>
                <a:ea typeface="ＭＳ Ｐゴシック" pitchFamily="-52" charset="-128"/>
              </a:rPr>
              <a:t>The programme is applicable to individuals who wish to apply for a position in the public service SMS. </a:t>
            </a:r>
            <a:r>
              <a:rPr lang="en-GB" dirty="0" smtClean="0">
                <a:solidFill>
                  <a:prstClr val="black"/>
                </a:solidFill>
                <a:ea typeface="ＭＳ Ｐゴシック" pitchFamily="-52" charset="-128"/>
              </a:rPr>
              <a:t>The target </a:t>
            </a:r>
            <a:r>
              <a:rPr lang="en-GB" dirty="0">
                <a:solidFill>
                  <a:prstClr val="black"/>
                </a:solidFill>
                <a:ea typeface="ＭＳ Ｐゴシック" pitchFamily="-52" charset="-128"/>
              </a:rPr>
              <a:t>group includes individuals who aspire to enter into SMS for the first time and those progressing from one level to another within the SMS, who have not yet done this </a:t>
            </a:r>
            <a:r>
              <a:rPr lang="en-GB" dirty="0" smtClean="0">
                <a:solidFill>
                  <a:prstClr val="black"/>
                </a:solidFill>
                <a:ea typeface="ＭＳ Ｐゴシック" pitchFamily="-52" charset="-128"/>
              </a:rPr>
              <a:t>programme</a:t>
            </a:r>
          </a:p>
          <a:p>
            <a:pPr marL="285750" indent="-285750" defTabSz="457200" fontAlgn="base">
              <a:lnSpc>
                <a:spcPct val="150000"/>
              </a:lnSpc>
              <a:spcBef>
                <a:spcPct val="20000"/>
              </a:spcBef>
              <a:spcAft>
                <a:spcPct val="0"/>
              </a:spcAft>
              <a:buFont typeface="Wingdings" panose="05000000000000000000" pitchFamily="2" charset="2"/>
              <a:buChar char="Ø"/>
            </a:pPr>
            <a:r>
              <a:rPr lang="en-GB" dirty="0">
                <a:solidFill>
                  <a:prstClr val="black"/>
                </a:solidFill>
                <a:ea typeface="ＭＳ Ｐゴシック" pitchFamily="-52" charset="-128"/>
              </a:rPr>
              <a:t>The </a:t>
            </a:r>
            <a:r>
              <a:rPr lang="en-GB" dirty="0" err="1" smtClean="0">
                <a:solidFill>
                  <a:prstClr val="black"/>
                </a:solidFill>
                <a:ea typeface="ＭＳ Ｐゴシック" pitchFamily="-52" charset="-128"/>
              </a:rPr>
              <a:t>Nyukela</a:t>
            </a:r>
            <a:r>
              <a:rPr lang="en-GB" dirty="0" smtClean="0">
                <a:solidFill>
                  <a:prstClr val="black"/>
                </a:solidFill>
                <a:ea typeface="ＭＳ Ｐゴシック" pitchFamily="-52" charset="-128"/>
              </a:rPr>
              <a:t> </a:t>
            </a:r>
            <a:r>
              <a:rPr lang="en-GB" dirty="0">
                <a:solidFill>
                  <a:prstClr val="black"/>
                </a:solidFill>
                <a:ea typeface="ＭＳ Ｐゴシック" pitchFamily="-52" charset="-128"/>
              </a:rPr>
              <a:t>Programme is a non-accredited and self-paced intervention</a:t>
            </a:r>
            <a:r>
              <a:rPr lang="en-GB" dirty="0" smtClean="0">
                <a:solidFill>
                  <a:prstClr val="black"/>
                </a:solidFill>
                <a:ea typeface="ＭＳ Ｐゴシック" pitchFamily="-52" charset="-128"/>
              </a:rPr>
              <a:t>. The </a:t>
            </a:r>
            <a:r>
              <a:rPr lang="en-GB" dirty="0">
                <a:solidFill>
                  <a:prstClr val="black"/>
                </a:solidFill>
                <a:ea typeface="ＭＳ Ｐゴシック" pitchFamily="-52" charset="-128"/>
              </a:rPr>
              <a:t>online course in its totality takes approximately 120 hours to complete, inclusive of all assessment activities. </a:t>
            </a:r>
            <a:endParaRPr lang="en-GB" dirty="0" smtClean="0">
              <a:solidFill>
                <a:prstClr val="black"/>
              </a:solidFill>
              <a:ea typeface="ＭＳ Ｐゴシック" pitchFamily="-52" charset="-128"/>
            </a:endParaRPr>
          </a:p>
          <a:p>
            <a:pPr marL="285750" indent="-285750" defTabSz="457200" fontAlgn="base">
              <a:lnSpc>
                <a:spcPct val="150000"/>
              </a:lnSpc>
              <a:spcBef>
                <a:spcPct val="20000"/>
              </a:spcBef>
              <a:spcAft>
                <a:spcPct val="0"/>
              </a:spcAft>
              <a:buFont typeface="Wingdings" panose="05000000000000000000" pitchFamily="2" charset="2"/>
              <a:buChar char="Ø"/>
            </a:pPr>
            <a:r>
              <a:rPr lang="en-GB" dirty="0" smtClean="0">
                <a:solidFill>
                  <a:prstClr val="black"/>
                </a:solidFill>
                <a:ea typeface="ＭＳ Ｐゴシック" pitchFamily="-52" charset="-128"/>
              </a:rPr>
              <a:t>The course requires self registration and self funding at the affordable fee of R265</a:t>
            </a:r>
          </a:p>
          <a:p>
            <a:pPr marL="285750" indent="-285750" defTabSz="457200" fontAlgn="base">
              <a:lnSpc>
                <a:spcPct val="150000"/>
              </a:lnSpc>
              <a:spcBef>
                <a:spcPct val="20000"/>
              </a:spcBef>
              <a:spcAft>
                <a:spcPct val="0"/>
              </a:spcAft>
              <a:buFont typeface="Wingdings" panose="05000000000000000000" pitchFamily="2" charset="2"/>
              <a:buChar char="Ø"/>
            </a:pPr>
            <a:r>
              <a:rPr lang="en-GB" dirty="0" smtClean="0">
                <a:solidFill>
                  <a:prstClr val="black"/>
                </a:solidFill>
                <a:ea typeface="ＭＳ Ｐゴシック" pitchFamily="-52" charset="-128"/>
              </a:rPr>
              <a:t>The certificate is obtain online immediately after completion of the programme</a:t>
            </a:r>
          </a:p>
          <a:p>
            <a:pPr defTabSz="457200" fontAlgn="base">
              <a:lnSpc>
                <a:spcPct val="150000"/>
              </a:lnSpc>
              <a:spcBef>
                <a:spcPct val="20000"/>
              </a:spcBef>
              <a:spcAft>
                <a:spcPct val="0"/>
              </a:spcAft>
            </a:pPr>
            <a:r>
              <a:rPr lang="en-ZA" dirty="0">
                <a:solidFill>
                  <a:prstClr val="black"/>
                </a:solidFill>
                <a:latin typeface="Gill Sans" pitchFamily="-52" charset="0"/>
                <a:ea typeface="ＭＳ Ｐゴシック" pitchFamily="-52" charset="-128"/>
              </a:rPr>
              <a:t>		</a:t>
            </a:r>
          </a:p>
        </p:txBody>
      </p:sp>
      <p:sp>
        <p:nvSpPr>
          <p:cNvPr id="8" name="TextBox 7"/>
          <p:cNvSpPr txBox="1"/>
          <p:nvPr/>
        </p:nvSpPr>
        <p:spPr>
          <a:xfrm>
            <a:off x="243841" y="1158240"/>
            <a:ext cx="11869782" cy="369332"/>
          </a:xfrm>
          <a:prstGeom prst="rect">
            <a:avLst/>
          </a:prstGeom>
          <a:noFill/>
        </p:spPr>
        <p:txBody>
          <a:bodyPr wrap="square" rtlCol="0">
            <a:spAutoFit/>
          </a:bodyPr>
          <a:lstStyle/>
          <a:p>
            <a:pPr marL="285750" indent="-285750">
              <a:buFont typeface="Wingdings" panose="05000000000000000000" pitchFamily="2" charset="2"/>
              <a:buChar char="Ø"/>
            </a:pPr>
            <a:endParaRPr lang="en-GB" dirty="0"/>
          </a:p>
        </p:txBody>
      </p:sp>
    </p:spTree>
    <p:extLst>
      <p:ext uri="{BB962C8B-B14F-4D97-AF65-F5344CB8AC3E}">
        <p14:creationId xmlns:p14="http://schemas.microsoft.com/office/powerpoint/2010/main" val="3352246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88351" y="0"/>
            <a:ext cx="8543291" cy="720080"/>
          </a:xfrm>
        </p:spPr>
        <p:txBody>
          <a:bodyPr>
            <a:noAutofit/>
          </a:bodyPr>
          <a:lstStyle/>
          <a:p>
            <a:r>
              <a:rPr lang="en-US" sz="2400" dirty="0">
                <a:solidFill>
                  <a:srgbClr val="006600"/>
                </a:solidFill>
                <a:latin typeface="Tahoma" panose="020B0604030504040204" pitchFamily="34" charset="0"/>
                <a:ea typeface="Tahoma" panose="020B0604030504040204" pitchFamily="34" charset="0"/>
                <a:cs typeface="Tahoma" panose="020B0604030504040204" pitchFamily="34" charset="0"/>
              </a:rPr>
              <a:t>NYUKELA | PRE-ENTRY TO SMS MODULES</a:t>
            </a:r>
            <a:endParaRPr lang="en-ZA" sz="240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4993196" y="6165305"/>
            <a:ext cx="2133600" cy="365125"/>
          </a:xfrm>
        </p:spPr>
        <p:txBody>
          <a:bodyPr/>
          <a:lstStyle/>
          <a:p>
            <a:fld id="{1CE6738C-8955-4CF1-A256-1C49941BBB03}" type="slidenum">
              <a:rPr lang="en-ZA">
                <a:solidFill>
                  <a:prstClr val="black">
                    <a:tint val="75000"/>
                  </a:prstClr>
                </a:solidFill>
                <a:latin typeface="Calibri"/>
              </a:rPr>
              <a:pPr/>
              <a:t>4</a:t>
            </a:fld>
            <a:endParaRPr lang="en-ZA" dirty="0">
              <a:solidFill>
                <a:prstClr val="black">
                  <a:tint val="75000"/>
                </a:prstClr>
              </a:solidFill>
              <a:latin typeface="Calibri"/>
            </a:endParaRPr>
          </a:p>
        </p:txBody>
      </p:sp>
      <p:sp>
        <p:nvSpPr>
          <p:cNvPr id="3" name="Rectangle 2"/>
          <p:cNvSpPr/>
          <p:nvPr/>
        </p:nvSpPr>
        <p:spPr>
          <a:xfrm>
            <a:off x="2063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a:solidFill>
                  <a:prstClr val="black"/>
                </a:solidFill>
                <a:latin typeface="Gill Sans" pitchFamily="-52" charset="0"/>
                <a:ea typeface="ＭＳ Ｐゴシック" pitchFamily="-52" charset="-128"/>
              </a:rPr>
              <a:t>		</a:t>
            </a:r>
          </a:p>
        </p:txBody>
      </p:sp>
      <p:sp>
        <p:nvSpPr>
          <p:cNvPr id="8" name="TextBox 7"/>
          <p:cNvSpPr txBox="1"/>
          <p:nvPr/>
        </p:nvSpPr>
        <p:spPr>
          <a:xfrm>
            <a:off x="243841" y="1158240"/>
            <a:ext cx="11869782" cy="369332"/>
          </a:xfrm>
          <a:prstGeom prst="rect">
            <a:avLst/>
          </a:prstGeom>
          <a:noFill/>
        </p:spPr>
        <p:txBody>
          <a:bodyPr wrap="square" rtlCol="0">
            <a:spAutoFit/>
          </a:bodyPr>
          <a:lstStyle/>
          <a:p>
            <a:pPr marL="285750" indent="-285750">
              <a:buFont typeface="Wingdings" panose="05000000000000000000" pitchFamily="2" charset="2"/>
              <a:buChar char="Ø"/>
            </a:pPr>
            <a:endParaRPr lang="en-GB" dirty="0"/>
          </a:p>
        </p:txBody>
      </p:sp>
      <p:graphicFrame>
        <p:nvGraphicFramePr>
          <p:cNvPr id="5" name="Diagram 4"/>
          <p:cNvGraphicFramePr/>
          <p:nvPr>
            <p:extLst>
              <p:ext uri="{D42A27DB-BD31-4B8C-83A1-F6EECF244321}">
                <p14:modId xmlns:p14="http://schemas.microsoft.com/office/powerpoint/2010/main" val="3190667911"/>
              </p:ext>
            </p:extLst>
          </p:nvPr>
        </p:nvGraphicFramePr>
        <p:xfrm>
          <a:off x="2032000" y="1062446"/>
          <a:ext cx="8128000" cy="47810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0691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88351" y="0"/>
            <a:ext cx="8543291" cy="720080"/>
          </a:xfrm>
        </p:spPr>
        <p:txBody>
          <a:bodyPr>
            <a:noAutofit/>
          </a:bodyPr>
          <a:lstStyle/>
          <a:p>
            <a:r>
              <a:rPr lang="en-US" sz="2400" dirty="0">
                <a:solidFill>
                  <a:srgbClr val="006600"/>
                </a:solidFill>
                <a:latin typeface="Tahoma" panose="020B0604030504040204" pitchFamily="34" charset="0"/>
                <a:ea typeface="Tahoma" panose="020B0604030504040204" pitchFamily="34" charset="0"/>
                <a:cs typeface="Tahoma" panose="020B0604030504040204" pitchFamily="34" charset="0"/>
              </a:rPr>
              <a:t>NYUKELA | PRE-ENTRY TO SMS MODULES</a:t>
            </a:r>
            <a:endParaRPr lang="en-ZA" sz="240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4993196" y="6165305"/>
            <a:ext cx="2133600" cy="365125"/>
          </a:xfrm>
        </p:spPr>
        <p:txBody>
          <a:bodyPr/>
          <a:lstStyle/>
          <a:p>
            <a:fld id="{1CE6738C-8955-4CF1-A256-1C49941BBB03}" type="slidenum">
              <a:rPr lang="en-ZA">
                <a:solidFill>
                  <a:prstClr val="black">
                    <a:tint val="75000"/>
                  </a:prstClr>
                </a:solidFill>
                <a:latin typeface="Calibri"/>
              </a:rPr>
              <a:pPr/>
              <a:t>5</a:t>
            </a:fld>
            <a:endParaRPr lang="en-ZA" dirty="0">
              <a:solidFill>
                <a:prstClr val="black">
                  <a:tint val="75000"/>
                </a:prstClr>
              </a:solidFill>
              <a:latin typeface="Calibri"/>
            </a:endParaRPr>
          </a:p>
        </p:txBody>
      </p:sp>
      <p:sp>
        <p:nvSpPr>
          <p:cNvPr id="3" name="Rectangle 2"/>
          <p:cNvSpPr/>
          <p:nvPr/>
        </p:nvSpPr>
        <p:spPr>
          <a:xfrm>
            <a:off x="2063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a:solidFill>
                  <a:prstClr val="black"/>
                </a:solidFill>
                <a:latin typeface="Gill Sans" pitchFamily="-52" charset="0"/>
                <a:ea typeface="ＭＳ Ｐゴシック" pitchFamily="-52" charset="-128"/>
              </a:rPr>
              <a:t>		</a:t>
            </a:r>
          </a:p>
        </p:txBody>
      </p:sp>
      <p:sp>
        <p:nvSpPr>
          <p:cNvPr id="8" name="TextBox 7"/>
          <p:cNvSpPr txBox="1"/>
          <p:nvPr/>
        </p:nvSpPr>
        <p:spPr>
          <a:xfrm>
            <a:off x="243841" y="1158240"/>
            <a:ext cx="11869782" cy="4524315"/>
          </a:xfrm>
          <a:prstGeom prst="rect">
            <a:avLst/>
          </a:prstGeom>
          <a:noFill/>
        </p:spPr>
        <p:txBody>
          <a:bodyPr wrap="square" rtlCol="0">
            <a:spAutoFit/>
          </a:bodyPr>
          <a:lstStyle/>
          <a:p>
            <a:pPr marL="285750" indent="-285750">
              <a:buFont typeface="Wingdings" panose="05000000000000000000" pitchFamily="2" charset="2"/>
              <a:buChar char="Ø"/>
            </a:pPr>
            <a:r>
              <a:rPr lang="en-GB" dirty="0" smtClean="0"/>
              <a:t>Module 1  - CITIZENSHIP</a:t>
            </a:r>
          </a:p>
          <a:p>
            <a:pPr lvl="1"/>
            <a:r>
              <a:rPr lang="en-GB" dirty="0" smtClean="0"/>
              <a:t>Focuses on building a just and cohesive society. The module demonstrates why it is important to understand relevant facts and statistics of the South African population and the social conditions of the people SMS members are called to serve.</a:t>
            </a:r>
          </a:p>
          <a:p>
            <a:pPr lvl="1"/>
            <a:endParaRPr lang="en-GB" dirty="0"/>
          </a:p>
          <a:p>
            <a:pPr marL="742950" lvl="1" indent="-285750">
              <a:buFont typeface="Wingdings" panose="05000000000000000000" pitchFamily="2" charset="2"/>
              <a:buChar char="Ø"/>
            </a:pPr>
            <a:r>
              <a:rPr lang="en-GB" dirty="0" smtClean="0"/>
              <a:t>Unit 1: Social conditions</a:t>
            </a:r>
          </a:p>
          <a:p>
            <a:pPr marL="1200150" lvl="2" indent="-285750">
              <a:buFont typeface="Wingdings" panose="05000000000000000000" pitchFamily="2" charset="2"/>
              <a:buChar char="§"/>
            </a:pPr>
            <a:r>
              <a:rPr lang="en-GB" dirty="0" smtClean="0"/>
              <a:t>the rights of citizens, the context of service delivery (demographics of citizens public servant leaders are called to serve) </a:t>
            </a:r>
          </a:p>
          <a:p>
            <a:pPr lvl="2"/>
            <a:endParaRPr lang="en-GB" dirty="0" smtClean="0"/>
          </a:p>
          <a:p>
            <a:pPr marL="742950" lvl="1" indent="-285750">
              <a:buFont typeface="Wingdings" panose="05000000000000000000" pitchFamily="2" charset="2"/>
              <a:buChar char="Ø"/>
            </a:pPr>
            <a:r>
              <a:rPr lang="en-GB" dirty="0"/>
              <a:t>U</a:t>
            </a:r>
            <a:r>
              <a:rPr lang="en-GB" dirty="0" smtClean="0"/>
              <a:t>nit 2: Partnerships in building a cohesive society </a:t>
            </a:r>
          </a:p>
          <a:p>
            <a:pPr marL="1200150" lvl="2" indent="-285750">
              <a:buFont typeface="Wingdings" panose="05000000000000000000" pitchFamily="2" charset="2"/>
              <a:buChar char="§"/>
            </a:pPr>
            <a:r>
              <a:rPr lang="en-GB" dirty="0" smtClean="0"/>
              <a:t>e.g. </a:t>
            </a:r>
            <a:r>
              <a:rPr lang="en-GB" dirty="0" err="1" smtClean="0"/>
              <a:t>Izimbizo</a:t>
            </a:r>
            <a:r>
              <a:rPr lang="en-GB" dirty="0" smtClean="0"/>
              <a:t>, community development work, civil society</a:t>
            </a:r>
          </a:p>
          <a:p>
            <a:pPr marL="1200150" lvl="2" indent="-285750">
              <a:buFont typeface="Wingdings" panose="05000000000000000000" pitchFamily="2" charset="2"/>
              <a:buChar char="Ø"/>
            </a:pPr>
            <a:endParaRPr lang="en-GB" dirty="0" smtClean="0"/>
          </a:p>
          <a:p>
            <a:pPr marL="742950" lvl="1" indent="-285750">
              <a:buFont typeface="Wingdings" panose="05000000000000000000" pitchFamily="2" charset="2"/>
              <a:buChar char="Ø"/>
            </a:pPr>
            <a:r>
              <a:rPr lang="en-ZA" dirty="0" smtClean="0"/>
              <a:t>Unit 3: Values and principles that underpin social cohesion </a:t>
            </a:r>
          </a:p>
          <a:p>
            <a:pPr marL="1200150" lvl="2" indent="-285750">
              <a:buFont typeface="Wingdings" panose="05000000000000000000" pitchFamily="2" charset="2"/>
              <a:buChar char="§"/>
            </a:pPr>
            <a:r>
              <a:rPr lang="en-GB" dirty="0" smtClean="0"/>
              <a:t>link between public service values and principles and the development of social justice and social cohesion)</a:t>
            </a:r>
          </a:p>
          <a:p>
            <a:pPr lvl="1"/>
            <a:endParaRPr lang="en-GB" dirty="0"/>
          </a:p>
          <a:p>
            <a:pPr marL="742950" lvl="1" indent="-285750">
              <a:buFont typeface="Wingdings" panose="05000000000000000000" pitchFamily="2" charset="2"/>
              <a:buChar char="Ø"/>
            </a:pPr>
            <a:endParaRPr lang="en-GB" dirty="0" smtClean="0"/>
          </a:p>
        </p:txBody>
      </p:sp>
    </p:spTree>
    <p:extLst>
      <p:ext uri="{BB962C8B-B14F-4D97-AF65-F5344CB8AC3E}">
        <p14:creationId xmlns:p14="http://schemas.microsoft.com/office/powerpoint/2010/main" val="773897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88351" y="0"/>
            <a:ext cx="8543291" cy="720080"/>
          </a:xfrm>
        </p:spPr>
        <p:txBody>
          <a:bodyPr>
            <a:noAutofit/>
          </a:bodyPr>
          <a:lstStyle/>
          <a:p>
            <a:r>
              <a:rPr lang="en-US" sz="2400" dirty="0" smtClean="0">
                <a:solidFill>
                  <a:srgbClr val="006600"/>
                </a:solidFill>
                <a:latin typeface="Tahoma" panose="020B0604030504040204" pitchFamily="34" charset="0"/>
                <a:ea typeface="Tahoma" panose="020B0604030504040204" pitchFamily="34" charset="0"/>
                <a:cs typeface="Tahoma" panose="020B0604030504040204" pitchFamily="34" charset="0"/>
              </a:rPr>
              <a:t>NYUKELA | PRE-ENTRY TO SMS MODULES</a:t>
            </a:r>
            <a:endParaRPr lang="en-ZA" sz="240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4993196" y="6165305"/>
            <a:ext cx="2133600" cy="365125"/>
          </a:xfrm>
        </p:spPr>
        <p:txBody>
          <a:bodyPr/>
          <a:lstStyle/>
          <a:p>
            <a:fld id="{1CE6738C-8955-4CF1-A256-1C49941BBB03}" type="slidenum">
              <a:rPr lang="en-ZA">
                <a:solidFill>
                  <a:prstClr val="black">
                    <a:tint val="75000"/>
                  </a:prstClr>
                </a:solidFill>
                <a:latin typeface="Calibri"/>
              </a:rPr>
              <a:pPr/>
              <a:t>6</a:t>
            </a:fld>
            <a:endParaRPr lang="en-ZA" dirty="0">
              <a:solidFill>
                <a:prstClr val="black">
                  <a:tint val="75000"/>
                </a:prstClr>
              </a:solidFill>
              <a:latin typeface="Calibri"/>
            </a:endParaRPr>
          </a:p>
        </p:txBody>
      </p:sp>
      <p:sp>
        <p:nvSpPr>
          <p:cNvPr id="3" name="Rectangle 2"/>
          <p:cNvSpPr/>
          <p:nvPr/>
        </p:nvSpPr>
        <p:spPr>
          <a:xfrm>
            <a:off x="2063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a:solidFill>
                  <a:prstClr val="black"/>
                </a:solidFill>
                <a:latin typeface="Gill Sans" pitchFamily="-52" charset="0"/>
                <a:ea typeface="ＭＳ Ｐゴシック" pitchFamily="-52" charset="-128"/>
              </a:rPr>
              <a:t>		</a:t>
            </a:r>
          </a:p>
        </p:txBody>
      </p:sp>
      <p:sp>
        <p:nvSpPr>
          <p:cNvPr id="8" name="TextBox 7"/>
          <p:cNvSpPr txBox="1"/>
          <p:nvPr/>
        </p:nvSpPr>
        <p:spPr>
          <a:xfrm>
            <a:off x="243841" y="1158240"/>
            <a:ext cx="11869782" cy="5016758"/>
          </a:xfrm>
          <a:prstGeom prst="rect">
            <a:avLst/>
          </a:prstGeom>
          <a:noFill/>
        </p:spPr>
        <p:txBody>
          <a:bodyPr wrap="square" rtlCol="0">
            <a:spAutoFit/>
          </a:bodyPr>
          <a:lstStyle/>
          <a:p>
            <a:pPr marL="285750" indent="-285750">
              <a:buFont typeface="Wingdings" panose="05000000000000000000" pitchFamily="2" charset="2"/>
              <a:buChar char="Ø"/>
            </a:pPr>
            <a:r>
              <a:rPr lang="en-GB" sz="1600" dirty="0" smtClean="0"/>
              <a:t>Module 2  - PUBLIC ADMINISTRATION AND AFRICAN LEADERSHIP</a:t>
            </a:r>
          </a:p>
          <a:p>
            <a:pPr lvl="1"/>
            <a:r>
              <a:rPr lang="en-GB" sz="1600" dirty="0" smtClean="0"/>
              <a:t>Explains of the structures of government and also introduces the learner to the legislative framework that govern the work of public servants. This module concludes with a reflection on ethical and lawful leadership specifically in an African context.</a:t>
            </a:r>
          </a:p>
          <a:p>
            <a:pPr marL="285750" indent="-285750">
              <a:buFont typeface="Wingdings" panose="05000000000000000000" pitchFamily="2" charset="2"/>
              <a:buChar char="Ø"/>
            </a:pPr>
            <a:endParaRPr lang="en-GB" sz="1600" dirty="0" smtClean="0"/>
          </a:p>
          <a:p>
            <a:pPr marL="742950" lvl="1" indent="-285750">
              <a:buFont typeface="Wingdings" panose="05000000000000000000" pitchFamily="2" charset="2"/>
              <a:buChar char="Ø"/>
            </a:pPr>
            <a:r>
              <a:rPr lang="en-GB" sz="1600" dirty="0" smtClean="0"/>
              <a:t>Unit 1: The machinery of government</a:t>
            </a:r>
          </a:p>
          <a:p>
            <a:pPr marL="1200150" lvl="2" indent="-285750">
              <a:buFont typeface="Wingdings" panose="05000000000000000000" pitchFamily="2" charset="2"/>
              <a:buChar char="§"/>
            </a:pPr>
            <a:r>
              <a:rPr lang="en-ZA" sz="1600" dirty="0"/>
              <a:t>Structure and functions of </a:t>
            </a:r>
            <a:r>
              <a:rPr lang="en-ZA" sz="1600" dirty="0" smtClean="0"/>
              <a:t>government</a:t>
            </a:r>
          </a:p>
          <a:p>
            <a:pPr marL="1200150" lvl="2" indent="-285750">
              <a:buFont typeface="Wingdings" panose="05000000000000000000" pitchFamily="2" charset="2"/>
              <a:buChar char="§"/>
            </a:pPr>
            <a:r>
              <a:rPr lang="en-ZA" sz="1600" dirty="0" smtClean="0"/>
              <a:t>Good governance </a:t>
            </a:r>
          </a:p>
          <a:p>
            <a:pPr marL="1200150" lvl="2" indent="-285750">
              <a:buFont typeface="Wingdings" panose="05000000000000000000" pitchFamily="2" charset="2"/>
              <a:buChar char="Ø"/>
            </a:pPr>
            <a:endParaRPr lang="en-GB" sz="1600" dirty="0" smtClean="0"/>
          </a:p>
          <a:p>
            <a:pPr marL="742950" lvl="1" indent="-285750">
              <a:buFont typeface="Wingdings" panose="05000000000000000000" pitchFamily="2" charset="2"/>
              <a:buChar char="Ø"/>
            </a:pPr>
            <a:r>
              <a:rPr lang="en-GB" sz="1600" dirty="0" smtClean="0"/>
              <a:t>Unit 2: Administrative law</a:t>
            </a:r>
          </a:p>
          <a:p>
            <a:pPr marL="1200150" lvl="2" indent="-285750">
              <a:buFont typeface="Wingdings" panose="05000000000000000000" pitchFamily="2" charset="2"/>
              <a:buChar char="§"/>
            </a:pPr>
            <a:r>
              <a:rPr lang="en-GB" sz="1600" dirty="0" smtClean="0"/>
              <a:t>Administration of law and public policy</a:t>
            </a:r>
          </a:p>
          <a:p>
            <a:pPr marL="1200150" lvl="2" indent="-285750">
              <a:buFont typeface="Wingdings" panose="05000000000000000000" pitchFamily="2" charset="2"/>
              <a:buChar char="§"/>
            </a:pPr>
            <a:r>
              <a:rPr lang="en-GB" sz="1600" dirty="0" smtClean="0"/>
              <a:t>Implementation of government’s commitments </a:t>
            </a:r>
          </a:p>
          <a:p>
            <a:pPr lvl="1"/>
            <a:endParaRPr lang="en-GB" sz="1600" dirty="0" smtClean="0"/>
          </a:p>
          <a:p>
            <a:pPr marL="742950" lvl="1" indent="-285750">
              <a:buFont typeface="Wingdings" panose="05000000000000000000" pitchFamily="2" charset="2"/>
              <a:buChar char="Ø"/>
            </a:pPr>
            <a:r>
              <a:rPr lang="en-ZA" sz="1600" dirty="0" smtClean="0"/>
              <a:t>Unit 3: </a:t>
            </a:r>
            <a:r>
              <a:rPr lang="en-GB" sz="1600" dirty="0" smtClean="0"/>
              <a:t>Ethical African leadership</a:t>
            </a:r>
          </a:p>
          <a:p>
            <a:pPr lvl="2"/>
            <a:r>
              <a:rPr lang="en-GB" sz="1600" dirty="0" smtClean="0"/>
              <a:t>Explains that the structures of government and its legislative framework can only contribute to equitable service delivery if public servant leaders have a mind-set of “I am because you are”.</a:t>
            </a:r>
          </a:p>
          <a:p>
            <a:pPr lvl="2"/>
            <a:endParaRPr lang="en-GB" sz="1600" dirty="0" smtClean="0"/>
          </a:p>
          <a:p>
            <a:pPr marL="1200150" lvl="2" indent="-285750">
              <a:buFont typeface="Wingdings" panose="05000000000000000000" pitchFamily="2" charset="2"/>
              <a:buChar char="§"/>
            </a:pPr>
            <a:r>
              <a:rPr lang="en-GB" sz="1600" dirty="0" smtClean="0"/>
              <a:t>Philosophy </a:t>
            </a:r>
            <a:r>
              <a:rPr lang="en-GB" sz="1600" dirty="0"/>
              <a:t>of African Leadership</a:t>
            </a:r>
          </a:p>
          <a:p>
            <a:pPr marL="1200150" lvl="2" indent="-285750">
              <a:buFont typeface="Wingdings" panose="05000000000000000000" pitchFamily="2" charset="2"/>
              <a:buChar char="§"/>
            </a:pPr>
            <a:r>
              <a:rPr lang="en-GB" sz="1600" dirty="0" smtClean="0"/>
              <a:t>Practice </a:t>
            </a:r>
            <a:r>
              <a:rPr lang="en-GB" sz="1600" dirty="0"/>
              <a:t>of African Leadership</a:t>
            </a:r>
          </a:p>
          <a:p>
            <a:pPr lvl="1"/>
            <a:endParaRPr lang="en-ZA" sz="1600" dirty="0" smtClean="0"/>
          </a:p>
          <a:p>
            <a:pPr lvl="1"/>
            <a:endParaRPr lang="en-GB" sz="1600" dirty="0"/>
          </a:p>
        </p:txBody>
      </p:sp>
    </p:spTree>
    <p:extLst>
      <p:ext uri="{BB962C8B-B14F-4D97-AF65-F5344CB8AC3E}">
        <p14:creationId xmlns:p14="http://schemas.microsoft.com/office/powerpoint/2010/main" val="3861717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88351" y="0"/>
            <a:ext cx="8543291" cy="720080"/>
          </a:xfrm>
        </p:spPr>
        <p:txBody>
          <a:bodyPr>
            <a:noAutofit/>
          </a:bodyPr>
          <a:lstStyle/>
          <a:p>
            <a:r>
              <a:rPr lang="en-US" sz="2400" dirty="0">
                <a:solidFill>
                  <a:srgbClr val="006600"/>
                </a:solidFill>
                <a:latin typeface="Tahoma" panose="020B0604030504040204" pitchFamily="34" charset="0"/>
                <a:ea typeface="Tahoma" panose="020B0604030504040204" pitchFamily="34" charset="0"/>
                <a:cs typeface="Tahoma" panose="020B0604030504040204" pitchFamily="34" charset="0"/>
              </a:rPr>
              <a:t>NYUKELA | PRE-ENTRY TO SMS MODULES</a:t>
            </a:r>
            <a:endParaRPr lang="en-ZA" sz="240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4993196" y="6165305"/>
            <a:ext cx="2133600" cy="365125"/>
          </a:xfrm>
        </p:spPr>
        <p:txBody>
          <a:bodyPr/>
          <a:lstStyle/>
          <a:p>
            <a:fld id="{1CE6738C-8955-4CF1-A256-1C49941BBB03}" type="slidenum">
              <a:rPr lang="en-ZA">
                <a:solidFill>
                  <a:prstClr val="black">
                    <a:tint val="75000"/>
                  </a:prstClr>
                </a:solidFill>
                <a:latin typeface="Calibri"/>
              </a:rPr>
              <a:pPr/>
              <a:t>7</a:t>
            </a:fld>
            <a:endParaRPr lang="en-ZA" dirty="0">
              <a:solidFill>
                <a:prstClr val="black">
                  <a:tint val="75000"/>
                </a:prstClr>
              </a:solidFill>
              <a:latin typeface="Calibri"/>
            </a:endParaRPr>
          </a:p>
        </p:txBody>
      </p:sp>
      <p:sp>
        <p:nvSpPr>
          <p:cNvPr id="3" name="Rectangle 2"/>
          <p:cNvSpPr/>
          <p:nvPr/>
        </p:nvSpPr>
        <p:spPr>
          <a:xfrm>
            <a:off x="2063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a:solidFill>
                  <a:prstClr val="black"/>
                </a:solidFill>
                <a:latin typeface="Gill Sans" pitchFamily="-52" charset="0"/>
                <a:ea typeface="ＭＳ Ｐゴシック" pitchFamily="-52" charset="-128"/>
              </a:rPr>
              <a:t>		</a:t>
            </a:r>
          </a:p>
        </p:txBody>
      </p:sp>
      <p:sp>
        <p:nvSpPr>
          <p:cNvPr id="8" name="TextBox 7"/>
          <p:cNvSpPr txBox="1"/>
          <p:nvPr/>
        </p:nvSpPr>
        <p:spPr>
          <a:xfrm>
            <a:off x="243841" y="1158240"/>
            <a:ext cx="11869782" cy="3416320"/>
          </a:xfrm>
          <a:prstGeom prst="rect">
            <a:avLst/>
          </a:prstGeom>
          <a:noFill/>
        </p:spPr>
        <p:txBody>
          <a:bodyPr wrap="square" rtlCol="0">
            <a:spAutoFit/>
          </a:bodyPr>
          <a:lstStyle/>
          <a:p>
            <a:pPr marL="285750" indent="-285750">
              <a:buFont typeface="Wingdings" panose="05000000000000000000" pitchFamily="2" charset="2"/>
              <a:buChar char="Ø"/>
            </a:pPr>
            <a:r>
              <a:rPr lang="en-GB" dirty="0" smtClean="0"/>
              <a:t>Module 3  - GOVERNMENT AND I</a:t>
            </a:r>
          </a:p>
          <a:p>
            <a:pPr lvl="1"/>
            <a:r>
              <a:rPr lang="en-GB" dirty="0" smtClean="0"/>
              <a:t>Focuses on the learner’s contribution to building a just and cohesive society by applying what he/she has learned. The module asks the learner to consciously pay attention to what is going on around them and to propose how they would confront a complex problem in their community, sector or industry. </a:t>
            </a:r>
          </a:p>
          <a:p>
            <a:pPr lvl="1"/>
            <a:endParaRPr lang="en-GB" dirty="0"/>
          </a:p>
          <a:p>
            <a:pPr marL="742950" lvl="1" indent="-285750">
              <a:buFont typeface="Wingdings" panose="05000000000000000000" pitchFamily="2" charset="2"/>
              <a:buChar char="Ø"/>
            </a:pPr>
            <a:r>
              <a:rPr lang="en-GB" dirty="0" smtClean="0"/>
              <a:t>Conceptualization of wicked problems</a:t>
            </a:r>
          </a:p>
          <a:p>
            <a:pPr marL="742950" lvl="1" indent="-285750">
              <a:buFont typeface="Wingdings" panose="05000000000000000000" pitchFamily="2" charset="2"/>
              <a:buChar char="Ø"/>
            </a:pPr>
            <a:r>
              <a:rPr lang="en-GB" dirty="0" smtClean="0"/>
              <a:t>An exercise in confronting a wicket problem (focusing on the role of planning, monitoring and evaluation in tackling complex problems that impacts negatively on service delivery and thus the lives of citizens)</a:t>
            </a:r>
          </a:p>
          <a:p>
            <a:pPr marL="742950" lvl="1" indent="-285750">
              <a:buFont typeface="Wingdings" panose="05000000000000000000" pitchFamily="2" charset="2"/>
              <a:buChar char="Ø"/>
            </a:pPr>
            <a:r>
              <a:rPr lang="en-GB" dirty="0" smtClean="0"/>
              <a:t>Exemplars of innovation to address complex challenges in communities: government projects that successfully addressed wicked problems / key success factors in solving wicked problems</a:t>
            </a:r>
          </a:p>
          <a:p>
            <a:pPr marL="742950" lvl="1"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p:txBody>
      </p:sp>
    </p:spTree>
    <p:extLst>
      <p:ext uri="{BB962C8B-B14F-4D97-AF65-F5344CB8AC3E}">
        <p14:creationId xmlns:p14="http://schemas.microsoft.com/office/powerpoint/2010/main" val="995083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88351" y="0"/>
            <a:ext cx="8543291" cy="720080"/>
          </a:xfrm>
        </p:spPr>
        <p:txBody>
          <a:bodyPr>
            <a:noAutofit/>
          </a:bodyPr>
          <a:lstStyle/>
          <a:p>
            <a:r>
              <a:rPr lang="en-US" sz="2400" dirty="0">
                <a:solidFill>
                  <a:srgbClr val="006600"/>
                </a:solidFill>
                <a:latin typeface="Tahoma" panose="020B0604030504040204" pitchFamily="34" charset="0"/>
                <a:ea typeface="Tahoma" panose="020B0604030504040204" pitchFamily="34" charset="0"/>
                <a:cs typeface="Tahoma" panose="020B0604030504040204" pitchFamily="34" charset="0"/>
              </a:rPr>
              <a:t>NYUKELA | PRE-ENTRY TO SMS MODULES</a:t>
            </a:r>
            <a:endParaRPr lang="en-ZA" sz="240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4993196" y="6165305"/>
            <a:ext cx="2133600" cy="365125"/>
          </a:xfrm>
        </p:spPr>
        <p:txBody>
          <a:bodyPr/>
          <a:lstStyle/>
          <a:p>
            <a:fld id="{1CE6738C-8955-4CF1-A256-1C49941BBB03}" type="slidenum">
              <a:rPr lang="en-ZA">
                <a:solidFill>
                  <a:prstClr val="black">
                    <a:tint val="75000"/>
                  </a:prstClr>
                </a:solidFill>
                <a:latin typeface="Calibri"/>
              </a:rPr>
              <a:pPr/>
              <a:t>8</a:t>
            </a:fld>
            <a:endParaRPr lang="en-ZA" dirty="0">
              <a:solidFill>
                <a:prstClr val="black">
                  <a:tint val="75000"/>
                </a:prstClr>
              </a:solidFill>
              <a:latin typeface="Calibri"/>
            </a:endParaRPr>
          </a:p>
        </p:txBody>
      </p:sp>
      <p:sp>
        <p:nvSpPr>
          <p:cNvPr id="3" name="Rectangle 2"/>
          <p:cNvSpPr/>
          <p:nvPr/>
        </p:nvSpPr>
        <p:spPr>
          <a:xfrm>
            <a:off x="2063552" y="836712"/>
            <a:ext cx="7992888" cy="1311128"/>
          </a:xfrm>
          <a:prstGeom prst="rect">
            <a:avLst/>
          </a:prstGeom>
        </p:spPr>
        <p:txBody>
          <a:bodyPr wrap="square">
            <a:spAutoFit/>
          </a:bodyPr>
          <a:lstStyle/>
          <a:p>
            <a:pPr defTabSz="457200" fontAlgn="base">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endParaRPr lang="en-ZA" b="1" dirty="0">
              <a:solidFill>
                <a:prstClr val="black"/>
              </a:solidFill>
              <a:latin typeface="Gill Sans" pitchFamily="-52" charset="0"/>
              <a:ea typeface="ＭＳ Ｐゴシック" pitchFamily="-52" charset="-128"/>
            </a:endParaRPr>
          </a:p>
          <a:p>
            <a:pPr defTabSz="457200" fontAlgn="base">
              <a:lnSpc>
                <a:spcPct val="150000"/>
              </a:lnSpc>
              <a:spcBef>
                <a:spcPct val="20000"/>
              </a:spcBef>
              <a:spcAft>
                <a:spcPct val="0"/>
              </a:spcAft>
            </a:pPr>
            <a:r>
              <a:rPr lang="en-ZA" b="1" dirty="0">
                <a:solidFill>
                  <a:prstClr val="black"/>
                </a:solidFill>
                <a:latin typeface="Gill Sans" pitchFamily="-52" charset="0"/>
                <a:ea typeface="ＭＳ Ｐゴシック" pitchFamily="-52" charset="-128"/>
              </a:rPr>
              <a:t>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Tree>
    <p:extLst>
      <p:ext uri="{BB962C8B-B14F-4D97-AF65-F5344CB8AC3E}">
        <p14:creationId xmlns:p14="http://schemas.microsoft.com/office/powerpoint/2010/main" val="1286319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to National HRD Managers (22 November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654</Words>
  <Application>Microsoft Office PowerPoint</Application>
  <PresentationFormat>Widescreen</PresentationFormat>
  <Paragraphs>92</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ＭＳ Ｐゴシック</vt:lpstr>
      <vt:lpstr>Arial</vt:lpstr>
      <vt:lpstr>Calibri</vt:lpstr>
      <vt:lpstr>Gill Sans</vt:lpstr>
      <vt:lpstr>Gill Sans Light</vt:lpstr>
      <vt:lpstr>Tahoma</vt:lpstr>
      <vt:lpstr>Wingdings</vt:lpstr>
      <vt:lpstr>Presentation to National HRD Managers (22 November 2013)</vt:lpstr>
      <vt:lpstr>Pre-Entry into Senior Management Service  NYUKELA</vt:lpstr>
      <vt:lpstr>BACKGROUND</vt:lpstr>
      <vt:lpstr>BACKGROUND</vt:lpstr>
      <vt:lpstr>NYUKELA | PRE-ENTRY TO SMS MODULES</vt:lpstr>
      <vt:lpstr>NYUKELA | PRE-ENTRY TO SMS MODULES</vt:lpstr>
      <vt:lpstr>NYUKELA | PRE-ENTRY TO SMS MODULES</vt:lpstr>
      <vt:lpstr>NYUKELA | PRE-ENTRY TO SMS MODULES</vt:lpstr>
      <vt:lpstr>NYUKELA | PRE-ENTRY TO SMS MODULES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NYUKELA PRE-ENTRY TO SMS</dc:title>
  <dc:creator>Phindile Mkwanazi</dc:creator>
  <cp:lastModifiedBy>Masixole Zibeko</cp:lastModifiedBy>
  <cp:revision>19</cp:revision>
  <dcterms:created xsi:type="dcterms:W3CDTF">2020-11-16T07:53:15Z</dcterms:created>
  <dcterms:modified xsi:type="dcterms:W3CDTF">2020-11-17T12:11:00Z</dcterms:modified>
</cp:coreProperties>
</file>