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5"/>
  </p:notesMasterIdLst>
  <p:handoutMasterIdLst>
    <p:handoutMasterId r:id="rId36"/>
  </p:handoutMasterIdLst>
  <p:sldIdLst>
    <p:sldId id="447" r:id="rId3"/>
    <p:sldId id="448" r:id="rId4"/>
    <p:sldId id="536" r:id="rId5"/>
    <p:sldId id="537" r:id="rId6"/>
    <p:sldId id="539" r:id="rId7"/>
    <p:sldId id="538" r:id="rId8"/>
    <p:sldId id="526" r:id="rId9"/>
    <p:sldId id="529" r:id="rId10"/>
    <p:sldId id="545" r:id="rId11"/>
    <p:sldId id="528" r:id="rId12"/>
    <p:sldId id="450" r:id="rId13"/>
    <p:sldId id="530" r:id="rId14"/>
    <p:sldId id="451" r:id="rId15"/>
    <p:sldId id="486" r:id="rId16"/>
    <p:sldId id="527" r:id="rId17"/>
    <p:sldId id="487" r:id="rId18"/>
    <p:sldId id="457" r:id="rId19"/>
    <p:sldId id="458" r:id="rId20"/>
    <p:sldId id="482" r:id="rId21"/>
    <p:sldId id="459" r:id="rId22"/>
    <p:sldId id="483" r:id="rId23"/>
    <p:sldId id="460" r:id="rId24"/>
    <p:sldId id="473" r:id="rId25"/>
    <p:sldId id="540" r:id="rId26"/>
    <p:sldId id="543" r:id="rId27"/>
    <p:sldId id="546" r:id="rId28"/>
    <p:sldId id="541" r:id="rId29"/>
    <p:sldId id="488" r:id="rId30"/>
    <p:sldId id="531" r:id="rId31"/>
    <p:sldId id="503" r:id="rId32"/>
    <p:sldId id="535" r:id="rId33"/>
    <p:sldId id="542" r:id="rId3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00"/>
    <a:srgbClr val="B61918"/>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33" autoAdjust="0"/>
    <p:restoredTop sz="94709" autoAdjust="0"/>
  </p:normalViewPr>
  <p:slideViewPr>
    <p:cSldViewPr>
      <p:cViewPr varScale="1">
        <p:scale>
          <a:sx n="69" d="100"/>
          <a:sy n="69" d="100"/>
        </p:scale>
        <p:origin x="153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dirty="0"/>
              <a:t>Vacancy </a:t>
            </a:r>
            <a:r>
              <a:rPr lang="en-US" sz="1800" dirty="0" smtClean="0"/>
              <a:t>Rate</a:t>
            </a:r>
            <a:endParaRPr lang="en-US" sz="1800" dirty="0"/>
          </a:p>
        </c:rich>
      </c:tx>
      <c:layout>
        <c:manualLayout>
          <c:xMode val="edge"/>
          <c:yMode val="edge"/>
          <c:x val="0.17272137477387206"/>
          <c:y val="3.0031049182578779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9961612535537888E-2"/>
          <c:y val="0.20755444114154317"/>
          <c:w val="0.75950712067813497"/>
          <c:h val="0.55968065231039199"/>
        </c:manualLayout>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t>Vacancy </a:t>
            </a:r>
            <a:r>
              <a:rPr lang="en-US" dirty="0" smtClean="0"/>
              <a:t>Rate</a:t>
            </a:r>
            <a:endParaRPr lang="en-US" dirty="0"/>
          </a:p>
        </c:rich>
      </c:tx>
      <c:layout>
        <c:manualLayout>
          <c:xMode val="edge"/>
          <c:yMode val="edge"/>
          <c:x val="0.24925889047562899"/>
          <c:y val="5.059452222650843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9961612535537888E-2"/>
          <c:y val="0.20755444114154317"/>
          <c:w val="0.75950712067813497"/>
          <c:h val="0.55968065231039199"/>
        </c:manualLayout>
      </c:layout>
      <c:pie3DChart>
        <c:varyColors val="1"/>
        <c:ser>
          <c:idx val="0"/>
          <c:order val="0"/>
          <c:explosion val="3"/>
          <c:dPt>
            <c:idx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ECAB-45A5-83B8-180111BABA14}"/>
              </c:ext>
            </c:extLst>
          </c:dPt>
          <c:dPt>
            <c:idx val="1"/>
            <c:bubble3D val="0"/>
            <c:spPr>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ECAB-45A5-83B8-180111BABA14}"/>
              </c:ext>
            </c:extLst>
          </c:dPt>
          <c:dPt>
            <c:idx val="2"/>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ECAB-45A5-83B8-180111BABA14}"/>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in Microsoft PowerPoint]Sheet3'!$A$2:$C$2</c:f>
              <c:strCache>
                <c:ptCount val="3"/>
                <c:pt idx="1">
                  <c:v>Posts filled</c:v>
                </c:pt>
                <c:pt idx="2">
                  <c:v>Vacant Posts </c:v>
                </c:pt>
              </c:strCache>
            </c:strRef>
          </c:cat>
          <c:val>
            <c:numRef>
              <c:f>'[Chart in Microsoft PowerPoint]Sheet3'!$A$3:$C$3</c:f>
              <c:numCache>
                <c:formatCode>#,##0</c:formatCode>
                <c:ptCount val="3"/>
                <c:pt idx="1">
                  <c:v>212</c:v>
                </c:pt>
                <c:pt idx="2" formatCode="General">
                  <c:v>19</c:v>
                </c:pt>
              </c:numCache>
            </c:numRef>
          </c:val>
          <c:extLst>
            <c:ext xmlns:c16="http://schemas.microsoft.com/office/drawing/2014/chart" uri="{C3380CC4-5D6E-409C-BE32-E72D297353CC}">
              <c16:uniqueId val="{00000006-ECAB-45A5-83B8-180111BABA14}"/>
            </c:ext>
          </c:extLst>
        </c:ser>
        <c:dLbls>
          <c:showLegendKey val="0"/>
          <c:showVal val="0"/>
          <c:showCatName val="0"/>
          <c:showSerName val="0"/>
          <c:showPercent val="0"/>
          <c:showBubbleSize val="0"/>
          <c:showLeaderLines val="1"/>
        </c:dLbls>
      </c:pie3DChart>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D5864-97CC-42F2-880A-3BC65D48FA63}" type="doc">
      <dgm:prSet loTypeId="urn:microsoft.com/office/officeart/2011/layout/HexagonRadial" loCatId="cycle" qsTypeId="urn:microsoft.com/office/officeart/2005/8/quickstyle/3d1" qsCatId="3D" csTypeId="urn:microsoft.com/office/officeart/2005/8/colors/colorful3" csCatId="colorful" phldr="1"/>
      <dgm:spPr/>
      <dgm:t>
        <a:bodyPr/>
        <a:lstStyle/>
        <a:p>
          <a:endParaRPr lang="en-US"/>
        </a:p>
      </dgm:t>
    </dgm:pt>
    <dgm:pt modelId="{4D973FEA-3DA8-4F24-9F54-F85DB14D3831}">
      <dgm:prSet phldrT="[Text]" custT="1"/>
      <dgm:spPr/>
      <dgm: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NSG </a:t>
          </a:r>
        </a:p>
        <a:p>
          <a:r>
            <a:rPr lang="en-US" sz="1200" dirty="0" smtClean="0">
              <a:latin typeface="Tahoma" panose="020B0604030504040204" pitchFamily="34" charset="0"/>
              <a:ea typeface="Tahoma" panose="020B0604030504040204" pitchFamily="34" charset="0"/>
              <a:cs typeface="Tahoma" panose="020B0604030504040204" pitchFamily="34" charset="0"/>
            </a:rPr>
            <a:t>Mandate </a:t>
          </a:r>
          <a:endParaRPr lang="en-US" sz="1200" dirty="0">
            <a:latin typeface="Tahoma" panose="020B0604030504040204" pitchFamily="34" charset="0"/>
            <a:ea typeface="Tahoma" panose="020B0604030504040204" pitchFamily="34" charset="0"/>
            <a:cs typeface="Tahoma" panose="020B0604030504040204" pitchFamily="34" charset="0"/>
          </a:endParaRPr>
        </a:p>
      </dgm:t>
    </dgm:pt>
    <dgm:pt modelId="{6EFB29C1-5F00-4CB3-AAE1-B823F21AB422}" type="parTrans" cxnId="{C71E6EA1-02BE-40AB-A6B5-27B480F9573C}">
      <dgm:prSet/>
      <dgm:spPr/>
      <dgm:t>
        <a:bodyPr/>
        <a:lstStyle/>
        <a:p>
          <a:endParaRPr lang="en-US" sz="1200">
            <a:latin typeface="Tahoma" panose="020B0604030504040204" pitchFamily="34" charset="0"/>
            <a:ea typeface="Tahoma" panose="020B0604030504040204" pitchFamily="34" charset="0"/>
            <a:cs typeface="Tahoma" panose="020B0604030504040204" pitchFamily="34" charset="0"/>
          </a:endParaRPr>
        </a:p>
      </dgm:t>
    </dgm:pt>
    <dgm:pt modelId="{5A3DF392-0EA2-484D-AD47-57E8998C8FDF}" type="sibTrans" cxnId="{C71E6EA1-02BE-40AB-A6B5-27B480F9573C}">
      <dgm:prSet/>
      <dgm:spPr/>
      <dgm:t>
        <a:bodyPr/>
        <a:lstStyle/>
        <a:p>
          <a:endParaRPr lang="en-US" sz="1200">
            <a:latin typeface="Tahoma" panose="020B0604030504040204" pitchFamily="34" charset="0"/>
            <a:ea typeface="Tahoma" panose="020B0604030504040204" pitchFamily="34" charset="0"/>
            <a:cs typeface="Tahoma" panose="020B0604030504040204" pitchFamily="34" charset="0"/>
          </a:endParaRPr>
        </a:p>
      </dgm:t>
    </dgm:pt>
    <dgm:pt modelId="{EFF7BE7E-17BA-4F3E-802F-D578283DDEBE}">
      <dgm:prSet phldrT="[Text]" custT="1"/>
      <dgm:spPr/>
      <dgm: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1. Provide education &amp; training (individual)  </a:t>
          </a:r>
          <a:endParaRPr lang="en-US" sz="1200" dirty="0">
            <a:latin typeface="Tahoma" panose="020B0604030504040204" pitchFamily="34" charset="0"/>
            <a:ea typeface="Tahoma" panose="020B0604030504040204" pitchFamily="34" charset="0"/>
            <a:cs typeface="Tahoma" panose="020B0604030504040204" pitchFamily="34" charset="0"/>
          </a:endParaRPr>
        </a:p>
      </dgm:t>
    </dgm:pt>
    <dgm:pt modelId="{E2164895-4380-4057-B072-462CB6D28C3D}" type="parTrans" cxnId="{BD6145F4-406F-4EE7-98BB-5BDD3372A237}">
      <dgm:prSet/>
      <dgm:spPr/>
      <dgm:t>
        <a:bodyPr/>
        <a:lstStyle/>
        <a:p>
          <a:endParaRPr lang="en-US" sz="1200">
            <a:latin typeface="Tahoma" panose="020B0604030504040204" pitchFamily="34" charset="0"/>
            <a:ea typeface="Tahoma" panose="020B0604030504040204" pitchFamily="34" charset="0"/>
            <a:cs typeface="Tahoma" panose="020B0604030504040204" pitchFamily="34" charset="0"/>
          </a:endParaRPr>
        </a:p>
      </dgm:t>
    </dgm:pt>
    <dgm:pt modelId="{2954F7C0-0BA4-4F33-8382-349307D2E488}" type="sibTrans" cxnId="{BD6145F4-406F-4EE7-98BB-5BDD3372A237}">
      <dgm:prSet/>
      <dgm:spPr/>
      <dgm:t>
        <a:bodyPr/>
        <a:lstStyle/>
        <a:p>
          <a:endParaRPr lang="en-US" sz="1200">
            <a:latin typeface="Tahoma" panose="020B0604030504040204" pitchFamily="34" charset="0"/>
            <a:ea typeface="Tahoma" panose="020B0604030504040204" pitchFamily="34" charset="0"/>
            <a:cs typeface="Tahoma" panose="020B0604030504040204" pitchFamily="34" charset="0"/>
          </a:endParaRPr>
        </a:p>
      </dgm:t>
    </dgm:pt>
    <dgm:pt modelId="{7493D8DE-8811-4E03-A659-B77544E16DD1}">
      <dgm:prSet phldrT="[Text]" custT="1"/>
      <dgm:spPr/>
      <dgm: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3. Foster collaboration</a:t>
          </a:r>
          <a:endParaRPr lang="en-US" sz="1200" dirty="0">
            <a:latin typeface="Tahoma" panose="020B0604030504040204" pitchFamily="34" charset="0"/>
            <a:ea typeface="Tahoma" panose="020B0604030504040204" pitchFamily="34" charset="0"/>
            <a:cs typeface="Tahoma" panose="020B0604030504040204" pitchFamily="34" charset="0"/>
          </a:endParaRPr>
        </a:p>
      </dgm:t>
    </dgm:pt>
    <dgm:pt modelId="{4179B224-7322-49BE-9A44-B5C59D0DFC36}" type="parTrans" cxnId="{96CAD06D-0E20-4024-A112-B6C0497F45E4}">
      <dgm:prSet/>
      <dgm:spPr/>
      <dgm:t>
        <a:bodyPr/>
        <a:lstStyle/>
        <a:p>
          <a:endParaRPr lang="en-US" sz="1200">
            <a:latin typeface="Tahoma" panose="020B0604030504040204" pitchFamily="34" charset="0"/>
            <a:ea typeface="Tahoma" panose="020B0604030504040204" pitchFamily="34" charset="0"/>
            <a:cs typeface="Tahoma" panose="020B0604030504040204" pitchFamily="34" charset="0"/>
          </a:endParaRPr>
        </a:p>
      </dgm:t>
    </dgm:pt>
    <dgm:pt modelId="{BA7E80FE-BB17-43B6-A3AC-BFDEEE35414D}" type="sibTrans" cxnId="{96CAD06D-0E20-4024-A112-B6C0497F45E4}">
      <dgm:prSet/>
      <dgm:spPr/>
      <dgm:t>
        <a:bodyPr/>
        <a:lstStyle/>
        <a:p>
          <a:endParaRPr lang="en-US" sz="1200">
            <a:latin typeface="Tahoma" panose="020B0604030504040204" pitchFamily="34" charset="0"/>
            <a:ea typeface="Tahoma" panose="020B0604030504040204" pitchFamily="34" charset="0"/>
            <a:cs typeface="Tahoma" panose="020B0604030504040204" pitchFamily="34" charset="0"/>
          </a:endParaRPr>
        </a:p>
      </dgm:t>
    </dgm:pt>
    <dgm:pt modelId="{B2A288B7-3C9D-4CAE-8468-8DB4DA8747DE}">
      <dgm:prSet phldrT="[Text]" custT="1"/>
      <dgm:spPr/>
      <dgm: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4. Offer qualifications </a:t>
          </a:r>
          <a:endParaRPr lang="en-US" sz="1200" dirty="0">
            <a:latin typeface="Tahoma" panose="020B0604030504040204" pitchFamily="34" charset="0"/>
            <a:ea typeface="Tahoma" panose="020B0604030504040204" pitchFamily="34" charset="0"/>
            <a:cs typeface="Tahoma" panose="020B0604030504040204" pitchFamily="34" charset="0"/>
          </a:endParaRPr>
        </a:p>
      </dgm:t>
    </dgm:pt>
    <dgm:pt modelId="{CC7E5766-51DE-4649-8A68-737B421E0A16}" type="parTrans" cxnId="{2DB1125D-BDF9-4AAF-A72D-7DAD3196EBAD}">
      <dgm:prSet/>
      <dgm:spPr/>
      <dgm:t>
        <a:bodyPr/>
        <a:lstStyle/>
        <a:p>
          <a:endParaRPr lang="en-US" sz="1200">
            <a:latin typeface="Tahoma" panose="020B0604030504040204" pitchFamily="34" charset="0"/>
            <a:ea typeface="Tahoma" panose="020B0604030504040204" pitchFamily="34" charset="0"/>
            <a:cs typeface="Tahoma" panose="020B0604030504040204" pitchFamily="34" charset="0"/>
          </a:endParaRPr>
        </a:p>
      </dgm:t>
    </dgm:pt>
    <dgm:pt modelId="{AAF5CC44-CFB6-4968-9604-AB89B38AB207}" type="sibTrans" cxnId="{2DB1125D-BDF9-4AAF-A72D-7DAD3196EBAD}">
      <dgm:prSet/>
      <dgm:spPr/>
      <dgm:t>
        <a:bodyPr/>
        <a:lstStyle/>
        <a:p>
          <a:endParaRPr lang="en-US" sz="1200">
            <a:latin typeface="Tahoma" panose="020B0604030504040204" pitchFamily="34" charset="0"/>
            <a:ea typeface="Tahoma" panose="020B0604030504040204" pitchFamily="34" charset="0"/>
            <a:cs typeface="Tahoma" panose="020B0604030504040204" pitchFamily="34" charset="0"/>
          </a:endParaRPr>
        </a:p>
      </dgm:t>
    </dgm:pt>
    <dgm:pt modelId="{757E0A98-CCC1-4020-8ADE-900FF7BBAA25}">
      <dgm:prSet phldrT="[Text]" custT="1"/>
      <dgm:spPr/>
      <dgm: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5. Three spheres of government, SOEs, organs of state</a:t>
          </a:r>
          <a:endParaRPr lang="en-US" sz="1200" dirty="0">
            <a:latin typeface="Tahoma" panose="020B0604030504040204" pitchFamily="34" charset="0"/>
            <a:ea typeface="Tahoma" panose="020B0604030504040204" pitchFamily="34" charset="0"/>
            <a:cs typeface="Tahoma" panose="020B0604030504040204" pitchFamily="34" charset="0"/>
          </a:endParaRPr>
        </a:p>
      </dgm:t>
    </dgm:pt>
    <dgm:pt modelId="{82C088EE-D77B-428A-8470-7BD424C365F0}" type="parTrans" cxnId="{EE29CF3A-8740-48E4-8DFE-B243B37B5FB2}">
      <dgm:prSet/>
      <dgm:spPr/>
      <dgm:t>
        <a:bodyPr/>
        <a:lstStyle/>
        <a:p>
          <a:endParaRPr lang="en-US" sz="1200">
            <a:latin typeface="Tahoma" panose="020B0604030504040204" pitchFamily="34" charset="0"/>
            <a:ea typeface="Tahoma" panose="020B0604030504040204" pitchFamily="34" charset="0"/>
            <a:cs typeface="Tahoma" panose="020B0604030504040204" pitchFamily="34" charset="0"/>
          </a:endParaRPr>
        </a:p>
      </dgm:t>
    </dgm:pt>
    <dgm:pt modelId="{099576C9-0394-439A-81D2-C4399DB61BB0}" type="sibTrans" cxnId="{EE29CF3A-8740-48E4-8DFE-B243B37B5FB2}">
      <dgm:prSet/>
      <dgm:spPr/>
      <dgm:t>
        <a:bodyPr/>
        <a:lstStyle/>
        <a:p>
          <a:endParaRPr lang="en-US" sz="1200">
            <a:latin typeface="Tahoma" panose="020B0604030504040204" pitchFamily="34" charset="0"/>
            <a:ea typeface="Tahoma" panose="020B0604030504040204" pitchFamily="34" charset="0"/>
            <a:cs typeface="Tahoma" panose="020B0604030504040204" pitchFamily="34" charset="0"/>
          </a:endParaRPr>
        </a:p>
      </dgm:t>
    </dgm:pt>
    <dgm:pt modelId="{D90B3538-3F3A-415F-B1CB-A9B8A1B4A82C}">
      <dgm:prSet phldrT="[Text]" custT="1"/>
      <dgm:spPr/>
      <dgm: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6. Conduct training, examinations or tests  (pre-requisites) </a:t>
          </a:r>
          <a:endParaRPr lang="en-US" sz="1200" dirty="0">
            <a:latin typeface="Tahoma" panose="020B0604030504040204" pitchFamily="34" charset="0"/>
            <a:ea typeface="Tahoma" panose="020B0604030504040204" pitchFamily="34" charset="0"/>
            <a:cs typeface="Tahoma" panose="020B0604030504040204" pitchFamily="34" charset="0"/>
          </a:endParaRPr>
        </a:p>
      </dgm:t>
    </dgm:pt>
    <dgm:pt modelId="{A05136F7-C618-4F71-BAEB-FD34E8474715}" type="parTrans" cxnId="{80B8D0E4-23A6-431F-9ABD-6692AB7C7799}">
      <dgm:prSet/>
      <dgm:spPr/>
      <dgm:t>
        <a:bodyPr/>
        <a:lstStyle/>
        <a:p>
          <a:endParaRPr lang="en-US" sz="1200">
            <a:latin typeface="Tahoma" panose="020B0604030504040204" pitchFamily="34" charset="0"/>
            <a:ea typeface="Tahoma" panose="020B0604030504040204" pitchFamily="34" charset="0"/>
            <a:cs typeface="Tahoma" panose="020B0604030504040204" pitchFamily="34" charset="0"/>
          </a:endParaRPr>
        </a:p>
      </dgm:t>
    </dgm:pt>
    <dgm:pt modelId="{4E4A717E-0449-4CA2-83E6-B5DEBE72C638}" type="sibTrans" cxnId="{80B8D0E4-23A6-431F-9ABD-6692AB7C7799}">
      <dgm:prSet/>
      <dgm:spPr/>
      <dgm:t>
        <a:bodyPr/>
        <a:lstStyle/>
        <a:p>
          <a:endParaRPr lang="en-US" sz="1200">
            <a:latin typeface="Tahoma" panose="020B0604030504040204" pitchFamily="34" charset="0"/>
            <a:ea typeface="Tahoma" panose="020B0604030504040204" pitchFamily="34" charset="0"/>
            <a:cs typeface="Tahoma" panose="020B0604030504040204" pitchFamily="34" charset="0"/>
          </a:endParaRPr>
        </a:p>
      </dgm:t>
    </dgm:pt>
    <dgm:pt modelId="{565F69E2-12C8-4681-A206-996DDD00F7A7}">
      <dgm:prSet phldrT="[Text]" custT="1"/>
      <dgm:spPr/>
      <dgm:t>
        <a:bodyPr/>
        <a:lstStyle/>
        <a:p>
          <a:endParaRPr lang="en-US" sz="1200">
            <a:latin typeface="Tahoma" panose="020B0604030504040204" pitchFamily="34" charset="0"/>
            <a:ea typeface="Tahoma" panose="020B0604030504040204" pitchFamily="34" charset="0"/>
            <a:cs typeface="Tahoma" panose="020B0604030504040204" pitchFamily="34" charset="0"/>
          </a:endParaRPr>
        </a:p>
      </dgm:t>
    </dgm:pt>
    <dgm:pt modelId="{9B84F82B-3789-49DC-B8F8-359203C93752}" type="parTrans" cxnId="{F93B9064-B243-4FC5-9FA1-90646153FC43}">
      <dgm:prSet/>
      <dgm:spPr/>
      <dgm:t>
        <a:bodyPr/>
        <a:lstStyle/>
        <a:p>
          <a:endParaRPr lang="en-US" sz="1200">
            <a:latin typeface="Tahoma" panose="020B0604030504040204" pitchFamily="34" charset="0"/>
            <a:ea typeface="Tahoma" panose="020B0604030504040204" pitchFamily="34" charset="0"/>
            <a:cs typeface="Tahoma" panose="020B0604030504040204" pitchFamily="34" charset="0"/>
          </a:endParaRPr>
        </a:p>
      </dgm:t>
    </dgm:pt>
    <dgm:pt modelId="{E880BBEA-CFF2-4C46-BA7F-0D1D59DF0C90}" type="sibTrans" cxnId="{F93B9064-B243-4FC5-9FA1-90646153FC43}">
      <dgm:prSet/>
      <dgm:spPr/>
      <dgm:t>
        <a:bodyPr/>
        <a:lstStyle/>
        <a:p>
          <a:endParaRPr lang="en-US" sz="1200">
            <a:latin typeface="Tahoma" panose="020B0604030504040204" pitchFamily="34" charset="0"/>
            <a:ea typeface="Tahoma" panose="020B0604030504040204" pitchFamily="34" charset="0"/>
            <a:cs typeface="Tahoma" panose="020B0604030504040204" pitchFamily="34" charset="0"/>
          </a:endParaRPr>
        </a:p>
      </dgm:t>
    </dgm:pt>
    <dgm:pt modelId="{8C79E9BC-F450-468E-9052-54DC8022C92A}">
      <dgm:prSet phldrT="[Text]" custT="1"/>
      <dgm:spPr/>
      <dgm: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2. Support development (institutional)</a:t>
          </a:r>
          <a:endParaRPr lang="en-US" sz="1200" dirty="0">
            <a:latin typeface="Tahoma" panose="020B0604030504040204" pitchFamily="34" charset="0"/>
            <a:ea typeface="Tahoma" panose="020B0604030504040204" pitchFamily="34" charset="0"/>
            <a:cs typeface="Tahoma" panose="020B0604030504040204" pitchFamily="34" charset="0"/>
          </a:endParaRPr>
        </a:p>
      </dgm:t>
    </dgm:pt>
    <dgm:pt modelId="{0DB4546F-D62B-4624-9639-ECACD41D300C}" type="parTrans" cxnId="{11BAD456-A153-435E-9C8F-10BFD142E8AD}">
      <dgm:prSet/>
      <dgm:spPr/>
      <dgm:t>
        <a:bodyPr/>
        <a:lstStyle/>
        <a:p>
          <a:endParaRPr lang="en-US" sz="1200">
            <a:latin typeface="Tahoma" panose="020B0604030504040204" pitchFamily="34" charset="0"/>
            <a:ea typeface="Tahoma" panose="020B0604030504040204" pitchFamily="34" charset="0"/>
            <a:cs typeface="Tahoma" panose="020B0604030504040204" pitchFamily="34" charset="0"/>
          </a:endParaRPr>
        </a:p>
      </dgm:t>
    </dgm:pt>
    <dgm:pt modelId="{080D98EC-1D22-435E-AA53-9DCE00BA06B7}" type="sibTrans" cxnId="{11BAD456-A153-435E-9C8F-10BFD142E8AD}">
      <dgm:prSet/>
      <dgm:spPr/>
      <dgm:t>
        <a:bodyPr/>
        <a:lstStyle/>
        <a:p>
          <a:endParaRPr lang="en-US" sz="1200">
            <a:latin typeface="Tahoma" panose="020B0604030504040204" pitchFamily="34" charset="0"/>
            <a:ea typeface="Tahoma" panose="020B0604030504040204" pitchFamily="34" charset="0"/>
            <a:cs typeface="Tahoma" panose="020B0604030504040204" pitchFamily="34" charset="0"/>
          </a:endParaRPr>
        </a:p>
      </dgm:t>
    </dgm:pt>
    <dgm:pt modelId="{819A7C0F-9AF9-4AB7-8E9E-AAB867A95268}" type="pres">
      <dgm:prSet presAssocID="{388D5864-97CC-42F2-880A-3BC65D48FA63}" presName="Name0" presStyleCnt="0">
        <dgm:presLayoutVars>
          <dgm:chMax val="1"/>
          <dgm:chPref val="1"/>
          <dgm:dir/>
          <dgm:animOne val="branch"/>
          <dgm:animLvl val="lvl"/>
        </dgm:presLayoutVars>
      </dgm:prSet>
      <dgm:spPr/>
      <dgm:t>
        <a:bodyPr/>
        <a:lstStyle/>
        <a:p>
          <a:endParaRPr lang="en-US"/>
        </a:p>
      </dgm:t>
    </dgm:pt>
    <dgm:pt modelId="{02EC0FBB-4F82-4012-B755-642F3D49D187}" type="pres">
      <dgm:prSet presAssocID="{4D973FEA-3DA8-4F24-9F54-F85DB14D3831}" presName="Parent" presStyleLbl="node0" presStyleIdx="0" presStyleCnt="1">
        <dgm:presLayoutVars>
          <dgm:chMax val="6"/>
          <dgm:chPref val="6"/>
        </dgm:presLayoutVars>
      </dgm:prSet>
      <dgm:spPr/>
      <dgm:t>
        <a:bodyPr/>
        <a:lstStyle/>
        <a:p>
          <a:endParaRPr lang="en-US"/>
        </a:p>
      </dgm:t>
    </dgm:pt>
    <dgm:pt modelId="{65F89D03-CF2A-473B-B0A8-B93CFA758A18}" type="pres">
      <dgm:prSet presAssocID="{EFF7BE7E-17BA-4F3E-802F-D578283DDEBE}" presName="Accent1" presStyleCnt="0"/>
      <dgm:spPr/>
      <dgm:t>
        <a:bodyPr/>
        <a:lstStyle/>
        <a:p>
          <a:endParaRPr lang="en-US"/>
        </a:p>
      </dgm:t>
    </dgm:pt>
    <dgm:pt modelId="{4EAF5B98-9F33-4BF2-A7EE-C00C79B9BD06}" type="pres">
      <dgm:prSet presAssocID="{EFF7BE7E-17BA-4F3E-802F-D578283DDEBE}" presName="Accent" presStyleLbl="bgShp" presStyleIdx="0" presStyleCnt="6"/>
      <dgm:spPr/>
      <dgm:t>
        <a:bodyPr/>
        <a:lstStyle/>
        <a:p>
          <a:endParaRPr lang="en-US"/>
        </a:p>
      </dgm:t>
    </dgm:pt>
    <dgm:pt modelId="{6CAB5E8E-CA1B-4DC1-86F6-6B2B4AE0AE10}" type="pres">
      <dgm:prSet presAssocID="{EFF7BE7E-17BA-4F3E-802F-D578283DDEBE}" presName="Child1" presStyleLbl="node1" presStyleIdx="0" presStyleCnt="6" custScaleX="136861">
        <dgm:presLayoutVars>
          <dgm:chMax val="0"/>
          <dgm:chPref val="0"/>
          <dgm:bulletEnabled val="1"/>
        </dgm:presLayoutVars>
      </dgm:prSet>
      <dgm:spPr/>
      <dgm:t>
        <a:bodyPr/>
        <a:lstStyle/>
        <a:p>
          <a:endParaRPr lang="en-US"/>
        </a:p>
      </dgm:t>
    </dgm:pt>
    <dgm:pt modelId="{A2A39656-ED4D-412A-B5C0-3D94C8CC590D}" type="pres">
      <dgm:prSet presAssocID="{8C79E9BC-F450-468E-9052-54DC8022C92A}" presName="Accent2" presStyleCnt="0"/>
      <dgm:spPr/>
    </dgm:pt>
    <dgm:pt modelId="{C38B2BA8-4E0A-433D-A30D-3B54ED77965E}" type="pres">
      <dgm:prSet presAssocID="{8C79E9BC-F450-468E-9052-54DC8022C92A}" presName="Accent" presStyleLbl="bgShp" presStyleIdx="1" presStyleCnt="6"/>
      <dgm:spPr/>
    </dgm:pt>
    <dgm:pt modelId="{B9ECD996-011C-46C4-8300-DA12528CF453}" type="pres">
      <dgm:prSet presAssocID="{8C79E9BC-F450-468E-9052-54DC8022C92A}" presName="Child2" presStyleLbl="node1" presStyleIdx="1" presStyleCnt="6" custScaleX="131785" custLinFactNeighborX="17987" custLinFactNeighborY="4905">
        <dgm:presLayoutVars>
          <dgm:chMax val="0"/>
          <dgm:chPref val="0"/>
          <dgm:bulletEnabled val="1"/>
        </dgm:presLayoutVars>
      </dgm:prSet>
      <dgm:spPr/>
      <dgm:t>
        <a:bodyPr/>
        <a:lstStyle/>
        <a:p>
          <a:endParaRPr lang="en-US"/>
        </a:p>
      </dgm:t>
    </dgm:pt>
    <dgm:pt modelId="{77FE9499-4A54-4120-879E-A0BA8265912A}" type="pres">
      <dgm:prSet presAssocID="{7493D8DE-8811-4E03-A659-B77544E16DD1}" presName="Accent3" presStyleCnt="0"/>
      <dgm:spPr/>
    </dgm:pt>
    <dgm:pt modelId="{4E5FD8FC-9701-42FA-84AC-0249361993EC}" type="pres">
      <dgm:prSet presAssocID="{7493D8DE-8811-4E03-A659-B77544E16DD1}" presName="Accent" presStyleLbl="bgShp" presStyleIdx="2" presStyleCnt="6"/>
      <dgm:spPr/>
      <dgm:t>
        <a:bodyPr/>
        <a:lstStyle/>
        <a:p>
          <a:endParaRPr lang="en-US"/>
        </a:p>
      </dgm:t>
    </dgm:pt>
    <dgm:pt modelId="{6F6269E2-F558-45AD-A4B4-F506DC4CC11D}" type="pres">
      <dgm:prSet presAssocID="{7493D8DE-8811-4E03-A659-B77544E16DD1}" presName="Child3" presStyleLbl="node1" presStyleIdx="2" presStyleCnt="6" custScaleX="140902" custLinFactNeighborX="27931" custLinFactNeighborY="-5451">
        <dgm:presLayoutVars>
          <dgm:chMax val="0"/>
          <dgm:chPref val="0"/>
          <dgm:bulletEnabled val="1"/>
        </dgm:presLayoutVars>
      </dgm:prSet>
      <dgm:spPr/>
      <dgm:t>
        <a:bodyPr/>
        <a:lstStyle/>
        <a:p>
          <a:endParaRPr lang="en-US"/>
        </a:p>
      </dgm:t>
    </dgm:pt>
    <dgm:pt modelId="{71C85029-935E-48F4-9E90-E0FC1453AB5E}" type="pres">
      <dgm:prSet presAssocID="{B2A288B7-3C9D-4CAE-8468-8DB4DA8747DE}" presName="Accent4" presStyleCnt="0"/>
      <dgm:spPr/>
    </dgm:pt>
    <dgm:pt modelId="{B12BAC26-5AB3-473E-BE6B-75A11214CC79}" type="pres">
      <dgm:prSet presAssocID="{B2A288B7-3C9D-4CAE-8468-8DB4DA8747DE}" presName="Accent" presStyleLbl="bgShp" presStyleIdx="3" presStyleCnt="6"/>
      <dgm:spPr/>
      <dgm:t>
        <a:bodyPr/>
        <a:lstStyle/>
        <a:p>
          <a:endParaRPr lang="en-US"/>
        </a:p>
      </dgm:t>
    </dgm:pt>
    <dgm:pt modelId="{30D5A55F-F704-429F-ADE5-7299CF4ED48F}" type="pres">
      <dgm:prSet presAssocID="{B2A288B7-3C9D-4CAE-8468-8DB4DA8747DE}" presName="Child4" presStyleLbl="node1" presStyleIdx="3" presStyleCnt="6" custScaleX="148161" custLinFactNeighborX="-712" custLinFactNeighborY="-375">
        <dgm:presLayoutVars>
          <dgm:chMax val="0"/>
          <dgm:chPref val="0"/>
          <dgm:bulletEnabled val="1"/>
        </dgm:presLayoutVars>
      </dgm:prSet>
      <dgm:spPr/>
      <dgm:t>
        <a:bodyPr/>
        <a:lstStyle/>
        <a:p>
          <a:endParaRPr lang="en-US"/>
        </a:p>
      </dgm:t>
    </dgm:pt>
    <dgm:pt modelId="{181385AD-EE55-452F-9CB8-5FC13B468979}" type="pres">
      <dgm:prSet presAssocID="{757E0A98-CCC1-4020-8ADE-900FF7BBAA25}" presName="Accent5" presStyleCnt="0"/>
      <dgm:spPr/>
    </dgm:pt>
    <dgm:pt modelId="{689D971D-C51F-42FE-8B6D-82B123CAC9DD}" type="pres">
      <dgm:prSet presAssocID="{757E0A98-CCC1-4020-8ADE-900FF7BBAA25}" presName="Accent" presStyleLbl="bgShp" presStyleIdx="4" presStyleCnt="6"/>
      <dgm:spPr/>
      <dgm:t>
        <a:bodyPr/>
        <a:lstStyle/>
        <a:p>
          <a:endParaRPr lang="en-US"/>
        </a:p>
      </dgm:t>
    </dgm:pt>
    <dgm:pt modelId="{6CAED95A-5CBE-4402-AD3C-CFAE6146B3DB}" type="pres">
      <dgm:prSet presAssocID="{757E0A98-CCC1-4020-8ADE-900FF7BBAA25}" presName="Child5" presStyleLbl="node1" presStyleIdx="4" presStyleCnt="6" custScaleX="141802" custLinFactNeighborX="-27054" custLinFactNeighborY="-6625">
        <dgm:presLayoutVars>
          <dgm:chMax val="0"/>
          <dgm:chPref val="0"/>
          <dgm:bulletEnabled val="1"/>
        </dgm:presLayoutVars>
      </dgm:prSet>
      <dgm:spPr/>
      <dgm:t>
        <a:bodyPr/>
        <a:lstStyle/>
        <a:p>
          <a:endParaRPr lang="en-US"/>
        </a:p>
      </dgm:t>
    </dgm:pt>
    <dgm:pt modelId="{9C0E7DBA-8E63-46B5-A1FB-FF985A24CC55}" type="pres">
      <dgm:prSet presAssocID="{D90B3538-3F3A-415F-B1CB-A9B8A1B4A82C}" presName="Accent6" presStyleCnt="0"/>
      <dgm:spPr/>
    </dgm:pt>
    <dgm:pt modelId="{241E7952-610E-4B64-880D-39BAAC788888}" type="pres">
      <dgm:prSet presAssocID="{D90B3538-3F3A-415F-B1CB-A9B8A1B4A82C}" presName="Accent" presStyleLbl="bgShp" presStyleIdx="5" presStyleCnt="6"/>
      <dgm:spPr/>
      <dgm:t>
        <a:bodyPr/>
        <a:lstStyle/>
        <a:p>
          <a:endParaRPr lang="en-US"/>
        </a:p>
      </dgm:t>
    </dgm:pt>
    <dgm:pt modelId="{B8142A82-0CE2-453F-871C-28AAEA93F465}" type="pres">
      <dgm:prSet presAssocID="{D90B3538-3F3A-415F-B1CB-A9B8A1B4A82C}" presName="Child6" presStyleLbl="node1" presStyleIdx="5" presStyleCnt="6" custScaleX="142898" custScaleY="108225" custLinFactNeighborX="-21997" custLinFactNeighborY="-169">
        <dgm:presLayoutVars>
          <dgm:chMax val="0"/>
          <dgm:chPref val="0"/>
          <dgm:bulletEnabled val="1"/>
        </dgm:presLayoutVars>
      </dgm:prSet>
      <dgm:spPr/>
      <dgm:t>
        <a:bodyPr/>
        <a:lstStyle/>
        <a:p>
          <a:endParaRPr lang="en-US"/>
        </a:p>
      </dgm:t>
    </dgm:pt>
  </dgm:ptLst>
  <dgm:cxnLst>
    <dgm:cxn modelId="{7FB295A6-9B59-4D21-8013-20FF2932C92C}" type="presOf" srcId="{4D973FEA-3DA8-4F24-9F54-F85DB14D3831}" destId="{02EC0FBB-4F82-4012-B755-642F3D49D187}" srcOrd="0" destOrd="0" presId="urn:microsoft.com/office/officeart/2011/layout/HexagonRadial"/>
    <dgm:cxn modelId="{C71E6EA1-02BE-40AB-A6B5-27B480F9573C}" srcId="{388D5864-97CC-42F2-880A-3BC65D48FA63}" destId="{4D973FEA-3DA8-4F24-9F54-F85DB14D3831}" srcOrd="0" destOrd="0" parTransId="{6EFB29C1-5F00-4CB3-AAE1-B823F21AB422}" sibTransId="{5A3DF392-0EA2-484D-AD47-57E8998C8FDF}"/>
    <dgm:cxn modelId="{329B44EB-C204-4180-A14C-6110AA5D48F2}" type="presOf" srcId="{D90B3538-3F3A-415F-B1CB-A9B8A1B4A82C}" destId="{B8142A82-0CE2-453F-871C-28AAEA93F465}" srcOrd="0" destOrd="0" presId="urn:microsoft.com/office/officeart/2011/layout/HexagonRadial"/>
    <dgm:cxn modelId="{11BAD456-A153-435E-9C8F-10BFD142E8AD}" srcId="{4D973FEA-3DA8-4F24-9F54-F85DB14D3831}" destId="{8C79E9BC-F450-468E-9052-54DC8022C92A}" srcOrd="1" destOrd="0" parTransId="{0DB4546F-D62B-4624-9639-ECACD41D300C}" sibTransId="{080D98EC-1D22-435E-AA53-9DCE00BA06B7}"/>
    <dgm:cxn modelId="{AA6A8495-5859-4553-95A1-A47F6B892C65}" type="presOf" srcId="{757E0A98-CCC1-4020-8ADE-900FF7BBAA25}" destId="{6CAED95A-5CBE-4402-AD3C-CFAE6146B3DB}" srcOrd="0" destOrd="0" presId="urn:microsoft.com/office/officeart/2011/layout/HexagonRadial"/>
    <dgm:cxn modelId="{3D59000B-EBDC-4FB2-845C-CD8EC0BB7CF8}" type="presOf" srcId="{7493D8DE-8811-4E03-A659-B77544E16DD1}" destId="{6F6269E2-F558-45AD-A4B4-F506DC4CC11D}" srcOrd="0" destOrd="0" presId="urn:microsoft.com/office/officeart/2011/layout/HexagonRadial"/>
    <dgm:cxn modelId="{96CAD06D-0E20-4024-A112-B6C0497F45E4}" srcId="{4D973FEA-3DA8-4F24-9F54-F85DB14D3831}" destId="{7493D8DE-8811-4E03-A659-B77544E16DD1}" srcOrd="2" destOrd="0" parTransId="{4179B224-7322-49BE-9A44-B5C59D0DFC36}" sibTransId="{BA7E80FE-BB17-43B6-A3AC-BFDEEE35414D}"/>
    <dgm:cxn modelId="{2DB1125D-BDF9-4AAF-A72D-7DAD3196EBAD}" srcId="{4D973FEA-3DA8-4F24-9F54-F85DB14D3831}" destId="{B2A288B7-3C9D-4CAE-8468-8DB4DA8747DE}" srcOrd="3" destOrd="0" parTransId="{CC7E5766-51DE-4649-8A68-737B421E0A16}" sibTransId="{AAF5CC44-CFB6-4968-9604-AB89B38AB207}"/>
    <dgm:cxn modelId="{75788BFF-9680-4D3A-BF7E-95D9FFB8EFC9}" type="presOf" srcId="{B2A288B7-3C9D-4CAE-8468-8DB4DA8747DE}" destId="{30D5A55F-F704-429F-ADE5-7299CF4ED48F}" srcOrd="0" destOrd="0" presId="urn:microsoft.com/office/officeart/2011/layout/HexagonRadial"/>
    <dgm:cxn modelId="{38271451-12AD-4E9A-A1AF-481ED19E5550}" type="presOf" srcId="{8C79E9BC-F450-468E-9052-54DC8022C92A}" destId="{B9ECD996-011C-46C4-8300-DA12528CF453}" srcOrd="0" destOrd="0" presId="urn:microsoft.com/office/officeart/2011/layout/HexagonRadial"/>
    <dgm:cxn modelId="{BD6145F4-406F-4EE7-98BB-5BDD3372A237}" srcId="{4D973FEA-3DA8-4F24-9F54-F85DB14D3831}" destId="{EFF7BE7E-17BA-4F3E-802F-D578283DDEBE}" srcOrd="0" destOrd="0" parTransId="{E2164895-4380-4057-B072-462CB6D28C3D}" sibTransId="{2954F7C0-0BA4-4F33-8382-349307D2E488}"/>
    <dgm:cxn modelId="{80B8D0E4-23A6-431F-9ABD-6692AB7C7799}" srcId="{4D973FEA-3DA8-4F24-9F54-F85DB14D3831}" destId="{D90B3538-3F3A-415F-B1CB-A9B8A1B4A82C}" srcOrd="5" destOrd="0" parTransId="{A05136F7-C618-4F71-BAEB-FD34E8474715}" sibTransId="{4E4A717E-0449-4CA2-83E6-B5DEBE72C638}"/>
    <dgm:cxn modelId="{884B3A4F-E9D5-4647-BD68-40D7A3383B99}" type="presOf" srcId="{388D5864-97CC-42F2-880A-3BC65D48FA63}" destId="{819A7C0F-9AF9-4AB7-8E9E-AAB867A95268}" srcOrd="0" destOrd="0" presId="urn:microsoft.com/office/officeart/2011/layout/HexagonRadial"/>
    <dgm:cxn modelId="{F93B9064-B243-4FC5-9FA1-90646153FC43}" srcId="{4D973FEA-3DA8-4F24-9F54-F85DB14D3831}" destId="{565F69E2-12C8-4681-A206-996DDD00F7A7}" srcOrd="6" destOrd="0" parTransId="{9B84F82B-3789-49DC-B8F8-359203C93752}" sibTransId="{E880BBEA-CFF2-4C46-BA7F-0D1D59DF0C90}"/>
    <dgm:cxn modelId="{ABC6838C-4C9E-4DF5-AFEB-FF0A6D7166A4}" type="presOf" srcId="{EFF7BE7E-17BA-4F3E-802F-D578283DDEBE}" destId="{6CAB5E8E-CA1B-4DC1-86F6-6B2B4AE0AE10}" srcOrd="0" destOrd="0" presId="urn:microsoft.com/office/officeart/2011/layout/HexagonRadial"/>
    <dgm:cxn modelId="{EE29CF3A-8740-48E4-8DFE-B243B37B5FB2}" srcId="{4D973FEA-3DA8-4F24-9F54-F85DB14D3831}" destId="{757E0A98-CCC1-4020-8ADE-900FF7BBAA25}" srcOrd="4" destOrd="0" parTransId="{82C088EE-D77B-428A-8470-7BD424C365F0}" sibTransId="{099576C9-0394-439A-81D2-C4399DB61BB0}"/>
    <dgm:cxn modelId="{8DC4BFC0-0E77-471D-8492-CF6743E3A36D}" type="presParOf" srcId="{819A7C0F-9AF9-4AB7-8E9E-AAB867A95268}" destId="{02EC0FBB-4F82-4012-B755-642F3D49D187}" srcOrd="0" destOrd="0" presId="urn:microsoft.com/office/officeart/2011/layout/HexagonRadial"/>
    <dgm:cxn modelId="{445A69E0-39B3-4309-9070-A903D586A6B9}" type="presParOf" srcId="{819A7C0F-9AF9-4AB7-8E9E-AAB867A95268}" destId="{65F89D03-CF2A-473B-B0A8-B93CFA758A18}" srcOrd="1" destOrd="0" presId="urn:microsoft.com/office/officeart/2011/layout/HexagonRadial"/>
    <dgm:cxn modelId="{D7D97003-9FB3-4FBA-897C-0F33F1853A78}" type="presParOf" srcId="{65F89D03-CF2A-473B-B0A8-B93CFA758A18}" destId="{4EAF5B98-9F33-4BF2-A7EE-C00C79B9BD06}" srcOrd="0" destOrd="0" presId="urn:microsoft.com/office/officeart/2011/layout/HexagonRadial"/>
    <dgm:cxn modelId="{0B4978CB-73B9-4BD7-ABAD-BD2EF2B85478}" type="presParOf" srcId="{819A7C0F-9AF9-4AB7-8E9E-AAB867A95268}" destId="{6CAB5E8E-CA1B-4DC1-86F6-6B2B4AE0AE10}" srcOrd="2" destOrd="0" presId="urn:microsoft.com/office/officeart/2011/layout/HexagonRadial"/>
    <dgm:cxn modelId="{42D603AC-7446-4B3D-B9E6-DC414F57702F}" type="presParOf" srcId="{819A7C0F-9AF9-4AB7-8E9E-AAB867A95268}" destId="{A2A39656-ED4D-412A-B5C0-3D94C8CC590D}" srcOrd="3" destOrd="0" presId="urn:microsoft.com/office/officeart/2011/layout/HexagonRadial"/>
    <dgm:cxn modelId="{4ED4F0A3-1D12-436B-8570-52AF5C4B3B78}" type="presParOf" srcId="{A2A39656-ED4D-412A-B5C0-3D94C8CC590D}" destId="{C38B2BA8-4E0A-433D-A30D-3B54ED77965E}" srcOrd="0" destOrd="0" presId="urn:microsoft.com/office/officeart/2011/layout/HexagonRadial"/>
    <dgm:cxn modelId="{496D96A9-9A7B-4E10-804C-86DB0561F356}" type="presParOf" srcId="{819A7C0F-9AF9-4AB7-8E9E-AAB867A95268}" destId="{B9ECD996-011C-46C4-8300-DA12528CF453}" srcOrd="4" destOrd="0" presId="urn:microsoft.com/office/officeart/2011/layout/HexagonRadial"/>
    <dgm:cxn modelId="{E46F1796-CF21-43D6-9639-35C6D5B82A4E}" type="presParOf" srcId="{819A7C0F-9AF9-4AB7-8E9E-AAB867A95268}" destId="{77FE9499-4A54-4120-879E-A0BA8265912A}" srcOrd="5" destOrd="0" presId="urn:microsoft.com/office/officeart/2011/layout/HexagonRadial"/>
    <dgm:cxn modelId="{93696F5A-1E75-4E66-B8A9-BDA7F5D7EA63}" type="presParOf" srcId="{77FE9499-4A54-4120-879E-A0BA8265912A}" destId="{4E5FD8FC-9701-42FA-84AC-0249361993EC}" srcOrd="0" destOrd="0" presId="urn:microsoft.com/office/officeart/2011/layout/HexagonRadial"/>
    <dgm:cxn modelId="{402C9426-8454-404C-8E68-1DA512FD52A0}" type="presParOf" srcId="{819A7C0F-9AF9-4AB7-8E9E-AAB867A95268}" destId="{6F6269E2-F558-45AD-A4B4-F506DC4CC11D}" srcOrd="6" destOrd="0" presId="urn:microsoft.com/office/officeart/2011/layout/HexagonRadial"/>
    <dgm:cxn modelId="{3B320DE6-AA64-4ABA-901A-B9F26F08BDE8}" type="presParOf" srcId="{819A7C0F-9AF9-4AB7-8E9E-AAB867A95268}" destId="{71C85029-935E-48F4-9E90-E0FC1453AB5E}" srcOrd="7" destOrd="0" presId="urn:microsoft.com/office/officeart/2011/layout/HexagonRadial"/>
    <dgm:cxn modelId="{07A0D27B-2CBB-446C-ABDD-DD6D234B82E6}" type="presParOf" srcId="{71C85029-935E-48F4-9E90-E0FC1453AB5E}" destId="{B12BAC26-5AB3-473E-BE6B-75A11214CC79}" srcOrd="0" destOrd="0" presId="urn:microsoft.com/office/officeart/2011/layout/HexagonRadial"/>
    <dgm:cxn modelId="{DA06861A-D868-4233-A505-554A5DFED56A}" type="presParOf" srcId="{819A7C0F-9AF9-4AB7-8E9E-AAB867A95268}" destId="{30D5A55F-F704-429F-ADE5-7299CF4ED48F}" srcOrd="8" destOrd="0" presId="urn:microsoft.com/office/officeart/2011/layout/HexagonRadial"/>
    <dgm:cxn modelId="{0D1BDB4E-33D7-4FD1-AF44-9D513D450439}" type="presParOf" srcId="{819A7C0F-9AF9-4AB7-8E9E-AAB867A95268}" destId="{181385AD-EE55-452F-9CB8-5FC13B468979}" srcOrd="9" destOrd="0" presId="urn:microsoft.com/office/officeart/2011/layout/HexagonRadial"/>
    <dgm:cxn modelId="{89BA0324-9836-4A40-9050-34052F38B411}" type="presParOf" srcId="{181385AD-EE55-452F-9CB8-5FC13B468979}" destId="{689D971D-C51F-42FE-8B6D-82B123CAC9DD}" srcOrd="0" destOrd="0" presId="urn:microsoft.com/office/officeart/2011/layout/HexagonRadial"/>
    <dgm:cxn modelId="{811BEAE0-5F52-446A-B545-09BEB5D9F5E0}" type="presParOf" srcId="{819A7C0F-9AF9-4AB7-8E9E-AAB867A95268}" destId="{6CAED95A-5CBE-4402-AD3C-CFAE6146B3DB}" srcOrd="10" destOrd="0" presId="urn:microsoft.com/office/officeart/2011/layout/HexagonRadial"/>
    <dgm:cxn modelId="{3C98D9B2-25D2-43F1-B9EB-2398EEFB1649}" type="presParOf" srcId="{819A7C0F-9AF9-4AB7-8E9E-AAB867A95268}" destId="{9C0E7DBA-8E63-46B5-A1FB-FF985A24CC55}" srcOrd="11" destOrd="0" presId="urn:microsoft.com/office/officeart/2011/layout/HexagonRadial"/>
    <dgm:cxn modelId="{519525EC-C495-4037-9521-2A16AA211012}" type="presParOf" srcId="{9C0E7DBA-8E63-46B5-A1FB-FF985A24CC55}" destId="{241E7952-610E-4B64-880D-39BAAC788888}" srcOrd="0" destOrd="0" presId="urn:microsoft.com/office/officeart/2011/layout/HexagonRadial"/>
    <dgm:cxn modelId="{9D6E1A28-B200-41E3-B6C8-FEA80D28FCD7}" type="presParOf" srcId="{819A7C0F-9AF9-4AB7-8E9E-AAB867A95268}" destId="{B8142A82-0CE2-453F-871C-28AAEA93F465}"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C0FBB-4F82-4012-B755-642F3D49D187}">
      <dsp:nvSpPr>
        <dsp:cNvPr id="0" name=""/>
        <dsp:cNvSpPr/>
      </dsp:nvSpPr>
      <dsp:spPr>
        <a:xfrm>
          <a:off x="1135687" y="1351618"/>
          <a:ext cx="1702593" cy="1472811"/>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Tahoma" panose="020B0604030504040204" pitchFamily="34" charset="0"/>
              <a:ea typeface="Tahoma" panose="020B0604030504040204" pitchFamily="34" charset="0"/>
              <a:cs typeface="Tahoma" panose="020B0604030504040204" pitchFamily="34" charset="0"/>
            </a:rPr>
            <a:t>NSG </a:t>
          </a:r>
        </a:p>
        <a:p>
          <a:pPr lvl="0" algn="ctr" defTabSz="533400">
            <a:lnSpc>
              <a:spcPct val="90000"/>
            </a:lnSpc>
            <a:spcBef>
              <a:spcPct val="0"/>
            </a:spcBef>
            <a:spcAft>
              <a:spcPct val="35000"/>
            </a:spcAft>
          </a:pPr>
          <a:r>
            <a:rPr lang="en-US" sz="1200" kern="1200" dirty="0" smtClean="0">
              <a:latin typeface="Tahoma" panose="020B0604030504040204" pitchFamily="34" charset="0"/>
              <a:ea typeface="Tahoma" panose="020B0604030504040204" pitchFamily="34" charset="0"/>
              <a:cs typeface="Tahoma" panose="020B0604030504040204" pitchFamily="34" charset="0"/>
            </a:rPr>
            <a:t>Mandate </a:t>
          </a:r>
          <a:endParaRPr lang="en-US" sz="1200" kern="1200" dirty="0">
            <a:latin typeface="Tahoma" panose="020B0604030504040204" pitchFamily="34" charset="0"/>
            <a:ea typeface="Tahoma" panose="020B0604030504040204" pitchFamily="34" charset="0"/>
            <a:cs typeface="Tahoma" panose="020B0604030504040204" pitchFamily="34" charset="0"/>
          </a:endParaRPr>
        </a:p>
      </dsp:txBody>
      <dsp:txXfrm>
        <a:off x="1417830" y="1595683"/>
        <a:ext cx="1138307" cy="984681"/>
      </dsp:txXfrm>
    </dsp:sp>
    <dsp:sp modelId="{C38B2BA8-4E0A-433D-A30D-3B54ED77965E}">
      <dsp:nvSpPr>
        <dsp:cNvPr id="0" name=""/>
        <dsp:cNvSpPr/>
      </dsp:nvSpPr>
      <dsp:spPr>
        <a:xfrm>
          <a:off x="2201838" y="646977"/>
          <a:ext cx="642383" cy="553498"/>
        </a:xfrm>
        <a:prstGeom prst="hexagon">
          <a:avLst>
            <a:gd name="adj" fmla="val 28900"/>
            <a:gd name="vf" fmla="val 11547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CAB5E8E-CA1B-4DC1-86F6-6B2B4AE0AE10}">
      <dsp:nvSpPr>
        <dsp:cNvPr id="0" name=""/>
        <dsp:cNvSpPr/>
      </dsp:nvSpPr>
      <dsp:spPr>
        <a:xfrm>
          <a:off x="1035367" y="12094"/>
          <a:ext cx="1909570" cy="1207066"/>
        </a:xfrm>
        <a:prstGeom prst="hexagon">
          <a:avLst>
            <a:gd name="adj" fmla="val 2857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Tahoma" panose="020B0604030504040204" pitchFamily="34" charset="0"/>
              <a:ea typeface="Tahoma" panose="020B0604030504040204" pitchFamily="34" charset="0"/>
              <a:cs typeface="Tahoma" panose="020B0604030504040204" pitchFamily="34" charset="0"/>
            </a:rPr>
            <a:t>1. Provide education &amp; training (individual)  </a:t>
          </a:r>
          <a:endParaRPr lang="en-US" sz="1200" kern="1200" dirty="0">
            <a:latin typeface="Tahoma" panose="020B0604030504040204" pitchFamily="34" charset="0"/>
            <a:ea typeface="Tahoma" panose="020B0604030504040204" pitchFamily="34" charset="0"/>
            <a:cs typeface="Tahoma" panose="020B0604030504040204" pitchFamily="34" charset="0"/>
          </a:endParaRPr>
        </a:p>
      </dsp:txBody>
      <dsp:txXfrm>
        <a:off x="1309451" y="185346"/>
        <a:ext cx="1361402" cy="860562"/>
      </dsp:txXfrm>
    </dsp:sp>
    <dsp:sp modelId="{4E5FD8FC-9701-42FA-84AC-0249361993EC}">
      <dsp:nvSpPr>
        <dsp:cNvPr id="0" name=""/>
        <dsp:cNvSpPr/>
      </dsp:nvSpPr>
      <dsp:spPr>
        <a:xfrm>
          <a:off x="2951549" y="1681724"/>
          <a:ext cx="642383" cy="553498"/>
        </a:xfrm>
        <a:prstGeom prst="hexagon">
          <a:avLst>
            <a:gd name="adj" fmla="val 28900"/>
            <a:gd name="vf" fmla="val 11547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9ECD996-011C-46C4-8300-DA12528CF453}">
      <dsp:nvSpPr>
        <dsp:cNvPr id="0" name=""/>
        <dsp:cNvSpPr/>
      </dsp:nvSpPr>
      <dsp:spPr>
        <a:xfrm>
          <a:off x="2350397" y="813727"/>
          <a:ext cx="1838747" cy="1207066"/>
        </a:xfrm>
        <a:prstGeom prst="hexagon">
          <a:avLst>
            <a:gd name="adj" fmla="val 28570"/>
            <a:gd name="vf" fmla="val 115470"/>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Tahoma" panose="020B0604030504040204" pitchFamily="34" charset="0"/>
              <a:ea typeface="Tahoma" panose="020B0604030504040204" pitchFamily="34" charset="0"/>
              <a:cs typeface="Tahoma" panose="020B0604030504040204" pitchFamily="34" charset="0"/>
            </a:rPr>
            <a:t>2. Support development (institutional)</a:t>
          </a:r>
          <a:endParaRPr lang="en-US" sz="1200" kern="1200" dirty="0">
            <a:latin typeface="Tahoma" panose="020B0604030504040204" pitchFamily="34" charset="0"/>
            <a:ea typeface="Tahoma" panose="020B0604030504040204" pitchFamily="34" charset="0"/>
            <a:cs typeface="Tahoma" panose="020B0604030504040204" pitchFamily="34" charset="0"/>
          </a:endParaRPr>
        </a:p>
      </dsp:txBody>
      <dsp:txXfrm>
        <a:off x="2618579" y="989778"/>
        <a:ext cx="1302383" cy="854964"/>
      </dsp:txXfrm>
    </dsp:sp>
    <dsp:sp modelId="{B12BAC26-5AB3-473E-BE6B-75A11214CC79}">
      <dsp:nvSpPr>
        <dsp:cNvPr id="0" name=""/>
        <dsp:cNvSpPr/>
      </dsp:nvSpPr>
      <dsp:spPr>
        <a:xfrm>
          <a:off x="2430751" y="2849759"/>
          <a:ext cx="642383" cy="553498"/>
        </a:xfrm>
        <a:prstGeom prst="hexagon">
          <a:avLst>
            <a:gd name="adj" fmla="val 28900"/>
            <a:gd name="vf" fmla="val 11547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F6269E2-F558-45AD-A4B4-F506DC4CC11D}">
      <dsp:nvSpPr>
        <dsp:cNvPr id="0" name=""/>
        <dsp:cNvSpPr/>
      </dsp:nvSpPr>
      <dsp:spPr>
        <a:xfrm>
          <a:off x="2286794" y="2148248"/>
          <a:ext cx="1965953" cy="1207066"/>
        </a:xfrm>
        <a:prstGeom prst="hexagon">
          <a:avLst>
            <a:gd name="adj" fmla="val 28570"/>
            <a:gd name="vf" fmla="val 115470"/>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Tahoma" panose="020B0604030504040204" pitchFamily="34" charset="0"/>
              <a:ea typeface="Tahoma" panose="020B0604030504040204" pitchFamily="34" charset="0"/>
              <a:cs typeface="Tahoma" panose="020B0604030504040204" pitchFamily="34" charset="0"/>
            </a:rPr>
            <a:t>3. Foster collaboration</a:t>
          </a:r>
          <a:endParaRPr lang="en-US" sz="1200" kern="1200" dirty="0">
            <a:latin typeface="Tahoma" panose="020B0604030504040204" pitchFamily="34" charset="0"/>
            <a:ea typeface="Tahoma" panose="020B0604030504040204" pitchFamily="34" charset="0"/>
            <a:cs typeface="Tahoma" panose="020B0604030504040204" pitchFamily="34" charset="0"/>
          </a:endParaRPr>
        </a:p>
      </dsp:txBody>
      <dsp:txXfrm>
        <a:off x="2565576" y="2319416"/>
        <a:ext cx="1408389" cy="864730"/>
      </dsp:txXfrm>
    </dsp:sp>
    <dsp:sp modelId="{689D971D-C51F-42FE-8B6D-82B123CAC9DD}">
      <dsp:nvSpPr>
        <dsp:cNvPr id="0" name=""/>
        <dsp:cNvSpPr/>
      </dsp:nvSpPr>
      <dsp:spPr>
        <a:xfrm>
          <a:off x="1138856" y="2971005"/>
          <a:ext cx="642383" cy="553498"/>
        </a:xfrm>
        <a:prstGeom prst="hexagon">
          <a:avLst>
            <a:gd name="adj" fmla="val 28900"/>
            <a:gd name="vf" fmla="val 11547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0D5A55F-F704-429F-ADE5-7299CF4ED48F}">
      <dsp:nvSpPr>
        <dsp:cNvPr id="0" name=""/>
        <dsp:cNvSpPr/>
      </dsp:nvSpPr>
      <dsp:spPr>
        <a:xfrm>
          <a:off x="946600" y="2952776"/>
          <a:ext cx="2067235" cy="1207066"/>
        </a:xfrm>
        <a:prstGeom prst="hexagon">
          <a:avLst>
            <a:gd name="adj" fmla="val 28570"/>
            <a:gd name="vf" fmla="val 115470"/>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Tahoma" panose="020B0604030504040204" pitchFamily="34" charset="0"/>
              <a:ea typeface="Tahoma" panose="020B0604030504040204" pitchFamily="34" charset="0"/>
              <a:cs typeface="Tahoma" panose="020B0604030504040204" pitchFamily="34" charset="0"/>
            </a:rPr>
            <a:t>4. Offer qualifications </a:t>
          </a:r>
          <a:endParaRPr lang="en-US" sz="1200" kern="1200" dirty="0">
            <a:latin typeface="Tahoma" panose="020B0604030504040204" pitchFamily="34" charset="0"/>
            <a:ea typeface="Tahoma" panose="020B0604030504040204" pitchFamily="34" charset="0"/>
            <a:cs typeface="Tahoma" panose="020B0604030504040204" pitchFamily="34" charset="0"/>
          </a:endParaRPr>
        </a:p>
      </dsp:txBody>
      <dsp:txXfrm>
        <a:off x="1233823" y="3120486"/>
        <a:ext cx="1492789" cy="871646"/>
      </dsp:txXfrm>
    </dsp:sp>
    <dsp:sp modelId="{241E7952-610E-4B64-880D-39BAAC788888}">
      <dsp:nvSpPr>
        <dsp:cNvPr id="0" name=""/>
        <dsp:cNvSpPr/>
      </dsp:nvSpPr>
      <dsp:spPr>
        <a:xfrm>
          <a:off x="376867" y="1936673"/>
          <a:ext cx="642383" cy="553498"/>
        </a:xfrm>
        <a:prstGeom prst="hexagon">
          <a:avLst>
            <a:gd name="adj" fmla="val 28900"/>
            <a:gd name="vf" fmla="val 11547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CAED95A-5CBE-4402-AD3C-CFAE6146B3DB}">
      <dsp:nvSpPr>
        <dsp:cNvPr id="0" name=""/>
        <dsp:cNvSpPr/>
      </dsp:nvSpPr>
      <dsp:spPr>
        <a:xfrm>
          <a:off x="-284661" y="2134908"/>
          <a:ext cx="1978510" cy="1207066"/>
        </a:xfrm>
        <a:prstGeom prst="hexagon">
          <a:avLst>
            <a:gd name="adj" fmla="val 28570"/>
            <a:gd name="vf" fmla="val 115470"/>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Tahoma" panose="020B0604030504040204" pitchFamily="34" charset="0"/>
              <a:ea typeface="Tahoma" panose="020B0604030504040204" pitchFamily="34" charset="0"/>
              <a:cs typeface="Tahoma" panose="020B0604030504040204" pitchFamily="34" charset="0"/>
            </a:rPr>
            <a:t>5. Three spheres of government, SOEs, organs of state</a:t>
          </a:r>
          <a:endParaRPr lang="en-US" sz="1200" kern="1200" dirty="0">
            <a:latin typeface="Tahoma" panose="020B0604030504040204" pitchFamily="34" charset="0"/>
            <a:ea typeface="Tahoma" panose="020B0604030504040204" pitchFamily="34" charset="0"/>
            <a:cs typeface="Tahoma" panose="020B0604030504040204" pitchFamily="34" charset="0"/>
          </a:endParaRPr>
        </a:p>
      </dsp:txBody>
      <dsp:txXfrm>
        <a:off x="-4832" y="2305628"/>
        <a:ext cx="1418852" cy="865626"/>
      </dsp:txXfrm>
    </dsp:sp>
    <dsp:sp modelId="{B8142A82-0CE2-453F-871C-28AAEA93F465}">
      <dsp:nvSpPr>
        <dsp:cNvPr id="0" name=""/>
        <dsp:cNvSpPr/>
      </dsp:nvSpPr>
      <dsp:spPr>
        <a:xfrm>
          <a:off x="-292307" y="701179"/>
          <a:ext cx="1993802" cy="1306347"/>
        </a:xfrm>
        <a:prstGeom prst="hexagon">
          <a:avLst>
            <a:gd name="adj" fmla="val 28570"/>
            <a:gd name="vf" fmla="val 11547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Tahoma" panose="020B0604030504040204" pitchFamily="34" charset="0"/>
              <a:ea typeface="Tahoma" panose="020B0604030504040204" pitchFamily="34" charset="0"/>
              <a:cs typeface="Tahoma" panose="020B0604030504040204" pitchFamily="34" charset="0"/>
            </a:rPr>
            <a:t>6. Conduct training, examinations or tests  (pre-requisites) </a:t>
          </a:r>
          <a:endParaRPr lang="en-US" sz="1200" kern="1200" dirty="0">
            <a:latin typeface="Tahoma" panose="020B0604030504040204" pitchFamily="34" charset="0"/>
            <a:ea typeface="Tahoma" panose="020B0604030504040204" pitchFamily="34" charset="0"/>
            <a:cs typeface="Tahoma" panose="020B0604030504040204" pitchFamily="34" charset="0"/>
          </a:endParaRPr>
        </a:p>
      </dsp:txBody>
      <dsp:txXfrm>
        <a:off x="-1749" y="891554"/>
        <a:ext cx="1412686" cy="92559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C1F4D07-2139-4FD7-B8AF-A6D831AD5478}" type="datetimeFigureOut">
              <a:rPr lang="en-GB" smtClean="0"/>
              <a:t>17/11/2020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4EACA5B-D8D3-4D7B-BCB3-C7F1FBAA0F0D}" type="slidenum">
              <a:rPr lang="en-GB" smtClean="0"/>
              <a:t>‹#›</a:t>
            </a:fld>
            <a:endParaRPr lang="en-GB"/>
          </a:p>
        </p:txBody>
      </p:sp>
    </p:spTree>
    <p:extLst>
      <p:ext uri="{BB962C8B-B14F-4D97-AF65-F5344CB8AC3E}">
        <p14:creationId xmlns:p14="http://schemas.microsoft.com/office/powerpoint/2010/main" val="4024167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35D978A-D81D-40E3-ADB7-82795D22C5D5}" type="datetimeFigureOut">
              <a:rPr lang="en-ZA" smtClean="0"/>
              <a:t>2020/11/17</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1605DA4-7C1C-4544-9339-03148019208C}" type="slidenum">
              <a:rPr lang="en-ZA" smtClean="0"/>
              <a:t>‹#›</a:t>
            </a:fld>
            <a:endParaRPr lang="en-ZA"/>
          </a:p>
        </p:txBody>
      </p:sp>
    </p:spTree>
    <p:extLst>
      <p:ext uri="{BB962C8B-B14F-4D97-AF65-F5344CB8AC3E}">
        <p14:creationId xmlns:p14="http://schemas.microsoft.com/office/powerpoint/2010/main" val="346050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05DA4-7C1C-4544-9339-03148019208C}" type="slidenum">
              <a:rPr lang="en-ZA" smtClean="0"/>
              <a:t>1</a:t>
            </a:fld>
            <a:endParaRPr lang="en-ZA"/>
          </a:p>
        </p:txBody>
      </p:sp>
    </p:spTree>
    <p:extLst>
      <p:ext uri="{BB962C8B-B14F-4D97-AF65-F5344CB8AC3E}">
        <p14:creationId xmlns:p14="http://schemas.microsoft.com/office/powerpoint/2010/main" val="6957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605DA4-7C1C-4544-9339-03148019208C}" type="slidenum">
              <a:rPr lang="en-ZA" smtClean="0"/>
              <a:t>2</a:t>
            </a:fld>
            <a:endParaRPr lang="en-ZA"/>
          </a:p>
        </p:txBody>
      </p:sp>
    </p:spTree>
    <p:extLst>
      <p:ext uri="{BB962C8B-B14F-4D97-AF65-F5344CB8AC3E}">
        <p14:creationId xmlns:p14="http://schemas.microsoft.com/office/powerpoint/2010/main" val="366298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1605DA4-7C1C-4544-9339-03148019208C}" type="slidenum">
              <a:rPr lang="en-ZA" smtClean="0"/>
              <a:t>14</a:t>
            </a:fld>
            <a:endParaRPr lang="en-ZA"/>
          </a:p>
        </p:txBody>
      </p:sp>
    </p:spTree>
    <p:extLst>
      <p:ext uri="{BB962C8B-B14F-4D97-AF65-F5344CB8AC3E}">
        <p14:creationId xmlns:p14="http://schemas.microsoft.com/office/powerpoint/2010/main" val="372803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1605DA4-7C1C-4544-9339-03148019208C}" type="slidenum">
              <a:rPr lang="en-ZA" smtClean="0"/>
              <a:t>15</a:t>
            </a:fld>
            <a:endParaRPr lang="en-ZA"/>
          </a:p>
        </p:txBody>
      </p:sp>
    </p:spTree>
    <p:extLst>
      <p:ext uri="{BB962C8B-B14F-4D97-AF65-F5344CB8AC3E}">
        <p14:creationId xmlns:p14="http://schemas.microsoft.com/office/powerpoint/2010/main" val="355681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605DA4-7C1C-4544-9339-03148019208C}" type="slidenum">
              <a:rPr lang="en-ZA" smtClean="0"/>
              <a:t>17</a:t>
            </a:fld>
            <a:endParaRPr lang="en-ZA"/>
          </a:p>
        </p:txBody>
      </p:sp>
    </p:spTree>
    <p:extLst>
      <p:ext uri="{BB962C8B-B14F-4D97-AF65-F5344CB8AC3E}">
        <p14:creationId xmlns:p14="http://schemas.microsoft.com/office/powerpoint/2010/main" val="259867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05DA4-7C1C-4544-9339-03148019208C}" type="slidenum">
              <a:rPr lang="en-ZA" smtClean="0">
                <a:solidFill>
                  <a:prstClr val="black"/>
                </a:solidFill>
              </a:rPr>
              <a:pPr/>
              <a:t>26</a:t>
            </a:fld>
            <a:endParaRPr lang="en-ZA">
              <a:solidFill>
                <a:prstClr val="black"/>
              </a:solidFill>
            </a:endParaRPr>
          </a:p>
        </p:txBody>
      </p:sp>
    </p:spTree>
    <p:extLst>
      <p:ext uri="{BB962C8B-B14F-4D97-AF65-F5344CB8AC3E}">
        <p14:creationId xmlns:p14="http://schemas.microsoft.com/office/powerpoint/2010/main" val="154355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6" name="Slide Number Placeholder 5"/>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val="36807390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127109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564551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Slide Number Placeholder 6"/>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263555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5" name="Slide Number Placeholder 4"/>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666659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1CE6738C-8955-4CF1-A256-1C49941BBB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59942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Slide Number Placeholder 2"/>
          <p:cNvSpPr>
            <a:spLocks noGrp="1"/>
          </p:cNvSpPr>
          <p:nvPr>
            <p:ph type="sldNum" sz="quarter" idx="10"/>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val="29643917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Slide Number Placeholder 5"/>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val="30379692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val="10474141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Slide Number Placeholder 6"/>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val="4102533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5" name="Slide Number Placeholder 4"/>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val="21750817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E6738C-8955-4CF1-A256-1C49941BBB03}" type="slidenum">
              <a:rPr lang="en-ZA" smtClean="0"/>
              <a:pPr/>
              <a:t>‹#›</a:t>
            </a:fld>
            <a:endParaRPr lang="en-ZA" dirty="0"/>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7502" y="1124744"/>
            <a:ext cx="9055304" cy="4752016"/>
          </a:xfrm>
          <a:prstGeom prst="rect">
            <a:avLst/>
          </a:prstGeom>
        </p:spPr>
      </p:pic>
    </p:spTree>
    <p:extLst>
      <p:ext uri="{BB962C8B-B14F-4D97-AF65-F5344CB8AC3E}">
        <p14:creationId xmlns:p14="http://schemas.microsoft.com/office/powerpoint/2010/main" val="1013192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6393192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Slide Number Placeholder 2"/>
          <p:cNvSpPr>
            <a:spLocks noGrp="1"/>
          </p:cNvSpPr>
          <p:nvPr>
            <p:ph type="sldNum" sz="quarter" idx="10"/>
          </p:nvPr>
        </p:nvSpPr>
        <p:spPr/>
        <p:txBody>
          <a:bodyPr/>
          <a:lstStyle/>
          <a:p>
            <a:fld id="{1CE6738C-8955-4CF1-A256-1C49941BBB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1246684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emf"/><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4"/>
          </p:nvPr>
        </p:nvSpPr>
        <p:spPr>
          <a:xfrm>
            <a:off x="3273759" y="6234886"/>
            <a:ext cx="2133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fld id="{1CE6738C-8955-4CF1-A256-1C49941BBB03}" type="slidenum">
              <a:rPr lang="en-ZA" smtClean="0"/>
              <a:pPr/>
              <a:t>‹#›</a:t>
            </a:fld>
            <a:endParaRPr lang="en-ZA" dirty="0"/>
          </a:p>
        </p:txBody>
      </p:sp>
      <p:pic>
        <p:nvPicPr>
          <p:cNvPr id="8" name="Picture 7"/>
          <p:cNvPicPr>
            <a:picLocks/>
          </p:cNvPicPr>
          <p:nvPr userDrawn="1"/>
        </p:nvPicPr>
        <p:blipFill>
          <a:blip r:embed="rId9"/>
          <a:stretch>
            <a:fillRect/>
          </a:stretch>
        </p:blipFill>
        <p:spPr>
          <a:xfrm flipV="1">
            <a:off x="2571" y="5913280"/>
            <a:ext cx="9144000" cy="36000"/>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7504" y="6031468"/>
            <a:ext cx="2300066" cy="710210"/>
          </a:xfrm>
          <a:prstGeom prst="rect">
            <a:avLst/>
          </a:prstGeom>
        </p:spPr>
      </p:pic>
      <p:sp>
        <p:nvSpPr>
          <p:cNvPr id="11" name="TextBox 10"/>
          <p:cNvSpPr txBox="1"/>
          <p:nvPr userDrawn="1"/>
        </p:nvSpPr>
        <p:spPr>
          <a:xfrm>
            <a:off x="6156176" y="6204603"/>
            <a:ext cx="2149896" cy="369332"/>
          </a:xfrm>
          <a:prstGeom prst="rect">
            <a:avLst/>
          </a:prstGeom>
          <a:noFill/>
        </p:spPr>
        <p:txBody>
          <a:bodyPr wrap="square" rtlCol="0">
            <a:spAutoFit/>
          </a:bodyPr>
          <a:lstStyle/>
          <a:p>
            <a:r>
              <a:rPr lang="en-US" sz="1800" b="0" i="0" u="none" strike="noStrike" kern="1200" baseline="0" dirty="0" smtClean="0">
                <a:solidFill>
                  <a:srgbClr val="B61918"/>
                </a:solidFill>
                <a:latin typeface="Gill Sans Light" charset="0"/>
                <a:ea typeface="Gill Sans Light" charset="0"/>
                <a:cs typeface="Gill Sans Light" charset="0"/>
              </a:rPr>
              <a:t>Learn</a:t>
            </a:r>
            <a:r>
              <a:rPr lang="en-US" sz="1800" b="0" i="0" u="none" strike="noStrike" kern="1200" baseline="0" dirty="0" smtClean="0">
                <a:solidFill>
                  <a:schemeClr val="tx1"/>
                </a:solidFill>
                <a:latin typeface="Gill Sans Light" charset="0"/>
                <a:ea typeface="Gill Sans Light" charset="0"/>
                <a:cs typeface="Gill Sans Light" charset="0"/>
              </a:rPr>
              <a:t> </a:t>
            </a:r>
            <a:r>
              <a:rPr lang="en-US" sz="1800" b="0" i="0" u="none" strike="noStrike" kern="1200" baseline="0" dirty="0" smtClean="0">
                <a:solidFill>
                  <a:srgbClr val="006600"/>
                </a:solidFill>
                <a:latin typeface="Gill Sans Light" charset="0"/>
                <a:ea typeface="Gill Sans Light" charset="0"/>
                <a:cs typeface="Gill Sans Light" charset="0"/>
              </a:rPr>
              <a:t>Serve</a:t>
            </a:r>
            <a:r>
              <a:rPr lang="en-US" sz="1800" b="0" i="0" u="none" strike="noStrike" kern="1200" baseline="0" dirty="0" smtClean="0">
                <a:solidFill>
                  <a:schemeClr val="tx1"/>
                </a:solidFill>
                <a:latin typeface="Gill Sans Light" charset="0"/>
                <a:ea typeface="Gill Sans Light" charset="0"/>
                <a:cs typeface="Gill Sans Light" charset="0"/>
              </a:rPr>
              <a:t> </a:t>
            </a:r>
            <a:r>
              <a:rPr lang="en-US" sz="1800" b="0" i="0" u="none" strike="noStrike" kern="1200" baseline="0" dirty="0" smtClean="0">
                <a:solidFill>
                  <a:srgbClr val="AAAAAA"/>
                </a:solidFill>
                <a:latin typeface="Gill Sans Light" charset="0"/>
                <a:ea typeface="Gill Sans Light" charset="0"/>
                <a:cs typeface="Gill Sans Light" charset="0"/>
              </a:rPr>
              <a:t>Grow</a:t>
            </a:r>
            <a:endParaRPr lang="en-US" b="0" i="0" dirty="0">
              <a:solidFill>
                <a:srgbClr val="AAAAAA"/>
              </a:solidFill>
              <a:latin typeface="Gill Sans Light" charset="0"/>
              <a:ea typeface="Gill Sans Light" charset="0"/>
              <a:cs typeface="Gill Sans Light" charset="0"/>
            </a:endParaRPr>
          </a:p>
        </p:txBody>
      </p:sp>
      <p:pic>
        <p:nvPicPr>
          <p:cNvPr id="12" name="Picture 11"/>
          <p:cNvPicPr>
            <a:picLocks/>
          </p:cNvPicPr>
          <p:nvPr userDrawn="1"/>
        </p:nvPicPr>
        <p:blipFill>
          <a:blip r:embed="rId9"/>
          <a:stretch>
            <a:fillRect/>
          </a:stretch>
        </p:blipFill>
        <p:spPr>
          <a:xfrm flipV="1">
            <a:off x="2571" y="1052736"/>
            <a:ext cx="9144000" cy="36000"/>
          </a:xfrm>
          <a:prstGeom prst="rect">
            <a:avLst/>
          </a:prstGeom>
        </p:spPr>
      </p:pic>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172400" y="6031468"/>
            <a:ext cx="648460" cy="648460"/>
          </a:xfrm>
          <a:prstGeom prst="rect">
            <a:avLst/>
          </a:prstGeom>
        </p:spPr>
      </p:pic>
    </p:spTree>
    <p:extLst>
      <p:ext uri="{BB962C8B-B14F-4D97-AF65-F5344CB8AC3E}">
        <p14:creationId xmlns:p14="http://schemas.microsoft.com/office/powerpoint/2010/main" val="4141688387"/>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4" r:id="rId6"/>
    <p:sldLayoutId id="2147483659" r:id="rId7"/>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4"/>
          </p:nvPr>
        </p:nvSpPr>
        <p:spPr>
          <a:xfrm>
            <a:off x="3215073" y="620881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CE6738C-8955-4CF1-A256-1C49941BBB03}" type="slidenum">
              <a:rPr lang="en-ZA" smtClean="0">
                <a:solidFill>
                  <a:prstClr val="black">
                    <a:tint val="75000"/>
                  </a:prstClr>
                </a:solidFill>
              </a:rPr>
              <a:pPr/>
              <a:t>‹#›</a:t>
            </a:fld>
            <a:endParaRPr lang="en-ZA" dirty="0">
              <a:solidFill>
                <a:prstClr val="black">
                  <a:tint val="75000"/>
                </a:prstClr>
              </a:solidFill>
            </a:endParaRPr>
          </a:p>
        </p:txBody>
      </p:sp>
      <p:pic>
        <p:nvPicPr>
          <p:cNvPr id="8" name="Picture 7"/>
          <p:cNvPicPr>
            <a:picLocks/>
          </p:cNvPicPr>
          <p:nvPr userDrawn="1"/>
        </p:nvPicPr>
        <p:blipFill>
          <a:blip r:embed="rId9"/>
          <a:stretch>
            <a:fillRect/>
          </a:stretch>
        </p:blipFill>
        <p:spPr>
          <a:xfrm flipV="1">
            <a:off x="2571" y="5913280"/>
            <a:ext cx="9144000" cy="36000"/>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7504" y="6031468"/>
            <a:ext cx="2300066" cy="710210"/>
          </a:xfrm>
          <a:prstGeom prst="rect">
            <a:avLst/>
          </a:prstGeom>
        </p:spPr>
      </p:pic>
      <p:sp>
        <p:nvSpPr>
          <p:cNvPr id="11" name="TextBox 10"/>
          <p:cNvSpPr txBox="1"/>
          <p:nvPr userDrawn="1"/>
        </p:nvSpPr>
        <p:spPr>
          <a:xfrm>
            <a:off x="6156176" y="6204603"/>
            <a:ext cx="2149896" cy="369332"/>
          </a:xfrm>
          <a:prstGeom prst="rect">
            <a:avLst/>
          </a:prstGeom>
          <a:noFill/>
        </p:spPr>
        <p:txBody>
          <a:bodyPr wrap="square" rtlCol="0">
            <a:spAutoFit/>
          </a:bodyPr>
          <a:lstStyle/>
          <a:p>
            <a:r>
              <a:rPr lang="en-US" dirty="0" smtClean="0">
                <a:solidFill>
                  <a:srgbClr val="B61918"/>
                </a:solidFill>
                <a:latin typeface="Gill Sans Light" charset="0"/>
                <a:ea typeface="Gill Sans Light" charset="0"/>
                <a:cs typeface="Gill Sans Light" charset="0"/>
              </a:rPr>
              <a:t>Learn</a:t>
            </a:r>
            <a:r>
              <a:rPr lang="en-US" dirty="0" smtClean="0">
                <a:solidFill>
                  <a:prstClr val="black"/>
                </a:solidFill>
                <a:latin typeface="Gill Sans Light" charset="0"/>
                <a:ea typeface="Gill Sans Light" charset="0"/>
                <a:cs typeface="Gill Sans Light" charset="0"/>
              </a:rPr>
              <a:t> </a:t>
            </a:r>
            <a:r>
              <a:rPr lang="en-US" dirty="0" smtClean="0">
                <a:solidFill>
                  <a:srgbClr val="006600"/>
                </a:solidFill>
                <a:latin typeface="Gill Sans Light" charset="0"/>
                <a:ea typeface="Gill Sans Light" charset="0"/>
                <a:cs typeface="Gill Sans Light" charset="0"/>
              </a:rPr>
              <a:t>Serve</a:t>
            </a:r>
            <a:r>
              <a:rPr lang="en-US" dirty="0" smtClean="0">
                <a:solidFill>
                  <a:prstClr val="black"/>
                </a:solidFill>
                <a:latin typeface="Gill Sans Light" charset="0"/>
                <a:ea typeface="Gill Sans Light" charset="0"/>
                <a:cs typeface="Gill Sans Light" charset="0"/>
              </a:rPr>
              <a:t> </a:t>
            </a:r>
            <a:r>
              <a:rPr lang="en-US" dirty="0" smtClean="0">
                <a:solidFill>
                  <a:srgbClr val="AAAAAA"/>
                </a:solidFill>
                <a:latin typeface="Gill Sans Light" charset="0"/>
                <a:ea typeface="Gill Sans Light" charset="0"/>
                <a:cs typeface="Gill Sans Light" charset="0"/>
              </a:rPr>
              <a:t>Grow</a:t>
            </a:r>
            <a:endParaRPr lang="en-US" dirty="0">
              <a:solidFill>
                <a:srgbClr val="AAAAAA"/>
              </a:solidFill>
              <a:latin typeface="Gill Sans Light" charset="0"/>
              <a:ea typeface="Gill Sans Light" charset="0"/>
              <a:cs typeface="Gill Sans Light" charset="0"/>
            </a:endParaRPr>
          </a:p>
        </p:txBody>
      </p:sp>
      <p:pic>
        <p:nvPicPr>
          <p:cNvPr id="12" name="Picture 11"/>
          <p:cNvPicPr>
            <a:picLocks/>
          </p:cNvPicPr>
          <p:nvPr userDrawn="1"/>
        </p:nvPicPr>
        <p:blipFill>
          <a:blip r:embed="rId9"/>
          <a:stretch>
            <a:fillRect/>
          </a:stretch>
        </p:blipFill>
        <p:spPr>
          <a:xfrm flipV="1">
            <a:off x="2571" y="1052736"/>
            <a:ext cx="9144000" cy="36000"/>
          </a:xfrm>
          <a:prstGeom prst="rect">
            <a:avLst/>
          </a:prstGeom>
        </p:spPr>
      </p:pic>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172400" y="6031468"/>
            <a:ext cx="648460" cy="648460"/>
          </a:xfrm>
          <a:prstGeom prst="rect">
            <a:avLst/>
          </a:prstGeom>
        </p:spPr>
      </p:pic>
    </p:spTree>
    <p:extLst>
      <p:ext uri="{BB962C8B-B14F-4D97-AF65-F5344CB8AC3E}">
        <p14:creationId xmlns:p14="http://schemas.microsoft.com/office/powerpoint/2010/main" val="2499953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161" t="5035" r="1112" b="2280"/>
          <a:stretch/>
        </p:blipFill>
        <p:spPr>
          <a:xfrm>
            <a:off x="0" y="73742"/>
            <a:ext cx="9144000" cy="5805263"/>
          </a:xfrm>
          <a:prstGeom prst="rect">
            <a:avLst/>
          </a:prstGeom>
        </p:spPr>
      </p:pic>
      <p:sp>
        <p:nvSpPr>
          <p:cNvPr id="2" name="Title 1"/>
          <p:cNvSpPr>
            <a:spLocks noGrp="1"/>
          </p:cNvSpPr>
          <p:nvPr>
            <p:ph type="ctrTitle"/>
          </p:nvPr>
        </p:nvSpPr>
        <p:spPr>
          <a:xfrm>
            <a:off x="107504" y="2333319"/>
            <a:ext cx="8928992" cy="1698325"/>
          </a:xfrm>
        </p:spPr>
        <p:txBody>
          <a:bodyPr>
            <a:normAutofit fontScale="90000"/>
          </a:bodyPr>
          <a:lstStyle/>
          <a:p>
            <a:r>
              <a:rPr lang="en-ZA" sz="22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
            </a:r>
            <a:br>
              <a:rPr lang="en-ZA" sz="22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br>
            <a:r>
              <a:rPr lang="en-ZA" sz="22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
            </a:r>
            <a:br>
              <a:rPr lang="en-ZA" sz="22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br>
            <a:r>
              <a:rPr lang="en-ZA" sz="2700" dirty="0" smtClean="0">
                <a:solidFill>
                  <a:srgbClr val="C00000"/>
                </a:solidFill>
                <a:latin typeface="Tahoma" panose="020B0604030504040204" pitchFamily="34" charset="0"/>
                <a:ea typeface="Tahoma" panose="020B0604030504040204" pitchFamily="34" charset="0"/>
                <a:cs typeface="Tahoma" panose="020B0604030504040204" pitchFamily="34" charset="0"/>
              </a:rPr>
              <a:t>National School of Government Annual Report 2019/20: </a:t>
            </a:r>
            <a:br>
              <a:rPr lang="en-ZA" sz="2700"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n-ZA" sz="2700" dirty="0">
                <a:solidFill>
                  <a:srgbClr val="C00000"/>
                </a:solidFill>
                <a:latin typeface="Tahoma" panose="020B0604030504040204" pitchFamily="34" charset="0"/>
                <a:ea typeface="Tahoma" panose="020B0604030504040204" pitchFamily="34" charset="0"/>
                <a:cs typeface="Tahoma" panose="020B0604030504040204" pitchFamily="34" charset="0"/>
              </a:rPr>
              <a:t>A presentation to the Portfolio Committee on Public Service and Administration </a:t>
            </a:r>
            <a:br>
              <a:rPr lang="en-ZA" sz="270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ZA" sz="31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ZA" sz="27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r>
            <a:br>
              <a:rPr lang="en-ZA" sz="2700"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n-ZA" sz="2700" dirty="0">
                <a:solidFill>
                  <a:srgbClr val="006600"/>
                </a:solidFill>
                <a:latin typeface="Tahoma" panose="020B0604030504040204" pitchFamily="34" charset="0"/>
                <a:ea typeface="Tahoma" panose="020B0604030504040204" pitchFamily="34" charset="0"/>
                <a:cs typeface="Tahoma" panose="020B0604030504040204" pitchFamily="34" charset="0"/>
              </a:rPr>
              <a:t/>
            </a:r>
            <a:br>
              <a:rPr lang="en-ZA" sz="2700" dirty="0">
                <a:solidFill>
                  <a:srgbClr val="006600"/>
                </a:solidFill>
                <a:latin typeface="Tahoma" panose="020B0604030504040204" pitchFamily="34" charset="0"/>
                <a:ea typeface="Tahoma" panose="020B0604030504040204" pitchFamily="34" charset="0"/>
                <a:cs typeface="Tahoma" panose="020B0604030504040204" pitchFamily="34" charset="0"/>
              </a:rPr>
            </a:br>
            <a:r>
              <a:rPr lang="en-ZA" sz="2700" dirty="0">
                <a:solidFill>
                  <a:srgbClr val="006600"/>
                </a:solidFill>
                <a:latin typeface="Tahoma" panose="020B0604030504040204" pitchFamily="34" charset="0"/>
                <a:ea typeface="Tahoma" panose="020B0604030504040204" pitchFamily="34" charset="0"/>
                <a:cs typeface="Tahoma" panose="020B0604030504040204" pitchFamily="34" charset="0"/>
              </a:rPr>
              <a:t/>
            </a:r>
            <a:br>
              <a:rPr lang="en-ZA" sz="2700" dirty="0">
                <a:solidFill>
                  <a:srgbClr val="006600"/>
                </a:solidFill>
                <a:latin typeface="Tahoma" panose="020B0604030504040204" pitchFamily="34" charset="0"/>
                <a:ea typeface="Tahoma" panose="020B0604030504040204" pitchFamily="34" charset="0"/>
                <a:cs typeface="Tahoma" panose="020B0604030504040204" pitchFamily="34" charset="0"/>
              </a:rPr>
            </a:br>
            <a:r>
              <a:rPr lang="en-ZA" sz="27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r>
            <a:br>
              <a:rPr lang="en-ZA" sz="2700" dirty="0" smtClean="0">
                <a:solidFill>
                  <a:srgbClr val="C00000"/>
                </a:solidFill>
                <a:latin typeface="Tahoma" panose="020B0604030504040204" pitchFamily="34" charset="0"/>
                <a:ea typeface="Tahoma" panose="020B0604030504040204" pitchFamily="34" charset="0"/>
                <a:cs typeface="Tahoma" panose="020B0604030504040204" pitchFamily="34" charset="0"/>
              </a:rPr>
            </a:br>
            <a:endParaRPr lang="en-ZA" sz="27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4067944" y="5805263"/>
            <a:ext cx="507605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dirty="0" smtClean="0">
                <a:latin typeface="Calibri" pitchFamily="34" charset="0"/>
                <a:cs typeface="Arial" pitchFamily="34" charset="0"/>
              </a:rPr>
              <a:t> </a:t>
            </a:r>
            <a:endParaRPr lang="en-ZA" sz="2000" b="1" dirty="0">
              <a:latin typeface="Calibri" pitchFamily="34" charset="0"/>
              <a:cs typeface="Arial" pitchFamily="34" charset="0"/>
            </a:endParaRPr>
          </a:p>
        </p:txBody>
      </p:sp>
      <p:sp>
        <p:nvSpPr>
          <p:cNvPr id="6" name="Title 1"/>
          <p:cNvSpPr txBox="1">
            <a:spLocks/>
          </p:cNvSpPr>
          <p:nvPr/>
        </p:nvSpPr>
        <p:spPr>
          <a:xfrm>
            <a:off x="939552" y="5013175"/>
            <a:ext cx="8204448" cy="848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ZA" sz="1800" dirty="0" smtClean="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910654" y="4905971"/>
            <a:ext cx="8204448" cy="848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800" dirty="0" smtClean="0">
                <a:solidFill>
                  <a:srgbClr val="C00000"/>
                </a:solidFill>
                <a:latin typeface="Tahoma" panose="020B0604030504040204" pitchFamily="34" charset="0"/>
                <a:ea typeface="Tahoma" panose="020B0604030504040204" pitchFamily="34" charset="0"/>
                <a:cs typeface="Tahoma" panose="020B0604030504040204" pitchFamily="34" charset="0"/>
              </a:rPr>
              <a:t>Mr Busani Ngcaweni</a:t>
            </a:r>
          </a:p>
          <a:p>
            <a:pPr algn="r"/>
            <a:r>
              <a:rPr lang="en-ZA" sz="1800" dirty="0" smtClean="0">
                <a:solidFill>
                  <a:srgbClr val="C00000"/>
                </a:solidFill>
                <a:latin typeface="Tahoma" panose="020B0604030504040204" pitchFamily="34" charset="0"/>
                <a:ea typeface="Tahoma" panose="020B0604030504040204" pitchFamily="34" charset="0"/>
                <a:cs typeface="Tahoma" panose="020B0604030504040204" pitchFamily="34" charset="0"/>
              </a:rPr>
              <a:t>Principal: NSG </a:t>
            </a:r>
          </a:p>
          <a:p>
            <a:pPr algn="r"/>
            <a:r>
              <a:rPr lang="en-ZA" sz="1800" dirty="0" smtClean="0">
                <a:solidFill>
                  <a:srgbClr val="C00000"/>
                </a:solidFill>
                <a:latin typeface="Tahoma" panose="020B0604030504040204" pitchFamily="34" charset="0"/>
                <a:ea typeface="Tahoma" panose="020B0604030504040204" pitchFamily="34" charset="0"/>
                <a:cs typeface="Tahoma" panose="020B0604030504040204" pitchFamily="34" charset="0"/>
              </a:rPr>
              <a:t> November 2020</a:t>
            </a:r>
            <a:endParaRPr lang="en-ZA" sz="1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64761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5" y="415462"/>
            <a:ext cx="8229600" cy="792088"/>
          </a:xfrm>
        </p:spPr>
        <p:txBody>
          <a:bodyPr>
            <a:noAutofit/>
          </a:bodyPr>
          <a:lstStyle/>
          <a:p>
            <a:r>
              <a:rPr lang="en-ZA"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Executive Summary</a:t>
            </a:r>
            <a:endParaRPr lang="en-US" sz="18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1124744"/>
            <a:ext cx="9036496" cy="4752528"/>
          </a:xfrm>
        </p:spPr>
        <p:txBody>
          <a:bodyPr>
            <a:noAutofit/>
          </a:bodyPr>
          <a:lstStyle/>
          <a:p>
            <a:pPr>
              <a:lnSpc>
                <a:spcPct val="108000"/>
              </a:lnSpc>
              <a:spcBef>
                <a:spcPts val="0"/>
              </a:spcBef>
              <a:buClr>
                <a:srgbClr val="C00000"/>
              </a:buClr>
              <a:buSzPct val="80000"/>
              <a:buFont typeface="Wingdings" panose="05000000000000000000" pitchFamily="2" charset="2"/>
              <a:buChar char="Ø"/>
            </a:pPr>
            <a:r>
              <a:rPr lang="en-ZA" sz="1400" dirty="0" smtClean="0">
                <a:latin typeface="Tahoma" panose="020B0604030504040204" pitchFamily="34" charset="0"/>
                <a:ea typeface="Tahoma" panose="020B0604030504040204" pitchFamily="34" charset="0"/>
                <a:cs typeface="Tahoma" panose="020B0604030504040204" pitchFamily="34" charset="0"/>
              </a:rPr>
              <a:t>The presentation provides non-financial </a:t>
            </a:r>
            <a:r>
              <a:rPr lang="en-ZA" sz="1400" dirty="0">
                <a:latin typeface="Tahoma" panose="020B0604030504040204" pitchFamily="34" charset="0"/>
                <a:ea typeface="Tahoma" panose="020B0604030504040204" pitchFamily="34" charset="0"/>
                <a:cs typeface="Tahoma" panose="020B0604030504040204" pitchFamily="34" charset="0"/>
              </a:rPr>
              <a:t>performance </a:t>
            </a:r>
            <a:r>
              <a:rPr lang="en-ZA" sz="1400" dirty="0" smtClean="0">
                <a:latin typeface="Tahoma" panose="020B0604030504040204" pitchFamily="34" charset="0"/>
                <a:ea typeface="Tahoma" panose="020B0604030504040204" pitchFamily="34" charset="0"/>
                <a:cs typeface="Tahoma" panose="020B0604030504040204" pitchFamily="34" charset="0"/>
              </a:rPr>
              <a:t>highlights of the NSG for 2019/20 </a:t>
            </a:r>
            <a:r>
              <a:rPr lang="en-ZA" sz="1400" dirty="0">
                <a:latin typeface="Tahoma" panose="020B0604030504040204" pitchFamily="34" charset="0"/>
                <a:ea typeface="Tahoma" panose="020B0604030504040204" pitchFamily="34" charset="0"/>
                <a:cs typeface="Tahoma" panose="020B0604030504040204" pitchFamily="34" charset="0"/>
              </a:rPr>
              <a:t>financial year, measured against the approved Annual Performance Plan (APP</a:t>
            </a:r>
            <a:r>
              <a:rPr lang="en-ZA" sz="1400" dirty="0" smtClean="0">
                <a:latin typeface="Tahoma" panose="020B0604030504040204" pitchFamily="34" charset="0"/>
                <a:ea typeface="Tahoma" panose="020B0604030504040204" pitchFamily="34" charset="0"/>
                <a:cs typeface="Tahoma" panose="020B0604030504040204" pitchFamily="34" charset="0"/>
              </a:rPr>
              <a:t>)</a:t>
            </a:r>
          </a:p>
          <a:p>
            <a:pPr>
              <a:lnSpc>
                <a:spcPct val="108000"/>
              </a:lnSpc>
              <a:spcBef>
                <a:spcPts val="0"/>
              </a:spcBef>
              <a:buClr>
                <a:srgbClr val="C00000"/>
              </a:buClr>
              <a:buSzPct val="80000"/>
              <a:buFont typeface="Wingdings" panose="05000000000000000000" pitchFamily="2" charset="2"/>
              <a:buChar char="Ø"/>
            </a:pPr>
            <a:endParaRPr lang="en-ZA"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r>
              <a:rPr lang="en-ZA" sz="1400" dirty="0">
                <a:latin typeface="Tahoma" panose="020B0604030504040204" pitchFamily="34" charset="0"/>
                <a:ea typeface="Tahoma" panose="020B0604030504040204" pitchFamily="34" charset="0"/>
                <a:cs typeface="Tahoma" panose="020B0604030504040204" pitchFamily="34" charset="0"/>
              </a:rPr>
              <a:t>The </a:t>
            </a:r>
            <a:r>
              <a:rPr lang="en-ZA" sz="1400" dirty="0" smtClean="0">
                <a:latin typeface="Tahoma" panose="020B0604030504040204" pitchFamily="34" charset="0"/>
                <a:ea typeface="Tahoma" panose="020B0604030504040204" pitchFamily="34" charset="0"/>
                <a:cs typeface="Tahoma" panose="020B0604030504040204" pitchFamily="34" charset="0"/>
              </a:rPr>
              <a:t>APP </a:t>
            </a:r>
            <a:r>
              <a:rPr lang="en-ZA" sz="1400" dirty="0">
                <a:latin typeface="Tahoma" panose="020B0604030504040204" pitchFamily="34" charset="0"/>
                <a:ea typeface="Tahoma" panose="020B0604030504040204" pitchFamily="34" charset="0"/>
                <a:cs typeface="Tahoma" panose="020B0604030504040204" pitchFamily="34" charset="0"/>
              </a:rPr>
              <a:t>for the 2019/20 financial year </a:t>
            </a:r>
            <a:r>
              <a:rPr lang="en-ZA" sz="1400" dirty="0" smtClean="0">
                <a:latin typeface="Tahoma" panose="020B0604030504040204" pitchFamily="34" charset="0"/>
                <a:ea typeface="Tahoma" panose="020B0604030504040204" pitchFamily="34" charset="0"/>
                <a:cs typeface="Tahoma" panose="020B0604030504040204" pitchFamily="34" charset="0"/>
              </a:rPr>
              <a:t>has a total </a:t>
            </a:r>
            <a:r>
              <a:rPr lang="en-ZA" sz="1400" dirty="0">
                <a:latin typeface="Tahoma" panose="020B0604030504040204" pitchFamily="34" charset="0"/>
                <a:ea typeface="Tahoma" panose="020B0604030504040204" pitchFamily="34" charset="0"/>
                <a:cs typeface="Tahoma" panose="020B0604030504040204" pitchFamily="34" charset="0"/>
              </a:rPr>
              <a:t>of </a:t>
            </a:r>
            <a:r>
              <a:rPr lang="en-ZA" sz="1400" dirty="0" smtClean="0">
                <a:latin typeface="Tahoma" panose="020B0604030504040204" pitchFamily="34" charset="0"/>
                <a:ea typeface="Tahoma" panose="020B0604030504040204" pitchFamily="34" charset="0"/>
                <a:cs typeface="Tahoma" panose="020B0604030504040204" pitchFamily="34" charset="0"/>
              </a:rPr>
              <a:t>27 </a:t>
            </a:r>
            <a:r>
              <a:rPr lang="en-ZA" sz="1400" dirty="0">
                <a:latin typeface="Tahoma" panose="020B0604030504040204" pitchFamily="34" charset="0"/>
                <a:ea typeface="Tahoma" panose="020B0604030504040204" pitchFamily="34" charset="0"/>
                <a:cs typeface="Tahoma" panose="020B0604030504040204" pitchFamily="34" charset="0"/>
              </a:rPr>
              <a:t>performance </a:t>
            </a:r>
            <a:r>
              <a:rPr lang="en-ZA" sz="1400" dirty="0" smtClean="0">
                <a:latin typeface="Tahoma" panose="020B0604030504040204" pitchFamily="34" charset="0"/>
                <a:ea typeface="Tahoma" panose="020B0604030504040204" pitchFamily="34" charset="0"/>
                <a:cs typeface="Tahoma" panose="020B0604030504040204" pitchFamily="34" charset="0"/>
              </a:rPr>
              <a:t>targets (for both programmes). </a:t>
            </a:r>
            <a:r>
              <a:rPr lang="en-ZA" sz="1400" dirty="0">
                <a:latin typeface="Tahoma" panose="020B0604030504040204" pitchFamily="34" charset="0"/>
                <a:ea typeface="Tahoma" panose="020B0604030504040204" pitchFamily="34" charset="0"/>
                <a:cs typeface="Tahoma" panose="020B0604030504040204" pitchFamily="34" charset="0"/>
              </a:rPr>
              <a:t>In terms of the APP targets, </a:t>
            </a:r>
            <a:r>
              <a:rPr lang="en-ZA" sz="1400" dirty="0" smtClean="0">
                <a:latin typeface="Tahoma" panose="020B0604030504040204" pitchFamily="34" charset="0"/>
                <a:ea typeface="Tahoma" panose="020B0604030504040204" pitchFamily="34" charset="0"/>
                <a:cs typeface="Tahoma" panose="020B0604030504040204" pitchFamily="34" charset="0"/>
              </a:rPr>
              <a:t>23 </a:t>
            </a:r>
            <a:r>
              <a:rPr lang="en-ZA" sz="1400" dirty="0">
                <a:latin typeface="Tahoma" panose="020B0604030504040204" pitchFamily="34" charset="0"/>
                <a:ea typeface="Tahoma" panose="020B0604030504040204" pitchFamily="34" charset="0"/>
                <a:cs typeface="Tahoma" panose="020B0604030504040204" pitchFamily="34" charset="0"/>
              </a:rPr>
              <a:t>are achieved against the target of </a:t>
            </a:r>
            <a:r>
              <a:rPr lang="en-ZA" sz="1400" dirty="0" smtClean="0">
                <a:latin typeface="Tahoma" panose="020B0604030504040204" pitchFamily="34" charset="0"/>
                <a:ea typeface="Tahoma" panose="020B0604030504040204" pitchFamily="34" charset="0"/>
                <a:cs typeface="Tahoma" panose="020B0604030504040204" pitchFamily="34" charset="0"/>
              </a:rPr>
              <a:t>27. Four targets were </a:t>
            </a:r>
            <a:r>
              <a:rPr lang="en-ZA" sz="1400" dirty="0">
                <a:latin typeface="Tahoma" panose="020B0604030504040204" pitchFamily="34" charset="0"/>
                <a:ea typeface="Tahoma" panose="020B0604030504040204" pitchFamily="34" charset="0"/>
                <a:cs typeface="Tahoma" panose="020B0604030504040204" pitchFamily="34" charset="0"/>
              </a:rPr>
              <a:t>not achieved as </a:t>
            </a:r>
            <a:r>
              <a:rPr lang="en-ZA" sz="1400" dirty="0" smtClean="0">
                <a:latin typeface="Tahoma" panose="020B0604030504040204" pitchFamily="34" charset="0"/>
                <a:ea typeface="Tahoma" panose="020B0604030504040204" pitchFamily="34" charset="0"/>
                <a:cs typeface="Tahoma" panose="020B0604030504040204" pitchFamily="34" charset="0"/>
              </a:rPr>
              <a:t>planned. </a:t>
            </a:r>
            <a:r>
              <a:rPr lang="en-ZA" sz="1400" dirty="0">
                <a:latin typeface="Tahoma" panose="020B0604030504040204" pitchFamily="34" charset="0"/>
                <a:ea typeface="Tahoma" panose="020B0604030504040204" pitchFamily="34" charset="0"/>
                <a:cs typeface="Tahoma" panose="020B0604030504040204" pitchFamily="34" charset="0"/>
              </a:rPr>
              <a:t>This translates </a:t>
            </a:r>
            <a:r>
              <a:rPr lang="en-ZA" sz="1400" dirty="0" smtClean="0">
                <a:latin typeface="Tahoma" panose="020B0604030504040204" pitchFamily="34" charset="0"/>
                <a:ea typeface="Tahoma" panose="020B0604030504040204" pitchFamily="34" charset="0"/>
                <a:cs typeface="Tahoma" panose="020B0604030504040204" pitchFamily="34" charset="0"/>
              </a:rPr>
              <a:t>to an 85 </a:t>
            </a:r>
            <a:r>
              <a:rPr lang="en-ZA" sz="1400" dirty="0">
                <a:latin typeface="Tahoma" panose="020B0604030504040204" pitchFamily="34" charset="0"/>
                <a:ea typeface="Tahoma" panose="020B0604030504040204" pitchFamily="34" charset="0"/>
                <a:cs typeface="Tahoma" panose="020B0604030504040204" pitchFamily="34" charset="0"/>
              </a:rPr>
              <a:t>% achievement of performance targets </a:t>
            </a:r>
          </a:p>
          <a:p>
            <a:pPr>
              <a:lnSpc>
                <a:spcPct val="108000"/>
              </a:lnSpc>
              <a:spcBef>
                <a:spcPts val="0"/>
              </a:spcBef>
              <a:buClr>
                <a:srgbClr val="C00000"/>
              </a:buClr>
              <a:buSzPct val="80000"/>
              <a:buFont typeface="Wingdings" panose="05000000000000000000" pitchFamily="2" charset="2"/>
              <a:buChar char="Ø"/>
            </a:pPr>
            <a:endParaRPr lang="en-ZA"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r>
              <a:rPr lang="en-ZA" sz="1400" dirty="0" smtClean="0">
                <a:latin typeface="Tahoma" panose="020B0604030504040204" pitchFamily="34" charset="0"/>
                <a:ea typeface="Tahoma" panose="020B0604030504040204" pitchFamily="34" charset="0"/>
                <a:cs typeface="Tahoma" panose="020B0604030504040204" pitchFamily="34" charset="0"/>
              </a:rPr>
              <a:t>With regard to the training targets, the NSG trained a total of 46 378 </a:t>
            </a:r>
            <a:r>
              <a:rPr lang="en-ZA" sz="1400" dirty="0">
                <a:latin typeface="Tahoma" panose="020B0604030504040204" pitchFamily="34" charset="0"/>
                <a:ea typeface="Tahoma" panose="020B0604030504040204" pitchFamily="34" charset="0"/>
                <a:cs typeface="Tahoma" panose="020B0604030504040204" pitchFamily="34" charset="0"/>
              </a:rPr>
              <a:t>against an annual target of 53 783, </a:t>
            </a:r>
            <a:r>
              <a:rPr lang="en-ZA" sz="1400" dirty="0" smtClean="0">
                <a:latin typeface="Tahoma" panose="020B0604030504040204" pitchFamily="34" charset="0"/>
                <a:ea typeface="Tahoma" panose="020B0604030504040204" pitchFamily="34" charset="0"/>
                <a:cs typeface="Tahoma" panose="020B0604030504040204" pitchFamily="34" charset="0"/>
              </a:rPr>
              <a:t>representing </a:t>
            </a:r>
            <a:r>
              <a:rPr lang="en-ZA" sz="1400" dirty="0">
                <a:latin typeface="Tahoma" panose="020B0604030504040204" pitchFamily="34" charset="0"/>
                <a:ea typeface="Tahoma" panose="020B0604030504040204" pitchFamily="34" charset="0"/>
                <a:cs typeface="Tahoma" panose="020B0604030504040204" pitchFamily="34" charset="0"/>
              </a:rPr>
              <a:t>86% </a:t>
            </a:r>
            <a:r>
              <a:rPr lang="en-ZA" sz="1400" dirty="0" smtClean="0">
                <a:latin typeface="Tahoma" panose="020B0604030504040204" pitchFamily="34" charset="0"/>
                <a:ea typeface="Tahoma" panose="020B0604030504040204" pitchFamily="34" charset="0"/>
                <a:cs typeface="Tahoma" panose="020B0604030504040204" pitchFamily="34" charset="0"/>
              </a:rPr>
              <a:t>achievement. The annual </a:t>
            </a:r>
            <a:r>
              <a:rPr lang="en-ZA" sz="1400" dirty="0">
                <a:latin typeface="Tahoma" panose="020B0604030504040204" pitchFamily="34" charset="0"/>
                <a:ea typeface="Tahoma" panose="020B0604030504040204" pitchFamily="34" charset="0"/>
                <a:cs typeface="Tahoma" panose="020B0604030504040204" pitchFamily="34" charset="0"/>
              </a:rPr>
              <a:t>revenue generation by the end of the </a:t>
            </a:r>
            <a:r>
              <a:rPr lang="en-ZA" sz="1400" dirty="0" smtClean="0">
                <a:latin typeface="Tahoma" panose="020B0604030504040204" pitchFamily="34" charset="0"/>
                <a:ea typeface="Tahoma" panose="020B0604030504040204" pitchFamily="34" charset="0"/>
                <a:cs typeface="Tahoma" panose="020B0604030504040204" pitchFamily="34" charset="0"/>
              </a:rPr>
              <a:t>financial year was R150.3million</a:t>
            </a:r>
          </a:p>
          <a:p>
            <a:pPr>
              <a:lnSpc>
                <a:spcPct val="108000"/>
              </a:lnSpc>
              <a:spcBef>
                <a:spcPts val="0"/>
              </a:spcBef>
              <a:buClr>
                <a:srgbClr val="C00000"/>
              </a:buClr>
              <a:buSzPct val="80000"/>
              <a:buFont typeface="Wingdings" panose="05000000000000000000" pitchFamily="2" charset="2"/>
              <a:buChar char="Ø"/>
            </a:pPr>
            <a:endParaRPr lang="en-ZA"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r>
              <a:rPr lang="en-ZA" sz="1400" dirty="0">
                <a:latin typeface="Tahoma" panose="020B0604030504040204" pitchFamily="34" charset="0"/>
                <a:ea typeface="Tahoma" panose="020B0604030504040204" pitchFamily="34" charset="0"/>
                <a:cs typeface="Tahoma" panose="020B0604030504040204" pitchFamily="34" charset="0"/>
              </a:rPr>
              <a:t>The TTA closed the year with a surplus of </a:t>
            </a:r>
            <a:r>
              <a:rPr lang="en-ZA" sz="1400" dirty="0" smtClean="0">
                <a:latin typeface="Tahoma" panose="020B0604030504040204" pitchFamily="34" charset="0"/>
                <a:ea typeface="Tahoma" panose="020B0604030504040204" pitchFamily="34" charset="0"/>
                <a:cs typeface="Tahoma" panose="020B0604030504040204" pitchFamily="34" charset="0"/>
              </a:rPr>
              <a:t>R14.0 </a:t>
            </a:r>
            <a:r>
              <a:rPr lang="en-ZA" sz="1400" dirty="0">
                <a:latin typeface="Tahoma" panose="020B0604030504040204" pitchFamily="34" charset="0"/>
                <a:ea typeface="Tahoma" panose="020B0604030504040204" pitchFamily="34" charset="0"/>
                <a:cs typeface="Tahoma" panose="020B0604030504040204" pitchFamily="34" charset="0"/>
              </a:rPr>
              <a:t>million in 2018/19 and the closing status in 2019/20 is a surplus of </a:t>
            </a:r>
            <a:r>
              <a:rPr lang="en-ZA" sz="1400" dirty="0" smtClean="0">
                <a:latin typeface="Tahoma" panose="020B0604030504040204" pitchFamily="34" charset="0"/>
                <a:ea typeface="Tahoma" panose="020B0604030504040204" pitchFamily="34" charset="0"/>
                <a:cs typeface="Tahoma" panose="020B0604030504040204" pitchFamily="34" charset="0"/>
              </a:rPr>
              <a:t>R35.2 million</a:t>
            </a:r>
            <a:endParaRPr lang="en-ZA" sz="14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80000"/>
              <a:buNone/>
            </a:pP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r>
              <a:rPr lang="en-ZA" sz="1400" dirty="0" smtClean="0">
                <a:latin typeface="Tahoma" panose="020B0604030504040204" pitchFamily="34" charset="0"/>
                <a:ea typeface="Tahoma" panose="020B0604030504040204" pitchFamily="34" charset="0"/>
                <a:cs typeface="Tahoma" panose="020B0604030504040204" pitchFamily="34" charset="0"/>
              </a:rPr>
              <a:t>The information presented herein was finalised through the external audit process done by the Auditor- General of South Africa</a:t>
            </a: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80000"/>
              <a:buNone/>
            </a:pP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fld id="{1CE6738C-8955-4CF1-A256-1C49941BBB03}" type="slidenum">
              <a:rPr lang="en-ZA" smtClean="0">
                <a:solidFill>
                  <a:srgbClr val="AAAAAA"/>
                </a:solidFill>
              </a:rPr>
              <a:pPr/>
              <a:t>10</a:t>
            </a:fld>
            <a:endParaRPr lang="en-ZA" dirty="0">
              <a:solidFill>
                <a:srgbClr val="AAAAAA"/>
              </a:solidFill>
            </a:endParaRPr>
          </a:p>
        </p:txBody>
      </p:sp>
    </p:spTree>
    <p:extLst>
      <p:ext uri="{BB962C8B-B14F-4D97-AF65-F5344CB8AC3E}">
        <p14:creationId xmlns:p14="http://schemas.microsoft.com/office/powerpoint/2010/main" val="1966198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5" y="415462"/>
            <a:ext cx="8229600" cy="792088"/>
          </a:xfrm>
        </p:spPr>
        <p:txBody>
          <a:bodyPr>
            <a:noAutofit/>
          </a:bodyPr>
          <a:lstStyle/>
          <a:p>
            <a:r>
              <a:rPr lang="en-ZA"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Highlights of Annual Performance</a:t>
            </a:r>
            <a:endParaRPr lang="en-US" sz="18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1124744"/>
            <a:ext cx="8964488" cy="4610589"/>
          </a:xfrm>
        </p:spPr>
        <p:txBody>
          <a:bodyPr>
            <a:noAutofit/>
          </a:bodyPr>
          <a:lstStyle/>
          <a:p>
            <a:pPr>
              <a:buClr>
                <a:srgbClr val="C00000"/>
              </a:buClr>
              <a:buSzPct val="80000"/>
              <a:buFont typeface="Wingdings" panose="05000000000000000000" pitchFamily="2" charset="2"/>
              <a:buChar char="Ø"/>
            </a:pPr>
            <a:r>
              <a:rPr lang="en-ZA" sz="1400" dirty="0" smtClean="0">
                <a:latin typeface="Tahoma" panose="020B0604030504040204" pitchFamily="34" charset="0"/>
                <a:ea typeface="Tahoma" panose="020B0604030504040204" pitchFamily="34" charset="0"/>
                <a:cs typeface="Tahoma" panose="020B0604030504040204" pitchFamily="34" charset="0"/>
              </a:rPr>
              <a:t>The </a:t>
            </a:r>
            <a:r>
              <a:rPr lang="en-ZA" sz="1400" dirty="0">
                <a:latin typeface="Tahoma" panose="020B0604030504040204" pitchFamily="34" charset="0"/>
                <a:ea typeface="Tahoma" panose="020B0604030504040204" pitchFamily="34" charset="0"/>
                <a:cs typeface="Tahoma" panose="020B0604030504040204" pitchFamily="34" charset="0"/>
              </a:rPr>
              <a:t>online programme – </a:t>
            </a:r>
            <a:r>
              <a:rPr lang="en-ZA" sz="1400" i="1" dirty="0">
                <a:latin typeface="Tahoma" panose="020B0604030504040204" pitchFamily="34" charset="0"/>
                <a:ea typeface="Tahoma" panose="020B0604030504040204" pitchFamily="34" charset="0"/>
                <a:cs typeface="Tahoma" panose="020B0604030504040204" pitchFamily="34" charset="0"/>
              </a:rPr>
              <a:t>Nyukela</a:t>
            </a:r>
            <a:r>
              <a:rPr lang="en-ZA" sz="1400" dirty="0">
                <a:latin typeface="Tahoma" panose="020B0604030504040204" pitchFamily="34" charset="0"/>
                <a:ea typeface="Tahoma" panose="020B0604030504040204" pitchFamily="34" charset="0"/>
                <a:cs typeface="Tahoma" panose="020B0604030504040204" pitchFamily="34" charset="0"/>
              </a:rPr>
              <a:t> - went live on 15 July 2019, as a compulsory offering in response to the Directive on minimum entry requirements for the SMS.  Since going live and by the end of the financial year, 161 learners enrolled and 136 completed the programme (84% completion rate</a:t>
            </a:r>
            <a:r>
              <a:rPr lang="en-ZA" sz="1400" dirty="0" smtClean="0">
                <a:latin typeface="Tahoma" panose="020B0604030504040204" pitchFamily="34" charset="0"/>
                <a:ea typeface="Tahoma" panose="020B0604030504040204" pitchFamily="34" charset="0"/>
                <a:cs typeface="Tahoma" panose="020B0604030504040204" pitchFamily="34" charset="0"/>
              </a:rPr>
              <a:t>)</a:t>
            </a:r>
          </a:p>
          <a:p>
            <a:pPr>
              <a:buClr>
                <a:srgbClr val="C00000"/>
              </a:buClr>
              <a:buSzPct val="80000"/>
              <a:buFont typeface="Wingdings" panose="05000000000000000000" pitchFamily="2" charset="2"/>
              <a:buChar char="Ø"/>
            </a:pPr>
            <a:endParaRPr lang="en-ZA" sz="1400" dirty="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r>
              <a:rPr lang="en-ZA" sz="1400" dirty="0" smtClean="0">
                <a:latin typeface="Tahoma" panose="020B0604030504040204" pitchFamily="34" charset="0"/>
                <a:ea typeface="Tahoma" panose="020B0604030504040204" pitchFamily="34" charset="0"/>
                <a:cs typeface="Tahoma" panose="020B0604030504040204" pitchFamily="34" charset="0"/>
              </a:rPr>
              <a:t>The </a:t>
            </a:r>
            <a:r>
              <a:rPr lang="en-ZA" sz="1400" dirty="0">
                <a:latin typeface="Tahoma" panose="020B0604030504040204" pitchFamily="34" charset="0"/>
                <a:ea typeface="Tahoma" panose="020B0604030504040204" pitchFamily="34" charset="0"/>
                <a:cs typeface="Tahoma" panose="020B0604030504040204" pitchFamily="34" charset="0"/>
              </a:rPr>
              <a:t>DPME partnered with the NSG to develop training material for a training course: Theory of Change for Planning in the public sector. </a:t>
            </a:r>
            <a:r>
              <a:rPr lang="en-ZA" sz="1400" dirty="0" smtClean="0">
                <a:latin typeface="Tahoma" panose="020B0604030504040204" pitchFamily="34" charset="0"/>
                <a:ea typeface="Tahoma" panose="020B0604030504040204" pitchFamily="34" charset="0"/>
                <a:cs typeface="Tahoma" panose="020B0604030504040204" pitchFamily="34" charset="0"/>
              </a:rPr>
              <a:t>The training was delivered to a total of 1706 learners, which included </a:t>
            </a:r>
            <a:r>
              <a:rPr lang="en-US" sz="1400" dirty="0" smtClean="0">
                <a:latin typeface="Tahoma" panose="020B0604030504040204" pitchFamily="34" charset="0"/>
                <a:ea typeface="Tahoma" panose="020B0604030504040204" pitchFamily="34" charset="0"/>
                <a:cs typeface="Tahoma" panose="020B0604030504040204" pitchFamily="34" charset="0"/>
              </a:rPr>
              <a:t>planners, M&amp;E practitioners, internal </a:t>
            </a:r>
            <a:r>
              <a:rPr lang="en-US" sz="1400" dirty="0">
                <a:latin typeface="Tahoma" panose="020B0604030504040204" pitchFamily="34" charset="0"/>
                <a:ea typeface="Tahoma" panose="020B0604030504040204" pitchFamily="34" charset="0"/>
                <a:cs typeface="Tahoma" panose="020B0604030504040204" pitchFamily="34" charset="0"/>
              </a:rPr>
              <a:t>auditors, financial officials and programme </a:t>
            </a:r>
            <a:r>
              <a:rPr lang="en-US" sz="1400" dirty="0" smtClean="0">
                <a:latin typeface="Tahoma" panose="020B0604030504040204" pitchFamily="34" charset="0"/>
                <a:ea typeface="Tahoma" panose="020B0604030504040204" pitchFamily="34" charset="0"/>
                <a:cs typeface="Tahoma" panose="020B0604030504040204" pitchFamily="34" charset="0"/>
              </a:rPr>
              <a:t>managers</a:t>
            </a:r>
            <a:endParaRPr lang="en-ZA" sz="1400" dirty="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r>
              <a:rPr lang="en-ZA" sz="1400" dirty="0">
                <a:latin typeface="Tahoma" panose="020B0604030504040204" pitchFamily="34" charset="0"/>
                <a:ea typeface="Tahoma" panose="020B0604030504040204" pitchFamily="34" charset="0"/>
                <a:cs typeface="Tahoma" panose="020B0604030504040204" pitchFamily="34" charset="0"/>
              </a:rPr>
              <a:t>The NSG developed experiential learning programme to prepare South African public sector managers for site visits at the coalface of service delivery, named </a:t>
            </a:r>
            <a:r>
              <a:rPr lang="en-ZA" sz="1400" i="1" dirty="0">
                <a:latin typeface="Tahoma" panose="020B0604030504040204" pitchFamily="34" charset="0"/>
                <a:ea typeface="Tahoma" panose="020B0604030504040204" pitchFamily="34" charset="0"/>
                <a:cs typeface="Tahoma" panose="020B0604030504040204" pitchFamily="34" charset="0"/>
              </a:rPr>
              <a:t>Khaedu</a:t>
            </a:r>
            <a:r>
              <a:rPr lang="en-ZA" sz="1400" dirty="0" smtClean="0">
                <a:latin typeface="Tahoma" panose="020B0604030504040204" pitchFamily="34" charset="0"/>
                <a:ea typeface="Tahoma" panose="020B0604030504040204" pitchFamily="34" charset="0"/>
                <a:cs typeface="Tahoma" panose="020B0604030504040204" pitchFamily="34" charset="0"/>
              </a:rPr>
              <a:t>. </a:t>
            </a:r>
            <a:r>
              <a:rPr lang="en-ZA" sz="1400" dirty="0">
                <a:latin typeface="Tahoma" panose="020B0604030504040204" pitchFamily="34" charset="0"/>
                <a:ea typeface="Tahoma" panose="020B0604030504040204" pitchFamily="34" charset="0"/>
                <a:cs typeface="Tahoma" panose="020B0604030504040204" pitchFamily="34" charset="0"/>
              </a:rPr>
              <a:t>Most African countries requested the NSG to train their officials on the same programme which was then termed “</a:t>
            </a:r>
            <a:r>
              <a:rPr lang="en-ZA" sz="1400" i="1" dirty="0">
                <a:latin typeface="Tahoma" panose="020B0604030504040204" pitchFamily="34" charset="0"/>
                <a:ea typeface="Tahoma" panose="020B0604030504040204" pitchFamily="34" charset="0"/>
                <a:cs typeface="Tahoma" panose="020B0604030504040204" pitchFamily="34" charset="0"/>
              </a:rPr>
              <a:t>Khaedu Africa</a:t>
            </a:r>
            <a:r>
              <a:rPr lang="en-ZA" sz="1400" dirty="0">
                <a:latin typeface="Tahoma" panose="020B0604030504040204" pitchFamily="34" charset="0"/>
                <a:ea typeface="Tahoma" panose="020B0604030504040204" pitchFamily="34" charset="0"/>
                <a:cs typeface="Tahoma" panose="020B0604030504040204" pitchFamily="34" charset="0"/>
              </a:rPr>
              <a:t>”. In this financial year, a total of 100 senior managers (25 </a:t>
            </a:r>
            <a:r>
              <a:rPr lang="en-ZA" sz="1400" dirty="0" smtClean="0">
                <a:latin typeface="Tahoma" panose="020B0604030504040204" pitchFamily="34" charset="0"/>
                <a:ea typeface="Tahoma" panose="020B0604030504040204" pitchFamily="34" charset="0"/>
                <a:cs typeface="Tahoma" panose="020B0604030504040204" pitchFamily="34" charset="0"/>
              </a:rPr>
              <a:t>from four countries) were trained</a:t>
            </a:r>
          </a:p>
          <a:p>
            <a:pPr>
              <a:buClr>
                <a:srgbClr val="C00000"/>
              </a:buClr>
              <a:buSzPct val="80000"/>
              <a:buFont typeface="Wingdings" panose="05000000000000000000" pitchFamily="2" charset="2"/>
              <a:buChar char="Ø"/>
            </a:pPr>
            <a:endParaRPr lang="en-ZA" sz="1400" dirty="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r>
              <a:rPr lang="en-ZA" sz="1400" dirty="0">
                <a:latin typeface="Tahoma" panose="020B0604030504040204" pitchFamily="34" charset="0"/>
                <a:ea typeface="Tahoma" panose="020B0604030504040204" pitchFamily="34" charset="0"/>
                <a:cs typeface="Tahoma" panose="020B0604030504040204" pitchFamily="34" charset="0"/>
              </a:rPr>
              <a:t>In relation to provision of training for mandatory programmes, the NSG collaborated with the North West </a:t>
            </a:r>
            <a:r>
              <a:rPr lang="en-ZA" sz="1400" dirty="0" err="1">
                <a:latin typeface="Tahoma" panose="020B0604030504040204" pitchFamily="34" charset="0"/>
                <a:ea typeface="Tahoma" panose="020B0604030504040204" pitchFamily="34" charset="0"/>
                <a:cs typeface="Tahoma" panose="020B0604030504040204" pitchFamily="34" charset="0"/>
              </a:rPr>
              <a:t>Ikatisong</a:t>
            </a:r>
            <a:r>
              <a:rPr lang="en-ZA" sz="1400" dirty="0">
                <a:latin typeface="Tahoma" panose="020B0604030504040204" pitchFamily="34" charset="0"/>
                <a:ea typeface="Tahoma" panose="020B0604030504040204" pitchFamily="34" charset="0"/>
                <a:cs typeface="Tahoma" panose="020B0604030504040204" pitchFamily="34" charset="0"/>
              </a:rPr>
              <a:t> School of Governance (ISOG) resulting in the uptake of 1 019 officials to be trained in various programmes before the end of the financial year </a:t>
            </a: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endParaRPr lang="en-ZA" sz="1400" dirty="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r>
              <a:rPr lang="en-ZA" sz="1400" dirty="0" smtClean="0">
                <a:latin typeface="Tahoma" panose="020B0604030504040204" pitchFamily="34" charset="0"/>
                <a:ea typeface="Tahoma" panose="020B0604030504040204" pitchFamily="34" charset="0"/>
                <a:cs typeface="Tahoma" panose="020B0604030504040204" pitchFamily="34" charset="0"/>
              </a:rPr>
              <a:t>The </a:t>
            </a:r>
            <a:r>
              <a:rPr lang="en-ZA" sz="1400" dirty="0">
                <a:latin typeface="Tahoma" panose="020B0604030504040204" pitchFamily="34" charset="0"/>
                <a:ea typeface="Tahoma" panose="020B0604030504040204" pitchFamily="34" charset="0"/>
                <a:cs typeface="Tahoma" panose="020B0604030504040204" pitchFamily="34" charset="0"/>
              </a:rPr>
              <a:t>Executive Induction Programme (EIP) for DDGs and DGs took place on 17-19 March 2020, with a total of six delegates (National, Limpopo, Eastern Cape, KZN, North West). The guest speakers were Adv. Thabo </a:t>
            </a:r>
            <a:r>
              <a:rPr lang="en-ZA" sz="1400" dirty="0" err="1">
                <a:latin typeface="Tahoma" panose="020B0604030504040204" pitchFamily="34" charset="0"/>
                <a:ea typeface="Tahoma" panose="020B0604030504040204" pitchFamily="34" charset="0"/>
                <a:cs typeface="Tahoma" panose="020B0604030504040204" pitchFamily="34" charset="0"/>
              </a:rPr>
              <a:t>Mokoena</a:t>
            </a:r>
            <a:r>
              <a:rPr lang="en-ZA" sz="1400" dirty="0">
                <a:latin typeface="Tahoma" panose="020B0604030504040204" pitchFamily="34" charset="0"/>
                <a:ea typeface="Tahoma" panose="020B0604030504040204" pitchFamily="34" charset="0"/>
                <a:cs typeface="Tahoma" panose="020B0604030504040204" pitchFamily="34" charset="0"/>
              </a:rPr>
              <a:t>, DG from DMR&amp;E, and Ms </a:t>
            </a:r>
            <a:r>
              <a:rPr lang="en-ZA" sz="1400" dirty="0" err="1">
                <a:latin typeface="Tahoma" panose="020B0604030504040204" pitchFamily="34" charset="0"/>
                <a:ea typeface="Tahoma" panose="020B0604030504040204" pitchFamily="34" charset="0"/>
                <a:cs typeface="Tahoma" panose="020B0604030504040204" pitchFamily="34" charset="0"/>
              </a:rPr>
              <a:t>Mpumi</a:t>
            </a:r>
            <a:r>
              <a:rPr lang="en-ZA" sz="1400" dirty="0">
                <a:latin typeface="Tahoma" panose="020B0604030504040204" pitchFamily="34" charset="0"/>
                <a:ea typeface="Tahoma" panose="020B0604030504040204" pitchFamily="34" charset="0"/>
                <a:cs typeface="Tahoma" panose="020B0604030504040204" pitchFamily="34" charset="0"/>
              </a:rPr>
              <a:t> </a:t>
            </a:r>
            <a:r>
              <a:rPr lang="en-ZA" sz="1400" dirty="0" err="1">
                <a:latin typeface="Tahoma" panose="020B0604030504040204" pitchFamily="34" charset="0"/>
                <a:ea typeface="Tahoma" panose="020B0604030504040204" pitchFamily="34" charset="0"/>
                <a:cs typeface="Tahoma" panose="020B0604030504040204" pitchFamily="34" charset="0"/>
              </a:rPr>
              <a:t>Mpofu</a:t>
            </a:r>
            <a:r>
              <a:rPr lang="en-ZA" sz="1400" dirty="0">
                <a:latin typeface="Tahoma" panose="020B0604030504040204" pitchFamily="34" charset="0"/>
                <a:ea typeface="Tahoma" panose="020B0604030504040204" pitchFamily="34" charset="0"/>
                <a:cs typeface="Tahoma" panose="020B0604030504040204" pitchFamily="34" charset="0"/>
              </a:rPr>
              <a:t>, CEO from ACSA. </a:t>
            </a:r>
          </a:p>
          <a:p>
            <a:pPr>
              <a:buClr>
                <a:srgbClr val="C00000"/>
              </a:buClr>
              <a:buSzPct val="80000"/>
              <a:buFont typeface="Wingdings" panose="05000000000000000000" pitchFamily="2" charset="2"/>
              <a:buChar char="Ø"/>
            </a:pPr>
            <a:endParaRPr lang="en-ZA" sz="1200"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endParaRPr lang="en-ZA" sz="1200" dirty="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endParaRPr lang="en-ZA" sz="1200"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endParaRPr lang="en-ZA" sz="1200"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endParaRPr lang="en-ZA" sz="1200"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fld id="{1CE6738C-8955-4CF1-A256-1C49941BBB03}" type="slidenum">
              <a:rPr lang="en-ZA" smtClean="0">
                <a:solidFill>
                  <a:srgbClr val="AAAAAA"/>
                </a:solidFill>
              </a:rPr>
              <a:pPr/>
              <a:t>11</a:t>
            </a:fld>
            <a:endParaRPr lang="en-ZA" dirty="0">
              <a:solidFill>
                <a:srgbClr val="AAAAAA"/>
              </a:solidFill>
            </a:endParaRPr>
          </a:p>
        </p:txBody>
      </p:sp>
    </p:spTree>
    <p:extLst>
      <p:ext uri="{BB962C8B-B14F-4D97-AF65-F5344CB8AC3E}">
        <p14:creationId xmlns:p14="http://schemas.microsoft.com/office/powerpoint/2010/main" val="2335086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5" y="415462"/>
            <a:ext cx="8229600" cy="792088"/>
          </a:xfrm>
        </p:spPr>
        <p:txBody>
          <a:bodyPr>
            <a:noAutofit/>
          </a:bodyPr>
          <a:lstStyle/>
          <a:p>
            <a:r>
              <a:rPr lang="en-ZA" sz="2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Constitutional values and principles governing public administration</a:t>
            </a:r>
            <a:endPar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1124744"/>
            <a:ext cx="8964488" cy="4610589"/>
          </a:xfrm>
        </p:spPr>
        <p:txBody>
          <a:bodyPr>
            <a:noAutofit/>
          </a:bodyPr>
          <a:lstStyle/>
          <a:p>
            <a:pPr>
              <a:buClr>
                <a:srgbClr val="C00000"/>
              </a:buClr>
              <a:buSzPct val="80000"/>
              <a:buFont typeface="Wingdings" panose="05000000000000000000" pitchFamily="2" charset="2"/>
              <a:buChar char="Ø"/>
            </a:pPr>
            <a:r>
              <a:rPr lang="en-ZA" sz="1300" dirty="0" smtClean="0">
                <a:latin typeface="Tahoma" panose="020B0604030504040204" pitchFamily="34" charset="0"/>
                <a:ea typeface="Tahoma" panose="020B0604030504040204" pitchFamily="34" charset="0"/>
                <a:cs typeface="Tahoma" panose="020B0604030504040204" pitchFamily="34" charset="0"/>
              </a:rPr>
              <a:t>The NSG </a:t>
            </a:r>
            <a:r>
              <a:rPr lang="en-ZA" sz="1300" dirty="0">
                <a:latin typeface="Tahoma" panose="020B0604030504040204" pitchFamily="34" charset="0"/>
                <a:ea typeface="Tahoma" panose="020B0604030504040204" pitchFamily="34" charset="0"/>
                <a:cs typeface="Tahoma" panose="020B0604030504040204" pitchFamily="34" charset="0"/>
              </a:rPr>
              <a:t>was subjected to a quantitative evaluation by the </a:t>
            </a:r>
            <a:r>
              <a:rPr lang="en-ZA" sz="1300" dirty="0" smtClean="0">
                <a:latin typeface="Tahoma" panose="020B0604030504040204" pitchFamily="34" charset="0"/>
                <a:ea typeface="Tahoma" panose="020B0604030504040204" pitchFamily="34" charset="0"/>
                <a:cs typeface="Tahoma" panose="020B0604030504040204" pitchFamily="34" charset="0"/>
              </a:rPr>
              <a:t>Public Service Commission (PSC) </a:t>
            </a:r>
            <a:r>
              <a:rPr lang="en-ZA" sz="1300" dirty="0">
                <a:latin typeface="Tahoma" panose="020B0604030504040204" pitchFamily="34" charset="0"/>
                <a:ea typeface="Tahoma" panose="020B0604030504040204" pitchFamily="34" charset="0"/>
                <a:cs typeface="Tahoma" panose="020B0604030504040204" pitchFamily="34" charset="0"/>
              </a:rPr>
              <a:t>against the nine CVPs</a:t>
            </a:r>
            <a:r>
              <a:rPr lang="en-US" sz="1300" dirty="0">
                <a:latin typeface="Tahoma" panose="020B0604030504040204" pitchFamily="34" charset="0"/>
                <a:ea typeface="Tahoma" panose="020B0604030504040204" pitchFamily="34" charset="0"/>
                <a:cs typeface="Tahoma" panose="020B0604030504040204" pitchFamily="34" charset="0"/>
              </a:rPr>
              <a:t> and the results were made available to the NSG on 11 December 2019. </a:t>
            </a:r>
            <a:r>
              <a:rPr lang="en-ZA" sz="1300" dirty="0" smtClean="0">
                <a:latin typeface="Tahoma" panose="020B0604030504040204" pitchFamily="34" charset="0"/>
                <a:ea typeface="Tahoma" panose="020B0604030504040204" pitchFamily="34" charset="0"/>
                <a:cs typeface="Tahoma" panose="020B0604030504040204" pitchFamily="34" charset="0"/>
              </a:rPr>
              <a:t>The </a:t>
            </a:r>
            <a:r>
              <a:rPr lang="en-ZA" sz="1300" dirty="0">
                <a:latin typeface="Tahoma" panose="020B0604030504040204" pitchFamily="34" charset="0"/>
                <a:ea typeface="Tahoma" panose="020B0604030504040204" pitchFamily="34" charset="0"/>
                <a:cs typeface="Tahoma" panose="020B0604030504040204" pitchFamily="34" charset="0"/>
              </a:rPr>
              <a:t>nine CVPs have been divided into the following four categories: Good System; Professional Culture; Professional Behaviour; Good Institutional Processes. The table below provided the overall evaluation scores against the evaluation tool. </a:t>
            </a:r>
            <a:endParaRPr lang="en-US" sz="13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ZA" sz="1400" dirty="0"/>
              <a:t> </a:t>
            </a:r>
            <a:endParaRPr lang="en-US" sz="1400" dirty="0"/>
          </a:p>
          <a:p>
            <a:pPr>
              <a:buClr>
                <a:srgbClr val="C00000"/>
              </a:buClr>
              <a:buSzPct val="80000"/>
              <a:buFont typeface="Wingdings" panose="05000000000000000000" pitchFamily="2" charset="2"/>
              <a:buChar char="Ø"/>
            </a:pPr>
            <a:endParaRPr lang="en-ZA" sz="1400" dirty="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endParaRPr lang="en-ZA" sz="1200"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endParaRPr lang="en-ZA" sz="1200" dirty="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endParaRPr lang="en-ZA" sz="1200"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endParaRPr lang="en-ZA" sz="1200"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endParaRPr lang="en-ZA" sz="1200"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fld id="{1CE6738C-8955-4CF1-A256-1C49941BBB03}" type="slidenum">
              <a:rPr lang="en-ZA" smtClean="0">
                <a:solidFill>
                  <a:srgbClr val="AAAAAA"/>
                </a:solidFill>
              </a:rPr>
              <a:pPr/>
              <a:t>12</a:t>
            </a:fld>
            <a:endParaRPr lang="en-ZA" dirty="0">
              <a:solidFill>
                <a:srgbClr val="AAAAAA"/>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740957544"/>
              </p:ext>
            </p:extLst>
          </p:nvPr>
        </p:nvGraphicFramePr>
        <p:xfrm>
          <a:off x="251520" y="2060848"/>
          <a:ext cx="8712968" cy="3744416"/>
        </p:xfrm>
        <a:graphic>
          <a:graphicData uri="http://schemas.openxmlformats.org/drawingml/2006/table">
            <a:tbl>
              <a:tblPr firstRow="1" firstCol="1" bandRow="1">
                <a:tableStyleId>{0E3FDE45-AF77-4B5C-9715-49D594BDF05E}</a:tableStyleId>
              </a:tblPr>
              <a:tblGrid>
                <a:gridCol w="684076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337640">
                <a:tc>
                  <a:txBody>
                    <a:bodyPr/>
                    <a:lstStyle/>
                    <a:p>
                      <a:pPr marL="0" marR="0" algn="just">
                        <a:lnSpc>
                          <a:spcPct val="107000"/>
                        </a:lnSpc>
                        <a:spcBef>
                          <a:spcPts val="0"/>
                        </a:spcBef>
                        <a:spcAft>
                          <a:spcPts val="0"/>
                        </a:spcAft>
                      </a:pPr>
                      <a:r>
                        <a:rPr lang="en-US" sz="1200" b="0" dirty="0">
                          <a:effectLst/>
                          <a:latin typeface="Tahoma" panose="020B0604030504040204" pitchFamily="34" charset="0"/>
                          <a:ea typeface="Tahoma" panose="020B0604030504040204" pitchFamily="34" charset="0"/>
                          <a:cs typeface="Tahoma" panose="020B0604030504040204" pitchFamily="34" charset="0"/>
                        </a:rPr>
                        <a:t>Category</a:t>
                      </a:r>
                    </a:p>
                  </a:txBody>
                  <a:tcPr marL="59799" marR="59799" marT="8305" marB="0"/>
                </a:tc>
                <a:tc gridSpan="2">
                  <a:txBody>
                    <a:bodyPr/>
                    <a:lstStyle/>
                    <a:p>
                      <a:pPr marL="0" marR="0" algn="just">
                        <a:lnSpc>
                          <a:spcPct val="107000"/>
                        </a:lnSpc>
                        <a:spcBef>
                          <a:spcPts val="0"/>
                        </a:spcBef>
                        <a:spcAft>
                          <a:spcPts val="0"/>
                        </a:spcAft>
                      </a:pPr>
                      <a:r>
                        <a:rPr lang="en-US" sz="1200" b="0">
                          <a:effectLst/>
                          <a:latin typeface="Tahoma" panose="020B0604030504040204" pitchFamily="34" charset="0"/>
                          <a:ea typeface="Tahoma" panose="020B0604030504040204" pitchFamily="34" charset="0"/>
                          <a:cs typeface="Tahoma" panose="020B0604030504040204" pitchFamily="34" charset="0"/>
                        </a:rPr>
                        <a:t>Score %</a:t>
                      </a:r>
                    </a:p>
                  </a:txBody>
                  <a:tcPr marL="59799" marR="59799" marT="8305" marB="0"/>
                </a:tc>
                <a:tc hMerge="1">
                  <a:txBody>
                    <a:bodyPr/>
                    <a:lstStyle/>
                    <a:p>
                      <a:endParaRPr lang="en-US"/>
                    </a:p>
                  </a:txBody>
                  <a:tcPr/>
                </a:tc>
                <a:extLst>
                  <a:ext uri="{0D108BD9-81ED-4DB2-BD59-A6C34878D82A}">
                    <a16:rowId xmlns:a16="http://schemas.microsoft.com/office/drawing/2014/main" val="10000"/>
                  </a:ext>
                </a:extLst>
              </a:tr>
              <a:tr h="908034">
                <a:tc>
                  <a:txBody>
                    <a:bodyPr/>
                    <a:lstStyle/>
                    <a:p>
                      <a:pPr marL="0" marR="0" algn="just">
                        <a:lnSpc>
                          <a:spcPct val="107000"/>
                        </a:lnSpc>
                        <a:spcBef>
                          <a:spcPts val="0"/>
                        </a:spcBef>
                        <a:spcAft>
                          <a:spcPts val="0"/>
                        </a:spcAft>
                      </a:pPr>
                      <a:r>
                        <a:rPr lang="en-US" sz="12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PART A: Good system</a:t>
                      </a:r>
                    </a:p>
                    <a:p>
                      <a:pPr marL="342900" marR="0" lvl="0" indent="-342900" algn="just">
                        <a:lnSpc>
                          <a:spcPct val="107000"/>
                        </a:lnSpc>
                        <a:spcBef>
                          <a:spcPts val="0"/>
                        </a:spcBef>
                        <a:spcAft>
                          <a:spcPts val="0"/>
                        </a:spcAft>
                        <a:buFont typeface="Arial" panose="020B0604020202020204" pitchFamily="34" charset="0"/>
                        <a:buChar char="•"/>
                        <a:tabLst>
                          <a:tab pos="210820" algn="l"/>
                        </a:tabLst>
                      </a:pPr>
                      <a:r>
                        <a:rPr lang="en-US" sz="1200" b="0" dirty="0">
                          <a:effectLst/>
                          <a:latin typeface="Tahoma" panose="020B0604030504040204" pitchFamily="34" charset="0"/>
                          <a:ea typeface="Tahoma" panose="020B0604030504040204" pitchFamily="34" charset="0"/>
                          <a:cs typeface="Tahoma" panose="020B0604030504040204" pitchFamily="34" charset="0"/>
                        </a:rPr>
                        <a:t>Public Administration must be development oriented</a:t>
                      </a:r>
                    </a:p>
                    <a:p>
                      <a:pPr marL="342900" marR="0" lvl="0" indent="-342900" algn="just">
                        <a:lnSpc>
                          <a:spcPct val="107000"/>
                        </a:lnSpc>
                        <a:spcBef>
                          <a:spcPts val="0"/>
                        </a:spcBef>
                        <a:spcAft>
                          <a:spcPts val="0"/>
                        </a:spcAft>
                        <a:buFont typeface="Arial" panose="020B0604020202020204" pitchFamily="34" charset="0"/>
                        <a:buChar char="•"/>
                        <a:tabLst>
                          <a:tab pos="210820" algn="l"/>
                        </a:tabLst>
                      </a:pPr>
                      <a:r>
                        <a:rPr lang="en-US" sz="1200" b="0" dirty="0">
                          <a:effectLst/>
                          <a:latin typeface="Tahoma" panose="020B0604030504040204" pitchFamily="34" charset="0"/>
                          <a:ea typeface="Tahoma" panose="020B0604030504040204" pitchFamily="34" charset="0"/>
                          <a:cs typeface="Tahoma" panose="020B0604030504040204" pitchFamily="34" charset="0"/>
                        </a:rPr>
                        <a:t>Efficient, economic and effective use of resources must be promoted</a:t>
                      </a:r>
                    </a:p>
                    <a:p>
                      <a:pPr marL="342900" marR="0" lvl="0" indent="-342900" algn="just">
                        <a:lnSpc>
                          <a:spcPct val="107000"/>
                        </a:lnSpc>
                        <a:spcBef>
                          <a:spcPts val="0"/>
                        </a:spcBef>
                        <a:spcAft>
                          <a:spcPts val="0"/>
                        </a:spcAft>
                        <a:buFont typeface="Arial" panose="020B0604020202020204" pitchFamily="34" charset="0"/>
                        <a:buChar char="•"/>
                        <a:tabLst>
                          <a:tab pos="210820" algn="l"/>
                        </a:tabLst>
                      </a:pPr>
                      <a:r>
                        <a:rPr lang="en-US" sz="1200" b="0" dirty="0">
                          <a:effectLst/>
                          <a:latin typeface="Tahoma" panose="020B0604030504040204" pitchFamily="34" charset="0"/>
                          <a:ea typeface="Tahoma" panose="020B0604030504040204" pitchFamily="34" charset="0"/>
                          <a:cs typeface="Tahoma" panose="020B0604030504040204" pitchFamily="34" charset="0"/>
                        </a:rPr>
                        <a:t>Public Administration must be accountable</a:t>
                      </a:r>
                    </a:p>
                  </a:txBody>
                  <a:tcPr marL="59799" marR="59799" marT="8305" marB="0"/>
                </a:tc>
                <a:tc>
                  <a:txBody>
                    <a:bodyPr/>
                    <a:lstStyle/>
                    <a:p>
                      <a:pPr marL="0" marR="0" algn="just">
                        <a:lnSpc>
                          <a:spcPct val="107000"/>
                        </a:lnSpc>
                        <a:spcBef>
                          <a:spcPts val="0"/>
                        </a:spcBef>
                        <a:spcAft>
                          <a:spcPts val="0"/>
                        </a:spcAft>
                      </a:pPr>
                      <a:r>
                        <a:rPr lang="en-US" sz="1200" b="0">
                          <a:effectLst/>
                          <a:latin typeface="Tahoma" panose="020B0604030504040204" pitchFamily="34" charset="0"/>
                          <a:ea typeface="Tahoma" panose="020B0604030504040204" pitchFamily="34" charset="0"/>
                          <a:cs typeface="Tahoma" panose="020B0604030504040204" pitchFamily="34" charset="0"/>
                        </a:rPr>
                        <a:t>5/5 </a:t>
                      </a:r>
                    </a:p>
                    <a:p>
                      <a:pPr marL="0" marR="0" algn="just">
                        <a:lnSpc>
                          <a:spcPct val="107000"/>
                        </a:lnSpc>
                        <a:spcBef>
                          <a:spcPts val="0"/>
                        </a:spcBef>
                        <a:spcAft>
                          <a:spcPts val="0"/>
                        </a:spcAft>
                      </a:pPr>
                      <a:r>
                        <a:rPr lang="en-US" sz="1200" b="0">
                          <a:effectLst/>
                          <a:latin typeface="Tahoma" panose="020B0604030504040204" pitchFamily="34" charset="0"/>
                          <a:ea typeface="Tahoma" panose="020B0604030504040204" pitchFamily="34" charset="0"/>
                          <a:cs typeface="Tahoma" panose="020B0604030504040204" pitchFamily="34" charset="0"/>
                        </a:rPr>
                        <a:t>13/13 </a:t>
                      </a:r>
                    </a:p>
                    <a:p>
                      <a:pPr marL="0" marR="0" algn="just">
                        <a:lnSpc>
                          <a:spcPct val="107000"/>
                        </a:lnSpc>
                        <a:spcBef>
                          <a:spcPts val="0"/>
                        </a:spcBef>
                        <a:spcAft>
                          <a:spcPts val="0"/>
                        </a:spcAft>
                      </a:pPr>
                      <a:r>
                        <a:rPr lang="en-US" sz="1200" b="0">
                          <a:effectLst/>
                          <a:latin typeface="Tahoma" panose="020B0604030504040204" pitchFamily="34" charset="0"/>
                          <a:ea typeface="Tahoma" panose="020B0604030504040204" pitchFamily="34" charset="0"/>
                          <a:cs typeface="Tahoma" panose="020B0604030504040204" pitchFamily="34" charset="0"/>
                        </a:rPr>
                        <a:t>5/10 </a:t>
                      </a:r>
                    </a:p>
                  </a:txBody>
                  <a:tcPr marL="59799" marR="59799" marT="8305" marB="0"/>
                </a:tc>
                <a:tc>
                  <a:txBody>
                    <a:bodyPr/>
                    <a:lstStyle/>
                    <a:p>
                      <a:pPr marL="0" marR="0" algn="just">
                        <a:lnSpc>
                          <a:spcPct val="107000"/>
                        </a:lnSpc>
                        <a:spcBef>
                          <a:spcPts val="0"/>
                        </a:spcBef>
                        <a:spcAft>
                          <a:spcPts val="0"/>
                        </a:spcAft>
                      </a:pPr>
                      <a:r>
                        <a:rPr lang="en-US" sz="1200" b="0">
                          <a:effectLst/>
                          <a:latin typeface="Tahoma" panose="020B0604030504040204" pitchFamily="34" charset="0"/>
                          <a:ea typeface="Tahoma" panose="020B0604030504040204" pitchFamily="34" charset="0"/>
                          <a:cs typeface="Tahoma" panose="020B0604030504040204" pitchFamily="34" charset="0"/>
                        </a:rPr>
                        <a:t>23/28</a:t>
                      </a:r>
                    </a:p>
                    <a:p>
                      <a:pPr marL="0" marR="0" algn="just">
                        <a:lnSpc>
                          <a:spcPct val="107000"/>
                        </a:lnSpc>
                        <a:spcBef>
                          <a:spcPts val="0"/>
                        </a:spcBef>
                        <a:spcAft>
                          <a:spcPts val="0"/>
                        </a:spcAft>
                      </a:pPr>
                      <a:r>
                        <a:rPr lang="en-US" sz="1200" b="0">
                          <a:effectLst/>
                          <a:latin typeface="Tahoma" panose="020B0604030504040204" pitchFamily="34" charset="0"/>
                          <a:ea typeface="Tahoma" panose="020B0604030504040204" pitchFamily="34" charset="0"/>
                          <a:cs typeface="Tahoma" panose="020B0604030504040204" pitchFamily="34" charset="0"/>
                        </a:rPr>
                        <a:t>(82%)</a:t>
                      </a:r>
                    </a:p>
                  </a:txBody>
                  <a:tcPr marL="59799" marR="59799" marT="8305" marB="0"/>
                </a:tc>
                <a:extLst>
                  <a:ext uri="{0D108BD9-81ED-4DB2-BD59-A6C34878D82A}">
                    <a16:rowId xmlns:a16="http://schemas.microsoft.com/office/drawing/2014/main" val="10001"/>
                  </a:ext>
                </a:extLst>
              </a:tr>
              <a:tr h="795354">
                <a:tc>
                  <a:txBody>
                    <a:bodyPr/>
                    <a:lstStyle/>
                    <a:p>
                      <a:pPr marL="0" marR="0" algn="just">
                        <a:lnSpc>
                          <a:spcPct val="107000"/>
                        </a:lnSpc>
                        <a:spcBef>
                          <a:spcPts val="0"/>
                        </a:spcBef>
                        <a:spcAft>
                          <a:spcPts val="0"/>
                        </a:spcAft>
                      </a:pPr>
                      <a:r>
                        <a:rPr lang="en-US" sz="12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PART B: Professional Culture</a:t>
                      </a:r>
                    </a:p>
                    <a:p>
                      <a:pPr marL="342900" marR="0" lvl="0" indent="-342900" algn="just">
                        <a:lnSpc>
                          <a:spcPct val="107000"/>
                        </a:lnSpc>
                        <a:spcBef>
                          <a:spcPts val="0"/>
                        </a:spcBef>
                        <a:spcAft>
                          <a:spcPts val="0"/>
                        </a:spcAft>
                        <a:buFont typeface="Arial" panose="020B0604020202020204" pitchFamily="34" charset="0"/>
                        <a:buChar char="•"/>
                        <a:tabLst>
                          <a:tab pos="210820" algn="l"/>
                        </a:tabLst>
                      </a:pPr>
                      <a:r>
                        <a:rPr lang="en-US" sz="1200" b="0" dirty="0">
                          <a:effectLst/>
                          <a:latin typeface="Tahoma" panose="020B0604030504040204" pitchFamily="34" charset="0"/>
                          <a:ea typeface="Tahoma" panose="020B0604030504040204" pitchFamily="34" charset="0"/>
                          <a:cs typeface="Tahoma" panose="020B0604030504040204" pitchFamily="34" charset="0"/>
                        </a:rPr>
                        <a:t>Transparency must be fostered by providing the public with timely, accessible and accurate information</a:t>
                      </a:r>
                    </a:p>
                    <a:p>
                      <a:pPr marL="342900" marR="0" lvl="0" indent="-342900" algn="just">
                        <a:lnSpc>
                          <a:spcPct val="107000"/>
                        </a:lnSpc>
                        <a:spcBef>
                          <a:spcPts val="0"/>
                        </a:spcBef>
                        <a:spcAft>
                          <a:spcPts val="0"/>
                        </a:spcAft>
                        <a:buFont typeface="Arial" panose="020B0604020202020204" pitchFamily="34" charset="0"/>
                        <a:buChar char="•"/>
                        <a:tabLst>
                          <a:tab pos="210820" algn="l"/>
                        </a:tabLst>
                      </a:pPr>
                      <a:r>
                        <a:rPr lang="en-US" sz="1200" b="0" dirty="0">
                          <a:effectLst/>
                          <a:latin typeface="Tahoma" panose="020B0604030504040204" pitchFamily="34" charset="0"/>
                          <a:ea typeface="Tahoma" panose="020B0604030504040204" pitchFamily="34" charset="0"/>
                          <a:cs typeface="Tahoma" panose="020B0604030504040204" pitchFamily="34" charset="0"/>
                        </a:rPr>
                        <a:t>Services must be provided impartially, fairly, equitably and without bias</a:t>
                      </a:r>
                    </a:p>
                  </a:txBody>
                  <a:tcPr marL="59799" marR="59799" marT="8305" marB="0"/>
                </a:tc>
                <a:tc>
                  <a:txBody>
                    <a:bodyPr/>
                    <a:lstStyle/>
                    <a:p>
                      <a:pPr marL="0" marR="0" algn="just">
                        <a:lnSpc>
                          <a:spcPct val="107000"/>
                        </a:lnSpc>
                        <a:spcBef>
                          <a:spcPts val="0"/>
                        </a:spcBef>
                        <a:spcAft>
                          <a:spcPts val="0"/>
                        </a:spcAft>
                      </a:pPr>
                      <a:r>
                        <a:rPr lang="en-US" sz="1200" b="0">
                          <a:effectLst/>
                          <a:latin typeface="Tahoma" panose="020B0604030504040204" pitchFamily="34" charset="0"/>
                          <a:ea typeface="Tahoma" panose="020B0604030504040204" pitchFamily="34" charset="0"/>
                          <a:cs typeface="Tahoma" panose="020B0604030504040204" pitchFamily="34" charset="0"/>
                        </a:rPr>
                        <a:t>11/18</a:t>
                      </a:r>
                    </a:p>
                    <a:p>
                      <a:pPr marL="0" marR="0" algn="just">
                        <a:lnSpc>
                          <a:spcPct val="107000"/>
                        </a:lnSpc>
                        <a:spcBef>
                          <a:spcPts val="0"/>
                        </a:spcBef>
                        <a:spcAft>
                          <a:spcPts val="0"/>
                        </a:spcAft>
                      </a:pPr>
                      <a:r>
                        <a:rPr lang="en-US" sz="1200" b="0">
                          <a:effectLst/>
                          <a:latin typeface="Tahoma" panose="020B0604030504040204" pitchFamily="34" charset="0"/>
                          <a:ea typeface="Tahoma" panose="020B0604030504040204" pitchFamily="34" charset="0"/>
                          <a:cs typeface="Tahoma" panose="020B0604030504040204" pitchFamily="34" charset="0"/>
                        </a:rPr>
                        <a:t>3/3</a:t>
                      </a:r>
                    </a:p>
                  </a:txBody>
                  <a:tcPr marL="59799" marR="59799" marT="8305" marB="0"/>
                </a:tc>
                <a:tc>
                  <a:txBody>
                    <a:bodyPr/>
                    <a:lstStyle/>
                    <a:p>
                      <a:pPr marL="0" marR="0" algn="just">
                        <a:lnSpc>
                          <a:spcPct val="107000"/>
                        </a:lnSpc>
                        <a:spcBef>
                          <a:spcPts val="0"/>
                        </a:spcBef>
                        <a:spcAft>
                          <a:spcPts val="0"/>
                        </a:spcAft>
                      </a:pPr>
                      <a:r>
                        <a:rPr lang="en-US" sz="1200" b="0">
                          <a:effectLst/>
                          <a:latin typeface="Tahoma" panose="020B0604030504040204" pitchFamily="34" charset="0"/>
                          <a:ea typeface="Tahoma" panose="020B0604030504040204" pitchFamily="34" charset="0"/>
                          <a:cs typeface="Tahoma" panose="020B0604030504040204" pitchFamily="34" charset="0"/>
                        </a:rPr>
                        <a:t>14/21</a:t>
                      </a:r>
                    </a:p>
                    <a:p>
                      <a:pPr marL="0" marR="0" algn="just">
                        <a:lnSpc>
                          <a:spcPct val="107000"/>
                        </a:lnSpc>
                        <a:spcBef>
                          <a:spcPts val="0"/>
                        </a:spcBef>
                        <a:spcAft>
                          <a:spcPts val="0"/>
                        </a:spcAft>
                      </a:pPr>
                      <a:r>
                        <a:rPr lang="en-US" sz="1200" b="0">
                          <a:effectLst/>
                          <a:latin typeface="Tahoma" panose="020B0604030504040204" pitchFamily="34" charset="0"/>
                          <a:ea typeface="Tahoma" panose="020B0604030504040204" pitchFamily="34" charset="0"/>
                          <a:cs typeface="Tahoma" panose="020B0604030504040204" pitchFamily="34" charset="0"/>
                        </a:rPr>
                        <a:t>80.5%</a:t>
                      </a:r>
                    </a:p>
                  </a:txBody>
                  <a:tcPr marL="59799" marR="59799" marT="8305" marB="0"/>
                </a:tc>
                <a:extLst>
                  <a:ext uri="{0D108BD9-81ED-4DB2-BD59-A6C34878D82A}">
                    <a16:rowId xmlns:a16="http://schemas.microsoft.com/office/drawing/2014/main" val="10002"/>
                  </a:ext>
                </a:extLst>
              </a:tr>
              <a:tr h="795354">
                <a:tc>
                  <a:txBody>
                    <a:bodyPr/>
                    <a:lstStyle/>
                    <a:p>
                      <a:pPr marL="0" marR="0" algn="just">
                        <a:lnSpc>
                          <a:spcPct val="107000"/>
                        </a:lnSpc>
                        <a:spcBef>
                          <a:spcPts val="0"/>
                        </a:spcBef>
                        <a:spcAft>
                          <a:spcPts val="0"/>
                        </a:spcAft>
                      </a:pPr>
                      <a:r>
                        <a:rPr lang="en-US" sz="12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PART C: Professional </a:t>
                      </a:r>
                      <a:r>
                        <a:rPr lang="en-US" sz="12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Behaviour</a:t>
                      </a:r>
                      <a:endParaRPr lang="en-US" sz="1200" b="1"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gn="just">
                        <a:lnSpc>
                          <a:spcPct val="107000"/>
                        </a:lnSpc>
                        <a:spcBef>
                          <a:spcPts val="0"/>
                        </a:spcBef>
                        <a:spcAft>
                          <a:spcPts val="0"/>
                        </a:spcAft>
                        <a:buFont typeface="Arial" panose="020B0604020202020204" pitchFamily="34" charset="0"/>
                        <a:buChar char="•"/>
                        <a:tabLst>
                          <a:tab pos="210820" algn="l"/>
                        </a:tabLst>
                      </a:pPr>
                      <a:r>
                        <a:rPr lang="en-US" sz="1200" b="0" dirty="0">
                          <a:effectLst/>
                          <a:latin typeface="Tahoma" panose="020B0604030504040204" pitchFamily="34" charset="0"/>
                          <a:ea typeface="Tahoma" panose="020B0604030504040204" pitchFamily="34" charset="0"/>
                          <a:cs typeface="Tahoma" panose="020B0604030504040204" pitchFamily="34" charset="0"/>
                        </a:rPr>
                        <a:t>A high standard of professional ethics must be promoted and maintained</a:t>
                      </a:r>
                    </a:p>
                    <a:p>
                      <a:pPr marL="342900" marR="0" lvl="0" indent="-342900" algn="just">
                        <a:lnSpc>
                          <a:spcPct val="107000"/>
                        </a:lnSpc>
                        <a:spcBef>
                          <a:spcPts val="0"/>
                        </a:spcBef>
                        <a:spcAft>
                          <a:spcPts val="0"/>
                        </a:spcAft>
                        <a:buFont typeface="Arial" panose="020B0604020202020204" pitchFamily="34" charset="0"/>
                        <a:buChar char="•"/>
                        <a:tabLst>
                          <a:tab pos="210820" algn="l"/>
                        </a:tabLst>
                      </a:pPr>
                      <a:r>
                        <a:rPr lang="en-US" sz="1200" b="0" dirty="0">
                          <a:effectLst/>
                          <a:latin typeface="Tahoma" panose="020B0604030504040204" pitchFamily="34" charset="0"/>
                          <a:ea typeface="Tahoma" panose="020B0604030504040204" pitchFamily="34" charset="0"/>
                          <a:cs typeface="Tahoma" panose="020B0604030504040204" pitchFamily="34" charset="0"/>
                        </a:rPr>
                        <a:t>People’s needs must be responded to and the public must be encouraged to participate in policy-making</a:t>
                      </a:r>
                    </a:p>
                  </a:txBody>
                  <a:tcPr marL="59799" marR="59799" marT="8305" marB="0"/>
                </a:tc>
                <a:tc>
                  <a:txBody>
                    <a:bodyPr/>
                    <a:lstStyle/>
                    <a:p>
                      <a:pPr marL="0" marR="0" algn="just">
                        <a:lnSpc>
                          <a:spcPct val="107000"/>
                        </a:lnSpc>
                        <a:spcBef>
                          <a:spcPts val="0"/>
                        </a:spcBef>
                        <a:spcAft>
                          <a:spcPts val="0"/>
                        </a:spcAft>
                      </a:pPr>
                      <a:r>
                        <a:rPr lang="en-US" sz="1200" b="0" dirty="0">
                          <a:effectLst/>
                          <a:latin typeface="Tahoma" panose="020B0604030504040204" pitchFamily="34" charset="0"/>
                          <a:ea typeface="Tahoma" panose="020B0604030504040204" pitchFamily="34" charset="0"/>
                          <a:cs typeface="Tahoma" panose="020B0604030504040204" pitchFamily="34" charset="0"/>
                        </a:rPr>
                        <a:t>13/15</a:t>
                      </a:r>
                    </a:p>
                    <a:p>
                      <a:pPr marL="0" marR="0" algn="just">
                        <a:lnSpc>
                          <a:spcPct val="107000"/>
                        </a:lnSpc>
                        <a:spcBef>
                          <a:spcPts val="0"/>
                        </a:spcBef>
                        <a:spcAft>
                          <a:spcPts val="0"/>
                        </a:spcAft>
                      </a:pPr>
                      <a:r>
                        <a:rPr lang="en-US" sz="1200" b="0" dirty="0">
                          <a:effectLst/>
                          <a:latin typeface="Tahoma" panose="020B0604030504040204" pitchFamily="34" charset="0"/>
                          <a:ea typeface="Tahoma" panose="020B0604030504040204" pitchFamily="34" charset="0"/>
                          <a:cs typeface="Tahoma" panose="020B0604030504040204" pitchFamily="34" charset="0"/>
                        </a:rPr>
                        <a:t>2/6</a:t>
                      </a:r>
                    </a:p>
                  </a:txBody>
                  <a:tcPr marL="59799" marR="59799" marT="8305" marB="0"/>
                </a:tc>
                <a:tc>
                  <a:txBody>
                    <a:bodyPr/>
                    <a:lstStyle/>
                    <a:p>
                      <a:pPr marL="0" marR="0" algn="just">
                        <a:lnSpc>
                          <a:spcPct val="107000"/>
                        </a:lnSpc>
                        <a:spcBef>
                          <a:spcPts val="0"/>
                        </a:spcBef>
                        <a:spcAft>
                          <a:spcPts val="0"/>
                        </a:spcAft>
                      </a:pPr>
                      <a:r>
                        <a:rPr lang="en-US" sz="1200" b="0">
                          <a:effectLst/>
                          <a:latin typeface="Tahoma" panose="020B0604030504040204" pitchFamily="34" charset="0"/>
                          <a:ea typeface="Tahoma" panose="020B0604030504040204" pitchFamily="34" charset="0"/>
                          <a:cs typeface="Tahoma" panose="020B0604030504040204" pitchFamily="34" charset="0"/>
                        </a:rPr>
                        <a:t>15/21</a:t>
                      </a:r>
                    </a:p>
                    <a:p>
                      <a:pPr marL="0" marR="0" algn="just">
                        <a:lnSpc>
                          <a:spcPct val="107000"/>
                        </a:lnSpc>
                        <a:spcBef>
                          <a:spcPts val="0"/>
                        </a:spcBef>
                        <a:spcAft>
                          <a:spcPts val="0"/>
                        </a:spcAft>
                      </a:pPr>
                      <a:r>
                        <a:rPr lang="en-US" sz="1200" b="0">
                          <a:effectLst/>
                          <a:latin typeface="Tahoma" panose="020B0604030504040204" pitchFamily="34" charset="0"/>
                          <a:ea typeface="Tahoma" panose="020B0604030504040204" pitchFamily="34" charset="0"/>
                          <a:cs typeface="Tahoma" panose="020B0604030504040204" pitchFamily="34" charset="0"/>
                        </a:rPr>
                        <a:t>(71%)</a:t>
                      </a:r>
                    </a:p>
                  </a:txBody>
                  <a:tcPr marL="59799" marR="59799" marT="8305" marB="0"/>
                </a:tc>
                <a:extLst>
                  <a:ext uri="{0D108BD9-81ED-4DB2-BD59-A6C34878D82A}">
                    <a16:rowId xmlns:a16="http://schemas.microsoft.com/office/drawing/2014/main" val="10003"/>
                  </a:ext>
                </a:extLst>
              </a:tr>
              <a:tr h="908034">
                <a:tc>
                  <a:txBody>
                    <a:bodyPr/>
                    <a:lstStyle/>
                    <a:p>
                      <a:pPr marL="0" marR="0" algn="just">
                        <a:lnSpc>
                          <a:spcPct val="107000"/>
                        </a:lnSpc>
                        <a:spcBef>
                          <a:spcPts val="0"/>
                        </a:spcBef>
                        <a:spcAft>
                          <a:spcPts val="0"/>
                        </a:spcAft>
                      </a:pPr>
                      <a:r>
                        <a:rPr lang="en-US" sz="12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PART D: Good Institutional Processes</a:t>
                      </a:r>
                    </a:p>
                    <a:p>
                      <a:pPr marL="0" marR="0" algn="just">
                        <a:lnSpc>
                          <a:spcPct val="107000"/>
                        </a:lnSpc>
                        <a:spcBef>
                          <a:spcPts val="0"/>
                        </a:spcBef>
                        <a:spcAft>
                          <a:spcPts val="0"/>
                        </a:spcAft>
                      </a:pPr>
                      <a:r>
                        <a:rPr lang="en-US" sz="1200" b="0" dirty="0">
                          <a:effectLst/>
                          <a:latin typeface="Tahoma" panose="020B0604030504040204" pitchFamily="34" charset="0"/>
                          <a:ea typeface="Tahoma" panose="020B0604030504040204" pitchFamily="34" charset="0"/>
                          <a:cs typeface="Tahoma" panose="020B0604030504040204" pitchFamily="34" charset="0"/>
                        </a:rPr>
                        <a:t>Good human resource management and career development practices, to maximize human potential, must be cultivated</a:t>
                      </a:r>
                    </a:p>
                    <a:p>
                      <a:pPr marL="0" marR="0" algn="just">
                        <a:lnSpc>
                          <a:spcPct val="107000"/>
                        </a:lnSpc>
                        <a:spcBef>
                          <a:spcPts val="0"/>
                        </a:spcBef>
                        <a:spcAft>
                          <a:spcPts val="0"/>
                        </a:spcAft>
                      </a:pPr>
                      <a:r>
                        <a:rPr lang="en-US" sz="1200" b="0" dirty="0">
                          <a:effectLst/>
                          <a:latin typeface="Tahoma" panose="020B0604030504040204" pitchFamily="34" charset="0"/>
                          <a:ea typeface="Tahoma" panose="020B0604030504040204" pitchFamily="34" charset="0"/>
                          <a:cs typeface="Tahoma" panose="020B0604030504040204" pitchFamily="34" charset="0"/>
                        </a:rPr>
                        <a:t>Public administration must be broadly representative of the South African People</a:t>
                      </a:r>
                    </a:p>
                  </a:txBody>
                  <a:tcPr marL="59799" marR="59799" marT="8305" marB="0"/>
                </a:tc>
                <a:tc>
                  <a:txBody>
                    <a:bodyPr/>
                    <a:lstStyle/>
                    <a:p>
                      <a:pPr marL="0" marR="0" algn="just">
                        <a:lnSpc>
                          <a:spcPct val="107000"/>
                        </a:lnSpc>
                        <a:spcBef>
                          <a:spcPts val="0"/>
                        </a:spcBef>
                        <a:spcAft>
                          <a:spcPts val="0"/>
                        </a:spcAft>
                      </a:pPr>
                      <a:r>
                        <a:rPr lang="en-US" sz="1200" b="0" dirty="0">
                          <a:effectLst/>
                          <a:latin typeface="Tahoma" panose="020B0604030504040204" pitchFamily="34" charset="0"/>
                          <a:ea typeface="Tahoma" panose="020B0604030504040204" pitchFamily="34" charset="0"/>
                          <a:cs typeface="Tahoma" panose="020B0604030504040204" pitchFamily="34" charset="0"/>
                        </a:rPr>
                        <a:t>11/15</a:t>
                      </a:r>
                    </a:p>
                    <a:p>
                      <a:pPr marL="0" marR="0" algn="just">
                        <a:lnSpc>
                          <a:spcPct val="107000"/>
                        </a:lnSpc>
                        <a:spcBef>
                          <a:spcPts val="0"/>
                        </a:spcBef>
                        <a:spcAft>
                          <a:spcPts val="0"/>
                        </a:spcAft>
                      </a:pPr>
                      <a:r>
                        <a:rPr lang="en-US" sz="1200" b="0" dirty="0">
                          <a:effectLst/>
                          <a:latin typeface="Tahoma" panose="020B0604030504040204" pitchFamily="34" charset="0"/>
                          <a:ea typeface="Tahoma" panose="020B0604030504040204" pitchFamily="34" charset="0"/>
                          <a:cs typeface="Tahoma" panose="020B0604030504040204" pitchFamily="34" charset="0"/>
                        </a:rPr>
                        <a:t>3/4</a:t>
                      </a:r>
                    </a:p>
                  </a:txBody>
                  <a:tcPr marL="59799" marR="59799" marT="8305" marB="0"/>
                </a:tc>
                <a:tc>
                  <a:txBody>
                    <a:bodyPr/>
                    <a:lstStyle/>
                    <a:p>
                      <a:pPr marL="0" marR="0" algn="just">
                        <a:lnSpc>
                          <a:spcPct val="107000"/>
                        </a:lnSpc>
                        <a:spcBef>
                          <a:spcPts val="0"/>
                        </a:spcBef>
                        <a:spcAft>
                          <a:spcPts val="0"/>
                        </a:spcAft>
                      </a:pPr>
                      <a:r>
                        <a:rPr lang="en-US" sz="1200" b="0" dirty="0">
                          <a:effectLst/>
                          <a:latin typeface="Tahoma" panose="020B0604030504040204" pitchFamily="34" charset="0"/>
                          <a:ea typeface="Tahoma" panose="020B0604030504040204" pitchFamily="34" charset="0"/>
                          <a:cs typeface="Tahoma" panose="020B0604030504040204" pitchFamily="34" charset="0"/>
                        </a:rPr>
                        <a:t>14/19</a:t>
                      </a:r>
                    </a:p>
                    <a:p>
                      <a:pPr marL="0" marR="0" algn="just">
                        <a:lnSpc>
                          <a:spcPct val="107000"/>
                        </a:lnSpc>
                        <a:spcBef>
                          <a:spcPts val="0"/>
                        </a:spcBef>
                        <a:spcAft>
                          <a:spcPts val="0"/>
                        </a:spcAft>
                      </a:pPr>
                      <a:r>
                        <a:rPr lang="en-US" sz="1200" b="0" dirty="0">
                          <a:effectLst/>
                          <a:latin typeface="Tahoma" panose="020B0604030504040204" pitchFamily="34" charset="0"/>
                          <a:ea typeface="Tahoma" panose="020B0604030504040204" pitchFamily="34" charset="0"/>
                          <a:cs typeface="Tahoma" panose="020B0604030504040204" pitchFamily="34" charset="0"/>
                        </a:rPr>
                        <a:t>(73.6%)</a:t>
                      </a:r>
                    </a:p>
                  </a:txBody>
                  <a:tcPr marL="59799" marR="59799" marT="8305"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08429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539552" y="1196752"/>
            <a:ext cx="8229600" cy="708465"/>
          </a:xfrm>
          <a:solidFill>
            <a:srgbClr val="006600"/>
          </a:solidFill>
        </p:spPr>
        <p:txBody>
          <a:bodyPr>
            <a:noAutofit/>
          </a:bodyPr>
          <a:lstStyle/>
          <a:p>
            <a:r>
              <a:rPr lang="en-ZA" sz="24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2019/20 Non-Financial Performance</a:t>
            </a:r>
            <a:endParaRPr lang="en-ZA" sz="2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srgbClr val="AAAAAA"/>
                </a:solidFill>
              </a:rPr>
              <a:t>13</a:t>
            </a:fld>
            <a:endParaRPr lang="en-ZA" dirty="0">
              <a:solidFill>
                <a:srgbClr val="AAAAAA"/>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1988840"/>
            <a:ext cx="4176464" cy="3845407"/>
          </a:xfrm>
          <a:prstGeom prst="rect">
            <a:avLst/>
          </a:prstGeom>
        </p:spPr>
      </p:pic>
    </p:spTree>
    <p:extLst>
      <p:ext uri="{BB962C8B-B14F-4D97-AF65-F5344CB8AC3E}">
        <p14:creationId xmlns:p14="http://schemas.microsoft.com/office/powerpoint/2010/main" val="1818040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265512" y="6294324"/>
            <a:ext cx="2612976" cy="365125"/>
          </a:xfrm>
        </p:spPr>
        <p:txBody>
          <a:bodyPr/>
          <a:lstStyle/>
          <a:p>
            <a:fld id="{DD3FEACF-E106-4E85-A281-7448FE8CF4FE}" type="slidenum">
              <a:rPr lang="en-ZA" smtClean="0">
                <a:solidFill>
                  <a:prstClr val="black">
                    <a:tint val="75000"/>
                  </a:prstClr>
                </a:solidFill>
              </a:rPr>
              <a:t>14</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52263267"/>
              </p:ext>
            </p:extLst>
          </p:nvPr>
        </p:nvGraphicFramePr>
        <p:xfrm>
          <a:off x="23282" y="1031470"/>
          <a:ext cx="9120717" cy="4820495"/>
        </p:xfrm>
        <a:graphic>
          <a:graphicData uri="http://schemas.openxmlformats.org/drawingml/2006/table">
            <a:tbl>
              <a:tblPr firstRow="1" firstCol="1" bandRow="1">
                <a:tableStyleId>{F5AB1C69-6EDB-4FF4-983F-18BD219EF322}</a:tableStyleId>
              </a:tblPr>
              <a:tblGrid>
                <a:gridCol w="202843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232248">
                  <a:extLst>
                    <a:ext uri="{9D8B030D-6E8A-4147-A177-3AD203B41FA5}">
                      <a16:colId xmlns:a16="http://schemas.microsoft.com/office/drawing/2014/main" val="20003"/>
                    </a:ext>
                  </a:extLst>
                </a:gridCol>
                <a:gridCol w="899591">
                  <a:extLst>
                    <a:ext uri="{9D8B030D-6E8A-4147-A177-3AD203B41FA5}">
                      <a16:colId xmlns:a16="http://schemas.microsoft.com/office/drawing/2014/main" val="20004"/>
                    </a:ext>
                  </a:extLst>
                </a:gridCol>
              </a:tblGrid>
              <a:tr h="569367">
                <a:tc>
                  <a:txBody>
                    <a:bodyPr/>
                    <a:lstStyle/>
                    <a:p>
                      <a:pPr marL="0" marR="0" algn="l" defTabSz="914400" rtl="0" eaLnBrk="1" latinLnBrk="0" hangingPunct="1">
                        <a:lnSpc>
                          <a:spcPct val="107000"/>
                        </a:lnSpc>
                        <a:spcBef>
                          <a:spcPts val="300"/>
                        </a:spcBef>
                        <a:spcAft>
                          <a:spcPts val="300"/>
                        </a:spcAft>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Performance Indicator</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Planned Target  2019/2020</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Actual Achievement</a:t>
                      </a:r>
                    </a:p>
                    <a:p>
                      <a:pPr marL="0" marR="0" algn="l" defTabSz="914400" rtl="0" eaLnBrk="1" latinLnBrk="0" hangingPunct="1">
                        <a:lnSpc>
                          <a:spcPct val="107000"/>
                        </a:lnSpc>
                        <a:spcBef>
                          <a:spcPts val="300"/>
                        </a:spcBef>
                        <a:spcAft>
                          <a:spcPts val="300"/>
                        </a:spcAft>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2019/2020</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Comment on deviations</a:t>
                      </a:r>
                      <a:endPar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Mitigation </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extLst>
                  <a:ext uri="{0D108BD9-81ED-4DB2-BD59-A6C34878D82A}">
                    <a16:rowId xmlns:a16="http://schemas.microsoft.com/office/drawing/2014/main" val="10000"/>
                  </a:ext>
                </a:extLst>
              </a:tr>
              <a:tr h="676035">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GB"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Achieve an unqualified or clean audit by Auditor-General</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GB"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Unqualified or clean audit report issued by the AGSA</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ZA"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Clean</a:t>
                      </a:r>
                      <a:r>
                        <a:rPr lang="en-ZA" sz="11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audit for Vote and unqualified audit for TTA issued by Auditor- General.</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ZA"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None</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ZA"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None</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extLst>
                  <a:ext uri="{0D108BD9-81ED-4DB2-BD59-A6C34878D82A}">
                    <a16:rowId xmlns:a16="http://schemas.microsoft.com/office/drawing/2014/main" val="10004"/>
                  </a:ext>
                </a:extLst>
              </a:tr>
              <a:tr h="864096">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ZA" sz="11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Number of days for payment of suppliers from the date of receipt of a valid invoice </a:t>
                      </a:r>
                    </a:p>
                  </a:txBody>
                  <a:tcPr marL="7620" marR="7620" marT="7620" marB="0">
                    <a:solidFill>
                      <a:schemeClr val="accent3">
                        <a:lumMod val="40000"/>
                        <a:lumOff val="6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ZA"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All suppliers paid within 30 days of receipt of a valid invoice</a:t>
                      </a:r>
                    </a:p>
                  </a:txBody>
                  <a:tcPr marL="7620" marR="7620" marT="7620" marB="0">
                    <a:solidFill>
                      <a:schemeClr val="accent3">
                        <a:lumMod val="40000"/>
                        <a:lumOff val="6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ZA"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All suppliers were paid within the prescribed 30 </a:t>
                      </a:r>
                      <a:r>
                        <a:rPr lang="en-ZA"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days</a:t>
                      </a:r>
                      <a:endParaRPr lang="en-ZA"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ZA" sz="11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None</a:t>
                      </a:r>
                      <a:endParaRPr lang="en-ZA"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ZA" sz="11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None</a:t>
                      </a:r>
                      <a:endParaRPr lang="en-ZA"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extLst>
                  <a:ext uri="{0D108BD9-81ED-4DB2-BD59-A6C34878D82A}">
                    <a16:rowId xmlns:a16="http://schemas.microsoft.com/office/drawing/2014/main" val="10001"/>
                  </a:ext>
                </a:extLst>
              </a:tr>
              <a:tr h="864096">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1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Projected revenue of R119m generated by the TTA</a:t>
                      </a:r>
                      <a:endParaRPr lang="en-ZA" sz="11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Cumulative projected revenue of R119m generated by end of March 2020</a:t>
                      </a:r>
                      <a:endParaRPr lang="en-ZA"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An amount of </a:t>
                      </a:r>
                      <a:r>
                        <a:rPr lang="en-ZA"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R151.3</a:t>
                      </a:r>
                      <a:r>
                        <a:rPr lang="en-ZA" sz="11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ZA"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million </a:t>
                      </a: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 revenue was generated by end of March 2020</a:t>
                      </a:r>
                      <a:r>
                        <a:rPr lang="en-ZA"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ZA"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r>
                      <a:br>
                        <a:rPr lang="en-ZA"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ZA"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GB" sz="11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Training targets exceeded in the training streams Administration, Leadership and Management resulting in additional income.</a:t>
                      </a:r>
                      <a:endParaRPr lang="en-ZA"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ZA" sz="11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None</a:t>
                      </a:r>
                      <a:endParaRPr lang="en-ZA"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extLst>
                  <a:ext uri="{0D108BD9-81ED-4DB2-BD59-A6C34878D82A}">
                    <a16:rowId xmlns:a16="http://schemas.microsoft.com/office/drawing/2014/main" val="10002"/>
                  </a:ext>
                </a:extLst>
              </a:tr>
              <a:tr h="670576">
                <a:tc rowSpan="2">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GB"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Coordinate international exchange supporting capacity development interventions in the public service</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International exchanges facilitated </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8000"/>
                        </a:lnSpc>
                        <a:spcBef>
                          <a:spcPts val="0"/>
                        </a:spcBef>
                        <a:spcAft>
                          <a:spcPts val="0"/>
                        </a:spcAft>
                        <a:buClrTx/>
                        <a:buSzTx/>
                        <a:buFontTx/>
                        <a:buNone/>
                        <a:tabLst/>
                        <a:defRPr/>
                      </a:pPr>
                      <a:endParaRPr lang="en-ZA"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GB"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 international exchanges facilitated;</a:t>
                      </a:r>
                      <a:r>
                        <a:rPr lang="en-GB" sz="11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China and France</a:t>
                      </a:r>
                      <a:endParaRPr lang="en-ZA"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ZA" sz="11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None</a:t>
                      </a:r>
                      <a:endParaRPr lang="en-ZA"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ZA" sz="11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None</a:t>
                      </a:r>
                      <a:endParaRPr lang="en-ZA"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extLst>
                  <a:ext uri="{0D108BD9-81ED-4DB2-BD59-A6C34878D82A}">
                    <a16:rowId xmlns:a16="http://schemas.microsoft.com/office/drawing/2014/main" val="10005"/>
                  </a:ext>
                </a:extLst>
              </a:tr>
              <a:tr h="1176325">
                <a:tc vMerge="1">
                  <a:txBody>
                    <a:bodyPr/>
                    <a:lstStyle/>
                    <a:p>
                      <a:pPr marL="0" marR="0" indent="0" algn="l" defTabSz="914400" rtl="0" eaLnBrk="1" fontAlgn="auto" latinLnBrk="0" hangingPunct="1">
                        <a:lnSpc>
                          <a:spcPct val="108000"/>
                        </a:lnSpc>
                        <a:spcBef>
                          <a:spcPts val="0"/>
                        </a:spcBef>
                        <a:spcAft>
                          <a:spcPts val="0"/>
                        </a:spcAft>
                        <a:buClrTx/>
                        <a:buSzTx/>
                        <a:buFontTx/>
                        <a:buNone/>
                        <a:tabLst/>
                        <a:defRPr/>
                      </a:pPr>
                      <a:endParaRPr lang="en-ZA" sz="11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GB" sz="11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Host AMDIN to steer capacity development</a:t>
                      </a:r>
                      <a:endParaRPr lang="en-ZA"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1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AU Agenda 2063 and UN Agenda 2030 seminar discussing Sustainable Development Goals (SDGs) was held in March 2020</a:t>
                      </a:r>
                      <a:endParaRPr lang="en-ZA"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ZA" sz="11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None</a:t>
                      </a:r>
                      <a:endParaRPr lang="en-ZA"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ZA" sz="11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None</a:t>
                      </a:r>
                      <a:endParaRPr lang="en-ZA" sz="11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9" name="Title 3"/>
          <p:cNvSpPr>
            <a:spLocks noGrp="1"/>
          </p:cNvSpPr>
          <p:nvPr>
            <p:ph type="title"/>
          </p:nvPr>
        </p:nvSpPr>
        <p:spPr>
          <a:xfrm>
            <a:off x="225759" y="329500"/>
            <a:ext cx="8229600" cy="908720"/>
          </a:xfrm>
        </p:spPr>
        <p:txBody>
          <a:bodyPr>
            <a:normAutofit/>
          </a:bodyPr>
          <a:lstStyle/>
          <a:p>
            <a:r>
              <a:rPr lang="en-ZA"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Programme 1: Targets Achieved</a:t>
            </a:r>
            <a:endParaRPr lang="en-US" sz="2400" dirty="0">
              <a:solidFill>
                <a:schemeClr val="bg1">
                  <a:lumMod val="50000"/>
                </a:schemeClr>
              </a:solidFill>
            </a:endParaRPr>
          </a:p>
        </p:txBody>
      </p:sp>
    </p:spTree>
    <p:extLst>
      <p:ext uri="{BB962C8B-B14F-4D97-AF65-F5344CB8AC3E}">
        <p14:creationId xmlns:p14="http://schemas.microsoft.com/office/powerpoint/2010/main" val="2009169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265512" y="6294324"/>
            <a:ext cx="2612976" cy="365125"/>
          </a:xfrm>
        </p:spPr>
        <p:txBody>
          <a:bodyPr/>
          <a:lstStyle/>
          <a:p>
            <a:fld id="{DD3FEACF-E106-4E85-A281-7448FE8CF4FE}" type="slidenum">
              <a:rPr lang="en-ZA" smtClean="0">
                <a:solidFill>
                  <a:prstClr val="black">
                    <a:tint val="75000"/>
                  </a:prstClr>
                </a:solidFill>
              </a:rPr>
              <a:t>15</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195086641"/>
              </p:ext>
            </p:extLst>
          </p:nvPr>
        </p:nvGraphicFramePr>
        <p:xfrm>
          <a:off x="23283" y="1238220"/>
          <a:ext cx="9120717" cy="4493403"/>
        </p:xfrm>
        <a:graphic>
          <a:graphicData uri="http://schemas.openxmlformats.org/drawingml/2006/table">
            <a:tbl>
              <a:tblPr firstRow="1" firstCol="1" bandRow="1">
                <a:tableStyleId>{F5AB1C69-6EDB-4FF4-983F-18BD219EF322}</a:tableStyleId>
              </a:tblPr>
              <a:tblGrid>
                <a:gridCol w="1947358">
                  <a:extLst>
                    <a:ext uri="{9D8B030D-6E8A-4147-A177-3AD203B41FA5}">
                      <a16:colId xmlns:a16="http://schemas.microsoft.com/office/drawing/2014/main" val="20000"/>
                    </a:ext>
                  </a:extLst>
                </a:gridCol>
                <a:gridCol w="1947359">
                  <a:extLst>
                    <a:ext uri="{9D8B030D-6E8A-4147-A177-3AD203B41FA5}">
                      <a16:colId xmlns:a16="http://schemas.microsoft.com/office/drawing/2014/main" val="20001"/>
                    </a:ext>
                  </a:extLst>
                </a:gridCol>
                <a:gridCol w="1909376">
                  <a:extLst>
                    <a:ext uri="{9D8B030D-6E8A-4147-A177-3AD203B41FA5}">
                      <a16:colId xmlns:a16="http://schemas.microsoft.com/office/drawing/2014/main" val="20002"/>
                    </a:ext>
                  </a:extLst>
                </a:gridCol>
                <a:gridCol w="1809068">
                  <a:extLst>
                    <a:ext uri="{9D8B030D-6E8A-4147-A177-3AD203B41FA5}">
                      <a16:colId xmlns:a16="http://schemas.microsoft.com/office/drawing/2014/main" val="20003"/>
                    </a:ext>
                  </a:extLst>
                </a:gridCol>
                <a:gridCol w="1507556">
                  <a:extLst>
                    <a:ext uri="{9D8B030D-6E8A-4147-A177-3AD203B41FA5}">
                      <a16:colId xmlns:a16="http://schemas.microsoft.com/office/drawing/2014/main" val="20004"/>
                    </a:ext>
                  </a:extLst>
                </a:gridCol>
              </a:tblGrid>
              <a:tr h="691304">
                <a:tc>
                  <a:txBody>
                    <a:bodyPr/>
                    <a:lstStyle/>
                    <a:p>
                      <a:pPr marL="0" marR="0" algn="l" defTabSz="914400" rtl="0" eaLnBrk="1" latinLnBrk="0" hangingPunct="1">
                        <a:lnSpc>
                          <a:spcPct val="107000"/>
                        </a:lnSpc>
                        <a:spcBef>
                          <a:spcPts val="300"/>
                        </a:spcBef>
                        <a:spcAft>
                          <a:spcPts val="300"/>
                        </a:spcAft>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Performance Indicator</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Planned Target  2019/2020</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Actual Achievement</a:t>
                      </a:r>
                    </a:p>
                    <a:p>
                      <a:pPr marL="0" marR="0" algn="l" defTabSz="914400" rtl="0" eaLnBrk="1" latinLnBrk="0" hangingPunct="1">
                        <a:lnSpc>
                          <a:spcPct val="107000"/>
                        </a:lnSpc>
                        <a:spcBef>
                          <a:spcPts val="300"/>
                        </a:spcBef>
                        <a:spcAft>
                          <a:spcPts val="300"/>
                        </a:spcAft>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2019/2020</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Comment on deviations</a:t>
                      </a:r>
                      <a:endPar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Mitigation </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extLst>
                  <a:ext uri="{0D108BD9-81ED-4DB2-BD59-A6C34878D82A}">
                    <a16:rowId xmlns:a16="http://schemas.microsoft.com/office/drawing/2014/main" val="10000"/>
                  </a:ext>
                </a:extLst>
              </a:tr>
              <a:tr h="762940">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Percentage of posts vacant by the end of FY</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Vacancy rate at 10% or less by end of the quarter </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Vacancy rate at 8.2% by 31 March 2020 </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ZA"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None</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ZA"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None</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extLst>
                  <a:ext uri="{0D108BD9-81ED-4DB2-BD59-A6C34878D82A}">
                    <a16:rowId xmlns:a16="http://schemas.microsoft.com/office/drawing/2014/main" val="10004"/>
                  </a:ext>
                </a:extLst>
              </a:tr>
              <a:tr h="1024568">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Average number of days taken to resolve disciplinary cases</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All disciplinary cases resolved within 60 days from the date of receiving the case </a:t>
                      </a:r>
                      <a:endParaRPr lang="en-US"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8000"/>
                        </a:lnSpc>
                        <a:spcBef>
                          <a:spcPts val="0"/>
                        </a:spcBef>
                        <a:spcAft>
                          <a:spcPts val="0"/>
                        </a:spcAft>
                        <a:buClrTx/>
                        <a:buSzTx/>
                        <a:buFontTx/>
                        <a:buNone/>
                        <a:tabLst/>
                        <a:defRPr/>
                      </a:pPr>
                      <a:endParaRPr lang="en-ZA"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8000"/>
                        </a:lnSpc>
                        <a:spcBef>
                          <a:spcPts val="0"/>
                        </a:spcBef>
                        <a:spcAft>
                          <a:spcPts val="0"/>
                        </a:spcAft>
                        <a:buClrTx/>
                        <a:buSzTx/>
                        <a:buFontTx/>
                        <a:buNone/>
                        <a:tabLst/>
                        <a:defRPr/>
                      </a:pP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GB"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 case was reported and the department undertook all the processes to resolve the case within 60 days</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GB"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Case was closed as the employee that lodged the case resigned from the department</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ZA"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None</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extLst>
                  <a:ext uri="{0D108BD9-81ED-4DB2-BD59-A6C34878D82A}">
                    <a16:rowId xmlns:a16="http://schemas.microsoft.com/office/drawing/2014/main" val="10002"/>
                  </a:ext>
                </a:extLst>
              </a:tr>
              <a:tr h="762940">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Develop Service Delivery Model of the NSG</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Develop the Service Delivery Model of the NSG </a:t>
                      </a:r>
                      <a:endParaRPr lang="en-US"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8000"/>
                        </a:lnSpc>
                        <a:spcBef>
                          <a:spcPts val="0"/>
                        </a:spcBef>
                        <a:spcAft>
                          <a:spcPts val="0"/>
                        </a:spcAft>
                        <a:buClrTx/>
                        <a:buSzTx/>
                        <a:buFontTx/>
                        <a:buNone/>
                        <a:tabLst/>
                        <a:defRPr/>
                      </a:pP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GB"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NSG Service Delivery Model developed</a:t>
                      </a:r>
                      <a:r>
                        <a:rPr lang="en-GB" sz="11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approved by the MPSA</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ZA"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None</a:t>
                      </a:r>
                    </a:p>
                    <a:p>
                      <a:pPr marL="0" marR="0" indent="0" algn="l" defTabSz="914400" rtl="0" eaLnBrk="1" fontAlgn="auto" latinLnBrk="0" hangingPunct="1">
                        <a:lnSpc>
                          <a:spcPct val="108000"/>
                        </a:lnSpc>
                        <a:spcBef>
                          <a:spcPts val="0"/>
                        </a:spcBef>
                        <a:spcAft>
                          <a:spcPts val="0"/>
                        </a:spcAft>
                        <a:buClrTx/>
                        <a:buSzTx/>
                        <a:buFontTx/>
                        <a:buNone/>
                        <a:tabLst/>
                        <a:defRPr/>
                      </a:pP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ZA"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None</a:t>
                      </a:r>
                    </a:p>
                    <a:p>
                      <a:pPr marL="0" marR="0" indent="0" algn="l" defTabSz="914400" rtl="0" eaLnBrk="1" fontAlgn="auto" latinLnBrk="0" hangingPunct="1">
                        <a:lnSpc>
                          <a:spcPct val="108000"/>
                        </a:lnSpc>
                        <a:spcBef>
                          <a:spcPts val="0"/>
                        </a:spcBef>
                        <a:spcAft>
                          <a:spcPts val="0"/>
                        </a:spcAft>
                        <a:buClrTx/>
                        <a:buSzTx/>
                        <a:buFontTx/>
                        <a:buNone/>
                        <a:tabLst/>
                        <a:defRPr/>
                      </a:pP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extLst>
                  <a:ext uri="{0D108BD9-81ED-4DB2-BD59-A6C34878D82A}">
                    <a16:rowId xmlns:a16="http://schemas.microsoft.com/office/drawing/2014/main" val="10003"/>
                  </a:ext>
                </a:extLst>
              </a:tr>
              <a:tr h="1251651">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Effective ICT Disaster Recovery solution</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Monitor and test ICT Disaster Recovery solution through the  Disaster Recovery Plan</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GB"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Continuous DRP tests conducted and reports developed</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ZA"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None</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ZA"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None</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
        <p:nvSpPr>
          <p:cNvPr id="9" name="Title 3"/>
          <p:cNvSpPr>
            <a:spLocks noGrp="1"/>
          </p:cNvSpPr>
          <p:nvPr>
            <p:ph type="title"/>
          </p:nvPr>
        </p:nvSpPr>
        <p:spPr>
          <a:xfrm>
            <a:off x="225759" y="329500"/>
            <a:ext cx="8229600" cy="908720"/>
          </a:xfrm>
        </p:spPr>
        <p:txBody>
          <a:bodyPr>
            <a:normAutofit/>
          </a:bodyPr>
          <a:lstStyle/>
          <a:p>
            <a:r>
              <a:rPr lang="en-ZA"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Programme 1: Targets Achieved</a:t>
            </a:r>
            <a:endParaRPr lang="en-US" sz="2400" dirty="0">
              <a:solidFill>
                <a:schemeClr val="bg1">
                  <a:lumMod val="50000"/>
                </a:schemeClr>
              </a:solidFill>
            </a:endParaRPr>
          </a:p>
        </p:txBody>
      </p:sp>
    </p:spTree>
    <p:extLst>
      <p:ext uri="{BB962C8B-B14F-4D97-AF65-F5344CB8AC3E}">
        <p14:creationId xmlns:p14="http://schemas.microsoft.com/office/powerpoint/2010/main" val="2455533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2" y="459505"/>
            <a:ext cx="8856984" cy="692696"/>
          </a:xfrm>
        </p:spPr>
        <p:txBody>
          <a:bodyPr>
            <a:noAutofit/>
          </a:bodyPr>
          <a:lstStyle/>
          <a:p>
            <a:r>
              <a:rPr lang="en-ZA"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Programme 1: </a:t>
            </a:r>
            <a:r>
              <a:rPr lang="en-ZA"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Target Not Achieved</a:t>
            </a:r>
            <a:endParaRPr lang="en-ZA" sz="2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107504" y="1196752"/>
            <a:ext cx="8856984" cy="4608511"/>
          </a:xfrm>
          <a:ln>
            <a:noFill/>
          </a:ln>
        </p:spPr>
        <p:txBody>
          <a:bodyPr>
            <a:noAutofit/>
          </a:bodyPr>
          <a:lstStyle/>
          <a:p>
            <a:endParaRPr lang="en-ZA" sz="1800" dirty="0" smtClean="0"/>
          </a:p>
          <a:p>
            <a:endParaRPr lang="en-ZA" sz="1800" dirty="0"/>
          </a:p>
          <a:p>
            <a:pPr marL="0" lvl="0" indent="0">
              <a:buClr>
                <a:srgbClr val="006600"/>
              </a:buClr>
              <a:buNone/>
            </a:pPr>
            <a:endParaRPr lang="en-ZA" sz="1600" dirty="0" smtClean="0">
              <a:latin typeface="Arial" pitchFamily="34" charset="0"/>
              <a:cs typeface="Arial" pitchFamily="34" charset="0"/>
            </a:endParaRPr>
          </a:p>
        </p:txBody>
      </p:sp>
      <p:sp>
        <p:nvSpPr>
          <p:cNvPr id="2" name="Slide Number Placeholder 1"/>
          <p:cNvSpPr>
            <a:spLocks noGrp="1"/>
          </p:cNvSpPr>
          <p:nvPr>
            <p:ph type="sldNum" sz="quarter" idx="12"/>
          </p:nvPr>
        </p:nvSpPr>
        <p:spPr>
          <a:xfrm>
            <a:off x="3347864" y="6264271"/>
            <a:ext cx="1800200" cy="365125"/>
          </a:xfrm>
        </p:spPr>
        <p:txBody>
          <a:bodyPr/>
          <a:lstStyle/>
          <a:p>
            <a:pPr algn="ctr"/>
            <a:fld id="{4B4218F1-3623-4F9F-9DA6-119824A2CA62}" type="slidenum">
              <a:rPr lang="en-ZA" smtClean="0">
                <a:solidFill>
                  <a:srgbClr val="AAAAAA"/>
                </a:solidFill>
              </a:rPr>
              <a:t>16</a:t>
            </a:fld>
            <a:endParaRPr lang="en-ZA" dirty="0">
              <a:solidFill>
                <a:srgbClr val="AAAAAA"/>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084467383"/>
              </p:ext>
            </p:extLst>
          </p:nvPr>
        </p:nvGraphicFramePr>
        <p:xfrm>
          <a:off x="17745" y="1611209"/>
          <a:ext cx="9036498" cy="1961311"/>
        </p:xfrm>
        <a:graphic>
          <a:graphicData uri="http://schemas.openxmlformats.org/drawingml/2006/table">
            <a:tbl>
              <a:tblPr firstRow="1" bandRow="1">
                <a:tableStyleId>{21E4AEA4-8DFA-4A89-87EB-49C32662AFE0}</a:tableStyleId>
              </a:tblPr>
              <a:tblGrid>
                <a:gridCol w="2085347">
                  <a:extLst>
                    <a:ext uri="{9D8B030D-6E8A-4147-A177-3AD203B41FA5}">
                      <a16:colId xmlns:a16="http://schemas.microsoft.com/office/drawing/2014/main" val="20000"/>
                    </a:ext>
                  </a:extLst>
                </a:gridCol>
                <a:gridCol w="2199200">
                  <a:extLst>
                    <a:ext uri="{9D8B030D-6E8A-4147-A177-3AD203B41FA5}">
                      <a16:colId xmlns:a16="http://schemas.microsoft.com/office/drawing/2014/main" val="20001"/>
                    </a:ext>
                  </a:extLst>
                </a:gridCol>
                <a:gridCol w="2272912">
                  <a:extLst>
                    <a:ext uri="{9D8B030D-6E8A-4147-A177-3AD203B41FA5}">
                      <a16:colId xmlns:a16="http://schemas.microsoft.com/office/drawing/2014/main" val="20002"/>
                    </a:ext>
                  </a:extLst>
                </a:gridCol>
                <a:gridCol w="2479039">
                  <a:extLst>
                    <a:ext uri="{9D8B030D-6E8A-4147-A177-3AD203B41FA5}">
                      <a16:colId xmlns:a16="http://schemas.microsoft.com/office/drawing/2014/main" val="20003"/>
                    </a:ext>
                  </a:extLst>
                </a:gridCol>
              </a:tblGrid>
              <a:tr h="378761">
                <a:tc>
                  <a:txBody>
                    <a:bodyPr/>
                    <a:lstStyle/>
                    <a:p>
                      <a:pPr algn="l"/>
                      <a:r>
                        <a:rPr lang="en-ZA" sz="1200" dirty="0" smtClean="0"/>
                        <a:t>Performance</a:t>
                      </a:r>
                      <a:r>
                        <a:rPr lang="en-ZA" sz="1200" baseline="0" dirty="0" smtClean="0"/>
                        <a:t> target</a:t>
                      </a:r>
                      <a:endParaRPr lang="en-ZA"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ZA" sz="1200" dirty="0" smtClean="0"/>
                        <a:t>Quarterly</a:t>
                      </a:r>
                      <a:r>
                        <a:rPr lang="en-ZA" sz="1200" baseline="0" dirty="0" smtClean="0"/>
                        <a:t> </a:t>
                      </a:r>
                      <a:r>
                        <a:rPr lang="en-ZA" sz="1200" dirty="0" smtClean="0"/>
                        <a:t>Performance</a:t>
                      </a:r>
                      <a:r>
                        <a:rPr lang="en-ZA" sz="1200" baseline="0" dirty="0" smtClean="0"/>
                        <a:t> Status</a:t>
                      </a:r>
                      <a:endParaRPr lang="en-ZA"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ZA" sz="1200" dirty="0" smtClean="0"/>
                        <a:t>Challenges</a:t>
                      </a:r>
                      <a:endParaRPr lang="en-ZA"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Remedial</a:t>
                      </a:r>
                      <a:r>
                        <a:rPr lang="en-ZA" sz="1200" baseline="0" dirty="0" smtClean="0"/>
                        <a:t> actions</a:t>
                      </a:r>
                      <a:endParaRPr lang="en-ZA"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0"/>
                  </a:ext>
                </a:extLst>
              </a:tr>
              <a:tr h="1582550">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ZA"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Average number of days for current debt collection at 45 days or less from date of debt</a:t>
                      </a:r>
                    </a:p>
                    <a:p>
                      <a:pPr marL="0" marR="0" indent="0" algn="l" defTabSz="914400" rtl="0" eaLnBrk="1" fontAlgn="auto" latinLnBrk="0" hangingPunct="1">
                        <a:lnSpc>
                          <a:spcPct val="108000"/>
                        </a:lnSpc>
                        <a:spcBef>
                          <a:spcPts val="0"/>
                        </a:spcBef>
                        <a:spcAft>
                          <a:spcPts val="0"/>
                        </a:spcAft>
                        <a:buClrTx/>
                        <a:buSzTx/>
                        <a:buFontTx/>
                        <a:buNone/>
                        <a:tabLst/>
                        <a:defRPr/>
                      </a:pP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tc>
                <a:tc>
                  <a:txBody>
                    <a:bodyPr/>
                    <a:lstStyle/>
                    <a:p>
                      <a:pPr marL="0" marR="0">
                        <a:spcBef>
                          <a:spcPts val="0"/>
                        </a:spcBef>
                        <a:spcAft>
                          <a:spcPts val="0"/>
                        </a:spcAft>
                      </a:pPr>
                      <a:r>
                        <a:rPr lang="en-GB" sz="11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56 average days for collection of current debt</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Increase in number of invoices issued towards the end of the financial year. Furthermore, the national lockdown and COVID-19 pandemic has negatively impacted on the NSG ability</a:t>
                      </a:r>
                      <a:r>
                        <a:rPr lang="en-US" sz="11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to increase the debt collection </a:t>
                      </a:r>
                      <a:endParaRPr lang="en-ZA"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NSG will review its internal policies relating to the pre-payment</a:t>
                      </a:r>
                      <a:r>
                        <a:rPr lang="en-US" sz="11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by client departments as well as bookings and cancellations </a:t>
                      </a:r>
                      <a:endParaRPr lang="en-ZA"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65377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265513" y="6237312"/>
            <a:ext cx="2612976" cy="365125"/>
          </a:xfrm>
        </p:spPr>
        <p:txBody>
          <a:bodyPr/>
          <a:lstStyle/>
          <a:p>
            <a:fld id="{1CE6738C-8955-4CF1-A256-1C49941BBB03}" type="slidenum">
              <a:rPr lang="en-ZA" smtClean="0">
                <a:solidFill>
                  <a:prstClr val="black">
                    <a:tint val="75000"/>
                  </a:prstClr>
                </a:solidFill>
              </a:rPr>
              <a:pPr/>
              <a:t>17</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942887724"/>
              </p:ext>
            </p:extLst>
          </p:nvPr>
        </p:nvGraphicFramePr>
        <p:xfrm>
          <a:off x="53753" y="1052736"/>
          <a:ext cx="9036496" cy="4819594"/>
        </p:xfrm>
        <a:graphic>
          <a:graphicData uri="http://schemas.openxmlformats.org/drawingml/2006/table">
            <a:tbl>
              <a:tblPr firstRow="1" firstCol="1" bandRow="1">
                <a:tableStyleId>{F5AB1C69-6EDB-4FF4-983F-18BD219EF322}</a:tableStyleId>
              </a:tblPr>
              <a:tblGrid>
                <a:gridCol w="2113374">
                  <a:extLst>
                    <a:ext uri="{9D8B030D-6E8A-4147-A177-3AD203B41FA5}">
                      <a16:colId xmlns:a16="http://schemas.microsoft.com/office/drawing/2014/main" val="20000"/>
                    </a:ext>
                  </a:extLst>
                </a:gridCol>
                <a:gridCol w="1748999">
                  <a:extLst>
                    <a:ext uri="{9D8B030D-6E8A-4147-A177-3AD203B41FA5}">
                      <a16:colId xmlns:a16="http://schemas.microsoft.com/office/drawing/2014/main" val="20001"/>
                    </a:ext>
                  </a:extLst>
                </a:gridCol>
                <a:gridCol w="2914998">
                  <a:extLst>
                    <a:ext uri="{9D8B030D-6E8A-4147-A177-3AD203B41FA5}">
                      <a16:colId xmlns:a16="http://schemas.microsoft.com/office/drawing/2014/main" val="20002"/>
                    </a:ext>
                  </a:extLst>
                </a:gridCol>
                <a:gridCol w="1238874">
                  <a:extLst>
                    <a:ext uri="{9D8B030D-6E8A-4147-A177-3AD203B41FA5}">
                      <a16:colId xmlns:a16="http://schemas.microsoft.com/office/drawing/2014/main" val="20003"/>
                    </a:ext>
                  </a:extLst>
                </a:gridCol>
                <a:gridCol w="1020251">
                  <a:extLst>
                    <a:ext uri="{9D8B030D-6E8A-4147-A177-3AD203B41FA5}">
                      <a16:colId xmlns:a16="http://schemas.microsoft.com/office/drawing/2014/main" val="20004"/>
                    </a:ext>
                  </a:extLst>
                </a:gridCol>
              </a:tblGrid>
              <a:tr h="571989">
                <a:tc>
                  <a:txBody>
                    <a:bodyPr/>
                    <a:lstStyle/>
                    <a:p>
                      <a:pPr marL="0" marR="0" algn="l" defTabSz="914400" rtl="0" eaLnBrk="1" latinLnBrk="0" hangingPunct="1">
                        <a:lnSpc>
                          <a:spcPct val="107000"/>
                        </a:lnSpc>
                        <a:spcBef>
                          <a:spcPts val="300"/>
                        </a:spcBef>
                        <a:spcAft>
                          <a:spcPts val="300"/>
                        </a:spcAft>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Performance </a:t>
                      </a: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Indicator0</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Planned Target  2019/2020</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Actual Achievement</a:t>
                      </a:r>
                    </a:p>
                    <a:p>
                      <a:pPr marL="0" marR="0" algn="l" defTabSz="914400" rtl="0" eaLnBrk="1" latinLnBrk="0" hangingPunct="1">
                        <a:lnSpc>
                          <a:spcPct val="107000"/>
                        </a:lnSpc>
                        <a:spcBef>
                          <a:spcPts val="300"/>
                        </a:spcBef>
                        <a:spcAft>
                          <a:spcPts val="300"/>
                        </a:spcAft>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2019/2020</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Comment on deviations</a:t>
                      </a:r>
                      <a:endPar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Mitigation </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extLst>
                  <a:ext uri="{0D108BD9-81ED-4DB2-BD59-A6C34878D82A}">
                    <a16:rowId xmlns:a16="http://schemas.microsoft.com/office/drawing/2014/main" val="10000"/>
                  </a:ext>
                </a:extLst>
              </a:tr>
              <a:tr h="672750">
                <a:tc>
                  <a:txBody>
                    <a:bodyPr/>
                    <a:lstStyle/>
                    <a:p>
                      <a:pPr algn="l" fontAlgn="t"/>
                      <a:r>
                        <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Number of research projects  to inform training and development needs and opportunities completed</a:t>
                      </a:r>
                    </a:p>
                  </a:txBody>
                  <a:tcPr marL="7620" marR="7620" marT="7620" marB="0">
                    <a:solidFill>
                      <a:schemeClr val="accent3">
                        <a:lumMod val="20000"/>
                        <a:lumOff val="8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Complete 6 research projects</a:t>
                      </a:r>
                    </a:p>
                    <a:p>
                      <a:pPr marL="0" marR="0">
                        <a:lnSpc>
                          <a:spcPct val="115000"/>
                        </a:lnSpc>
                        <a:spcBef>
                          <a:spcPts val="0"/>
                        </a:spcBef>
                        <a:spcAft>
                          <a:spcPts val="0"/>
                        </a:spcAft>
                      </a:pPr>
                      <a:r>
                        <a:rPr lang="en-US"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(cumulative)</a:t>
                      </a:r>
                    </a:p>
                  </a:txBody>
                  <a:tcPr marL="68580" marR="68580" marT="0" marB="0">
                    <a:solidFill>
                      <a:schemeClr val="accent3">
                        <a:lumMod val="20000"/>
                        <a:lumOff val="8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Completed 8 research projects</a:t>
                      </a:r>
                      <a:r>
                        <a:rPr lang="en-ZA"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to inform training needs and </a:t>
                      </a:r>
                      <a:r>
                        <a:rPr lang="en-ZA" sz="11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opportunities</a:t>
                      </a:r>
                      <a:endParaRPr lang="en-US"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pPr algn="l" fontAlgn="t"/>
                      <a:r>
                        <a:rPr lang="en-GB" sz="11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Additional request for research projects resulting in more projects.</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algn="l" fontAlgn="t"/>
                      <a:r>
                        <a:rPr lang="en-ZA"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None</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extLst>
                  <a:ext uri="{0D108BD9-81ED-4DB2-BD59-A6C34878D82A}">
                    <a16:rowId xmlns:a16="http://schemas.microsoft.com/office/drawing/2014/main" val="10001"/>
                  </a:ext>
                </a:extLst>
              </a:tr>
              <a:tr h="765695">
                <a:tc>
                  <a:txBody>
                    <a:bodyPr/>
                    <a:lstStyle/>
                    <a:p>
                      <a:pPr algn="l" fontAlgn="t"/>
                      <a:r>
                        <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Number of training needs analyses completed to inform training and development needs and opportunities</a:t>
                      </a:r>
                    </a:p>
                  </a:txBody>
                  <a:tcPr marL="7620" marR="7620" marT="7620" marB="0">
                    <a:solidFill>
                      <a:schemeClr val="accent3">
                        <a:lumMod val="40000"/>
                        <a:lumOff val="6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Complete 10 training needs analysis (cumulative)</a:t>
                      </a:r>
                    </a:p>
                  </a:txBody>
                  <a:tcPr marL="68580" marR="68580" marT="0" marB="0">
                    <a:solidFill>
                      <a:schemeClr val="accent3">
                        <a:lumMod val="40000"/>
                        <a:lumOff val="6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Completed 13 training needs analysis with public sector institutions</a:t>
                      </a:r>
                    </a:p>
                  </a:txBody>
                  <a:tcPr marL="68580" marR="68580" marT="0" marB="0">
                    <a:solidFill>
                      <a:schemeClr val="accent3">
                        <a:lumMod val="40000"/>
                        <a:lumOff val="60000"/>
                      </a:schemeClr>
                    </a:solidFill>
                  </a:tcPr>
                </a:tc>
                <a:tc>
                  <a:txBody>
                    <a:bodyPr/>
                    <a:lstStyle/>
                    <a:p>
                      <a:pPr algn="l" fontAlgn="t"/>
                      <a:r>
                        <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Request from client departments to increase the scope of </a:t>
                      </a:r>
                      <a:r>
                        <a:rPr lang="en-ZA"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TNAs</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tc>
                  <a:txBody>
                    <a:bodyPr/>
                    <a:lstStyle/>
                    <a:p>
                      <a:pPr algn="l" fontAlgn="t"/>
                      <a:r>
                        <a:rPr lang="en-ZA"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None</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extLst>
                  <a:ext uri="{0D108BD9-81ED-4DB2-BD59-A6C34878D82A}">
                    <a16:rowId xmlns:a16="http://schemas.microsoft.com/office/drawing/2014/main" val="10002"/>
                  </a:ext>
                </a:extLst>
              </a:tr>
              <a:tr h="643755">
                <a:tc>
                  <a:txBody>
                    <a:bodyPr/>
                    <a:lstStyle/>
                    <a:p>
                      <a:pPr algn="l" fontAlgn="t"/>
                      <a:r>
                        <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Number of research colloquia or workshops hosted by the NSG as a knowledge sharing platform</a:t>
                      </a:r>
                    </a:p>
                  </a:txBody>
                  <a:tcPr marL="7620" marR="7620" marT="7620" marB="0">
                    <a:solidFill>
                      <a:schemeClr val="accent3">
                        <a:lumMod val="20000"/>
                        <a:lumOff val="8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Host 6 research colloquia or workshops </a:t>
                      </a:r>
                    </a:p>
                    <a:p>
                      <a:pPr marL="0" marR="0">
                        <a:lnSpc>
                          <a:spcPct val="115000"/>
                        </a:lnSpc>
                        <a:spcBef>
                          <a:spcPts val="0"/>
                        </a:spcBef>
                        <a:spcAft>
                          <a:spcPts val="0"/>
                        </a:spcAft>
                      </a:pPr>
                      <a:r>
                        <a:rPr lang="en-US"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(cumulative)</a:t>
                      </a:r>
                    </a:p>
                  </a:txBody>
                  <a:tcPr marL="68580" marR="68580" marT="0" marB="0">
                    <a:solidFill>
                      <a:schemeClr val="accent3">
                        <a:lumMod val="20000"/>
                        <a:lumOff val="8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Hosted 6 research colloquia or workshops </a:t>
                      </a:r>
                    </a:p>
                  </a:txBody>
                  <a:tcPr marL="68580" marR="68580" marT="0" marB="0">
                    <a:solidFill>
                      <a:schemeClr val="accent3">
                        <a:lumMod val="20000"/>
                        <a:lumOff val="80000"/>
                      </a:schemeClr>
                    </a:solidFill>
                  </a:tcPr>
                </a:tc>
                <a:tc>
                  <a:txBody>
                    <a:bodyPr/>
                    <a:lstStyle/>
                    <a:p>
                      <a:pPr algn="l" fontAlgn="t"/>
                      <a:r>
                        <a:rPr lang="en-ZA"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None</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algn="l" fontAlgn="t"/>
                      <a:r>
                        <a:rPr lang="en-ZA"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None</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extLst>
                  <a:ext uri="{0D108BD9-81ED-4DB2-BD59-A6C34878D82A}">
                    <a16:rowId xmlns:a16="http://schemas.microsoft.com/office/drawing/2014/main" val="10003"/>
                  </a:ext>
                </a:extLst>
              </a:tr>
              <a:tr h="1095082">
                <a:tc>
                  <a:txBody>
                    <a:bodyPr/>
                    <a:lstStyle/>
                    <a:p>
                      <a:pPr marL="0" marR="0">
                        <a:lnSpc>
                          <a:spcPct val="115000"/>
                        </a:lnSpc>
                        <a:spcBef>
                          <a:spcPts val="0"/>
                        </a:spcBef>
                        <a:spcAft>
                          <a:spcPts val="0"/>
                        </a:spcAft>
                      </a:pPr>
                      <a:r>
                        <a:rPr lang="en-US"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Number of articles/ papers submitted for publication to promote thought leadership, knowledge creation and dissemination</a:t>
                      </a:r>
                    </a:p>
                  </a:txBody>
                  <a:tcPr marL="68580" marR="68580" marT="0" marB="0">
                    <a:solidFill>
                      <a:schemeClr val="accent3">
                        <a:lumMod val="20000"/>
                        <a:lumOff val="80000"/>
                      </a:schemeClr>
                    </a:solidFill>
                  </a:tcPr>
                </a:tc>
                <a:tc>
                  <a:txBody>
                    <a:bodyPr/>
                    <a:lstStyle/>
                    <a:p>
                      <a:pPr marL="0" marR="0">
                        <a:lnSpc>
                          <a:spcPct val="115000"/>
                        </a:lnSpc>
                        <a:spcBef>
                          <a:spcPts val="0"/>
                        </a:spcBef>
                        <a:spcAft>
                          <a:spcPts val="0"/>
                        </a:spcAft>
                      </a:pPr>
                      <a:r>
                        <a:rPr lang="en-US" sz="1100" b="0">
                          <a:solidFill>
                            <a:schemeClr val="tx1"/>
                          </a:solidFill>
                          <a:effectLst/>
                          <a:latin typeface="Tahoma" panose="020B0604030504040204" pitchFamily="34" charset="0"/>
                          <a:ea typeface="Tahoma" panose="020B0604030504040204" pitchFamily="34" charset="0"/>
                          <a:cs typeface="Tahoma" panose="020B0604030504040204" pitchFamily="34" charset="0"/>
                        </a:rPr>
                        <a:t>Submit 4 articles/ papers to promote thought leadership</a:t>
                      </a:r>
                    </a:p>
                  </a:txBody>
                  <a:tcPr marL="68580" marR="68580" marT="0" marB="0">
                    <a:solidFill>
                      <a:schemeClr val="accent3">
                        <a:lumMod val="20000"/>
                        <a:lumOff val="80000"/>
                      </a:schemeClr>
                    </a:solidFill>
                  </a:tcPr>
                </a:tc>
                <a:tc>
                  <a:txBody>
                    <a:bodyPr/>
                    <a:lstStyle/>
                    <a:p>
                      <a:pPr marL="0" marR="0">
                        <a:spcBef>
                          <a:spcPts val="0"/>
                        </a:spcBef>
                        <a:spcAft>
                          <a:spcPts val="0"/>
                        </a:spcAft>
                      </a:pPr>
                      <a:r>
                        <a:rPr lang="en-US"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Submitted 6 research articles/papers to promote thought leadership</a:t>
                      </a:r>
                    </a:p>
                  </a:txBody>
                  <a:tcPr marL="68580" marR="68580" marT="0" marB="0">
                    <a:solidFill>
                      <a:schemeClr val="accent3">
                        <a:lumMod val="20000"/>
                        <a:lumOff val="8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More effort was given by researchers to publish completed </a:t>
                      </a:r>
                      <a:r>
                        <a:rPr lang="en-US" sz="11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research</a:t>
                      </a:r>
                      <a:endParaRPr lang="en-US"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pPr algn="l" fontAlgn="t"/>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extLst>
                  <a:ext uri="{0D108BD9-81ED-4DB2-BD59-A6C34878D82A}">
                    <a16:rowId xmlns:a16="http://schemas.microsoft.com/office/drawing/2014/main" val="10004"/>
                  </a:ext>
                </a:extLst>
              </a:tr>
              <a:tr h="1003259">
                <a:tc>
                  <a:txBody>
                    <a:bodyPr/>
                    <a:lstStyle/>
                    <a:p>
                      <a:pPr algn="l" fontAlgn="t"/>
                      <a:r>
                        <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Development of diagnostic tool for a public service skills database  </a:t>
                      </a:r>
                    </a:p>
                  </a:txBody>
                  <a:tcPr marL="7620" marR="7620" marT="7620" marB="0">
                    <a:solidFill>
                      <a:schemeClr val="accent3">
                        <a:lumMod val="40000"/>
                        <a:lumOff val="60000"/>
                      </a:schemeClr>
                    </a:solidFill>
                  </a:tcPr>
                </a:tc>
                <a:tc>
                  <a:txBody>
                    <a:bodyPr/>
                    <a:lstStyle/>
                    <a:p>
                      <a:pPr marL="0" marR="0">
                        <a:lnSpc>
                          <a:spcPct val="115000"/>
                        </a:lnSpc>
                        <a:spcBef>
                          <a:spcPts val="0"/>
                        </a:spcBef>
                        <a:spcAft>
                          <a:spcPts val="0"/>
                        </a:spcAft>
                      </a:pPr>
                      <a:r>
                        <a:rPr lang="en-GB" sz="11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Develop an implementation plan</a:t>
                      </a:r>
                      <a:endParaRPr lang="en-US"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r>
                        <a:rPr lang="en-GB" sz="11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Develop an implementation plan</a:t>
                      </a:r>
                      <a:endParaRPr lang="en-US"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lgn="l" fontAlgn="t"/>
                      <a:r>
                        <a:rPr lang="en-ZA"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None</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tc>
                  <a:txBody>
                    <a:bodyPr/>
                    <a:lstStyle/>
                    <a:p>
                      <a:pPr algn="l" fontAlgn="t"/>
                      <a:r>
                        <a:rPr lang="en-ZA" sz="11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None</a:t>
                      </a:r>
                      <a:endParaRPr lang="en-ZA" sz="11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extLst>
                  <a:ext uri="{0D108BD9-81ED-4DB2-BD59-A6C34878D82A}">
                    <a16:rowId xmlns:a16="http://schemas.microsoft.com/office/drawing/2014/main" val="10005"/>
                  </a:ext>
                </a:extLst>
              </a:tr>
            </a:tbl>
          </a:graphicData>
        </a:graphic>
      </p:graphicFrame>
      <p:sp>
        <p:nvSpPr>
          <p:cNvPr id="9" name="Title 3"/>
          <p:cNvSpPr>
            <a:spLocks noGrp="1"/>
          </p:cNvSpPr>
          <p:nvPr>
            <p:ph type="title"/>
          </p:nvPr>
        </p:nvSpPr>
        <p:spPr>
          <a:xfrm>
            <a:off x="225759" y="381523"/>
            <a:ext cx="8229600" cy="792088"/>
          </a:xfrm>
        </p:spPr>
        <p:txBody>
          <a:bodyPr>
            <a:normAutofit/>
          </a:bodyPr>
          <a:lstStyle/>
          <a:p>
            <a:r>
              <a:rPr lang="en-ZA"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Programme </a:t>
            </a:r>
            <a:r>
              <a:rPr lang="en-ZA"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2: </a:t>
            </a:r>
            <a:r>
              <a:rPr lang="en-ZA"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Targets Achieved</a:t>
            </a:r>
            <a:endParaRPr lang="en-US" sz="2400" dirty="0">
              <a:solidFill>
                <a:schemeClr val="bg1">
                  <a:lumMod val="50000"/>
                </a:schemeClr>
              </a:solidFill>
            </a:endParaRPr>
          </a:p>
        </p:txBody>
      </p:sp>
    </p:spTree>
    <p:extLst>
      <p:ext uri="{BB962C8B-B14F-4D97-AF65-F5344CB8AC3E}">
        <p14:creationId xmlns:p14="http://schemas.microsoft.com/office/powerpoint/2010/main" val="3600931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131840" y="6237312"/>
            <a:ext cx="2612976" cy="365125"/>
          </a:xfrm>
        </p:spPr>
        <p:txBody>
          <a:bodyPr/>
          <a:lstStyle/>
          <a:p>
            <a:fld id="{1CE6738C-8955-4CF1-A256-1C49941BBB03}" type="slidenum">
              <a:rPr lang="en-ZA" smtClean="0">
                <a:solidFill>
                  <a:prstClr val="black">
                    <a:tint val="75000"/>
                  </a:prstClr>
                </a:solidFill>
              </a:rPr>
              <a:pPr/>
              <a:t>18</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7458213"/>
              </p:ext>
            </p:extLst>
          </p:nvPr>
        </p:nvGraphicFramePr>
        <p:xfrm>
          <a:off x="179512" y="1124744"/>
          <a:ext cx="8856983" cy="4680519"/>
        </p:xfrm>
        <a:graphic>
          <a:graphicData uri="http://schemas.openxmlformats.org/drawingml/2006/table">
            <a:tbl>
              <a:tblPr firstRow="1" firstCol="1" bandRow="1">
                <a:tableStyleId>{F5AB1C69-6EDB-4FF4-983F-18BD219EF322}</a:tableStyleId>
              </a:tblPr>
              <a:tblGrid>
                <a:gridCol w="2016224">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368151">
                  <a:extLst>
                    <a:ext uri="{9D8B030D-6E8A-4147-A177-3AD203B41FA5}">
                      <a16:colId xmlns:a16="http://schemas.microsoft.com/office/drawing/2014/main" val="20004"/>
                    </a:ext>
                  </a:extLst>
                </a:gridCol>
              </a:tblGrid>
              <a:tr h="771072">
                <a:tc>
                  <a:txBody>
                    <a:bodyPr/>
                    <a:lstStyle/>
                    <a:p>
                      <a:pPr marL="0" marR="0" algn="l" defTabSz="914400" rtl="0" eaLnBrk="1" latinLnBrk="0" hangingPunct="1">
                        <a:lnSpc>
                          <a:spcPct val="107000"/>
                        </a:lnSpc>
                        <a:spcBef>
                          <a:spcPts val="300"/>
                        </a:spcBef>
                        <a:spcAft>
                          <a:spcPts val="300"/>
                        </a:spcAft>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Performance Indicator</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Planned Target  2019/2020</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Actual Achievement</a:t>
                      </a:r>
                    </a:p>
                    <a:p>
                      <a:pPr marL="0" marR="0" algn="l" defTabSz="914400" rtl="0" eaLnBrk="1" latinLnBrk="0" hangingPunct="1">
                        <a:lnSpc>
                          <a:spcPct val="107000"/>
                        </a:lnSpc>
                        <a:spcBef>
                          <a:spcPts val="300"/>
                        </a:spcBef>
                        <a:spcAft>
                          <a:spcPts val="300"/>
                        </a:spcAft>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2019/2020</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Comment on deviations</a:t>
                      </a:r>
                      <a:endPar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Mitigation </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extLst>
                  <a:ext uri="{0D108BD9-81ED-4DB2-BD59-A6C34878D82A}">
                    <a16:rowId xmlns:a16="http://schemas.microsoft.com/office/drawing/2014/main" val="10000"/>
                  </a:ext>
                </a:extLst>
              </a:tr>
              <a:tr h="856102">
                <a:tc>
                  <a:txBody>
                    <a:bodyPr/>
                    <a:lstStyle/>
                    <a:p>
                      <a:pPr marL="0" marR="0">
                        <a:lnSpc>
                          <a:spcPct val="115000"/>
                        </a:lnSpc>
                        <a:spcBef>
                          <a:spcPts val="0"/>
                        </a:spcBef>
                        <a:spcAft>
                          <a:spcPts val="0"/>
                        </a:spcAft>
                      </a:pPr>
                      <a:r>
                        <a:rPr lang="en-US" sz="12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Develop an implementation plan for an assessment center in the public service</a:t>
                      </a:r>
                    </a:p>
                  </a:txBody>
                  <a:tcPr marL="68580" marR="68580" marT="0" marB="0">
                    <a:solidFill>
                      <a:schemeClr val="accent3">
                        <a:lumMod val="20000"/>
                        <a:lumOff val="80000"/>
                      </a:schemeClr>
                    </a:solidFill>
                  </a:tcPr>
                </a:tc>
                <a:tc>
                  <a:txBody>
                    <a:bodyPr/>
                    <a:lstStyle/>
                    <a:p>
                      <a:pPr marL="0" marR="0">
                        <a:lnSpc>
                          <a:spcPct val="115000"/>
                        </a:lnSpc>
                        <a:spcBef>
                          <a:spcPts val="0"/>
                        </a:spcBef>
                        <a:spcAft>
                          <a:spcPts val="0"/>
                        </a:spcAft>
                      </a:pPr>
                      <a:r>
                        <a:rPr lang="en-GB" sz="11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Develop and pilot the  diagnostic tool for a public service skills database</a:t>
                      </a:r>
                      <a:endParaRPr lang="en-US"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pPr marL="0" marR="0">
                        <a:lnSpc>
                          <a:spcPct val="115000"/>
                        </a:lnSpc>
                        <a:spcBef>
                          <a:spcPts val="0"/>
                        </a:spcBef>
                        <a:spcAft>
                          <a:spcPts val="0"/>
                        </a:spcAft>
                      </a:pPr>
                      <a:r>
                        <a:rPr lang="en-GB" sz="11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Developed and piloted the  diagnostic tool for a public service skills database</a:t>
                      </a:r>
                      <a:endParaRPr lang="en-US"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pPr marL="0" algn="l" defTabSz="914400" rtl="0" eaLnBrk="1" fontAlgn="t" latinLnBrk="0" hangingPunct="1"/>
                      <a:r>
                        <a:rPr lang="en-ZA"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None</a:t>
                      </a:r>
                      <a:endParaRPr lang="en-ZA"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algn="l" defTabSz="914400" rtl="0" eaLnBrk="1" fontAlgn="t" latinLnBrk="0" hangingPunct="1"/>
                      <a:r>
                        <a:rPr lang="en-ZA"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None</a:t>
                      </a:r>
                      <a:endParaRPr lang="en-ZA"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extLst>
                  <a:ext uri="{0D108BD9-81ED-4DB2-BD59-A6C34878D82A}">
                    <a16:rowId xmlns:a16="http://schemas.microsoft.com/office/drawing/2014/main" val="10001"/>
                  </a:ext>
                </a:extLst>
              </a:tr>
              <a:tr h="1080103">
                <a:tc>
                  <a:txBody>
                    <a:bodyPr/>
                    <a:lstStyle/>
                    <a:p>
                      <a:pPr marL="0" marR="0">
                        <a:lnSpc>
                          <a:spcPct val="115000"/>
                        </a:lnSpc>
                        <a:spcBef>
                          <a:spcPts val="0"/>
                        </a:spcBef>
                        <a:spcAft>
                          <a:spcPts val="0"/>
                        </a:spcAft>
                      </a:pPr>
                      <a:r>
                        <a:rPr lang="en-ZA" sz="12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Number of evaluations to be carried out by end of financial year</a:t>
                      </a:r>
                      <a:endParaRPr lang="en-US" sz="12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pPr marL="0" marR="0">
                        <a:lnSpc>
                          <a:spcPct val="115000"/>
                        </a:lnSpc>
                        <a:spcBef>
                          <a:spcPts val="0"/>
                        </a:spcBef>
                        <a:spcAft>
                          <a:spcPts val="0"/>
                        </a:spcAft>
                      </a:pPr>
                      <a:r>
                        <a:rPr lang="en-ZA" sz="12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66 </a:t>
                      </a:r>
                      <a:r>
                        <a:rPr lang="en-ZA" sz="12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evaluations quarterly</a:t>
                      </a:r>
                      <a:endParaRPr lang="en-US" sz="12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pPr marL="0" marR="0">
                        <a:lnSpc>
                          <a:spcPct val="115000"/>
                        </a:lnSpc>
                        <a:spcBef>
                          <a:spcPts val="0"/>
                        </a:spcBef>
                        <a:spcAft>
                          <a:spcPts val="0"/>
                        </a:spcAft>
                      </a:pPr>
                      <a:r>
                        <a:rPr lang="en-ZA" sz="12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72 </a:t>
                      </a:r>
                      <a:r>
                        <a:rPr lang="en-ZA" sz="12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evaluations were conducted during the </a:t>
                      </a:r>
                      <a:r>
                        <a:rPr lang="en-ZA" sz="12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quarter</a:t>
                      </a:r>
                      <a:endParaRPr lang="en-US" sz="12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pPr marL="0" marR="0">
                        <a:lnSpc>
                          <a:spcPct val="115000"/>
                        </a:lnSpc>
                        <a:spcBef>
                          <a:spcPts val="0"/>
                        </a:spcBef>
                        <a:spcAft>
                          <a:spcPts val="0"/>
                        </a:spcAft>
                      </a:pPr>
                      <a:r>
                        <a:rPr lang="en-ZA" sz="12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Additional requests to evaluate specific programmes and </a:t>
                      </a:r>
                      <a:r>
                        <a:rPr lang="en-ZA" sz="12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facilitators </a:t>
                      </a:r>
                      <a:endParaRPr lang="en-US" sz="12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pPr marL="0" marR="0">
                        <a:lnSpc>
                          <a:spcPct val="115000"/>
                        </a:lnSpc>
                        <a:spcBef>
                          <a:spcPts val="0"/>
                        </a:spcBef>
                        <a:spcAft>
                          <a:spcPts val="0"/>
                        </a:spcAft>
                      </a:pPr>
                      <a:r>
                        <a:rPr lang="en-ZA" sz="12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None </a:t>
                      </a:r>
                      <a:r>
                        <a:rPr lang="en-ZA" sz="12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12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2"/>
                  </a:ext>
                </a:extLst>
              </a:tr>
              <a:tr h="916886">
                <a:tc>
                  <a:txBody>
                    <a:bodyPr/>
                    <a:lstStyle/>
                    <a:p>
                      <a:pPr marL="0" algn="l" defTabSz="914400" rtl="0" eaLnBrk="1" fontAlgn="t" latinLnBrk="0" hangingPunct="1"/>
                      <a:r>
                        <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Number of application of learning studies progress reports produced by the end of financial year</a:t>
                      </a:r>
                    </a:p>
                  </a:txBody>
                  <a:tcPr marL="7620" marR="7620" marT="7620" marB="0">
                    <a:solidFill>
                      <a:schemeClr val="accent3">
                        <a:lumMod val="20000"/>
                        <a:lumOff val="80000"/>
                      </a:schemeClr>
                    </a:solidFill>
                  </a:tcPr>
                </a:tc>
                <a:tc>
                  <a:txBody>
                    <a:bodyPr/>
                    <a:lstStyle/>
                    <a:p>
                      <a:pPr marL="0" algn="l" defTabSz="914400" rtl="0" eaLnBrk="1" fontAlgn="t" latinLnBrk="0" hangingPunct="1"/>
                      <a:r>
                        <a:rPr lang="en-GB" sz="11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Complete 7 application of learning studies progress reports produced for 7 identified training programmes</a:t>
                      </a:r>
                      <a:endParaRPr lang="en-ZA" sz="11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algn="l" defTabSz="914400" rtl="0" eaLnBrk="1" fontAlgn="t" latinLnBrk="0" hangingPunct="1"/>
                      <a:r>
                        <a:rPr lang="en-GB" sz="11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Completed 7</a:t>
                      </a:r>
                      <a:r>
                        <a:rPr lang="en-GB" sz="1100" kern="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a:t>
                      </a:r>
                      <a:r>
                        <a:rPr lang="en-GB" sz="11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application of learning studies progress reports produced for 7 identified training programmes</a:t>
                      </a:r>
                      <a:endParaRPr lang="en-ZA" sz="11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algn="l" defTabSz="914400" rtl="0" eaLnBrk="1" fontAlgn="t" latinLnBrk="0" hangingPunct="1"/>
                      <a:r>
                        <a:rPr lang="en-ZA" sz="12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None</a:t>
                      </a:r>
                      <a:endPar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algn="l" defTabSz="914400" rtl="0" eaLnBrk="1" fontAlgn="t" latinLnBrk="0" hangingPunct="1"/>
                      <a:r>
                        <a:rPr lang="en-ZA" sz="12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None</a:t>
                      </a:r>
                      <a:endPar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extLst>
                  <a:ext uri="{0D108BD9-81ED-4DB2-BD59-A6C34878D82A}">
                    <a16:rowId xmlns:a16="http://schemas.microsoft.com/office/drawing/2014/main" val="10003"/>
                  </a:ext>
                </a:extLst>
              </a:tr>
              <a:tr h="1056356">
                <a:tc>
                  <a:txBody>
                    <a:bodyPr/>
                    <a:lstStyle/>
                    <a:p>
                      <a:pPr marL="0" marR="0">
                        <a:lnSpc>
                          <a:spcPct val="115000"/>
                        </a:lnSpc>
                        <a:spcBef>
                          <a:spcPts val="0"/>
                        </a:spcBef>
                        <a:spcAft>
                          <a:spcPts val="0"/>
                        </a:spcAft>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Number of programmes/courses developed or reviewed annually</a:t>
                      </a:r>
                      <a:endParaRPr lang="en-US"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pPr marL="0" marR="0">
                        <a:lnSpc>
                          <a:spcPct val="115000"/>
                        </a:lnSpc>
                        <a:spcBef>
                          <a:spcPts val="0"/>
                        </a:spcBef>
                        <a:spcAft>
                          <a:spcPts val="0"/>
                        </a:spcAft>
                      </a:pPr>
                      <a:r>
                        <a:rPr lang="en-ZA" sz="1200" b="0" dirty="0">
                          <a:effectLst/>
                          <a:latin typeface="Tahoma" panose="020B0604030504040204" pitchFamily="34" charset="0"/>
                          <a:ea typeface="Tahoma" panose="020B0604030504040204" pitchFamily="34" charset="0"/>
                          <a:cs typeface="Tahoma" panose="020B0604030504040204" pitchFamily="34" charset="0"/>
                        </a:rPr>
                        <a:t>Develop 6 new   programmes/courses in line with a curriculum framework</a:t>
                      </a:r>
                      <a:endParaRPr lang="en-US"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pPr marL="0" algn="l" defTabSz="914400" rtl="0" eaLnBrk="1" fontAlgn="t" latinLnBrk="0" hangingPunct="1"/>
                      <a:r>
                        <a:rPr lang="en-ZA" sz="12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Developed 6 new   programmes/courses in line with a curriculum framework</a:t>
                      </a:r>
                      <a:endPar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algn="l" defTabSz="914400" rtl="0" eaLnBrk="1" fontAlgn="t" latinLnBrk="0" hangingPunct="1"/>
                      <a:r>
                        <a:rPr lang="en-ZA" sz="12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None</a:t>
                      </a:r>
                      <a:endPar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algn="l" defTabSz="914400" rtl="0" eaLnBrk="1" fontAlgn="t" latinLnBrk="0" hangingPunct="1"/>
                      <a:r>
                        <a:rPr lang="en-ZA" sz="12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None</a:t>
                      </a:r>
                      <a:endPar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9" name="Title 3"/>
          <p:cNvSpPr>
            <a:spLocks noGrp="1"/>
          </p:cNvSpPr>
          <p:nvPr>
            <p:ph type="title"/>
          </p:nvPr>
        </p:nvSpPr>
        <p:spPr>
          <a:xfrm>
            <a:off x="225759" y="356990"/>
            <a:ext cx="8229600" cy="792088"/>
          </a:xfrm>
        </p:spPr>
        <p:txBody>
          <a:bodyPr>
            <a:normAutofit/>
          </a:bodyPr>
          <a:lstStyle/>
          <a:p>
            <a:r>
              <a:rPr lang="en-ZA"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Programme </a:t>
            </a:r>
            <a:r>
              <a:rPr lang="en-ZA"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2: Targets </a:t>
            </a:r>
            <a:r>
              <a:rPr lang="en-ZA"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Achieved</a:t>
            </a:r>
            <a:endParaRPr lang="en-US" sz="2400" dirty="0">
              <a:solidFill>
                <a:schemeClr val="bg1">
                  <a:lumMod val="50000"/>
                </a:schemeClr>
              </a:solidFill>
            </a:endParaRPr>
          </a:p>
        </p:txBody>
      </p:sp>
    </p:spTree>
    <p:extLst>
      <p:ext uri="{BB962C8B-B14F-4D97-AF65-F5344CB8AC3E}">
        <p14:creationId xmlns:p14="http://schemas.microsoft.com/office/powerpoint/2010/main" val="2906762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034071" y="6237312"/>
            <a:ext cx="2612976" cy="365125"/>
          </a:xfrm>
        </p:spPr>
        <p:txBody>
          <a:bodyPr/>
          <a:lstStyle/>
          <a:p>
            <a:fld id="{1CE6738C-8955-4CF1-A256-1C49941BBB03}" type="slidenum">
              <a:rPr lang="en-ZA" smtClean="0">
                <a:solidFill>
                  <a:prstClr val="black">
                    <a:tint val="75000"/>
                  </a:prstClr>
                </a:solidFill>
              </a:rPr>
              <a:pPr/>
              <a:t>19</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6338120"/>
              </p:ext>
            </p:extLst>
          </p:nvPr>
        </p:nvGraphicFramePr>
        <p:xfrm>
          <a:off x="107505" y="1149078"/>
          <a:ext cx="8928990" cy="4170572"/>
        </p:xfrm>
        <a:graphic>
          <a:graphicData uri="http://schemas.openxmlformats.org/drawingml/2006/table">
            <a:tbl>
              <a:tblPr firstRow="1" firstCol="1" bandRow="1">
                <a:tableStyleId>{F5AB1C69-6EDB-4FF4-983F-18BD219EF322}</a:tableStyleId>
              </a:tblPr>
              <a:tblGrid>
                <a:gridCol w="1683335">
                  <a:extLst>
                    <a:ext uri="{9D8B030D-6E8A-4147-A177-3AD203B41FA5}">
                      <a16:colId xmlns:a16="http://schemas.microsoft.com/office/drawing/2014/main" val="20000"/>
                    </a:ext>
                  </a:extLst>
                </a:gridCol>
                <a:gridCol w="1902900">
                  <a:extLst>
                    <a:ext uri="{9D8B030D-6E8A-4147-A177-3AD203B41FA5}">
                      <a16:colId xmlns:a16="http://schemas.microsoft.com/office/drawing/2014/main" val="20001"/>
                    </a:ext>
                  </a:extLst>
                </a:gridCol>
                <a:gridCol w="1902900">
                  <a:extLst>
                    <a:ext uri="{9D8B030D-6E8A-4147-A177-3AD203B41FA5}">
                      <a16:colId xmlns:a16="http://schemas.microsoft.com/office/drawing/2014/main" val="20002"/>
                    </a:ext>
                  </a:extLst>
                </a:gridCol>
                <a:gridCol w="1829711">
                  <a:extLst>
                    <a:ext uri="{9D8B030D-6E8A-4147-A177-3AD203B41FA5}">
                      <a16:colId xmlns:a16="http://schemas.microsoft.com/office/drawing/2014/main" val="20003"/>
                    </a:ext>
                  </a:extLst>
                </a:gridCol>
                <a:gridCol w="1610144">
                  <a:extLst>
                    <a:ext uri="{9D8B030D-6E8A-4147-A177-3AD203B41FA5}">
                      <a16:colId xmlns:a16="http://schemas.microsoft.com/office/drawing/2014/main" val="20004"/>
                    </a:ext>
                  </a:extLst>
                </a:gridCol>
              </a:tblGrid>
              <a:tr h="838072">
                <a:tc>
                  <a:txBody>
                    <a:bodyPr/>
                    <a:lstStyle/>
                    <a:p>
                      <a:pPr marL="0" marR="0" algn="l" defTabSz="914400" rtl="0" eaLnBrk="1" latinLnBrk="0" hangingPunct="1">
                        <a:lnSpc>
                          <a:spcPct val="108000"/>
                        </a:lnSpc>
                        <a:spcBef>
                          <a:spcPts val="0"/>
                        </a:spcBef>
                        <a:spcAft>
                          <a:spcPts val="0"/>
                        </a:spcAft>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Performance Indicator</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8000"/>
                        </a:lnSpc>
                        <a:spcBef>
                          <a:spcPts val="0"/>
                        </a:spcBef>
                        <a:spcAft>
                          <a:spcPts val="0"/>
                        </a:spcAft>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Planned Target  2019/2020</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8000"/>
                        </a:lnSpc>
                        <a:spcBef>
                          <a:spcPts val="0"/>
                        </a:spcBef>
                        <a:spcAft>
                          <a:spcPts val="0"/>
                        </a:spcAft>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Actual Achievement</a:t>
                      </a:r>
                    </a:p>
                    <a:p>
                      <a:pPr marL="0" marR="0" algn="l" defTabSz="914400" rtl="0" eaLnBrk="1" latinLnBrk="0" hangingPunct="1">
                        <a:lnSpc>
                          <a:spcPct val="108000"/>
                        </a:lnSpc>
                        <a:spcBef>
                          <a:spcPts val="0"/>
                        </a:spcBef>
                        <a:spcAft>
                          <a:spcPts val="0"/>
                        </a:spcAft>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2019/2020</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Comment on deviations</a:t>
                      </a:r>
                      <a:endPar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8000"/>
                        </a:lnSpc>
                        <a:spcBef>
                          <a:spcPts val="0"/>
                        </a:spcBef>
                        <a:spcAft>
                          <a:spcPts val="0"/>
                        </a:spcAft>
                      </a:pPr>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Mitigation </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extLst>
                  <a:ext uri="{0D108BD9-81ED-4DB2-BD59-A6C34878D82A}">
                    <a16:rowId xmlns:a16="http://schemas.microsoft.com/office/drawing/2014/main" val="10000"/>
                  </a:ext>
                </a:extLst>
              </a:tr>
              <a:tr h="1729882">
                <a:tc>
                  <a:txBody>
                    <a:bodyPr/>
                    <a:lstStyle/>
                    <a:p>
                      <a:pPr marL="0" algn="l" defTabSz="914400" rtl="0" eaLnBrk="1" fontAlgn="t" latinLnBrk="0" hangingPunct="1">
                        <a:lnSpc>
                          <a:spcPct val="108000"/>
                        </a:lnSpc>
                        <a:spcBef>
                          <a:spcPts val="0"/>
                        </a:spcBef>
                        <a:spcAft>
                          <a:spcPts val="0"/>
                        </a:spcAft>
                      </a:pPr>
                      <a:r>
                        <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Number of programmes/courses quality assured annually</a:t>
                      </a:r>
                    </a:p>
                  </a:txBody>
                  <a:tcPr marL="7620" marR="7620" marT="7620" marB="0">
                    <a:solidFill>
                      <a:schemeClr val="accent3">
                        <a:lumMod val="40000"/>
                        <a:lumOff val="60000"/>
                      </a:schemeClr>
                    </a:solidFill>
                  </a:tcPr>
                </a:tc>
                <a:tc>
                  <a:txBody>
                    <a:bodyPr/>
                    <a:lstStyle/>
                    <a:p>
                      <a:pPr marL="0" marR="0">
                        <a:lnSpc>
                          <a:spcPct val="108000"/>
                        </a:lnSpc>
                        <a:spcBef>
                          <a:spcPts val="0"/>
                        </a:spcBef>
                        <a:spcAft>
                          <a:spcPts val="0"/>
                        </a:spcAft>
                      </a:pPr>
                      <a:r>
                        <a:rPr lang="en-ZA"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Quality Assure  </a:t>
                      </a:r>
                      <a:r>
                        <a:rPr lang="en-ZA" sz="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6 Programme/</a:t>
                      </a:r>
                      <a:r>
                        <a:rPr lang="en-ZA" sz="1200" baseline="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ZA" sz="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course </a:t>
                      </a:r>
                      <a:r>
                        <a:rPr lang="en-ZA"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by end of the quarter</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marL="0" marR="0">
                        <a:lnSpc>
                          <a:spcPct val="108000"/>
                        </a:lnSpc>
                        <a:spcBef>
                          <a:spcPts val="0"/>
                        </a:spcBef>
                        <a:spcAft>
                          <a:spcPts val="0"/>
                        </a:spcAft>
                      </a:pPr>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Quality </a:t>
                      </a:r>
                      <a:r>
                        <a:rPr lang="en-GB"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assured 13</a:t>
                      </a:r>
                      <a:r>
                        <a:rPr lang="en-GB"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programmes/ courses by the NSG Quality Assurance Committee</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marL="0" marR="0" lvl="0" indent="0" algn="l" defTabSz="914400" rtl="0" eaLnBrk="1" fontAlgn="t" latinLnBrk="0" hangingPunct="1">
                        <a:lnSpc>
                          <a:spcPct val="108000"/>
                        </a:lnSpc>
                        <a:spcBef>
                          <a:spcPts val="0"/>
                        </a:spcBef>
                        <a:spcAft>
                          <a:spcPts val="0"/>
                        </a:spcAft>
                        <a:buClrTx/>
                        <a:buSzTx/>
                        <a:buFontTx/>
                        <a:buNone/>
                        <a:tabLst/>
                        <a:defRPr/>
                      </a:pPr>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Increased demand for programme/ courses to be quality assured in order to make revised course material available.</a:t>
                      </a:r>
                      <a:r>
                        <a:rPr lang="en-ZA" sz="12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a:t>
                      </a:r>
                      <a:endPar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tc>
                  <a:txBody>
                    <a:bodyPr/>
                    <a:lstStyle/>
                    <a:p>
                      <a:pPr marL="0" marR="0" lvl="0" indent="0" algn="l" defTabSz="914400" rtl="0" eaLnBrk="1" fontAlgn="t" latinLnBrk="0" hangingPunct="1">
                        <a:lnSpc>
                          <a:spcPct val="108000"/>
                        </a:lnSpc>
                        <a:spcBef>
                          <a:spcPts val="0"/>
                        </a:spcBef>
                        <a:spcAft>
                          <a:spcPts val="0"/>
                        </a:spcAft>
                        <a:buClrTx/>
                        <a:buSzTx/>
                        <a:buFontTx/>
                        <a:buNone/>
                        <a:tabLst/>
                        <a:defRPr/>
                      </a:pPr>
                      <a:r>
                        <a:rPr lang="en-ZA" sz="12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None.</a:t>
                      </a:r>
                    </a:p>
                    <a:p>
                      <a:pPr marL="0" algn="l" defTabSz="914400" rtl="0" eaLnBrk="1" fontAlgn="t" latinLnBrk="0" hangingPunct="1">
                        <a:lnSpc>
                          <a:spcPct val="108000"/>
                        </a:lnSpc>
                        <a:spcBef>
                          <a:spcPts val="0"/>
                        </a:spcBef>
                        <a:spcAft>
                          <a:spcPts val="0"/>
                        </a:spcAft>
                      </a:pPr>
                      <a:endPar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0501" marR="60501" marT="0" marB="0">
                    <a:solidFill>
                      <a:schemeClr val="accent3">
                        <a:lumMod val="40000"/>
                        <a:lumOff val="60000"/>
                      </a:schemeClr>
                    </a:solidFill>
                  </a:tcPr>
                </a:tc>
                <a:extLst>
                  <a:ext uri="{0D108BD9-81ED-4DB2-BD59-A6C34878D82A}">
                    <a16:rowId xmlns:a16="http://schemas.microsoft.com/office/drawing/2014/main" val="10001"/>
                  </a:ext>
                </a:extLst>
              </a:tr>
              <a:tr h="1602618">
                <a:tc>
                  <a:txBody>
                    <a:bodyPr/>
                    <a:lstStyle/>
                    <a:p>
                      <a:pPr marL="0" algn="l" defTabSz="914400" rtl="0" eaLnBrk="1" fontAlgn="t" latinLnBrk="0" hangingPunct="1">
                        <a:lnSpc>
                          <a:spcPct val="108000"/>
                        </a:lnSpc>
                        <a:spcBef>
                          <a:spcPts val="0"/>
                        </a:spcBef>
                        <a:spcAft>
                          <a:spcPts val="0"/>
                        </a:spcAft>
                      </a:pPr>
                      <a:r>
                        <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Number of online courses offered by the NSG by the end of the financial year</a:t>
                      </a:r>
                    </a:p>
                  </a:txBody>
                  <a:tcPr marL="7620" marR="7620" marT="7620" marB="0">
                    <a:solidFill>
                      <a:schemeClr val="accent3">
                        <a:lumMod val="20000"/>
                        <a:lumOff val="80000"/>
                      </a:schemeClr>
                    </a:solidFill>
                  </a:tcPr>
                </a:tc>
                <a:tc>
                  <a:txBody>
                    <a:bodyPr/>
                    <a:lstStyle/>
                    <a:p>
                      <a:pPr marL="0" marR="0">
                        <a:lnSpc>
                          <a:spcPct val="108000"/>
                        </a:lnSpc>
                        <a:spcBef>
                          <a:spcPts val="0"/>
                        </a:spcBef>
                        <a:spcAft>
                          <a:spcPts val="0"/>
                        </a:spcAft>
                      </a:pPr>
                      <a:r>
                        <a:rPr lang="en-ZA" sz="1200" dirty="0">
                          <a:effectLst/>
                          <a:latin typeface="Tahoma" panose="020B0604030504040204" pitchFamily="34" charset="0"/>
                          <a:ea typeface="Tahoma" panose="020B0604030504040204" pitchFamily="34" charset="0"/>
                          <a:cs typeface="Tahoma" panose="020B0604030504040204" pitchFamily="34" charset="0"/>
                        </a:rPr>
                        <a:t>Offer 26 existing NSG courses for anytime, anywhere online learning</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pPr marL="0" marR="0">
                        <a:lnSpc>
                          <a:spcPct val="108000"/>
                        </a:lnSpc>
                        <a:spcBef>
                          <a:spcPts val="0"/>
                        </a:spcBef>
                        <a:spcAft>
                          <a:spcPts val="0"/>
                        </a:spcAft>
                      </a:pPr>
                      <a:r>
                        <a:rPr lang="en-ZA" sz="1200" dirty="0">
                          <a:effectLst/>
                          <a:latin typeface="Tahoma" panose="020B0604030504040204" pitchFamily="34" charset="0"/>
                          <a:ea typeface="Tahoma" panose="020B0604030504040204" pitchFamily="34" charset="0"/>
                          <a:cs typeface="Tahoma" panose="020B0604030504040204" pitchFamily="34" charset="0"/>
                        </a:rPr>
                        <a:t>Offered 27 existing NSG courses for anytime, anywhere online learning</a:t>
                      </a:r>
                      <a:r>
                        <a:rPr lang="en-ZA" sz="1200" dirty="0">
                          <a:solidFill>
                            <a:srgbClr val="5B9BD5"/>
                          </a:solidFill>
                          <a:effectLst/>
                          <a:latin typeface="Tahoma" panose="020B0604030504040204" pitchFamily="34" charset="0"/>
                          <a:ea typeface="Tahoma" panose="020B0604030504040204" pitchFamily="34" charset="0"/>
                          <a:cs typeface="Tahoma" panose="020B0604030504040204" pitchFamily="34" charset="0"/>
                        </a:rPr>
                        <a:t>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pPr marL="0" algn="l" defTabSz="914400" rtl="0" eaLnBrk="1" fontAlgn="t" latinLnBrk="0" hangingPunct="1">
                        <a:lnSpc>
                          <a:spcPct val="108000"/>
                        </a:lnSpc>
                        <a:spcBef>
                          <a:spcPts val="0"/>
                        </a:spcBef>
                        <a:spcAft>
                          <a:spcPts val="0"/>
                        </a:spcAft>
                      </a:pPr>
                      <a:r>
                        <a:rPr lang="en-ZA" sz="12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None</a:t>
                      </a:r>
                      <a:r>
                        <a:rPr lang="en-ZA" sz="1200" b="0" kern="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t>
                      </a:r>
                      <a:endPar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algn="l" defTabSz="914400" rtl="0" eaLnBrk="1" fontAlgn="t" latinLnBrk="0" hangingPunct="1">
                        <a:lnSpc>
                          <a:spcPct val="108000"/>
                        </a:lnSpc>
                        <a:spcBef>
                          <a:spcPts val="0"/>
                        </a:spcBef>
                        <a:spcAft>
                          <a:spcPts val="0"/>
                        </a:spcAft>
                      </a:pPr>
                      <a:r>
                        <a:rPr lang="en-ZA" sz="12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None.</a:t>
                      </a:r>
                      <a:endPar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0501" marR="60501" marT="0" marB="0">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
        <p:nvSpPr>
          <p:cNvPr id="9" name="Title 3"/>
          <p:cNvSpPr>
            <a:spLocks noGrp="1"/>
          </p:cNvSpPr>
          <p:nvPr>
            <p:ph type="title"/>
          </p:nvPr>
        </p:nvSpPr>
        <p:spPr>
          <a:xfrm>
            <a:off x="225759" y="356990"/>
            <a:ext cx="8229600" cy="792088"/>
          </a:xfrm>
        </p:spPr>
        <p:txBody>
          <a:bodyPr>
            <a:normAutofit/>
          </a:bodyPr>
          <a:lstStyle/>
          <a:p>
            <a:r>
              <a:rPr lang="en-ZA"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Programme </a:t>
            </a:r>
            <a:r>
              <a:rPr lang="en-ZA"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2: Targets </a:t>
            </a:r>
            <a:r>
              <a:rPr lang="en-ZA"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Achieved</a:t>
            </a:r>
            <a:endParaRPr lang="en-US" sz="2400" dirty="0">
              <a:solidFill>
                <a:schemeClr val="bg1">
                  <a:lumMod val="50000"/>
                </a:schemeClr>
              </a:solidFill>
            </a:endParaRPr>
          </a:p>
        </p:txBody>
      </p:sp>
    </p:spTree>
    <p:extLst>
      <p:ext uri="{BB962C8B-B14F-4D97-AF65-F5344CB8AC3E}">
        <p14:creationId xmlns:p14="http://schemas.microsoft.com/office/powerpoint/2010/main" val="3453445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663" y="456663"/>
            <a:ext cx="8229600" cy="576064"/>
          </a:xfrm>
        </p:spPr>
        <p:txBody>
          <a:bodyPr>
            <a:normAutofit/>
          </a:bodyPr>
          <a:lstStyle/>
          <a:p>
            <a:r>
              <a:rPr lang="en-ZA"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Outline of Presentation</a:t>
            </a:r>
            <a:endParaRPr lang="en-ZA"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215662" y="1124744"/>
            <a:ext cx="8748825" cy="4614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eaLnBrk="1" hangingPunct="1">
              <a:lnSpc>
                <a:spcPct val="108000"/>
              </a:lnSpc>
              <a:buClr>
                <a:schemeClr val="accent3">
                  <a:lumMod val="50000"/>
                </a:schemeClr>
              </a:buClr>
              <a:buSzPct val="60000"/>
              <a:buFont typeface="+mj-lt"/>
              <a:buAutoNum type="arabicPeriod"/>
            </a:pPr>
            <a:r>
              <a:rPr lang="en-ZA" dirty="0">
                <a:latin typeface="Tahoma" panose="020B0604030504040204" pitchFamily="34" charset="0"/>
                <a:ea typeface="Tahoma" panose="020B0604030504040204" pitchFamily="34" charset="0"/>
                <a:cs typeface="Tahoma" panose="020B0604030504040204" pitchFamily="34" charset="0"/>
              </a:rPr>
              <a:t>Reflections of the five-year strategy and performance (2015-2020</a:t>
            </a:r>
            <a:r>
              <a:rPr lang="en-ZA" dirty="0" smtClean="0">
                <a:latin typeface="Tahoma" panose="020B0604030504040204" pitchFamily="34" charset="0"/>
                <a:ea typeface="Tahoma" panose="020B0604030504040204" pitchFamily="34" charset="0"/>
                <a:cs typeface="Tahoma" panose="020B0604030504040204" pitchFamily="34" charset="0"/>
              </a:rPr>
              <a:t>)</a:t>
            </a:r>
          </a:p>
          <a:p>
            <a:pPr eaLnBrk="1" hangingPunct="1">
              <a:lnSpc>
                <a:spcPct val="108000"/>
              </a:lnSpc>
              <a:buClr>
                <a:schemeClr val="accent3">
                  <a:lumMod val="50000"/>
                </a:schemeClr>
              </a:buClr>
              <a:buSzPct val="60000"/>
              <a:buFont typeface="+mj-lt"/>
              <a:buAutoNum type="arabicPeriod"/>
            </a:pPr>
            <a:endParaRPr lang="en-ZA"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108000"/>
              </a:lnSpc>
              <a:buClr>
                <a:schemeClr val="accent3">
                  <a:lumMod val="50000"/>
                </a:schemeClr>
              </a:buClr>
              <a:buSzPct val="60000"/>
              <a:buFont typeface="+mj-lt"/>
              <a:buAutoNum type="arabicPeriod"/>
            </a:pPr>
            <a:r>
              <a:rPr lang="en-ZA" dirty="0" smtClean="0">
                <a:latin typeface="Tahoma" panose="020B0604030504040204" pitchFamily="34" charset="0"/>
                <a:ea typeface="Tahoma" panose="020B0604030504040204" pitchFamily="34" charset="0"/>
                <a:cs typeface="Tahoma" panose="020B0604030504040204" pitchFamily="34" charset="0"/>
              </a:rPr>
              <a:t>Backdrop to the annual performance </a:t>
            </a:r>
          </a:p>
          <a:p>
            <a:pPr eaLnBrk="1" hangingPunct="1">
              <a:lnSpc>
                <a:spcPct val="108000"/>
              </a:lnSpc>
              <a:buClr>
                <a:schemeClr val="accent3">
                  <a:lumMod val="50000"/>
                </a:schemeClr>
              </a:buClr>
              <a:buSzPct val="60000"/>
              <a:buFont typeface="+mj-lt"/>
              <a:buAutoNum type="arabicPeriod"/>
            </a:pPr>
            <a:endParaRPr lang="en-ZA"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108000"/>
              </a:lnSpc>
              <a:buClr>
                <a:schemeClr val="accent3">
                  <a:lumMod val="50000"/>
                </a:schemeClr>
              </a:buClr>
              <a:buSzPct val="60000"/>
              <a:buFont typeface="+mj-lt"/>
              <a:buAutoNum type="arabicPeriod"/>
            </a:pPr>
            <a:r>
              <a:rPr lang="en-ZA" dirty="0" smtClean="0">
                <a:latin typeface="Tahoma" panose="020B0604030504040204" pitchFamily="34" charset="0"/>
                <a:ea typeface="Tahoma" panose="020B0604030504040204" pitchFamily="34" charset="0"/>
                <a:cs typeface="Tahoma" panose="020B0604030504040204" pitchFamily="34" charset="0"/>
              </a:rPr>
              <a:t>Executive Summary </a:t>
            </a:r>
          </a:p>
          <a:p>
            <a:pPr eaLnBrk="1" hangingPunct="1">
              <a:lnSpc>
                <a:spcPct val="108000"/>
              </a:lnSpc>
              <a:buClr>
                <a:schemeClr val="accent3">
                  <a:lumMod val="50000"/>
                </a:schemeClr>
              </a:buClr>
              <a:buSzPct val="60000"/>
              <a:buFont typeface="+mj-lt"/>
              <a:buAutoNum type="arabicPeriod"/>
            </a:pPr>
            <a:endParaRPr lang="en-ZA"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108000"/>
              </a:lnSpc>
              <a:buClr>
                <a:schemeClr val="accent3">
                  <a:lumMod val="50000"/>
                </a:schemeClr>
              </a:buClr>
              <a:buSzPct val="60000"/>
              <a:buFont typeface="+mj-lt"/>
              <a:buAutoNum type="arabicPeriod"/>
            </a:pPr>
            <a:r>
              <a:rPr lang="en-ZA" dirty="0" smtClean="0">
                <a:latin typeface="Tahoma" panose="020B0604030504040204" pitchFamily="34" charset="0"/>
                <a:ea typeface="Tahoma" panose="020B0604030504040204" pitchFamily="34" charset="0"/>
                <a:cs typeface="Tahoma" panose="020B0604030504040204" pitchFamily="34" charset="0"/>
              </a:rPr>
              <a:t>Highlights of Performance</a:t>
            </a:r>
          </a:p>
          <a:p>
            <a:pPr eaLnBrk="1" hangingPunct="1">
              <a:lnSpc>
                <a:spcPct val="108000"/>
              </a:lnSpc>
              <a:buClr>
                <a:schemeClr val="accent3">
                  <a:lumMod val="50000"/>
                </a:schemeClr>
              </a:buClr>
              <a:buSzPct val="60000"/>
              <a:buFont typeface="+mj-lt"/>
              <a:buAutoNum type="arabicPeriod"/>
            </a:pPr>
            <a:endParaRPr lang="en-ZA"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108000"/>
              </a:lnSpc>
              <a:buClr>
                <a:schemeClr val="accent3">
                  <a:lumMod val="50000"/>
                </a:schemeClr>
              </a:buClr>
              <a:buSzPct val="60000"/>
              <a:buFont typeface="+mj-lt"/>
              <a:buAutoNum type="arabicPeriod"/>
            </a:pPr>
            <a:r>
              <a:rPr lang="en-ZA" dirty="0" smtClean="0">
                <a:latin typeface="Tahoma" panose="020B0604030504040204" pitchFamily="34" charset="0"/>
                <a:ea typeface="Tahoma" panose="020B0604030504040204" pitchFamily="34" charset="0"/>
                <a:cs typeface="Tahoma" panose="020B0604030504040204" pitchFamily="34" charset="0"/>
              </a:rPr>
              <a:t>2019/20 Non-Financial Performance</a:t>
            </a:r>
          </a:p>
          <a:p>
            <a:pPr eaLnBrk="1" hangingPunct="1">
              <a:lnSpc>
                <a:spcPct val="108000"/>
              </a:lnSpc>
              <a:buClr>
                <a:schemeClr val="accent3">
                  <a:lumMod val="50000"/>
                </a:schemeClr>
              </a:buClr>
              <a:buSzPct val="60000"/>
              <a:buFont typeface="+mj-lt"/>
              <a:buAutoNum type="arabicPeriod"/>
            </a:pPr>
            <a:endParaRPr lang="en-ZA"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108000"/>
              </a:lnSpc>
              <a:buClr>
                <a:schemeClr val="accent3">
                  <a:lumMod val="50000"/>
                </a:schemeClr>
              </a:buClr>
              <a:buSzPct val="60000"/>
              <a:buFont typeface="+mj-lt"/>
              <a:buAutoNum type="arabicPeriod"/>
            </a:pPr>
            <a:r>
              <a:rPr lang="en-ZA" dirty="0" smtClean="0">
                <a:latin typeface="Tahoma" panose="020B0604030504040204" pitchFamily="34" charset="0"/>
                <a:ea typeface="Tahoma" panose="020B0604030504040204" pitchFamily="34" charset="0"/>
                <a:cs typeface="Tahoma" panose="020B0604030504040204" pitchFamily="34" charset="0"/>
              </a:rPr>
              <a:t>2019/20 Financial Performance </a:t>
            </a:r>
          </a:p>
          <a:p>
            <a:pPr eaLnBrk="1" hangingPunct="1">
              <a:lnSpc>
                <a:spcPct val="108000"/>
              </a:lnSpc>
              <a:buClr>
                <a:schemeClr val="accent3">
                  <a:lumMod val="50000"/>
                </a:schemeClr>
              </a:buClr>
              <a:buSzPct val="60000"/>
              <a:buFont typeface="+mj-lt"/>
              <a:buAutoNum type="arabicPeriod"/>
            </a:pPr>
            <a:endParaRPr lang="en-ZA"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108000"/>
              </a:lnSpc>
              <a:buClr>
                <a:schemeClr val="accent3">
                  <a:lumMod val="50000"/>
                </a:schemeClr>
              </a:buClr>
              <a:buSzPct val="60000"/>
              <a:buFont typeface="+mj-lt"/>
              <a:buAutoNum type="arabicPeriod"/>
            </a:pPr>
            <a:r>
              <a:rPr lang="en-ZA" dirty="0" smtClean="0">
                <a:latin typeface="Tahoma" panose="020B0604030504040204" pitchFamily="34" charset="0"/>
                <a:ea typeface="Tahoma" panose="020B0604030504040204" pitchFamily="34" charset="0"/>
                <a:cs typeface="Tahoma" panose="020B0604030504040204" pitchFamily="34" charset="0"/>
              </a:rPr>
              <a:t>Human Resource Oversight</a:t>
            </a:r>
          </a:p>
          <a:p>
            <a:pPr eaLnBrk="1" hangingPunct="1">
              <a:lnSpc>
                <a:spcPct val="108000"/>
              </a:lnSpc>
              <a:buClr>
                <a:schemeClr val="accent3">
                  <a:lumMod val="50000"/>
                </a:schemeClr>
              </a:buClr>
              <a:buSzPct val="60000"/>
              <a:buFont typeface="+mj-lt"/>
              <a:buAutoNum type="arabicPeriod"/>
            </a:pPr>
            <a:endParaRPr lang="en-ZA"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108000"/>
              </a:lnSpc>
              <a:buClr>
                <a:schemeClr val="accent3">
                  <a:lumMod val="50000"/>
                </a:schemeClr>
              </a:buClr>
              <a:buSzPct val="60000"/>
              <a:buFont typeface="+mj-lt"/>
              <a:buAutoNum type="arabicPeriod"/>
            </a:pPr>
            <a:r>
              <a:rPr lang="en-ZA" dirty="0" smtClean="0">
                <a:latin typeface="Tahoma" panose="020B0604030504040204" pitchFamily="34" charset="0"/>
                <a:ea typeface="Tahoma" panose="020B0604030504040204" pitchFamily="34" charset="0"/>
                <a:cs typeface="Tahoma" panose="020B0604030504040204" pitchFamily="34" charset="0"/>
              </a:rPr>
              <a:t> Conclusion </a:t>
            </a:r>
          </a:p>
          <a:p>
            <a:pPr eaLnBrk="1" hangingPunct="1">
              <a:lnSpc>
                <a:spcPct val="108000"/>
              </a:lnSpc>
              <a:buClr>
                <a:schemeClr val="accent3">
                  <a:lumMod val="50000"/>
                </a:schemeClr>
              </a:buClr>
              <a:buSzPct val="60000"/>
              <a:buFont typeface="+mj-lt"/>
              <a:buAutoNum type="arabicPeriod"/>
            </a:pPr>
            <a:endParaRPr lang="en-ZA" sz="1600" dirty="0">
              <a:latin typeface="Tahoma" panose="020B0604030504040204" pitchFamily="34" charset="0"/>
              <a:ea typeface="Tahoma" panose="020B0604030504040204" pitchFamily="34" charset="0"/>
              <a:cs typeface="Tahoma" panose="020B0604030504040204" pitchFamily="34" charset="0"/>
            </a:endParaRPr>
          </a:p>
          <a:p>
            <a:pPr marL="0" indent="0" eaLnBrk="1" hangingPunct="1">
              <a:lnSpc>
                <a:spcPct val="108000"/>
              </a:lnSpc>
              <a:buClr>
                <a:schemeClr val="accent3">
                  <a:lumMod val="50000"/>
                </a:schemeClr>
              </a:buClr>
              <a:buSzPct val="60000"/>
            </a:pPr>
            <a:endParaRPr lang="en-ZA" sz="1600"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108000"/>
              </a:lnSpc>
              <a:buClr>
                <a:schemeClr val="accent3">
                  <a:lumMod val="50000"/>
                </a:schemeClr>
              </a:buClr>
              <a:buSzPct val="60000"/>
              <a:buFont typeface="+mj-lt"/>
              <a:buAutoNum type="arabicPeriod"/>
            </a:pPr>
            <a:endParaRPr lang="en-ZA" sz="1600" dirty="0" smtClean="0">
              <a:latin typeface="Tahoma" panose="020B0604030504040204" pitchFamily="34" charset="0"/>
              <a:ea typeface="Tahoma" panose="020B0604030504040204" pitchFamily="34" charset="0"/>
              <a:cs typeface="Tahoma" panose="020B0604030504040204" pitchFamily="34" charset="0"/>
            </a:endParaRPr>
          </a:p>
          <a:p>
            <a:pPr marL="0" indent="0" algn="just" eaLnBrk="1" hangingPunct="1"/>
            <a:endParaRPr lang="en-ZA" sz="1400" dirty="0" smtClean="0">
              <a:latin typeface="Gill Sans"/>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
        <p:nvSpPr>
          <p:cNvPr id="7" name="Slide Number Placeholder 6"/>
          <p:cNvSpPr>
            <a:spLocks noGrp="1"/>
          </p:cNvSpPr>
          <p:nvPr>
            <p:ph type="sldNum" sz="quarter" idx="12"/>
          </p:nvPr>
        </p:nvSpPr>
        <p:spPr/>
        <p:txBody>
          <a:bodyPr/>
          <a:lstStyle/>
          <a:p>
            <a:fld id="{1CE6738C-8955-4CF1-A256-1C49941BBB03}" type="slidenum">
              <a:rPr lang="en-ZA" smtClean="0">
                <a:solidFill>
                  <a:srgbClr val="AAAAAA"/>
                </a:solidFill>
              </a:rPr>
              <a:pPr/>
              <a:t>2</a:t>
            </a:fld>
            <a:endParaRPr lang="en-ZA" dirty="0">
              <a:solidFill>
                <a:srgbClr val="AAAAAA"/>
              </a:solidFill>
            </a:endParaRPr>
          </a:p>
        </p:txBody>
      </p:sp>
    </p:spTree>
    <p:extLst>
      <p:ext uri="{BB962C8B-B14F-4D97-AF65-F5344CB8AC3E}">
        <p14:creationId xmlns:p14="http://schemas.microsoft.com/office/powerpoint/2010/main" val="2503665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193503" y="6282902"/>
            <a:ext cx="2612976" cy="365125"/>
          </a:xfrm>
        </p:spPr>
        <p:txBody>
          <a:bodyPr/>
          <a:lstStyle/>
          <a:p>
            <a:fld id="{1CE6738C-8955-4CF1-A256-1C49941BBB03}" type="slidenum">
              <a:rPr lang="en-ZA" smtClean="0">
                <a:solidFill>
                  <a:prstClr val="black">
                    <a:tint val="75000"/>
                  </a:prstClr>
                </a:solidFill>
              </a:rPr>
              <a:pPr/>
              <a:t>20</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38931674"/>
              </p:ext>
            </p:extLst>
          </p:nvPr>
        </p:nvGraphicFramePr>
        <p:xfrm>
          <a:off x="107504" y="1124745"/>
          <a:ext cx="8928993" cy="4785305"/>
        </p:xfrm>
        <a:graphic>
          <a:graphicData uri="http://schemas.openxmlformats.org/drawingml/2006/table">
            <a:tbl>
              <a:tblPr firstRow="1" firstCol="1" bandRow="1">
                <a:tableStyleId>{F5AB1C69-6EDB-4FF4-983F-18BD219EF322}</a:tableStyleId>
              </a:tblPr>
              <a:tblGrid>
                <a:gridCol w="1683335">
                  <a:extLst>
                    <a:ext uri="{9D8B030D-6E8A-4147-A177-3AD203B41FA5}">
                      <a16:colId xmlns:a16="http://schemas.microsoft.com/office/drawing/2014/main" val="20000"/>
                    </a:ext>
                  </a:extLst>
                </a:gridCol>
                <a:gridCol w="1733087">
                  <a:extLst>
                    <a:ext uri="{9D8B030D-6E8A-4147-A177-3AD203B41FA5}">
                      <a16:colId xmlns:a16="http://schemas.microsoft.com/office/drawing/2014/main" val="20001"/>
                    </a:ext>
                  </a:extLst>
                </a:gridCol>
                <a:gridCol w="2658221">
                  <a:extLst>
                    <a:ext uri="{9D8B030D-6E8A-4147-A177-3AD203B41FA5}">
                      <a16:colId xmlns:a16="http://schemas.microsoft.com/office/drawing/2014/main" val="20002"/>
                    </a:ext>
                  </a:extLst>
                </a:gridCol>
                <a:gridCol w="1902900">
                  <a:extLst>
                    <a:ext uri="{9D8B030D-6E8A-4147-A177-3AD203B41FA5}">
                      <a16:colId xmlns:a16="http://schemas.microsoft.com/office/drawing/2014/main" val="20003"/>
                    </a:ext>
                  </a:extLst>
                </a:gridCol>
                <a:gridCol w="951450">
                  <a:extLst>
                    <a:ext uri="{9D8B030D-6E8A-4147-A177-3AD203B41FA5}">
                      <a16:colId xmlns:a16="http://schemas.microsoft.com/office/drawing/2014/main" val="20004"/>
                    </a:ext>
                  </a:extLst>
                </a:gridCol>
              </a:tblGrid>
              <a:tr h="647360">
                <a:tc>
                  <a:txBody>
                    <a:bodyPr/>
                    <a:lstStyle/>
                    <a:p>
                      <a:pPr marL="0" marR="0" algn="l" defTabSz="914400" rtl="0" eaLnBrk="1" latinLnBrk="0" hangingPunct="1">
                        <a:lnSpc>
                          <a:spcPct val="107000"/>
                        </a:lnSpc>
                        <a:spcBef>
                          <a:spcPts val="300"/>
                        </a:spcBef>
                        <a:spcAft>
                          <a:spcPts val="300"/>
                        </a:spcAft>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Performance Indicator</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Planned Target  2019/2020</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Actual Achievement</a:t>
                      </a:r>
                    </a:p>
                    <a:p>
                      <a:pPr marL="0" marR="0" algn="l" defTabSz="914400" rtl="0" eaLnBrk="1" latinLnBrk="0" hangingPunct="1">
                        <a:lnSpc>
                          <a:spcPct val="107000"/>
                        </a:lnSpc>
                        <a:spcBef>
                          <a:spcPts val="300"/>
                        </a:spcBef>
                        <a:spcAft>
                          <a:spcPts val="300"/>
                        </a:spcAft>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2019/2020</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Comment on deviations</a:t>
                      </a:r>
                      <a:endPar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Mitigation </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extLst>
                  <a:ext uri="{0D108BD9-81ED-4DB2-BD59-A6C34878D82A}">
                    <a16:rowId xmlns:a16="http://schemas.microsoft.com/office/drawing/2014/main" val="10000"/>
                  </a:ext>
                </a:extLst>
              </a:tr>
              <a:tr h="1439406">
                <a:tc rowSpan="2">
                  <a:txBody>
                    <a:bodyPr/>
                    <a:lstStyle/>
                    <a:p>
                      <a:pPr algn="l" fontAlgn="t"/>
                      <a:r>
                        <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NSG status as an accredited training provider maintained</a:t>
                      </a:r>
                    </a:p>
                  </a:txBody>
                  <a:tcPr marL="7620" marR="7620" marT="7620" marB="0">
                    <a:solidFill>
                      <a:schemeClr val="accent3">
                        <a:lumMod val="20000"/>
                        <a:lumOff val="80000"/>
                      </a:schemeClr>
                    </a:solidFill>
                  </a:tcPr>
                </a:tc>
                <a:tc>
                  <a:txBody>
                    <a:bodyPr/>
                    <a:lstStyle/>
                    <a:p>
                      <a:pPr marL="0" marR="0">
                        <a:lnSpc>
                          <a:spcPct val="115000"/>
                        </a:lnSpc>
                        <a:spcBef>
                          <a:spcPts val="0"/>
                        </a:spcBef>
                        <a:spcAft>
                          <a:spcPts val="0"/>
                        </a:spcAft>
                      </a:pPr>
                      <a:r>
                        <a:rPr lang="en-ZA"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Facilitation of various accreditation processes as required by the accrediting bodies</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pPr marL="0" marR="0">
                        <a:lnSpc>
                          <a:spcPct val="115000"/>
                        </a:lnSpc>
                        <a:spcBef>
                          <a:spcPts val="0"/>
                        </a:spcBef>
                        <a:spcAft>
                          <a:spcPts val="0"/>
                        </a:spcAft>
                      </a:pPr>
                      <a:r>
                        <a:rPr lang="en-ZA"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Facilitated the accreditation process </a:t>
                      </a:r>
                      <a:r>
                        <a:rPr lang="en-ZA" sz="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through the application process,</a:t>
                      </a:r>
                      <a:r>
                        <a:rPr lang="en-ZA" sz="1200" baseline="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c</a:t>
                      </a:r>
                      <a:r>
                        <a:rPr lang="en-ZA" sz="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oordinated </a:t>
                      </a:r>
                      <a:r>
                        <a:rPr lang="en-ZA"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PSETA annual site monitoring visit for the purpose of determining the NSG compliance to their required standards in relation to </a:t>
                      </a:r>
                      <a:r>
                        <a:rPr lang="en-ZA" sz="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accreditation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r>
                        <a:rPr lang="en-ZA" sz="12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None. </a:t>
                      </a:r>
                      <a:endPar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r>
                        <a:rPr lang="en-ZA" sz="12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None. </a:t>
                      </a:r>
                      <a:endPar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0501" marR="60501" marT="0" marB="0">
                    <a:solidFill>
                      <a:schemeClr val="accent3">
                        <a:lumMod val="20000"/>
                        <a:lumOff val="80000"/>
                      </a:schemeClr>
                    </a:solidFill>
                  </a:tcPr>
                </a:tc>
                <a:extLst>
                  <a:ext uri="{0D108BD9-81ED-4DB2-BD59-A6C34878D82A}">
                    <a16:rowId xmlns:a16="http://schemas.microsoft.com/office/drawing/2014/main" val="10001"/>
                  </a:ext>
                </a:extLst>
              </a:tr>
              <a:tr h="870230">
                <a:tc vMerge="1">
                  <a:txBody>
                    <a:bodyPr/>
                    <a:lstStyle/>
                    <a:p>
                      <a:endParaRPr lang="en-ZA"/>
                    </a:p>
                  </a:txBody>
                  <a:tcPr>
                    <a:solidFill>
                      <a:schemeClr val="accent3">
                        <a:lumMod val="40000"/>
                        <a:lumOff val="60000"/>
                      </a:schemeClr>
                    </a:solidFill>
                  </a:tcPr>
                </a:tc>
                <a:tc>
                  <a:txBody>
                    <a:bodyPr/>
                    <a:lstStyle/>
                    <a:p>
                      <a:pPr algn="l" fontAlgn="t"/>
                      <a:r>
                        <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Manage various accreditation processes as required by the accrediting bodies</a:t>
                      </a:r>
                    </a:p>
                  </a:txBody>
                  <a:tcPr marL="7620" marR="7620" marT="7620" marB="0">
                    <a:solidFill>
                      <a:schemeClr val="accent3">
                        <a:lumMod val="40000"/>
                        <a:lumOff val="60000"/>
                      </a:schemeClr>
                    </a:solidFill>
                  </a:tcPr>
                </a:tc>
                <a:tc>
                  <a:txBody>
                    <a:bodyPr/>
                    <a:lstStyle/>
                    <a:p>
                      <a:pPr algn="l" fontAlgn="t"/>
                      <a:r>
                        <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Managed and facilitated the review of General Manager and Public Service Administrator occupational qualifications with </a:t>
                      </a:r>
                      <a:r>
                        <a:rPr lang="en-ZA" sz="12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PSETA </a:t>
                      </a:r>
                      <a:endPar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tc>
                  <a:txBody>
                    <a:bodyPr/>
                    <a:lstStyle/>
                    <a:p>
                      <a:r>
                        <a:rPr lang="en-ZA" sz="12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None.</a:t>
                      </a:r>
                      <a:endPar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tc>
                  <a:txBody>
                    <a:bodyPr/>
                    <a:lstStyle/>
                    <a:p>
                      <a:r>
                        <a:rPr lang="en-ZA" sz="12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None. </a:t>
                      </a:r>
                      <a:endPar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0501" marR="60501" marT="0" marB="0">
                    <a:solidFill>
                      <a:schemeClr val="accent3">
                        <a:lumMod val="40000"/>
                        <a:lumOff val="60000"/>
                      </a:schemeClr>
                    </a:solidFill>
                  </a:tcPr>
                </a:tc>
                <a:extLst>
                  <a:ext uri="{0D108BD9-81ED-4DB2-BD59-A6C34878D82A}">
                    <a16:rowId xmlns:a16="http://schemas.microsoft.com/office/drawing/2014/main" val="10002"/>
                  </a:ext>
                </a:extLst>
              </a:tr>
              <a:tr h="1795531">
                <a:tc>
                  <a:txBody>
                    <a:bodyPr/>
                    <a:lstStyle/>
                    <a:p>
                      <a:pPr algn="l" fontAlgn="t">
                        <a:lnSpc>
                          <a:spcPct val="108000"/>
                        </a:lnSpc>
                      </a:pPr>
                      <a:r>
                        <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Professionalised training facilitators recruited as part as part of Rutanang  Ma Afrika initiatives </a:t>
                      </a:r>
                      <a:br>
                        <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br>
                      <a:r>
                        <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(including </a:t>
                      </a:r>
                      <a:r>
                        <a:rPr lang="en-ZA" sz="12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IICs)</a:t>
                      </a:r>
                      <a:r>
                        <a:rPr lang="en-ZA" sz="1200" b="0" kern="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a:t>
                      </a:r>
                      <a:r>
                        <a:rPr lang="en-ZA" sz="12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as </a:t>
                      </a:r>
                      <a:r>
                        <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well as serving and retired public servants)</a:t>
                      </a:r>
                      <a:br>
                        <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br>
                      <a:endPar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marL="0" marR="0">
                        <a:lnSpc>
                          <a:spcPct val="108000"/>
                        </a:lnSpc>
                        <a:spcBef>
                          <a:spcPts val="0"/>
                        </a:spcBef>
                        <a:spcAft>
                          <a:spcPts val="0"/>
                        </a:spcAft>
                      </a:pPr>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4 Training Of Trainers (ToTs) or Trainer Learners Networks (TLNs) held by the end of the financial year</a:t>
                      </a:r>
                      <a:r>
                        <a:rPr lang="en-ZA"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16 Training of Trainers (ToTs) or Trainer Learners Networks (TLNs) held by the end of the financial year</a:t>
                      </a:r>
                      <a:endParaRPr lang="en-US" sz="12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pPr marL="0" marR="0" lvl="0" indent="0" algn="l" defTabSz="914400" rtl="0" eaLnBrk="1" fontAlgn="t" latinLnBrk="0" hangingPunct="1">
                        <a:lnSpc>
                          <a:spcPct val="108000"/>
                        </a:lnSpc>
                        <a:spcBef>
                          <a:spcPts val="0"/>
                        </a:spcBef>
                        <a:spcAft>
                          <a:spcPts val="0"/>
                        </a:spcAft>
                        <a:buClrTx/>
                        <a:buSzTx/>
                        <a:buFontTx/>
                        <a:buNone/>
                        <a:tabLst/>
                        <a:defRPr/>
                      </a:pPr>
                      <a:r>
                        <a:rPr lang="en-GB"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More capacity development necessitated especially for the Induction Programme </a:t>
                      </a:r>
                      <a:endParaRPr lang="en-ZA" sz="12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algn="l" fontAlgn="t">
                        <a:lnSpc>
                          <a:spcPct val="108000"/>
                        </a:lnSpc>
                      </a:pPr>
                      <a:r>
                        <a:rPr lang="en-ZA"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roll</a:t>
                      </a:r>
                      <a:r>
                        <a:rPr lang="en-ZA" sz="1200" kern="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a:t>
                      </a:r>
                      <a:r>
                        <a:rPr lang="en-ZA"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out the CIP 4-5 and Accelerated CIP</a:t>
                      </a:r>
                      <a:endPar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algn="l" fontAlgn="t"/>
                      <a:r>
                        <a:rPr lang="en-ZA" sz="12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None. </a:t>
                      </a:r>
                      <a:endPar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9" name="Title 3"/>
          <p:cNvSpPr>
            <a:spLocks noGrp="1"/>
          </p:cNvSpPr>
          <p:nvPr>
            <p:ph type="title"/>
          </p:nvPr>
        </p:nvSpPr>
        <p:spPr>
          <a:xfrm>
            <a:off x="225759" y="404664"/>
            <a:ext cx="8229600" cy="792088"/>
          </a:xfrm>
        </p:spPr>
        <p:txBody>
          <a:bodyPr>
            <a:normAutofit/>
          </a:bodyPr>
          <a:lstStyle/>
          <a:p>
            <a:r>
              <a:rPr lang="en-ZA"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Programme </a:t>
            </a:r>
            <a:r>
              <a:rPr lang="en-ZA"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2: Targets </a:t>
            </a:r>
            <a:r>
              <a:rPr lang="en-ZA"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Achieved</a:t>
            </a:r>
            <a:endParaRPr lang="en-US" sz="2400" dirty="0">
              <a:solidFill>
                <a:schemeClr val="bg1">
                  <a:lumMod val="50000"/>
                </a:schemeClr>
              </a:solidFill>
            </a:endParaRPr>
          </a:p>
        </p:txBody>
      </p:sp>
    </p:spTree>
    <p:extLst>
      <p:ext uri="{BB962C8B-B14F-4D97-AF65-F5344CB8AC3E}">
        <p14:creationId xmlns:p14="http://schemas.microsoft.com/office/powerpoint/2010/main" val="1044734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034071" y="6309320"/>
            <a:ext cx="2612976" cy="365125"/>
          </a:xfrm>
        </p:spPr>
        <p:txBody>
          <a:bodyPr/>
          <a:lstStyle/>
          <a:p>
            <a:fld id="{1CE6738C-8955-4CF1-A256-1C49941BBB03}" type="slidenum">
              <a:rPr lang="en-ZA" smtClean="0">
                <a:solidFill>
                  <a:prstClr val="black">
                    <a:tint val="75000"/>
                  </a:prstClr>
                </a:solidFill>
              </a:rPr>
              <a:pPr/>
              <a:t>21</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39456375"/>
              </p:ext>
            </p:extLst>
          </p:nvPr>
        </p:nvGraphicFramePr>
        <p:xfrm>
          <a:off x="107505" y="1340768"/>
          <a:ext cx="8928992" cy="3096343"/>
        </p:xfrm>
        <a:graphic>
          <a:graphicData uri="http://schemas.openxmlformats.org/drawingml/2006/table">
            <a:tbl>
              <a:tblPr firstRow="1" firstCol="1" bandRow="1">
                <a:tableStyleId>{F5AB1C69-6EDB-4FF4-983F-18BD219EF322}</a:tableStyleId>
              </a:tblPr>
              <a:tblGrid>
                <a:gridCol w="1578591">
                  <a:extLst>
                    <a:ext uri="{9D8B030D-6E8A-4147-A177-3AD203B41FA5}">
                      <a16:colId xmlns:a16="http://schemas.microsoft.com/office/drawing/2014/main" val="20000"/>
                    </a:ext>
                  </a:extLst>
                </a:gridCol>
                <a:gridCol w="1837832">
                  <a:extLst>
                    <a:ext uri="{9D8B030D-6E8A-4147-A177-3AD203B41FA5}">
                      <a16:colId xmlns:a16="http://schemas.microsoft.com/office/drawing/2014/main" val="20001"/>
                    </a:ext>
                  </a:extLst>
                </a:gridCol>
                <a:gridCol w="2585032">
                  <a:extLst>
                    <a:ext uri="{9D8B030D-6E8A-4147-A177-3AD203B41FA5}">
                      <a16:colId xmlns:a16="http://schemas.microsoft.com/office/drawing/2014/main" val="20002"/>
                    </a:ext>
                  </a:extLst>
                </a:gridCol>
                <a:gridCol w="1463769">
                  <a:extLst>
                    <a:ext uri="{9D8B030D-6E8A-4147-A177-3AD203B41FA5}">
                      <a16:colId xmlns:a16="http://schemas.microsoft.com/office/drawing/2014/main" val="20003"/>
                    </a:ext>
                  </a:extLst>
                </a:gridCol>
                <a:gridCol w="1463768">
                  <a:extLst>
                    <a:ext uri="{9D8B030D-6E8A-4147-A177-3AD203B41FA5}">
                      <a16:colId xmlns:a16="http://schemas.microsoft.com/office/drawing/2014/main" val="20004"/>
                    </a:ext>
                  </a:extLst>
                </a:gridCol>
              </a:tblGrid>
              <a:tr h="820524">
                <a:tc>
                  <a:txBody>
                    <a:bodyPr/>
                    <a:lstStyle/>
                    <a:p>
                      <a:pPr marL="0" marR="0" algn="l" defTabSz="914400" rtl="0" eaLnBrk="1" latinLnBrk="0" hangingPunct="1">
                        <a:lnSpc>
                          <a:spcPct val="108000"/>
                        </a:lnSpc>
                        <a:spcBef>
                          <a:spcPts val="0"/>
                        </a:spcBef>
                        <a:spcAft>
                          <a:spcPts val="0"/>
                        </a:spcAft>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Performance Indicator</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8000"/>
                        </a:lnSpc>
                        <a:spcBef>
                          <a:spcPts val="0"/>
                        </a:spcBef>
                        <a:spcAft>
                          <a:spcPts val="0"/>
                        </a:spcAft>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Planned Target  2019/2020</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8000"/>
                        </a:lnSpc>
                        <a:spcBef>
                          <a:spcPts val="0"/>
                        </a:spcBef>
                        <a:spcAft>
                          <a:spcPts val="0"/>
                        </a:spcAft>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Actual Achievement</a:t>
                      </a:r>
                    </a:p>
                    <a:p>
                      <a:pPr marL="0" marR="0" algn="l" defTabSz="914400" rtl="0" eaLnBrk="1" latinLnBrk="0" hangingPunct="1">
                        <a:lnSpc>
                          <a:spcPct val="108000"/>
                        </a:lnSpc>
                        <a:spcBef>
                          <a:spcPts val="0"/>
                        </a:spcBef>
                        <a:spcAft>
                          <a:spcPts val="0"/>
                        </a:spcAft>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2019/2020</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ZA"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Comment on deviations</a:t>
                      </a:r>
                      <a:endPar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8000"/>
                        </a:lnSpc>
                        <a:spcBef>
                          <a:spcPts val="0"/>
                        </a:spcBef>
                        <a:spcAft>
                          <a:spcPts val="0"/>
                        </a:spcAft>
                      </a:pPr>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Mitigation </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extLst>
                  <a:ext uri="{0D108BD9-81ED-4DB2-BD59-A6C34878D82A}">
                    <a16:rowId xmlns:a16="http://schemas.microsoft.com/office/drawing/2014/main" val="10000"/>
                  </a:ext>
                </a:extLst>
              </a:tr>
              <a:tr h="2275819">
                <a:tc>
                  <a:txBody>
                    <a:bodyPr/>
                    <a:lstStyle/>
                    <a:p>
                      <a:pPr marL="0" marR="0">
                        <a:lnSpc>
                          <a:spcPct val="108000"/>
                        </a:lnSpc>
                        <a:spcBef>
                          <a:spcPts val="0"/>
                        </a:spcBef>
                        <a:spcAft>
                          <a:spcPts val="0"/>
                        </a:spcAft>
                      </a:pPr>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Number of memorandum of agreement (MOAs) signed with the public sector departments and other organs of the state</a:t>
                      </a:r>
                      <a:endParaRPr lang="en-US" sz="11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pPr marL="0" marR="0">
                        <a:lnSpc>
                          <a:spcPct val="108000"/>
                        </a:lnSpc>
                        <a:spcBef>
                          <a:spcPts val="0"/>
                        </a:spcBef>
                        <a:spcAft>
                          <a:spcPts val="0"/>
                        </a:spcAft>
                      </a:pPr>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Sign 10  MOAs with the public sector departments and other organs of the </a:t>
                      </a:r>
                      <a:r>
                        <a:rPr lang="en-ZA" sz="1100" b="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state (</a:t>
                      </a:r>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cumulative)</a:t>
                      </a:r>
                      <a:endParaRPr lang="en-US" sz="11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pPr marL="0" marR="0">
                        <a:lnSpc>
                          <a:spcPct val="108000"/>
                        </a:lnSpc>
                        <a:spcBef>
                          <a:spcPts val="0"/>
                        </a:spcBef>
                        <a:spcAft>
                          <a:spcPts val="0"/>
                        </a:spcAft>
                      </a:pPr>
                      <a:r>
                        <a:rPr lang="en-GB" sz="11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Signed </a:t>
                      </a:r>
                      <a:r>
                        <a:rPr lang="en-GB"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14 M</a:t>
                      </a:r>
                      <a:r>
                        <a:rPr lang="en-GB" sz="11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OAs with the public sector departments and other organs of the state</a:t>
                      </a:r>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11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r>
                        <a:rPr lang="en-GB" sz="11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NSG signs MOAs with public sector stakeholders with the intention to influence course uptake and revenue.</a:t>
                      </a:r>
                      <a:endParaRPr lang="en-ZA" sz="11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r>
                        <a:rPr lang="en-ZA" sz="11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None </a:t>
                      </a:r>
                      <a:endParaRPr lang="en-ZA" sz="11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0501" marR="60501"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9" name="Title 3"/>
          <p:cNvSpPr>
            <a:spLocks noGrp="1"/>
          </p:cNvSpPr>
          <p:nvPr>
            <p:ph type="title"/>
          </p:nvPr>
        </p:nvSpPr>
        <p:spPr>
          <a:xfrm>
            <a:off x="225759" y="404664"/>
            <a:ext cx="8229600" cy="792088"/>
          </a:xfrm>
        </p:spPr>
        <p:txBody>
          <a:bodyPr>
            <a:normAutofit/>
          </a:bodyPr>
          <a:lstStyle/>
          <a:p>
            <a:r>
              <a:rPr lang="en-ZA"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Programme </a:t>
            </a:r>
            <a:r>
              <a:rPr lang="en-ZA"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2: Targets </a:t>
            </a:r>
            <a:r>
              <a:rPr lang="en-ZA"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Achieved</a:t>
            </a:r>
            <a:endParaRPr lang="en-US" sz="2400" dirty="0">
              <a:solidFill>
                <a:schemeClr val="bg1">
                  <a:lumMod val="50000"/>
                </a:schemeClr>
              </a:solidFill>
            </a:endParaRPr>
          </a:p>
        </p:txBody>
      </p:sp>
    </p:spTree>
    <p:extLst>
      <p:ext uri="{BB962C8B-B14F-4D97-AF65-F5344CB8AC3E}">
        <p14:creationId xmlns:p14="http://schemas.microsoft.com/office/powerpoint/2010/main" val="3178660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4599"/>
            <a:ext cx="9108504" cy="692696"/>
          </a:xfrm>
        </p:spPr>
        <p:txBody>
          <a:bodyPr>
            <a:noAutofit/>
          </a:bodyPr>
          <a:lstStyle/>
          <a:p>
            <a:r>
              <a:rPr lang="en-ZA"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Programme </a:t>
            </a:r>
            <a:r>
              <a:rPr lang="en-ZA"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2: Targets </a:t>
            </a:r>
            <a:r>
              <a:rPr lang="en-ZA"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Not Achieved</a:t>
            </a:r>
          </a:p>
        </p:txBody>
      </p:sp>
      <p:sp>
        <p:nvSpPr>
          <p:cNvPr id="5" name="Content Placeholder 4"/>
          <p:cNvSpPr>
            <a:spLocks noGrp="1"/>
          </p:cNvSpPr>
          <p:nvPr>
            <p:ph idx="1"/>
          </p:nvPr>
        </p:nvSpPr>
        <p:spPr>
          <a:xfrm>
            <a:off x="107504" y="1196753"/>
            <a:ext cx="8856984" cy="4608512"/>
          </a:xfrm>
          <a:ln>
            <a:noFill/>
          </a:ln>
        </p:spPr>
        <p:txBody>
          <a:bodyPr>
            <a:noAutofit/>
          </a:bodyPr>
          <a:lstStyle/>
          <a:p>
            <a:endParaRPr lang="en-ZA" sz="1800" dirty="0" smtClean="0"/>
          </a:p>
          <a:p>
            <a:endParaRPr lang="en-ZA" sz="1800" dirty="0"/>
          </a:p>
          <a:p>
            <a:pPr marL="0" lvl="0" indent="0">
              <a:buClr>
                <a:srgbClr val="006600"/>
              </a:buClr>
              <a:buNone/>
            </a:pPr>
            <a:endParaRPr lang="en-ZA" sz="1600" dirty="0" smtClean="0">
              <a:latin typeface="Arial" pitchFamily="34" charset="0"/>
              <a:cs typeface="Arial" pitchFamily="34" charset="0"/>
            </a:endParaRPr>
          </a:p>
        </p:txBody>
      </p:sp>
      <p:sp>
        <p:nvSpPr>
          <p:cNvPr id="2" name="Slide Number Placeholder 1"/>
          <p:cNvSpPr>
            <a:spLocks noGrp="1"/>
          </p:cNvSpPr>
          <p:nvPr>
            <p:ph type="sldNum" sz="quarter" idx="12"/>
          </p:nvPr>
        </p:nvSpPr>
        <p:spPr>
          <a:xfrm>
            <a:off x="4427984" y="6309320"/>
            <a:ext cx="576064" cy="365125"/>
          </a:xfrm>
        </p:spPr>
        <p:txBody>
          <a:bodyPr/>
          <a:lstStyle/>
          <a:p>
            <a:pPr algn="ctr"/>
            <a:fld id="{1CE6738C-8955-4CF1-A256-1C49941BBB03}" type="slidenum">
              <a:rPr lang="en-ZA" smtClean="0">
                <a:solidFill>
                  <a:srgbClr val="AAAAAA"/>
                </a:solidFill>
              </a:rPr>
              <a:pPr algn="ctr"/>
              <a:t>22</a:t>
            </a:fld>
            <a:endParaRPr lang="en-ZA" dirty="0">
              <a:solidFill>
                <a:srgbClr val="AAAAAA"/>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734687092"/>
              </p:ext>
            </p:extLst>
          </p:nvPr>
        </p:nvGraphicFramePr>
        <p:xfrm>
          <a:off x="107504" y="1196753"/>
          <a:ext cx="8856985" cy="4581298"/>
        </p:xfrm>
        <a:graphic>
          <a:graphicData uri="http://schemas.openxmlformats.org/drawingml/2006/table">
            <a:tbl>
              <a:tblPr firstRow="1" bandRow="1">
                <a:tableStyleId>{21E4AEA4-8DFA-4A89-87EB-49C32662AFE0}</a:tableStyleId>
              </a:tblPr>
              <a:tblGrid>
                <a:gridCol w="2094217">
                  <a:extLst>
                    <a:ext uri="{9D8B030D-6E8A-4147-A177-3AD203B41FA5}">
                      <a16:colId xmlns:a16="http://schemas.microsoft.com/office/drawing/2014/main" val="20000"/>
                    </a:ext>
                  </a:extLst>
                </a:gridCol>
                <a:gridCol w="2128956">
                  <a:extLst>
                    <a:ext uri="{9D8B030D-6E8A-4147-A177-3AD203B41FA5}">
                      <a16:colId xmlns:a16="http://schemas.microsoft.com/office/drawing/2014/main" val="20001"/>
                    </a:ext>
                  </a:extLst>
                </a:gridCol>
                <a:gridCol w="2940823">
                  <a:extLst>
                    <a:ext uri="{9D8B030D-6E8A-4147-A177-3AD203B41FA5}">
                      <a16:colId xmlns:a16="http://schemas.microsoft.com/office/drawing/2014/main" val="20002"/>
                    </a:ext>
                  </a:extLst>
                </a:gridCol>
                <a:gridCol w="1692989">
                  <a:extLst>
                    <a:ext uri="{9D8B030D-6E8A-4147-A177-3AD203B41FA5}">
                      <a16:colId xmlns:a16="http://schemas.microsoft.com/office/drawing/2014/main" val="20003"/>
                    </a:ext>
                  </a:extLst>
                </a:gridCol>
              </a:tblGrid>
              <a:tr h="592026">
                <a:tc>
                  <a:txBody>
                    <a:bodyPr/>
                    <a:lstStyle/>
                    <a:p>
                      <a:pPr algn="l">
                        <a:lnSpc>
                          <a:spcPct val="108000"/>
                        </a:lnSpc>
                      </a:pPr>
                      <a:r>
                        <a:rPr lang="en-ZA" sz="1200" dirty="0" smtClean="0">
                          <a:latin typeface="Tahoma" panose="020B0604030504040204" pitchFamily="34" charset="0"/>
                          <a:ea typeface="Tahoma" panose="020B0604030504040204" pitchFamily="34" charset="0"/>
                          <a:cs typeface="Tahoma" panose="020B0604030504040204" pitchFamily="34" charset="0"/>
                        </a:rPr>
                        <a:t>Performance</a:t>
                      </a:r>
                      <a:r>
                        <a:rPr lang="en-ZA" sz="1200" baseline="0" dirty="0" smtClean="0">
                          <a:latin typeface="Tahoma" panose="020B0604030504040204" pitchFamily="34" charset="0"/>
                          <a:ea typeface="Tahoma" panose="020B0604030504040204" pitchFamily="34" charset="0"/>
                          <a:cs typeface="Tahoma" panose="020B0604030504040204" pitchFamily="34" charset="0"/>
                        </a:rPr>
                        <a:t> target</a:t>
                      </a:r>
                      <a:endParaRPr lang="en-ZA"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lnSpc>
                          <a:spcPct val="108000"/>
                        </a:lnSpc>
                      </a:pPr>
                      <a:r>
                        <a:rPr lang="en-ZA" sz="1200" dirty="0" smtClean="0">
                          <a:latin typeface="Tahoma" panose="020B0604030504040204" pitchFamily="34" charset="0"/>
                          <a:ea typeface="Tahoma" panose="020B0604030504040204" pitchFamily="34" charset="0"/>
                          <a:cs typeface="Tahoma" panose="020B0604030504040204" pitchFamily="34" charset="0"/>
                        </a:rPr>
                        <a:t>Quarterly</a:t>
                      </a:r>
                      <a:r>
                        <a:rPr lang="en-ZA" sz="1200" baseline="0" dirty="0" smtClean="0">
                          <a:latin typeface="Tahoma" panose="020B0604030504040204" pitchFamily="34" charset="0"/>
                          <a:ea typeface="Tahoma" panose="020B0604030504040204" pitchFamily="34" charset="0"/>
                          <a:cs typeface="Tahoma" panose="020B0604030504040204" pitchFamily="34" charset="0"/>
                        </a:rPr>
                        <a:t> </a:t>
                      </a:r>
                      <a:r>
                        <a:rPr lang="en-ZA" sz="1200" dirty="0" smtClean="0">
                          <a:latin typeface="Tahoma" panose="020B0604030504040204" pitchFamily="34" charset="0"/>
                          <a:ea typeface="Tahoma" panose="020B0604030504040204" pitchFamily="34" charset="0"/>
                          <a:cs typeface="Tahoma" panose="020B0604030504040204" pitchFamily="34" charset="0"/>
                        </a:rPr>
                        <a:t>Performance</a:t>
                      </a:r>
                      <a:r>
                        <a:rPr lang="en-ZA" sz="1200" baseline="0" dirty="0" smtClean="0">
                          <a:latin typeface="Tahoma" panose="020B0604030504040204" pitchFamily="34" charset="0"/>
                          <a:ea typeface="Tahoma" panose="020B0604030504040204" pitchFamily="34" charset="0"/>
                          <a:cs typeface="Tahoma" panose="020B0604030504040204" pitchFamily="34" charset="0"/>
                        </a:rPr>
                        <a:t> Status</a:t>
                      </a:r>
                      <a:endParaRPr lang="en-ZA"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lnSpc>
                          <a:spcPct val="108000"/>
                        </a:lnSpc>
                      </a:pPr>
                      <a:r>
                        <a:rPr lang="en-ZA" sz="1200" dirty="0" smtClean="0">
                          <a:latin typeface="Tahoma" panose="020B0604030504040204" pitchFamily="34" charset="0"/>
                          <a:ea typeface="Tahoma" panose="020B0604030504040204" pitchFamily="34" charset="0"/>
                          <a:cs typeface="Tahoma" panose="020B0604030504040204" pitchFamily="34" charset="0"/>
                        </a:rPr>
                        <a:t>Challenges</a:t>
                      </a:r>
                      <a:endParaRPr lang="en-ZA"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ZA" sz="1200" dirty="0" smtClean="0">
                          <a:latin typeface="Tahoma" panose="020B0604030504040204" pitchFamily="34" charset="0"/>
                          <a:ea typeface="Tahoma" panose="020B0604030504040204" pitchFamily="34" charset="0"/>
                          <a:cs typeface="Tahoma" panose="020B0604030504040204" pitchFamily="34" charset="0"/>
                        </a:rPr>
                        <a:t>Remedial</a:t>
                      </a:r>
                      <a:r>
                        <a:rPr lang="en-ZA" sz="1200" baseline="0" dirty="0" smtClean="0">
                          <a:latin typeface="Tahoma" panose="020B0604030504040204" pitchFamily="34" charset="0"/>
                          <a:ea typeface="Tahoma" panose="020B0604030504040204" pitchFamily="34" charset="0"/>
                          <a:cs typeface="Tahoma" panose="020B0604030504040204" pitchFamily="34" charset="0"/>
                        </a:rPr>
                        <a:t> actions</a:t>
                      </a:r>
                      <a:endParaRPr lang="en-ZA" sz="1200" dirty="0" smtClean="0">
                        <a:latin typeface="Tahoma" panose="020B0604030504040204" pitchFamily="34" charset="0"/>
                        <a:ea typeface="Tahoma" panose="020B0604030504040204" pitchFamily="34" charset="0"/>
                        <a:cs typeface="Tahoma" panose="020B0604030504040204" pitchFamily="34" charset="0"/>
                      </a:endParaRPr>
                    </a:p>
                    <a:p>
                      <a:pPr algn="l">
                        <a:lnSpc>
                          <a:spcPct val="108000"/>
                        </a:lnSpc>
                      </a:pPr>
                      <a:endParaRPr lang="en-ZA"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0"/>
                  </a:ext>
                </a:extLst>
              </a:tr>
              <a:tr h="1433382">
                <a:tc>
                  <a:txBody>
                    <a:bodyPr/>
                    <a:lstStyle/>
                    <a:p>
                      <a:pPr marL="0" marR="0">
                        <a:lnSpc>
                          <a:spcPct val="108000"/>
                        </a:lnSpc>
                        <a:spcBef>
                          <a:spcPts val="0"/>
                        </a:spcBef>
                        <a:spcAft>
                          <a:spcPts val="0"/>
                        </a:spcAft>
                      </a:pPr>
                      <a:r>
                        <a:rPr lang="en-ZA"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Train 46 783 new and current public servants through face to face and online learning Including Compulsory Induction and demand led </a:t>
                      </a:r>
                      <a:r>
                        <a:rPr lang="en-ZA" sz="11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trainings </a:t>
                      </a:r>
                      <a:r>
                        <a:rPr lang="en-US" sz="11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cumulative)</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8000"/>
                        </a:lnSpc>
                        <a:spcBef>
                          <a:spcPts val="0"/>
                        </a:spcBef>
                        <a:spcAft>
                          <a:spcPts val="0"/>
                        </a:spcAft>
                      </a:pPr>
                      <a:r>
                        <a:rPr lang="en-ZA" sz="11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41 802 (90% achievement) </a:t>
                      </a:r>
                      <a:r>
                        <a:rPr lang="en-ZA" sz="11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new </a:t>
                      </a:r>
                      <a:r>
                        <a:rPr lang="en-ZA" sz="1100" dirty="0">
                          <a:solidFill>
                            <a:schemeClr val="tx1"/>
                          </a:solidFill>
                          <a:effectLst/>
                          <a:latin typeface="Tahoma" panose="020B0604030504040204" pitchFamily="34" charset="0"/>
                          <a:ea typeface="Tahoma" panose="020B0604030504040204" pitchFamily="34" charset="0"/>
                          <a:cs typeface="Tahoma" panose="020B0604030504040204" pitchFamily="34" charset="0"/>
                        </a:rPr>
                        <a:t>and current public servants through face to face and online learning (Including Compulsory Induction and demand led trainings) </a:t>
                      </a:r>
                      <a:endParaRPr lang="en-US" sz="1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ZA"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effects of the COVID-19 pandemic has significantly impacted on the performance in the last quarter of the FY </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8000"/>
                        </a:lnSpc>
                        <a:spcBef>
                          <a:spcPts val="0"/>
                        </a:spcBef>
                        <a:spcAft>
                          <a:spcPts val="0"/>
                        </a:spcAft>
                        <a:buClrTx/>
                        <a:buSzTx/>
                        <a:buFontTx/>
                        <a:buNone/>
                        <a:tabLst/>
                        <a:defRPr/>
                      </a:pPr>
                      <a:r>
                        <a:rPr lang="en-US" sz="1100" kern="1200" dirty="0" smtClean="0">
                          <a:effectLst/>
                          <a:latin typeface="Tahoma" panose="020B0604030504040204" pitchFamily="34" charset="0"/>
                          <a:ea typeface="Tahoma" panose="020B0604030504040204" pitchFamily="34" charset="0"/>
                          <a:cs typeface="Tahoma" panose="020B0604030504040204" pitchFamily="34" charset="0"/>
                        </a:rPr>
                        <a:t>The NSG would have achieved this performance target,</a:t>
                      </a:r>
                      <a:r>
                        <a:rPr lang="en-US" sz="1100" kern="1200" baseline="0" dirty="0" smtClean="0">
                          <a:effectLst/>
                          <a:latin typeface="Tahoma" panose="020B0604030504040204" pitchFamily="34" charset="0"/>
                          <a:ea typeface="Tahoma" panose="020B0604030504040204" pitchFamily="34" charset="0"/>
                          <a:cs typeface="Tahoma" panose="020B0604030504040204" pitchFamily="34" charset="0"/>
                        </a:rPr>
                        <a:t> had the aforementioned challenges not negatively impacted</a:t>
                      </a:r>
                      <a:endParaRPr lang="en-ZA" sz="1100" kern="1200" dirty="0" smtClean="0">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890666">
                <a:tc>
                  <a:txBody>
                    <a:bodyPr/>
                    <a:lstStyle/>
                    <a:p>
                      <a:pPr marL="0" marR="0">
                        <a:lnSpc>
                          <a:spcPct val="108000"/>
                        </a:lnSpc>
                        <a:spcBef>
                          <a:spcPts val="0"/>
                        </a:spcBef>
                        <a:spcAft>
                          <a:spcPts val="0"/>
                        </a:spcAft>
                      </a:pPr>
                      <a:r>
                        <a:rPr lang="en-ZA" sz="11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Orientate 3 000 unemployed youth graduates and interns  through the BB2E Programme</a:t>
                      </a:r>
                      <a:endParaRPr lang="en-US" sz="11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8000"/>
                        </a:lnSpc>
                        <a:spcBef>
                          <a:spcPts val="0"/>
                        </a:spcBef>
                        <a:spcAft>
                          <a:spcPts val="0"/>
                        </a:spcAft>
                      </a:pPr>
                      <a:endParaRPr lang="en-US"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tc>
                <a:tc>
                  <a:txBody>
                    <a:bodyPr/>
                    <a:lstStyle/>
                    <a:p>
                      <a:pPr marL="0" marR="0">
                        <a:lnSpc>
                          <a:spcPct val="108000"/>
                        </a:lnSpc>
                        <a:spcBef>
                          <a:spcPts val="0"/>
                        </a:spcBef>
                        <a:spcAft>
                          <a:spcPts val="0"/>
                        </a:spcAft>
                      </a:pPr>
                      <a:r>
                        <a:rPr lang="en-ZA" sz="1100" b="1" i="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lang="en-ZA" sz="1100" b="1" i="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189 (73% achievement) </a:t>
                      </a:r>
                      <a:r>
                        <a:rPr lang="en-ZA" sz="11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unemployed </a:t>
                      </a:r>
                      <a:r>
                        <a:rPr lang="en-ZA"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youth graduates and interns were orientated through the BB2E </a:t>
                      </a:r>
                      <a:r>
                        <a:rPr lang="en-ZA" sz="11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Programme</a:t>
                      </a:r>
                      <a:r>
                        <a:rPr lang="en-ZA"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indent="0">
                        <a:buClr>
                          <a:srgbClr val="C00000"/>
                        </a:buClr>
                        <a:buSzPct val="80000"/>
                        <a:buFont typeface="Wingdings" panose="05000000000000000000" pitchFamily="2" charset="2"/>
                        <a:buNone/>
                      </a:pPr>
                      <a:r>
                        <a:rPr lang="en-ZA"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Decision to appoint interns for a 24 month period limited the intake on BB2E programme</a:t>
                      </a:r>
                    </a:p>
                  </a:txBody>
                  <a:tcPr marL="68580" marR="68580" marT="0" marB="0"/>
                </a:tc>
                <a:tc>
                  <a:txBody>
                    <a:bodyPr/>
                    <a:lstStyle/>
                    <a:p>
                      <a:pPr marL="0" marR="0">
                        <a:lnSpc>
                          <a:spcPct val="108000"/>
                        </a:lnSpc>
                        <a:spcBef>
                          <a:spcPts val="0"/>
                        </a:spcBef>
                        <a:spcAft>
                          <a:spcPts val="0"/>
                        </a:spcAft>
                      </a:pPr>
                      <a:r>
                        <a:rPr lang="en-ZA"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Expand training to include all youth training, not only </a:t>
                      </a:r>
                      <a:r>
                        <a:rPr lang="en-ZA" sz="11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BB2E</a:t>
                      </a:r>
                      <a:endParaRPr lang="en-US"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2"/>
                  </a:ext>
                </a:extLst>
              </a:tr>
              <a:tr h="1665224">
                <a:tc>
                  <a:txBody>
                    <a:bodyPr/>
                    <a:lstStyle/>
                    <a:p>
                      <a:pPr marL="0" marR="0">
                        <a:lnSpc>
                          <a:spcPct val="108000"/>
                        </a:lnSpc>
                        <a:spcBef>
                          <a:spcPts val="0"/>
                        </a:spcBef>
                        <a:spcAft>
                          <a:spcPts val="0"/>
                        </a:spcAft>
                      </a:pPr>
                      <a:r>
                        <a:rPr lang="en-ZA"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Train a cumulative of </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8000"/>
                        </a:lnSpc>
                        <a:spcBef>
                          <a:spcPts val="0"/>
                        </a:spcBef>
                        <a:spcAft>
                          <a:spcPts val="0"/>
                        </a:spcAft>
                      </a:pPr>
                      <a:r>
                        <a:rPr lang="en-ZA"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4 000 public servants trained on mandatory courses (cumulative)</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8000"/>
                        </a:lnSpc>
                        <a:spcBef>
                          <a:spcPts val="0"/>
                        </a:spcBef>
                        <a:spcAft>
                          <a:spcPts val="0"/>
                        </a:spcAft>
                      </a:pPr>
                      <a:r>
                        <a:rPr lang="en-ZA" sz="11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lang="en-ZA" sz="1100" b="1"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387</a:t>
                      </a:r>
                      <a:r>
                        <a:rPr lang="en-ZA" sz="11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(60</a:t>
                      </a:r>
                      <a:r>
                        <a:rPr lang="en-ZA" sz="1100" b="1"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ZA" sz="11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achievement) </a:t>
                      </a:r>
                      <a:r>
                        <a:rPr lang="en-ZA" sz="11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learners </a:t>
                      </a:r>
                      <a:r>
                        <a:rPr lang="en-ZA" sz="1100" dirty="0">
                          <a:solidFill>
                            <a:schemeClr val="tx1"/>
                          </a:solidFill>
                          <a:effectLst/>
                          <a:latin typeface="Tahoma" panose="020B0604030504040204" pitchFamily="34" charset="0"/>
                          <a:ea typeface="Tahoma" panose="020B0604030504040204" pitchFamily="34" charset="0"/>
                          <a:cs typeface="Tahoma" panose="020B0604030504040204" pitchFamily="34" charset="0"/>
                        </a:rPr>
                        <a:t>trained on mandatory </a:t>
                      </a:r>
                      <a:r>
                        <a:rPr lang="en-ZA" sz="11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courses (</a:t>
                      </a:r>
                      <a:r>
                        <a:rPr lang="en-ZA" sz="1100" dirty="0">
                          <a:solidFill>
                            <a:schemeClr val="tx1"/>
                          </a:solidFill>
                          <a:effectLst/>
                          <a:latin typeface="Tahoma" panose="020B0604030504040204" pitchFamily="34" charset="0"/>
                          <a:ea typeface="Tahoma" panose="020B0604030504040204" pitchFamily="34" charset="0"/>
                          <a:cs typeface="Tahoma" panose="020B0604030504040204" pitchFamily="34" charset="0"/>
                        </a:rPr>
                        <a:t>cumulative)</a:t>
                      </a:r>
                      <a:endParaRPr lang="en-US" sz="1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Delays in implementing the mandatory courses.</a:t>
                      </a:r>
                      <a:r>
                        <a:rPr lang="en-GB" sz="11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GB"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8000"/>
                        </a:lnSpc>
                        <a:spcBef>
                          <a:spcPts val="0"/>
                        </a:spcBef>
                        <a:spcAft>
                          <a:spcPts val="0"/>
                        </a:spcAft>
                        <a:buClrTx/>
                        <a:buSzTx/>
                        <a:buFontTx/>
                        <a:buNone/>
                        <a:tabLst/>
                        <a:defRPr/>
                      </a:pPr>
                      <a:endParaRPr lang="en-GB"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GB"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NSG has partnered with North West OTP to support rapid capacity development.</a:t>
                      </a:r>
                      <a:r>
                        <a:rPr lang="en-GB" sz="11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GB"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ct val="108000"/>
                        </a:lnSpc>
                      </a:pPr>
                      <a:endParaRPr lang="en-US" sz="1100" dirty="0" smtClean="0">
                        <a:latin typeface="Tahoma" panose="020B0604030504040204" pitchFamily="34" charset="0"/>
                        <a:ea typeface="Tahoma" panose="020B0604030504040204" pitchFamily="34" charset="0"/>
                        <a:cs typeface="Tahoma" panose="020B0604030504040204" pitchFamily="34" charset="0"/>
                      </a:endParaRPr>
                    </a:p>
                    <a:p>
                      <a:pPr>
                        <a:lnSpc>
                          <a:spcPct val="108000"/>
                        </a:lnSpc>
                      </a:pPr>
                      <a:r>
                        <a:rPr lang="en-US" sz="1100" dirty="0" smtClean="0">
                          <a:latin typeface="Tahoma" panose="020B0604030504040204" pitchFamily="34" charset="0"/>
                          <a:ea typeface="Tahoma" panose="020B0604030504040204" pitchFamily="34" charset="0"/>
                          <a:cs typeface="Tahoma" panose="020B0604030504040204" pitchFamily="34" charset="0"/>
                        </a:rPr>
                        <a:t>A review of the process to rollout mandatory courses </a:t>
                      </a:r>
                      <a:endParaRPr lang="en-US" sz="11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86385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38" y="483896"/>
            <a:ext cx="9126250" cy="708465"/>
          </a:xfrm>
        </p:spPr>
        <p:txBody>
          <a:bodyPr>
            <a:normAutofit/>
          </a:bodyPr>
          <a:lstStyle/>
          <a:p>
            <a:r>
              <a:rPr lang="en-ZA" sz="20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Training Performance </a:t>
            </a:r>
            <a:r>
              <a:rPr lang="en-US" sz="20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per Stream</a:t>
            </a:r>
            <a:endParaRPr lang="en-US" sz="2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a:xfrm>
            <a:off x="3995936" y="6234886"/>
            <a:ext cx="504056" cy="365125"/>
          </a:xfrm>
        </p:spPr>
        <p:txBody>
          <a:bodyPr/>
          <a:lstStyle/>
          <a:p>
            <a:pPr algn="ctr"/>
            <a:r>
              <a:rPr lang="en-ZA" dirty="0" smtClean="0">
                <a:solidFill>
                  <a:srgbClr val="AAAAAA"/>
                </a:solidFill>
              </a:rPr>
              <a:t>16</a:t>
            </a:r>
            <a:endParaRPr lang="en-ZA" dirty="0">
              <a:solidFill>
                <a:srgbClr val="AAAAAA"/>
              </a:solidFill>
            </a:endParaRPr>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524978744"/>
              </p:ext>
            </p:extLst>
          </p:nvPr>
        </p:nvGraphicFramePr>
        <p:xfrm>
          <a:off x="611560" y="1192361"/>
          <a:ext cx="8136904" cy="4608512"/>
        </p:xfrm>
        <a:graphic>
          <a:graphicData uri="http://schemas.openxmlformats.org/drawingml/2006/table">
            <a:tbl>
              <a:tblPr firstRow="1" firstCol="1" bandRow="1">
                <a:tableStyleId>{8799B23B-EC83-4686-B30A-512413B5E67A}</a:tableStyleId>
              </a:tblPr>
              <a:tblGrid>
                <a:gridCol w="1937358">
                  <a:extLst>
                    <a:ext uri="{9D8B030D-6E8A-4147-A177-3AD203B41FA5}">
                      <a16:colId xmlns:a16="http://schemas.microsoft.com/office/drawing/2014/main" val="20000"/>
                    </a:ext>
                  </a:extLst>
                </a:gridCol>
                <a:gridCol w="1627383">
                  <a:extLst>
                    <a:ext uri="{9D8B030D-6E8A-4147-A177-3AD203B41FA5}">
                      <a16:colId xmlns:a16="http://schemas.microsoft.com/office/drawing/2014/main" val="20002"/>
                    </a:ext>
                  </a:extLst>
                </a:gridCol>
                <a:gridCol w="2092345">
                  <a:extLst>
                    <a:ext uri="{9D8B030D-6E8A-4147-A177-3AD203B41FA5}">
                      <a16:colId xmlns:a16="http://schemas.microsoft.com/office/drawing/2014/main" val="20003"/>
                    </a:ext>
                  </a:extLst>
                </a:gridCol>
                <a:gridCol w="2479818">
                  <a:extLst>
                    <a:ext uri="{9D8B030D-6E8A-4147-A177-3AD203B41FA5}">
                      <a16:colId xmlns:a16="http://schemas.microsoft.com/office/drawing/2014/main" val="20004"/>
                    </a:ext>
                  </a:extLst>
                </a:gridCol>
              </a:tblGrid>
              <a:tr h="728170">
                <a:tc>
                  <a:txBody>
                    <a:bodyPr/>
                    <a:lstStyle/>
                    <a:p>
                      <a:pPr algn="l">
                        <a:lnSpc>
                          <a:spcPct val="115000"/>
                        </a:lnSpc>
                        <a:spcAft>
                          <a:spcPts val="0"/>
                        </a:spcAft>
                      </a:pPr>
                      <a:r>
                        <a:rPr lang="en-GB" sz="1200" b="1" dirty="0" smtClean="0">
                          <a:effectLst/>
                          <a:latin typeface="Tahoma" panose="020B0604030504040204" pitchFamily="34" charset="0"/>
                          <a:ea typeface="Tahoma" panose="020B0604030504040204" pitchFamily="34" charset="0"/>
                          <a:cs typeface="Tahoma" panose="020B0604030504040204" pitchFamily="34" charset="0"/>
                        </a:rPr>
                        <a:t>Training </a:t>
                      </a:r>
                      <a:r>
                        <a:rPr lang="en-GB" sz="1200" b="1" dirty="0">
                          <a:effectLst/>
                          <a:latin typeface="Tahoma" panose="020B0604030504040204" pitchFamily="34" charset="0"/>
                          <a:ea typeface="Tahoma" panose="020B0604030504040204" pitchFamily="34" charset="0"/>
                          <a:cs typeface="Tahoma" panose="020B0604030504040204" pitchFamily="34" charset="0"/>
                        </a:rPr>
                        <a:t>Stream</a:t>
                      </a:r>
                      <a:endParaRPr lang="en-ZA"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15000"/>
                        </a:lnSpc>
                        <a:spcAft>
                          <a:spcPts val="0"/>
                        </a:spcAft>
                      </a:pPr>
                      <a:r>
                        <a:rPr lang="en-ZA" sz="1200" b="1"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Annual </a:t>
                      </a:r>
                      <a:r>
                        <a:rPr lang="en-ZA" sz="12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Training Targets</a:t>
                      </a:r>
                      <a:endParaRPr lang="en-ZA"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15000"/>
                        </a:lnSpc>
                        <a:spcAft>
                          <a:spcPts val="0"/>
                        </a:spcAft>
                      </a:pPr>
                      <a:r>
                        <a:rPr lang="en-ZA" sz="1200" b="1" dirty="0" smtClean="0">
                          <a:effectLst/>
                          <a:latin typeface="Tahoma" panose="020B0604030504040204" pitchFamily="34" charset="0"/>
                          <a:ea typeface="Tahoma" panose="020B0604030504040204" pitchFamily="34" charset="0"/>
                          <a:cs typeface="Tahoma" panose="020B0604030504040204" pitchFamily="34" charset="0"/>
                        </a:rPr>
                        <a:t>Actual Performance</a:t>
                      </a:r>
                      <a:endParaRPr lang="en-ZA" sz="12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0"/>
                        </a:spcAft>
                      </a:pPr>
                      <a:endParaRPr lang="en-ZA"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Achieved</a:t>
                      </a:r>
                      <a:endParaRPr lang="en-ZA"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0"/>
                  </a:ext>
                </a:extLst>
              </a:tr>
              <a:tr h="574104">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400" dirty="0" smtClean="0">
                          <a:effectLst/>
                          <a:latin typeface="Tahoma" panose="020B0604030504040204" pitchFamily="34" charset="0"/>
                          <a:ea typeface="Tahoma" panose="020B0604030504040204" pitchFamily="34" charset="0"/>
                          <a:cs typeface="Tahoma" panose="020B0604030504040204" pitchFamily="34" charset="0"/>
                        </a:rPr>
                        <a:t>Administration</a:t>
                      </a:r>
                      <a:endParaRPr lang="en-US" sz="14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5000"/>
                        </a:lnSpc>
                        <a:spcBef>
                          <a:spcPts val="0"/>
                        </a:spcBef>
                        <a:spcAft>
                          <a:spcPts val="0"/>
                        </a:spcAft>
                      </a:pPr>
                      <a:r>
                        <a:rPr lang="en-ZA" sz="1400" b="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a:t>
                      </a:r>
                      <a:r>
                        <a:rPr lang="en-ZA" sz="1400" b="0" baseline="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343</a:t>
                      </a:r>
                      <a:endParaRPr lang="en-US" sz="1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ZA" sz="1400" b="0" dirty="0" smtClean="0">
                          <a:solidFill>
                            <a:srgbClr val="363636"/>
                          </a:solidFill>
                          <a:effectLst/>
                          <a:latin typeface="Tahoma" panose="020B0604030504040204" pitchFamily="34" charset="0"/>
                          <a:ea typeface="Tahoma" panose="020B0604030504040204" pitchFamily="34" charset="0"/>
                          <a:cs typeface="Tahoma" panose="020B0604030504040204" pitchFamily="34" charset="0"/>
                        </a:rPr>
                        <a:t>5 857</a:t>
                      </a:r>
                      <a:endParaRPr lang="en-US" sz="1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5000"/>
                        </a:lnSpc>
                        <a:spcBef>
                          <a:spcPts val="0"/>
                        </a:spcBef>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135% </a:t>
                      </a:r>
                      <a:endPar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1"/>
                  </a:ext>
                </a:extLst>
              </a:tr>
              <a:tr h="521899">
                <a:tc>
                  <a:txBody>
                    <a:bodyPr/>
                    <a:lstStyle/>
                    <a:p>
                      <a:pPr marL="0" marR="0" algn="just">
                        <a:lnSpc>
                          <a:spcPct val="107000"/>
                        </a:lnSpc>
                        <a:spcBef>
                          <a:spcPts val="0"/>
                        </a:spcBef>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Management </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5000"/>
                        </a:lnSpc>
                        <a:spcBef>
                          <a:spcPts val="0"/>
                        </a:spcBef>
                        <a:spcAft>
                          <a:spcPts val="0"/>
                        </a:spcAft>
                      </a:pPr>
                      <a:r>
                        <a:rPr lang="en-ZA" sz="1400" b="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9 600</a:t>
                      </a:r>
                      <a:endParaRPr lang="en-US" sz="1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ZA" sz="1400" b="0" dirty="0">
                          <a:solidFill>
                            <a:srgbClr val="363636"/>
                          </a:solidFill>
                          <a:effectLst/>
                          <a:latin typeface="Tahoma" panose="020B0604030504040204" pitchFamily="34" charset="0"/>
                          <a:ea typeface="Tahoma" panose="020B0604030504040204" pitchFamily="34" charset="0"/>
                          <a:cs typeface="Tahoma" panose="020B0604030504040204" pitchFamily="34" charset="0"/>
                        </a:rPr>
                        <a:t>12 </a:t>
                      </a:r>
                      <a:r>
                        <a:rPr lang="en-ZA" sz="1400" b="0" dirty="0" smtClean="0">
                          <a:solidFill>
                            <a:srgbClr val="363636"/>
                          </a:solidFill>
                          <a:effectLst/>
                          <a:latin typeface="Tahoma" panose="020B0604030504040204" pitchFamily="34" charset="0"/>
                          <a:ea typeface="Tahoma" panose="020B0604030504040204" pitchFamily="34" charset="0"/>
                          <a:cs typeface="Tahoma" panose="020B0604030504040204" pitchFamily="34" charset="0"/>
                        </a:rPr>
                        <a:t>039</a:t>
                      </a:r>
                      <a:endParaRPr lang="en-US" sz="1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5000"/>
                        </a:lnSpc>
                        <a:spcBef>
                          <a:spcPts val="0"/>
                        </a:spcBef>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125%</a:t>
                      </a:r>
                      <a:endPar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2"/>
                  </a:ext>
                </a:extLst>
              </a:tr>
              <a:tr h="566354">
                <a:tc>
                  <a:txBody>
                    <a:bodyPr/>
                    <a:lstStyle/>
                    <a:p>
                      <a:pPr marL="0" marR="0" algn="just">
                        <a:lnSpc>
                          <a:spcPct val="107000"/>
                        </a:lnSpc>
                        <a:spcBef>
                          <a:spcPts val="0"/>
                        </a:spcBef>
                        <a:spcAft>
                          <a:spcPts val="0"/>
                        </a:spcAft>
                      </a:pPr>
                      <a:r>
                        <a:rPr lang="en-ZA" sz="1400" dirty="0" smtClean="0">
                          <a:effectLst/>
                          <a:latin typeface="Tahoma" panose="020B0604030504040204" pitchFamily="34" charset="0"/>
                          <a:ea typeface="Tahoma" panose="020B0604030504040204" pitchFamily="34" charset="0"/>
                          <a:cs typeface="Tahoma" panose="020B0604030504040204" pitchFamily="34" charset="0"/>
                        </a:rPr>
                        <a:t>Leadership</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5000"/>
                        </a:lnSpc>
                        <a:spcBef>
                          <a:spcPts val="0"/>
                        </a:spcBef>
                        <a:spcAft>
                          <a:spcPts val="0"/>
                        </a:spcAft>
                      </a:pPr>
                      <a:r>
                        <a:rPr lang="en-ZA" sz="1400" b="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6 520</a:t>
                      </a:r>
                      <a:endParaRPr lang="en-US" sz="1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1400" b="0" dirty="0" smtClean="0">
                          <a:effectLst/>
                          <a:latin typeface="Tahoma" panose="020B0604030504040204" pitchFamily="34" charset="0"/>
                          <a:ea typeface="Tahoma" panose="020B0604030504040204" pitchFamily="34" charset="0"/>
                          <a:cs typeface="Tahoma" panose="020B0604030504040204" pitchFamily="34" charset="0"/>
                        </a:rPr>
                        <a:t>10 993</a:t>
                      </a:r>
                      <a:endParaRPr lang="en-US" sz="1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5000"/>
                        </a:lnSpc>
                        <a:spcBef>
                          <a:spcPts val="0"/>
                        </a:spcBef>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169%</a:t>
                      </a:r>
                      <a:endPar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3"/>
                  </a:ext>
                </a:extLst>
              </a:tr>
              <a:tr h="543203">
                <a:tc>
                  <a:txBody>
                    <a:bodyPr/>
                    <a:lstStyle/>
                    <a:p>
                      <a:pPr marL="0" marR="0" algn="just">
                        <a:lnSpc>
                          <a:spcPct val="107000"/>
                        </a:lnSpc>
                        <a:spcBef>
                          <a:spcPts val="0"/>
                        </a:spcBef>
                        <a:spcAft>
                          <a:spcPts val="0"/>
                        </a:spcAft>
                      </a:pPr>
                      <a:r>
                        <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Induction </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5000"/>
                        </a:lnSpc>
                        <a:spcBef>
                          <a:spcPts val="0"/>
                        </a:spcBef>
                        <a:spcAft>
                          <a:spcPts val="0"/>
                        </a:spcAft>
                      </a:pPr>
                      <a:r>
                        <a:rPr lang="en-US"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26 320</a:t>
                      </a:r>
                      <a:endPar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12 913</a:t>
                      </a:r>
                      <a:endPar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tabLst>
                          <a:tab pos="180340" algn="l"/>
                          <a:tab pos="360045" algn="l"/>
                          <a:tab pos="540385" algn="l"/>
                        </a:tabLst>
                      </a:pPr>
                      <a:r>
                        <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5000"/>
                        </a:lnSpc>
                        <a:spcBef>
                          <a:spcPts val="0"/>
                        </a:spcBef>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49%</a:t>
                      </a:r>
                      <a:endPar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4"/>
                  </a:ext>
                </a:extLst>
              </a:tr>
              <a:tr h="678167">
                <a:tc>
                  <a:txBody>
                    <a:bodyPr/>
                    <a:lstStyle/>
                    <a:p>
                      <a:pPr marL="0" marR="0" algn="just">
                        <a:lnSpc>
                          <a:spcPct val="107000"/>
                        </a:lnSpc>
                        <a:spcBef>
                          <a:spcPts val="0"/>
                        </a:spcBef>
                        <a:spcAft>
                          <a:spcPts val="0"/>
                        </a:spcAft>
                      </a:pPr>
                      <a:r>
                        <a:rPr lang="en-ZA" sz="14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Unemployed youth </a:t>
                      </a:r>
                      <a:r>
                        <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graduates </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5000"/>
                        </a:lnSpc>
                        <a:spcBef>
                          <a:spcPts val="0"/>
                        </a:spcBef>
                        <a:spcAft>
                          <a:spcPts val="0"/>
                        </a:spcAft>
                      </a:pPr>
                      <a:r>
                        <a:rPr lang="en-US"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3 000</a:t>
                      </a:r>
                      <a:endPar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 </a:t>
                      </a: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189</a:t>
                      </a:r>
                      <a:endPar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5000"/>
                        </a:lnSpc>
                        <a:spcBef>
                          <a:spcPts val="0"/>
                        </a:spcBef>
                        <a:spcAft>
                          <a:spcPts val="0"/>
                        </a:spcAf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73%</a:t>
                      </a:r>
                      <a:endPar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5"/>
                  </a:ext>
                </a:extLst>
              </a:tr>
              <a:tr h="531410">
                <a:tc>
                  <a:txBody>
                    <a:bodyPr/>
                    <a:lstStyle/>
                    <a:p>
                      <a:pPr marL="0" marR="0" algn="just">
                        <a:lnSpc>
                          <a:spcPct val="107000"/>
                        </a:lnSpc>
                        <a:spcBef>
                          <a:spcPts val="0"/>
                        </a:spcBef>
                        <a:spcAft>
                          <a:spcPts val="0"/>
                        </a:spcAft>
                        <a:tabLst>
                          <a:tab pos="180340" algn="l"/>
                          <a:tab pos="360045" algn="l"/>
                          <a:tab pos="540385" algn="l"/>
                        </a:tabLst>
                      </a:pPr>
                      <a:r>
                        <a:rPr lang="en-ZA" sz="14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Mandatory Training </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5000"/>
                        </a:lnSpc>
                        <a:spcBef>
                          <a:spcPts val="0"/>
                        </a:spcBef>
                        <a:spcAft>
                          <a:spcPts val="0"/>
                        </a:spcAft>
                      </a:pPr>
                      <a:r>
                        <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4 000</a:t>
                      </a:r>
                      <a:endPar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 </a:t>
                      </a: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387</a:t>
                      </a:r>
                      <a:endPar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tabLst>
                          <a:tab pos="180340" algn="l"/>
                          <a:tab pos="360045" algn="l"/>
                          <a:tab pos="540385" algn="l"/>
                        </a:tabLst>
                      </a:pPr>
                      <a:r>
                        <a:rPr lang="en-ZA"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5000"/>
                        </a:lnSpc>
                        <a:spcBef>
                          <a:spcPts val="0"/>
                        </a:spcBef>
                        <a:spcAft>
                          <a:spcPts val="0"/>
                        </a:spcAft>
                        <a:tabLst>
                          <a:tab pos="180340" algn="l"/>
                          <a:tab pos="360045" algn="l"/>
                          <a:tab pos="540385" algn="l"/>
                        </a:tabLst>
                      </a:pPr>
                      <a:r>
                        <a:rPr lang="en-ZA" sz="14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60%</a:t>
                      </a:r>
                      <a:endParaRPr lang="en-US" sz="14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7"/>
                  </a:ext>
                </a:extLst>
              </a:tr>
              <a:tr h="465205">
                <a:tc>
                  <a:txBody>
                    <a:bodyPr/>
                    <a:lstStyle/>
                    <a:p>
                      <a:pPr marL="0" algn="l" defTabSz="914400" rtl="0" eaLnBrk="1" latinLnBrk="0" hangingPunct="1">
                        <a:lnSpc>
                          <a:spcPct val="115000"/>
                        </a:lnSpc>
                        <a:spcAft>
                          <a:spcPts val="0"/>
                        </a:spcAft>
                      </a:pPr>
                      <a:r>
                        <a:rPr lang="en-GB" sz="1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 </a:t>
                      </a:r>
                      <a:endParaRPr lang="en-ZA" sz="1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5000"/>
                        </a:lnSpc>
                        <a:spcBef>
                          <a:spcPts val="0"/>
                        </a:spcBef>
                        <a:spcAft>
                          <a:spcPts val="0"/>
                        </a:spcAft>
                        <a:tabLst>
                          <a:tab pos="180340" algn="l"/>
                          <a:tab pos="360045" algn="l"/>
                          <a:tab pos="540385" algn="l"/>
                        </a:tabLst>
                      </a:pPr>
                      <a:r>
                        <a:rPr lang="en-ZA"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53 783</a:t>
                      </a:r>
                      <a:endParaRPr lang="en-US"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ZA"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46 </a:t>
                      </a:r>
                      <a:r>
                        <a:rPr lang="en-ZA" sz="14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378</a:t>
                      </a:r>
                      <a:endParaRPr lang="en-US"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5000"/>
                        </a:lnSpc>
                        <a:spcBef>
                          <a:spcPts val="0"/>
                        </a:spcBef>
                        <a:spcAft>
                          <a:spcPts val="0"/>
                        </a:spcAft>
                        <a:tabLst>
                          <a:tab pos="180340" algn="l"/>
                          <a:tab pos="360045" algn="l"/>
                          <a:tab pos="540385" algn="l"/>
                        </a:tabLst>
                      </a:pPr>
                      <a:r>
                        <a:rPr lang="en-ZA"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86%</a:t>
                      </a:r>
                      <a:endParaRPr lang="en-US"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55760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67544" y="270204"/>
            <a:ext cx="8229600" cy="708465"/>
          </a:xfrm>
          <a:solidFill>
            <a:srgbClr val="006600"/>
          </a:solidFill>
        </p:spPr>
        <p:txBody>
          <a:bodyPr>
            <a:noAutofit/>
          </a:bodyPr>
          <a:lstStyle/>
          <a:p>
            <a:r>
              <a:rPr lang="en-ZA" sz="24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2019/20 Financial Performance</a:t>
            </a:r>
            <a:endParaRPr lang="en-ZA" sz="2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srgbClr val="AAAAAA"/>
                </a:solidFill>
              </a:rPr>
              <a:pPr/>
              <a:t>24</a:t>
            </a:fld>
            <a:endParaRPr lang="en-ZA" dirty="0">
              <a:solidFill>
                <a:srgbClr val="AAAAAA"/>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1902" y="1082316"/>
            <a:ext cx="3392306" cy="4797105"/>
          </a:xfrm>
          <a:prstGeom prst="rect">
            <a:avLst/>
          </a:prstGeom>
        </p:spPr>
      </p:pic>
    </p:spTree>
    <p:extLst>
      <p:ext uri="{BB962C8B-B14F-4D97-AF65-F5344CB8AC3E}">
        <p14:creationId xmlns:p14="http://schemas.microsoft.com/office/powerpoint/2010/main" val="1254616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6738C-8955-4CF1-A256-1C49941BBB03}" type="slidenum">
              <a:rPr lang="en-ZA" smtClean="0">
                <a:solidFill>
                  <a:srgbClr val="AAAAAA"/>
                </a:solidFill>
              </a:rPr>
              <a:pPr/>
              <a:t>25</a:t>
            </a:fld>
            <a:endParaRPr lang="en-ZA" dirty="0">
              <a:solidFill>
                <a:srgbClr val="AAAAAA"/>
              </a:solidFill>
            </a:endParaRPr>
          </a:p>
        </p:txBody>
      </p:sp>
      <p:sp>
        <p:nvSpPr>
          <p:cNvPr id="3" name="Title 2"/>
          <p:cNvSpPr>
            <a:spLocks noGrp="1"/>
          </p:cNvSpPr>
          <p:nvPr>
            <p:ph type="title"/>
          </p:nvPr>
        </p:nvSpPr>
        <p:spPr/>
        <p:txBody>
          <a:bodyPr>
            <a:normAutofit/>
          </a:bodyPr>
          <a:lstStyle/>
          <a:p>
            <a:r>
              <a:rPr lang="en-ZA" sz="2400" dirty="0" smtClean="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2019/20 </a:t>
            </a:r>
            <a:r>
              <a:rPr lang="en-ZA" sz="24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Financial Performance for NSG: </a:t>
            </a:r>
            <a:r>
              <a:rPr lang="en-US" sz="24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Vote Account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75501530"/>
              </p:ext>
            </p:extLst>
          </p:nvPr>
        </p:nvGraphicFramePr>
        <p:xfrm>
          <a:off x="405879" y="1196752"/>
          <a:ext cx="8280921" cy="4032447"/>
        </p:xfrm>
        <a:graphic>
          <a:graphicData uri="http://schemas.openxmlformats.org/drawingml/2006/table">
            <a:tbl>
              <a:tblPr/>
              <a:tblGrid>
                <a:gridCol w="4101688">
                  <a:extLst>
                    <a:ext uri="{9D8B030D-6E8A-4147-A177-3AD203B41FA5}">
                      <a16:colId xmlns:a16="http://schemas.microsoft.com/office/drawing/2014/main" val="20000"/>
                    </a:ext>
                  </a:extLst>
                </a:gridCol>
                <a:gridCol w="1061133">
                  <a:extLst>
                    <a:ext uri="{9D8B030D-6E8A-4147-A177-3AD203B41FA5}">
                      <a16:colId xmlns:a16="http://schemas.microsoft.com/office/drawing/2014/main" val="20001"/>
                    </a:ext>
                  </a:extLst>
                </a:gridCol>
                <a:gridCol w="1061133">
                  <a:extLst>
                    <a:ext uri="{9D8B030D-6E8A-4147-A177-3AD203B41FA5}">
                      <a16:colId xmlns:a16="http://schemas.microsoft.com/office/drawing/2014/main" val="20003"/>
                    </a:ext>
                  </a:extLst>
                </a:gridCol>
                <a:gridCol w="1061133">
                  <a:extLst>
                    <a:ext uri="{9D8B030D-6E8A-4147-A177-3AD203B41FA5}">
                      <a16:colId xmlns:a16="http://schemas.microsoft.com/office/drawing/2014/main" val="20004"/>
                    </a:ext>
                  </a:extLst>
                </a:gridCol>
                <a:gridCol w="995834">
                  <a:extLst>
                    <a:ext uri="{9D8B030D-6E8A-4147-A177-3AD203B41FA5}">
                      <a16:colId xmlns:a16="http://schemas.microsoft.com/office/drawing/2014/main" val="20005"/>
                    </a:ext>
                  </a:extLst>
                </a:gridCol>
              </a:tblGrid>
              <a:tr h="893590">
                <a:tc>
                  <a:txBody>
                    <a:bodyPr/>
                    <a:lstStyle/>
                    <a:p>
                      <a:pPr algn="l" fontAlgn="b"/>
                      <a:r>
                        <a:rPr lang="en-US" sz="1000" b="1" i="0" u="none" strike="noStrike" dirty="0">
                          <a:solidFill>
                            <a:srgbClr val="000000"/>
                          </a:solidFill>
                          <a:effectLst/>
                          <a:latin typeface="Calibri" panose="020F0502020204030204" pitchFamily="34" charset="0"/>
                        </a:rPr>
                        <a:t>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Calibri" panose="020F0502020204030204" pitchFamily="34" charset="0"/>
                        </a:rPr>
                        <a:t>Annual Budget 2019/20</a:t>
                      </a:r>
                    </a:p>
                  </a:txBody>
                  <a:tcPr marL="6811" marR="6811" marT="6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Calibri" panose="020F0502020204030204" pitchFamily="34" charset="0"/>
                        </a:rPr>
                        <a:t>April to March   Actual Expenditure 2019/20</a:t>
                      </a:r>
                    </a:p>
                  </a:txBody>
                  <a:tcPr marL="6811" marR="6811" marT="6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1" i="0" u="none" strike="noStrike">
                          <a:solidFill>
                            <a:srgbClr val="000000"/>
                          </a:solidFill>
                          <a:effectLst/>
                          <a:latin typeface="Calibri" panose="020F0502020204030204" pitchFamily="34" charset="0"/>
                        </a:rPr>
                        <a:t>April to March  Variance budget compared to actual (over)/under</a:t>
                      </a:r>
                    </a:p>
                  </a:txBody>
                  <a:tcPr marL="6811" marR="6811" marT="6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1" i="0" u="none" strike="noStrike">
                          <a:solidFill>
                            <a:srgbClr val="000000"/>
                          </a:solidFill>
                          <a:effectLst/>
                          <a:latin typeface="Calibri" panose="020F0502020204030204" pitchFamily="34" charset="0"/>
                        </a:rPr>
                        <a:t>April to March   Expenditure as % of pro-rata budget </a:t>
                      </a:r>
                    </a:p>
                  </a:txBody>
                  <a:tcPr marL="6811" marR="6811" marT="6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4645">
                <a:tc>
                  <a:txBody>
                    <a:bodyPr/>
                    <a:lstStyle/>
                    <a:p>
                      <a:pPr algn="l" fontAlgn="b"/>
                      <a:r>
                        <a:rPr lang="en-US" sz="1000" b="0" i="0" u="none" strike="noStrike">
                          <a:solidFill>
                            <a:srgbClr val="000000"/>
                          </a:solidFill>
                          <a:effectLst/>
                          <a:latin typeface="Calibri" panose="020F0502020204030204" pitchFamily="34" charset="0"/>
                        </a:rPr>
                        <a:t>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R'000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R'000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R'000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4645">
                <a:tc>
                  <a:txBody>
                    <a:bodyPr/>
                    <a:lstStyle/>
                    <a:p>
                      <a:pPr algn="l" fontAlgn="b"/>
                      <a:r>
                        <a:rPr lang="en-US" sz="1000" b="0" i="0" u="none" strike="noStrike">
                          <a:solidFill>
                            <a:srgbClr val="000000"/>
                          </a:solidFill>
                          <a:effectLst/>
                          <a:latin typeface="Calibri" panose="020F0502020204030204" pitchFamily="34" charset="0"/>
                        </a:rPr>
                        <a:t>Administration</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r>
                        <a:rPr lang="en-US" sz="1000" b="0" i="0" u="none" strike="noStrike" dirty="0" smtClean="0">
                          <a:solidFill>
                            <a:srgbClr val="000000"/>
                          </a:solidFill>
                          <a:effectLst/>
                          <a:latin typeface="Calibri" panose="020F0502020204030204" pitchFamily="34" charset="0"/>
                        </a:rPr>
                        <a:t> 100,441 </a:t>
                      </a:r>
                      <a:endParaRPr lang="en-US" sz="1000" b="0" i="0" u="none" strike="noStrike" dirty="0">
                        <a:solidFill>
                          <a:srgbClr val="000000"/>
                        </a:solidFill>
                        <a:effectLst/>
                        <a:latin typeface="Calibri" panose="020F0502020204030204" pitchFamily="34" charset="0"/>
                      </a:endParaRP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r>
                        <a:rPr lang="en-US" sz="1000" b="0" i="0" u="none" strike="noStrike" dirty="0" smtClean="0">
                          <a:solidFill>
                            <a:srgbClr val="000000"/>
                          </a:solidFill>
                          <a:effectLst/>
                          <a:latin typeface="Calibri" panose="020F0502020204030204" pitchFamily="34" charset="0"/>
                        </a:rPr>
                        <a:t>95,522 </a:t>
                      </a:r>
                      <a:endParaRPr lang="en-US" sz="1000" b="0" i="0" u="none" strike="noStrike" dirty="0">
                        <a:solidFill>
                          <a:srgbClr val="000000"/>
                        </a:solidFill>
                        <a:effectLst/>
                        <a:latin typeface="Calibri" panose="020F0502020204030204" pitchFamily="34" charset="0"/>
                      </a:endParaRP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4,919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panose="020F0502020204030204" pitchFamily="34" charset="0"/>
                        </a:rPr>
                        <a:t>95%</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64645">
                <a:tc>
                  <a:txBody>
                    <a:bodyPr/>
                    <a:lstStyle/>
                    <a:p>
                      <a:pPr algn="l" fontAlgn="b"/>
                      <a:r>
                        <a:rPr lang="en-US" sz="1000" b="0" i="0" u="none" strike="noStrike">
                          <a:solidFill>
                            <a:srgbClr val="000000"/>
                          </a:solidFill>
                          <a:effectLst/>
                          <a:latin typeface="Calibri" panose="020F0502020204030204" pitchFamily="34" charset="0"/>
                        </a:rPr>
                        <a:t>Public Sector Organisational and Staff Development</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r>
                        <a:rPr lang="en-US" sz="1000" b="0" i="0" u="none" strike="noStrike" dirty="0" smtClean="0">
                          <a:solidFill>
                            <a:srgbClr val="000000"/>
                          </a:solidFill>
                          <a:effectLst/>
                          <a:latin typeface="Calibri" panose="020F0502020204030204" pitchFamily="34" charset="0"/>
                        </a:rPr>
                        <a:t>87,464 </a:t>
                      </a:r>
                      <a:endParaRPr lang="en-US" sz="1000" b="0" i="0" u="none" strike="noStrike" dirty="0">
                        <a:solidFill>
                          <a:srgbClr val="000000"/>
                        </a:solidFill>
                        <a:effectLst/>
                        <a:latin typeface="Calibri" panose="020F0502020204030204" pitchFamily="34" charset="0"/>
                      </a:endParaRP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r>
                        <a:rPr lang="en-US" sz="1000" b="0" i="0" u="none" strike="noStrike" dirty="0" smtClean="0">
                          <a:solidFill>
                            <a:srgbClr val="000000"/>
                          </a:solidFill>
                          <a:effectLst/>
                          <a:latin typeface="Calibri" panose="020F0502020204030204" pitchFamily="34" charset="0"/>
                        </a:rPr>
                        <a:t>87,464 </a:t>
                      </a:r>
                      <a:endParaRPr lang="en-US" sz="1000" b="0" i="0" u="none" strike="noStrike" dirty="0">
                        <a:solidFill>
                          <a:srgbClr val="000000"/>
                        </a:solidFill>
                        <a:effectLst/>
                        <a:latin typeface="Calibri" panose="020F0502020204030204" pitchFamily="34" charset="0"/>
                      </a:endParaRP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100%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5454">
                <a:tc>
                  <a:txBody>
                    <a:bodyPr/>
                    <a:lstStyle/>
                    <a:p>
                      <a:pPr algn="l" fontAlgn="b"/>
                      <a:r>
                        <a:rPr lang="en-US" sz="1000" b="1" i="0" u="none" strike="noStrike" dirty="0">
                          <a:solidFill>
                            <a:srgbClr val="000000"/>
                          </a:solidFill>
                          <a:effectLst/>
                          <a:latin typeface="Calibri" panose="020F0502020204030204" pitchFamily="34" charset="0"/>
                        </a:rPr>
                        <a:t>Total Vote Expenditure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000" b="1" i="0" u="none" strike="noStrike" dirty="0">
                          <a:solidFill>
                            <a:srgbClr val="000000"/>
                          </a:solidFill>
                          <a:effectLst/>
                          <a:latin typeface="Calibri" panose="020F0502020204030204" pitchFamily="34" charset="0"/>
                        </a:rPr>
                        <a:t>          187,905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000" b="1" i="0" u="none" strike="noStrike" dirty="0">
                          <a:solidFill>
                            <a:srgbClr val="000000"/>
                          </a:solidFill>
                          <a:effectLst/>
                          <a:latin typeface="Calibri" panose="020F0502020204030204" pitchFamily="34" charset="0"/>
                        </a:rPr>
                        <a:t>          182,986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000" b="1" i="0" u="none" strike="noStrike" dirty="0">
                          <a:solidFill>
                            <a:srgbClr val="000000"/>
                          </a:solidFill>
                          <a:effectLst/>
                          <a:latin typeface="Calibri" panose="020F0502020204030204" pitchFamily="34" charset="0"/>
                        </a:rPr>
                        <a:t>               4,919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US" sz="1000" b="1" i="0" u="none" strike="noStrike" dirty="0">
                          <a:solidFill>
                            <a:srgbClr val="000000"/>
                          </a:solidFill>
                          <a:effectLst/>
                          <a:latin typeface="Calibri" panose="020F0502020204030204" pitchFamily="34" charset="0"/>
                        </a:rPr>
                        <a:t>97%</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174881">
                <a:tc>
                  <a:txBody>
                    <a:bodyPr/>
                    <a:lstStyle/>
                    <a:p>
                      <a:pPr algn="l" fontAlgn="b"/>
                      <a:endParaRPr lang="en-US" sz="1000" b="1" i="0" u="none" strike="noStrike" dirty="0">
                        <a:solidFill>
                          <a:srgbClr val="000000"/>
                        </a:solidFill>
                        <a:effectLst/>
                        <a:latin typeface="Calibri" panose="020F0502020204030204" pitchFamily="34" charset="0"/>
                      </a:endParaRP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1000" b="1" i="0" u="none" strike="noStrike" dirty="0">
                        <a:solidFill>
                          <a:srgbClr val="000000"/>
                        </a:solidFill>
                        <a:effectLst/>
                        <a:latin typeface="Calibri" panose="020F0502020204030204" pitchFamily="34" charset="0"/>
                      </a:endParaRPr>
                    </a:p>
                  </a:txBody>
                  <a:tcPr marL="6811" marR="6811" marT="6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1000" b="1" i="0" u="none" strike="noStrike" dirty="0">
                        <a:solidFill>
                          <a:srgbClr val="000000"/>
                        </a:solidFill>
                        <a:effectLst/>
                        <a:latin typeface="Calibri" panose="020F0502020204030204" pitchFamily="34" charset="0"/>
                      </a:endParaRPr>
                    </a:p>
                  </a:txBody>
                  <a:tcPr marL="6811" marR="6811" marT="6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1000" b="1" i="0" u="none" strike="noStrike" dirty="0">
                        <a:solidFill>
                          <a:srgbClr val="000000"/>
                        </a:solidFill>
                        <a:effectLst/>
                        <a:latin typeface="Calibri" panose="020F0502020204030204" pitchFamily="34" charset="0"/>
                      </a:endParaRPr>
                    </a:p>
                  </a:txBody>
                  <a:tcPr marL="6811" marR="6811" marT="6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1000" b="1" i="0" u="none" strike="noStrike" dirty="0">
                        <a:solidFill>
                          <a:srgbClr val="000000"/>
                        </a:solidFill>
                        <a:effectLst/>
                        <a:latin typeface="Calibri" panose="020F0502020204030204" pitchFamily="34" charset="0"/>
                      </a:endParaRPr>
                    </a:p>
                  </a:txBody>
                  <a:tcPr marL="6811" marR="6811" marT="6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717426"/>
                  </a:ext>
                </a:extLst>
              </a:tr>
              <a:tr h="704926">
                <a:tc>
                  <a:txBody>
                    <a:bodyPr/>
                    <a:lstStyle/>
                    <a:p>
                      <a:pPr algn="ctr" fontAlgn="b"/>
                      <a:r>
                        <a:rPr lang="en-US" sz="1000" b="1" i="0" u="none" strike="noStrike" dirty="0">
                          <a:solidFill>
                            <a:srgbClr val="000000"/>
                          </a:solidFill>
                          <a:effectLst/>
                          <a:latin typeface="Calibri" panose="020F0502020204030204" pitchFamily="34" charset="0"/>
                        </a:rPr>
                        <a:t> </a:t>
                      </a:r>
                      <a:r>
                        <a:rPr lang="en-US" sz="1000" b="1" i="0" u="none" strike="noStrike" dirty="0" smtClean="0">
                          <a:solidFill>
                            <a:srgbClr val="000000"/>
                          </a:solidFill>
                          <a:effectLst/>
                          <a:latin typeface="Calibri" panose="020F0502020204030204" pitchFamily="34" charset="0"/>
                        </a:rPr>
                        <a:t>Economic classification</a:t>
                      </a:r>
                      <a:endParaRPr lang="en-US" sz="1000" b="1" i="0" u="none" strike="noStrike" dirty="0">
                        <a:solidFill>
                          <a:srgbClr val="000000"/>
                        </a:solidFill>
                        <a:effectLst/>
                        <a:latin typeface="Calibri" panose="020F0502020204030204" pitchFamily="34" charset="0"/>
                      </a:endParaRP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Calibri" panose="020F0502020204030204" pitchFamily="34" charset="0"/>
                        </a:rPr>
                        <a:t>Annual Budget 2019/20</a:t>
                      </a:r>
                    </a:p>
                  </a:txBody>
                  <a:tcPr marL="6811" marR="6811" marT="6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Calibri" panose="020F0502020204030204" pitchFamily="34" charset="0"/>
                        </a:rPr>
                        <a:t>April to March   Actual Expenditure 2019/20</a:t>
                      </a:r>
                    </a:p>
                  </a:txBody>
                  <a:tcPr marL="6811" marR="6811" marT="6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Calibri" panose="020F0502020204030204" pitchFamily="34" charset="0"/>
                        </a:rPr>
                        <a:t>April to March  Variance budget compared to actual (over)/under</a:t>
                      </a:r>
                    </a:p>
                  </a:txBody>
                  <a:tcPr marL="6811" marR="6811" marT="6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Calibri" panose="020F0502020204030204" pitchFamily="34" charset="0"/>
                        </a:rPr>
                        <a:t>April to March   Expenditure as % of pro-rata budget </a:t>
                      </a:r>
                    </a:p>
                  </a:txBody>
                  <a:tcPr marL="6811" marR="6811" marT="6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4645">
                <a:tc>
                  <a:txBody>
                    <a:bodyPr/>
                    <a:lstStyle/>
                    <a:p>
                      <a:pPr algn="l" fontAlgn="b"/>
                      <a:r>
                        <a:rPr lang="en-US" sz="1000" b="0" i="0" u="none" strike="noStrike">
                          <a:solidFill>
                            <a:srgbClr val="000000"/>
                          </a:solidFill>
                          <a:effectLst/>
                          <a:latin typeface="Calibri" panose="020F0502020204030204" pitchFamily="34" charset="0"/>
                        </a:rPr>
                        <a:t>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R'000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R'000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R'000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4645">
                <a:tc>
                  <a:txBody>
                    <a:bodyPr/>
                    <a:lstStyle/>
                    <a:p>
                      <a:pPr algn="l" fontAlgn="b"/>
                      <a:r>
                        <a:rPr lang="en-US" sz="1000" b="0" i="0" u="none" strike="noStrike" dirty="0">
                          <a:solidFill>
                            <a:srgbClr val="000000"/>
                          </a:solidFill>
                          <a:effectLst/>
                          <a:latin typeface="Calibri" panose="020F0502020204030204" pitchFamily="34" charset="0"/>
                        </a:rPr>
                        <a:t>Compensation of Employees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r>
                        <a:rPr lang="en-US" sz="1000" b="0" i="0" u="none" strike="noStrike" dirty="0" smtClean="0">
                          <a:solidFill>
                            <a:srgbClr val="000000"/>
                          </a:solidFill>
                          <a:effectLst/>
                          <a:latin typeface="Calibri" panose="020F0502020204030204" pitchFamily="34" charset="0"/>
                        </a:rPr>
                        <a:t>58,416</a:t>
                      </a:r>
                      <a:endParaRPr lang="en-US" sz="1000" b="0" i="0" u="none" strike="noStrike" dirty="0">
                        <a:solidFill>
                          <a:srgbClr val="000000"/>
                        </a:solidFill>
                        <a:effectLst/>
                        <a:latin typeface="Calibri" panose="020F0502020204030204" pitchFamily="34" charset="0"/>
                      </a:endParaRP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r>
                        <a:rPr lang="en-US" sz="1000" b="0" i="0" u="none" strike="noStrike" dirty="0" smtClean="0">
                          <a:solidFill>
                            <a:srgbClr val="000000"/>
                          </a:solidFill>
                          <a:effectLst/>
                          <a:latin typeface="Calibri" panose="020F0502020204030204" pitchFamily="34" charset="0"/>
                        </a:rPr>
                        <a:t>55,309 </a:t>
                      </a:r>
                      <a:endParaRPr lang="en-US" sz="1000" b="0" i="0" u="none" strike="noStrike" dirty="0">
                        <a:solidFill>
                          <a:srgbClr val="000000"/>
                        </a:solidFill>
                        <a:effectLst/>
                        <a:latin typeface="Calibri" panose="020F0502020204030204" pitchFamily="34" charset="0"/>
                      </a:endParaRP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3,107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panose="020F0502020204030204" pitchFamily="34" charset="0"/>
                        </a:rPr>
                        <a:t>95%</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285557">
                <a:tc>
                  <a:txBody>
                    <a:bodyPr/>
                    <a:lstStyle/>
                    <a:p>
                      <a:pPr algn="l" fontAlgn="b"/>
                      <a:r>
                        <a:rPr lang="en-US" sz="1000" b="0" i="0" u="none" strike="noStrike" dirty="0">
                          <a:solidFill>
                            <a:srgbClr val="000000"/>
                          </a:solidFill>
                          <a:effectLst/>
                          <a:latin typeface="Calibri" panose="020F0502020204030204" pitchFamily="34" charset="0"/>
                        </a:rPr>
                        <a:t>Goods and services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r>
                        <a:rPr lang="en-US" sz="1000" b="0" i="0" u="none" strike="noStrike" dirty="0" smtClean="0">
                          <a:solidFill>
                            <a:srgbClr val="000000"/>
                          </a:solidFill>
                          <a:effectLst/>
                          <a:latin typeface="Calibri" panose="020F0502020204030204" pitchFamily="34" charset="0"/>
                        </a:rPr>
                        <a:t>38,772 </a:t>
                      </a:r>
                      <a:endParaRPr lang="en-US" sz="1000" b="0" i="0" u="none" strike="noStrike" dirty="0">
                        <a:solidFill>
                          <a:srgbClr val="000000"/>
                        </a:solidFill>
                        <a:effectLst/>
                        <a:latin typeface="Calibri" panose="020F0502020204030204" pitchFamily="34" charset="0"/>
                      </a:endParaRP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37,896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876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98%</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85557">
                <a:tc>
                  <a:txBody>
                    <a:bodyPr/>
                    <a:lstStyle/>
                    <a:p>
                      <a:pPr algn="l" fontAlgn="b"/>
                      <a:r>
                        <a:rPr lang="en-US" sz="1000" b="0" i="0" u="none" strike="noStrike" dirty="0">
                          <a:solidFill>
                            <a:srgbClr val="000000"/>
                          </a:solidFill>
                          <a:effectLst/>
                          <a:latin typeface="Calibri" panose="020F0502020204030204" pitchFamily="34" charset="0"/>
                        </a:rPr>
                        <a:t>Payments for capital assets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r>
                        <a:rPr lang="en-US" sz="1000" b="0" i="0" u="none" strike="noStrike" dirty="0" smtClean="0">
                          <a:solidFill>
                            <a:srgbClr val="000000"/>
                          </a:solidFill>
                          <a:effectLst/>
                          <a:latin typeface="Calibri" panose="020F0502020204030204" pitchFamily="34" charset="0"/>
                        </a:rPr>
                        <a:t>3,253 </a:t>
                      </a:r>
                      <a:endParaRPr lang="en-US" sz="1000" b="0" i="0" u="none" strike="noStrike" dirty="0">
                        <a:solidFill>
                          <a:srgbClr val="000000"/>
                        </a:solidFill>
                        <a:effectLst/>
                        <a:latin typeface="Calibri" panose="020F0502020204030204" pitchFamily="34" charset="0"/>
                      </a:endParaRP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2,317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936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71%</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64645">
                <a:tc>
                  <a:txBody>
                    <a:bodyPr/>
                    <a:lstStyle/>
                    <a:p>
                      <a:pPr algn="l" fontAlgn="b"/>
                      <a:r>
                        <a:rPr lang="en-US" sz="1000" b="0" i="0" u="none" strike="noStrike">
                          <a:solidFill>
                            <a:srgbClr val="000000"/>
                          </a:solidFill>
                          <a:effectLst/>
                          <a:latin typeface="Calibri" panose="020F0502020204030204" pitchFamily="34" charset="0"/>
                        </a:rPr>
                        <a:t>Transfer to Trading Entity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r>
                        <a:rPr lang="en-US" sz="1000" b="0" i="0" u="none" strike="noStrike" dirty="0" smtClean="0">
                          <a:solidFill>
                            <a:srgbClr val="000000"/>
                          </a:solidFill>
                          <a:effectLst/>
                          <a:latin typeface="Calibri" panose="020F0502020204030204" pitchFamily="34" charset="0"/>
                        </a:rPr>
                        <a:t>87,464 </a:t>
                      </a:r>
                      <a:endParaRPr lang="en-US" sz="1000" b="0" i="0" u="none" strike="noStrike" dirty="0">
                        <a:solidFill>
                          <a:srgbClr val="000000"/>
                        </a:solidFill>
                        <a:effectLst/>
                        <a:latin typeface="Calibri" panose="020F0502020204030204" pitchFamily="34" charset="0"/>
                      </a:endParaRP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r>
                        <a:rPr lang="en-US" sz="1000" b="0" i="0" u="none" strike="noStrike" dirty="0" smtClean="0">
                          <a:solidFill>
                            <a:srgbClr val="000000"/>
                          </a:solidFill>
                          <a:effectLst/>
                          <a:latin typeface="Calibri" panose="020F0502020204030204" pitchFamily="34" charset="0"/>
                        </a:rPr>
                        <a:t>87,464 </a:t>
                      </a:r>
                      <a:endParaRPr lang="en-US" sz="1000" b="0" i="0" u="none" strike="noStrike" dirty="0">
                        <a:solidFill>
                          <a:srgbClr val="000000"/>
                        </a:solidFill>
                        <a:effectLst/>
                        <a:latin typeface="Calibri" panose="020F0502020204030204" pitchFamily="34" charset="0"/>
                      </a:endParaRP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100%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4661">
                <a:tc>
                  <a:txBody>
                    <a:bodyPr/>
                    <a:lstStyle/>
                    <a:p>
                      <a:pPr algn="l" fontAlgn="b"/>
                      <a:r>
                        <a:rPr lang="en-US" sz="1000" b="1" i="0" u="none" strike="noStrike" dirty="0">
                          <a:solidFill>
                            <a:srgbClr val="000000"/>
                          </a:solidFill>
                          <a:effectLst/>
                          <a:latin typeface="Calibri" panose="020F0502020204030204" pitchFamily="34" charset="0"/>
                        </a:rPr>
                        <a:t>Total Vote Expenditure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000" b="1" i="0" u="none" strike="noStrike">
                          <a:solidFill>
                            <a:srgbClr val="000000"/>
                          </a:solidFill>
                          <a:effectLst/>
                          <a:latin typeface="Calibri" panose="020F0502020204030204" pitchFamily="34" charset="0"/>
                        </a:rPr>
                        <a:t>          187,905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000" b="1" i="0" u="none" strike="noStrike" dirty="0">
                          <a:solidFill>
                            <a:srgbClr val="000000"/>
                          </a:solidFill>
                          <a:effectLst/>
                          <a:latin typeface="Calibri" panose="020F0502020204030204" pitchFamily="34" charset="0"/>
                        </a:rPr>
                        <a:t>          182,986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000" b="1" i="0" u="none" strike="noStrike" dirty="0">
                          <a:solidFill>
                            <a:srgbClr val="000000"/>
                          </a:solidFill>
                          <a:effectLst/>
                          <a:latin typeface="Calibri" panose="020F0502020204030204" pitchFamily="34" charset="0"/>
                        </a:rPr>
                        <a:t>               4,919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US" sz="1000" b="1" i="0" u="none" strike="noStrike" dirty="0">
                          <a:solidFill>
                            <a:srgbClr val="000000"/>
                          </a:solidFill>
                          <a:effectLst/>
                          <a:latin typeface="Calibri" panose="020F0502020204030204" pitchFamily="34" charset="0"/>
                        </a:rPr>
                        <a:t>97%</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11"/>
                  </a:ext>
                </a:extLst>
              </a:tr>
              <a:tr h="219951">
                <a:tc>
                  <a:txBody>
                    <a:bodyPr/>
                    <a:lstStyle/>
                    <a:p>
                      <a:pPr algn="l" fontAlgn="b"/>
                      <a:r>
                        <a:rPr lang="en-US" sz="1000" b="0" i="0" u="none" strike="noStrike" dirty="0">
                          <a:solidFill>
                            <a:srgbClr val="000000"/>
                          </a:solidFill>
                          <a:effectLst/>
                          <a:latin typeface="Calibri" panose="020F0502020204030204" pitchFamily="34" charset="0"/>
                        </a:rPr>
                        <a:t>Donor Funding (EU Project)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11,391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8,734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dirty="0" smtClean="0">
                          <a:solidFill>
                            <a:srgbClr val="000000"/>
                          </a:solidFill>
                          <a:effectLst/>
                          <a:latin typeface="Calibri" panose="020F0502020204030204" pitchFamily="34" charset="0"/>
                        </a:rPr>
                        <a:t>               </a:t>
                      </a:r>
                      <a:r>
                        <a:rPr lang="en-US" sz="1000" b="0" i="0" u="none" strike="noStrike" dirty="0" smtClean="0">
                          <a:solidFill>
                            <a:srgbClr val="000000"/>
                          </a:solidFill>
                          <a:effectLst/>
                          <a:latin typeface="Calibri" panose="020F0502020204030204" pitchFamily="34" charset="0"/>
                        </a:rPr>
                        <a:t>2,657</a:t>
                      </a:r>
                      <a:endParaRPr lang="en-US" sz="1000" b="0" i="0" u="none" strike="noStrike" dirty="0">
                        <a:solidFill>
                          <a:srgbClr val="000000"/>
                        </a:solidFill>
                        <a:effectLst/>
                        <a:latin typeface="Calibri" panose="020F0502020204030204" pitchFamily="34" charset="0"/>
                      </a:endParaRP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smtClean="0">
                          <a:solidFill>
                            <a:srgbClr val="000000"/>
                          </a:solidFill>
                          <a:effectLst/>
                          <a:latin typeface="Calibri" panose="020F0502020204030204" pitchFamily="34" charset="0"/>
                        </a:rPr>
                        <a:t>76%</a:t>
                      </a:r>
                      <a:endParaRPr lang="en-US" sz="1000" b="0" i="0" u="none" strike="noStrike" dirty="0">
                        <a:solidFill>
                          <a:srgbClr val="000000"/>
                        </a:solidFill>
                        <a:effectLst/>
                        <a:latin typeface="Calibri" panose="020F0502020204030204" pitchFamily="34" charset="0"/>
                      </a:endParaRP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2" name="TextBox 1"/>
          <p:cNvSpPr txBox="1"/>
          <p:nvPr/>
        </p:nvSpPr>
        <p:spPr>
          <a:xfrm>
            <a:off x="385359" y="5301208"/>
            <a:ext cx="8075240" cy="338554"/>
          </a:xfrm>
          <a:prstGeom prst="rect">
            <a:avLst/>
          </a:prstGeom>
          <a:noFill/>
        </p:spPr>
        <p:txBody>
          <a:bodyPr wrap="square" rtlCol="0">
            <a:spAutoFit/>
          </a:bodyPr>
          <a:lstStyle/>
          <a:p>
            <a:r>
              <a:rPr lang="en-GB" sz="1600" dirty="0" smtClean="0"/>
              <a:t>The underspending was mainly due to vacant posts which have now been filled</a:t>
            </a:r>
            <a:endParaRPr lang="en-GB" sz="1600" dirty="0"/>
          </a:p>
        </p:txBody>
      </p:sp>
    </p:spTree>
    <p:extLst>
      <p:ext uri="{BB962C8B-B14F-4D97-AF65-F5344CB8AC3E}">
        <p14:creationId xmlns:p14="http://schemas.microsoft.com/office/powerpoint/2010/main" val="3853250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6738C-8955-4CF1-A256-1C49941BBB03}" type="slidenum">
              <a:rPr lang="en-ZA" smtClean="0">
                <a:solidFill>
                  <a:srgbClr val="AAAAAA"/>
                </a:solidFill>
              </a:rPr>
              <a:pPr/>
              <a:t>26</a:t>
            </a:fld>
            <a:endParaRPr lang="en-ZA" dirty="0">
              <a:solidFill>
                <a:srgbClr val="AAAAAA"/>
              </a:solidFill>
            </a:endParaRPr>
          </a:p>
        </p:txBody>
      </p:sp>
      <p:sp>
        <p:nvSpPr>
          <p:cNvPr id="3" name="Title 2"/>
          <p:cNvSpPr>
            <a:spLocks noGrp="1"/>
          </p:cNvSpPr>
          <p:nvPr>
            <p:ph type="title"/>
          </p:nvPr>
        </p:nvSpPr>
        <p:spPr/>
        <p:txBody>
          <a:bodyPr>
            <a:normAutofit/>
          </a:bodyPr>
          <a:lstStyle/>
          <a:p>
            <a:r>
              <a:rPr lang="en-ZA" sz="2400" dirty="0" smtClean="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2019/20 Financial </a:t>
            </a:r>
            <a:r>
              <a:rPr lang="en-ZA" sz="24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Performance for NSG: </a:t>
            </a:r>
            <a:r>
              <a:rPr lang="en-US" sz="2400" dirty="0" smtClean="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Trade </a:t>
            </a:r>
            <a:r>
              <a:rPr lang="en-US" sz="24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Account </a:t>
            </a:r>
            <a:endParaRPr lang="en-US" dirty="0"/>
          </a:p>
        </p:txBody>
      </p:sp>
      <p:graphicFrame>
        <p:nvGraphicFramePr>
          <p:cNvPr id="7" name="Table 6"/>
          <p:cNvGraphicFramePr>
            <a:graphicFrameLocks noGrp="1"/>
          </p:cNvGraphicFramePr>
          <p:nvPr>
            <p:extLst/>
          </p:nvPr>
        </p:nvGraphicFramePr>
        <p:xfrm>
          <a:off x="395535" y="1196752"/>
          <a:ext cx="8126562" cy="3578738"/>
        </p:xfrm>
        <a:graphic>
          <a:graphicData uri="http://schemas.openxmlformats.org/drawingml/2006/table">
            <a:tbl>
              <a:tblPr/>
              <a:tblGrid>
                <a:gridCol w="3552118">
                  <a:extLst>
                    <a:ext uri="{9D8B030D-6E8A-4147-A177-3AD203B41FA5}">
                      <a16:colId xmlns:a16="http://schemas.microsoft.com/office/drawing/2014/main" val="20000"/>
                    </a:ext>
                  </a:extLst>
                </a:gridCol>
                <a:gridCol w="1143611">
                  <a:extLst>
                    <a:ext uri="{9D8B030D-6E8A-4147-A177-3AD203B41FA5}">
                      <a16:colId xmlns:a16="http://schemas.microsoft.com/office/drawing/2014/main" val="20001"/>
                    </a:ext>
                  </a:extLst>
                </a:gridCol>
                <a:gridCol w="1143611">
                  <a:extLst>
                    <a:ext uri="{9D8B030D-6E8A-4147-A177-3AD203B41FA5}">
                      <a16:colId xmlns:a16="http://schemas.microsoft.com/office/drawing/2014/main" val="20003"/>
                    </a:ext>
                  </a:extLst>
                </a:gridCol>
                <a:gridCol w="1143611">
                  <a:extLst>
                    <a:ext uri="{9D8B030D-6E8A-4147-A177-3AD203B41FA5}">
                      <a16:colId xmlns:a16="http://schemas.microsoft.com/office/drawing/2014/main" val="20004"/>
                    </a:ext>
                  </a:extLst>
                </a:gridCol>
                <a:gridCol w="1143611">
                  <a:extLst>
                    <a:ext uri="{9D8B030D-6E8A-4147-A177-3AD203B41FA5}">
                      <a16:colId xmlns:a16="http://schemas.microsoft.com/office/drawing/2014/main" val="20005"/>
                    </a:ext>
                  </a:extLst>
                </a:gridCol>
              </a:tblGrid>
              <a:tr h="158890">
                <a:tc>
                  <a:txBody>
                    <a:bodyPr/>
                    <a:lstStyle/>
                    <a:p>
                      <a:pPr algn="l" fontAlgn="b"/>
                      <a:endParaRPr lang="en-US" sz="1000" b="0" i="0" u="none" strike="noStrike" dirty="0">
                        <a:solidFill>
                          <a:srgbClr val="000000"/>
                        </a:solidFill>
                        <a:effectLst/>
                        <a:latin typeface="Calibri" panose="020F0502020204030204" pitchFamily="34" charset="0"/>
                      </a:endParaRPr>
                    </a:p>
                  </a:txBody>
                  <a:tcPr marL="8721" marR="8721" marT="87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21" marR="8721" marT="87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721" marR="8721" marT="87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21" marR="8721" marT="87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21" marR="8721" marT="8721"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6991">
                <a:tc>
                  <a:txBody>
                    <a:bodyPr/>
                    <a:lstStyle/>
                    <a:p>
                      <a:pPr algn="l" fontAlgn="b"/>
                      <a:r>
                        <a:rPr lang="en-US" sz="1000" b="1" i="0" u="none" strike="noStrike" dirty="0">
                          <a:solidFill>
                            <a:srgbClr val="000000"/>
                          </a:solidFill>
                          <a:effectLst/>
                          <a:latin typeface="Calibri" panose="020F0502020204030204" pitchFamily="34" charset="0"/>
                        </a:rPr>
                        <a:t> </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Calibri" panose="020F0502020204030204" pitchFamily="34" charset="0"/>
                        </a:rPr>
                        <a:t>Annual Budget 2019/20</a:t>
                      </a:r>
                    </a:p>
                  </a:txBody>
                  <a:tcPr marL="8721" marR="8721" marT="87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Calibri" panose="020F0502020204030204" pitchFamily="34" charset="0"/>
                        </a:rPr>
                        <a:t>April to March   Actual Expenditure 2019/20</a:t>
                      </a:r>
                    </a:p>
                  </a:txBody>
                  <a:tcPr marL="8721" marR="8721" marT="87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Calibri" panose="020F0502020204030204" pitchFamily="34" charset="0"/>
                        </a:rPr>
                        <a:t>April to March  Variance budget compared to actual (over)/under</a:t>
                      </a:r>
                    </a:p>
                  </a:txBody>
                  <a:tcPr marL="8721" marR="8721" marT="87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Calibri" panose="020F0502020204030204" pitchFamily="34" charset="0"/>
                        </a:rPr>
                        <a:t>April to March   Expenditure as % of </a:t>
                      </a:r>
                      <a:r>
                        <a:rPr lang="en-US" sz="1000" b="1" i="0" u="none" strike="noStrike" dirty="0" smtClean="0">
                          <a:solidFill>
                            <a:srgbClr val="000000"/>
                          </a:solidFill>
                          <a:effectLst/>
                          <a:latin typeface="Calibri" panose="020F0502020204030204" pitchFamily="34" charset="0"/>
                        </a:rPr>
                        <a:t>budget </a:t>
                      </a:r>
                      <a:endParaRPr lang="en-US" sz="1000" b="1" i="0" u="none" strike="noStrike" dirty="0">
                        <a:solidFill>
                          <a:srgbClr val="000000"/>
                        </a:solidFill>
                        <a:effectLst/>
                        <a:latin typeface="Calibri" panose="020F0502020204030204" pitchFamily="34" charset="0"/>
                      </a:endParaRPr>
                    </a:p>
                  </a:txBody>
                  <a:tcPr marL="8721" marR="8721" marT="87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8890">
                <a:tc>
                  <a:txBody>
                    <a:bodyPr/>
                    <a:lstStyle/>
                    <a:p>
                      <a:pPr algn="l" fontAlgn="b"/>
                      <a:r>
                        <a:rPr lang="en-US" sz="1000" b="0" i="0" u="none" strike="noStrike">
                          <a:solidFill>
                            <a:srgbClr val="000000"/>
                          </a:solidFill>
                          <a:effectLst/>
                          <a:latin typeface="Calibri" panose="020F0502020204030204" pitchFamily="34" charset="0"/>
                        </a:rPr>
                        <a:t> </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R'000</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R'000</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R'000</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8890">
                <a:tc>
                  <a:txBody>
                    <a:bodyPr/>
                    <a:lstStyle/>
                    <a:p>
                      <a:pPr algn="l" fontAlgn="b"/>
                      <a:endParaRPr lang="en-US" sz="1000" b="0" i="0" u="none" strike="noStrike" dirty="0">
                        <a:solidFill>
                          <a:srgbClr val="000000"/>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58890">
                <a:tc>
                  <a:txBody>
                    <a:bodyPr/>
                    <a:lstStyle/>
                    <a:p>
                      <a:pPr algn="l" fontAlgn="b"/>
                      <a:r>
                        <a:rPr lang="en-US" sz="1000" b="0" i="0" u="none" strike="noStrike">
                          <a:solidFill>
                            <a:srgbClr val="000000"/>
                          </a:solidFill>
                          <a:effectLst/>
                          <a:latin typeface="Calibri" panose="020F0502020204030204" pitchFamily="34" charset="0"/>
                        </a:rPr>
                        <a:t>Training related revenue (course Fees)</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143,351 </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chemeClr val="tx1"/>
                          </a:solidFill>
                          <a:effectLst/>
                          <a:latin typeface="Calibri" panose="020F0502020204030204" pitchFamily="34" charset="0"/>
                        </a:rPr>
                        <a:t>           </a:t>
                      </a:r>
                      <a:r>
                        <a:rPr lang="en-US" sz="1000" b="0" i="0" u="none" strike="noStrike" dirty="0" smtClean="0">
                          <a:solidFill>
                            <a:schemeClr val="tx1"/>
                          </a:solidFill>
                          <a:effectLst/>
                          <a:latin typeface="Calibri" panose="020F0502020204030204" pitchFamily="34" charset="0"/>
                        </a:rPr>
                        <a:t>145,347</a:t>
                      </a:r>
                      <a:endParaRPr lang="en-US" sz="1000" b="0" i="0" u="none" strike="noStrike" dirty="0">
                        <a:solidFill>
                          <a:schemeClr val="tx1"/>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chemeClr val="tx1"/>
                          </a:solidFill>
                          <a:effectLst/>
                          <a:latin typeface="Calibri" panose="020F0502020204030204" pitchFamily="34" charset="0"/>
                        </a:rPr>
                        <a:t>             </a:t>
                      </a:r>
                      <a:r>
                        <a:rPr lang="en-US" sz="1000" b="0" i="0" u="none" strike="noStrike" dirty="0" smtClean="0">
                          <a:solidFill>
                            <a:schemeClr val="tx1"/>
                          </a:solidFill>
                          <a:effectLst/>
                          <a:latin typeface="Calibri" panose="020F0502020204030204" pitchFamily="34" charset="0"/>
                        </a:rPr>
                        <a:t>  1,996</a:t>
                      </a:r>
                      <a:endParaRPr lang="en-US" sz="1000" b="0" i="0" u="none" strike="noStrike" dirty="0">
                        <a:solidFill>
                          <a:schemeClr val="tx1"/>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dirty="0" smtClean="0">
                          <a:solidFill>
                            <a:schemeClr val="tx1"/>
                          </a:solidFill>
                          <a:effectLst/>
                          <a:latin typeface="Calibri" panose="020F0502020204030204" pitchFamily="34" charset="0"/>
                        </a:rPr>
                        <a:t>101%</a:t>
                      </a:r>
                      <a:endParaRPr lang="en-US" sz="1000" b="0" i="0" u="none" strike="noStrike" dirty="0">
                        <a:solidFill>
                          <a:schemeClr val="tx1"/>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87591">
                <a:tc>
                  <a:txBody>
                    <a:bodyPr/>
                    <a:lstStyle/>
                    <a:p>
                      <a:pPr algn="l" fontAlgn="b"/>
                      <a:r>
                        <a:rPr lang="en-US" sz="1000" b="0" i="0" u="none" strike="noStrike">
                          <a:solidFill>
                            <a:srgbClr val="000000"/>
                          </a:solidFill>
                          <a:effectLst/>
                          <a:latin typeface="Calibri" panose="020F0502020204030204" pitchFamily="34" charset="0"/>
                        </a:rPr>
                        <a:t>Transfer from the Vote </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r>
                        <a:rPr lang="en-US" sz="1000" b="0" i="0" u="none" strike="noStrike" dirty="0" smtClean="0">
                          <a:solidFill>
                            <a:srgbClr val="000000"/>
                          </a:solidFill>
                          <a:effectLst/>
                          <a:latin typeface="Calibri" panose="020F0502020204030204" pitchFamily="34" charset="0"/>
                        </a:rPr>
                        <a:t>87,464 </a:t>
                      </a:r>
                      <a:endParaRPr lang="en-US" sz="1000" b="0" i="0" u="none" strike="noStrike" dirty="0">
                        <a:solidFill>
                          <a:srgbClr val="000000"/>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chemeClr val="tx1"/>
                          </a:solidFill>
                          <a:effectLst/>
                          <a:latin typeface="Calibri" panose="020F0502020204030204" pitchFamily="34" charset="0"/>
                        </a:rPr>
                        <a:t>             </a:t>
                      </a:r>
                      <a:r>
                        <a:rPr lang="en-US" sz="1000" b="0" i="0" u="none" strike="noStrike" dirty="0" smtClean="0">
                          <a:solidFill>
                            <a:schemeClr val="tx1"/>
                          </a:solidFill>
                          <a:effectLst/>
                          <a:latin typeface="Calibri" panose="020F0502020204030204" pitchFamily="34" charset="0"/>
                        </a:rPr>
                        <a:t>87,464 </a:t>
                      </a:r>
                      <a:endParaRPr lang="en-US" sz="1000" b="0" i="0" u="none" strike="noStrike" dirty="0">
                        <a:solidFill>
                          <a:schemeClr val="tx1"/>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chemeClr val="tx1"/>
                          </a:solidFill>
                          <a:effectLst/>
                          <a:latin typeface="Calibri" panose="020F0502020204030204" pitchFamily="34" charset="0"/>
                        </a:rPr>
                        <a:t>                </a:t>
                      </a:r>
                      <a:r>
                        <a:rPr lang="en-US" sz="1000" b="0" i="0" u="none" strike="noStrike" dirty="0" smtClean="0">
                          <a:solidFill>
                            <a:schemeClr val="tx1"/>
                          </a:solidFill>
                          <a:effectLst/>
                          <a:latin typeface="Calibri" panose="020F0502020204030204" pitchFamily="34" charset="0"/>
                        </a:rPr>
                        <a:t>- </a:t>
                      </a:r>
                      <a:endParaRPr lang="en-US" sz="1000" b="0" i="0" u="none" strike="noStrike" dirty="0">
                        <a:solidFill>
                          <a:schemeClr val="tx1"/>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dirty="0" smtClean="0">
                          <a:solidFill>
                            <a:schemeClr val="tx1"/>
                          </a:solidFill>
                          <a:effectLst/>
                          <a:latin typeface="Calibri" panose="020F0502020204030204" pitchFamily="34" charset="0"/>
                        </a:rPr>
                        <a:t>100%</a:t>
                      </a:r>
                      <a:endParaRPr lang="en-US" sz="1000" b="0" i="0" u="none" strike="noStrike" dirty="0">
                        <a:solidFill>
                          <a:schemeClr val="tx1"/>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87591">
                <a:tc>
                  <a:txBody>
                    <a:bodyPr/>
                    <a:lstStyle/>
                    <a:p>
                      <a:pPr algn="l" fontAlgn="b"/>
                      <a:r>
                        <a:rPr lang="en-US" sz="1000" b="0" i="0" u="none" strike="noStrike" dirty="0">
                          <a:solidFill>
                            <a:srgbClr val="000000"/>
                          </a:solidFill>
                          <a:effectLst/>
                          <a:latin typeface="Calibri" panose="020F0502020204030204" pitchFamily="34" charset="0"/>
                        </a:rPr>
                        <a:t>Other </a:t>
                      </a:r>
                      <a:r>
                        <a:rPr lang="en-US" sz="1000" b="0" i="0" u="none" strike="noStrike" dirty="0" smtClean="0">
                          <a:solidFill>
                            <a:srgbClr val="000000"/>
                          </a:solidFill>
                          <a:effectLst/>
                          <a:latin typeface="Calibri" panose="020F0502020204030204" pitchFamily="34" charset="0"/>
                        </a:rPr>
                        <a:t>Revenue </a:t>
                      </a:r>
                      <a:r>
                        <a:rPr lang="en-US" sz="1000" b="0" i="0" u="none" strike="noStrike" dirty="0">
                          <a:solidFill>
                            <a:srgbClr val="000000"/>
                          </a:solidFill>
                          <a:effectLst/>
                          <a:latin typeface="Calibri" panose="020F0502020204030204" pitchFamily="34" charset="0"/>
                        </a:rPr>
                        <a:t>(Interest) </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3,200 </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chemeClr val="tx1"/>
                          </a:solidFill>
                          <a:effectLst/>
                          <a:latin typeface="Calibri" panose="020F0502020204030204" pitchFamily="34" charset="0"/>
                        </a:rPr>
                        <a:t>                </a:t>
                      </a:r>
                      <a:r>
                        <a:rPr lang="en-US" sz="1000" b="0" i="0" u="none" strike="noStrike" dirty="0" smtClean="0">
                          <a:solidFill>
                            <a:schemeClr val="tx1"/>
                          </a:solidFill>
                          <a:effectLst/>
                          <a:latin typeface="Calibri" panose="020F0502020204030204" pitchFamily="34" charset="0"/>
                        </a:rPr>
                        <a:t>3,922 </a:t>
                      </a:r>
                      <a:endParaRPr lang="en-US" sz="1000" b="0" i="0" u="none" strike="noStrike" dirty="0">
                        <a:solidFill>
                          <a:schemeClr val="tx1"/>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chemeClr val="tx1"/>
                          </a:solidFill>
                          <a:effectLst/>
                          <a:latin typeface="Calibri" panose="020F0502020204030204" pitchFamily="34" charset="0"/>
                        </a:rPr>
                        <a:t>               </a:t>
                      </a:r>
                      <a:r>
                        <a:rPr lang="en-US" sz="1000" b="0" i="0" u="none" strike="noStrike" dirty="0" smtClean="0">
                          <a:solidFill>
                            <a:schemeClr val="tx1"/>
                          </a:solidFill>
                          <a:effectLst/>
                          <a:latin typeface="Calibri" panose="020F0502020204030204" pitchFamily="34" charset="0"/>
                        </a:rPr>
                        <a:t> 722 </a:t>
                      </a:r>
                      <a:endParaRPr lang="en-US" sz="1000" b="0" i="0" u="none" strike="noStrike" dirty="0">
                        <a:solidFill>
                          <a:schemeClr val="tx1"/>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dirty="0" smtClean="0">
                          <a:solidFill>
                            <a:schemeClr val="tx1"/>
                          </a:solidFill>
                          <a:effectLst/>
                          <a:latin typeface="Calibri" panose="020F0502020204030204" pitchFamily="34" charset="0"/>
                        </a:rPr>
                        <a:t>122%</a:t>
                      </a:r>
                      <a:endParaRPr lang="en-US" sz="1000" b="0" i="0" u="none" strike="noStrike" dirty="0">
                        <a:solidFill>
                          <a:schemeClr val="tx1"/>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87591">
                <a:tc>
                  <a:txBody>
                    <a:bodyPr/>
                    <a:lstStyle/>
                    <a:p>
                      <a:pPr algn="l" fontAlgn="b"/>
                      <a:r>
                        <a:rPr lang="en-US" sz="1000" b="0" i="0" u="none" strike="noStrike">
                          <a:solidFill>
                            <a:srgbClr val="000000"/>
                          </a:solidFill>
                          <a:effectLst/>
                          <a:latin typeface="Calibri" panose="020F0502020204030204" pitchFamily="34" charset="0"/>
                        </a:rPr>
                        <a:t>Donations of Intangible asset at fair value </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Calibri" panose="020F0502020204030204" pitchFamily="34" charset="0"/>
                        </a:rPr>
                        <a:t>                </a:t>
                      </a:r>
                      <a:r>
                        <a:rPr lang="en-US" sz="1000" b="0" i="0" u="none" strike="noStrike" dirty="0" smtClean="0">
                          <a:solidFill>
                            <a:schemeClr val="tx1"/>
                          </a:solidFill>
                          <a:effectLst/>
                          <a:latin typeface="Calibri" panose="020F0502020204030204" pitchFamily="34" charset="0"/>
                        </a:rPr>
                        <a:t>2,243 </a:t>
                      </a:r>
                      <a:endParaRPr lang="en-US" sz="1000" b="0" i="0" u="none" strike="noStrike" dirty="0">
                        <a:solidFill>
                          <a:schemeClr val="tx1"/>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Calibri" panose="020F0502020204030204" pitchFamily="34" charset="0"/>
                        </a:rPr>
                        <a:t>                </a:t>
                      </a:r>
                      <a:r>
                        <a:rPr lang="en-US" sz="1000" b="0" i="0" u="none" strike="noStrike" dirty="0" smtClean="0">
                          <a:solidFill>
                            <a:schemeClr val="tx1"/>
                          </a:solidFill>
                          <a:effectLst/>
                          <a:latin typeface="Calibri" panose="020F0502020204030204" pitchFamily="34" charset="0"/>
                        </a:rPr>
                        <a:t>2,243 </a:t>
                      </a:r>
                      <a:endParaRPr lang="en-US" sz="1000" b="0" i="0" u="none" strike="noStrike" dirty="0">
                        <a:solidFill>
                          <a:schemeClr val="tx1"/>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chemeClr val="tx1"/>
                          </a:solidFill>
                          <a:effectLst/>
                          <a:latin typeface="Calibri" panose="020F0502020204030204" pitchFamily="34" charset="0"/>
                        </a:rPr>
                        <a:t>0%</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8890">
                <a:tc>
                  <a:txBody>
                    <a:bodyPr/>
                    <a:lstStyle/>
                    <a:p>
                      <a:pPr algn="l" fontAlgn="b"/>
                      <a:r>
                        <a:rPr lang="en-US" sz="1000" b="1" i="0" u="none" strike="noStrike">
                          <a:solidFill>
                            <a:srgbClr val="000000"/>
                          </a:solidFill>
                          <a:effectLst/>
                          <a:latin typeface="Calibri" panose="020F0502020204030204" pitchFamily="34" charset="0"/>
                        </a:rPr>
                        <a:t>Total Revenue </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a:t>
                      </a:r>
                      <a:r>
                        <a:rPr lang="en-US" sz="1000" b="1" i="0" u="none" strike="noStrike" dirty="0" smtClean="0">
                          <a:solidFill>
                            <a:srgbClr val="000000"/>
                          </a:solidFill>
                          <a:effectLst/>
                          <a:latin typeface="Calibri" panose="020F0502020204030204" pitchFamily="34" charset="0"/>
                        </a:rPr>
                        <a:t>234,015</a:t>
                      </a:r>
                      <a:endParaRPr lang="en-US" sz="1000" b="1" i="0" u="none" strike="noStrike" dirty="0">
                        <a:solidFill>
                          <a:srgbClr val="000000"/>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chemeClr val="tx1"/>
                          </a:solidFill>
                          <a:effectLst/>
                          <a:latin typeface="Calibri" panose="020F0502020204030204" pitchFamily="34" charset="0"/>
                        </a:rPr>
                        <a:t>           </a:t>
                      </a:r>
                      <a:r>
                        <a:rPr lang="en-US" sz="1000" b="1" i="0" u="none" strike="noStrike" dirty="0" smtClean="0">
                          <a:solidFill>
                            <a:schemeClr val="tx1"/>
                          </a:solidFill>
                          <a:effectLst/>
                          <a:latin typeface="Calibri" panose="020F0502020204030204" pitchFamily="34" charset="0"/>
                        </a:rPr>
                        <a:t>240,760 </a:t>
                      </a:r>
                      <a:endParaRPr lang="en-US" sz="1000" b="1" i="0" u="none" strike="noStrike" dirty="0">
                        <a:solidFill>
                          <a:schemeClr val="tx1"/>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chemeClr val="tx1"/>
                          </a:solidFill>
                          <a:effectLst/>
                          <a:latin typeface="Calibri" panose="020F0502020204030204" pitchFamily="34" charset="0"/>
                        </a:rPr>
                        <a:t>             </a:t>
                      </a:r>
                      <a:r>
                        <a:rPr lang="en-US" sz="1000" b="1" i="0" u="none" strike="noStrike" dirty="0" smtClean="0">
                          <a:solidFill>
                            <a:schemeClr val="tx1"/>
                          </a:solidFill>
                          <a:effectLst/>
                          <a:latin typeface="Calibri" panose="020F0502020204030204" pitchFamily="34" charset="0"/>
                        </a:rPr>
                        <a:t>   6,745</a:t>
                      </a:r>
                      <a:endParaRPr lang="en-US" sz="1000" b="1" i="0" u="none" strike="noStrike" dirty="0">
                        <a:solidFill>
                          <a:schemeClr val="tx1"/>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smtClean="0">
                          <a:solidFill>
                            <a:schemeClr val="tx1"/>
                          </a:solidFill>
                          <a:effectLst/>
                          <a:latin typeface="Calibri" panose="020F0502020204030204" pitchFamily="34" charset="0"/>
                        </a:rPr>
                        <a:t>102</a:t>
                      </a:r>
                      <a:r>
                        <a:rPr lang="en-US" sz="1000" b="1" i="0" u="none" strike="noStrike" baseline="0" dirty="0" smtClean="0">
                          <a:solidFill>
                            <a:schemeClr val="tx1"/>
                          </a:solidFill>
                          <a:effectLst/>
                          <a:latin typeface="Calibri" panose="020F0502020204030204" pitchFamily="34" charset="0"/>
                        </a:rPr>
                        <a:t> </a:t>
                      </a:r>
                      <a:r>
                        <a:rPr lang="en-US" sz="1000" b="1" i="0" u="none" strike="noStrike" dirty="0" smtClean="0">
                          <a:solidFill>
                            <a:schemeClr val="tx1"/>
                          </a:solidFill>
                          <a:effectLst/>
                          <a:latin typeface="Calibri" panose="020F0502020204030204" pitchFamily="34" charset="0"/>
                        </a:rPr>
                        <a:t>%</a:t>
                      </a:r>
                      <a:endParaRPr lang="en-US" sz="1000" b="1" i="0" u="none" strike="noStrike" dirty="0">
                        <a:solidFill>
                          <a:schemeClr val="tx1"/>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7591">
                <a:tc>
                  <a:txBody>
                    <a:bodyPr/>
                    <a:lstStyle/>
                    <a:p>
                      <a:pPr algn="l" fontAlgn="b"/>
                      <a:r>
                        <a:rPr lang="en-US" sz="1000" b="0" i="0" u="none" strike="noStrike" dirty="0">
                          <a:solidFill>
                            <a:srgbClr val="000000"/>
                          </a:solidFill>
                          <a:effectLst/>
                          <a:latin typeface="Calibri" panose="020F0502020204030204" pitchFamily="34" charset="0"/>
                        </a:rPr>
                        <a:t>Compensation of Employees </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(105,356)</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dirty="0">
                          <a:solidFill>
                            <a:schemeClr val="tx1"/>
                          </a:solidFill>
                          <a:effectLst/>
                          <a:latin typeface="Calibri" panose="020F0502020204030204" pitchFamily="34" charset="0"/>
                        </a:rPr>
                        <a:t>           (</a:t>
                      </a:r>
                      <a:r>
                        <a:rPr lang="en-US" sz="1000" b="0" i="0" u="none" strike="noStrike" dirty="0" smtClean="0">
                          <a:solidFill>
                            <a:schemeClr val="tx1"/>
                          </a:solidFill>
                          <a:effectLst/>
                          <a:latin typeface="Calibri" panose="020F0502020204030204" pitchFamily="34" charset="0"/>
                        </a:rPr>
                        <a:t>90,439)</a:t>
                      </a:r>
                      <a:endParaRPr lang="en-US" sz="1000" b="0" i="0" u="none" strike="noStrike" dirty="0">
                        <a:solidFill>
                          <a:schemeClr val="tx1"/>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dirty="0">
                          <a:solidFill>
                            <a:schemeClr val="tx1"/>
                          </a:solidFill>
                          <a:effectLst/>
                          <a:latin typeface="Calibri" panose="020F0502020204030204" pitchFamily="34" charset="0"/>
                        </a:rPr>
                        <a:t>             </a:t>
                      </a:r>
                      <a:r>
                        <a:rPr lang="en-US" sz="1000" b="0" i="0" u="none" strike="noStrike" dirty="0" smtClean="0">
                          <a:solidFill>
                            <a:schemeClr val="tx1"/>
                          </a:solidFill>
                          <a:effectLst/>
                          <a:latin typeface="Calibri" panose="020F0502020204030204" pitchFamily="34" charset="0"/>
                        </a:rPr>
                        <a:t>14,917 </a:t>
                      </a:r>
                      <a:endParaRPr lang="en-US" sz="1000" b="0" i="0" u="none" strike="noStrike" dirty="0">
                        <a:solidFill>
                          <a:schemeClr val="tx1"/>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solidFill>
                            <a:schemeClr val="tx1"/>
                          </a:solidFill>
                          <a:effectLst/>
                          <a:latin typeface="Calibri" panose="020F0502020204030204" pitchFamily="34" charset="0"/>
                        </a:rPr>
                        <a:t>86%</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9"/>
                  </a:ext>
                </a:extLst>
              </a:tr>
              <a:tr h="287591">
                <a:tc>
                  <a:txBody>
                    <a:bodyPr/>
                    <a:lstStyle/>
                    <a:p>
                      <a:pPr algn="l" fontAlgn="b"/>
                      <a:r>
                        <a:rPr lang="en-US" sz="1000" b="0" i="0" u="none" strike="noStrike">
                          <a:solidFill>
                            <a:srgbClr val="000000"/>
                          </a:solidFill>
                          <a:effectLst/>
                          <a:latin typeface="Calibri" panose="020F0502020204030204" pitchFamily="34" charset="0"/>
                        </a:rPr>
                        <a:t>Goods and services </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(121,042)</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Calibri" panose="020F0502020204030204" pitchFamily="34" charset="0"/>
                        </a:rPr>
                        <a:t>         (</a:t>
                      </a:r>
                      <a:r>
                        <a:rPr lang="en-US" sz="1000" b="0" i="0" u="none" strike="noStrike" dirty="0" smtClean="0">
                          <a:solidFill>
                            <a:schemeClr val="tx1"/>
                          </a:solidFill>
                          <a:effectLst/>
                          <a:latin typeface="Calibri" panose="020F0502020204030204" pitchFamily="34" charset="0"/>
                        </a:rPr>
                        <a:t>115,081)</a:t>
                      </a:r>
                      <a:endParaRPr lang="en-US" sz="1000" b="0" i="0" u="none" strike="noStrike" dirty="0">
                        <a:solidFill>
                          <a:schemeClr val="tx1"/>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Calibri" panose="020F0502020204030204" pitchFamily="34" charset="0"/>
                        </a:rPr>
                        <a:t>             </a:t>
                      </a:r>
                      <a:r>
                        <a:rPr lang="en-US" sz="1000" b="0" i="0" u="none" strike="noStrike" dirty="0" smtClean="0">
                          <a:solidFill>
                            <a:schemeClr val="tx1"/>
                          </a:solidFill>
                          <a:effectLst/>
                          <a:latin typeface="Calibri" panose="020F0502020204030204" pitchFamily="34" charset="0"/>
                        </a:rPr>
                        <a:t>   5,961 </a:t>
                      </a:r>
                      <a:endParaRPr lang="en-US" sz="1000" b="0" i="0" u="none" strike="noStrike" dirty="0">
                        <a:solidFill>
                          <a:schemeClr val="tx1"/>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r>
                        <a:rPr lang="en-US" sz="1000" b="0" i="0" u="none" strike="noStrike" dirty="0" smtClean="0">
                          <a:solidFill>
                            <a:schemeClr val="tx1"/>
                          </a:solidFill>
                          <a:effectLst/>
                          <a:latin typeface="Calibri" panose="020F0502020204030204" pitchFamily="34" charset="0"/>
                        </a:rPr>
                        <a:t>95%</a:t>
                      </a:r>
                      <a:endParaRPr lang="en-US" sz="1000" b="0" i="0" u="none" strike="noStrike" dirty="0">
                        <a:solidFill>
                          <a:schemeClr val="tx1"/>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07361">
                <a:tc>
                  <a:txBody>
                    <a:bodyPr/>
                    <a:lstStyle/>
                    <a:p>
                      <a:pPr algn="l" fontAlgn="b"/>
                      <a:r>
                        <a:rPr lang="en-US" sz="1000" b="1" i="0" u="none" strike="noStrike" dirty="0">
                          <a:solidFill>
                            <a:srgbClr val="000000"/>
                          </a:solidFill>
                          <a:effectLst/>
                          <a:latin typeface="Calibri" panose="020F0502020204030204" pitchFamily="34" charset="0"/>
                        </a:rPr>
                        <a:t>Total Trade Expenditure </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(226,398)</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a:t>
                      </a:r>
                      <a:r>
                        <a:rPr lang="en-US" sz="1000" b="1" i="0" u="none" strike="noStrike" dirty="0" smtClean="0">
                          <a:solidFill>
                            <a:srgbClr val="000000"/>
                          </a:solidFill>
                          <a:effectLst/>
                          <a:latin typeface="Calibri" panose="020F0502020204030204" pitchFamily="34" charset="0"/>
                        </a:rPr>
                        <a:t>205,520)</a:t>
                      </a:r>
                      <a:endParaRPr lang="en-US" sz="1000" b="1" i="0" u="none" strike="noStrike" dirty="0">
                        <a:solidFill>
                          <a:srgbClr val="000000"/>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a:t>
                      </a:r>
                      <a:r>
                        <a:rPr lang="en-US" sz="1000" b="1" i="0" u="none" strike="noStrike" dirty="0" smtClean="0">
                          <a:solidFill>
                            <a:srgbClr val="000000"/>
                          </a:solidFill>
                          <a:effectLst/>
                          <a:latin typeface="Calibri" panose="020F0502020204030204" pitchFamily="34" charset="0"/>
                        </a:rPr>
                        <a:t> 20,878 </a:t>
                      </a:r>
                      <a:endParaRPr lang="en-US" sz="1000" b="1" i="0" u="none" strike="noStrike" dirty="0">
                        <a:solidFill>
                          <a:srgbClr val="000000"/>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smtClean="0">
                          <a:solidFill>
                            <a:srgbClr val="000000"/>
                          </a:solidFill>
                          <a:effectLst/>
                          <a:latin typeface="Calibri" panose="020F0502020204030204" pitchFamily="34" charset="0"/>
                        </a:rPr>
                        <a:t>90%</a:t>
                      </a:r>
                      <a:endParaRPr lang="en-US" sz="1000" b="1" i="0" u="none" strike="noStrike" dirty="0">
                        <a:solidFill>
                          <a:srgbClr val="000000"/>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0826">
                <a:tc>
                  <a:txBody>
                    <a:bodyPr/>
                    <a:lstStyle/>
                    <a:p>
                      <a:pPr algn="l" fontAlgn="b"/>
                      <a:r>
                        <a:rPr lang="en-US" sz="1000" b="1" i="0" u="none" strike="noStrike" dirty="0">
                          <a:solidFill>
                            <a:srgbClr val="000000"/>
                          </a:solidFill>
                          <a:effectLst/>
                          <a:latin typeface="Calibri" panose="020F0502020204030204" pitchFamily="34" charset="0"/>
                        </a:rPr>
                        <a:t>Surplus/(Deficit)</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kern="1200" dirty="0">
                          <a:solidFill>
                            <a:srgbClr val="000000"/>
                          </a:solidFill>
                          <a:effectLst/>
                          <a:latin typeface="Calibri" panose="020F0502020204030204" pitchFamily="34" charset="0"/>
                          <a:ea typeface="+mn-ea"/>
                          <a:cs typeface="+mn-cs"/>
                        </a:rPr>
                        <a:t>        </a:t>
                      </a:r>
                      <a:r>
                        <a:rPr lang="en-US" sz="1000" b="1" i="0" u="none" strike="noStrike" kern="1200" dirty="0" smtClean="0">
                          <a:solidFill>
                            <a:srgbClr val="000000"/>
                          </a:solidFill>
                          <a:effectLst/>
                          <a:latin typeface="Calibri" panose="020F0502020204030204" pitchFamily="34" charset="0"/>
                          <a:ea typeface="+mn-ea"/>
                          <a:cs typeface="+mn-cs"/>
                        </a:rPr>
                        <a:t>7,617  </a:t>
                      </a:r>
                      <a:endParaRPr lang="en-US" sz="1000" b="1" i="0" u="none" strike="noStrike" kern="1200" dirty="0">
                        <a:solidFill>
                          <a:srgbClr val="000000"/>
                        </a:solidFill>
                        <a:effectLst/>
                        <a:latin typeface="Calibri" panose="020F0502020204030204" pitchFamily="34" charset="0"/>
                        <a:ea typeface="+mn-ea"/>
                        <a:cs typeface="+mn-cs"/>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a:t>
                      </a:r>
                      <a:r>
                        <a:rPr lang="en-US" sz="1000" b="1" i="0" u="none" strike="noStrike" dirty="0" smtClean="0">
                          <a:solidFill>
                            <a:srgbClr val="000000"/>
                          </a:solidFill>
                          <a:effectLst/>
                          <a:latin typeface="Calibri" panose="020F0502020204030204" pitchFamily="34" charset="0"/>
                        </a:rPr>
                        <a:t>35,240</a:t>
                      </a:r>
                      <a:endParaRPr lang="en-US" sz="1000" b="1" i="0" u="none" strike="noStrike" dirty="0">
                        <a:solidFill>
                          <a:srgbClr val="000000"/>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a:t>
                      </a:r>
                      <a:r>
                        <a:rPr lang="en-US" sz="1000" b="1" i="0" u="none" strike="noStrike" dirty="0" smtClean="0">
                          <a:solidFill>
                            <a:srgbClr val="000000"/>
                          </a:solidFill>
                          <a:effectLst/>
                          <a:latin typeface="Calibri" panose="020F0502020204030204" pitchFamily="34" charset="0"/>
                        </a:rPr>
                        <a:t> 27,623 </a:t>
                      </a:r>
                      <a:endParaRPr lang="en-US" sz="1000" b="1" i="0" u="none" strike="noStrike" dirty="0">
                        <a:solidFill>
                          <a:srgbClr val="000000"/>
                        </a:solidFill>
                        <a:effectLst/>
                        <a:latin typeface="Calibri" panose="020F0502020204030204" pitchFamily="34" charset="0"/>
                      </a:endParaRP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a:t>
                      </a:r>
                    </a:p>
                  </a:txBody>
                  <a:tcPr marL="8721" marR="8721" marT="8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2" name="TextBox 1"/>
          <p:cNvSpPr txBox="1"/>
          <p:nvPr/>
        </p:nvSpPr>
        <p:spPr>
          <a:xfrm>
            <a:off x="308111" y="4775490"/>
            <a:ext cx="8064896" cy="1569660"/>
          </a:xfrm>
          <a:prstGeom prst="rect">
            <a:avLst/>
          </a:prstGeom>
          <a:noFill/>
        </p:spPr>
        <p:txBody>
          <a:bodyPr wrap="square" rtlCol="0">
            <a:spAutoFit/>
          </a:bodyPr>
          <a:lstStyle/>
          <a:p>
            <a:r>
              <a:rPr lang="en-GB" sz="1600" dirty="0" smtClean="0">
                <a:solidFill>
                  <a:prstClr val="black"/>
                </a:solidFill>
              </a:rPr>
              <a:t>The training revenue has positive outcome of R1.9 million </a:t>
            </a:r>
            <a:r>
              <a:rPr lang="en-GB" sz="1600" dirty="0">
                <a:solidFill>
                  <a:prstClr val="black"/>
                </a:solidFill>
              </a:rPr>
              <a:t>m</a:t>
            </a:r>
            <a:r>
              <a:rPr lang="en-GB" sz="1600" dirty="0" smtClean="0">
                <a:solidFill>
                  <a:prstClr val="black"/>
                </a:solidFill>
              </a:rPr>
              <a:t>ore than the budgeted amount.  Non-cash donations of courses at fair value was R2.2 million.  </a:t>
            </a:r>
          </a:p>
          <a:p>
            <a:r>
              <a:rPr lang="en-GB" sz="1600" dirty="0" smtClean="0">
                <a:solidFill>
                  <a:prstClr val="black"/>
                </a:solidFill>
              </a:rPr>
              <a:t>The underspending of compensations of employees was due to vacancies. </a:t>
            </a:r>
          </a:p>
          <a:p>
            <a:r>
              <a:rPr lang="en-GB" sz="1600" dirty="0" smtClean="0">
                <a:solidFill>
                  <a:prstClr val="black"/>
                </a:solidFill>
              </a:rPr>
              <a:t>The accounting surplus for the year was R35.2 million</a:t>
            </a:r>
          </a:p>
          <a:p>
            <a:endParaRPr lang="en-GB" sz="1600" dirty="0" smtClean="0">
              <a:solidFill>
                <a:prstClr val="black"/>
              </a:solidFill>
            </a:endParaRPr>
          </a:p>
          <a:p>
            <a:r>
              <a:rPr lang="en-GB" sz="1600" dirty="0" smtClean="0">
                <a:solidFill>
                  <a:prstClr val="black"/>
                </a:solidFill>
              </a:rPr>
              <a:t> </a:t>
            </a:r>
            <a:endParaRPr lang="en-GB" sz="1600" dirty="0">
              <a:solidFill>
                <a:prstClr val="black"/>
              </a:solidFill>
            </a:endParaRPr>
          </a:p>
        </p:txBody>
      </p:sp>
    </p:spTree>
    <p:extLst>
      <p:ext uri="{BB962C8B-B14F-4D97-AF65-F5344CB8AC3E}">
        <p14:creationId xmlns:p14="http://schemas.microsoft.com/office/powerpoint/2010/main" val="486183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395536" y="260648"/>
            <a:ext cx="8229600" cy="708465"/>
          </a:xfrm>
          <a:solidFill>
            <a:srgbClr val="006600"/>
          </a:solidFill>
        </p:spPr>
        <p:txBody>
          <a:bodyPr>
            <a:noAutofit/>
          </a:bodyPr>
          <a:lstStyle/>
          <a:p>
            <a:r>
              <a:rPr lang="en-ZA" sz="24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Human Resource Oversight </a:t>
            </a:r>
            <a:endParaRPr lang="en-ZA" sz="2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srgbClr val="AAAAAA"/>
                </a:solidFill>
              </a:rPr>
              <a:pPr/>
              <a:t>27</a:t>
            </a:fld>
            <a:endParaRPr lang="en-ZA" dirty="0">
              <a:solidFill>
                <a:srgbClr val="AAAAAA"/>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1052737"/>
            <a:ext cx="3312368" cy="4824536"/>
          </a:xfrm>
          <a:prstGeom prst="rect">
            <a:avLst/>
          </a:prstGeom>
        </p:spPr>
      </p:pic>
    </p:spTree>
    <p:extLst>
      <p:ext uri="{BB962C8B-B14F-4D97-AF65-F5344CB8AC3E}">
        <p14:creationId xmlns:p14="http://schemas.microsoft.com/office/powerpoint/2010/main" val="2848555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4572001" y="566682"/>
            <a:ext cx="3726413" cy="3597131"/>
          </a:xfrm>
          <a:prstGeom prst="rect">
            <a:avLst/>
          </a:prstGeom>
          <a:ln>
            <a:noFill/>
          </a:ln>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006600"/>
              </a:buClr>
              <a:buSzPct val="60000"/>
              <a:buFont typeface="Wingdings" pitchFamily="2" charset="2"/>
              <a:buChar char="v"/>
            </a:pPr>
            <a:endParaRPr lang="en-ZA" sz="1200" dirty="0">
              <a:solidFill>
                <a:prstClr val="black"/>
              </a:solidFill>
            </a:endParaRPr>
          </a:p>
          <a:p>
            <a:pPr marL="0" indent="0">
              <a:spcBef>
                <a:spcPts val="0"/>
              </a:spcBef>
              <a:buClr>
                <a:srgbClr val="006600"/>
              </a:buClr>
              <a:buSzPct val="60000"/>
              <a:buNone/>
            </a:pPr>
            <a:endParaRPr lang="en-ZA" sz="1050" dirty="0">
              <a:solidFill>
                <a:prstClr val="black"/>
              </a:solidFill>
            </a:endParaRPr>
          </a:p>
          <a:p>
            <a:pPr>
              <a:spcBef>
                <a:spcPts val="0"/>
              </a:spcBef>
              <a:buClr>
                <a:srgbClr val="006600"/>
              </a:buClr>
              <a:buSzPct val="60000"/>
              <a:buFont typeface="Wingdings" pitchFamily="2" charset="2"/>
              <a:buChar char="v"/>
            </a:pPr>
            <a:endParaRPr lang="en-ZA" sz="1050" dirty="0">
              <a:solidFill>
                <a:prstClr val="black"/>
              </a:solidFill>
            </a:endParaRPr>
          </a:p>
          <a:p>
            <a:pPr>
              <a:spcBef>
                <a:spcPts val="0"/>
              </a:spcBef>
              <a:buClr>
                <a:srgbClr val="006600"/>
              </a:buClr>
              <a:buSzPct val="60000"/>
              <a:buFont typeface="Wingdings" pitchFamily="2" charset="2"/>
              <a:buChar char="v"/>
            </a:pPr>
            <a:endParaRPr lang="en-ZA" sz="1050" dirty="0">
              <a:solidFill>
                <a:prstClr val="black"/>
              </a:solidFill>
            </a:endParaRPr>
          </a:p>
          <a:p>
            <a:pPr>
              <a:spcBef>
                <a:spcPts val="0"/>
              </a:spcBef>
              <a:buClr>
                <a:srgbClr val="006600"/>
              </a:buClr>
              <a:buSzPct val="60000"/>
              <a:buFont typeface="Wingdings" pitchFamily="2" charset="2"/>
              <a:buChar char="v"/>
            </a:pPr>
            <a:endParaRPr lang="en-ZA"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200" dirty="0">
              <a:solidFill>
                <a:srgbClr val="414751"/>
              </a:solidFill>
              <a:latin typeface="Arial" pitchFamily="34" charset="0"/>
              <a:ea typeface="Century Schoolbook"/>
              <a:cs typeface="Arial" pitchFamily="34" charset="0"/>
            </a:endParaRPr>
          </a:p>
          <a:p>
            <a:pPr>
              <a:spcBef>
                <a:spcPts val="0"/>
              </a:spcBef>
              <a:buClr>
                <a:srgbClr val="006600"/>
              </a:buClr>
              <a:buSzPct val="60000"/>
              <a:buFont typeface="Wingdings" pitchFamily="2" charset="2"/>
              <a:buChar char="v"/>
            </a:pPr>
            <a:endParaRPr lang="en-ZA"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r>
              <a:rPr lang="en-ZA" sz="12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7" name="Content Placeholder 4"/>
          <p:cNvSpPr txBox="1">
            <a:spLocks/>
          </p:cNvSpPr>
          <p:nvPr/>
        </p:nvSpPr>
        <p:spPr>
          <a:xfrm>
            <a:off x="374065" y="1240317"/>
            <a:ext cx="4053919" cy="2068052"/>
          </a:xfrm>
          <a:prstGeom prst="rect">
            <a:avLst/>
          </a:prstGeom>
          <a:ln>
            <a:noFill/>
          </a:ln>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006600"/>
              </a:buClr>
              <a:buSzPct val="60000"/>
              <a:buFont typeface="Wingdings" panose="05000000000000000000" pitchFamily="2" charset="2"/>
              <a:buChar char="q"/>
            </a:pPr>
            <a:r>
              <a:rPr lang="en-ZA" sz="1200" dirty="0">
                <a:latin typeface="Tahoma" panose="020B0604030504040204" pitchFamily="34" charset="0"/>
                <a:ea typeface="Tahoma" panose="020B0604030504040204" pitchFamily="34" charset="0"/>
                <a:cs typeface="Tahoma" panose="020B0604030504040204" pitchFamily="34" charset="0"/>
              </a:rPr>
              <a:t>The NSG has a total of 231 posts on the organisational </a:t>
            </a:r>
            <a:r>
              <a:rPr lang="en-ZA" sz="1200" dirty="0" smtClean="0">
                <a:latin typeface="Tahoma" panose="020B0604030504040204" pitchFamily="34" charset="0"/>
                <a:ea typeface="Tahoma" panose="020B0604030504040204" pitchFamily="34" charset="0"/>
                <a:cs typeface="Tahoma" panose="020B0604030504040204" pitchFamily="34" charset="0"/>
              </a:rPr>
              <a:t>structure </a:t>
            </a:r>
            <a:endParaRPr lang="en-ZA" sz="12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anose="05000000000000000000" pitchFamily="2" charset="2"/>
              <a:buChar char="q"/>
            </a:pPr>
            <a:endParaRPr lang="en-ZA" sz="12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anose="05000000000000000000" pitchFamily="2" charset="2"/>
              <a:buChar char="q"/>
            </a:pPr>
            <a:r>
              <a:rPr lang="en-ZA" sz="1200" dirty="0" smtClean="0">
                <a:latin typeface="Tahoma" panose="020B0604030504040204" pitchFamily="34" charset="0"/>
                <a:ea typeface="Tahoma" panose="020B0604030504040204" pitchFamily="34" charset="0"/>
                <a:cs typeface="Tahoma" panose="020B0604030504040204" pitchFamily="34" charset="0"/>
              </a:rPr>
              <a:t>212 </a:t>
            </a:r>
            <a:r>
              <a:rPr lang="en-ZA" sz="1200" dirty="0">
                <a:latin typeface="Tahoma" panose="020B0604030504040204" pitchFamily="34" charset="0"/>
                <a:ea typeface="Tahoma" panose="020B0604030504040204" pitchFamily="34" charset="0"/>
                <a:cs typeface="Tahoma" panose="020B0604030504040204" pitchFamily="34" charset="0"/>
              </a:rPr>
              <a:t>posts filled and 19 vacant, vacancy rate is therefore 8.2%</a:t>
            </a:r>
          </a:p>
          <a:p>
            <a:pPr>
              <a:spcBef>
                <a:spcPts val="0"/>
              </a:spcBef>
              <a:buClr>
                <a:srgbClr val="006600"/>
              </a:buClr>
              <a:buSzPct val="60000"/>
              <a:buFont typeface="Wingdings" panose="05000000000000000000" pitchFamily="2" charset="2"/>
              <a:buChar char="q"/>
            </a:pPr>
            <a:endParaRPr lang="en-ZA" sz="12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anose="05000000000000000000" pitchFamily="2" charset="2"/>
              <a:buChar char="q"/>
            </a:pPr>
            <a:r>
              <a:rPr lang="en-ZA" sz="1200" dirty="0" smtClean="0">
                <a:latin typeface="Tahoma" panose="020B0604030504040204" pitchFamily="34" charset="0"/>
                <a:ea typeface="Tahoma" panose="020B0604030504040204" pitchFamily="34" charset="0"/>
                <a:cs typeface="Tahoma" panose="020B0604030504040204" pitchFamily="34" charset="0"/>
              </a:rPr>
              <a:t>Of </a:t>
            </a:r>
            <a:r>
              <a:rPr lang="en-ZA" sz="1200" dirty="0">
                <a:latin typeface="Tahoma" panose="020B0604030504040204" pitchFamily="34" charset="0"/>
                <a:ea typeface="Tahoma" panose="020B0604030504040204" pitchFamily="34" charset="0"/>
                <a:cs typeface="Tahoma" panose="020B0604030504040204" pitchFamily="34" charset="0"/>
              </a:rPr>
              <a:t>the 19 vacant </a:t>
            </a:r>
            <a:r>
              <a:rPr lang="en-ZA" sz="1200" dirty="0" smtClean="0">
                <a:latin typeface="Tahoma" panose="020B0604030504040204" pitchFamily="34" charset="0"/>
                <a:ea typeface="Tahoma" panose="020B0604030504040204" pitchFamily="34" charset="0"/>
                <a:cs typeface="Tahoma" panose="020B0604030504040204" pitchFamily="34" charset="0"/>
              </a:rPr>
              <a:t>posts, </a:t>
            </a:r>
            <a:r>
              <a:rPr lang="en-ZA" sz="1200" dirty="0">
                <a:latin typeface="Tahoma" panose="020B0604030504040204" pitchFamily="34" charset="0"/>
                <a:ea typeface="Tahoma" panose="020B0604030504040204" pitchFamily="34" charset="0"/>
                <a:cs typeface="Tahoma" panose="020B0604030504040204" pitchFamily="34" charset="0"/>
              </a:rPr>
              <a:t>6 posts are SMS whilst 13 are non SMS </a:t>
            </a:r>
            <a:r>
              <a:rPr lang="en-ZA" sz="1200" dirty="0" smtClean="0">
                <a:latin typeface="Tahoma" panose="020B0604030504040204" pitchFamily="34" charset="0"/>
                <a:ea typeface="Tahoma" panose="020B0604030504040204" pitchFamily="34" charset="0"/>
                <a:cs typeface="Tahoma" panose="020B0604030504040204" pitchFamily="34" charset="0"/>
              </a:rPr>
              <a:t>posts</a:t>
            </a:r>
          </a:p>
          <a:p>
            <a:pPr>
              <a:spcBef>
                <a:spcPts val="0"/>
              </a:spcBef>
              <a:buClr>
                <a:srgbClr val="006600"/>
              </a:buClr>
              <a:buSzPct val="60000"/>
              <a:buFont typeface="Wingdings" panose="05000000000000000000" pitchFamily="2" charset="2"/>
              <a:buChar char="q"/>
            </a:pPr>
            <a:endParaRPr lang="en-ZA" sz="12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anose="05000000000000000000" pitchFamily="2" charset="2"/>
              <a:buChar char="q"/>
            </a:pPr>
            <a:r>
              <a:rPr lang="en-ZA" sz="1200" dirty="0" smtClean="0">
                <a:latin typeface="Tahoma" panose="020B0604030504040204" pitchFamily="34" charset="0"/>
                <a:ea typeface="Tahoma" panose="020B0604030504040204" pitchFamily="34" charset="0"/>
                <a:cs typeface="Tahoma" panose="020B0604030504040204" pitchFamily="34" charset="0"/>
              </a:rPr>
              <a:t>The vacant posts are due to the repositioning of the NSG and budget ceiling on compensation of employees </a:t>
            </a:r>
            <a:endParaRPr lang="en-ZA" sz="1200" dirty="0">
              <a:latin typeface="Tahoma" panose="020B0604030504040204" pitchFamily="34" charset="0"/>
              <a:ea typeface="Tahoma" panose="020B0604030504040204" pitchFamily="34" charset="0"/>
              <a:cs typeface="Tahoma" panose="020B0604030504040204" pitchFamily="34" charset="0"/>
            </a:endParaRPr>
          </a:p>
          <a:p>
            <a:pPr algn="just">
              <a:spcBef>
                <a:spcPts val="0"/>
              </a:spcBef>
              <a:buClr>
                <a:srgbClr val="006600"/>
              </a:buClr>
              <a:buSzPct val="60000"/>
              <a:buFont typeface="Wingdings" panose="05000000000000000000" pitchFamily="2" charset="2"/>
              <a:buChar char="q"/>
            </a:pPr>
            <a:endParaRPr lang="en-ZA" sz="11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just">
              <a:spcBef>
                <a:spcPts val="0"/>
              </a:spcBef>
              <a:buClr>
                <a:srgbClr val="006600"/>
              </a:buClr>
              <a:buSzPct val="60000"/>
              <a:buNone/>
            </a:pPr>
            <a:endParaRPr lang="en-ZA" sz="11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9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anose="05000000000000000000" pitchFamily="2" charset="2"/>
              <a:buChar char="q"/>
            </a:pPr>
            <a:endParaRPr lang="en-ZA" sz="1050" dirty="0">
              <a:solidFill>
                <a:srgbClr val="B61918"/>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anose="05000000000000000000" pitchFamily="2" charset="2"/>
              <a:buChar char="q"/>
            </a:pPr>
            <a:endParaRPr lang="en-ZA" sz="1050" dirty="0">
              <a:solidFill>
                <a:srgbClr val="B61918"/>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pPr>
            <a:r>
              <a:rPr lang="en-ZA" sz="1050" dirty="0">
                <a:solidFill>
                  <a:srgbClr val="B61918"/>
                </a:solidFill>
                <a:latin typeface="Tahoma" panose="020B0604030504040204" pitchFamily="34" charset="0"/>
                <a:ea typeface="Tahoma" panose="020B0604030504040204" pitchFamily="34" charset="0"/>
                <a:cs typeface="Tahoma" panose="020B0604030504040204" pitchFamily="34" charset="0"/>
              </a:rPr>
              <a:t> </a:t>
            </a:r>
          </a:p>
          <a:p>
            <a:pPr>
              <a:spcBef>
                <a:spcPts val="0"/>
              </a:spcBef>
              <a:buClr>
                <a:srgbClr val="006600"/>
              </a:buClr>
              <a:buSzPct val="60000"/>
            </a:pPr>
            <a:endParaRPr lang="en-ZA" sz="1050" dirty="0">
              <a:solidFill>
                <a:srgbClr val="B61918"/>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pPr>
            <a:endParaRPr lang="en-ZA" sz="1050" dirty="0">
              <a:solidFill>
                <a:srgbClr val="B61918"/>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pPr>
            <a:r>
              <a:rPr lang="en-ZA" sz="1050" dirty="0">
                <a:solidFill>
                  <a:srgbClr val="B61918"/>
                </a:solidFill>
                <a:latin typeface="Tahoma" panose="020B0604030504040204" pitchFamily="34" charset="0"/>
                <a:ea typeface="Tahoma" panose="020B0604030504040204" pitchFamily="34" charset="0"/>
                <a:cs typeface="Tahoma" panose="020B0604030504040204" pitchFamily="34" charset="0"/>
              </a:rPr>
              <a:t> </a:t>
            </a:r>
          </a:p>
          <a:p>
            <a:pPr>
              <a:spcBef>
                <a:spcPts val="0"/>
              </a:spcBef>
              <a:buClr>
                <a:srgbClr val="006600"/>
              </a:buClr>
              <a:buSzPct val="60000"/>
            </a:pPr>
            <a:endParaRPr lang="en-ZA" sz="1050" dirty="0">
              <a:solidFill>
                <a:srgbClr val="B61918"/>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r>
              <a:rPr lang="en-ZA" sz="1050" dirty="0">
                <a:solidFill>
                  <a:srgbClr val="B61918"/>
                </a:solidFill>
                <a:latin typeface="Tahoma" panose="020B0604030504040204" pitchFamily="34" charset="0"/>
                <a:ea typeface="Tahoma" panose="020B0604030504040204" pitchFamily="34" charset="0"/>
                <a:cs typeface="Tahoma" panose="020B0604030504040204" pitchFamily="34" charset="0"/>
              </a:rPr>
              <a:t> </a:t>
            </a:r>
          </a:p>
          <a:p>
            <a:pPr>
              <a:spcBef>
                <a:spcPts val="0"/>
              </a:spcBef>
              <a:buClr>
                <a:srgbClr val="006600"/>
              </a:buClr>
              <a:buSzPct val="60000"/>
              <a:buFont typeface="Wingdings" pitchFamily="2" charset="2"/>
              <a:buChar char="v"/>
            </a:pPr>
            <a:endParaRPr lang="en-ZA" sz="1050" dirty="0">
              <a:solidFill>
                <a:prstClr val="black"/>
              </a:solidFill>
            </a:endParaRPr>
          </a:p>
          <a:p>
            <a:pPr marL="0" indent="0">
              <a:spcBef>
                <a:spcPts val="0"/>
              </a:spcBef>
              <a:buClr>
                <a:srgbClr val="006600"/>
              </a:buClr>
              <a:buSzPct val="60000"/>
              <a:buNone/>
            </a:pPr>
            <a:endParaRPr lang="en-ZA" sz="1050" dirty="0">
              <a:solidFill>
                <a:prstClr val="black"/>
              </a:solidFill>
            </a:endParaRPr>
          </a:p>
          <a:p>
            <a:pPr>
              <a:spcBef>
                <a:spcPts val="0"/>
              </a:spcBef>
              <a:buClr>
                <a:srgbClr val="006600"/>
              </a:buClr>
              <a:buSzPct val="60000"/>
              <a:buFont typeface="Wingdings" pitchFamily="2" charset="2"/>
              <a:buChar char="v"/>
            </a:pPr>
            <a:endParaRPr lang="en-ZA" sz="1050" dirty="0">
              <a:solidFill>
                <a:prstClr val="black"/>
              </a:solidFill>
            </a:endParaRPr>
          </a:p>
          <a:p>
            <a:pPr>
              <a:spcBef>
                <a:spcPts val="0"/>
              </a:spcBef>
              <a:buClr>
                <a:srgbClr val="006600"/>
              </a:buClr>
              <a:buSzPct val="60000"/>
              <a:buFont typeface="Wingdings" pitchFamily="2" charset="2"/>
              <a:buChar char="v"/>
            </a:pPr>
            <a:endParaRPr lang="en-ZA" sz="1050" dirty="0">
              <a:solidFill>
                <a:prstClr val="black"/>
              </a:solidFill>
            </a:endParaRPr>
          </a:p>
          <a:p>
            <a:pPr>
              <a:spcBef>
                <a:spcPts val="0"/>
              </a:spcBef>
              <a:buClr>
                <a:srgbClr val="006600"/>
              </a:buClr>
              <a:buSzPct val="60000"/>
              <a:buFont typeface="Wingdings" pitchFamily="2" charset="2"/>
              <a:buChar char="v"/>
            </a:pPr>
            <a:endParaRPr lang="en-ZA"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200" dirty="0">
              <a:solidFill>
                <a:srgbClr val="414751"/>
              </a:solidFill>
              <a:latin typeface="Arial" pitchFamily="34" charset="0"/>
              <a:ea typeface="Century Schoolbook"/>
              <a:cs typeface="Arial" pitchFamily="34" charset="0"/>
            </a:endParaRPr>
          </a:p>
          <a:p>
            <a:pPr>
              <a:spcBef>
                <a:spcPts val="0"/>
              </a:spcBef>
              <a:buClr>
                <a:srgbClr val="006600"/>
              </a:buClr>
              <a:buSzPct val="60000"/>
              <a:buFont typeface="Wingdings" pitchFamily="2" charset="2"/>
              <a:buChar char="v"/>
            </a:pPr>
            <a:endParaRPr lang="en-ZA"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75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r>
              <a:rPr lang="en-ZA" sz="12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ZA" sz="9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1446088" y="535007"/>
            <a:ext cx="5873781" cy="54649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ZA" altLang="en-US"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Human Resource </a:t>
            </a:r>
            <a:r>
              <a:rPr lang="en-ZA" altLang="en-US"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Oversight</a:t>
            </a:r>
            <a:endParaRPr lang="en-GB" altLang="en-US"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422334541"/>
              </p:ext>
            </p:extLst>
          </p:nvPr>
        </p:nvGraphicFramePr>
        <p:xfrm>
          <a:off x="374065" y="3573015"/>
          <a:ext cx="3981911" cy="2088234"/>
        </p:xfrm>
        <a:graphic>
          <a:graphicData uri="http://schemas.openxmlformats.org/drawingml/2006/table">
            <a:tbl>
              <a:tblPr firstRow="1" bandRow="1">
                <a:tableStyleId>{5C22544A-7EE6-4342-B048-85BDC9FD1C3A}</a:tableStyleId>
              </a:tblPr>
              <a:tblGrid>
                <a:gridCol w="1979786">
                  <a:extLst>
                    <a:ext uri="{9D8B030D-6E8A-4147-A177-3AD203B41FA5}">
                      <a16:colId xmlns:a16="http://schemas.microsoft.com/office/drawing/2014/main" val="20000"/>
                    </a:ext>
                  </a:extLst>
                </a:gridCol>
                <a:gridCol w="2002125">
                  <a:extLst>
                    <a:ext uri="{9D8B030D-6E8A-4147-A177-3AD203B41FA5}">
                      <a16:colId xmlns:a16="http://schemas.microsoft.com/office/drawing/2014/main" val="20001"/>
                    </a:ext>
                  </a:extLst>
                </a:gridCol>
              </a:tblGrid>
              <a:tr h="40749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Tahoma" panose="020B0604030504040204" pitchFamily="34" charset="0"/>
                          <a:ea typeface="Tahoma" panose="020B0604030504040204" pitchFamily="34" charset="0"/>
                          <a:cs typeface="Tahoma" panose="020B0604030504040204" pitchFamily="34" charset="0"/>
                        </a:rPr>
                        <a:t>Demographic</a:t>
                      </a:r>
                      <a:r>
                        <a:rPr lang="en-ZA" sz="1200" baseline="0" dirty="0" smtClean="0">
                          <a:latin typeface="Tahoma" panose="020B0604030504040204" pitchFamily="34" charset="0"/>
                          <a:ea typeface="Tahoma" panose="020B0604030504040204" pitchFamily="34" charset="0"/>
                          <a:cs typeface="Tahoma" panose="020B0604030504040204" pitchFamily="34" charset="0"/>
                        </a:rPr>
                        <a:t> Profile </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chemeClr val="accent3"/>
                    </a:solidFill>
                  </a:tcPr>
                </a:tc>
                <a:tc hMerge="1">
                  <a:txBody>
                    <a:bodyPr/>
                    <a:lstStyle/>
                    <a:p>
                      <a:endParaRPr lang="en-ZA" dirty="0"/>
                    </a:p>
                  </a:txBody>
                  <a:tcPr/>
                </a:tc>
                <a:extLst>
                  <a:ext uri="{0D108BD9-81ED-4DB2-BD59-A6C34878D82A}">
                    <a16:rowId xmlns:a16="http://schemas.microsoft.com/office/drawing/2014/main" val="10000"/>
                  </a:ext>
                </a:extLst>
              </a:tr>
              <a:tr h="415874">
                <a:tc>
                  <a:txBody>
                    <a:bodyPr/>
                    <a:lstStyle/>
                    <a:p>
                      <a:r>
                        <a:rPr lang="en-ZA" sz="1200" dirty="0" smtClean="0">
                          <a:latin typeface="Tahoma" panose="020B0604030504040204" pitchFamily="34" charset="0"/>
                          <a:ea typeface="Tahoma" panose="020B0604030504040204" pitchFamily="34" charset="0"/>
                          <a:cs typeface="Tahoma" panose="020B0604030504040204" pitchFamily="34" charset="0"/>
                        </a:rPr>
                        <a:t>African</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chemeClr val="accent3">
                        <a:lumMod val="40000"/>
                        <a:lumOff val="60000"/>
                      </a:schemeClr>
                    </a:solidFill>
                  </a:tcPr>
                </a:tc>
                <a:tc>
                  <a:txBody>
                    <a:bodyPr/>
                    <a:lstStyle/>
                    <a:p>
                      <a:pPr marL="0" marR="0">
                        <a:spcBef>
                          <a:spcPts val="0"/>
                        </a:spcBef>
                        <a:spcAft>
                          <a:spcPts val="0"/>
                        </a:spcAft>
                      </a:pPr>
                      <a:r>
                        <a:rPr lang="en-ZA" sz="1200" dirty="0" smtClean="0">
                          <a:solidFill>
                            <a:schemeClr val="tx1"/>
                          </a:solidFill>
                          <a:effectLst/>
                          <a:latin typeface="Tahoma" panose="020B0604030504040204" pitchFamily="34" charset="0"/>
                          <a:ea typeface="Calibri" panose="020F0502020204030204" pitchFamily="34" charset="0"/>
                        </a:rPr>
                        <a:t>81%</a:t>
                      </a:r>
                      <a:endParaRPr lang="en-US" sz="1200" dirty="0">
                        <a:solidFill>
                          <a:schemeClr val="tx1"/>
                        </a:solidFill>
                        <a:effectLst/>
                        <a:latin typeface="Calibri" panose="020F0502020204030204" pitchFamily="34" charset="0"/>
                        <a:ea typeface="Calibri" panose="020F0502020204030204" pitchFamily="34" charset="0"/>
                      </a:endParaRPr>
                    </a:p>
                  </a:txBody>
                  <a:tcPr marL="68580" marR="68580" marT="34290" marB="34290">
                    <a:solidFill>
                      <a:schemeClr val="accent3">
                        <a:lumMod val="40000"/>
                        <a:lumOff val="60000"/>
                      </a:schemeClr>
                    </a:solidFill>
                  </a:tcPr>
                </a:tc>
                <a:extLst>
                  <a:ext uri="{0D108BD9-81ED-4DB2-BD59-A6C34878D82A}">
                    <a16:rowId xmlns:a16="http://schemas.microsoft.com/office/drawing/2014/main" val="10001"/>
                  </a:ext>
                </a:extLst>
              </a:tr>
              <a:tr h="415874">
                <a:tc>
                  <a:txBody>
                    <a:bodyPr/>
                    <a:lstStyle/>
                    <a:p>
                      <a:r>
                        <a:rPr lang="en-ZA" sz="1200" dirty="0" smtClean="0">
                          <a:latin typeface="Tahoma" panose="020B0604030504040204" pitchFamily="34" charset="0"/>
                          <a:ea typeface="Tahoma" panose="020B0604030504040204" pitchFamily="34" charset="0"/>
                          <a:cs typeface="Tahoma" panose="020B0604030504040204" pitchFamily="34" charset="0"/>
                        </a:rPr>
                        <a:t>White</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chemeClr val="accent3">
                        <a:lumMod val="20000"/>
                        <a:lumOff val="80000"/>
                      </a:schemeClr>
                    </a:solidFill>
                  </a:tcPr>
                </a:tc>
                <a:tc>
                  <a:txBody>
                    <a:bodyPr/>
                    <a:lstStyle/>
                    <a:p>
                      <a:pPr marL="0" marR="0">
                        <a:spcBef>
                          <a:spcPts val="0"/>
                        </a:spcBef>
                        <a:spcAft>
                          <a:spcPts val="0"/>
                        </a:spcAft>
                      </a:pPr>
                      <a:r>
                        <a:rPr lang="en-ZA" sz="1200" dirty="0" smtClean="0">
                          <a:solidFill>
                            <a:schemeClr val="tx1"/>
                          </a:solidFill>
                          <a:effectLst/>
                          <a:latin typeface="Tahoma" panose="020B0604030504040204" pitchFamily="34" charset="0"/>
                          <a:ea typeface="Calibri" panose="020F0502020204030204" pitchFamily="34" charset="0"/>
                        </a:rPr>
                        <a:t>9%</a:t>
                      </a:r>
                      <a:endParaRPr lang="en-US" sz="1200" dirty="0">
                        <a:solidFill>
                          <a:schemeClr val="tx1"/>
                        </a:solidFill>
                        <a:effectLst/>
                        <a:latin typeface="Calibri" panose="020F0502020204030204" pitchFamily="34" charset="0"/>
                        <a:ea typeface="Calibri" panose="020F0502020204030204" pitchFamily="34" charset="0"/>
                      </a:endParaRPr>
                    </a:p>
                  </a:txBody>
                  <a:tcPr marL="68580" marR="68580" marT="34290" marB="34290">
                    <a:solidFill>
                      <a:schemeClr val="accent3">
                        <a:lumMod val="20000"/>
                        <a:lumOff val="80000"/>
                      </a:schemeClr>
                    </a:solidFill>
                  </a:tcPr>
                </a:tc>
                <a:extLst>
                  <a:ext uri="{0D108BD9-81ED-4DB2-BD59-A6C34878D82A}">
                    <a16:rowId xmlns:a16="http://schemas.microsoft.com/office/drawing/2014/main" val="10002"/>
                  </a:ext>
                </a:extLst>
              </a:tr>
              <a:tr h="415874">
                <a:tc>
                  <a:txBody>
                    <a:bodyPr/>
                    <a:lstStyle/>
                    <a:p>
                      <a:r>
                        <a:rPr lang="en-ZA" sz="1200" dirty="0" smtClean="0">
                          <a:latin typeface="Tahoma" panose="020B0604030504040204" pitchFamily="34" charset="0"/>
                          <a:ea typeface="Tahoma" panose="020B0604030504040204" pitchFamily="34" charset="0"/>
                          <a:cs typeface="Tahoma" panose="020B0604030504040204" pitchFamily="34" charset="0"/>
                        </a:rPr>
                        <a:t>Coloured</a:t>
                      </a:r>
                      <a:r>
                        <a:rPr lang="en-ZA" sz="1200" baseline="0" dirty="0" smtClean="0">
                          <a:latin typeface="Tahoma" panose="020B0604030504040204" pitchFamily="34" charset="0"/>
                          <a:ea typeface="Tahoma" panose="020B0604030504040204" pitchFamily="34" charset="0"/>
                          <a:cs typeface="Tahoma" panose="020B0604030504040204" pitchFamily="34" charset="0"/>
                        </a:rPr>
                        <a:t> </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chemeClr val="accent3">
                        <a:lumMod val="40000"/>
                        <a:lumOff val="60000"/>
                      </a:schemeClr>
                    </a:solidFill>
                  </a:tcPr>
                </a:tc>
                <a:tc>
                  <a:txBody>
                    <a:bodyPr/>
                    <a:lstStyle/>
                    <a:p>
                      <a:pPr marL="0" marR="0">
                        <a:spcBef>
                          <a:spcPts val="0"/>
                        </a:spcBef>
                        <a:spcAft>
                          <a:spcPts val="0"/>
                        </a:spcAft>
                      </a:pPr>
                      <a:r>
                        <a:rPr lang="en-ZA" sz="1200" dirty="0" smtClean="0">
                          <a:solidFill>
                            <a:schemeClr val="tx1"/>
                          </a:solidFill>
                          <a:effectLst/>
                          <a:latin typeface="Tahoma" panose="020B0604030504040204" pitchFamily="34" charset="0"/>
                          <a:ea typeface="Calibri" panose="020F0502020204030204" pitchFamily="34" charset="0"/>
                        </a:rPr>
                        <a:t>5.3%</a:t>
                      </a:r>
                      <a:endParaRPr lang="en-US" sz="1200" dirty="0">
                        <a:solidFill>
                          <a:schemeClr val="tx1"/>
                        </a:solidFill>
                        <a:effectLst/>
                        <a:latin typeface="Calibri" panose="020F0502020204030204" pitchFamily="34" charset="0"/>
                        <a:ea typeface="Calibri" panose="020F0502020204030204" pitchFamily="34" charset="0"/>
                      </a:endParaRPr>
                    </a:p>
                  </a:txBody>
                  <a:tcPr marL="68580" marR="68580" marT="34290" marB="34290">
                    <a:solidFill>
                      <a:schemeClr val="accent3">
                        <a:lumMod val="40000"/>
                        <a:lumOff val="60000"/>
                      </a:schemeClr>
                    </a:solidFill>
                  </a:tcPr>
                </a:tc>
                <a:extLst>
                  <a:ext uri="{0D108BD9-81ED-4DB2-BD59-A6C34878D82A}">
                    <a16:rowId xmlns:a16="http://schemas.microsoft.com/office/drawing/2014/main" val="10003"/>
                  </a:ext>
                </a:extLst>
              </a:tr>
              <a:tr h="433113">
                <a:tc>
                  <a:txBody>
                    <a:bodyPr/>
                    <a:lstStyle/>
                    <a:p>
                      <a:r>
                        <a:rPr lang="en-ZA" sz="1200" dirty="0" smtClean="0">
                          <a:latin typeface="Tahoma" panose="020B0604030504040204" pitchFamily="34" charset="0"/>
                          <a:ea typeface="Tahoma" panose="020B0604030504040204" pitchFamily="34" charset="0"/>
                          <a:cs typeface="Tahoma" panose="020B0604030504040204" pitchFamily="34" charset="0"/>
                        </a:rPr>
                        <a:t>Indian </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solidFill>
                      <a:schemeClr val="accent3">
                        <a:lumMod val="20000"/>
                        <a:lumOff val="80000"/>
                      </a:schemeClr>
                    </a:solidFill>
                  </a:tcPr>
                </a:tc>
                <a:tc>
                  <a:txBody>
                    <a:bodyPr/>
                    <a:lstStyle/>
                    <a:p>
                      <a:pPr marL="0" marR="0">
                        <a:spcBef>
                          <a:spcPts val="0"/>
                        </a:spcBef>
                        <a:spcAft>
                          <a:spcPts val="0"/>
                        </a:spcAft>
                      </a:pPr>
                      <a:r>
                        <a:rPr lang="en-ZA" sz="1200" dirty="0" smtClean="0">
                          <a:solidFill>
                            <a:schemeClr val="tx1"/>
                          </a:solidFill>
                          <a:effectLst/>
                          <a:latin typeface="Tahoma" panose="020B0604030504040204" pitchFamily="34" charset="0"/>
                          <a:ea typeface="Calibri" panose="020F0502020204030204" pitchFamily="34" charset="0"/>
                        </a:rPr>
                        <a:t>4.7%</a:t>
                      </a:r>
                      <a:endParaRPr lang="en-US" sz="1200" dirty="0">
                        <a:solidFill>
                          <a:schemeClr val="tx1"/>
                        </a:solidFill>
                        <a:effectLst/>
                        <a:latin typeface="Calibri" panose="020F0502020204030204" pitchFamily="34" charset="0"/>
                        <a:ea typeface="Calibri" panose="020F0502020204030204" pitchFamily="34" charset="0"/>
                      </a:endParaRPr>
                    </a:p>
                  </a:txBody>
                  <a:tcPr marL="68580" marR="68580" marT="34290" marB="34290">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13" name="Rectangle 12"/>
          <p:cNvSpPr/>
          <p:nvPr/>
        </p:nvSpPr>
        <p:spPr>
          <a:xfrm>
            <a:off x="4572000" y="4600158"/>
            <a:ext cx="4392488" cy="738664"/>
          </a:xfrm>
          <a:prstGeom prst="rect">
            <a:avLst/>
          </a:prstGeom>
        </p:spPr>
        <p:txBody>
          <a:bodyPr wrap="square">
            <a:spAutoFit/>
          </a:bodyPr>
          <a:lstStyle/>
          <a:p>
            <a:pPr>
              <a:buClr>
                <a:srgbClr val="006600"/>
              </a:buClr>
              <a:buSzPct val="60000"/>
            </a:pPr>
            <a:r>
              <a:rPr lang="en-ZA" sz="1400" dirty="0">
                <a:latin typeface="Tahoma" panose="020B0604030504040204" pitchFamily="34" charset="0"/>
                <a:ea typeface="Tahoma" panose="020B0604030504040204" pitchFamily="34" charset="0"/>
                <a:cs typeface="Tahoma" panose="020B0604030504040204" pitchFamily="34" charset="0"/>
              </a:rPr>
              <a:t>NSG has fair representation of gender; females </a:t>
            </a:r>
            <a:r>
              <a:rPr lang="en-ZA" sz="1400" b="1" dirty="0">
                <a:solidFill>
                  <a:srgbClr val="00B050"/>
                </a:solidFill>
                <a:latin typeface="Tahoma" panose="020B0604030504040204" pitchFamily="34" charset="0"/>
                <a:ea typeface="Tahoma" panose="020B0604030504040204" pitchFamily="34" charset="0"/>
                <a:cs typeface="Tahoma" panose="020B0604030504040204" pitchFamily="34" charset="0"/>
              </a:rPr>
              <a:t>(57.5%)</a:t>
            </a:r>
            <a:r>
              <a:rPr lang="en-ZA" sz="1400" dirty="0">
                <a:latin typeface="Tahoma" panose="020B0604030504040204" pitchFamily="34" charset="0"/>
                <a:ea typeface="Tahoma" panose="020B0604030504040204" pitchFamily="34" charset="0"/>
                <a:cs typeface="Tahoma" panose="020B0604030504040204" pitchFamily="34" charset="0"/>
              </a:rPr>
              <a:t>,</a:t>
            </a:r>
            <a:r>
              <a:rPr lang="en-ZA" sz="14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ZA" sz="1400" dirty="0">
                <a:latin typeface="Tahoma" panose="020B0604030504040204" pitchFamily="34" charset="0"/>
                <a:ea typeface="Tahoma" panose="020B0604030504040204" pitchFamily="34" charset="0"/>
                <a:cs typeface="Tahoma" panose="020B0604030504040204" pitchFamily="34" charset="0"/>
              </a:rPr>
              <a:t>females SMS </a:t>
            </a:r>
            <a:r>
              <a:rPr lang="en-ZA" sz="1400" b="1" dirty="0">
                <a:solidFill>
                  <a:srgbClr val="00B050"/>
                </a:solidFill>
                <a:latin typeface="Tahoma" panose="020B0604030504040204" pitchFamily="34" charset="0"/>
                <a:ea typeface="Tahoma" panose="020B0604030504040204" pitchFamily="34" charset="0"/>
                <a:cs typeface="Tahoma" panose="020B0604030504040204" pitchFamily="34" charset="0"/>
              </a:rPr>
              <a:t>(55.8</a:t>
            </a:r>
            <a:r>
              <a:rPr lang="en-ZA" sz="1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a:t>
            </a:r>
            <a:r>
              <a:rPr lang="en-ZA" sz="1400" dirty="0" smtClean="0">
                <a:latin typeface="Tahoma" panose="020B0604030504040204" pitchFamily="34" charset="0"/>
                <a:ea typeface="Tahoma" panose="020B0604030504040204" pitchFamily="34" charset="0"/>
                <a:cs typeface="Tahoma" panose="020B0604030504040204" pitchFamily="34" charset="0"/>
              </a:rPr>
              <a:t>.</a:t>
            </a:r>
            <a:r>
              <a:rPr lang="en-ZA" sz="1400" b="1" dirty="0" smtClean="0">
                <a:latin typeface="Tahoma" panose="020B0604030504040204" pitchFamily="34" charset="0"/>
                <a:ea typeface="Tahoma" panose="020B0604030504040204" pitchFamily="34" charset="0"/>
                <a:cs typeface="Tahoma" panose="020B0604030504040204" pitchFamily="34" charset="0"/>
              </a:rPr>
              <a:t> </a:t>
            </a:r>
            <a:r>
              <a:rPr lang="en-ZA" sz="1400" dirty="0">
                <a:latin typeface="Tahoma" panose="020B0604030504040204" pitchFamily="34" charset="0"/>
                <a:ea typeface="Tahoma" panose="020B0604030504040204" pitchFamily="34" charset="0"/>
                <a:cs typeface="Tahoma" panose="020B0604030504040204" pitchFamily="34" charset="0"/>
              </a:rPr>
              <a:t>Youth </a:t>
            </a:r>
            <a:r>
              <a:rPr lang="en-ZA" sz="1400" b="1" dirty="0">
                <a:solidFill>
                  <a:srgbClr val="FF0000"/>
                </a:solidFill>
                <a:latin typeface="Tahoma" panose="020B0604030504040204" pitchFamily="34" charset="0"/>
                <a:ea typeface="Tahoma" panose="020B0604030504040204" pitchFamily="34" charset="0"/>
                <a:cs typeface="Tahoma" panose="020B0604030504040204" pitchFamily="34" charset="0"/>
              </a:rPr>
              <a:t>(24.1%) </a:t>
            </a:r>
            <a:r>
              <a:rPr lang="en-ZA" sz="1400" dirty="0">
                <a:latin typeface="Tahoma" panose="020B0604030504040204" pitchFamily="34" charset="0"/>
                <a:ea typeface="Tahoma" panose="020B0604030504040204" pitchFamily="34" charset="0"/>
                <a:cs typeface="Tahoma" panose="020B0604030504040204" pitchFamily="34" charset="0"/>
              </a:rPr>
              <a:t>and PWD </a:t>
            </a:r>
            <a:r>
              <a:rPr lang="en-ZA" sz="1400" b="1" dirty="0">
                <a:solidFill>
                  <a:srgbClr val="00B050"/>
                </a:solidFill>
                <a:latin typeface="Tahoma" panose="020B0604030504040204" pitchFamily="34" charset="0"/>
                <a:ea typeface="Tahoma" panose="020B0604030504040204" pitchFamily="34" charset="0"/>
                <a:cs typeface="Tahoma" panose="020B0604030504040204" pitchFamily="34" charset="0"/>
              </a:rPr>
              <a:t>(2,8%)</a:t>
            </a:r>
            <a:r>
              <a:rPr lang="en-ZA" sz="1400" dirty="0">
                <a:solidFill>
                  <a:srgbClr val="00B050"/>
                </a:solidFill>
                <a:latin typeface="Tahoma" panose="020B0604030504040204" pitchFamily="34" charset="0"/>
                <a:ea typeface="Tahoma" panose="020B0604030504040204" pitchFamily="34" charset="0"/>
                <a:cs typeface="Tahoma" panose="020B0604030504040204" pitchFamily="34" charset="0"/>
              </a:rPr>
              <a:t> </a:t>
            </a:r>
          </a:p>
        </p:txBody>
      </p:sp>
      <p:sp>
        <p:nvSpPr>
          <p:cNvPr id="14" name="Slide Number Placeholder 1"/>
          <p:cNvSpPr>
            <a:spLocks noGrp="1"/>
          </p:cNvSpPr>
          <p:nvPr>
            <p:ph type="sldNum" sz="quarter" idx="12"/>
          </p:nvPr>
        </p:nvSpPr>
        <p:spPr/>
        <p:txBody>
          <a:bodyPr/>
          <a:lstStyle/>
          <a:p>
            <a:fld id="{4AE99F7A-1F61-4507-9079-6FBF691522D0}" type="slidenum">
              <a:rPr lang="en-ZA" smtClean="0">
                <a:solidFill>
                  <a:srgbClr val="AAAAAA"/>
                </a:solidFill>
              </a:rPr>
              <a:t>28</a:t>
            </a:fld>
            <a:endParaRPr lang="en-ZA" dirty="0">
              <a:solidFill>
                <a:srgbClr val="AAAAAA"/>
              </a:solidFill>
            </a:endParaRPr>
          </a:p>
        </p:txBody>
      </p:sp>
      <p:sp>
        <p:nvSpPr>
          <p:cNvPr id="10" name="Rectangle 9"/>
          <p:cNvSpPr/>
          <p:nvPr/>
        </p:nvSpPr>
        <p:spPr>
          <a:xfrm>
            <a:off x="4967170" y="4335509"/>
            <a:ext cx="2936073" cy="276999"/>
          </a:xfrm>
          <a:prstGeom prst="rect">
            <a:avLst/>
          </a:prstGeom>
        </p:spPr>
        <p:txBody>
          <a:bodyPr wrap="square">
            <a:spAutoFit/>
          </a:bodyPr>
          <a:lstStyle/>
          <a:p>
            <a:pPr algn="ctr">
              <a:buClr>
                <a:srgbClr val="006600"/>
              </a:buClr>
              <a:buSzPct val="60000"/>
            </a:pPr>
            <a:r>
              <a:rPr lang="en-ZA" sz="1200" b="1" dirty="0">
                <a:latin typeface="Tahoma" panose="020B0604030504040204" pitchFamily="34" charset="0"/>
                <a:ea typeface="Tahoma" panose="020B0604030504040204" pitchFamily="34" charset="0"/>
                <a:cs typeface="Tahoma" panose="020B0604030504040204" pitchFamily="34" charset="0"/>
              </a:rPr>
              <a:t>Employment Equity</a:t>
            </a:r>
            <a:endParaRPr lang="en-ZA" sz="12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 name="Chart 14"/>
          <p:cNvGraphicFramePr>
            <a:graphicFrameLocks/>
          </p:cNvGraphicFramePr>
          <p:nvPr>
            <p:extLst/>
          </p:nvPr>
        </p:nvGraphicFramePr>
        <p:xfrm>
          <a:off x="4967170" y="1841412"/>
          <a:ext cx="2862318" cy="23160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4245644695"/>
              </p:ext>
            </p:extLst>
          </p:nvPr>
        </p:nvGraphicFramePr>
        <p:xfrm>
          <a:off x="4572000" y="1612531"/>
          <a:ext cx="4047565" cy="24115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9266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5" y="415462"/>
            <a:ext cx="8229600" cy="792088"/>
          </a:xfrm>
        </p:spPr>
        <p:txBody>
          <a:bodyPr>
            <a:noAutofit/>
          </a:bodyPr>
          <a:lstStyle/>
          <a:p>
            <a:r>
              <a:rPr lang="en-ZA"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Human Resource Oversight </a:t>
            </a:r>
            <a:endParaRPr lang="en-US" sz="18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1124744"/>
            <a:ext cx="8964488" cy="4610589"/>
          </a:xfrm>
        </p:spPr>
        <p:txBody>
          <a:bodyPr>
            <a:noAutofit/>
          </a:bodyPr>
          <a:lstStyle/>
          <a:p>
            <a:pPr>
              <a:buClr>
                <a:srgbClr val="C00000"/>
              </a:buClr>
              <a:buSzPct val="80000"/>
              <a:buFont typeface="Wingdings" panose="05000000000000000000" pitchFamily="2" charset="2"/>
              <a:buChar char="Ø"/>
            </a:pPr>
            <a:r>
              <a:rPr lang="en-ZA" sz="1300" dirty="0" smtClean="0">
                <a:latin typeface="Tahoma" panose="020B0604030504040204" pitchFamily="34" charset="0"/>
                <a:ea typeface="Tahoma" panose="020B0604030504040204" pitchFamily="34" charset="0"/>
                <a:cs typeface="Tahoma" panose="020B0604030504040204" pitchFamily="34" charset="0"/>
              </a:rPr>
              <a:t>The NSG </a:t>
            </a:r>
            <a:r>
              <a:rPr lang="en-ZA" sz="1300" dirty="0">
                <a:latin typeface="Tahoma" panose="020B0604030504040204" pitchFamily="34" charset="0"/>
                <a:ea typeface="Tahoma" panose="020B0604030504040204" pitchFamily="34" charset="0"/>
                <a:cs typeface="Tahoma" panose="020B0604030504040204" pitchFamily="34" charset="0"/>
              </a:rPr>
              <a:t>trained 146 officials not in line with the 153 as planned in the Workplace Skills Plan (WSP). The target could not be met due to training which was scheduled in the last month of the financial year which was cancelled due to COVID </a:t>
            </a:r>
            <a:r>
              <a:rPr lang="en-ZA" sz="1300" dirty="0" smtClean="0">
                <a:latin typeface="Tahoma" panose="020B0604030504040204" pitchFamily="34" charset="0"/>
                <a:ea typeface="Tahoma" panose="020B0604030504040204" pitchFamily="34" charset="0"/>
                <a:cs typeface="Tahoma" panose="020B0604030504040204" pitchFamily="34" charset="0"/>
              </a:rPr>
              <a:t>19. The </a:t>
            </a:r>
            <a:r>
              <a:rPr lang="en-ZA" sz="1300" dirty="0">
                <a:latin typeface="Tahoma" panose="020B0604030504040204" pitchFamily="34" charset="0"/>
                <a:ea typeface="Tahoma" panose="020B0604030504040204" pitchFamily="34" charset="0"/>
                <a:cs typeface="Tahoma" panose="020B0604030504040204" pitchFamily="34" charset="0"/>
              </a:rPr>
              <a:t>focus on training the officials was on critical skills required to deliver on the mandate of the School namely </a:t>
            </a:r>
            <a:r>
              <a:rPr lang="en-ZA" sz="1300" i="1" dirty="0">
                <a:latin typeface="Tahoma" panose="020B0604030504040204" pitchFamily="34" charset="0"/>
                <a:ea typeface="Tahoma" panose="020B0604030504040204" pitchFamily="34" charset="0"/>
                <a:cs typeface="Tahoma" panose="020B0604030504040204" pitchFamily="34" charset="0"/>
              </a:rPr>
              <a:t>Business Processing Modelling, Finance for Non-financial managers and Contract Management.</a:t>
            </a:r>
            <a:r>
              <a:rPr lang="en-ZA" sz="1300" dirty="0">
                <a:latin typeface="Tahoma" panose="020B0604030504040204" pitchFamily="34" charset="0"/>
                <a:ea typeface="Tahoma" panose="020B0604030504040204" pitchFamily="34" charset="0"/>
                <a:cs typeface="Tahoma" panose="020B0604030504040204" pitchFamily="34" charset="0"/>
              </a:rPr>
              <a:t> </a:t>
            </a:r>
          </a:p>
          <a:p>
            <a:pPr>
              <a:buClr>
                <a:srgbClr val="C00000"/>
              </a:buClr>
              <a:buSzPct val="80000"/>
              <a:buFont typeface="Wingdings" panose="05000000000000000000" pitchFamily="2" charset="2"/>
              <a:buChar char="Ø"/>
            </a:pPr>
            <a:endParaRPr lang="en-ZA" sz="1100"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r>
              <a:rPr lang="en-ZA" sz="1300" dirty="0" smtClean="0">
                <a:latin typeface="Tahoma" panose="020B0604030504040204" pitchFamily="34" charset="0"/>
                <a:ea typeface="Tahoma" panose="020B0604030504040204" pitchFamily="34" charset="0"/>
                <a:cs typeface="Tahoma" panose="020B0604030504040204" pitchFamily="34" charset="0"/>
              </a:rPr>
              <a:t>The NSG is committed to investing in developing its own capacity. The uniqueness of the NSG mandate requires us to place emphasis on our own intellectual capital. Many of the NSG employees have been graduating after completing </a:t>
            </a:r>
            <a:r>
              <a:rPr lang="en-ZA" sz="1300" dirty="0">
                <a:latin typeface="Tahoma" panose="020B0604030504040204" pitchFamily="34" charset="0"/>
                <a:ea typeface="Tahoma" panose="020B0604030504040204" pitchFamily="34" charset="0"/>
                <a:cs typeface="Tahoma" panose="020B0604030504040204" pitchFamily="34" charset="0"/>
              </a:rPr>
              <a:t>their </a:t>
            </a:r>
            <a:r>
              <a:rPr lang="en-ZA" sz="1300" dirty="0" smtClean="0">
                <a:latin typeface="Tahoma" panose="020B0604030504040204" pitchFamily="34" charset="0"/>
                <a:ea typeface="Tahoma" panose="020B0604030504040204" pitchFamily="34" charset="0"/>
                <a:cs typeface="Tahoma" panose="020B0604030504040204" pitchFamily="34" charset="0"/>
              </a:rPr>
              <a:t>studies. The </a:t>
            </a:r>
            <a:r>
              <a:rPr lang="en-ZA" sz="1300" dirty="0">
                <a:latin typeface="Tahoma" panose="020B0604030504040204" pitchFamily="34" charset="0"/>
                <a:ea typeface="Tahoma" panose="020B0604030504040204" pitchFamily="34" charset="0"/>
                <a:cs typeface="Tahoma" panose="020B0604030504040204" pitchFamily="34" charset="0"/>
              </a:rPr>
              <a:t>NSG </a:t>
            </a:r>
            <a:r>
              <a:rPr lang="en-ZA" sz="1300" dirty="0" smtClean="0">
                <a:latin typeface="Tahoma" panose="020B0604030504040204" pitchFamily="34" charset="0"/>
                <a:ea typeface="Tahoma" panose="020B0604030504040204" pitchFamily="34" charset="0"/>
                <a:cs typeface="Tahoma" panose="020B0604030504040204" pitchFamily="34" charset="0"/>
              </a:rPr>
              <a:t>awarded </a:t>
            </a:r>
            <a:r>
              <a:rPr lang="en-ZA" sz="1300" dirty="0">
                <a:latin typeface="Tahoma" panose="020B0604030504040204" pitchFamily="34" charset="0"/>
                <a:ea typeface="Tahoma" panose="020B0604030504040204" pitchFamily="34" charset="0"/>
                <a:cs typeface="Tahoma" panose="020B0604030504040204" pitchFamily="34" charset="0"/>
              </a:rPr>
              <a:t>49 bursaries to employees to further their studies for the 2019/2020 academic years. The NSG provided opportunities for internship, benefiting 11 Graduate Interns and 1 Structured Youth Development Programme (Side Internship) in the financial year, and maintains a database of all interns from prior years</a:t>
            </a:r>
          </a:p>
          <a:p>
            <a:pPr>
              <a:buClr>
                <a:srgbClr val="C00000"/>
              </a:buClr>
              <a:buSzPct val="80000"/>
              <a:buFont typeface="Wingdings" panose="05000000000000000000" pitchFamily="2" charset="2"/>
              <a:buChar char="Ø"/>
            </a:pPr>
            <a:endParaRPr lang="en-ZA" sz="1100"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r>
              <a:rPr lang="en-ZA" sz="1300" dirty="0" smtClean="0">
                <a:latin typeface="Tahoma" panose="020B0604030504040204" pitchFamily="34" charset="0"/>
                <a:ea typeface="Tahoma" panose="020B0604030504040204" pitchFamily="34" charset="0"/>
                <a:cs typeface="Tahoma" panose="020B0604030504040204" pitchFamily="34" charset="0"/>
              </a:rPr>
              <a:t>From </a:t>
            </a:r>
            <a:r>
              <a:rPr lang="en-ZA" sz="1300" dirty="0">
                <a:latin typeface="Tahoma" panose="020B0604030504040204" pitchFamily="34" charset="0"/>
                <a:ea typeface="Tahoma" panose="020B0604030504040204" pitchFamily="34" charset="0"/>
                <a:cs typeface="Tahoma" panose="020B0604030504040204" pitchFamily="34" charset="0"/>
              </a:rPr>
              <a:t>2009/10 to date, 26 interns have been offered permanent employment in the NSG. In this financial year one of the Graduate Interns and Structured Youth Development Programme (Side Internship) were offered employment in the </a:t>
            </a:r>
            <a:r>
              <a:rPr lang="en-ZA" sz="1300" dirty="0" smtClean="0">
                <a:latin typeface="Tahoma" panose="020B0604030504040204" pitchFamily="34" charset="0"/>
                <a:ea typeface="Tahoma" panose="020B0604030504040204" pitchFamily="34" charset="0"/>
                <a:cs typeface="Tahoma" panose="020B0604030504040204" pitchFamily="34" charset="0"/>
              </a:rPr>
              <a:t>NSG</a:t>
            </a:r>
          </a:p>
          <a:p>
            <a:pPr>
              <a:buClr>
                <a:srgbClr val="C00000"/>
              </a:buClr>
              <a:buSzPct val="80000"/>
              <a:buFont typeface="Wingdings" panose="05000000000000000000" pitchFamily="2" charset="2"/>
              <a:buChar char="Ø"/>
            </a:pPr>
            <a:endParaRPr lang="en-ZA" sz="1100" dirty="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r>
              <a:rPr lang="en-ZA" sz="1300" dirty="0" smtClean="0">
                <a:latin typeface="Tahoma" panose="020B0604030504040204" pitchFamily="34" charset="0"/>
                <a:ea typeface="Tahoma" panose="020B0604030504040204" pitchFamily="34" charset="0"/>
                <a:cs typeface="Tahoma" panose="020B0604030504040204" pitchFamily="34" charset="0"/>
              </a:rPr>
              <a:t>To </a:t>
            </a:r>
            <a:r>
              <a:rPr lang="en-ZA" sz="1300" dirty="0">
                <a:latin typeface="Tahoma" panose="020B0604030504040204" pitchFamily="34" charset="0"/>
                <a:ea typeface="Tahoma" panose="020B0604030504040204" pitchFamily="34" charset="0"/>
                <a:cs typeface="Tahoma" panose="020B0604030504040204" pitchFamily="34" charset="0"/>
              </a:rPr>
              <a:t>ensure employees’ well-being, the NSG implemented an Employee Health and Wellness Programme and monitors its environment to ensure compliance to environmental wellness and safety standards.</a:t>
            </a:r>
            <a:r>
              <a:rPr lang="en-ZA" sz="1300" b="1" dirty="0">
                <a:latin typeface="Tahoma" panose="020B0604030504040204" pitchFamily="34" charset="0"/>
                <a:ea typeface="Tahoma" panose="020B0604030504040204" pitchFamily="34" charset="0"/>
                <a:cs typeface="Tahoma" panose="020B0604030504040204" pitchFamily="34" charset="0"/>
              </a:rPr>
              <a:t> </a:t>
            </a:r>
            <a:r>
              <a:rPr lang="en-ZA" sz="1300" dirty="0">
                <a:latin typeface="Tahoma" panose="020B0604030504040204" pitchFamily="34" charset="0"/>
                <a:ea typeface="Tahoma" panose="020B0604030504040204" pitchFamily="34" charset="0"/>
                <a:cs typeface="Tahoma" panose="020B0604030504040204" pitchFamily="34" charset="0"/>
              </a:rPr>
              <a:t>The NSG performed excellently in implementing programmes aimed at enhancing active uptake of EHW Interventions. A total of 180 employees’ were able to access Health and Wellness programmes during this financial year</a:t>
            </a:r>
            <a:r>
              <a:rPr lang="en-ZA" sz="1300" dirty="0" smtClean="0">
                <a:latin typeface="Tahoma" panose="020B0604030504040204" pitchFamily="34" charset="0"/>
                <a:ea typeface="Tahoma" panose="020B0604030504040204" pitchFamily="34" charset="0"/>
                <a:cs typeface="Tahoma" panose="020B0604030504040204" pitchFamily="34" charset="0"/>
              </a:rPr>
              <a:t>.</a:t>
            </a:r>
          </a:p>
          <a:p>
            <a:pPr>
              <a:buClr>
                <a:srgbClr val="C00000"/>
              </a:buClr>
              <a:buSzPct val="80000"/>
              <a:buFont typeface="Wingdings" panose="05000000000000000000" pitchFamily="2" charset="2"/>
              <a:buChar char="Ø"/>
            </a:pPr>
            <a:endParaRPr lang="en-ZA" sz="1100" dirty="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r>
              <a:rPr lang="en-ZA" sz="1300" dirty="0" smtClean="0">
                <a:latin typeface="Tahoma" panose="020B0604030504040204" pitchFamily="34" charset="0"/>
                <a:ea typeface="Tahoma" panose="020B0604030504040204" pitchFamily="34" charset="0"/>
                <a:cs typeface="Tahoma" panose="020B0604030504040204" pitchFamily="34" charset="0"/>
              </a:rPr>
              <a:t>There has also been an improvement in the morale and culture, particularly over the five year period, through undertaken through an internal study – which augurs well for the future positioning of the NSG</a:t>
            </a:r>
            <a:endParaRPr lang="en-US" sz="1300" dirty="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endParaRPr lang="en-ZA" sz="1400" dirty="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endParaRPr lang="en-ZA" sz="1200" dirty="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endParaRPr lang="en-ZA" sz="1200"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endParaRPr lang="en-ZA" sz="1200" dirty="0" smtClean="0">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endParaRPr lang="en-ZA" sz="1200"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fld id="{1CE6738C-8955-4CF1-A256-1C49941BBB03}" type="slidenum">
              <a:rPr lang="en-ZA" smtClean="0">
                <a:solidFill>
                  <a:srgbClr val="AAAAAA"/>
                </a:solidFill>
              </a:rPr>
              <a:pPr/>
              <a:t>29</a:t>
            </a:fld>
            <a:endParaRPr lang="en-ZA" dirty="0">
              <a:solidFill>
                <a:srgbClr val="AAAAAA"/>
              </a:solidFill>
            </a:endParaRPr>
          </a:p>
        </p:txBody>
      </p:sp>
    </p:spTree>
    <p:extLst>
      <p:ext uri="{BB962C8B-B14F-4D97-AF65-F5344CB8AC3E}">
        <p14:creationId xmlns:p14="http://schemas.microsoft.com/office/powerpoint/2010/main" val="1213700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92088"/>
          </a:xfrm>
        </p:spPr>
        <p:txBody>
          <a:bodyPr>
            <a:noAutofit/>
          </a:bodyPr>
          <a:lstStyle/>
          <a:p>
            <a:r>
              <a:rPr lang="en-ZA"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NSG Five Year Strategy (2015-2020)</a:t>
            </a:r>
            <a:endParaRPr lang="en-US" sz="18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1124744"/>
            <a:ext cx="8964488" cy="4752528"/>
          </a:xfrm>
        </p:spPr>
        <p:txBody>
          <a:bodyPr>
            <a:noAutofit/>
          </a:bodyPr>
          <a:lstStyle/>
          <a:p>
            <a:pPr>
              <a:lnSpc>
                <a:spcPct val="108000"/>
              </a:lnSpc>
              <a:spcBef>
                <a:spcPts val="0"/>
              </a:spcBef>
              <a:buClr>
                <a:srgbClr val="C00000"/>
              </a:buClr>
              <a:buSzPct val="80000"/>
              <a:buFont typeface="Wingdings" panose="05000000000000000000" pitchFamily="2" charset="2"/>
              <a:buChar char="Ø"/>
            </a:pPr>
            <a:r>
              <a:rPr lang="en-GB" sz="1600" dirty="0" smtClean="0">
                <a:latin typeface="Tahoma" panose="020B0604030504040204" pitchFamily="34" charset="0"/>
                <a:ea typeface="Tahoma" panose="020B0604030504040204" pitchFamily="34" charset="0"/>
                <a:cs typeface="Tahoma" panose="020B0604030504040204" pitchFamily="34" charset="0"/>
              </a:rPr>
              <a:t>The </a:t>
            </a:r>
            <a:r>
              <a:rPr lang="en-GB" sz="1600" dirty="0">
                <a:latin typeface="Tahoma" panose="020B0604030504040204" pitchFamily="34" charset="0"/>
                <a:ea typeface="Tahoma" panose="020B0604030504040204" pitchFamily="34" charset="0"/>
                <a:cs typeface="Tahoma" panose="020B0604030504040204" pitchFamily="34" charset="0"/>
              </a:rPr>
              <a:t>2019/20 Annual Report is the final report of the five-year strategic plan (2015-2020). For this period, the NSG set out four strategic outcome oriented goals for </a:t>
            </a:r>
            <a:r>
              <a:rPr lang="en-GB" sz="1600" dirty="0" smtClean="0">
                <a:latin typeface="Tahoma" panose="020B0604030504040204" pitchFamily="34" charset="0"/>
                <a:ea typeface="Tahoma" panose="020B0604030504040204" pitchFamily="34" charset="0"/>
                <a:cs typeface="Tahoma" panose="020B0604030504040204" pitchFamily="34" charset="0"/>
              </a:rPr>
              <a:t>achievement</a:t>
            </a:r>
          </a:p>
          <a:p>
            <a:pPr>
              <a:lnSpc>
                <a:spcPct val="108000"/>
              </a:lnSpc>
              <a:spcBef>
                <a:spcPts val="0"/>
              </a:spcBef>
              <a:buClr>
                <a:srgbClr val="C00000"/>
              </a:buClr>
              <a:buSzPct val="80000"/>
              <a:buFont typeface="Wingdings" panose="05000000000000000000" pitchFamily="2" charset="2"/>
              <a:buChar char="Ø"/>
            </a:pPr>
            <a:endParaRPr lang="en-GB" sz="14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80000"/>
              <a:buNone/>
            </a:pPr>
            <a:r>
              <a:rPr lang="en-GB" sz="1400" b="1" dirty="0" smtClean="0">
                <a:latin typeface="Tahoma" panose="020B0604030504040204" pitchFamily="34" charset="0"/>
                <a:ea typeface="Tahoma" panose="020B0604030504040204" pitchFamily="34" charset="0"/>
                <a:cs typeface="Tahoma" panose="020B0604030504040204" pitchFamily="34" charset="0"/>
              </a:rPr>
              <a:t>	</a:t>
            </a:r>
            <a:r>
              <a:rPr lang="en-GB" sz="1600" b="1" dirty="0" smtClean="0">
                <a:latin typeface="Tahoma" panose="020B0604030504040204" pitchFamily="34" charset="0"/>
                <a:ea typeface="Tahoma" panose="020B0604030504040204" pitchFamily="34" charset="0"/>
                <a:cs typeface="Tahoma" panose="020B0604030504040204" pitchFamily="34" charset="0"/>
              </a:rPr>
              <a:t>Goal </a:t>
            </a:r>
            <a:r>
              <a:rPr lang="en-GB" sz="1600" b="1" dirty="0">
                <a:latin typeface="Tahoma" panose="020B0604030504040204" pitchFamily="34" charset="0"/>
                <a:ea typeface="Tahoma" panose="020B0604030504040204" pitchFamily="34" charset="0"/>
                <a:cs typeface="Tahoma" panose="020B0604030504040204" pitchFamily="34" charset="0"/>
              </a:rPr>
              <a:t>1:</a:t>
            </a:r>
            <a:r>
              <a:rPr lang="en-GB" sz="1600" dirty="0">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A well-resourced high performing learning centre of </a:t>
            </a:r>
            <a:r>
              <a:rPr lang="en-US" sz="1600" dirty="0" smtClean="0">
                <a:latin typeface="Tahoma" panose="020B0604030504040204" pitchFamily="34" charset="0"/>
                <a:ea typeface="Tahoma" panose="020B0604030504040204" pitchFamily="34" charset="0"/>
                <a:cs typeface="Tahoma" panose="020B0604030504040204" pitchFamily="34" charset="0"/>
              </a:rPr>
              <a:t>excellence</a:t>
            </a:r>
          </a:p>
          <a:p>
            <a:pPr>
              <a:lnSpc>
                <a:spcPct val="108000"/>
              </a:lnSpc>
              <a:spcBef>
                <a:spcPts val="0"/>
              </a:spcBef>
              <a:buClr>
                <a:srgbClr val="C00000"/>
              </a:buClr>
              <a:buSzPct val="80000"/>
              <a:buFont typeface="Wingdings" panose="05000000000000000000" pitchFamily="2" charset="2"/>
              <a:buChar char="Ø"/>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80000"/>
              <a:buNone/>
            </a:pPr>
            <a:r>
              <a:rPr lang="en-US" sz="1600" b="1" dirty="0" smtClean="0">
                <a:latin typeface="Tahoma" panose="020B0604030504040204" pitchFamily="34" charset="0"/>
                <a:ea typeface="Tahoma" panose="020B0604030504040204" pitchFamily="34" charset="0"/>
                <a:cs typeface="Tahoma" panose="020B0604030504040204" pitchFamily="34" charset="0"/>
              </a:rPr>
              <a:t>	Goal </a:t>
            </a:r>
            <a:r>
              <a:rPr lang="en-US" sz="1600" b="1" dirty="0">
                <a:latin typeface="Tahoma" panose="020B0604030504040204" pitchFamily="34" charset="0"/>
                <a:ea typeface="Tahoma" panose="020B0604030504040204" pitchFamily="34" charset="0"/>
                <a:cs typeface="Tahoma" panose="020B0604030504040204" pitchFamily="34" charset="0"/>
              </a:rPr>
              <a:t>2: </a:t>
            </a:r>
            <a:r>
              <a:rPr lang="en-US" sz="1600" dirty="0">
                <a:latin typeface="Tahoma" panose="020B0604030504040204" pitchFamily="34" charset="0"/>
                <a:ea typeface="Tahoma" panose="020B0604030504040204" pitchFamily="34" charset="0"/>
                <a:cs typeface="Tahoma" panose="020B0604030504040204" pitchFamily="34" charset="0"/>
              </a:rPr>
              <a:t>Improved learning and development opportunities influenced by impactful </a:t>
            </a:r>
            <a:r>
              <a:rPr lang="en-US" sz="1600" dirty="0" smtClean="0">
                <a:latin typeface="Tahoma" panose="020B0604030504040204" pitchFamily="34" charset="0"/>
                <a:ea typeface="Tahoma" panose="020B0604030504040204" pitchFamily="34" charset="0"/>
                <a:cs typeface="Tahoma" panose="020B0604030504040204" pitchFamily="34" charset="0"/>
              </a:rPr>
              <a:t>	research</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	strategic </a:t>
            </a:r>
            <a:r>
              <a:rPr lang="en-US" sz="1600" dirty="0">
                <a:latin typeface="Tahoma" panose="020B0604030504040204" pitchFamily="34" charset="0"/>
                <a:ea typeface="Tahoma" panose="020B0604030504040204" pitchFamily="34" charset="0"/>
                <a:cs typeface="Tahoma" panose="020B0604030504040204" pitchFamily="34" charset="0"/>
              </a:rPr>
              <a:t>diagnosis and monitoring and </a:t>
            </a:r>
            <a:r>
              <a:rPr lang="en-US" sz="1600" dirty="0" smtClean="0">
                <a:latin typeface="Tahoma" panose="020B0604030504040204" pitchFamily="34" charset="0"/>
                <a:ea typeface="Tahoma" panose="020B0604030504040204" pitchFamily="34" charset="0"/>
                <a:cs typeface="Tahoma" panose="020B0604030504040204" pitchFamily="34" charset="0"/>
              </a:rPr>
              <a:t>evaluation</a:t>
            </a:r>
          </a:p>
          <a:p>
            <a:pPr>
              <a:lnSpc>
                <a:spcPct val="108000"/>
              </a:lnSpc>
              <a:spcBef>
                <a:spcPts val="0"/>
              </a:spcBef>
              <a:buClr>
                <a:srgbClr val="C00000"/>
              </a:buClr>
              <a:buSzPct val="80000"/>
              <a:buFont typeface="Wingdings" panose="05000000000000000000" pitchFamily="2" charset="2"/>
              <a:buChar char="Ø"/>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80000"/>
              <a:buNone/>
            </a:pPr>
            <a:r>
              <a:rPr lang="en-US" sz="1600" b="1" dirty="0" smtClean="0">
                <a:latin typeface="Tahoma" panose="020B0604030504040204" pitchFamily="34" charset="0"/>
                <a:ea typeface="Tahoma" panose="020B0604030504040204" pitchFamily="34" charset="0"/>
                <a:cs typeface="Tahoma" panose="020B0604030504040204" pitchFamily="34" charset="0"/>
              </a:rPr>
              <a:t>	Goal </a:t>
            </a:r>
            <a:r>
              <a:rPr lang="en-US" sz="1600" b="1" dirty="0">
                <a:latin typeface="Tahoma" panose="020B0604030504040204" pitchFamily="34" charset="0"/>
                <a:ea typeface="Tahoma" panose="020B0604030504040204" pitchFamily="34" charset="0"/>
                <a:cs typeface="Tahoma" panose="020B0604030504040204" pitchFamily="34" charset="0"/>
              </a:rPr>
              <a:t>3:</a:t>
            </a:r>
            <a:r>
              <a:rPr lang="en-US" sz="1600" dirty="0">
                <a:latin typeface="Tahoma" panose="020B0604030504040204" pitchFamily="34" charset="0"/>
                <a:ea typeface="Tahoma" panose="020B0604030504040204" pitchFamily="34" charset="0"/>
                <a:cs typeface="Tahoma" panose="020B0604030504040204" pitchFamily="34" charset="0"/>
              </a:rPr>
              <a:t> Learning and development tools, quality-driven curriculum, programmes and </a:t>
            </a:r>
            <a:r>
              <a:rPr lang="en-US" sz="1600" dirty="0" smtClean="0">
                <a:latin typeface="Tahoma" panose="020B0604030504040204" pitchFamily="34" charset="0"/>
                <a:ea typeface="Tahoma" panose="020B0604030504040204" pitchFamily="34" charset="0"/>
                <a:cs typeface="Tahoma" panose="020B0604030504040204" pitchFamily="34" charset="0"/>
              </a:rPr>
              <a:t>	services responding </a:t>
            </a:r>
            <a:r>
              <a:rPr lang="en-US" sz="1600" dirty="0">
                <a:latin typeface="Tahoma" panose="020B0604030504040204" pitchFamily="34" charset="0"/>
                <a:ea typeface="Tahoma" panose="020B0604030504040204" pitchFamily="34" charset="0"/>
                <a:cs typeface="Tahoma" panose="020B0604030504040204" pitchFamily="34" charset="0"/>
              </a:rPr>
              <a:t>to public service needs and training and </a:t>
            </a:r>
            <a:r>
              <a:rPr lang="en-US" sz="1600" dirty="0" smtClean="0">
                <a:latin typeface="Tahoma" panose="020B0604030504040204" pitchFamily="34" charset="0"/>
                <a:ea typeface="Tahoma" panose="020B0604030504040204" pitchFamily="34" charset="0"/>
                <a:cs typeface="Tahoma" panose="020B0604030504040204" pitchFamily="34" charset="0"/>
              </a:rPr>
              <a:t>development</a:t>
            </a:r>
          </a:p>
          <a:p>
            <a:pPr>
              <a:lnSpc>
                <a:spcPct val="108000"/>
              </a:lnSpc>
              <a:spcBef>
                <a:spcPts val="0"/>
              </a:spcBef>
              <a:buClr>
                <a:srgbClr val="C00000"/>
              </a:buClr>
              <a:buSzPct val="80000"/>
              <a:buFont typeface="Wingdings" panose="05000000000000000000" pitchFamily="2" charset="2"/>
              <a:buChar char="Ø"/>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80000"/>
              <a:buNone/>
            </a:pPr>
            <a:r>
              <a:rPr lang="en-US" sz="1600" b="1" dirty="0" smtClean="0">
                <a:latin typeface="Tahoma" panose="020B0604030504040204" pitchFamily="34" charset="0"/>
                <a:ea typeface="Tahoma" panose="020B0604030504040204" pitchFamily="34" charset="0"/>
                <a:cs typeface="Tahoma" panose="020B0604030504040204" pitchFamily="34" charset="0"/>
              </a:rPr>
              <a:t>	Goal </a:t>
            </a:r>
            <a:r>
              <a:rPr lang="en-US" sz="1600" b="1" dirty="0">
                <a:latin typeface="Tahoma" panose="020B0604030504040204" pitchFamily="34" charset="0"/>
                <a:ea typeface="Tahoma" panose="020B0604030504040204" pitchFamily="34" charset="0"/>
                <a:cs typeface="Tahoma" panose="020B0604030504040204" pitchFamily="34" charset="0"/>
              </a:rPr>
              <a:t>4:</a:t>
            </a:r>
            <a:r>
              <a:rPr lang="en-US" sz="1600" dirty="0">
                <a:latin typeface="Tahoma" panose="020B0604030504040204" pitchFamily="34" charset="0"/>
                <a:ea typeface="Tahoma" panose="020B0604030504040204" pitchFamily="34" charset="0"/>
                <a:cs typeface="Tahoma" panose="020B0604030504040204" pitchFamily="34" charset="0"/>
              </a:rPr>
              <a:t> Integrated and collaborative network of training and development institutions </a:t>
            </a:r>
            <a:r>
              <a:rPr lang="en-US" sz="1600" dirty="0" smtClean="0">
                <a:latin typeface="Tahoma" panose="020B0604030504040204" pitchFamily="34" charset="0"/>
                <a:ea typeface="Tahoma" panose="020B0604030504040204" pitchFamily="34" charset="0"/>
                <a:cs typeface="Tahoma" panose="020B0604030504040204" pitchFamily="34" charset="0"/>
              </a:rPr>
              <a:t>	and practitioners </a:t>
            </a:r>
            <a:r>
              <a:rPr lang="en-US" sz="1600" dirty="0">
                <a:latin typeface="Tahoma" panose="020B0604030504040204" pitchFamily="34" charset="0"/>
                <a:ea typeface="Tahoma" panose="020B0604030504040204" pitchFamily="34" charset="0"/>
                <a:cs typeface="Tahoma" panose="020B0604030504040204" pitchFamily="34" charset="0"/>
              </a:rPr>
              <a:t>providing the public service with affordable access to quality training </a:t>
            </a:r>
            <a:r>
              <a:rPr lang="en-US" sz="1600" dirty="0" smtClean="0">
                <a:latin typeface="Tahoma" panose="020B0604030504040204" pitchFamily="34" charset="0"/>
                <a:ea typeface="Tahoma" panose="020B0604030504040204" pitchFamily="34" charset="0"/>
                <a:cs typeface="Tahoma" panose="020B0604030504040204" pitchFamily="34" charset="0"/>
              </a:rPr>
              <a:t>	and </a:t>
            </a:r>
            <a:r>
              <a:rPr lang="en-US" sz="1600" dirty="0">
                <a:latin typeface="Tahoma" panose="020B0604030504040204" pitchFamily="34" charset="0"/>
                <a:ea typeface="Tahoma" panose="020B0604030504040204" pitchFamily="34" charset="0"/>
                <a:cs typeface="Tahoma" panose="020B0604030504040204" pitchFamily="34" charset="0"/>
              </a:rPr>
              <a:t>development </a:t>
            </a:r>
            <a:r>
              <a:rPr lang="en-US" sz="1600" dirty="0" smtClean="0">
                <a:latin typeface="Tahoma" panose="020B0604030504040204" pitchFamily="34" charset="0"/>
                <a:ea typeface="Tahoma" panose="020B0604030504040204" pitchFamily="34" charset="0"/>
                <a:cs typeface="Tahoma" panose="020B0604030504040204" pitchFamily="34" charset="0"/>
              </a:rPr>
              <a:t>opportunities</a:t>
            </a: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80000"/>
              <a:buNone/>
            </a:pPr>
            <a:endParaRPr lang="en-ZA" sz="15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a:xfrm>
            <a:off x="4211960" y="6151498"/>
            <a:ext cx="432048" cy="365125"/>
          </a:xfrm>
        </p:spPr>
        <p:txBody>
          <a:bodyPr/>
          <a:lstStyle/>
          <a:p>
            <a:fld id="{1CE6738C-8955-4CF1-A256-1C49941BBB03}" type="slidenum">
              <a:rPr lang="en-ZA" smtClean="0">
                <a:solidFill>
                  <a:srgbClr val="AAAAAA"/>
                </a:solidFill>
              </a:rPr>
              <a:pPr/>
              <a:t>3</a:t>
            </a:fld>
            <a:endParaRPr lang="en-ZA" dirty="0">
              <a:solidFill>
                <a:srgbClr val="AAAAAA"/>
              </a:solidFill>
            </a:endParaRPr>
          </a:p>
        </p:txBody>
      </p:sp>
    </p:spTree>
    <p:extLst>
      <p:ext uri="{BB962C8B-B14F-4D97-AF65-F5344CB8AC3E}">
        <p14:creationId xmlns:p14="http://schemas.microsoft.com/office/powerpoint/2010/main" val="902118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8611A4B-E7BA-4A6D-93ED-7D6A63F409EE}" type="slidenum">
              <a:rPr lang="en-ZA" smtClean="0">
                <a:solidFill>
                  <a:prstClr val="black">
                    <a:tint val="75000"/>
                  </a:prstClr>
                </a:solidFill>
              </a:rPr>
              <a:pPr/>
              <a:t>30</a:t>
            </a:fld>
            <a:endParaRPr lang="en-ZA" dirty="0">
              <a:solidFill>
                <a:prstClr val="black">
                  <a:tint val="75000"/>
                </a:prstClr>
              </a:solidFill>
            </a:endParaRPr>
          </a:p>
        </p:txBody>
      </p:sp>
      <p:sp>
        <p:nvSpPr>
          <p:cNvPr id="4" name="Title 3"/>
          <p:cNvSpPr txBox="1">
            <a:spLocks/>
          </p:cNvSpPr>
          <p:nvPr/>
        </p:nvSpPr>
        <p:spPr>
          <a:xfrm>
            <a:off x="560559" y="404664"/>
            <a:ext cx="7560000" cy="576064"/>
          </a:xfrm>
          <a:prstGeom prst="rect">
            <a:avLst/>
          </a:prstGeom>
          <a:solidFill>
            <a:srgbClr val="B61918"/>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Conclusion</a:t>
            </a:r>
            <a:endParaRPr lang="en-ZA"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669" y="1268760"/>
            <a:ext cx="6144683" cy="4608512"/>
          </a:xfrm>
          <a:prstGeom prst="rect">
            <a:avLst/>
          </a:prstGeom>
        </p:spPr>
      </p:pic>
    </p:spTree>
    <p:extLst>
      <p:ext uri="{BB962C8B-B14F-4D97-AF65-F5344CB8AC3E}">
        <p14:creationId xmlns:p14="http://schemas.microsoft.com/office/powerpoint/2010/main" val="1344758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92088"/>
          </a:xfrm>
        </p:spPr>
        <p:txBody>
          <a:bodyPr>
            <a:noAutofit/>
          </a:bodyPr>
          <a:lstStyle/>
          <a:p>
            <a:r>
              <a:rPr lang="en-ZA"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Conclusion</a:t>
            </a:r>
            <a:endParaRPr lang="en-US" sz="18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1124744"/>
            <a:ext cx="9036496" cy="4752528"/>
          </a:xfrm>
        </p:spPr>
        <p:txBody>
          <a:bodyPr>
            <a:noAutofit/>
          </a:bodyPr>
          <a:lstStyle/>
          <a:p>
            <a:pPr>
              <a:lnSpc>
                <a:spcPct val="108000"/>
              </a:lnSpc>
              <a:spcBef>
                <a:spcPts val="0"/>
              </a:spcBef>
              <a:buClr>
                <a:srgbClr val="C00000"/>
              </a:buClr>
              <a:buSzPct val="80000"/>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The </a:t>
            </a:r>
            <a:r>
              <a:rPr lang="en-US" sz="1400" dirty="0">
                <a:latin typeface="Tahoma" panose="020B0604030504040204" pitchFamily="34" charset="0"/>
                <a:ea typeface="Tahoma" panose="020B0604030504040204" pitchFamily="34" charset="0"/>
                <a:cs typeface="Tahoma" panose="020B0604030504040204" pitchFamily="34" charset="0"/>
              </a:rPr>
              <a:t>NSG </a:t>
            </a:r>
            <a:r>
              <a:rPr lang="en-US" sz="1400" dirty="0" smtClean="0">
                <a:latin typeface="Tahoma" panose="020B0604030504040204" pitchFamily="34" charset="0"/>
                <a:ea typeface="Tahoma" panose="020B0604030504040204" pitchFamily="34" charset="0"/>
                <a:cs typeface="Tahoma" panose="020B0604030504040204" pitchFamily="34" charset="0"/>
              </a:rPr>
              <a:t>has performed against delivered on its annual performance plan with an 84% achievement. </a:t>
            </a:r>
            <a:r>
              <a:rPr lang="en-ZA" sz="1400" dirty="0" smtClean="0">
                <a:latin typeface="Tahoma" panose="020B0604030504040204" pitchFamily="34" charset="0"/>
                <a:ea typeface="Tahoma" panose="020B0604030504040204" pitchFamily="34" charset="0"/>
                <a:cs typeface="Tahoma" panose="020B0604030504040204" pitchFamily="34" charset="0"/>
              </a:rPr>
              <a:t>The </a:t>
            </a:r>
            <a:r>
              <a:rPr lang="en-ZA" sz="1400" dirty="0">
                <a:latin typeface="Tahoma" panose="020B0604030504040204" pitchFamily="34" charset="0"/>
                <a:ea typeface="Tahoma" panose="020B0604030504040204" pitchFamily="34" charset="0"/>
                <a:cs typeface="Tahoma" panose="020B0604030504040204" pitchFamily="34" charset="0"/>
              </a:rPr>
              <a:t>online programme – </a:t>
            </a:r>
            <a:r>
              <a:rPr lang="en-ZA" sz="1400" i="1" dirty="0">
                <a:latin typeface="Tahoma" panose="020B0604030504040204" pitchFamily="34" charset="0"/>
                <a:ea typeface="Tahoma" panose="020B0604030504040204" pitchFamily="34" charset="0"/>
                <a:cs typeface="Tahoma" panose="020B0604030504040204" pitchFamily="34" charset="0"/>
              </a:rPr>
              <a:t>Nyukela</a:t>
            </a:r>
            <a:r>
              <a:rPr lang="en-ZA" sz="1400" dirty="0">
                <a:latin typeface="Tahoma" panose="020B0604030504040204" pitchFamily="34" charset="0"/>
                <a:ea typeface="Tahoma" panose="020B0604030504040204" pitchFamily="34" charset="0"/>
                <a:cs typeface="Tahoma" panose="020B0604030504040204" pitchFamily="34" charset="0"/>
              </a:rPr>
              <a:t> </a:t>
            </a:r>
            <a:r>
              <a:rPr lang="en-ZA" sz="1400" dirty="0" smtClean="0">
                <a:latin typeface="Tahoma" panose="020B0604030504040204" pitchFamily="34" charset="0"/>
                <a:ea typeface="Tahoma" panose="020B0604030504040204" pitchFamily="34" charset="0"/>
                <a:cs typeface="Tahoma" panose="020B0604030504040204" pitchFamily="34" charset="0"/>
              </a:rPr>
              <a:t>– continues to gain momentum, </a:t>
            </a:r>
            <a:r>
              <a:rPr lang="en-ZA" sz="1400" dirty="0">
                <a:latin typeface="Tahoma" panose="020B0604030504040204" pitchFamily="34" charset="0"/>
                <a:ea typeface="Tahoma" panose="020B0604030504040204" pitchFamily="34" charset="0"/>
                <a:cs typeface="Tahoma" panose="020B0604030504040204" pitchFamily="34" charset="0"/>
              </a:rPr>
              <a:t>as a compulsory offering in response to the Directive on minimum entry requirements for the </a:t>
            </a:r>
            <a:r>
              <a:rPr lang="en-ZA" sz="1400" dirty="0" smtClean="0">
                <a:latin typeface="Tahoma" panose="020B0604030504040204" pitchFamily="34" charset="0"/>
                <a:ea typeface="Tahoma" panose="020B0604030504040204" pitchFamily="34" charset="0"/>
                <a:cs typeface="Tahoma" panose="020B0604030504040204" pitchFamily="34" charset="0"/>
              </a:rPr>
              <a:t>SMS</a:t>
            </a:r>
          </a:p>
          <a:p>
            <a:pPr>
              <a:lnSpc>
                <a:spcPct val="108000"/>
              </a:lnSpc>
              <a:spcBef>
                <a:spcPts val="0"/>
              </a:spcBef>
              <a:buClr>
                <a:srgbClr val="C00000"/>
              </a:buClr>
              <a:buSzPct val="80000"/>
              <a:buFont typeface="Wingdings" panose="05000000000000000000" pitchFamily="2" charset="2"/>
              <a:buChar char="Ø"/>
            </a:pPr>
            <a:endParaRPr lang="en-ZA"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The impact of the COVID pandemic has definitely impacted on the performance on the NSG, as well as in the current financial year. In this regard, the NSG is continuing with work on its response plan </a:t>
            </a:r>
          </a:p>
          <a:p>
            <a:pPr>
              <a:lnSpc>
                <a:spcPct val="108000"/>
              </a:lnSpc>
              <a:spcBef>
                <a:spcPts val="0"/>
              </a:spcBef>
              <a:buClr>
                <a:srgbClr val="C00000"/>
              </a:buClr>
              <a:buSzPct val="80000"/>
              <a:buFont typeface="Wingdings" panose="05000000000000000000" pitchFamily="2" charset="2"/>
              <a:buChar char="Ø"/>
            </a:pP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Going forward, the NSG has defined a new strategy and service delivery model which are being aligned to the reconfigured organisational structure. </a:t>
            </a:r>
            <a:r>
              <a:rPr lang="en-ZA" sz="14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a:t>
            </a:r>
            <a:r>
              <a:rPr lang="en-ZA" sz="1400" dirty="0" smtClean="0">
                <a:latin typeface="Tahoma" panose="020B0604030504040204" pitchFamily="34" charset="0"/>
                <a:ea typeface="Tahoma" panose="020B0604030504040204" pitchFamily="34" charset="0"/>
                <a:cs typeface="Tahoma" panose="020B0604030504040204" pitchFamily="34" charset="0"/>
              </a:rPr>
              <a:t>n </a:t>
            </a:r>
            <a:r>
              <a:rPr lang="en-ZA" sz="1400" dirty="0">
                <a:latin typeface="Tahoma" panose="020B0604030504040204" pitchFamily="34" charset="0"/>
                <a:ea typeface="Tahoma" panose="020B0604030504040204" pitchFamily="34" charset="0"/>
                <a:cs typeface="Tahoma" panose="020B0604030504040204" pitchFamily="34" charset="0"/>
              </a:rPr>
              <a:t>repositioning for the future, we will …</a:t>
            </a:r>
          </a:p>
          <a:p>
            <a:pPr marL="0" indent="0">
              <a:lnSpc>
                <a:spcPct val="128000"/>
              </a:lnSpc>
              <a:spcBef>
                <a:spcPts val="0"/>
              </a:spcBef>
              <a:buClr>
                <a:srgbClr val="C00000"/>
              </a:buClr>
              <a:buSzPct val="60000"/>
              <a:buNone/>
            </a:pPr>
            <a:endParaRPr lang="en-ZA" sz="1400" dirty="0">
              <a:latin typeface="Tahoma" panose="020B0604030504040204" pitchFamily="34" charset="0"/>
              <a:ea typeface="Tahoma" panose="020B0604030504040204" pitchFamily="34" charset="0"/>
              <a:cs typeface="Tahoma" panose="020B0604030504040204" pitchFamily="34" charset="0"/>
            </a:endParaRPr>
          </a:p>
          <a:p>
            <a:pPr>
              <a:lnSpc>
                <a:spcPct val="128000"/>
              </a:lnSpc>
              <a:spcBef>
                <a:spcPts val="0"/>
              </a:spcBef>
              <a:buClr>
                <a:srgbClr val="C00000"/>
              </a:buClr>
              <a:buSzPct val="80000"/>
              <a:buFont typeface="+mj-lt"/>
              <a:buAutoNum type="arabicPeriod"/>
            </a:pPr>
            <a:r>
              <a:rPr lang="en-ZA" sz="1200" dirty="0">
                <a:latin typeface="Tahoma" panose="020B0604030504040204" pitchFamily="34" charset="0"/>
                <a:ea typeface="Tahoma" panose="020B0604030504040204" pitchFamily="34" charset="0"/>
                <a:cs typeface="Tahoma" panose="020B0604030504040204" pitchFamily="34" charset="0"/>
              </a:rPr>
              <a:t>Implement the prescripts of an expanded </a:t>
            </a:r>
            <a:r>
              <a:rPr lang="en-ZA" sz="1200" b="1" dirty="0">
                <a:solidFill>
                  <a:schemeClr val="accent2"/>
                </a:solidFill>
                <a:latin typeface="Tahoma" panose="020B0604030504040204" pitchFamily="34" charset="0"/>
                <a:ea typeface="Tahoma" panose="020B0604030504040204" pitchFamily="34" charset="0"/>
                <a:cs typeface="Tahoma" panose="020B0604030504040204" pitchFamily="34" charset="0"/>
              </a:rPr>
              <a:t>MANDATE</a:t>
            </a:r>
            <a:r>
              <a:rPr lang="en-ZA" sz="12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ZA" sz="1200" dirty="0">
                <a:latin typeface="Tahoma" panose="020B0604030504040204" pitchFamily="34" charset="0"/>
                <a:ea typeface="Tahoma" panose="020B0604030504040204" pitchFamily="34" charset="0"/>
                <a:cs typeface="Tahoma" panose="020B0604030504040204" pitchFamily="34" charset="0"/>
              </a:rPr>
              <a:t>(education, training and development in three spheres of government, state owned entities and organs of state) and support the outcomes of priority 1 of MTSF (professionalising public administration) </a:t>
            </a:r>
          </a:p>
          <a:p>
            <a:pPr>
              <a:lnSpc>
                <a:spcPct val="128000"/>
              </a:lnSpc>
              <a:spcBef>
                <a:spcPts val="0"/>
              </a:spcBef>
              <a:buClr>
                <a:srgbClr val="C00000"/>
              </a:buClr>
              <a:buSzPct val="80000"/>
              <a:buFont typeface="+mj-lt"/>
              <a:buAutoNum type="arabicPeriod"/>
            </a:pPr>
            <a:r>
              <a:rPr lang="en-ZA" sz="12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DIRECT</a:t>
            </a:r>
            <a:r>
              <a:rPr lang="en-ZA" sz="1200" dirty="0" smtClean="0">
                <a:latin typeface="Tahoma" panose="020B0604030504040204" pitchFamily="34" charset="0"/>
                <a:ea typeface="Tahoma" panose="020B0604030504040204" pitchFamily="34" charset="0"/>
                <a:cs typeface="Tahoma" panose="020B0604030504040204" pitchFamily="34" charset="0"/>
              </a:rPr>
              <a:t> </a:t>
            </a:r>
            <a:r>
              <a:rPr lang="en-ZA" sz="1200" dirty="0">
                <a:latin typeface="Tahoma" panose="020B0604030504040204" pitchFamily="34" charset="0"/>
                <a:ea typeface="Tahoma" panose="020B0604030504040204" pitchFamily="34" charset="0"/>
                <a:cs typeface="Tahoma" panose="020B0604030504040204" pitchFamily="34" charset="0"/>
              </a:rPr>
              <a:t>(provide directly or facilitate ETD) – </a:t>
            </a:r>
            <a:r>
              <a:rPr lang="en-ZA" sz="1200" b="1" dirty="0">
                <a:solidFill>
                  <a:schemeClr val="accent2"/>
                </a:solidFill>
                <a:latin typeface="Tahoma" panose="020B0604030504040204" pitchFamily="34" charset="0"/>
                <a:ea typeface="Tahoma" panose="020B0604030504040204" pitchFamily="34" charset="0"/>
                <a:cs typeface="Tahoma" panose="020B0604030504040204" pitchFamily="34" charset="0"/>
              </a:rPr>
              <a:t>INFLUENCE</a:t>
            </a:r>
            <a:r>
              <a:rPr lang="en-ZA" sz="1200" dirty="0">
                <a:latin typeface="Tahoma" panose="020B0604030504040204" pitchFamily="34" charset="0"/>
                <a:ea typeface="Tahoma" panose="020B0604030504040204" pitchFamily="34" charset="0"/>
                <a:cs typeface="Tahoma" panose="020B0604030504040204" pitchFamily="34" charset="0"/>
              </a:rPr>
              <a:t> (content creation of public administration, quality of ETD, broader society &amp; citizens) – </a:t>
            </a:r>
            <a:r>
              <a:rPr lang="en-ZA" sz="1200" b="1" dirty="0">
                <a:solidFill>
                  <a:schemeClr val="accent2"/>
                </a:solidFill>
                <a:latin typeface="Tahoma" panose="020B0604030504040204" pitchFamily="34" charset="0"/>
                <a:ea typeface="Tahoma" panose="020B0604030504040204" pitchFamily="34" charset="0"/>
                <a:cs typeface="Tahoma" panose="020B0604030504040204" pitchFamily="34" charset="0"/>
              </a:rPr>
              <a:t>REFER</a:t>
            </a:r>
            <a:r>
              <a:rPr lang="en-ZA" sz="1200" dirty="0">
                <a:latin typeface="Tahoma" panose="020B0604030504040204" pitchFamily="34" charset="0"/>
                <a:ea typeface="Tahoma" panose="020B0604030504040204" pitchFamily="34" charset="0"/>
                <a:cs typeface="Tahoma" panose="020B0604030504040204" pitchFamily="34" charset="0"/>
              </a:rPr>
              <a:t> (where the NSG can not offer ETD intervention, it can be referred to other recognised training providers) </a:t>
            </a:r>
          </a:p>
          <a:p>
            <a:pPr>
              <a:lnSpc>
                <a:spcPct val="128000"/>
              </a:lnSpc>
              <a:spcBef>
                <a:spcPts val="0"/>
              </a:spcBef>
              <a:buClr>
                <a:srgbClr val="C00000"/>
              </a:buClr>
              <a:buSzPct val="80000"/>
              <a:buFont typeface="+mj-lt"/>
              <a:buAutoNum type="arabicPeriod"/>
            </a:pPr>
            <a:r>
              <a:rPr lang="en-ZA" sz="1200" dirty="0" smtClean="0">
                <a:latin typeface="Tahoma" panose="020B0604030504040204" pitchFamily="34" charset="0"/>
                <a:ea typeface="Tahoma" panose="020B0604030504040204" pitchFamily="34" charset="0"/>
                <a:cs typeface="Tahoma" panose="020B0604030504040204" pitchFamily="34" charset="0"/>
              </a:rPr>
              <a:t>Measure </a:t>
            </a:r>
            <a:r>
              <a:rPr lang="en-ZA" sz="1200" dirty="0">
                <a:latin typeface="Tahoma" panose="020B0604030504040204" pitchFamily="34" charset="0"/>
                <a:ea typeface="Tahoma" panose="020B0604030504040204" pitchFamily="34" charset="0"/>
                <a:cs typeface="Tahoma" panose="020B0604030504040204" pitchFamily="34" charset="0"/>
              </a:rPr>
              <a:t>the </a:t>
            </a:r>
            <a:r>
              <a:rPr lang="en-ZA" sz="1200" b="1" dirty="0">
                <a:solidFill>
                  <a:schemeClr val="accent2"/>
                </a:solidFill>
                <a:latin typeface="Tahoma" panose="020B0604030504040204" pitchFamily="34" charset="0"/>
                <a:ea typeface="Tahoma" panose="020B0604030504040204" pitchFamily="34" charset="0"/>
                <a:cs typeface="Tahoma" panose="020B0604030504040204" pitchFamily="34" charset="0"/>
              </a:rPr>
              <a:t>IMPACT</a:t>
            </a:r>
            <a:r>
              <a:rPr lang="en-ZA" sz="1200" dirty="0">
                <a:latin typeface="Tahoma" panose="020B0604030504040204" pitchFamily="34" charset="0"/>
                <a:ea typeface="Tahoma" panose="020B0604030504040204" pitchFamily="34" charset="0"/>
                <a:cs typeface="Tahoma" panose="020B0604030504040204" pitchFamily="34" charset="0"/>
              </a:rPr>
              <a:t> of ETD interventions </a:t>
            </a:r>
          </a:p>
          <a:p>
            <a:pPr>
              <a:lnSpc>
                <a:spcPct val="128000"/>
              </a:lnSpc>
              <a:spcBef>
                <a:spcPts val="0"/>
              </a:spcBef>
              <a:buClr>
                <a:srgbClr val="C00000"/>
              </a:buClr>
              <a:buSzPct val="80000"/>
              <a:buFont typeface="+mj-lt"/>
              <a:buAutoNum type="arabicPeriod"/>
            </a:pPr>
            <a:r>
              <a:rPr lang="en-ZA" sz="1200" dirty="0" smtClean="0">
                <a:latin typeface="Tahoma" panose="020B0604030504040204" pitchFamily="34" charset="0"/>
                <a:ea typeface="Tahoma" panose="020B0604030504040204" pitchFamily="34" charset="0"/>
                <a:cs typeface="Tahoma" panose="020B0604030504040204" pitchFamily="34" charset="0"/>
              </a:rPr>
              <a:t>Emphasise </a:t>
            </a:r>
            <a:r>
              <a:rPr lang="en-ZA" sz="1200" dirty="0">
                <a:latin typeface="Tahoma" panose="020B0604030504040204" pitchFamily="34" charset="0"/>
                <a:ea typeface="Tahoma" panose="020B0604030504040204" pitchFamily="34" charset="0"/>
                <a:cs typeface="Tahoma" panose="020B0604030504040204" pitchFamily="34" charset="0"/>
              </a:rPr>
              <a:t>the </a:t>
            </a:r>
            <a:r>
              <a:rPr lang="en-ZA" sz="1200" b="1" dirty="0">
                <a:solidFill>
                  <a:schemeClr val="accent2"/>
                </a:solidFill>
                <a:latin typeface="Tahoma" panose="020B0604030504040204" pitchFamily="34" charset="0"/>
                <a:ea typeface="Tahoma" panose="020B0604030504040204" pitchFamily="34" charset="0"/>
                <a:cs typeface="Tahoma" panose="020B0604030504040204" pitchFamily="34" charset="0"/>
              </a:rPr>
              <a:t>QUALITY</a:t>
            </a:r>
            <a:r>
              <a:rPr lang="en-ZA" sz="1200" dirty="0">
                <a:latin typeface="Tahoma" panose="020B0604030504040204" pitchFamily="34" charset="0"/>
                <a:ea typeface="Tahoma" panose="020B0604030504040204" pitchFamily="34" charset="0"/>
                <a:cs typeface="Tahoma" panose="020B0604030504040204" pitchFamily="34" charset="0"/>
              </a:rPr>
              <a:t> of the ETD interventions, and those who deliver for us </a:t>
            </a:r>
          </a:p>
          <a:p>
            <a:pPr>
              <a:lnSpc>
                <a:spcPct val="128000"/>
              </a:lnSpc>
              <a:spcBef>
                <a:spcPts val="0"/>
              </a:spcBef>
              <a:buClr>
                <a:srgbClr val="C00000"/>
              </a:buClr>
              <a:buSzPct val="80000"/>
              <a:buFont typeface="+mj-lt"/>
              <a:buAutoNum type="arabicPeriod"/>
            </a:pPr>
            <a:r>
              <a:rPr lang="en-ZA" sz="1200" dirty="0" smtClean="0">
                <a:latin typeface="Tahoma" panose="020B0604030504040204" pitchFamily="34" charset="0"/>
                <a:ea typeface="Tahoma" panose="020B0604030504040204" pitchFamily="34" charset="0"/>
                <a:cs typeface="Tahoma" panose="020B0604030504040204" pitchFamily="34" charset="0"/>
              </a:rPr>
              <a:t>Embrace </a:t>
            </a:r>
            <a:r>
              <a:rPr lang="en-ZA" sz="1200" b="1" dirty="0">
                <a:solidFill>
                  <a:schemeClr val="accent2"/>
                </a:solidFill>
                <a:latin typeface="Tahoma" panose="020B0604030504040204" pitchFamily="34" charset="0"/>
                <a:ea typeface="Tahoma" panose="020B0604030504040204" pitchFamily="34" charset="0"/>
                <a:cs typeface="Tahoma" panose="020B0604030504040204" pitchFamily="34" charset="0"/>
              </a:rPr>
              <a:t>PARTNERSHIPS</a:t>
            </a:r>
            <a:r>
              <a:rPr lang="en-ZA" sz="1200" dirty="0">
                <a:latin typeface="Tahoma" panose="020B0604030504040204" pitchFamily="34" charset="0"/>
                <a:ea typeface="Tahoma" panose="020B0604030504040204" pitchFamily="34" charset="0"/>
                <a:cs typeface="Tahoma" panose="020B0604030504040204" pitchFamily="34" charset="0"/>
              </a:rPr>
              <a:t> and collaborations with public and private institutions to support ETD interventions </a:t>
            </a:r>
            <a:endParaRPr lang="en-ZA" sz="1200" dirty="0" smtClean="0">
              <a:latin typeface="Tahoma" panose="020B0604030504040204" pitchFamily="34" charset="0"/>
              <a:ea typeface="Tahoma" panose="020B0604030504040204" pitchFamily="34" charset="0"/>
              <a:cs typeface="Tahoma" panose="020B0604030504040204" pitchFamily="34" charset="0"/>
            </a:endParaRPr>
          </a:p>
          <a:p>
            <a:pPr>
              <a:lnSpc>
                <a:spcPct val="128000"/>
              </a:lnSpc>
              <a:spcBef>
                <a:spcPts val="0"/>
              </a:spcBef>
              <a:buClr>
                <a:srgbClr val="C00000"/>
              </a:buClr>
              <a:buSzPct val="80000"/>
              <a:buFont typeface="+mj-lt"/>
              <a:buAutoNum type="arabicPeriod"/>
            </a:pPr>
            <a:endParaRPr lang="en-ZA" sz="1400" dirty="0">
              <a:latin typeface="Tahoma" panose="020B0604030504040204" pitchFamily="34" charset="0"/>
              <a:ea typeface="Tahoma" panose="020B0604030504040204" pitchFamily="34" charset="0"/>
              <a:cs typeface="Tahoma" panose="020B0604030504040204" pitchFamily="34" charset="0"/>
            </a:endParaRPr>
          </a:p>
          <a:p>
            <a:pPr>
              <a:lnSpc>
                <a:spcPct val="128000"/>
              </a:lnSpc>
              <a:spcBef>
                <a:spcPts val="0"/>
              </a:spcBef>
              <a:buClr>
                <a:srgbClr val="C00000"/>
              </a:buClr>
              <a:buSzPct val="80000"/>
              <a:buFont typeface="+mj-lt"/>
              <a:buAutoNum type="arabicPeriod"/>
            </a:pP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a:lnSpc>
                <a:spcPct val="128000"/>
              </a:lnSpc>
              <a:spcBef>
                <a:spcPts val="0"/>
              </a:spcBef>
              <a:buClr>
                <a:srgbClr val="C00000"/>
              </a:buClr>
              <a:buSzPct val="80000"/>
              <a:buFont typeface="+mj-lt"/>
              <a:buAutoNum type="arabicPeriod"/>
            </a:pPr>
            <a:endParaRPr lang="en-ZA" sz="1400" dirty="0">
              <a:latin typeface="Tahoma" panose="020B0604030504040204" pitchFamily="34" charset="0"/>
              <a:ea typeface="Tahoma" panose="020B0604030504040204" pitchFamily="34" charset="0"/>
              <a:cs typeface="Tahoma" panose="020B0604030504040204" pitchFamily="34" charset="0"/>
            </a:endParaRPr>
          </a:p>
          <a:p>
            <a:pPr>
              <a:lnSpc>
                <a:spcPct val="128000"/>
              </a:lnSpc>
              <a:spcBef>
                <a:spcPts val="0"/>
              </a:spcBef>
              <a:buClr>
                <a:srgbClr val="C00000"/>
              </a:buClr>
              <a:buSzPct val="80000"/>
              <a:buFont typeface="+mj-lt"/>
              <a:buAutoNum type="arabicPeriod"/>
            </a:pP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a:lnSpc>
                <a:spcPct val="128000"/>
              </a:lnSpc>
              <a:spcBef>
                <a:spcPts val="0"/>
              </a:spcBef>
              <a:buClr>
                <a:srgbClr val="C00000"/>
              </a:buClr>
              <a:buSzPct val="80000"/>
              <a:buFont typeface="+mj-lt"/>
              <a:buAutoNum type="arabicPeriod"/>
            </a:pPr>
            <a:endParaRPr lang="en-ZA" sz="1400" dirty="0">
              <a:latin typeface="Tahoma" panose="020B0604030504040204" pitchFamily="34" charset="0"/>
              <a:ea typeface="Tahoma" panose="020B0604030504040204" pitchFamily="34" charset="0"/>
              <a:cs typeface="Tahoma" panose="020B0604030504040204" pitchFamily="34" charset="0"/>
            </a:endParaRPr>
          </a:p>
          <a:p>
            <a:pPr>
              <a:lnSpc>
                <a:spcPct val="128000"/>
              </a:lnSpc>
              <a:spcBef>
                <a:spcPts val="0"/>
              </a:spcBef>
              <a:buClr>
                <a:srgbClr val="C00000"/>
              </a:buClr>
              <a:buSzPct val="80000"/>
              <a:buFont typeface="+mj-lt"/>
              <a:buAutoNum type="arabicPeriod"/>
            </a:pP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a:lnSpc>
                <a:spcPct val="128000"/>
              </a:lnSpc>
              <a:spcBef>
                <a:spcPts val="0"/>
              </a:spcBef>
              <a:buClr>
                <a:srgbClr val="C00000"/>
              </a:buClr>
              <a:buSzPct val="80000"/>
              <a:buFont typeface="+mj-lt"/>
              <a:buAutoNum type="arabicPeriod"/>
            </a:pPr>
            <a:endParaRPr lang="en-ZA" sz="1400" dirty="0">
              <a:latin typeface="Tahoma" panose="020B0604030504040204" pitchFamily="34" charset="0"/>
              <a:ea typeface="Tahoma" panose="020B0604030504040204" pitchFamily="34" charset="0"/>
              <a:cs typeface="Tahoma" panose="020B0604030504040204" pitchFamily="34" charset="0"/>
            </a:endParaRPr>
          </a:p>
          <a:p>
            <a:pPr>
              <a:lnSpc>
                <a:spcPct val="128000"/>
              </a:lnSpc>
              <a:spcBef>
                <a:spcPts val="0"/>
              </a:spcBef>
              <a:buClr>
                <a:srgbClr val="C00000"/>
              </a:buClr>
              <a:buSzPct val="80000"/>
              <a:buFont typeface="+mj-lt"/>
              <a:buAutoNum type="arabicPeriod"/>
            </a:pPr>
            <a:endParaRPr lang="en-ZA" sz="1400" dirty="0">
              <a:latin typeface="Tahoma" panose="020B0604030504040204" pitchFamily="34" charset="0"/>
              <a:ea typeface="Tahoma" panose="020B0604030504040204" pitchFamily="34" charset="0"/>
              <a:cs typeface="Tahoma" panose="020B0604030504040204" pitchFamily="34" charset="0"/>
            </a:endParaRPr>
          </a:p>
          <a:p>
            <a:pPr marL="0" indent="0">
              <a:buClr>
                <a:srgbClr val="C00000"/>
              </a:buClr>
              <a:buSzPct val="60000"/>
              <a:buNone/>
            </a:pPr>
            <a:endParaRPr lang="en-ZA" sz="1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000" dirty="0">
                <a:latin typeface="Tahoma" panose="020B0604030504040204" pitchFamily="34" charset="0"/>
                <a:ea typeface="Tahoma" panose="020B0604030504040204" pitchFamily="34" charset="0"/>
                <a:cs typeface="Tahoma" panose="020B0604030504040204" pitchFamily="34" charset="0"/>
              </a:rPr>
              <a:t>	</a:t>
            </a:r>
            <a:endParaRPr lang="en-ZA" sz="10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8000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80000"/>
              <a:buNone/>
            </a:pPr>
            <a:endParaRPr lang="en-ZA" sz="15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a:xfrm>
            <a:off x="4211960" y="6151498"/>
            <a:ext cx="432048" cy="365125"/>
          </a:xfrm>
        </p:spPr>
        <p:txBody>
          <a:bodyPr/>
          <a:lstStyle/>
          <a:p>
            <a:fld id="{1CE6738C-8955-4CF1-A256-1C49941BBB03}" type="slidenum">
              <a:rPr lang="en-ZA" smtClean="0">
                <a:solidFill>
                  <a:srgbClr val="AAAAAA"/>
                </a:solidFill>
              </a:rPr>
              <a:pPr/>
              <a:t>31</a:t>
            </a:fld>
            <a:endParaRPr lang="en-ZA" dirty="0">
              <a:solidFill>
                <a:srgbClr val="AAAAAA"/>
              </a:solidFill>
            </a:endParaRPr>
          </a:p>
        </p:txBody>
      </p:sp>
    </p:spTree>
    <p:extLst>
      <p:ext uri="{BB962C8B-B14F-4D97-AF65-F5344CB8AC3E}">
        <p14:creationId xmlns:p14="http://schemas.microsoft.com/office/powerpoint/2010/main" val="28154565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443536" y="6237312"/>
            <a:ext cx="2133600" cy="365125"/>
          </a:xfrm>
        </p:spPr>
        <p:txBody>
          <a:bodyPr/>
          <a:lstStyle/>
          <a:p>
            <a:fld id="{1CE6738C-8955-4CF1-A256-1C49941BBB03}" type="slidenum">
              <a:rPr lang="en-ZA" smtClean="0">
                <a:solidFill>
                  <a:prstClr val="black">
                    <a:tint val="75000"/>
                  </a:prstClr>
                </a:solidFill>
              </a:rPr>
              <a:pPr/>
              <a:t>32</a:t>
            </a:fld>
            <a:endParaRPr lang="en-ZA">
              <a:solidFill>
                <a:prstClr val="black">
                  <a:tint val="75000"/>
                </a:prstClr>
              </a:solidFill>
            </a:endParaRPr>
          </a:p>
        </p:txBody>
      </p:sp>
      <p:sp>
        <p:nvSpPr>
          <p:cNvPr id="5" name="TextBox 4"/>
          <p:cNvSpPr txBox="1"/>
          <p:nvPr/>
        </p:nvSpPr>
        <p:spPr>
          <a:xfrm>
            <a:off x="518716" y="4581128"/>
            <a:ext cx="8268119" cy="1246495"/>
          </a:xfrm>
          <a:prstGeom prst="rect">
            <a:avLst/>
          </a:prstGeom>
          <a:noFill/>
          <a:ln>
            <a:solidFill>
              <a:schemeClr val="accent6">
                <a:lumMod val="50000"/>
              </a:schemeClr>
            </a:solidFill>
          </a:ln>
          <a:effectLst>
            <a:innerShdw blurRad="63500" dist="50800" dir="18900000">
              <a:prstClr val="black">
                <a:alpha val="50000"/>
              </a:prstClr>
            </a:innerShdw>
          </a:effectLst>
        </p:spPr>
        <p:txBody>
          <a:bodyPr wrap="square" rtlCol="0">
            <a:spAutoFit/>
          </a:bodyPr>
          <a:lstStyle/>
          <a:p>
            <a:pPr algn="ctr">
              <a:lnSpc>
                <a:spcPct val="150000"/>
              </a:lnSpc>
            </a:pPr>
            <a:r>
              <a:rPr lang="en-GB" sz="1400" b="1" i="1" dirty="0">
                <a:solidFill>
                  <a:prstClr val="black"/>
                </a:solidFill>
                <a:latin typeface="Tahoma" panose="020B0604030504040204" pitchFamily="34" charset="0"/>
                <a:ea typeface="Tahoma" panose="020B0604030504040204" pitchFamily="34" charset="0"/>
                <a:cs typeface="Tahoma" panose="020B0604030504040204" pitchFamily="34" charset="0"/>
              </a:rPr>
              <a:t>The NSG: </a:t>
            </a:r>
            <a:endParaRPr lang="en-ZA"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GB" sz="1200" b="1" dirty="0">
                <a:solidFill>
                  <a:srgbClr val="C00000"/>
                </a:solidFill>
                <a:latin typeface="Tahoma" panose="020B0604030504040204" pitchFamily="34" charset="0"/>
                <a:ea typeface="Tahoma" panose="020B0604030504040204" pitchFamily="34" charset="0"/>
                <a:cs typeface="Tahoma" panose="020B0604030504040204" pitchFamily="34" charset="0"/>
              </a:rPr>
              <a:t>Learn</a:t>
            </a:r>
            <a:r>
              <a:rPr lang="en-GB" sz="1200" dirty="0">
                <a:solidFill>
                  <a:prstClr val="black"/>
                </a:solidFill>
                <a:latin typeface="Tahoma" panose="020B0604030504040204" pitchFamily="34" charset="0"/>
                <a:ea typeface="Tahoma" panose="020B0604030504040204" pitchFamily="34" charset="0"/>
                <a:cs typeface="Tahoma" panose="020B0604030504040204" pitchFamily="34" charset="0"/>
              </a:rPr>
              <a:t>: expanding learning opportunities for </a:t>
            </a:r>
            <a:r>
              <a:rPr lang="en-GB"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public servants to master state craft</a:t>
            </a:r>
            <a:endParaRPr lang="en-ZA"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GB" sz="1200" b="1" dirty="0">
                <a:solidFill>
                  <a:srgbClr val="006600"/>
                </a:solidFill>
                <a:latin typeface="Tahoma" panose="020B0604030504040204" pitchFamily="34" charset="0"/>
                <a:ea typeface="Tahoma" panose="020B0604030504040204" pitchFamily="34" charset="0"/>
                <a:cs typeface="Tahoma" panose="020B0604030504040204" pitchFamily="34" charset="0"/>
              </a:rPr>
              <a:t>Serve</a:t>
            </a:r>
            <a:r>
              <a:rPr lang="en-GB" sz="1200" dirty="0">
                <a:solidFill>
                  <a:prstClr val="black"/>
                </a:solidFill>
                <a:latin typeface="Tahoma" panose="020B0604030504040204" pitchFamily="34" charset="0"/>
                <a:ea typeface="Tahoma" panose="020B0604030504040204" pitchFamily="34" charset="0"/>
                <a:cs typeface="Tahoma" panose="020B0604030504040204" pitchFamily="34" charset="0"/>
              </a:rPr>
              <a:t>: building the capacity (and culture) of </a:t>
            </a:r>
            <a:r>
              <a:rPr lang="en-GB"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public </a:t>
            </a:r>
            <a:r>
              <a:rPr lang="en-GB" sz="1200" dirty="0">
                <a:solidFill>
                  <a:prstClr val="black"/>
                </a:solidFill>
                <a:latin typeface="Tahoma" panose="020B0604030504040204" pitchFamily="34" charset="0"/>
                <a:ea typeface="Tahoma" panose="020B0604030504040204" pitchFamily="34" charset="0"/>
                <a:cs typeface="Tahoma" panose="020B0604030504040204" pitchFamily="34" charset="0"/>
              </a:rPr>
              <a:t>servants to </a:t>
            </a:r>
            <a:r>
              <a:rPr lang="en-GB"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serve society effectively</a:t>
            </a:r>
            <a:endParaRPr lang="en-ZA"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GB" sz="1200" b="1"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Grow</a:t>
            </a:r>
            <a:r>
              <a:rPr lang="en-GB" sz="1200" dirty="0">
                <a:solidFill>
                  <a:prstClr val="black"/>
                </a:solidFill>
                <a:latin typeface="Tahoma" panose="020B0604030504040204" pitchFamily="34" charset="0"/>
                <a:ea typeface="Tahoma" panose="020B0604030504040204" pitchFamily="34" charset="0"/>
                <a:cs typeface="Tahoma" panose="020B0604030504040204" pitchFamily="34" charset="0"/>
              </a:rPr>
              <a:t>: helping public servants to combine learning and service (experience) to grow professionally </a:t>
            </a:r>
            <a:endParaRPr lang="en-ZA"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44" y="1268760"/>
            <a:ext cx="8856984" cy="2160240"/>
          </a:xfrm>
          <a:prstGeom prst="rect">
            <a:avLst/>
          </a:prstGeom>
        </p:spPr>
      </p:pic>
    </p:spTree>
    <p:extLst>
      <p:ext uri="{BB962C8B-B14F-4D97-AF65-F5344CB8AC3E}">
        <p14:creationId xmlns:p14="http://schemas.microsoft.com/office/powerpoint/2010/main" val="207961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92088"/>
          </a:xfrm>
        </p:spPr>
        <p:txBody>
          <a:bodyPr>
            <a:noAutofit/>
          </a:bodyPr>
          <a:lstStyle/>
          <a:p>
            <a:r>
              <a:rPr lang="en-ZA"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Five Year Performance (2015/16 to 2019/20)</a:t>
            </a:r>
            <a:endParaRPr lang="en-US" sz="18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1124744"/>
            <a:ext cx="9036496" cy="4752528"/>
          </a:xfrm>
        </p:spPr>
        <p:txBody>
          <a:bodyPr>
            <a:noAutofit/>
          </a:bodyPr>
          <a:lstStyle/>
          <a:p>
            <a:pPr>
              <a:lnSpc>
                <a:spcPct val="108000"/>
              </a:lnSpc>
              <a:spcBef>
                <a:spcPts val="0"/>
              </a:spcBef>
              <a:buClr>
                <a:srgbClr val="C00000"/>
              </a:buClr>
              <a:buSzPct val="80000"/>
              <a:buFont typeface="Wingdings" panose="05000000000000000000" pitchFamily="2" charset="2"/>
              <a:buChar char="Ø"/>
            </a:pPr>
            <a:r>
              <a:rPr lang="en-US" sz="1300" dirty="0" smtClean="0">
                <a:latin typeface="Tahoma" panose="020B0604030504040204" pitchFamily="34" charset="0"/>
                <a:ea typeface="Tahoma" panose="020B0604030504040204" pitchFamily="34" charset="0"/>
                <a:cs typeface="Tahoma" panose="020B0604030504040204" pitchFamily="34" charset="0"/>
              </a:rPr>
              <a:t>During </a:t>
            </a:r>
            <a:r>
              <a:rPr lang="en-US" sz="1300" dirty="0">
                <a:latin typeface="Tahoma" panose="020B0604030504040204" pitchFamily="34" charset="0"/>
                <a:ea typeface="Tahoma" panose="020B0604030504040204" pitchFamily="34" charset="0"/>
                <a:cs typeface="Tahoma" panose="020B0604030504040204" pitchFamily="34" charset="0"/>
              </a:rPr>
              <a:t>this five year period, the NSG has trained a total of 255 225 public servants in all forms of learning and development.  This measured against the five year projected target of 259 017 (which was later increased to 263 517 to include mandatory programmes) represents a </a:t>
            </a:r>
            <a:r>
              <a:rPr lang="en-US" sz="1300" b="1" dirty="0" smtClean="0">
                <a:latin typeface="Tahoma" panose="020B0604030504040204" pitchFamily="34" charset="0"/>
                <a:ea typeface="Tahoma" panose="020B0604030504040204" pitchFamily="34" charset="0"/>
                <a:cs typeface="Tahoma" panose="020B0604030504040204" pitchFamily="34" charset="0"/>
              </a:rPr>
              <a:t>98% </a:t>
            </a:r>
            <a:r>
              <a:rPr lang="en-US" sz="1300" b="1" dirty="0">
                <a:latin typeface="Tahoma" panose="020B0604030504040204" pitchFamily="34" charset="0"/>
                <a:ea typeface="Tahoma" panose="020B0604030504040204" pitchFamily="34" charset="0"/>
                <a:cs typeface="Tahoma" panose="020B0604030504040204" pitchFamily="34" charset="0"/>
              </a:rPr>
              <a:t>achievement</a:t>
            </a:r>
            <a:r>
              <a:rPr lang="en-US" sz="1300" dirty="0">
                <a:latin typeface="Tahoma" panose="020B0604030504040204" pitchFamily="34" charset="0"/>
                <a:ea typeface="Tahoma" panose="020B0604030504040204" pitchFamily="34" charset="0"/>
                <a:cs typeface="Tahoma" panose="020B0604030504040204" pitchFamily="34" charset="0"/>
              </a:rPr>
              <a:t> of the projected </a:t>
            </a:r>
            <a:r>
              <a:rPr lang="en-US" sz="1300" dirty="0" smtClean="0">
                <a:latin typeface="Tahoma" panose="020B0604030504040204" pitchFamily="34" charset="0"/>
                <a:ea typeface="Tahoma" panose="020B0604030504040204" pitchFamily="34" charset="0"/>
                <a:cs typeface="Tahoma" panose="020B0604030504040204" pitchFamily="34" charset="0"/>
              </a:rPr>
              <a:t>target</a:t>
            </a:r>
          </a:p>
          <a:p>
            <a:pPr>
              <a:lnSpc>
                <a:spcPct val="108000"/>
              </a:lnSpc>
              <a:spcBef>
                <a:spcPts val="0"/>
              </a:spcBef>
              <a:buClr>
                <a:srgbClr val="C00000"/>
              </a:buClr>
              <a:buSzPct val="80000"/>
              <a:buFont typeface="Wingdings" panose="05000000000000000000" pitchFamily="2" charset="2"/>
              <a:buChar char="Ø"/>
            </a:pPr>
            <a:endParaRPr lang="en-US" sz="13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r>
              <a:rPr lang="en-US" sz="1300" dirty="0" smtClean="0">
                <a:latin typeface="Tahoma" panose="020B0604030504040204" pitchFamily="34" charset="0"/>
                <a:ea typeface="Tahoma" panose="020B0604030504040204" pitchFamily="34" charset="0"/>
                <a:cs typeface="Tahoma" panose="020B0604030504040204" pitchFamily="34" charset="0"/>
              </a:rPr>
              <a:t>Training was undertaken in the </a:t>
            </a:r>
            <a:r>
              <a:rPr lang="en-ZA" sz="1300" dirty="0" smtClean="0">
                <a:latin typeface="Tahoma" panose="020B0604030504040204" pitchFamily="34" charset="0"/>
                <a:ea typeface="Tahoma" panose="020B0604030504040204" pitchFamily="34" charset="0"/>
                <a:cs typeface="Tahoma" panose="020B0604030504040204" pitchFamily="34" charset="0"/>
              </a:rPr>
              <a:t>three </a:t>
            </a:r>
            <a:r>
              <a:rPr lang="en-ZA" sz="1300" dirty="0">
                <a:latin typeface="Tahoma" panose="020B0604030504040204" pitchFamily="34" charset="0"/>
                <a:ea typeface="Tahoma" panose="020B0604030504040204" pitchFamily="34" charset="0"/>
                <a:cs typeface="Tahoma" panose="020B0604030504040204" pitchFamily="34" charset="0"/>
              </a:rPr>
              <a:t>spheres of government, SOEs, legislative sector) and </a:t>
            </a:r>
            <a:r>
              <a:rPr lang="en-ZA" sz="1300" dirty="0" smtClean="0">
                <a:latin typeface="Tahoma" panose="020B0604030504040204" pitchFamily="34" charset="0"/>
                <a:ea typeface="Tahoma" panose="020B0604030504040204" pitchFamily="34" charset="0"/>
                <a:cs typeface="Tahoma" panose="020B0604030504040204" pitchFamily="34" charset="0"/>
              </a:rPr>
              <a:t>with youth </a:t>
            </a:r>
            <a:r>
              <a:rPr lang="en-ZA" sz="1300" dirty="0">
                <a:latin typeface="Tahoma" panose="020B0604030504040204" pitchFamily="34" charset="0"/>
                <a:ea typeface="Tahoma" panose="020B0604030504040204" pitchFamily="34" charset="0"/>
                <a:cs typeface="Tahoma" panose="020B0604030504040204" pitchFamily="34" charset="0"/>
              </a:rPr>
              <a:t>(interns and unemployed youth graduates), through a curriculum framework of accredited and non-accredited courses and </a:t>
            </a:r>
            <a:r>
              <a:rPr lang="en-ZA" sz="1300" dirty="0" smtClean="0">
                <a:latin typeface="Tahoma" panose="020B0604030504040204" pitchFamily="34" charset="0"/>
                <a:ea typeface="Tahoma" panose="020B0604030504040204" pitchFamily="34" charset="0"/>
                <a:cs typeface="Tahoma" panose="020B0604030504040204" pitchFamily="34" charset="0"/>
              </a:rPr>
              <a:t>programmes</a:t>
            </a:r>
          </a:p>
          <a:p>
            <a:pPr>
              <a:lnSpc>
                <a:spcPct val="108000"/>
              </a:lnSpc>
              <a:spcBef>
                <a:spcPts val="0"/>
              </a:spcBef>
              <a:buClr>
                <a:srgbClr val="C00000"/>
              </a:buClr>
              <a:buSzPct val="80000"/>
              <a:buFont typeface="Wingdings" panose="05000000000000000000" pitchFamily="2" charset="2"/>
              <a:buChar char="Ø"/>
            </a:pPr>
            <a:endParaRPr lang="en-ZA" sz="13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r>
              <a:rPr lang="en-ZA" sz="1300" dirty="0" smtClean="0">
                <a:latin typeface="Tahoma" panose="020B0604030504040204" pitchFamily="34" charset="0"/>
                <a:ea typeface="Tahoma" panose="020B0604030504040204" pitchFamily="34" charset="0"/>
                <a:cs typeface="Tahoma" panose="020B0604030504040204" pitchFamily="34" charset="0"/>
              </a:rPr>
              <a:t>This is a significant achievement to provide the opportunities for workplace learning – however, the entire workplace ecosystem needs to be in place in order to ensure application of workplace learning.</a:t>
            </a:r>
          </a:p>
          <a:p>
            <a:pPr>
              <a:lnSpc>
                <a:spcPct val="108000"/>
              </a:lnSpc>
              <a:spcBef>
                <a:spcPts val="0"/>
              </a:spcBef>
              <a:buClr>
                <a:srgbClr val="C00000"/>
              </a:buClr>
              <a:buSzPct val="80000"/>
              <a:buFont typeface="Wingdings" panose="05000000000000000000" pitchFamily="2" charset="2"/>
              <a:buChar char="Ø"/>
            </a:pPr>
            <a:endParaRPr lang="en-ZA" sz="1300" i="1"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r>
              <a:rPr lang="en-ZA" sz="1300" dirty="0">
                <a:latin typeface="Tahoma" panose="020B0604030504040204" pitchFamily="34" charset="0"/>
                <a:ea typeface="Tahoma" panose="020B0604030504040204" pitchFamily="34" charset="0"/>
                <a:cs typeface="Tahoma" panose="020B0604030504040204" pitchFamily="34" charset="0"/>
              </a:rPr>
              <a:t>During this period, the curriculum design processes were improved on curriculum design ideas and innovations of how courses, programmes and other forms of learning interventions can be delivered.  A new curriculum philosophy and approach was adopted during this period, which is underpinned by a decolonizing and social justice theory. Participatory and indigenous methodologies such as story-telling, African leadership, Ubuntu philosophy and peer sharing are used</a:t>
            </a:r>
            <a:endParaRPr lang="en-US" sz="13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endParaRPr lang="en-US" sz="1300" dirty="0" smtClean="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r>
              <a:rPr lang="en-US" sz="1300" dirty="0">
                <a:latin typeface="Tahoma" panose="020B0604030504040204" pitchFamily="34" charset="0"/>
                <a:ea typeface="Tahoma" panose="020B0604030504040204" pitchFamily="34" charset="0"/>
                <a:cs typeface="Tahoma" panose="020B0604030504040204" pitchFamily="34" charset="0"/>
              </a:rPr>
              <a:t>The NSG also offers eLearning courses (facilitated, open learning and communities of practice). The open courses are not facilitated and allows learners to study at their own time and own pace. Some of the self-paced courses designed and delivered during this period include: </a:t>
            </a:r>
            <a:r>
              <a:rPr lang="en-US" sz="1300" i="1" dirty="0">
                <a:latin typeface="Tahoma" panose="020B0604030504040204" pitchFamily="34" charset="0"/>
                <a:ea typeface="Tahoma" panose="020B0604030504040204" pitchFamily="34" charset="0"/>
                <a:cs typeface="Tahoma" panose="020B0604030504040204" pitchFamily="34" charset="0"/>
              </a:rPr>
              <a:t>Ethics in the Public Service; Writing for Government; and Know and Live Our Constitution</a:t>
            </a:r>
            <a:r>
              <a:rPr lang="en-US" sz="1300" dirty="0">
                <a:latin typeface="Tahoma" panose="020B0604030504040204" pitchFamily="34" charset="0"/>
                <a:ea typeface="Tahoma" panose="020B0604030504040204" pitchFamily="34" charset="0"/>
                <a:cs typeface="Tahoma" panose="020B0604030504040204" pitchFamily="34" charset="0"/>
              </a:rPr>
              <a:t>. Facilitated eLearning courses include: </a:t>
            </a:r>
            <a:r>
              <a:rPr lang="en-US" sz="1300" i="1" dirty="0">
                <a:latin typeface="Tahoma" panose="020B0604030504040204" pitchFamily="34" charset="0"/>
                <a:ea typeface="Tahoma" panose="020B0604030504040204" pitchFamily="34" charset="0"/>
                <a:cs typeface="Tahoma" panose="020B0604030504040204" pitchFamily="34" charset="0"/>
              </a:rPr>
              <a:t>Contract Management; Qualitative Research Methods for M&amp;E; Supply Chain Management; and Basic Project Management for the Public Service</a:t>
            </a:r>
            <a:endParaRPr lang="en-ZA" sz="1300" i="1"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80000"/>
              <a:buNone/>
            </a:pPr>
            <a:endParaRPr lang="en-ZA" sz="13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a:xfrm>
            <a:off x="4211960" y="6151498"/>
            <a:ext cx="432048" cy="365125"/>
          </a:xfrm>
        </p:spPr>
        <p:txBody>
          <a:bodyPr/>
          <a:lstStyle/>
          <a:p>
            <a:fld id="{1CE6738C-8955-4CF1-A256-1C49941BBB03}" type="slidenum">
              <a:rPr lang="en-ZA" smtClean="0">
                <a:solidFill>
                  <a:srgbClr val="AAAAAA"/>
                </a:solidFill>
              </a:rPr>
              <a:pPr/>
              <a:t>4</a:t>
            </a:fld>
            <a:endParaRPr lang="en-ZA" dirty="0">
              <a:solidFill>
                <a:srgbClr val="AAAAAA"/>
              </a:solidFill>
            </a:endParaRPr>
          </a:p>
        </p:txBody>
      </p:sp>
    </p:spTree>
    <p:extLst>
      <p:ext uri="{BB962C8B-B14F-4D97-AF65-F5344CB8AC3E}">
        <p14:creationId xmlns:p14="http://schemas.microsoft.com/office/powerpoint/2010/main" val="501594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92088"/>
          </a:xfrm>
        </p:spPr>
        <p:txBody>
          <a:bodyPr>
            <a:noAutofit/>
          </a:bodyPr>
          <a:lstStyle/>
          <a:p>
            <a:r>
              <a:rPr lang="en-ZA"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Five Year Performance (2015/16 to 2019/20)</a:t>
            </a:r>
            <a:endParaRPr lang="en-US" sz="18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1124744"/>
            <a:ext cx="9036496" cy="4752528"/>
          </a:xfrm>
        </p:spPr>
        <p:txBody>
          <a:bodyPr>
            <a:noAutofit/>
          </a:bodyPr>
          <a:lstStyle/>
          <a:p>
            <a:pPr>
              <a:lnSpc>
                <a:spcPct val="108000"/>
              </a:lnSpc>
              <a:spcBef>
                <a:spcPts val="0"/>
              </a:spcBef>
              <a:buClr>
                <a:srgbClr val="C00000"/>
              </a:buClr>
              <a:buSzPct val="80000"/>
              <a:buFont typeface="Wingdings" panose="05000000000000000000" pitchFamily="2" charset="2"/>
              <a:buChar char="Ø"/>
            </a:pPr>
            <a:r>
              <a:rPr lang="en-ZA" sz="1400" dirty="0" smtClean="0">
                <a:latin typeface="Tahoma" panose="020B0604030504040204" pitchFamily="34" charset="0"/>
                <a:ea typeface="Tahoma" panose="020B0604030504040204" pitchFamily="34" charset="0"/>
                <a:cs typeface="Tahoma" panose="020B0604030504040204" pitchFamily="34" charset="0"/>
              </a:rPr>
              <a:t>Being a knowledge intensive institution, the Research and M&amp;E functions contribute towards knowledge generation – including publications. Between </a:t>
            </a:r>
            <a:r>
              <a:rPr lang="en-ZA" sz="1400" dirty="0">
                <a:latin typeface="Tahoma" panose="020B0604030504040204" pitchFamily="34" charset="0"/>
                <a:ea typeface="Tahoma" panose="020B0604030504040204" pitchFamily="34" charset="0"/>
                <a:cs typeface="Tahoma" panose="020B0604030504040204" pitchFamily="34" charset="0"/>
              </a:rPr>
              <a:t>the 2015/16 and the 2019/20 financial years, the NSG generated 87 reports on training needs analysis as well as the results of skills audits in all spheres of government</a:t>
            </a:r>
            <a:r>
              <a:rPr lang="en-ZA" sz="1400" dirty="0" smtClean="0">
                <a:latin typeface="Tahoma" panose="020B0604030504040204" pitchFamily="34" charset="0"/>
                <a:ea typeface="Tahoma" panose="020B0604030504040204" pitchFamily="34" charset="0"/>
                <a:cs typeface="Tahoma" panose="020B0604030504040204" pitchFamily="34" charset="0"/>
              </a:rPr>
              <a:t>.  </a:t>
            </a:r>
          </a:p>
          <a:p>
            <a:pPr>
              <a:lnSpc>
                <a:spcPct val="108000"/>
              </a:lnSpc>
              <a:spcBef>
                <a:spcPts val="0"/>
              </a:spcBef>
              <a:buClr>
                <a:srgbClr val="C00000"/>
              </a:buClr>
              <a:buSzPct val="80000"/>
              <a:buFont typeface="Wingdings" panose="05000000000000000000" pitchFamily="2" charset="2"/>
              <a:buChar char="Ø"/>
            </a:pPr>
            <a:endParaRPr lang="en-ZA"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r>
              <a:rPr lang="en-ZA" sz="1400" dirty="0" smtClean="0">
                <a:latin typeface="Tahoma" panose="020B0604030504040204" pitchFamily="34" charset="0"/>
                <a:ea typeface="Tahoma" panose="020B0604030504040204" pitchFamily="34" charset="0"/>
                <a:cs typeface="Tahoma" panose="020B0604030504040204" pitchFamily="34" charset="0"/>
              </a:rPr>
              <a:t>In </a:t>
            </a:r>
            <a:r>
              <a:rPr lang="en-ZA" sz="1400" dirty="0">
                <a:latin typeface="Tahoma" panose="020B0604030504040204" pitchFamily="34" charset="0"/>
                <a:ea typeface="Tahoma" panose="020B0604030504040204" pitchFamily="34" charset="0"/>
                <a:cs typeface="Tahoma" panose="020B0604030504040204" pitchFamily="34" charset="0"/>
              </a:rPr>
              <a:t>addition to the Training Needs Analyses, a number of reports focussed on capacity constraints and service delivery issues experienced at specific times and places.  These reports are of much relevance as they indicate the possible involvement of the NSG through targeted interventions and the rollout of applicable training </a:t>
            </a:r>
            <a:r>
              <a:rPr lang="en-ZA" sz="1400" dirty="0" smtClean="0">
                <a:latin typeface="Tahoma" panose="020B0604030504040204" pitchFamily="34" charset="0"/>
                <a:ea typeface="Tahoma" panose="020B0604030504040204" pitchFamily="34" charset="0"/>
                <a:cs typeface="Tahoma" panose="020B0604030504040204" pitchFamily="34" charset="0"/>
              </a:rPr>
              <a:t>programmes</a:t>
            </a:r>
          </a:p>
          <a:p>
            <a:pPr>
              <a:lnSpc>
                <a:spcPct val="108000"/>
              </a:lnSpc>
              <a:spcBef>
                <a:spcPts val="0"/>
              </a:spcBef>
              <a:buClr>
                <a:srgbClr val="C00000"/>
              </a:buClr>
              <a:buSzPct val="80000"/>
              <a:buFont typeface="Wingdings" panose="05000000000000000000" pitchFamily="2" charset="2"/>
              <a:buChar char="Ø"/>
            </a:pPr>
            <a:endParaRPr lang="en-ZA"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r>
              <a:rPr lang="en-ZA" sz="1400" dirty="0" smtClean="0">
                <a:latin typeface="Tahoma" panose="020B0604030504040204" pitchFamily="34" charset="0"/>
                <a:ea typeface="Tahoma" panose="020B0604030504040204" pitchFamily="34" charset="0"/>
                <a:cs typeface="Tahoma" panose="020B0604030504040204" pitchFamily="34" charset="0"/>
              </a:rPr>
              <a:t>The </a:t>
            </a:r>
            <a:r>
              <a:rPr lang="en-ZA" sz="1400" dirty="0">
                <a:latin typeface="Tahoma" panose="020B0604030504040204" pitchFamily="34" charset="0"/>
                <a:ea typeface="Tahoma" panose="020B0604030504040204" pitchFamily="34" charset="0"/>
                <a:cs typeface="Tahoma" panose="020B0604030504040204" pitchFamily="34" charset="0"/>
              </a:rPr>
              <a:t>Case Study Project was initially aimed at delivering 10 case studies, but in the end it resulted in 15 completed case studies as well as a case study repository to be accessed as an open source.  The case studies addresses key issues in the public administration such as the </a:t>
            </a:r>
            <a:r>
              <a:rPr lang="en-GB" sz="1400" dirty="0">
                <a:latin typeface="Tahoma" panose="020B0604030504040204" pitchFamily="34" charset="0"/>
                <a:ea typeface="Tahoma" panose="020B0604030504040204" pitchFamily="34" charset="0"/>
                <a:cs typeface="Tahoma" panose="020B0604030504040204" pitchFamily="34" charset="0"/>
              </a:rPr>
              <a:t>political-administrative interface; implementation of public policy within complex, multi-layered contexts; participatory and co-operative governance; leadership and management; strategic planning; transformation; financial governance; monitoring and evaluation; social justice and transformation themes (including ethics, gender, disability and diversity); and impact </a:t>
            </a:r>
            <a:r>
              <a:rPr lang="en-GB" sz="1400" dirty="0" smtClean="0">
                <a:latin typeface="Tahoma" panose="020B0604030504040204" pitchFamily="34" charset="0"/>
                <a:ea typeface="Tahoma" panose="020B0604030504040204" pitchFamily="34" charset="0"/>
                <a:cs typeface="Tahoma" panose="020B0604030504040204" pitchFamily="34" charset="0"/>
              </a:rPr>
              <a:t>assessments</a:t>
            </a:r>
          </a:p>
          <a:p>
            <a:pPr>
              <a:lnSpc>
                <a:spcPct val="108000"/>
              </a:lnSpc>
              <a:spcBef>
                <a:spcPts val="0"/>
              </a:spcBef>
              <a:buClr>
                <a:srgbClr val="C00000"/>
              </a:buClr>
              <a:buSzPct val="80000"/>
              <a:buFont typeface="Wingdings" panose="05000000000000000000" pitchFamily="2" charset="2"/>
              <a:buChar char="Ø"/>
            </a:pPr>
            <a:endParaRPr lang="en-GB"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r>
              <a:rPr lang="en-GB" sz="1400" dirty="0" smtClean="0">
                <a:latin typeface="Tahoma" panose="020B0604030504040204" pitchFamily="34" charset="0"/>
                <a:ea typeface="Tahoma" panose="020B0604030504040204" pitchFamily="34" charset="0"/>
                <a:cs typeface="Tahoma" panose="020B0604030504040204" pitchFamily="34" charset="0"/>
              </a:rPr>
              <a:t>Annually M&amp;E reports are also generated which provide the NSG with information on the quality of the ETD interventions </a:t>
            </a:r>
            <a:endParaRPr lang="en-GB"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endParaRPr lang="en-US" sz="14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a:xfrm>
            <a:off x="4211960" y="6151498"/>
            <a:ext cx="432048" cy="365125"/>
          </a:xfrm>
        </p:spPr>
        <p:txBody>
          <a:bodyPr/>
          <a:lstStyle/>
          <a:p>
            <a:fld id="{1CE6738C-8955-4CF1-A256-1C49941BBB03}" type="slidenum">
              <a:rPr lang="en-ZA" smtClean="0">
                <a:solidFill>
                  <a:srgbClr val="AAAAAA"/>
                </a:solidFill>
              </a:rPr>
              <a:pPr/>
              <a:t>5</a:t>
            </a:fld>
            <a:endParaRPr lang="en-ZA" dirty="0">
              <a:solidFill>
                <a:srgbClr val="AAAAAA"/>
              </a:solidFill>
            </a:endParaRPr>
          </a:p>
        </p:txBody>
      </p:sp>
    </p:spTree>
    <p:extLst>
      <p:ext uri="{BB962C8B-B14F-4D97-AF65-F5344CB8AC3E}">
        <p14:creationId xmlns:p14="http://schemas.microsoft.com/office/powerpoint/2010/main" val="4026478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92088"/>
          </a:xfrm>
        </p:spPr>
        <p:txBody>
          <a:bodyPr>
            <a:noAutofit/>
          </a:bodyPr>
          <a:lstStyle/>
          <a:p>
            <a:r>
              <a:rPr lang="en-ZA"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Five Year Performance (2015/16 to 2019/20)</a:t>
            </a:r>
            <a:endParaRPr lang="en-US" sz="18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1124744"/>
            <a:ext cx="9036496" cy="4752528"/>
          </a:xfrm>
        </p:spPr>
        <p:txBody>
          <a:bodyPr>
            <a:noAutofit/>
          </a:bodyPr>
          <a:lstStyle/>
          <a:p>
            <a:pPr>
              <a:lnSpc>
                <a:spcPct val="108000"/>
              </a:lnSpc>
              <a:spcBef>
                <a:spcPts val="0"/>
              </a:spcBef>
              <a:buClr>
                <a:srgbClr val="C00000"/>
              </a:buClr>
              <a:buSzPct val="80000"/>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The NSG integrated and collaborated with network of training and development institutions and practitioners, including independent individual contractors, on-board trainers, higher education institutions, and private entities</a:t>
            </a:r>
          </a:p>
          <a:p>
            <a:pPr marL="0" indent="0">
              <a:lnSpc>
                <a:spcPct val="108000"/>
              </a:lnSpc>
              <a:spcBef>
                <a:spcPts val="0"/>
              </a:spcBef>
              <a:buClr>
                <a:srgbClr val="C00000"/>
              </a:buClr>
              <a:buSzPct val="80000"/>
              <a:buNone/>
            </a:pPr>
            <a:endParaRPr lang="en-US" sz="1400" i="1"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80000"/>
              <a:buNone/>
            </a:pPr>
            <a:endParaRPr lang="en-US" sz="1400" i="1"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endParaRPr lang="en-US" sz="1400" i="1" dirty="0" smtClean="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endParaRPr lang="en-GB"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The </a:t>
            </a:r>
            <a:r>
              <a:rPr lang="en-US" sz="1400" dirty="0">
                <a:latin typeface="Tahoma" panose="020B0604030504040204" pitchFamily="34" charset="0"/>
                <a:ea typeface="Tahoma" panose="020B0604030504040204" pitchFamily="34" charset="0"/>
                <a:cs typeface="Tahoma" panose="020B0604030504040204" pitchFamily="34" charset="0"/>
              </a:rPr>
              <a:t>NSG strengthened its international relations and partnerships, including the EU partnership, and National Chinese Academy of Governance (NCAG). </a:t>
            </a:r>
            <a:r>
              <a:rPr lang="en-ZA" sz="1400" dirty="0">
                <a:latin typeface="Tahoma" panose="020B0604030504040204" pitchFamily="34" charset="0"/>
                <a:ea typeface="Tahoma" panose="020B0604030504040204" pitchFamily="34" charset="0"/>
                <a:cs typeface="Tahoma" panose="020B0604030504040204" pitchFamily="34" charset="0"/>
              </a:rPr>
              <a:t>An important accomplishment for the NSG and the Africa Management Development Institutes’ Network (AMDIN) was the publication of a unique new journal under the editorship of the </a:t>
            </a:r>
            <a:r>
              <a:rPr lang="en-ZA" sz="1400" dirty="0" smtClean="0">
                <a:latin typeface="Tahoma" panose="020B0604030504040204" pitchFamily="34" charset="0"/>
                <a:ea typeface="Tahoma" panose="020B0604030504040204" pitchFamily="34" charset="0"/>
                <a:cs typeface="Tahoma" panose="020B0604030504040204" pitchFamily="34" charset="0"/>
              </a:rPr>
              <a:t>NSG</a:t>
            </a:r>
          </a:p>
          <a:p>
            <a:pPr>
              <a:lnSpc>
                <a:spcPct val="108000"/>
              </a:lnSpc>
              <a:spcBef>
                <a:spcPts val="0"/>
              </a:spcBef>
              <a:buClr>
                <a:srgbClr val="C00000"/>
              </a:buClr>
              <a:buSzPct val="80000"/>
              <a:buFont typeface="Wingdings" panose="05000000000000000000" pitchFamily="2" charset="2"/>
              <a:buChar char="Ø"/>
            </a:pPr>
            <a:endParaRPr lang="en-ZA"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r>
              <a:rPr lang="en-ZA" sz="1400" dirty="0" smtClean="0">
                <a:latin typeface="Tahoma" panose="020B0604030504040204" pitchFamily="34" charset="0"/>
                <a:ea typeface="Tahoma" panose="020B0604030504040204" pitchFamily="34" charset="0"/>
                <a:cs typeface="Tahoma" panose="020B0604030504040204" pitchFamily="34" charset="0"/>
              </a:rPr>
              <a:t>The </a:t>
            </a:r>
            <a:r>
              <a:rPr lang="en-ZA" sz="1400" dirty="0">
                <a:latin typeface="Tahoma" panose="020B0604030504040204" pitchFamily="34" charset="0"/>
                <a:ea typeface="Tahoma" panose="020B0604030504040204" pitchFamily="34" charset="0"/>
                <a:cs typeface="Tahoma" panose="020B0604030504040204" pitchFamily="34" charset="0"/>
              </a:rPr>
              <a:t>Africa Journal of Public Sector Development and Governance (AJPSDG) is a peer-reviewed scholarly journal which investigates a broad spectrum of matters and issues related to policy research and implementation in public sector leadership, management and development in Africa</a:t>
            </a:r>
          </a:p>
          <a:p>
            <a:pPr>
              <a:lnSpc>
                <a:spcPct val="108000"/>
              </a:lnSpc>
              <a:spcBef>
                <a:spcPts val="0"/>
              </a:spcBef>
              <a:buClr>
                <a:srgbClr val="C00000"/>
              </a:buClr>
              <a:buSzPct val="80000"/>
              <a:buFont typeface="Wingdings" panose="05000000000000000000" pitchFamily="2" charset="2"/>
              <a:buChar char="Ø"/>
            </a:pPr>
            <a:endParaRPr lang="en-ZA" sz="15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a:xfrm>
            <a:off x="4211960" y="6151498"/>
            <a:ext cx="432048" cy="365125"/>
          </a:xfrm>
        </p:spPr>
        <p:txBody>
          <a:bodyPr/>
          <a:lstStyle/>
          <a:p>
            <a:fld id="{1CE6738C-8955-4CF1-A256-1C49941BBB03}" type="slidenum">
              <a:rPr lang="en-ZA" smtClean="0">
                <a:solidFill>
                  <a:srgbClr val="AAAAAA"/>
                </a:solidFill>
              </a:rPr>
              <a:pPr/>
              <a:t>6</a:t>
            </a:fld>
            <a:endParaRPr lang="en-ZA" dirty="0">
              <a:solidFill>
                <a:srgbClr val="AAAAAA"/>
              </a:solidFill>
            </a:endParaRPr>
          </a:p>
        </p:txBody>
      </p:sp>
      <p:pic>
        <p:nvPicPr>
          <p:cNvPr id="5" name="Picture 4"/>
          <p:cNvPicPr>
            <a:picLocks noChangeAspect="1"/>
          </p:cNvPicPr>
          <p:nvPr/>
        </p:nvPicPr>
        <p:blipFill>
          <a:blip r:embed="rId2"/>
          <a:stretch>
            <a:fillRect/>
          </a:stretch>
        </p:blipFill>
        <p:spPr>
          <a:xfrm>
            <a:off x="604358" y="1940272"/>
            <a:ext cx="8144105" cy="1591194"/>
          </a:xfrm>
          <a:prstGeom prst="rect">
            <a:avLst/>
          </a:prstGeom>
        </p:spPr>
      </p:pic>
    </p:spTree>
    <p:extLst>
      <p:ext uri="{BB962C8B-B14F-4D97-AF65-F5344CB8AC3E}">
        <p14:creationId xmlns:p14="http://schemas.microsoft.com/office/powerpoint/2010/main" val="208069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5" y="415462"/>
            <a:ext cx="8229600" cy="792088"/>
          </a:xfrm>
        </p:spPr>
        <p:txBody>
          <a:bodyPr>
            <a:noAutofit/>
          </a:bodyPr>
          <a:lstStyle/>
          <a:p>
            <a:r>
              <a:rPr lang="en-ZA" sz="2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Backdrop to the Annual Performance </a:t>
            </a:r>
            <a:endParaRPr lang="en-US" sz="18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1124744"/>
            <a:ext cx="4572000" cy="4752528"/>
          </a:xfrm>
        </p:spPr>
        <p:txBody>
          <a:bodyPr>
            <a:noAutofit/>
          </a:bodyPr>
          <a:lstStyle/>
          <a:p>
            <a:pPr>
              <a:lnSpc>
                <a:spcPct val="108000"/>
              </a:lnSpc>
              <a:spcBef>
                <a:spcPts val="0"/>
              </a:spcBef>
              <a:buClr>
                <a:srgbClr val="C00000"/>
              </a:buClr>
              <a:buSzPct val="80000"/>
              <a:buFont typeface="Wingdings" panose="05000000000000000000" pitchFamily="2" charset="2"/>
              <a:buChar char="Ø"/>
            </a:pPr>
            <a:r>
              <a:rPr lang="en-GB" sz="1300" dirty="0">
                <a:solidFill>
                  <a:prstClr val="black"/>
                </a:solidFill>
                <a:latin typeface="Tahoma" panose="020B0604030504040204" pitchFamily="34" charset="0"/>
                <a:ea typeface="Tahoma" panose="020B0604030504040204" pitchFamily="34" charset="0"/>
                <a:cs typeface="Tahoma" panose="020B0604030504040204" pitchFamily="34" charset="0"/>
              </a:rPr>
              <a:t>The NSG draws its mandate from section </a:t>
            </a:r>
            <a:r>
              <a:rPr lang="en-GB"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195 of the Constitution, </a:t>
            </a:r>
            <a:r>
              <a:rPr lang="en-GB" sz="1300" dirty="0">
                <a:solidFill>
                  <a:prstClr val="black"/>
                </a:solidFill>
                <a:latin typeface="Tahoma" panose="020B0604030504040204" pitchFamily="34" charset="0"/>
                <a:ea typeface="Tahoma" panose="020B0604030504040204" pitchFamily="34" charset="0"/>
                <a:cs typeface="Tahoma" panose="020B0604030504040204" pitchFamily="34" charset="0"/>
              </a:rPr>
              <a:t>and with particular reference to 195(1) (h), which stipulates that: “good human resource management and career-development practices, to maximise human potential, must be cultivated” </a:t>
            </a:r>
            <a:endParaRPr lang="en-ZA"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endParaRPr lang="en-ZA" sz="1300" dirty="0" smtClean="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r>
              <a:rPr lang="en-ZA" sz="1300" dirty="0" smtClean="0">
                <a:latin typeface="Tahoma" panose="020B0604030504040204" pitchFamily="34" charset="0"/>
                <a:ea typeface="Tahoma" panose="020B0604030504040204" pitchFamily="34" charset="0"/>
                <a:cs typeface="Tahoma" panose="020B0604030504040204" pitchFamily="34" charset="0"/>
              </a:rPr>
              <a:t>Legislative provisions in the Public Service Act and Public Administration Management Act mandate the NSG to provide education, training and development to the three spheres of government)</a:t>
            </a:r>
          </a:p>
          <a:p>
            <a:pPr>
              <a:lnSpc>
                <a:spcPct val="108000"/>
              </a:lnSpc>
              <a:spcBef>
                <a:spcPts val="0"/>
              </a:spcBef>
              <a:buClr>
                <a:srgbClr val="C00000"/>
              </a:buClr>
              <a:buSzPct val="80000"/>
              <a:buFont typeface="Wingdings" panose="05000000000000000000" pitchFamily="2" charset="2"/>
              <a:buChar char="Ø"/>
            </a:pPr>
            <a:endParaRPr lang="en-ZA" sz="13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r>
              <a:rPr lang="en-GB" sz="13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The </a:t>
            </a:r>
            <a:r>
              <a:rPr lang="en-GB" sz="13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2019/20 performance plan is also guided </a:t>
            </a:r>
            <a:r>
              <a:rPr lang="en-GB" sz="13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by the February 2019 State of the Nation Address (SONA), wherein the President announced that </a:t>
            </a:r>
            <a:r>
              <a:rPr lang="en-GB" sz="1300" dirty="0">
                <a:latin typeface="Tahoma" panose="020B0604030504040204" pitchFamily="34" charset="0"/>
                <a:ea typeface="Tahoma" panose="020B0604030504040204" pitchFamily="34" charset="0"/>
                <a:cs typeface="Tahoma" panose="020B0604030504040204" pitchFamily="34" charset="0"/>
              </a:rPr>
              <a:t>“</a:t>
            </a:r>
            <a:r>
              <a:rPr lang="en-GB" sz="1300" i="1" dirty="0">
                <a:latin typeface="Tahoma" panose="020B0604030504040204" pitchFamily="34" charset="0"/>
                <a:ea typeface="Tahoma" panose="020B0604030504040204" pitchFamily="34" charset="0"/>
                <a:cs typeface="Tahoma" panose="020B0604030504040204" pitchFamily="34" charset="0"/>
              </a:rPr>
              <a:t>In</a:t>
            </a:r>
            <a:r>
              <a:rPr lang="en-US" sz="1300" i="1" dirty="0">
                <a:latin typeface="Tahoma" panose="020B0604030504040204" pitchFamily="34" charset="0"/>
                <a:ea typeface="Tahoma" panose="020B0604030504040204" pitchFamily="34" charset="0"/>
                <a:cs typeface="Tahoma" panose="020B0604030504040204" pitchFamily="34" charset="0"/>
              </a:rPr>
              <a:t> improving the capabilities of public servants, the National School of Government is introducing a suite of compulsory courses, covering areas like ethics and anti-corruption, senior management and supply chain management, and deployment of managers to the coal face to strengthen service delivery</a:t>
            </a:r>
            <a:r>
              <a:rPr lang="en-US" sz="1300" dirty="0" smtClean="0">
                <a:latin typeface="Tahoma" panose="020B0604030504040204" pitchFamily="34" charset="0"/>
                <a:ea typeface="Tahoma" panose="020B0604030504040204" pitchFamily="34" charset="0"/>
                <a:cs typeface="Tahoma" panose="020B0604030504040204" pitchFamily="34" charset="0"/>
              </a:rPr>
              <a:t>”.</a:t>
            </a:r>
          </a:p>
          <a:p>
            <a:pPr>
              <a:lnSpc>
                <a:spcPct val="108000"/>
              </a:lnSpc>
              <a:spcBef>
                <a:spcPts val="0"/>
              </a:spcBef>
              <a:buClr>
                <a:srgbClr val="C00000"/>
              </a:buClr>
              <a:buSzPct val="80000"/>
              <a:buFont typeface="Wingdings" panose="05000000000000000000" pitchFamily="2" charset="2"/>
              <a:buChar char="Ø"/>
            </a:pP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08000"/>
              </a:lnSpc>
              <a:spcBef>
                <a:spcPts val="0"/>
              </a:spcBef>
              <a:buClr>
                <a:srgbClr val="C00000"/>
              </a:buClr>
              <a:buSzPct val="80000"/>
              <a:buFont typeface="Wingdings" panose="05000000000000000000" pitchFamily="2" charset="2"/>
              <a:buChar char="Ø"/>
            </a:pPr>
            <a:endParaRPr lang="en-US" sz="1400" dirty="0">
              <a:latin typeface="Gill Sans MT" panose="020B0502020104020203"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80000"/>
              <a:buNone/>
            </a:pP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fld id="{1CE6738C-8955-4CF1-A256-1C49941BBB03}" type="slidenum">
              <a:rPr lang="en-ZA" smtClean="0">
                <a:solidFill>
                  <a:srgbClr val="AAAAAA"/>
                </a:solidFill>
              </a:rPr>
              <a:pPr/>
              <a:t>7</a:t>
            </a:fld>
            <a:endParaRPr lang="en-ZA" dirty="0">
              <a:solidFill>
                <a:srgbClr val="AAAAAA"/>
              </a:solidFill>
            </a:endParaRPr>
          </a:p>
        </p:txBody>
      </p:sp>
      <p:graphicFrame>
        <p:nvGraphicFramePr>
          <p:cNvPr id="6" name="Diagram 5"/>
          <p:cNvGraphicFramePr/>
          <p:nvPr>
            <p:extLst>
              <p:ext uri="{D42A27DB-BD31-4B8C-83A1-F6EECF244321}">
                <p14:modId xmlns:p14="http://schemas.microsoft.com/office/powerpoint/2010/main" val="606254091"/>
              </p:ext>
            </p:extLst>
          </p:nvPr>
        </p:nvGraphicFramePr>
        <p:xfrm>
          <a:off x="4860032" y="1340768"/>
          <a:ext cx="396044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3021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5" y="415462"/>
            <a:ext cx="8229600" cy="792088"/>
          </a:xfrm>
        </p:spPr>
        <p:txBody>
          <a:bodyPr>
            <a:noAutofit/>
          </a:bodyPr>
          <a:lstStyle/>
          <a:p>
            <a:r>
              <a:rPr lang="en-ZA"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Backdrop to the Annual Performance </a:t>
            </a:r>
            <a:endParaRPr lang="en-US" sz="18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1124744"/>
            <a:ext cx="9036496" cy="4752528"/>
          </a:xfrm>
        </p:spPr>
        <p:txBody>
          <a:bodyPr>
            <a:noAutofit/>
          </a:bodyPr>
          <a:lstStyle/>
          <a:p>
            <a:pPr>
              <a:lnSpc>
                <a:spcPct val="108000"/>
              </a:lnSpc>
              <a:spcBef>
                <a:spcPts val="0"/>
              </a:spcBef>
              <a:buClr>
                <a:srgbClr val="C00000"/>
              </a:buClr>
              <a:buSzPct val="80000"/>
              <a:buFont typeface="Wingdings" panose="05000000000000000000" pitchFamily="2" charset="2"/>
              <a:buChar char="Ø"/>
            </a:pPr>
            <a:r>
              <a:rPr lang="en-ZA" sz="1400" dirty="0" smtClean="0">
                <a:latin typeface="Tahoma" panose="020B0604030504040204" pitchFamily="34" charset="0"/>
                <a:ea typeface="Tahoma" panose="020B0604030504040204" pitchFamily="34" charset="0"/>
                <a:cs typeface="Tahoma" panose="020B0604030504040204" pitchFamily="34" charset="0"/>
              </a:rPr>
              <a:t>The annual performance of the NSG is being presented at a time of severe constraints, which has affected the past performance and will impact on the current and future performance </a:t>
            </a:r>
          </a:p>
          <a:p>
            <a:pPr>
              <a:lnSpc>
                <a:spcPct val="108000"/>
              </a:lnSpc>
              <a:spcBef>
                <a:spcPts val="0"/>
              </a:spcBef>
              <a:buClr>
                <a:srgbClr val="C00000"/>
              </a:buClr>
              <a:buSzPct val="80000"/>
              <a:buFont typeface="Wingdings" panose="05000000000000000000" pitchFamily="2" charset="2"/>
              <a:buChar char="Ø"/>
            </a:pPr>
            <a:endParaRPr lang="en-ZA"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r>
              <a:rPr lang="en-ZA" sz="1400" dirty="0" smtClean="0">
                <a:latin typeface="Tahoma" panose="020B0604030504040204" pitchFamily="34" charset="0"/>
                <a:ea typeface="Tahoma" panose="020B0604030504040204" pitchFamily="34" charset="0"/>
                <a:cs typeface="Tahoma" panose="020B0604030504040204" pitchFamily="34" charset="0"/>
              </a:rPr>
              <a:t>Training performance was severely affected </a:t>
            </a:r>
            <a:r>
              <a:rPr lang="en-GB" sz="1400" dirty="0" smtClean="0">
                <a:latin typeface="Tahoma" panose="020B0604030504040204" pitchFamily="34" charset="0"/>
                <a:ea typeface="Tahoma" panose="020B0604030504040204" pitchFamily="34" charset="0"/>
                <a:cs typeface="Tahoma" panose="020B0604030504040204" pitchFamily="34" charset="0"/>
              </a:rPr>
              <a:t>due </a:t>
            </a:r>
            <a:r>
              <a:rPr lang="en-GB" sz="1400" dirty="0">
                <a:latin typeface="Tahoma" panose="020B0604030504040204" pitchFamily="34" charset="0"/>
                <a:ea typeface="Tahoma" panose="020B0604030504040204" pitchFamily="34" charset="0"/>
                <a:cs typeface="Tahoma" panose="020B0604030504040204" pitchFamily="34" charset="0"/>
              </a:rPr>
              <a:t>to the slow uptake of </a:t>
            </a:r>
            <a:r>
              <a:rPr lang="en-GB" sz="1400" dirty="0" smtClean="0">
                <a:latin typeface="Tahoma" panose="020B0604030504040204" pitchFamily="34" charset="0"/>
                <a:ea typeface="Tahoma" panose="020B0604030504040204" pitchFamily="34" charset="0"/>
                <a:cs typeface="Tahoma" panose="020B0604030504040204" pitchFamily="34" charset="0"/>
              </a:rPr>
              <a:t>training </a:t>
            </a:r>
            <a:r>
              <a:rPr lang="en-GB" sz="1400" dirty="0">
                <a:latin typeface="Tahoma" panose="020B0604030504040204" pitchFamily="34" charset="0"/>
                <a:ea typeface="Tahoma" panose="020B0604030504040204" pitchFamily="34" charset="0"/>
                <a:cs typeface="Tahoma" panose="020B0604030504040204" pitchFamily="34" charset="0"/>
              </a:rPr>
              <a:t>perpetuated by the outbreak of the </a:t>
            </a:r>
            <a:r>
              <a:rPr lang="en-GB" sz="1400" dirty="0" smtClean="0">
                <a:latin typeface="Tahoma" panose="020B0604030504040204" pitchFamily="34" charset="0"/>
                <a:ea typeface="Tahoma" panose="020B0604030504040204" pitchFamily="34" charset="0"/>
                <a:cs typeface="Tahoma" panose="020B0604030504040204" pitchFamily="34" charset="0"/>
              </a:rPr>
              <a:t>COVID-19 pandemic </a:t>
            </a:r>
            <a:r>
              <a:rPr lang="en-GB" sz="1400" dirty="0">
                <a:latin typeface="Tahoma" panose="020B0604030504040204" pitchFamily="34" charset="0"/>
                <a:ea typeface="Tahoma" panose="020B0604030504040204" pitchFamily="34" charset="0"/>
                <a:cs typeface="Tahoma" panose="020B0604030504040204" pitchFamily="34" charset="0"/>
              </a:rPr>
              <a:t>that necessitated the restriction of persons </a:t>
            </a:r>
            <a:r>
              <a:rPr lang="en-GB" sz="1400" dirty="0" smtClean="0">
                <a:latin typeface="Tahoma" panose="020B0604030504040204" pitchFamily="34" charset="0"/>
                <a:ea typeface="Tahoma" panose="020B0604030504040204" pitchFamily="34" charset="0"/>
                <a:cs typeface="Tahoma" panose="020B0604030504040204" pitchFamily="34" charset="0"/>
              </a:rPr>
              <a:t>to attend face-to-face training. </a:t>
            </a:r>
            <a:r>
              <a:rPr lang="en-US" sz="1400" dirty="0">
                <a:latin typeface="Tahoma" panose="020B0604030504040204" pitchFamily="34" charset="0"/>
                <a:ea typeface="Tahoma" panose="020B0604030504040204" pitchFamily="34" charset="0"/>
                <a:cs typeface="Tahoma" panose="020B0604030504040204" pitchFamily="34" charset="0"/>
              </a:rPr>
              <a:t>The NSG offers the majority of its ETD interventions through face-to-face </a:t>
            </a:r>
            <a:r>
              <a:rPr lang="en-US" sz="1400" dirty="0" smtClean="0">
                <a:latin typeface="Tahoma" panose="020B0604030504040204" pitchFamily="34" charset="0"/>
                <a:ea typeface="Tahoma" panose="020B0604030504040204" pitchFamily="34" charset="0"/>
                <a:cs typeface="Tahoma" panose="020B0604030504040204" pitchFamily="34" charset="0"/>
              </a:rPr>
              <a:t>learning and</a:t>
            </a:r>
            <a:r>
              <a:rPr lang="en-GB" sz="1400" dirty="0" smtClean="0">
                <a:latin typeface="Tahoma" panose="020B0604030504040204" pitchFamily="34" charset="0"/>
                <a:ea typeface="Tahoma" panose="020B0604030504040204" pitchFamily="34" charset="0"/>
                <a:cs typeface="Tahoma" panose="020B0604030504040204" pitchFamily="34" charset="0"/>
              </a:rPr>
              <a:t> </a:t>
            </a:r>
            <a:r>
              <a:rPr lang="en-GB" sz="1400" dirty="0">
                <a:latin typeface="Tahoma" panose="020B0604030504040204" pitchFamily="34" charset="0"/>
                <a:ea typeface="Tahoma" panose="020B0604030504040204" pitchFamily="34" charset="0"/>
                <a:cs typeface="Tahoma" panose="020B0604030504040204" pitchFamily="34" charset="0"/>
              </a:rPr>
              <a:t>revenue generation is calculated on a scenario of a maximum of 20 learners per class</a:t>
            </a:r>
            <a:endParaRPr lang="en-GB" sz="1400" dirty="0" smtClean="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endParaRPr lang="en-GB"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r>
              <a:rPr lang="en-ZA" sz="1400" dirty="0" smtClean="0">
                <a:latin typeface="Tahoma" panose="020B0604030504040204" pitchFamily="34" charset="0"/>
                <a:ea typeface="Tahoma" panose="020B0604030504040204" pitchFamily="34" charset="0"/>
                <a:cs typeface="Tahoma" panose="020B0604030504040204" pitchFamily="34" charset="0"/>
              </a:rPr>
              <a:t>Training </a:t>
            </a:r>
            <a:r>
              <a:rPr lang="en-ZA" sz="1400" dirty="0">
                <a:latin typeface="Tahoma" panose="020B0604030504040204" pitchFamily="34" charset="0"/>
                <a:ea typeface="Tahoma" panose="020B0604030504040204" pitchFamily="34" charset="0"/>
                <a:cs typeface="Tahoma" panose="020B0604030504040204" pitchFamily="34" charset="0"/>
              </a:rPr>
              <a:t>delivery </a:t>
            </a:r>
            <a:r>
              <a:rPr lang="en-ZA" sz="1400" dirty="0" smtClean="0">
                <a:latin typeface="Tahoma" panose="020B0604030504040204" pitchFamily="34" charset="0"/>
                <a:ea typeface="Tahoma" panose="020B0604030504040204" pitchFamily="34" charset="0"/>
                <a:cs typeface="Tahoma" panose="020B0604030504040204" pitchFamily="34" charset="0"/>
              </a:rPr>
              <a:t>was affected in the last quarter compared </a:t>
            </a:r>
            <a:r>
              <a:rPr lang="en-ZA" sz="1400" dirty="0">
                <a:latin typeface="Tahoma" panose="020B0604030504040204" pitchFamily="34" charset="0"/>
                <a:ea typeface="Tahoma" panose="020B0604030504040204" pitchFamily="34" charset="0"/>
                <a:cs typeface="Tahoma" panose="020B0604030504040204" pitchFamily="34" charset="0"/>
              </a:rPr>
              <a:t>to the same period in the previous financial years. </a:t>
            </a:r>
            <a:r>
              <a:rPr lang="en-ZA" sz="1400" dirty="0" smtClean="0">
                <a:latin typeface="Tahoma" panose="020B0604030504040204" pitchFamily="34" charset="0"/>
                <a:ea typeface="Tahoma" panose="020B0604030504040204" pitchFamily="34" charset="0"/>
                <a:cs typeface="Tahoma" panose="020B0604030504040204" pitchFamily="34" charset="0"/>
              </a:rPr>
              <a:t>Past performance trends show the last quarter to </a:t>
            </a:r>
            <a:r>
              <a:rPr lang="en-ZA" sz="1400" dirty="0">
                <a:latin typeface="Tahoma" panose="020B0604030504040204" pitchFamily="34" charset="0"/>
                <a:ea typeface="Tahoma" panose="020B0604030504040204" pitchFamily="34" charset="0"/>
                <a:cs typeface="Tahoma" panose="020B0604030504040204" pitchFamily="34" charset="0"/>
              </a:rPr>
              <a:t>be the best performing </a:t>
            </a:r>
            <a:r>
              <a:rPr lang="en-ZA" sz="1400" dirty="0" smtClean="0">
                <a:latin typeface="Tahoma" panose="020B0604030504040204" pitchFamily="34" charset="0"/>
                <a:ea typeface="Tahoma" panose="020B0604030504040204" pitchFamily="34" charset="0"/>
                <a:cs typeface="Tahoma" panose="020B0604030504040204" pitchFamily="34" charset="0"/>
              </a:rPr>
              <a:t>period. We already indicated to the Portfolio Committee (and subsequently the National Treasury) of monthly revenue losses due to class cancelations </a:t>
            </a:r>
          </a:p>
          <a:p>
            <a:pPr>
              <a:lnSpc>
                <a:spcPct val="108000"/>
              </a:lnSpc>
              <a:spcBef>
                <a:spcPts val="0"/>
              </a:spcBef>
              <a:buClr>
                <a:srgbClr val="C00000"/>
              </a:buClr>
              <a:buSzPct val="80000"/>
              <a:buFont typeface="Wingdings" panose="05000000000000000000" pitchFamily="2" charset="2"/>
              <a:buChar char="Ø"/>
            </a:pP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We can indicate that leading to the period of the national lockdown, particularly in March 2020, the NSG management worked on a response plan going forward, which was approved by the Minister. Key interventions for the NSG are: shifts to greater online learning; partnerships that will assist in revenue generation; improvements in ICT infrastructure </a:t>
            </a:r>
          </a:p>
          <a:p>
            <a:pPr algn="just">
              <a:lnSpc>
                <a:spcPct val="108000"/>
              </a:lnSpc>
              <a:spcBef>
                <a:spcPts val="0"/>
              </a:spcBef>
              <a:buClr>
                <a:srgbClr val="C00000"/>
              </a:buClr>
              <a:buSzPct val="80000"/>
              <a:buFont typeface="Wingdings" panose="05000000000000000000" pitchFamily="2" charset="2"/>
              <a:buChar char="Ø"/>
            </a:pPr>
            <a:endParaRPr lang="en-ZA" sz="14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80000"/>
              <a:buNone/>
            </a:pP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fld id="{1CE6738C-8955-4CF1-A256-1C49941BBB03}" type="slidenum">
              <a:rPr lang="en-ZA" smtClean="0">
                <a:solidFill>
                  <a:srgbClr val="AAAAAA"/>
                </a:solidFill>
              </a:rPr>
              <a:pPr/>
              <a:t>8</a:t>
            </a:fld>
            <a:endParaRPr lang="en-ZA" dirty="0">
              <a:solidFill>
                <a:srgbClr val="AAAAAA"/>
              </a:solidFill>
            </a:endParaRPr>
          </a:p>
        </p:txBody>
      </p:sp>
    </p:spTree>
    <p:extLst>
      <p:ext uri="{BB962C8B-B14F-4D97-AF65-F5344CB8AC3E}">
        <p14:creationId xmlns:p14="http://schemas.microsoft.com/office/powerpoint/2010/main" val="3923061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5" y="415462"/>
            <a:ext cx="8229600" cy="792088"/>
          </a:xfrm>
        </p:spPr>
        <p:txBody>
          <a:bodyPr>
            <a:noAutofit/>
          </a:bodyPr>
          <a:lstStyle/>
          <a:p>
            <a:r>
              <a:rPr lang="en-ZA" sz="2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Backdrop to the Annual Performance </a:t>
            </a:r>
            <a:endParaRPr lang="en-US" sz="18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1124744"/>
            <a:ext cx="9036496" cy="4752528"/>
          </a:xfrm>
        </p:spPr>
        <p:txBody>
          <a:bodyPr>
            <a:noAutofit/>
          </a:bodyPr>
          <a:lstStyle/>
          <a:p>
            <a:pPr>
              <a:lnSpc>
                <a:spcPct val="108000"/>
              </a:lnSpc>
              <a:spcBef>
                <a:spcPts val="0"/>
              </a:spcBef>
              <a:buClr>
                <a:srgbClr val="C00000"/>
              </a:buClr>
              <a:buSzPct val="80000"/>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The 2019/20 financial year was also affected by the transition period – from 5</a:t>
            </a:r>
            <a:r>
              <a:rPr lang="en-US" sz="1400" baseline="30000" dirty="0" smtClean="0">
                <a:latin typeface="Tahoma" panose="020B0604030504040204" pitchFamily="34" charset="0"/>
                <a:ea typeface="Tahoma" panose="020B0604030504040204" pitchFamily="34" charset="0"/>
                <a:cs typeface="Tahoma" panose="020B0604030504040204" pitchFamily="34" charset="0"/>
              </a:rPr>
              <a:t>th</a:t>
            </a:r>
            <a:r>
              <a:rPr lang="en-US" sz="1400" dirty="0" smtClean="0">
                <a:latin typeface="Tahoma" panose="020B0604030504040204" pitchFamily="34" charset="0"/>
                <a:ea typeface="Tahoma" panose="020B0604030504040204" pitchFamily="34" charset="0"/>
                <a:cs typeface="Tahoma" panose="020B0604030504040204" pitchFamily="34" charset="0"/>
              </a:rPr>
              <a:t> to 6</a:t>
            </a:r>
            <a:r>
              <a:rPr lang="en-US" sz="1400" baseline="30000" dirty="0" smtClean="0">
                <a:latin typeface="Tahoma" panose="020B0604030504040204" pitchFamily="34" charset="0"/>
                <a:ea typeface="Tahoma" panose="020B0604030504040204" pitchFamily="34" charset="0"/>
                <a:cs typeface="Tahoma" panose="020B0604030504040204" pitchFamily="34" charset="0"/>
              </a:rPr>
              <a:t>th</a:t>
            </a:r>
            <a:r>
              <a:rPr lang="en-US" sz="1400" dirty="0" smtClean="0">
                <a:latin typeface="Tahoma" panose="020B0604030504040204" pitchFamily="34" charset="0"/>
                <a:ea typeface="Tahoma" panose="020B0604030504040204" pitchFamily="34" charset="0"/>
                <a:cs typeface="Tahoma" panose="020B0604030504040204" pitchFamily="34" charset="0"/>
              </a:rPr>
              <a:t> Administration. Often, during transitions, training numbers drop due to changes in top management and, at this time, the National Macro Organization of Government (NMOG)</a:t>
            </a:r>
          </a:p>
          <a:p>
            <a:pPr>
              <a:lnSpc>
                <a:spcPct val="108000"/>
              </a:lnSpc>
              <a:spcBef>
                <a:spcPts val="0"/>
              </a:spcBef>
              <a:buClr>
                <a:srgbClr val="C00000"/>
              </a:buClr>
              <a:buSzPct val="80000"/>
              <a:buFont typeface="Wingdings" panose="05000000000000000000" pitchFamily="2" charset="2"/>
              <a:buChar char="Ø"/>
            </a:pP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This transition period impacted on the training performance of the NSG in the following ways: </a:t>
            </a:r>
          </a:p>
          <a:p>
            <a:pPr>
              <a:lnSpc>
                <a:spcPct val="108000"/>
              </a:lnSpc>
              <a:spcBef>
                <a:spcPts val="0"/>
              </a:spcBef>
              <a:buClr>
                <a:srgbClr val="C00000"/>
              </a:buClr>
              <a:buSzPct val="80000"/>
              <a:buFont typeface="Wingdings" panose="05000000000000000000" pitchFamily="2" charset="2"/>
              <a:buChar char="Ø"/>
            </a:pPr>
            <a:endParaRPr lang="en-US" sz="1400" dirty="0">
              <a:latin typeface="Tahoma" panose="020B0604030504040204" pitchFamily="34" charset="0"/>
              <a:ea typeface="Tahoma" panose="020B0604030504040204" pitchFamily="34" charset="0"/>
              <a:cs typeface="Tahoma" panose="020B0604030504040204" pitchFamily="34" charset="0"/>
            </a:endParaRPr>
          </a:p>
          <a:p>
            <a:pPr lvl="1">
              <a:lnSpc>
                <a:spcPct val="108000"/>
              </a:lnSpc>
              <a:spcBef>
                <a:spcPts val="0"/>
              </a:spcBef>
              <a:buClr>
                <a:srgbClr val="C00000"/>
              </a:buClr>
              <a:buSzPct val="80000"/>
              <a:buFont typeface="Wingdings" panose="05000000000000000000" pitchFamily="2" charset="2"/>
              <a:buChar char="v"/>
            </a:pPr>
            <a:r>
              <a:rPr lang="en-US" sz="1400" dirty="0" smtClean="0">
                <a:latin typeface="Tahoma" panose="020B0604030504040204" pitchFamily="34" charset="0"/>
                <a:ea typeface="Tahoma" panose="020B0604030504040204" pitchFamily="34" charset="0"/>
                <a:cs typeface="Tahoma" panose="020B0604030504040204" pitchFamily="34" charset="0"/>
              </a:rPr>
              <a:t>The merging of affected national government departments meant that training within these departments for different employee levels were minimised or did not take place </a:t>
            </a:r>
          </a:p>
          <a:p>
            <a:pPr lvl="1">
              <a:lnSpc>
                <a:spcPct val="108000"/>
              </a:lnSpc>
              <a:spcBef>
                <a:spcPts val="0"/>
              </a:spcBef>
              <a:buClr>
                <a:srgbClr val="C00000"/>
              </a:buClr>
              <a:buSzPct val="80000"/>
              <a:buFont typeface="Wingdings" panose="05000000000000000000" pitchFamily="2" charset="2"/>
              <a:buChar char="v"/>
            </a:pP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lvl="1">
              <a:lnSpc>
                <a:spcPct val="108000"/>
              </a:lnSpc>
              <a:spcBef>
                <a:spcPts val="0"/>
              </a:spcBef>
              <a:buClr>
                <a:srgbClr val="C00000"/>
              </a:buClr>
              <a:buSzPct val="80000"/>
              <a:buFont typeface="Wingdings" panose="05000000000000000000" pitchFamily="2" charset="2"/>
              <a:buChar char="v"/>
            </a:pPr>
            <a:r>
              <a:rPr lang="en-US" sz="1400" dirty="0" smtClean="0">
                <a:latin typeface="Tahoma" panose="020B0604030504040204" pitchFamily="34" charset="0"/>
                <a:ea typeface="Tahoma" panose="020B0604030504040204" pitchFamily="34" charset="0"/>
                <a:cs typeface="Tahoma" panose="020B0604030504040204" pitchFamily="34" charset="0"/>
              </a:rPr>
              <a:t>Delays were experienced in scheduling training for those employees, particularly in Induction training </a:t>
            </a:r>
          </a:p>
          <a:p>
            <a:pPr lvl="1">
              <a:lnSpc>
                <a:spcPct val="108000"/>
              </a:lnSpc>
              <a:spcBef>
                <a:spcPts val="0"/>
              </a:spcBef>
              <a:buClr>
                <a:srgbClr val="C00000"/>
              </a:buClr>
              <a:buSzPct val="80000"/>
              <a:buFont typeface="Wingdings" panose="05000000000000000000" pitchFamily="2" charset="2"/>
              <a:buChar char="v"/>
            </a:pP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lvl="1">
              <a:lnSpc>
                <a:spcPct val="108000"/>
              </a:lnSpc>
              <a:spcBef>
                <a:spcPts val="0"/>
              </a:spcBef>
              <a:buClr>
                <a:srgbClr val="C00000"/>
              </a:buClr>
              <a:buSzPct val="80000"/>
              <a:buFont typeface="Wingdings" panose="05000000000000000000" pitchFamily="2" charset="2"/>
              <a:buChar char="v"/>
            </a:pPr>
            <a:r>
              <a:rPr lang="en-US" sz="1400" dirty="0" smtClean="0">
                <a:latin typeface="Tahoma" panose="020B0604030504040204" pitchFamily="34" charset="0"/>
                <a:ea typeface="Tahoma" panose="020B0604030504040204" pitchFamily="34" charset="0"/>
                <a:cs typeface="Tahoma" panose="020B0604030504040204" pitchFamily="34" charset="0"/>
              </a:rPr>
              <a:t>Programmes designed for executives, such as the EIP, could not be undertaken due to non-filling of posts at DG and DDG levels prior and immediately post the new administration. It is difficult to achieve EIP targets during a transition year </a:t>
            </a:r>
          </a:p>
          <a:p>
            <a:pPr lvl="1">
              <a:lnSpc>
                <a:spcPct val="108000"/>
              </a:lnSpc>
              <a:spcBef>
                <a:spcPts val="0"/>
              </a:spcBef>
              <a:buClr>
                <a:srgbClr val="C00000"/>
              </a:buClr>
              <a:buSzPct val="80000"/>
              <a:buFont typeface="Wingdings" panose="05000000000000000000" pitchFamily="2" charset="2"/>
              <a:buChar char="v"/>
            </a:pP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lvl="1">
              <a:lnSpc>
                <a:spcPct val="108000"/>
              </a:lnSpc>
              <a:spcBef>
                <a:spcPts val="0"/>
              </a:spcBef>
              <a:buClr>
                <a:srgbClr val="C00000"/>
              </a:buClr>
              <a:buSzPct val="80000"/>
              <a:buFont typeface="Wingdings" panose="05000000000000000000" pitchFamily="2" charset="2"/>
              <a:buChar char="v"/>
            </a:pPr>
            <a:r>
              <a:rPr lang="en-US" sz="1400" dirty="0" smtClean="0">
                <a:latin typeface="Tahoma" panose="020B0604030504040204" pitchFamily="34" charset="0"/>
                <a:ea typeface="Tahoma" panose="020B0604030504040204" pitchFamily="34" charset="0"/>
                <a:cs typeface="Tahoma" panose="020B0604030504040204" pitchFamily="34" charset="0"/>
              </a:rPr>
              <a:t>Many HODs’ contracts were </a:t>
            </a:r>
            <a:r>
              <a:rPr lang="en-US" sz="1400" dirty="0">
                <a:latin typeface="Tahoma" panose="020B0604030504040204" pitchFamily="34" charset="0"/>
                <a:ea typeface="Tahoma" panose="020B0604030504040204" pitchFamily="34" charset="0"/>
                <a:cs typeface="Tahoma" panose="020B0604030504040204" pitchFamily="34" charset="0"/>
              </a:rPr>
              <a:t>either </a:t>
            </a:r>
            <a:r>
              <a:rPr lang="en-US" sz="1400" dirty="0" smtClean="0">
                <a:latin typeface="Tahoma" panose="020B0604030504040204" pitchFamily="34" charset="0"/>
                <a:ea typeface="Tahoma" panose="020B0604030504040204" pitchFamily="34" charset="0"/>
                <a:cs typeface="Tahoma" panose="020B0604030504040204" pitchFamily="34" charset="0"/>
              </a:rPr>
              <a:t>expiring and posts </a:t>
            </a:r>
            <a:r>
              <a:rPr lang="en-US" sz="1400" dirty="0">
                <a:latin typeface="Tahoma" panose="020B0604030504040204" pitchFamily="34" charset="0"/>
                <a:ea typeface="Tahoma" panose="020B0604030504040204" pitchFamily="34" charset="0"/>
                <a:cs typeface="Tahoma" panose="020B0604030504040204" pitchFamily="34" charset="0"/>
              </a:rPr>
              <a:t>were being </a:t>
            </a:r>
            <a:r>
              <a:rPr lang="en-US" sz="1400" dirty="0" smtClean="0">
                <a:latin typeface="Tahoma" panose="020B0604030504040204" pitchFamily="34" charset="0"/>
                <a:ea typeface="Tahoma" panose="020B0604030504040204" pitchFamily="34" charset="0"/>
                <a:cs typeface="Tahoma" panose="020B0604030504040204" pitchFamily="34" charset="0"/>
              </a:rPr>
              <a:t>advertised, or up for renewal. It is difficult to get people for training, whose contracts are expiring </a:t>
            </a: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C00000"/>
              </a:buClr>
              <a:buSzPct val="80000"/>
              <a:buFont typeface="Wingdings" panose="05000000000000000000" pitchFamily="2" charset="2"/>
              <a:buChar char="Ø"/>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08000"/>
              </a:lnSpc>
              <a:spcBef>
                <a:spcPts val="0"/>
              </a:spcBef>
              <a:buClr>
                <a:srgbClr val="C00000"/>
              </a:buClr>
              <a:buSzPct val="80000"/>
              <a:buNone/>
            </a:pPr>
            <a:endParaRPr lang="en-ZA" sz="14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C00000"/>
              </a:buClr>
              <a:buSzPct val="80000"/>
              <a:buNone/>
            </a:pP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fld id="{1CE6738C-8955-4CF1-A256-1C49941BBB03}" type="slidenum">
              <a:rPr lang="en-ZA" smtClean="0">
                <a:solidFill>
                  <a:srgbClr val="AAAAAA"/>
                </a:solidFill>
              </a:rPr>
              <a:pPr/>
              <a:t>9</a:t>
            </a:fld>
            <a:endParaRPr lang="en-ZA" dirty="0">
              <a:solidFill>
                <a:srgbClr val="AAAAAA"/>
              </a:solidFill>
            </a:endParaRPr>
          </a:p>
        </p:txBody>
      </p:sp>
    </p:spTree>
    <p:extLst>
      <p:ext uri="{BB962C8B-B14F-4D97-AF65-F5344CB8AC3E}">
        <p14:creationId xmlns:p14="http://schemas.microsoft.com/office/powerpoint/2010/main" val="361416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6532</TotalTime>
  <Words>4557</Words>
  <Application>Microsoft Office PowerPoint</Application>
  <PresentationFormat>On-screen Show (4:3)</PresentationFormat>
  <Paragraphs>678</Paragraphs>
  <Slides>32</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ＭＳ Ｐゴシック</vt:lpstr>
      <vt:lpstr>Arial</vt:lpstr>
      <vt:lpstr>Calibri</vt:lpstr>
      <vt:lpstr>Century Schoolbook</vt:lpstr>
      <vt:lpstr>Gill Sans</vt:lpstr>
      <vt:lpstr>Gill Sans Light</vt:lpstr>
      <vt:lpstr>Gill Sans MT</vt:lpstr>
      <vt:lpstr>Tahoma</vt:lpstr>
      <vt:lpstr>Wingdings</vt:lpstr>
      <vt:lpstr>Presentation to National HRD Managers (22 November 2013)</vt:lpstr>
      <vt:lpstr>2_Presentation to National HRD Managers (22 November 2013)</vt:lpstr>
      <vt:lpstr>  National School of Government Annual Report 2019/20:  A presentation to the Portfolio Committee on Public Service and Administration       </vt:lpstr>
      <vt:lpstr>Outline of Presentation</vt:lpstr>
      <vt:lpstr>NSG Five Year Strategy (2015-2020)</vt:lpstr>
      <vt:lpstr>Five Year Performance (2015/16 to 2019/20)</vt:lpstr>
      <vt:lpstr>Five Year Performance (2015/16 to 2019/20)</vt:lpstr>
      <vt:lpstr>Five Year Performance (2015/16 to 2019/20)</vt:lpstr>
      <vt:lpstr>Backdrop to the Annual Performance </vt:lpstr>
      <vt:lpstr>Backdrop to the Annual Performance </vt:lpstr>
      <vt:lpstr>Backdrop to the Annual Performance </vt:lpstr>
      <vt:lpstr>Executive Summary</vt:lpstr>
      <vt:lpstr>Highlights of Annual Performance</vt:lpstr>
      <vt:lpstr>Constitutional values and principles governing public administration</vt:lpstr>
      <vt:lpstr>2019/20 Non-Financial Performance</vt:lpstr>
      <vt:lpstr>Programme 1: Targets Achieved</vt:lpstr>
      <vt:lpstr>Programme 1: Targets Achieved</vt:lpstr>
      <vt:lpstr>Programme 1: Target Not Achieved</vt:lpstr>
      <vt:lpstr>Programme 2: Targets Achieved</vt:lpstr>
      <vt:lpstr>Programme 2: Targets Achieved</vt:lpstr>
      <vt:lpstr>Programme 2: Targets Achieved</vt:lpstr>
      <vt:lpstr>Programme 2: Targets Achieved</vt:lpstr>
      <vt:lpstr>Programme 2: Targets Achieved</vt:lpstr>
      <vt:lpstr>Programme 2: Targets Not Achieved</vt:lpstr>
      <vt:lpstr>Training Performance per Stream</vt:lpstr>
      <vt:lpstr>2019/20 Financial Performance</vt:lpstr>
      <vt:lpstr>2019/20 Financial Performance for NSG: Vote Account </vt:lpstr>
      <vt:lpstr>2019/20 Financial Performance for NSG: Trade Account </vt:lpstr>
      <vt:lpstr>Human Resource Oversight </vt:lpstr>
      <vt:lpstr>PowerPoint Presentation</vt:lpstr>
      <vt:lpstr>Human Resource Oversight </vt:lpstr>
      <vt:lpstr>PowerPoint Presentation</vt:lpstr>
      <vt:lpstr>Conclusion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National School of Government: Requirements for the Enterprise Architecture</dc:title>
  <dc:creator>Dino Poonsamy</dc:creator>
  <cp:lastModifiedBy>Masixole Zibeko</cp:lastModifiedBy>
  <cp:revision>436</cp:revision>
  <cp:lastPrinted>2015-11-03T11:13:38Z</cp:lastPrinted>
  <dcterms:created xsi:type="dcterms:W3CDTF">2013-12-04T07:03:32Z</dcterms:created>
  <dcterms:modified xsi:type="dcterms:W3CDTF">2020-11-17T12:05:18Z</dcterms:modified>
</cp:coreProperties>
</file>