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4032" r:id="rId5"/>
    <p:sldMasterId id="2147484047" r:id="rId6"/>
  </p:sldMasterIdLst>
  <p:notesMasterIdLst>
    <p:notesMasterId r:id="rId30"/>
  </p:notesMasterIdLst>
  <p:handoutMasterIdLst>
    <p:handoutMasterId r:id="rId31"/>
  </p:handoutMasterIdLst>
  <p:sldIdLst>
    <p:sldId id="335" r:id="rId7"/>
    <p:sldId id="3368" r:id="rId8"/>
    <p:sldId id="261" r:id="rId9"/>
    <p:sldId id="3323" r:id="rId10"/>
    <p:sldId id="4152" r:id="rId11"/>
    <p:sldId id="3317" r:id="rId12"/>
    <p:sldId id="3320" r:id="rId13"/>
    <p:sldId id="3319" r:id="rId14"/>
    <p:sldId id="4165" r:id="rId15"/>
    <p:sldId id="4166" r:id="rId16"/>
    <p:sldId id="4182" r:id="rId17"/>
    <p:sldId id="4168" r:id="rId18"/>
    <p:sldId id="4170" r:id="rId19"/>
    <p:sldId id="4171" r:id="rId20"/>
    <p:sldId id="4172" r:id="rId21"/>
    <p:sldId id="4173" r:id="rId22"/>
    <p:sldId id="4174" r:id="rId23"/>
    <p:sldId id="4175" r:id="rId24"/>
    <p:sldId id="4176" r:id="rId25"/>
    <p:sldId id="4177" r:id="rId26"/>
    <p:sldId id="1215" r:id="rId27"/>
    <p:sldId id="4180" r:id="rId28"/>
    <p:sldId id="31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04A880D3-FA0C-4234-B657-65AADA7733FF}">
          <p14:sldIdLst>
            <p14:sldId id="335"/>
            <p14:sldId id="3368"/>
            <p14:sldId id="261"/>
            <p14:sldId id="3323"/>
            <p14:sldId id="4152"/>
            <p14:sldId id="3317"/>
            <p14:sldId id="3320"/>
            <p14:sldId id="3319"/>
            <p14:sldId id="4165"/>
            <p14:sldId id="4166"/>
            <p14:sldId id="4182"/>
            <p14:sldId id="4168"/>
            <p14:sldId id="4170"/>
            <p14:sldId id="4171"/>
            <p14:sldId id="4172"/>
            <p14:sldId id="4173"/>
            <p14:sldId id="4174"/>
            <p14:sldId id="4175"/>
            <p14:sldId id="4176"/>
            <p14:sldId id="4177"/>
            <p14:sldId id="1215"/>
            <p14:sldId id="4180"/>
            <p14:sldId id="31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udu Mathobo" initials="MM" lastIdx="1" clrIdx="0">
    <p:extLst>
      <p:ext uri="{19B8F6BF-5375-455C-9EA6-DF929625EA0E}">
        <p15:presenceInfo xmlns:p15="http://schemas.microsoft.com/office/powerpoint/2012/main" xmlns="" userId="S::Mashudu@mdda.org.za::382f1e12-b393-475b-a91f-3bd8e60e65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9645"/>
    <a:srgbClr val="FBCAA2"/>
    <a:srgbClr val="0066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51" autoAdjust="0"/>
    <p:restoredTop sz="83288" autoAdjust="0"/>
  </p:normalViewPr>
  <p:slideViewPr>
    <p:cSldViewPr>
      <p:cViewPr varScale="1">
        <p:scale>
          <a:sx n="79" d="100"/>
          <a:sy n="79" d="100"/>
        </p:scale>
        <p:origin x="-900" y="-78"/>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notesViewPr>
    <p:cSldViewPr>
      <p:cViewPr varScale="1">
        <p:scale>
          <a:sx n="54" d="100"/>
          <a:sy n="54" d="100"/>
        </p:scale>
        <p:origin x="2608"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00B050"/>
            </a:solidFill>
          </c:spPr>
          <c:dPt>
            <c:idx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DA15-4CFC-ABF7-26F766EC12E2}"/>
              </c:ext>
            </c:extLst>
          </c:dPt>
          <c:dPt>
            <c:idx val="1"/>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DA15-4CFC-ABF7-26F766EC12E2}"/>
              </c:ext>
            </c:extLst>
          </c:dPt>
          <c:dLbls>
            <c:dLbl>
              <c:idx val="0"/>
              <c:layout>
                <c:manualLayout>
                  <c:x val="-0.18123657781943744"/>
                  <c:y val="7.6437124972137713E-2"/>
                </c:manualLayout>
              </c:layout>
              <c:tx>
                <c:rich>
                  <a:bodyPr/>
                  <a:lstStyle/>
                  <a:p>
                    <a:r>
                      <a:rPr lang="en-US" sz="2000" b="1" dirty="0"/>
                      <a:t>44%</a:t>
                    </a:r>
                    <a:r>
                      <a:rPr lang="en-US" sz="2000" b="1" baseline="0" dirty="0"/>
                      <a:t> Achieved</a:t>
                    </a:r>
                    <a:endParaRPr lang="en-US" sz="2000" b="1" dirty="0"/>
                  </a:p>
                </c:rich>
              </c:tx>
              <c:dLblPos val="bestFit"/>
              <c:showVal val="1"/>
              <c:extLst xmlns:c16r2="http://schemas.microsoft.com/office/drawing/2015/06/chart">
                <c:ext xmlns:c15="http://schemas.microsoft.com/office/drawing/2012/chart" uri="{CE6537A1-D6FC-4f65-9D91-7224C49458BB}">
                  <c15:layout>
                    <c:manualLayout>
                      <c:w val="0.23527190332326284"/>
                      <c:h val="0.22644259191355298"/>
                    </c:manualLayout>
                  </c15:layout>
                </c:ext>
                <c:ext xmlns:c16="http://schemas.microsoft.com/office/drawing/2014/chart" uri="{C3380CC4-5D6E-409C-BE32-E72D297353CC}">
                  <c16:uniqueId val="{00000001-DA15-4CFC-ABF7-26F766EC12E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15-4CFC-ABF7-26F766EC12E2}"/>
                </c:ext>
              </c:extLst>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0.44000000000000006</c:v>
                </c:pt>
                <c:pt idx="1">
                  <c:v>0.56000000000000005</c:v>
                </c:pt>
              </c:numCache>
            </c:numRef>
          </c:val>
          <c:extLst xmlns:c16r2="http://schemas.microsoft.com/office/drawing/2015/06/chart">
            <c:ext xmlns:c16="http://schemas.microsoft.com/office/drawing/2014/chart" uri="{C3380CC4-5D6E-409C-BE32-E72D297353CC}">
              <c16:uniqueId val="{00000004-DA15-4CFC-ABF7-26F766EC12E2}"/>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FF0000"/>
            </a:solidFill>
          </c:spPr>
          <c:dPt>
            <c:idx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69D4-4B56-B771-1A9A784E903B}"/>
              </c:ext>
            </c:extLst>
          </c:dPt>
          <c:dPt>
            <c:idx val="1"/>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69D4-4B56-B771-1A9A784E903B}"/>
              </c:ext>
            </c:extLst>
          </c:dPt>
          <c:dLbls>
            <c:dLbl>
              <c:idx val="0"/>
              <c:layout>
                <c:manualLayout>
                  <c:x val="-0.32261116298817"/>
                  <c:y val="-9.951039381835948E-2"/>
                </c:manualLayout>
              </c:layout>
              <c:tx>
                <c:rich>
                  <a:bodyPr/>
                  <a:lstStyle/>
                  <a:p>
                    <a:r>
                      <a:rPr lang="en-US" sz="2000" b="1" dirty="0"/>
                      <a:t>80% </a:t>
                    </a:r>
                  </a:p>
                  <a:p>
                    <a:r>
                      <a:rPr lang="en-US" sz="2000" b="1" dirty="0"/>
                      <a:t>Achieved</a:t>
                    </a:r>
                  </a:p>
                  <a:p>
                    <a:endParaRPr lang="en-US" sz="2000" b="1" dirty="0"/>
                  </a:p>
                  <a:p>
                    <a:endParaRPr lang="en-US" sz="2000" b="1" dirty="0"/>
                  </a:p>
                </c:rich>
              </c:tx>
              <c:dLblPos val="bestFit"/>
              <c:showVal val="1"/>
              <c:extLst xmlns:c16r2="http://schemas.microsoft.com/office/drawing/2015/06/chart">
                <c:ext xmlns:c15="http://schemas.microsoft.com/office/drawing/2012/chart" uri="{CE6537A1-D6FC-4f65-9D91-7224C49458BB}">
                  <c15:layout>
                    <c:manualLayout>
                      <c:w val="0.27725232220918028"/>
                      <c:h val="0.30633021581970077"/>
                    </c:manualLayout>
                  </c15:layout>
                </c:ext>
                <c:ext xmlns:c16="http://schemas.microsoft.com/office/drawing/2014/chart" uri="{C3380CC4-5D6E-409C-BE32-E72D297353CC}">
                  <c16:uniqueId val="{00000001-69D4-4B56-B771-1A9A784E903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D4-4B56-B771-1A9A784E903B}"/>
                </c:ext>
              </c:extLst>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0.8</c:v>
                </c:pt>
                <c:pt idx="1">
                  <c:v>0.2</c:v>
                </c:pt>
              </c:numCache>
            </c:numRef>
          </c:val>
          <c:extLst xmlns:c16r2="http://schemas.microsoft.com/office/drawing/2015/06/chart">
            <c:ext xmlns:c16="http://schemas.microsoft.com/office/drawing/2014/chart" uri="{C3380CC4-5D6E-409C-BE32-E72D297353CC}">
              <c16:uniqueId val="{00000004-69D4-4B56-B771-1A9A784E903B}"/>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A601-43B7-9CD4-10ECB7F27051}"/>
              </c:ext>
            </c:extLst>
          </c:dPt>
          <c:dPt>
            <c:idx val="1"/>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A601-43B7-9CD4-10ECB7F27051}"/>
              </c:ext>
            </c:extLst>
          </c:dPt>
          <c:dLbls>
            <c:dLbl>
              <c:idx val="0"/>
              <c:layout>
                <c:manualLayout>
                  <c:x val="-0.31602960475528802"/>
                  <c:y val="-0.15444181954534977"/>
                </c:manualLayout>
              </c:layout>
              <c:tx>
                <c:rich>
                  <a:bodyPr/>
                  <a:lstStyle/>
                  <a:p>
                    <a:r>
                      <a:rPr lang="en-US" sz="2000" b="1" dirty="0"/>
                      <a:t>84% </a:t>
                    </a:r>
                  </a:p>
                  <a:p>
                    <a:r>
                      <a:rPr lang="en-US" sz="2000" b="1" dirty="0"/>
                      <a:t>Achieved</a:t>
                    </a:r>
                  </a:p>
                </c:rich>
              </c:tx>
              <c:dLblPos val="bestFit"/>
              <c:showVal val="1"/>
              <c:extLst xmlns:c16r2="http://schemas.microsoft.com/office/drawing/2015/06/chart">
                <c:ext xmlns:c15="http://schemas.microsoft.com/office/drawing/2012/chart" uri="{CE6537A1-D6FC-4f65-9D91-7224C49458BB}">
                  <c15:layout>
                    <c:manualLayout>
                      <c:w val="0.31792291667706007"/>
                      <c:h val="0.30587506236796569"/>
                    </c:manualLayout>
                  </c15:layout>
                </c:ext>
                <c:ext xmlns:c16="http://schemas.microsoft.com/office/drawing/2014/chart" uri="{C3380CC4-5D6E-409C-BE32-E72D297353CC}">
                  <c16:uniqueId val="{00000001-A601-43B7-9CD4-10ECB7F2705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601-43B7-9CD4-10ECB7F27051}"/>
                </c:ext>
              </c:extLst>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0.84000000000000008</c:v>
                </c:pt>
                <c:pt idx="1">
                  <c:v>0.16</c:v>
                </c:pt>
              </c:numCache>
            </c:numRef>
          </c:val>
          <c:extLst xmlns:c16r2="http://schemas.microsoft.com/office/drawing/2015/06/chart">
            <c:ext xmlns:c16="http://schemas.microsoft.com/office/drawing/2014/chart" uri="{C3380CC4-5D6E-409C-BE32-E72D297353CC}">
              <c16:uniqueId val="{00000004-A601-43B7-9CD4-10ECB7F27051}"/>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dirty="0"/>
              <a:t>Overall Performance </a:t>
            </a:r>
          </a:p>
        </c:rich>
      </c:tx>
      <c:spPr>
        <a:noFill/>
        <a:ln>
          <a:noFill/>
        </a:ln>
        <a:effectLst/>
      </c:spPr>
    </c:title>
    <c:plotArea>
      <c:layout/>
      <c:pieChart>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dirty="0"/>
              <a:t>Overall Performance </a:t>
            </a:r>
          </a:p>
        </c:rich>
      </c:tx>
      <c:spPr>
        <a:noFill/>
        <a:ln>
          <a:noFill/>
        </a:ln>
        <a:effectLst/>
      </c:spPr>
    </c:title>
    <c:plotArea>
      <c:layout/>
      <c:pieChart>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99E8F0E6-C493-4CE9-A810-A841DD79801F}" type="datetimeFigureOut">
              <a:rPr lang="en-ZA" smtClean="0"/>
              <a:pPr/>
              <a:t>2020/11/19</a:t>
            </a:fld>
            <a:endParaRPr lang="en-ZA" dirty="0"/>
          </a:p>
        </p:txBody>
      </p:sp>
      <p:sp>
        <p:nvSpPr>
          <p:cNvPr id="4" name="Footer Placeholder 3"/>
          <p:cNvSpPr>
            <a:spLocks noGrp="1"/>
          </p:cNvSpPr>
          <p:nvPr>
            <p:ph type="ftr" sz="quarter" idx="2"/>
          </p:nvPr>
        </p:nvSpPr>
        <p:spPr>
          <a:xfrm>
            <a:off x="0" y="9429754"/>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4"/>
            <a:ext cx="2946400" cy="496888"/>
          </a:xfrm>
          <a:prstGeom prst="rect">
            <a:avLst/>
          </a:prstGeom>
        </p:spPr>
        <p:txBody>
          <a:bodyPr vert="horz" lIns="91440" tIns="45720" rIns="91440" bIns="45720" rtlCol="0" anchor="b"/>
          <a:lstStyle>
            <a:lvl1pPr algn="r">
              <a:defRPr sz="1200"/>
            </a:lvl1pPr>
          </a:lstStyle>
          <a:p>
            <a:fld id="{67FC0CB5-DC0F-4CE2-ABAC-3BF380D7FD8C}" type="slidenum">
              <a:rPr lang="en-ZA" smtClean="0"/>
              <a:pPr/>
              <a:t>‹#›</a:t>
            </a:fld>
            <a:endParaRPr lang="en-ZA" dirty="0"/>
          </a:p>
        </p:txBody>
      </p:sp>
    </p:spTree>
    <p:extLst>
      <p:ext uri="{BB962C8B-B14F-4D97-AF65-F5344CB8AC3E}">
        <p14:creationId xmlns:p14="http://schemas.microsoft.com/office/powerpoint/2010/main" xmlns="" val="633672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50" y="0"/>
            <a:ext cx="2945659" cy="496332"/>
          </a:xfrm>
          <a:prstGeom prst="rect">
            <a:avLst/>
          </a:prstGeom>
        </p:spPr>
        <p:txBody>
          <a:bodyPr vert="horz" lIns="91440" tIns="45720" rIns="91440" bIns="45720" rtlCol="0"/>
          <a:lstStyle>
            <a:lvl1pPr algn="r">
              <a:defRPr sz="1200"/>
            </a:lvl1pPr>
          </a:lstStyle>
          <a:p>
            <a:fld id="{E004777E-3CDA-405E-BC52-55B0A6F924EE}" type="datetimeFigureOut">
              <a:rPr lang="en-ZA" smtClean="0"/>
              <a:pPr/>
              <a:t>2020/11/19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9428586"/>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50" y="9428586"/>
            <a:ext cx="2945659" cy="496332"/>
          </a:xfrm>
          <a:prstGeom prst="rect">
            <a:avLst/>
          </a:prstGeom>
        </p:spPr>
        <p:txBody>
          <a:bodyPr vert="horz" lIns="91440" tIns="45720" rIns="91440" bIns="45720" rtlCol="0" anchor="b"/>
          <a:lstStyle>
            <a:lvl1pPr algn="r">
              <a:defRPr sz="1200"/>
            </a:lvl1pPr>
          </a:lstStyle>
          <a:p>
            <a:fld id="{0049A417-51B3-47A2-9A45-97E932A3240D}" type="slidenum">
              <a:rPr lang="en-ZA" smtClean="0"/>
              <a:pPr/>
              <a:t>‹#›</a:t>
            </a:fld>
            <a:endParaRPr lang="en-ZA" dirty="0"/>
          </a:p>
        </p:txBody>
      </p:sp>
    </p:spTree>
    <p:extLst>
      <p:ext uri="{BB962C8B-B14F-4D97-AF65-F5344CB8AC3E}">
        <p14:creationId xmlns:p14="http://schemas.microsoft.com/office/powerpoint/2010/main" xmlns="" val="41460509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CFD47821-B40A-5F49-A7C4-BA9AF07EF0C9}"/>
              </a:ext>
            </a:extLst>
          </p:cNvPr>
          <p:cNvSpPr>
            <a:spLocks noGrp="1" noChangeArrowheads="1"/>
          </p:cNvSpPr>
          <p:nvPr>
            <p:ph type="sldNum"/>
          </p:nvPr>
        </p:nvSpPr>
        <p:spPr>
          <a:ln/>
        </p:spPr>
        <p:txBody>
          <a:bodyPr/>
          <a:lstStyle/>
          <a:p>
            <a:fld id="{6C88C6AC-F145-BF47-9A0E-5122EEF85FAD}" type="slidenum">
              <a:rPr lang="en-US" altLang="en-US"/>
              <a:pPr/>
              <a:t>3</a:t>
            </a:fld>
            <a:endParaRPr lang="en-US" altLang="en-US" dirty="0"/>
          </a:p>
        </p:txBody>
      </p:sp>
      <p:sp>
        <p:nvSpPr>
          <p:cNvPr id="14337" name="Text Box 1">
            <a:extLst>
              <a:ext uri="{FF2B5EF4-FFF2-40B4-BE49-F238E27FC236}">
                <a16:creationId xmlns:a16="http://schemas.microsoft.com/office/drawing/2014/main" xmlns="" id="{BF5E72F6-5277-7247-8D9A-F3F1B12BE47F}"/>
              </a:ext>
            </a:extLst>
          </p:cNvPr>
          <p:cNvSpPr txBox="1">
            <a:spLocks noGrp="1" noRot="1" noChangeAspect="1" noChangeArrowheads="1"/>
          </p:cNvSpPr>
          <p:nvPr>
            <p:ph type="sldImg"/>
          </p:nvPr>
        </p:nvSpPr>
        <p:spPr bwMode="auto">
          <a:xfrm>
            <a:off x="1403350" y="769938"/>
            <a:ext cx="5073650" cy="3805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xmlns="" id="{D22B6023-C707-D74E-87A9-53822F62B533}"/>
              </a:ext>
            </a:extLst>
          </p:cNvPr>
          <p:cNvSpPr txBox="1">
            <a:spLocks noGrp="1" noChangeArrowheads="1"/>
          </p:cNvSpPr>
          <p:nvPr>
            <p:ph type="body" idx="1"/>
          </p:nvPr>
        </p:nvSpPr>
        <p:spPr bwMode="auto">
          <a:xfrm>
            <a:off x="788780" y="4820311"/>
            <a:ext cx="6303799" cy="456559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20894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DF84337-BBA6-E745-A6A7-19416982D106}"/>
              </a:ext>
            </a:extLst>
          </p:cNvPr>
          <p:cNvSpPr>
            <a:spLocks noGrp="1" noChangeArrowheads="1"/>
          </p:cNvSpPr>
          <p:nvPr>
            <p:ph type="sldNum"/>
          </p:nvPr>
        </p:nvSpPr>
        <p:spPr>
          <a:ln/>
        </p:spPr>
        <p:txBody>
          <a:bodyPr/>
          <a:lstStyle/>
          <a:p>
            <a:fld id="{8D0476F8-AC98-E14E-B5D7-AC2622DD840F}" type="slidenum">
              <a:rPr lang="en-US" altLang="en-US"/>
              <a:pPr/>
              <a:t>4</a:t>
            </a:fld>
            <a:endParaRPr lang="en-US" altLang="en-US" dirty="0"/>
          </a:p>
        </p:txBody>
      </p:sp>
      <p:sp>
        <p:nvSpPr>
          <p:cNvPr id="8193" name="Text Box 1">
            <a:extLst>
              <a:ext uri="{FF2B5EF4-FFF2-40B4-BE49-F238E27FC236}">
                <a16:creationId xmlns:a16="http://schemas.microsoft.com/office/drawing/2014/main" xmlns="" id="{68946622-5D75-5C46-A942-98E55864654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xmlns="" id="{95AB884D-2B88-AC45-A430-2DE0F5BF065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178890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E27C9F-5E75-495F-AA36-4E9C4A666DF5}" type="slidenum">
              <a:rPr lang="en-US" smtClean="0"/>
              <a:pPr/>
              <a:t>6</a:t>
            </a:fld>
            <a:endParaRPr lang="en-US" dirty="0"/>
          </a:p>
        </p:txBody>
      </p:sp>
    </p:spTree>
    <p:extLst>
      <p:ext uri="{BB962C8B-B14F-4D97-AF65-F5344CB8AC3E}">
        <p14:creationId xmlns:p14="http://schemas.microsoft.com/office/powerpoint/2010/main" xmlns="" val="325469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C02FCFF-A4DD-4A50-92DD-D69660BA2354}" type="slidenum">
              <a:rPr lang="en-ZA" smtClean="0"/>
              <a:pPr/>
              <a:t>10</a:t>
            </a:fld>
            <a:endParaRPr lang="en-ZA" dirty="0"/>
          </a:p>
        </p:txBody>
      </p:sp>
    </p:spTree>
    <p:extLst>
      <p:ext uri="{BB962C8B-B14F-4D97-AF65-F5344CB8AC3E}">
        <p14:creationId xmlns:p14="http://schemas.microsoft.com/office/powerpoint/2010/main" xmlns="" val="347621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051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9445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5568EE-BC2D-4C5D-8D24-1B3D0828946C}" type="datetime1">
              <a:rPr lang="en-US" smtClean="0">
                <a:solidFill>
                  <a:prstClr val="black">
                    <a:tint val="75000"/>
                  </a:prstClr>
                </a:solidFill>
              </a:rPr>
              <a:pPr/>
              <a:t>11/19/2020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3675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77AC56-71B8-48BF-B523-F7A735146F46}" type="datetime1">
              <a:rPr lang="en-US" smtClean="0">
                <a:solidFill>
                  <a:prstClr val="black">
                    <a:tint val="75000"/>
                  </a:prstClr>
                </a:solidFill>
              </a:rPr>
              <a:pPr/>
              <a:t>11/19/2020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401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15933-1074-4BF6-A09C-80CF703FEAB8}" type="datetime1">
              <a:rPr lang="en-US" smtClean="0">
                <a:solidFill>
                  <a:prstClr val="black">
                    <a:tint val="75000"/>
                  </a:prstClr>
                </a:solidFill>
              </a:rPr>
              <a:pPr/>
              <a:t>11/19/2020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5830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534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2697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2119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3934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4151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49528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4409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9914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D7575E-9F54-4204-AB2E-34A2889BB8A0}" type="datetime1">
              <a:rPr lang="en-US" smtClean="0">
                <a:solidFill>
                  <a:prstClr val="black">
                    <a:tint val="75000"/>
                  </a:prstClr>
                </a:solidFill>
              </a:rPr>
              <a:pPr/>
              <a:t>11/19/2020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0225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177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0647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88048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51037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Q2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495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67807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865583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89347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7036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06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32E49-2B60-4E2B-B39B-81E23BCCF194}" type="datetime1">
              <a:rPr lang="en-US" smtClean="0">
                <a:solidFill>
                  <a:prstClr val="black">
                    <a:tint val="75000"/>
                  </a:prstClr>
                </a:solidFill>
              </a:rPr>
              <a:pPr/>
              <a:t>11/19/2020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6996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60728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41559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40008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57545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4251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93123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5833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90910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Q2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7529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78457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13A51-2F3B-421E-90EA-A6C92EE9E515}" type="datetime1">
              <a:rPr lang="en-US" smtClean="0">
                <a:solidFill>
                  <a:prstClr val="black">
                    <a:tint val="75000"/>
                  </a:prstClr>
                </a:solidFill>
              </a:rPr>
              <a:pPr/>
              <a:t>11/19/2020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55262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274152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17441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2804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BF4075-04F2-4DAB-99D7-9DF31E0E6209}" type="datetime1">
              <a:rPr lang="en-US" smtClean="0">
                <a:solidFill>
                  <a:prstClr val="black">
                    <a:tint val="75000"/>
                  </a:prstClr>
                </a:solidFill>
              </a:rPr>
              <a:pPr/>
              <a:t>11/19/2020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615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E09615-43F4-4183-B8E7-FE538E552A72}" type="datetime1">
              <a:rPr lang="en-US" smtClean="0">
                <a:solidFill>
                  <a:prstClr val="black">
                    <a:tint val="75000"/>
                  </a:prstClr>
                </a:solidFill>
              </a:rPr>
              <a:pPr/>
              <a:t>11/19/2020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445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8F73B-253E-4245-91C8-A53650D810F1}" type="datetime1">
              <a:rPr lang="en-US" smtClean="0">
                <a:solidFill>
                  <a:prstClr val="black">
                    <a:tint val="75000"/>
                  </a:prstClr>
                </a:solidFill>
              </a:rPr>
              <a:pPr/>
              <a:t>11/19/2020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9446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D89D8-A538-4364-A1E1-A9D5F10CD819}" type="datetime1">
              <a:rPr lang="en-US" smtClean="0">
                <a:solidFill>
                  <a:prstClr val="black">
                    <a:tint val="75000"/>
                  </a:prstClr>
                </a:solidFill>
              </a:rPr>
              <a:pPr/>
              <a:t>11/19/2020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083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CD139-2B90-4ED7-8451-1FDD4BFBBF91}" type="datetime1">
              <a:rPr lang="en-US" smtClean="0">
                <a:solidFill>
                  <a:prstClr val="black">
                    <a:tint val="75000"/>
                  </a:prstClr>
                </a:solidFill>
              </a:rPr>
              <a:pPr/>
              <a:t>11/19/2020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0566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5384FDA-5F43-4F53-BE63-710374895BA3}" type="datetime1">
              <a:rPr lang="en-US" smtClean="0">
                <a:solidFill>
                  <a:prstClr val="black">
                    <a:tint val="75000"/>
                  </a:prstClr>
                </a:solidFill>
              </a:rPr>
              <a:pPr defTabSz="457200"/>
              <a:t>11/19/2020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7298148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409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5551526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9596656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95" r:id="rId15"/>
    <p:sldLayoutId id="2147484096"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ED66EB2-838F-4F6D-8383-40C222D3AE6B}"/>
              </a:ext>
            </a:extLst>
          </p:cNvPr>
          <p:cNvPicPr>
            <a:picLocks noChangeAspect="1"/>
          </p:cNvPicPr>
          <p:nvPr/>
        </p:nvPicPr>
        <p:blipFill rotWithShape="1">
          <a:blip r:embed="rId2"/>
          <a:srcRect l="3216" t="8851"/>
          <a:stretch/>
        </p:blipFill>
        <p:spPr>
          <a:xfrm>
            <a:off x="-312697" y="-22449"/>
            <a:ext cx="9565217" cy="7123857"/>
          </a:xfrm>
          <a:prstGeom prst="rect">
            <a:avLst/>
          </a:prstGeom>
        </p:spPr>
      </p:pic>
      <p:sp>
        <p:nvSpPr>
          <p:cNvPr id="2" name="Title 1"/>
          <p:cNvSpPr>
            <a:spLocks noGrp="1"/>
          </p:cNvSpPr>
          <p:nvPr>
            <p:ph type="ctrTitle"/>
          </p:nvPr>
        </p:nvSpPr>
        <p:spPr>
          <a:xfrm>
            <a:off x="4469911" y="3123691"/>
            <a:ext cx="4608512" cy="1962741"/>
          </a:xfrm>
          <a:solidFill>
            <a:schemeClr val="bg1"/>
          </a:solidFill>
        </p:spPr>
        <p:txBody>
          <a:bodyPr>
            <a:noAutofit/>
          </a:bodyPr>
          <a:lstStyle/>
          <a:p>
            <a:pPr lvl="0" defTabSz="914400">
              <a:spcBef>
                <a:spcPts val="0"/>
              </a:spcBef>
            </a:pPr>
            <a:r>
              <a:rPr kumimoji="0" lang="en-US" sz="3200" b="1" i="0" u="none" strike="noStrike" kern="1200" cap="none" spc="0" normalizeH="0" baseline="0" noProof="0" dirty="0">
                <a:ln>
                  <a:noFill/>
                </a:ln>
                <a:solidFill>
                  <a:prstClr val="black"/>
                </a:solidFill>
                <a:effectLst/>
                <a:uLnTx/>
                <a:uFillTx/>
                <a:ea typeface="+mj-ea"/>
                <a:cs typeface="Arial" panose="020B0604020202020204" pitchFamily="34" charset="0"/>
              </a:rPr>
              <a:t>2019/20 ANNUAL REPORT</a:t>
            </a:r>
            <a:endParaRPr lang="en-US" sz="4800" b="1" dirty="0">
              <a:ea typeface="+mn-ea"/>
              <a:cs typeface="Arial" panose="020B0604020202020204" pitchFamily="34" charset="0"/>
            </a:endParaRPr>
          </a:p>
        </p:txBody>
      </p:sp>
      <p:sp>
        <p:nvSpPr>
          <p:cNvPr id="4" name="Title 1"/>
          <p:cNvSpPr txBox="1">
            <a:spLocks/>
          </p:cNvSpPr>
          <p:nvPr/>
        </p:nvSpPr>
        <p:spPr>
          <a:xfrm>
            <a:off x="5071746" y="4637778"/>
            <a:ext cx="3404841" cy="7096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b="1" dirty="0">
                <a:cs typeface="Arial" panose="020B0604020202020204" pitchFamily="34" charset="0"/>
              </a:rPr>
              <a:t>18 November 2020</a:t>
            </a:r>
          </a:p>
          <a:p>
            <a:pPr algn="l"/>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xmlns="" val="145908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D03FE737-D11B-4480-AF6D-F4EA2F3EFFE8}"/>
              </a:ext>
            </a:extLst>
          </p:cNvPr>
          <p:cNvGraphicFramePr>
            <a:graphicFrameLocks/>
          </p:cNvGraphicFramePr>
          <p:nvPr/>
        </p:nvGraphicFramePr>
        <p:xfrm>
          <a:off x="-354329" y="2244966"/>
          <a:ext cx="3909060" cy="3343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D03FE737-D11B-4480-AF6D-F4EA2F3EFFE8}"/>
              </a:ext>
            </a:extLst>
          </p:cNvPr>
          <p:cNvGraphicFramePr>
            <a:graphicFrameLocks/>
          </p:cNvGraphicFramePr>
          <p:nvPr/>
        </p:nvGraphicFramePr>
        <p:xfrm>
          <a:off x="2313147" y="2247307"/>
          <a:ext cx="4677726" cy="33362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D03FE737-D11B-4480-AF6D-F4EA2F3EFFE8}"/>
              </a:ext>
            </a:extLst>
          </p:cNvPr>
          <p:cNvGraphicFramePr>
            <a:graphicFrameLocks/>
          </p:cNvGraphicFramePr>
          <p:nvPr/>
        </p:nvGraphicFramePr>
        <p:xfrm>
          <a:off x="5566410" y="2244966"/>
          <a:ext cx="3909060" cy="334763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xmlns="" id="{FF5CCC43-6A18-4988-BF72-A1E29750873F}"/>
              </a:ext>
            </a:extLst>
          </p:cNvPr>
          <p:cNvSpPr txBox="1"/>
          <p:nvPr/>
        </p:nvSpPr>
        <p:spPr>
          <a:xfrm>
            <a:off x="588646" y="685234"/>
            <a:ext cx="8035290" cy="800219"/>
          </a:xfrm>
          <a:prstGeom prst="rect">
            <a:avLst/>
          </a:prstGeom>
          <a:noFill/>
        </p:spPr>
        <p:txBody>
          <a:bodyPr wrap="square" rtlCol="0">
            <a:spAutoFit/>
          </a:bodyPr>
          <a:lstStyle/>
          <a:p>
            <a:pPr algn="ctr"/>
            <a:r>
              <a:rPr lang="en-ZA" sz="2800" b="1" dirty="0">
                <a:solidFill>
                  <a:schemeClr val="tx2">
                    <a:lumMod val="75000"/>
                  </a:schemeClr>
                </a:solidFill>
              </a:rPr>
              <a:t>ORGANISATIONAL PERFORMANCE</a:t>
            </a:r>
          </a:p>
          <a:p>
            <a:pPr algn="ctr"/>
            <a:r>
              <a:rPr lang="en-ZA" dirty="0">
                <a:solidFill>
                  <a:schemeClr val="bg1">
                    <a:lumMod val="65000"/>
                  </a:schemeClr>
                </a:solidFill>
              </a:rPr>
              <a:t>AUDITED THREE YEAR PERFORMANCE TREND</a:t>
            </a:r>
            <a:endParaRPr lang="en-ZA" sz="3200" dirty="0">
              <a:solidFill>
                <a:schemeClr val="bg1">
                  <a:lumMod val="65000"/>
                </a:schemeClr>
              </a:solidFill>
            </a:endParaRPr>
          </a:p>
        </p:txBody>
      </p:sp>
      <p:sp>
        <p:nvSpPr>
          <p:cNvPr id="8" name="TextBox 7">
            <a:extLst>
              <a:ext uri="{FF2B5EF4-FFF2-40B4-BE49-F238E27FC236}">
                <a16:creationId xmlns:a16="http://schemas.microsoft.com/office/drawing/2014/main" xmlns="" id="{AD9A49DB-D57A-4BDB-BF25-4A9BE3404169}"/>
              </a:ext>
            </a:extLst>
          </p:cNvPr>
          <p:cNvSpPr txBox="1"/>
          <p:nvPr/>
        </p:nvSpPr>
        <p:spPr>
          <a:xfrm>
            <a:off x="777240" y="5326381"/>
            <a:ext cx="1874520" cy="507831"/>
          </a:xfrm>
          <a:prstGeom prst="rect">
            <a:avLst/>
          </a:prstGeom>
          <a:noFill/>
        </p:spPr>
        <p:txBody>
          <a:bodyPr wrap="square" rtlCol="0">
            <a:spAutoFit/>
          </a:bodyPr>
          <a:lstStyle/>
          <a:p>
            <a:pPr algn="ctr"/>
            <a:r>
              <a:rPr lang="en-ZA" sz="1350" b="1" dirty="0">
                <a:solidFill>
                  <a:schemeClr val="accent1"/>
                </a:solidFill>
              </a:rPr>
              <a:t>2017/18</a:t>
            </a:r>
          </a:p>
          <a:p>
            <a:pPr algn="ctr"/>
            <a:r>
              <a:rPr lang="en-ZA" sz="1350" b="1" dirty="0">
                <a:solidFill>
                  <a:schemeClr val="accent1"/>
                </a:solidFill>
              </a:rPr>
              <a:t>UNQUALIFIED AUDIT</a:t>
            </a:r>
          </a:p>
        </p:txBody>
      </p:sp>
      <p:sp>
        <p:nvSpPr>
          <p:cNvPr id="10" name="TextBox 9">
            <a:extLst>
              <a:ext uri="{FF2B5EF4-FFF2-40B4-BE49-F238E27FC236}">
                <a16:creationId xmlns:a16="http://schemas.microsoft.com/office/drawing/2014/main" xmlns="" id="{0E968D09-6769-406C-A99D-6FBAB95822F1}"/>
              </a:ext>
            </a:extLst>
          </p:cNvPr>
          <p:cNvSpPr txBox="1"/>
          <p:nvPr/>
        </p:nvSpPr>
        <p:spPr>
          <a:xfrm>
            <a:off x="3669031" y="5350223"/>
            <a:ext cx="1874520" cy="507831"/>
          </a:xfrm>
          <a:prstGeom prst="rect">
            <a:avLst/>
          </a:prstGeom>
          <a:noFill/>
        </p:spPr>
        <p:txBody>
          <a:bodyPr wrap="square" rtlCol="0">
            <a:spAutoFit/>
          </a:bodyPr>
          <a:lstStyle/>
          <a:p>
            <a:pPr algn="ctr"/>
            <a:r>
              <a:rPr lang="en-ZA" sz="1350" b="1" dirty="0">
                <a:solidFill>
                  <a:schemeClr val="accent1"/>
                </a:solidFill>
              </a:rPr>
              <a:t>2018/19</a:t>
            </a:r>
          </a:p>
          <a:p>
            <a:pPr algn="ctr"/>
            <a:r>
              <a:rPr lang="en-ZA" sz="1350" b="1" dirty="0">
                <a:solidFill>
                  <a:schemeClr val="accent1"/>
                </a:solidFill>
              </a:rPr>
              <a:t>UNQUALIFIED AUDIT</a:t>
            </a:r>
          </a:p>
        </p:txBody>
      </p:sp>
      <p:sp>
        <p:nvSpPr>
          <p:cNvPr id="12" name="TextBox 11">
            <a:extLst>
              <a:ext uri="{FF2B5EF4-FFF2-40B4-BE49-F238E27FC236}">
                <a16:creationId xmlns:a16="http://schemas.microsoft.com/office/drawing/2014/main" xmlns="" id="{4D190527-7479-4B74-A6DE-DE64E88A5BC9}"/>
              </a:ext>
            </a:extLst>
          </p:cNvPr>
          <p:cNvSpPr txBox="1"/>
          <p:nvPr/>
        </p:nvSpPr>
        <p:spPr>
          <a:xfrm>
            <a:off x="6795135" y="5376409"/>
            <a:ext cx="1874520" cy="507831"/>
          </a:xfrm>
          <a:prstGeom prst="rect">
            <a:avLst/>
          </a:prstGeom>
          <a:noFill/>
        </p:spPr>
        <p:txBody>
          <a:bodyPr wrap="square" rtlCol="0">
            <a:spAutoFit/>
          </a:bodyPr>
          <a:lstStyle/>
          <a:p>
            <a:pPr algn="ctr"/>
            <a:r>
              <a:rPr lang="en-ZA" sz="1350" b="1" dirty="0">
                <a:solidFill>
                  <a:schemeClr val="accent1"/>
                </a:solidFill>
              </a:rPr>
              <a:t>2019/20</a:t>
            </a:r>
          </a:p>
          <a:p>
            <a:pPr algn="ctr"/>
            <a:r>
              <a:rPr lang="en-ZA" sz="1350" b="1" dirty="0">
                <a:solidFill>
                  <a:schemeClr val="accent1"/>
                </a:solidFill>
              </a:rPr>
              <a:t>CLEAN AUDIT</a:t>
            </a:r>
            <a:endParaRPr lang="en-ZA" sz="1350" b="1" dirty="0">
              <a:solidFill>
                <a:srgbClr val="FF0000"/>
              </a:solidFill>
            </a:endParaRPr>
          </a:p>
        </p:txBody>
      </p:sp>
    </p:spTree>
    <p:extLst>
      <p:ext uri="{BB962C8B-B14F-4D97-AF65-F5344CB8AC3E}">
        <p14:creationId xmlns:p14="http://schemas.microsoft.com/office/powerpoint/2010/main" xmlns="" val="90274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EEA821-978D-4473-8EC1-71E622F65E81}"/>
              </a:ext>
            </a:extLst>
          </p:cNvPr>
          <p:cNvSpPr txBox="1"/>
          <p:nvPr/>
        </p:nvSpPr>
        <p:spPr>
          <a:xfrm>
            <a:off x="1472673" y="435809"/>
            <a:ext cx="6034281" cy="523220"/>
          </a:xfrm>
          <a:prstGeom prst="rect">
            <a:avLst/>
          </a:prstGeom>
          <a:noFill/>
        </p:spPr>
        <p:txBody>
          <a:bodyPr wrap="none" rtlCol="0">
            <a:spAutoFit/>
          </a:bodyPr>
          <a:lstStyle/>
          <a:p>
            <a:pPr algn="ctr"/>
            <a:r>
              <a:rPr lang="en-US" sz="2800" b="1" dirty="0">
                <a:solidFill>
                  <a:srgbClr val="002060"/>
                </a:solidFill>
                <a:latin typeface="Poppins" pitchFamily="2" charset="77"/>
                <a:cs typeface="Poppins" pitchFamily="2" charset="77"/>
              </a:rPr>
              <a:t>AUDITOR-GENERAL FINDINGS: 2019/20</a:t>
            </a:r>
          </a:p>
        </p:txBody>
      </p:sp>
      <p:sp>
        <p:nvSpPr>
          <p:cNvPr id="5" name="Subtitle 2">
            <a:extLst>
              <a:ext uri="{FF2B5EF4-FFF2-40B4-BE49-F238E27FC236}">
                <a16:creationId xmlns:a16="http://schemas.microsoft.com/office/drawing/2014/main" xmlns="" id="{2918898D-7FEB-4515-B24C-620937E14D30}"/>
              </a:ext>
            </a:extLst>
          </p:cNvPr>
          <p:cNvSpPr txBox="1">
            <a:spLocks/>
          </p:cNvSpPr>
          <p:nvPr/>
        </p:nvSpPr>
        <p:spPr>
          <a:xfrm>
            <a:off x="184935" y="1408554"/>
            <a:ext cx="8774129" cy="541694"/>
          </a:xfrm>
          <a:prstGeom prst="rect">
            <a:avLst/>
          </a:prstGeom>
          <a:solidFill>
            <a:schemeClr val="accent2"/>
          </a:solidFill>
          <a:ln>
            <a:solidFill>
              <a:schemeClr val="tx2">
                <a:lumMod val="40000"/>
                <a:lumOff val="60000"/>
              </a:schemeClr>
            </a:solidFill>
          </a:ln>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985"/>
              </a:lnSpc>
            </a:pPr>
            <a:endParaRPr lang="en-US" sz="1800" dirty="0">
              <a:solidFill>
                <a:schemeClr val="tx1"/>
              </a:solidFill>
              <a:latin typeface="Lato"/>
              <a:ea typeface="Source Sans Pro" panose="020B0503030403020204" pitchFamily="34" charset="0"/>
              <a:cs typeface="Lato Light" panose="020F0502020204030203" pitchFamily="34" charset="0"/>
            </a:endParaRPr>
          </a:p>
          <a:p>
            <a:pPr algn="l">
              <a:lnSpc>
                <a:spcPts val="985"/>
              </a:lnSpc>
            </a:pPr>
            <a:r>
              <a:rPr lang="en-US" sz="1800" b="1" dirty="0">
                <a:solidFill>
                  <a:schemeClr val="bg1"/>
                </a:solidFill>
                <a:latin typeface="Lato"/>
                <a:ea typeface="Source Sans Pro" panose="020B0503030403020204" pitchFamily="34" charset="0"/>
                <a:cs typeface="Lato Light" panose="020F0502020204030203" pitchFamily="34" charset="0"/>
              </a:rPr>
              <a:t>Clean Audit 2019/20 Financial Year</a:t>
            </a:r>
          </a:p>
          <a:p>
            <a:pPr algn="l">
              <a:lnSpc>
                <a:spcPts val="985"/>
              </a:lnSpc>
            </a:pPr>
            <a:endParaRPr lang="en-US" sz="1800" b="1" dirty="0">
              <a:solidFill>
                <a:schemeClr val="bg1"/>
              </a:solidFill>
              <a:latin typeface="Lato"/>
              <a:ea typeface="Source Sans Pro" panose="020B0503030403020204" pitchFamily="34" charset="0"/>
              <a:cs typeface="Lato Light" panose="020F0502020204030203" pitchFamily="34" charset="0"/>
            </a:endParaRPr>
          </a:p>
        </p:txBody>
      </p:sp>
      <p:pic>
        <p:nvPicPr>
          <p:cNvPr id="7" name="Picture 6" descr="Text&#10;&#10;Description automatically generated">
            <a:extLst>
              <a:ext uri="{FF2B5EF4-FFF2-40B4-BE49-F238E27FC236}">
                <a16:creationId xmlns:a16="http://schemas.microsoft.com/office/drawing/2014/main" xmlns="" id="{FD56DBCB-E25D-480E-8A8B-E4FA106CD4F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3838" y="1875902"/>
            <a:ext cx="8774131" cy="1886366"/>
          </a:xfrm>
          <a:prstGeom prst="rect">
            <a:avLst/>
          </a:prstGeom>
          <a:solidFill>
            <a:schemeClr val="accent1"/>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Graphical user interface, text&#10;&#10;Description automatically generated">
            <a:extLst>
              <a:ext uri="{FF2B5EF4-FFF2-40B4-BE49-F238E27FC236}">
                <a16:creationId xmlns:a16="http://schemas.microsoft.com/office/drawing/2014/main" xmlns="" id="{C8441D07-CDDE-4218-9F17-58F55E68468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3838" y="3894829"/>
            <a:ext cx="8774131" cy="2711454"/>
          </a:xfrm>
          <a:prstGeom prst="rect">
            <a:avLst/>
          </a:prstGeom>
          <a:solidFill>
            <a:schemeClr val="accent6">
              <a:lumMod val="60000"/>
              <a:lumOff val="40000"/>
            </a:scheme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85633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324E28-0113-408A-AC8F-6D320FFCBD5D}"/>
              </a:ext>
            </a:extLst>
          </p:cNvPr>
          <p:cNvSpPr txBox="1"/>
          <p:nvPr/>
        </p:nvSpPr>
        <p:spPr>
          <a:xfrm>
            <a:off x="554355" y="39948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graphicFrame>
        <p:nvGraphicFramePr>
          <p:cNvPr id="7" name="Table 6">
            <a:extLst>
              <a:ext uri="{FF2B5EF4-FFF2-40B4-BE49-F238E27FC236}">
                <a16:creationId xmlns:a16="http://schemas.microsoft.com/office/drawing/2014/main" xmlns="" id="{6AEA6E4A-49A2-4564-90BB-4702908DD2A2}"/>
              </a:ext>
            </a:extLst>
          </p:cNvPr>
          <p:cNvGraphicFramePr>
            <a:graphicFrameLocks noGrp="1"/>
          </p:cNvGraphicFramePr>
          <p:nvPr>
            <p:extLst>
              <p:ext uri="{D42A27DB-BD31-4B8C-83A1-F6EECF244321}">
                <p14:modId xmlns:p14="http://schemas.microsoft.com/office/powerpoint/2010/main" xmlns="" val="568659171"/>
              </p:ext>
            </p:extLst>
          </p:nvPr>
        </p:nvGraphicFramePr>
        <p:xfrm>
          <a:off x="293368" y="2337307"/>
          <a:ext cx="8671119" cy="2870137"/>
        </p:xfrm>
        <a:graphic>
          <a:graphicData uri="http://schemas.openxmlformats.org/drawingml/2006/table">
            <a:tbl>
              <a:tblPr firstRow="1" firstCol="1" bandRow="1">
                <a:tableStyleId>{7DF18680-E054-41AD-8BC1-D1AEF772440D}</a:tableStyleId>
              </a:tblPr>
              <a:tblGrid>
                <a:gridCol w="1830360">
                  <a:extLst>
                    <a:ext uri="{9D8B030D-6E8A-4147-A177-3AD203B41FA5}">
                      <a16:colId xmlns:a16="http://schemas.microsoft.com/office/drawing/2014/main" xmlns="" val="3503814559"/>
                    </a:ext>
                  </a:extLst>
                </a:gridCol>
                <a:gridCol w="1512168">
                  <a:extLst>
                    <a:ext uri="{9D8B030D-6E8A-4147-A177-3AD203B41FA5}">
                      <a16:colId xmlns:a16="http://schemas.microsoft.com/office/drawing/2014/main" xmlns="" val="2197561029"/>
                    </a:ext>
                  </a:extLst>
                </a:gridCol>
                <a:gridCol w="1152128">
                  <a:extLst>
                    <a:ext uri="{9D8B030D-6E8A-4147-A177-3AD203B41FA5}">
                      <a16:colId xmlns:a16="http://schemas.microsoft.com/office/drawing/2014/main" xmlns="" val="869936953"/>
                    </a:ext>
                  </a:extLst>
                </a:gridCol>
                <a:gridCol w="1250679">
                  <a:extLst>
                    <a:ext uri="{9D8B030D-6E8A-4147-A177-3AD203B41FA5}">
                      <a16:colId xmlns:a16="http://schemas.microsoft.com/office/drawing/2014/main" xmlns="" val="545230976"/>
                    </a:ext>
                  </a:extLst>
                </a:gridCol>
                <a:gridCol w="940589">
                  <a:extLst>
                    <a:ext uri="{9D8B030D-6E8A-4147-A177-3AD203B41FA5}">
                      <a16:colId xmlns:a16="http://schemas.microsoft.com/office/drawing/2014/main" xmlns="" val="2339941867"/>
                    </a:ext>
                  </a:extLst>
                </a:gridCol>
                <a:gridCol w="977084">
                  <a:extLst>
                    <a:ext uri="{9D8B030D-6E8A-4147-A177-3AD203B41FA5}">
                      <a16:colId xmlns:a16="http://schemas.microsoft.com/office/drawing/2014/main" xmlns="" val="1901594184"/>
                    </a:ext>
                  </a:extLst>
                </a:gridCol>
                <a:gridCol w="1008111">
                  <a:extLst>
                    <a:ext uri="{9D8B030D-6E8A-4147-A177-3AD203B41FA5}">
                      <a16:colId xmlns:a16="http://schemas.microsoft.com/office/drawing/2014/main" xmlns="" val="620116309"/>
                    </a:ext>
                  </a:extLst>
                </a:gridCol>
              </a:tblGrid>
              <a:tr h="112712">
                <a:tc rowSpan="2">
                  <a:txBody>
                    <a:bodyPr/>
                    <a:lstStyle/>
                    <a:p>
                      <a:pPr fontAlgn="b">
                        <a:lnSpc>
                          <a:spcPct val="107000"/>
                        </a:lnSpc>
                      </a:pPr>
                      <a:r>
                        <a:rPr lang="en-GB" sz="1600" kern="1200" dirty="0">
                          <a:effectLst/>
                        </a:rPr>
                        <a:t>STRATEGIC OBJECTIVE</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fontAlgn="b">
                        <a:lnSpc>
                          <a:spcPct val="107000"/>
                        </a:lnSpc>
                      </a:pPr>
                      <a:r>
                        <a:rPr lang="en-GB" sz="1600" kern="1200" dirty="0">
                          <a:effectLst/>
                        </a:rPr>
                        <a:t>PERFORMANCE INDICATOR</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fontAlgn="b">
                        <a:lnSpc>
                          <a:spcPct val="107000"/>
                        </a:lnSpc>
                      </a:pPr>
                      <a:r>
                        <a:rPr lang="en-GB" sz="1600" kern="1200" dirty="0">
                          <a:effectLst/>
                        </a:rPr>
                        <a:t>PERFORMANCE</a:t>
                      </a:r>
                      <a:endParaRPr lang="en-ZA" sz="2800" dirty="0">
                        <a:effectLst/>
                      </a:endParaRPr>
                    </a:p>
                    <a:p>
                      <a:pPr fontAlgn="b">
                        <a:lnSpc>
                          <a:spcPct val="107000"/>
                        </a:lnSpc>
                      </a:pPr>
                      <a:r>
                        <a:rPr lang="en-GB" sz="1600" kern="1200" dirty="0">
                          <a:effectLst/>
                        </a:rPr>
                        <a:t>2018/19</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fontAlgn="b">
                        <a:lnSpc>
                          <a:spcPct val="107000"/>
                        </a:lnSpc>
                      </a:pPr>
                      <a:r>
                        <a:rPr lang="en-GB" sz="1600" kern="1200" dirty="0">
                          <a:effectLst/>
                        </a:rPr>
                        <a:t>ACTUAL PERFORMANCE AGAINST TARGET </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rowSpan="2">
                  <a:txBody>
                    <a:bodyPr/>
                    <a:lstStyle/>
                    <a:p>
                      <a:pPr fontAlgn="b">
                        <a:lnSpc>
                          <a:spcPct val="107000"/>
                        </a:lnSpc>
                      </a:pPr>
                      <a:r>
                        <a:rPr lang="en-GB" sz="1600" kern="1200" dirty="0">
                          <a:effectLst/>
                        </a:rPr>
                        <a:t>VARIANCE</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fontAlgn="b">
                        <a:lnSpc>
                          <a:spcPct val="107000"/>
                        </a:lnSpc>
                      </a:pPr>
                      <a:r>
                        <a:rPr lang="en-GB" sz="1600" kern="1200" dirty="0">
                          <a:effectLst/>
                        </a:rPr>
                        <a:t>REASON FOR VARIANCE</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04100625"/>
                  </a:ext>
                </a:extLst>
              </a:tr>
              <a:tr h="16891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b="1" kern="1200" dirty="0">
                          <a:effectLst/>
                        </a:rPr>
                        <a:t>TARGET</a:t>
                      </a:r>
                      <a:endParaRPr lang="en-ZA" sz="2800" b="1" dirty="0">
                        <a:effectLst/>
                      </a:endParaRPr>
                    </a:p>
                    <a:p>
                      <a:pPr fontAlgn="b">
                        <a:lnSpc>
                          <a:spcPct val="107000"/>
                        </a:lnSpc>
                      </a:pPr>
                      <a:r>
                        <a:rPr lang="en-GB" sz="1600" b="1" kern="1200" dirty="0">
                          <a:effectLst/>
                        </a:rPr>
                        <a:t> 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
                        <a:lnSpc>
                          <a:spcPct val="107000"/>
                        </a:lnSpc>
                      </a:pPr>
                      <a:r>
                        <a:rPr lang="en-GB" sz="1600" b="1" kern="1200" dirty="0">
                          <a:effectLst/>
                        </a:rPr>
                        <a:t>ACTUAL</a:t>
                      </a:r>
                      <a:endParaRPr lang="en-ZA" sz="2800" b="1" dirty="0">
                        <a:effectLst/>
                      </a:endParaRPr>
                    </a:p>
                    <a:p>
                      <a:pPr fontAlgn="b">
                        <a:lnSpc>
                          <a:spcPct val="107000"/>
                        </a:lnSpc>
                      </a:pPr>
                      <a:r>
                        <a:rPr lang="en-GB" sz="1600" b="1" kern="1200" dirty="0">
                          <a:effectLst/>
                        </a:rPr>
                        <a:t>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630877711"/>
                  </a:ext>
                </a:extLst>
              </a:tr>
              <a:tr h="548005">
                <a:tc>
                  <a:txBody>
                    <a:bodyPr/>
                    <a:lstStyle/>
                    <a:p>
                      <a:pPr fontAlgn="b">
                        <a:lnSpc>
                          <a:spcPct val="107000"/>
                        </a:lnSpc>
                      </a:pPr>
                      <a:r>
                        <a:rPr lang="en-GB" sz="1600" dirty="0">
                          <a:effectLst/>
                        </a:rPr>
                        <a:t>To ensure compliance with applicable legislative requirements and sustainability of the Agency by 2019</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
                        <a:lnSpc>
                          <a:spcPct val="107000"/>
                        </a:lnSpc>
                      </a:pPr>
                      <a:r>
                        <a:rPr lang="en-GB" sz="1600" kern="1200" dirty="0">
                          <a:effectLst/>
                        </a:rPr>
                        <a:t>Unqualified audit opinion</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lnSpc>
                          <a:spcPct val="107000"/>
                        </a:lnSpc>
                      </a:pPr>
                      <a:r>
                        <a:rPr lang="en-GB" sz="1600" kern="1200" dirty="0">
                          <a:effectLst/>
                        </a:rPr>
                        <a:t>1</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
                        <a:lnSpc>
                          <a:spcPct val="107000"/>
                        </a:lnSpc>
                      </a:pPr>
                      <a:r>
                        <a:rPr lang="en-GB" sz="1600" kern="1200" dirty="0">
                          <a:effectLst/>
                        </a:rPr>
                        <a:t>Unqualified Audit opinion</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
                        <a:lnSpc>
                          <a:spcPct val="107000"/>
                        </a:lnSpc>
                      </a:pPr>
                      <a:r>
                        <a:rPr lang="en-GB" sz="1600" kern="1200" dirty="0">
                          <a:effectLst/>
                        </a:rPr>
                        <a:t>Clean Audit Opinion</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lnSpc>
                          <a:spcPct val="107000"/>
                        </a:lnSpc>
                      </a:pPr>
                      <a:r>
                        <a:rPr lang="en-GB" sz="1600" kern="1200" dirty="0">
                          <a:effectLst/>
                        </a:rPr>
                        <a:t>0</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
                        <a:lnSpc>
                          <a:spcPct val="107000"/>
                        </a:lnSpc>
                      </a:pPr>
                      <a:r>
                        <a:rPr lang="en-GB" sz="1600" kern="1200" dirty="0">
                          <a:effectLst/>
                        </a:rPr>
                        <a:t>Annual target achieved.</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86490172"/>
                  </a:ext>
                </a:extLst>
              </a:tr>
            </a:tbl>
          </a:graphicData>
        </a:graphic>
      </p:graphicFrame>
      <p:sp>
        <p:nvSpPr>
          <p:cNvPr id="10" name="TextBox 9">
            <a:extLst>
              <a:ext uri="{FF2B5EF4-FFF2-40B4-BE49-F238E27FC236}">
                <a16:creationId xmlns:a16="http://schemas.microsoft.com/office/drawing/2014/main" xmlns="" id="{FBCDBF4D-760A-4CB5-BD18-13CAE98AD05A}"/>
              </a:ext>
            </a:extLst>
          </p:cNvPr>
          <p:cNvSpPr txBox="1"/>
          <p:nvPr/>
        </p:nvSpPr>
        <p:spPr>
          <a:xfrm>
            <a:off x="295274" y="1427749"/>
            <a:ext cx="8597206" cy="584775"/>
          </a:xfrm>
          <a:prstGeom prst="rect">
            <a:avLst/>
          </a:prstGeom>
          <a:solidFill>
            <a:schemeClr val="accent5"/>
          </a:solidFill>
        </p:spPr>
        <p:txBody>
          <a:bodyPr wrap="square">
            <a:spAutoFit/>
          </a:bodyPr>
          <a:lstStyle/>
          <a:p>
            <a:pPr algn="just"/>
            <a:r>
              <a:rPr lang="en-GB" sz="1600" b="1" dirty="0">
                <a:solidFill>
                  <a:schemeClr val="bg1"/>
                </a:solidFill>
                <a:effectLst/>
                <a:ea typeface="Times New Roman" panose="02020603050405020304" pitchFamily="18" charset="0"/>
              </a:rPr>
              <a:t>PROGRAMME 1: GOVERNANCE AND ADMINISTRATION</a:t>
            </a:r>
            <a:endParaRPr lang="en-ZA" sz="1600" dirty="0">
              <a:solidFill>
                <a:schemeClr val="bg1"/>
              </a:solidFill>
              <a:effectLst/>
              <a:ea typeface="Times New Roman" panose="02020603050405020304" pitchFamily="18" charset="0"/>
            </a:endParaRPr>
          </a:p>
          <a:p>
            <a:pPr algn="just"/>
            <a:r>
              <a:rPr lang="en-GB" sz="1600" dirty="0">
                <a:solidFill>
                  <a:schemeClr val="bg1"/>
                </a:solidFill>
                <a:effectLst/>
                <a:ea typeface="Times New Roman" panose="02020603050405020304" pitchFamily="18" charset="0"/>
              </a:rPr>
              <a:t>Programme Purpose: To ensure a capable and accomplished organization</a:t>
            </a:r>
            <a:endParaRPr lang="en-ZA" sz="16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xmlns="" val="415162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0EBC066-DCEA-4CC1-8312-3EE0F03DAEF0}"/>
              </a:ext>
            </a:extLst>
          </p:cNvPr>
          <p:cNvGraphicFramePr>
            <a:graphicFrameLocks noGrp="1"/>
          </p:cNvGraphicFramePr>
          <p:nvPr>
            <p:extLst>
              <p:ext uri="{D42A27DB-BD31-4B8C-83A1-F6EECF244321}">
                <p14:modId xmlns:p14="http://schemas.microsoft.com/office/powerpoint/2010/main" xmlns="" val="1733122719"/>
              </p:ext>
            </p:extLst>
          </p:nvPr>
        </p:nvGraphicFramePr>
        <p:xfrm>
          <a:off x="71500" y="2060848"/>
          <a:ext cx="9001000" cy="5764976"/>
        </p:xfrm>
        <a:graphic>
          <a:graphicData uri="http://schemas.openxmlformats.org/drawingml/2006/table">
            <a:tbl>
              <a:tblPr firstRow="1" firstCol="1" bandRow="1">
                <a:tableStyleId>{93296810-A885-4BE3-A3E7-6D5BEEA58F35}</a:tableStyleId>
              </a:tblPr>
              <a:tblGrid>
                <a:gridCol w="1278187">
                  <a:extLst>
                    <a:ext uri="{9D8B030D-6E8A-4147-A177-3AD203B41FA5}">
                      <a16:colId xmlns:a16="http://schemas.microsoft.com/office/drawing/2014/main" xmlns="" val="3616856933"/>
                    </a:ext>
                  </a:extLst>
                </a:gridCol>
                <a:gridCol w="1278187">
                  <a:extLst>
                    <a:ext uri="{9D8B030D-6E8A-4147-A177-3AD203B41FA5}">
                      <a16:colId xmlns:a16="http://schemas.microsoft.com/office/drawing/2014/main" xmlns="" val="3786568753"/>
                    </a:ext>
                  </a:extLst>
                </a:gridCol>
                <a:gridCol w="916595">
                  <a:extLst>
                    <a:ext uri="{9D8B030D-6E8A-4147-A177-3AD203B41FA5}">
                      <a16:colId xmlns:a16="http://schemas.microsoft.com/office/drawing/2014/main" xmlns="" val="708380177"/>
                    </a:ext>
                  </a:extLst>
                </a:gridCol>
                <a:gridCol w="1322814">
                  <a:extLst>
                    <a:ext uri="{9D8B030D-6E8A-4147-A177-3AD203B41FA5}">
                      <a16:colId xmlns:a16="http://schemas.microsoft.com/office/drawing/2014/main" xmlns="" val="1291964409"/>
                    </a:ext>
                  </a:extLst>
                </a:gridCol>
                <a:gridCol w="1225870">
                  <a:extLst>
                    <a:ext uri="{9D8B030D-6E8A-4147-A177-3AD203B41FA5}">
                      <a16:colId xmlns:a16="http://schemas.microsoft.com/office/drawing/2014/main" xmlns="" val="3528615805"/>
                    </a:ext>
                  </a:extLst>
                </a:gridCol>
                <a:gridCol w="1261663">
                  <a:extLst>
                    <a:ext uri="{9D8B030D-6E8A-4147-A177-3AD203B41FA5}">
                      <a16:colId xmlns:a16="http://schemas.microsoft.com/office/drawing/2014/main" xmlns="" val="2149589726"/>
                    </a:ext>
                  </a:extLst>
                </a:gridCol>
                <a:gridCol w="1717684">
                  <a:extLst>
                    <a:ext uri="{9D8B030D-6E8A-4147-A177-3AD203B41FA5}">
                      <a16:colId xmlns:a16="http://schemas.microsoft.com/office/drawing/2014/main" xmlns="" val="554848232"/>
                    </a:ext>
                  </a:extLst>
                </a:gridCol>
              </a:tblGrid>
              <a:tr h="118429">
                <a:tc rowSpan="2">
                  <a:txBody>
                    <a:bodyPr/>
                    <a:lstStyle/>
                    <a:p>
                      <a:pPr fontAlgn="b">
                        <a:lnSpc>
                          <a:spcPct val="107000"/>
                        </a:lnSpc>
                      </a:pPr>
                      <a:r>
                        <a:rPr lang="en-GB" sz="1600" dirty="0">
                          <a:effectLst/>
                        </a:rPr>
                        <a:t>STRATEGIC OBJECTIVE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rowSpan="2">
                  <a:txBody>
                    <a:bodyPr/>
                    <a:lstStyle/>
                    <a:p>
                      <a:pPr fontAlgn="b">
                        <a:lnSpc>
                          <a:spcPct val="107000"/>
                        </a:lnSpc>
                      </a:pPr>
                      <a:r>
                        <a:rPr lang="en-GB" sz="1600" kern="1200" dirty="0">
                          <a:effectLst/>
                        </a:rPr>
                        <a:t>PERFORMANCE INDICATOR</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rowSpan="2">
                  <a:txBody>
                    <a:bodyPr/>
                    <a:lstStyle/>
                    <a:p>
                      <a:pPr>
                        <a:lnSpc>
                          <a:spcPct val="107000"/>
                        </a:lnSpc>
                      </a:pPr>
                      <a:r>
                        <a:rPr lang="en-GB" sz="1600" dirty="0">
                          <a:effectLst/>
                        </a:rPr>
                        <a:t>PERFORMANCE</a:t>
                      </a:r>
                      <a:endParaRPr lang="en-ZA" sz="2000" dirty="0">
                        <a:effectLst/>
                      </a:endParaRPr>
                    </a:p>
                    <a:p>
                      <a:pPr fontAlgn="b">
                        <a:lnSpc>
                          <a:spcPct val="107000"/>
                        </a:lnSpc>
                      </a:pPr>
                      <a:r>
                        <a:rPr lang="en-GB" sz="1600" kern="1200" dirty="0">
                          <a:effectLst/>
                        </a:rPr>
                        <a:t>2018/19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gridSpan="2">
                  <a:txBody>
                    <a:bodyPr/>
                    <a:lstStyle/>
                    <a:p>
                      <a:pPr>
                        <a:lnSpc>
                          <a:spcPct val="107000"/>
                        </a:lnSpc>
                      </a:pPr>
                      <a:r>
                        <a:rPr lang="en-GB" sz="1600" dirty="0">
                          <a:effectLst/>
                        </a:rPr>
                        <a:t>ACTUAL PERFORMANCE AGAINST TARGET</a:t>
                      </a:r>
                    </a:p>
                  </a:txBody>
                  <a:tcPr marL="53363" marR="53363" marT="0" marB="0"/>
                </a:tc>
                <a:tc hMerge="1">
                  <a:txBody>
                    <a:bodyPr/>
                    <a:lstStyle/>
                    <a:p>
                      <a:endParaRPr lang="en-ZA"/>
                    </a:p>
                  </a:txBody>
                  <a:tcPr/>
                </a:tc>
                <a:tc rowSpan="2">
                  <a:txBody>
                    <a:bodyPr/>
                    <a:lstStyle/>
                    <a:p>
                      <a:pPr>
                        <a:lnSpc>
                          <a:spcPct val="107000"/>
                        </a:lnSpc>
                      </a:pPr>
                      <a:r>
                        <a:rPr lang="en-GB" sz="1600" dirty="0">
                          <a:effectLst/>
                        </a:rPr>
                        <a:t>VARIANCE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rowSpan="2">
                  <a:txBody>
                    <a:bodyPr/>
                    <a:lstStyle/>
                    <a:p>
                      <a:pPr>
                        <a:lnSpc>
                          <a:spcPct val="107000"/>
                        </a:lnSpc>
                      </a:pPr>
                      <a:r>
                        <a:rPr lang="en-GB" sz="1600" dirty="0">
                          <a:effectLst/>
                        </a:rPr>
                        <a:t>REASON FOR VARIANCE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extLst>
                  <a:ext uri="{0D108BD9-81ED-4DB2-BD59-A6C34878D82A}">
                    <a16:rowId xmlns:a16="http://schemas.microsoft.com/office/drawing/2014/main" xmlns="" val="2534563657"/>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b="1" kern="1200" dirty="0">
                          <a:effectLst/>
                        </a:rPr>
                        <a:t>TARGET</a:t>
                      </a:r>
                      <a:endParaRPr lang="en-ZA" sz="2000" b="1" dirty="0">
                        <a:effectLst/>
                      </a:endParaRPr>
                    </a:p>
                    <a:p>
                      <a:pPr fontAlgn="b">
                        <a:lnSpc>
                          <a:spcPct val="107000"/>
                        </a:lnSpc>
                      </a:pPr>
                      <a:r>
                        <a:rPr lang="en-GB" sz="1600" b="1" kern="1200" dirty="0">
                          <a:effectLst/>
                        </a:rPr>
                        <a:t> 2019/20</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fontAlgn="b">
                        <a:lnSpc>
                          <a:spcPct val="107000"/>
                        </a:lnSpc>
                      </a:pPr>
                      <a:r>
                        <a:rPr lang="en-GB" sz="1600" b="1" kern="1200" dirty="0">
                          <a:effectLst/>
                        </a:rPr>
                        <a:t>ACTUAL</a:t>
                      </a:r>
                      <a:endParaRPr lang="en-ZA" sz="2000" b="1" dirty="0">
                        <a:effectLst/>
                      </a:endParaRPr>
                    </a:p>
                    <a:p>
                      <a:pPr fontAlgn="b">
                        <a:lnSpc>
                          <a:spcPct val="107000"/>
                        </a:lnSpc>
                      </a:pPr>
                      <a:r>
                        <a:rPr lang="en-GB" sz="1600" b="1" kern="1200" dirty="0">
                          <a:effectLst/>
                        </a:rPr>
                        <a:t> 2019/20</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028237926"/>
                  </a:ext>
                </a:extLst>
              </a:tr>
              <a:tr h="1082547">
                <a:tc rowSpan="2">
                  <a:txBody>
                    <a:bodyPr/>
                    <a:lstStyle/>
                    <a:p>
                      <a:pPr>
                        <a:lnSpc>
                          <a:spcPct val="107000"/>
                        </a:lnSpc>
                      </a:pPr>
                      <a:r>
                        <a:rPr lang="en-GB" sz="1400" dirty="0">
                          <a:effectLst/>
                        </a:rPr>
                        <a:t>To facilitate ownership, control and access to information and content production of community broadcasting by historically disadvantaged communities by 2019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GB" sz="1400" dirty="0">
                          <a:effectLst/>
                        </a:rPr>
                        <a:t>Change in percentage of historically disadvantaged communities with ownership of community broadcast projects</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gn="ctr">
                        <a:lnSpc>
                          <a:spcPct val="107000"/>
                        </a:lnSpc>
                      </a:pPr>
                      <a:r>
                        <a:rPr lang="en-GB" sz="1400" dirty="0">
                          <a:effectLst/>
                        </a:rPr>
                        <a: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ZA" sz="1400" dirty="0">
                          <a:effectLst/>
                        </a:rPr>
                        <a:t>Study into ownership and control in the media in South Africa commissioned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ZA" sz="1400" dirty="0">
                          <a:effectLst/>
                        </a:rPr>
                        <a:t>The study into ownership and control in the media in South Africa had not been commissioned by financial year end.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ZA" sz="1400" kern="1200" dirty="0">
                          <a:effectLst/>
                        </a:rPr>
                        <a:t>Study not yet awarded to service provider</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GB" sz="1400" dirty="0">
                          <a:effectLst/>
                        </a:rPr>
                        <a:t>Annual target not achieved. Suitable proposals received from service providers exceeded threshold of R500k and call for tenders therefore needs to be issued.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extLst>
                  <a:ext uri="{0D108BD9-81ED-4DB2-BD59-A6C34878D82A}">
                    <a16:rowId xmlns:a16="http://schemas.microsoft.com/office/drawing/2014/main" xmlns="" val="438592750"/>
                  </a:ext>
                </a:extLst>
              </a:tr>
              <a:tr h="1362433">
                <a:tc vMerge="1">
                  <a:txBody>
                    <a:bodyPr/>
                    <a:lstStyle/>
                    <a:p>
                      <a:endParaRPr lang="en-ZA"/>
                    </a:p>
                  </a:txBody>
                  <a:tcPr/>
                </a:tc>
                <a:tc>
                  <a:txBody>
                    <a:bodyPr/>
                    <a:lstStyle/>
                    <a:p>
                      <a:pPr>
                        <a:lnSpc>
                          <a:spcPct val="107000"/>
                        </a:lnSpc>
                      </a:pPr>
                      <a:r>
                        <a:rPr lang="en-GB" sz="1400" dirty="0">
                          <a:effectLst/>
                        </a:rPr>
                        <a:t>Number of community broadcast project funding proposals submitted to the Board for 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gn="ctr">
                        <a:lnSpc>
                          <a:spcPct val="107000"/>
                        </a:lnSpc>
                      </a:pPr>
                      <a:r>
                        <a:rPr lang="en-GB" sz="1400" dirty="0">
                          <a:effectLst/>
                        </a:rPr>
                        <a:t>20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gn="ctr">
                        <a:lnSpc>
                          <a:spcPct val="107000"/>
                        </a:lnSpc>
                      </a:pPr>
                      <a:r>
                        <a:rPr lang="en-GB" sz="1400" dirty="0">
                          <a:effectLst/>
                        </a:rPr>
                        <a:t>18</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gn="ctr">
                        <a:lnSpc>
                          <a:spcPct val="107000"/>
                        </a:lnSpc>
                      </a:pPr>
                      <a:r>
                        <a:rPr lang="en-GB" sz="1400" dirty="0">
                          <a:effectLst/>
                        </a:rPr>
                        <a:t>22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gn="ctr">
                        <a:lnSpc>
                          <a:spcPct val="107000"/>
                        </a:lnSpc>
                      </a:pPr>
                      <a:r>
                        <a:rPr lang="en-GB" sz="1400" dirty="0">
                          <a:effectLst/>
                        </a:rPr>
                        <a:t>+4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tc>
                  <a:txBody>
                    <a:bodyPr/>
                    <a:lstStyle/>
                    <a:p>
                      <a:pPr>
                        <a:lnSpc>
                          <a:spcPct val="107000"/>
                        </a:lnSpc>
                      </a:pPr>
                      <a:r>
                        <a:rPr lang="en-GB" sz="1400" dirty="0">
                          <a:effectLst/>
                        </a:rPr>
                        <a:t>Annual target exceeded. Increased number of community broadcast projects able to be funded due to decision by major commercial broadcaster to increase funding to MDDA in September 2019.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3" marR="53363" marT="0" marB="0"/>
                </a:tc>
                <a:extLst>
                  <a:ext uri="{0D108BD9-81ED-4DB2-BD59-A6C34878D82A}">
                    <a16:rowId xmlns:a16="http://schemas.microsoft.com/office/drawing/2014/main" xmlns="" val="3791862315"/>
                  </a:ext>
                </a:extLst>
              </a:tr>
            </a:tbl>
          </a:graphicData>
        </a:graphic>
      </p:graphicFrame>
      <p:sp>
        <p:nvSpPr>
          <p:cNvPr id="3" name="Rectangle 1">
            <a:extLst>
              <a:ext uri="{FF2B5EF4-FFF2-40B4-BE49-F238E27FC236}">
                <a16:creationId xmlns:a16="http://schemas.microsoft.com/office/drawing/2014/main" xmlns="" id="{BCC405B4-8C84-4A5F-AA32-24ED55997A0A}"/>
              </a:ext>
            </a:extLst>
          </p:cNvPr>
          <p:cNvSpPr>
            <a:spLocks noChangeArrowheads="1"/>
          </p:cNvSpPr>
          <p:nvPr/>
        </p:nvSpPr>
        <p:spPr bwMode="auto">
          <a:xfrm>
            <a:off x="72792" y="1087712"/>
            <a:ext cx="8999708" cy="815608"/>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PROGRAMME 2: GRANT AND SEED FUNDING</a:t>
            </a:r>
            <a:endParaRPr kumimoji="0" lang="en-ZA"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Promote media development and diversity through support for community and small commercial media projects.</a:t>
            </a:r>
            <a:endParaRPr kumimoji="0" lang="en-ZA"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Sub-Programme 2.1:  Community Broadcast Media</a:t>
            </a:r>
            <a:endParaRPr kumimoji="0" lang="en-GB" altLang="en-US" sz="16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xmlns="" id="{BB3F1FD7-0B82-4F8F-9691-611B55392FEF}"/>
              </a:ext>
            </a:extLst>
          </p:cNvPr>
          <p:cNvSpPr txBox="1"/>
          <p:nvPr/>
        </p:nvSpPr>
        <p:spPr>
          <a:xfrm>
            <a:off x="554355" y="26033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358537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2A9A849-C362-42EC-B665-B076D1951A8B}"/>
              </a:ext>
            </a:extLst>
          </p:cNvPr>
          <p:cNvGraphicFramePr>
            <a:graphicFrameLocks noGrp="1"/>
          </p:cNvGraphicFramePr>
          <p:nvPr>
            <p:extLst>
              <p:ext uri="{D42A27DB-BD31-4B8C-83A1-F6EECF244321}">
                <p14:modId xmlns:p14="http://schemas.microsoft.com/office/powerpoint/2010/main" xmlns="" val="431553176"/>
              </p:ext>
            </p:extLst>
          </p:nvPr>
        </p:nvGraphicFramePr>
        <p:xfrm>
          <a:off x="170066" y="1166018"/>
          <a:ext cx="8866430" cy="8720139"/>
        </p:xfrm>
        <a:graphic>
          <a:graphicData uri="http://schemas.openxmlformats.org/drawingml/2006/table">
            <a:tbl>
              <a:tblPr firstRow="1" firstCol="1" bandRow="1">
                <a:tableStyleId>{7DF18680-E054-41AD-8BC1-D1AEF772440D}</a:tableStyleId>
              </a:tblPr>
              <a:tblGrid>
                <a:gridCol w="1449606">
                  <a:extLst>
                    <a:ext uri="{9D8B030D-6E8A-4147-A177-3AD203B41FA5}">
                      <a16:colId xmlns:a16="http://schemas.microsoft.com/office/drawing/2014/main" xmlns="" val="2506635105"/>
                    </a:ext>
                  </a:extLst>
                </a:gridCol>
                <a:gridCol w="1296144">
                  <a:extLst>
                    <a:ext uri="{9D8B030D-6E8A-4147-A177-3AD203B41FA5}">
                      <a16:colId xmlns:a16="http://schemas.microsoft.com/office/drawing/2014/main" xmlns="" val="3793098551"/>
                    </a:ext>
                  </a:extLst>
                </a:gridCol>
                <a:gridCol w="922264">
                  <a:extLst>
                    <a:ext uri="{9D8B030D-6E8A-4147-A177-3AD203B41FA5}">
                      <a16:colId xmlns:a16="http://schemas.microsoft.com/office/drawing/2014/main" xmlns="" val="965968311"/>
                    </a:ext>
                  </a:extLst>
                </a:gridCol>
                <a:gridCol w="1381992">
                  <a:extLst>
                    <a:ext uri="{9D8B030D-6E8A-4147-A177-3AD203B41FA5}">
                      <a16:colId xmlns:a16="http://schemas.microsoft.com/office/drawing/2014/main" xmlns="" val="911373914"/>
                    </a:ext>
                  </a:extLst>
                </a:gridCol>
                <a:gridCol w="1171395">
                  <a:extLst>
                    <a:ext uri="{9D8B030D-6E8A-4147-A177-3AD203B41FA5}">
                      <a16:colId xmlns:a16="http://schemas.microsoft.com/office/drawing/2014/main" xmlns="" val="1509857485"/>
                    </a:ext>
                  </a:extLst>
                </a:gridCol>
                <a:gridCol w="1259538">
                  <a:extLst>
                    <a:ext uri="{9D8B030D-6E8A-4147-A177-3AD203B41FA5}">
                      <a16:colId xmlns:a16="http://schemas.microsoft.com/office/drawing/2014/main" xmlns="" val="2551108738"/>
                    </a:ext>
                  </a:extLst>
                </a:gridCol>
                <a:gridCol w="1385491">
                  <a:extLst>
                    <a:ext uri="{9D8B030D-6E8A-4147-A177-3AD203B41FA5}">
                      <a16:colId xmlns:a16="http://schemas.microsoft.com/office/drawing/2014/main" xmlns="" val="1106282960"/>
                    </a:ext>
                  </a:extLst>
                </a:gridCol>
              </a:tblGrid>
              <a:tr h="358989">
                <a:tc rowSpan="2">
                  <a:txBody>
                    <a:bodyPr/>
                    <a:lstStyle/>
                    <a:p>
                      <a:pPr fontAlgn="b">
                        <a:lnSpc>
                          <a:spcPct val="107000"/>
                        </a:lnSpc>
                      </a:pPr>
                      <a:r>
                        <a:rPr lang="en-GB" sz="1600" dirty="0">
                          <a:effectLst/>
                        </a:rPr>
                        <a:t>STRATEGIC OBJECTIVE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rowSpan="2">
                  <a:txBody>
                    <a:bodyPr/>
                    <a:lstStyle/>
                    <a:p>
                      <a:pPr fontAlgn="b">
                        <a:lnSpc>
                          <a:spcPct val="107000"/>
                        </a:lnSpc>
                      </a:pPr>
                      <a:r>
                        <a:rPr lang="en-GB" sz="1600" kern="1200" dirty="0">
                          <a:effectLst/>
                        </a:rPr>
                        <a:t>PERFORMANCE INDICATOR</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rowSpan="2">
                  <a:txBody>
                    <a:bodyPr/>
                    <a:lstStyle/>
                    <a:p>
                      <a:pPr>
                        <a:lnSpc>
                          <a:spcPct val="107000"/>
                        </a:lnSpc>
                      </a:pPr>
                      <a:r>
                        <a:rPr lang="en-GB" sz="1600" dirty="0">
                          <a:effectLst/>
                        </a:rPr>
                        <a:t>PERFORMANCE</a:t>
                      </a:r>
                      <a:endParaRPr lang="en-ZA" sz="1800" dirty="0">
                        <a:effectLst/>
                      </a:endParaRPr>
                    </a:p>
                    <a:p>
                      <a:pPr fontAlgn="b">
                        <a:lnSpc>
                          <a:spcPct val="107000"/>
                        </a:lnSpc>
                      </a:pPr>
                      <a:r>
                        <a:rPr lang="en-GB" sz="1600" kern="1200" dirty="0">
                          <a:effectLst/>
                        </a:rPr>
                        <a:t>2018/19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gridSpan="2">
                  <a:txBody>
                    <a:bodyPr/>
                    <a:lstStyle/>
                    <a:p>
                      <a:pPr>
                        <a:lnSpc>
                          <a:spcPct val="107000"/>
                        </a:lnSpc>
                      </a:pPr>
                      <a:r>
                        <a:rPr lang="en-GB" sz="1600" dirty="0">
                          <a:effectLst/>
                        </a:rPr>
                        <a:t>ACTUAL PERFORMANCE AGAINST TARGET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hMerge="1">
                  <a:txBody>
                    <a:bodyPr/>
                    <a:lstStyle/>
                    <a:p>
                      <a:endParaRPr lang="en-ZA"/>
                    </a:p>
                  </a:txBody>
                  <a:tcPr/>
                </a:tc>
                <a:tc rowSpan="2">
                  <a:txBody>
                    <a:bodyPr/>
                    <a:lstStyle/>
                    <a:p>
                      <a:pPr>
                        <a:lnSpc>
                          <a:spcPct val="107000"/>
                        </a:lnSpc>
                      </a:pPr>
                      <a:r>
                        <a:rPr lang="en-GB" sz="1600" dirty="0">
                          <a:effectLst/>
                        </a:rPr>
                        <a:t>VARIANCE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rowSpan="2">
                  <a:txBody>
                    <a:bodyPr/>
                    <a:lstStyle/>
                    <a:p>
                      <a:pPr>
                        <a:lnSpc>
                          <a:spcPct val="107000"/>
                        </a:lnSpc>
                      </a:pPr>
                      <a:r>
                        <a:rPr lang="en-GB" sz="1600" dirty="0">
                          <a:effectLst/>
                        </a:rPr>
                        <a:t>REASON FOR VARIANCE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extLst>
                  <a:ext uri="{0D108BD9-81ED-4DB2-BD59-A6C34878D82A}">
                    <a16:rowId xmlns:a16="http://schemas.microsoft.com/office/drawing/2014/main" xmlns="" val="3510103128"/>
                  </a:ext>
                </a:extLst>
              </a:tr>
              <a:tr h="44207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b="1" kern="1200" dirty="0">
                          <a:effectLst/>
                        </a:rPr>
                        <a:t>TARGET</a:t>
                      </a:r>
                      <a:endParaRPr lang="en-ZA" sz="1800" b="1" dirty="0">
                        <a:effectLst/>
                      </a:endParaRPr>
                    </a:p>
                    <a:p>
                      <a:pPr fontAlgn="b">
                        <a:lnSpc>
                          <a:spcPct val="107000"/>
                        </a:lnSpc>
                      </a:pPr>
                      <a:r>
                        <a:rPr lang="en-GB" sz="1600" b="1" kern="1200" dirty="0">
                          <a:effectLst/>
                        </a:rPr>
                        <a:t> 2019/20</a:t>
                      </a:r>
                      <a:endPar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fontAlgn="b">
                        <a:lnSpc>
                          <a:spcPct val="107000"/>
                        </a:lnSpc>
                      </a:pPr>
                      <a:r>
                        <a:rPr lang="en-GB" sz="1600" b="1" kern="1200" dirty="0">
                          <a:effectLst/>
                        </a:rPr>
                        <a:t>ACTUAL</a:t>
                      </a:r>
                      <a:endParaRPr lang="en-ZA" sz="1800" b="1" dirty="0">
                        <a:effectLst/>
                      </a:endParaRPr>
                    </a:p>
                    <a:p>
                      <a:pPr fontAlgn="b">
                        <a:lnSpc>
                          <a:spcPct val="107000"/>
                        </a:lnSpc>
                      </a:pPr>
                      <a:r>
                        <a:rPr lang="en-GB" sz="1600" b="1" kern="1200" dirty="0">
                          <a:effectLst/>
                        </a:rPr>
                        <a:t> 2019/20</a:t>
                      </a:r>
                      <a:endPar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789458214"/>
                  </a:ext>
                </a:extLst>
              </a:tr>
              <a:tr h="1728607">
                <a:tc rowSpan="3">
                  <a:txBody>
                    <a:bodyPr/>
                    <a:lstStyle/>
                    <a:p>
                      <a:pPr>
                        <a:lnSpc>
                          <a:spcPct val="107000"/>
                        </a:lnSpc>
                      </a:pPr>
                      <a:r>
                        <a:rPr lang="en-ZA" sz="1400" dirty="0">
                          <a:effectLst/>
                        </a:rPr>
                        <a:t>To facilitate ownership, control and access to content production of community and small commercial publications by historically disadvantaged communities by 2019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GB" sz="1400" dirty="0">
                          <a:effectLst/>
                        </a:rPr>
                        <a:t>Change in percentage of historically disadvantaged communities with ownership and control of community and small commercial publications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GB" sz="1400" dirty="0">
                          <a:effectLst/>
                        </a:rPr>
                        <a:t>-</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ZA" sz="1400" dirty="0">
                          <a:effectLst/>
                        </a:rPr>
                        <a:t>Study into ownership and control in the media in South Africa commissioned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ZA" sz="1400" dirty="0">
                          <a:effectLst/>
                        </a:rPr>
                        <a:t>The study into ownership and control in the media in South Africa had not been commissioned by financial year end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ZA" sz="1400" kern="1200" dirty="0">
                          <a:effectLst/>
                        </a:rPr>
                        <a:t>Study not yet awarded to service provider</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GB" sz="1400" dirty="0">
                          <a:effectLst/>
                        </a:rPr>
                        <a:t>Annual target not achieved. Suitable proposals received from service providers exceeded threshold of R500k and call for tenders therefore needs to be issued.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extLst>
                  <a:ext uri="{0D108BD9-81ED-4DB2-BD59-A6C34878D82A}">
                    <a16:rowId xmlns:a16="http://schemas.microsoft.com/office/drawing/2014/main" xmlns="" val="2476309736"/>
                  </a:ext>
                </a:extLst>
              </a:tr>
              <a:tr h="998144">
                <a:tc vMerge="1">
                  <a:txBody>
                    <a:bodyPr/>
                    <a:lstStyle/>
                    <a:p>
                      <a:endParaRPr lang="en-ZA"/>
                    </a:p>
                  </a:txBody>
                  <a:tcPr/>
                </a:tc>
                <a:tc>
                  <a:txBody>
                    <a:bodyPr/>
                    <a:lstStyle/>
                    <a:p>
                      <a:pPr>
                        <a:lnSpc>
                          <a:spcPct val="107000"/>
                        </a:lnSpc>
                      </a:pPr>
                      <a:r>
                        <a:rPr lang="en-GB" sz="1400" dirty="0">
                          <a:effectLst/>
                        </a:rPr>
                        <a:t>Number of funding proposals for Small Commercial Media projects submitted to the Board for approval</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GB" sz="1400" dirty="0">
                          <a:effectLst/>
                        </a:rPr>
                        <a:t>8</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dirty="0">
                          <a:effectLst/>
                        </a:rPr>
                        <a:t>2</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dirty="0">
                          <a:effectLst/>
                        </a:rPr>
                        <a:t>6</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kern="1200" dirty="0">
                          <a:effectLst/>
                        </a:rPr>
                        <a:t>+4</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ZA" sz="1400" kern="1200" dirty="0">
                          <a:effectLst/>
                        </a:rPr>
                        <a:t>Annual target exceeded. Increased number of small commercial projects funded due to availability of additional funds from rollover of funds from 2018/2019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extLst>
                  <a:ext uri="{0D108BD9-81ED-4DB2-BD59-A6C34878D82A}">
                    <a16:rowId xmlns:a16="http://schemas.microsoft.com/office/drawing/2014/main" xmlns="" val="1689164065"/>
                  </a:ext>
                </a:extLst>
              </a:tr>
              <a:tr h="998144">
                <a:tc vMerge="1">
                  <a:txBody>
                    <a:bodyPr/>
                    <a:lstStyle/>
                    <a:p>
                      <a:endParaRPr lang="en-ZA"/>
                    </a:p>
                  </a:txBody>
                  <a:tcPr/>
                </a:tc>
                <a:tc>
                  <a:txBody>
                    <a:bodyPr/>
                    <a:lstStyle/>
                    <a:p>
                      <a:pPr>
                        <a:lnSpc>
                          <a:spcPct val="107000"/>
                        </a:lnSpc>
                      </a:pPr>
                      <a:r>
                        <a:rPr lang="en-GB" sz="1400" dirty="0">
                          <a:effectLst/>
                        </a:rPr>
                        <a:t>Number of funding proposals for Community print projects submitted to the Board for approval</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GB" sz="1400" dirty="0">
                          <a:effectLst/>
                        </a:rPr>
                        <a:t>4</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dirty="0">
                          <a:effectLst/>
                        </a:rPr>
                        <a:t>2</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dirty="0">
                          <a:effectLst/>
                        </a:rPr>
                        <a:t>4</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gn="ctr">
                        <a:lnSpc>
                          <a:spcPct val="107000"/>
                        </a:lnSpc>
                      </a:pPr>
                      <a:r>
                        <a:rPr lang="en-ZA" sz="1400" kern="1200" dirty="0">
                          <a:effectLst/>
                        </a:rPr>
                        <a:t>+2</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tc>
                  <a:txBody>
                    <a:bodyPr/>
                    <a:lstStyle/>
                    <a:p>
                      <a:pPr>
                        <a:lnSpc>
                          <a:spcPct val="107000"/>
                        </a:lnSpc>
                      </a:pPr>
                      <a:r>
                        <a:rPr lang="en-ZA" sz="1400" kern="1200" dirty="0">
                          <a:effectLst/>
                        </a:rPr>
                        <a:t>Annual target exceeded. Increased number of community print projects funded due to availability of additional funds from rollover of funds from 2018/2019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71" marR="42671" marT="0" marB="0"/>
                </a:tc>
                <a:extLst>
                  <a:ext uri="{0D108BD9-81ED-4DB2-BD59-A6C34878D82A}">
                    <a16:rowId xmlns:a16="http://schemas.microsoft.com/office/drawing/2014/main" xmlns="" val="805576862"/>
                  </a:ext>
                </a:extLst>
              </a:tr>
            </a:tbl>
          </a:graphicData>
        </a:graphic>
      </p:graphicFrame>
      <p:sp>
        <p:nvSpPr>
          <p:cNvPr id="3" name="Rectangle 1">
            <a:extLst>
              <a:ext uri="{FF2B5EF4-FFF2-40B4-BE49-F238E27FC236}">
                <a16:creationId xmlns:a16="http://schemas.microsoft.com/office/drawing/2014/main" xmlns="" id="{50AF2279-60B2-40EE-9C12-0A57440D3996}"/>
              </a:ext>
            </a:extLst>
          </p:cNvPr>
          <p:cNvSpPr>
            <a:spLocks noChangeArrowheads="1"/>
          </p:cNvSpPr>
          <p:nvPr/>
        </p:nvSpPr>
        <p:spPr bwMode="auto">
          <a:xfrm>
            <a:off x="170067" y="790381"/>
            <a:ext cx="635662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Sub-Programme 2.2:  Print and Digital Media</a:t>
            </a:r>
            <a:endParaRPr kumimoji="0" lang="en-GB" altLang="en-US" sz="3600" b="0" i="0" u="none" strike="noStrike" cap="none" normalizeH="0" baseline="0" dirty="0">
              <a:ln>
                <a:noFill/>
              </a:ln>
              <a:solidFill>
                <a:schemeClr val="tx1"/>
              </a:solidFill>
              <a:effectLst/>
              <a:latin typeface="+mj-lt"/>
            </a:endParaRPr>
          </a:p>
        </p:txBody>
      </p:sp>
      <p:sp>
        <p:nvSpPr>
          <p:cNvPr id="5" name="TextBox 4">
            <a:extLst>
              <a:ext uri="{FF2B5EF4-FFF2-40B4-BE49-F238E27FC236}">
                <a16:creationId xmlns:a16="http://schemas.microsoft.com/office/drawing/2014/main" xmlns="" id="{6B622807-221E-4124-9569-916A2A207064}"/>
              </a:ext>
            </a:extLst>
          </p:cNvPr>
          <p:cNvSpPr txBox="1"/>
          <p:nvPr/>
        </p:nvSpPr>
        <p:spPr>
          <a:xfrm>
            <a:off x="323528" y="4462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160711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51201BC4-1EA7-47D3-AA1F-1EFAE1BF5B29}"/>
              </a:ext>
            </a:extLst>
          </p:cNvPr>
          <p:cNvSpPr>
            <a:spLocks noChangeArrowheads="1"/>
          </p:cNvSpPr>
          <p:nvPr/>
        </p:nvSpPr>
        <p:spPr bwMode="auto">
          <a:xfrm>
            <a:off x="107259" y="1196752"/>
            <a:ext cx="8734989" cy="523220"/>
          </a:xfrm>
          <a:prstGeom prst="rect">
            <a:avLst/>
          </a:prstGeom>
          <a:solidFill>
            <a:schemeClr val="accent6">
              <a:lumMod val="50000"/>
            </a:schemeClr>
          </a:solidFill>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2000" b="1" i="0" u="none" strike="noStrike" kern="1200" cap="none" normalizeH="0" baseline="0" dirty="0">
                <a:ln>
                  <a:noFill/>
                </a:ln>
                <a:solidFill>
                  <a:schemeClr val="bg1"/>
                </a:solidFill>
                <a:effectLst/>
                <a:latin typeface="+mj-lt"/>
                <a:ea typeface="+mj-ea"/>
                <a:cs typeface="+mj-cs"/>
              </a:rPr>
              <a:t>Sub-programme 2.3: Monitoring and Evaluation</a:t>
            </a:r>
            <a:endParaRPr kumimoji="0" lang="en-US" altLang="en-US" sz="2000" b="0" i="0" u="none" strike="noStrike" kern="1200" cap="none" normalizeH="0" baseline="0" dirty="0">
              <a:ln>
                <a:noFill/>
              </a:ln>
              <a:solidFill>
                <a:schemeClr val="bg1"/>
              </a:solidFill>
              <a:effectLst/>
              <a:latin typeface="+mj-lt"/>
              <a:ea typeface="+mj-ea"/>
              <a:cs typeface="+mj-cs"/>
            </a:endParaRPr>
          </a:p>
        </p:txBody>
      </p:sp>
      <p:graphicFrame>
        <p:nvGraphicFramePr>
          <p:cNvPr id="2" name="Table 1">
            <a:extLst>
              <a:ext uri="{FF2B5EF4-FFF2-40B4-BE49-F238E27FC236}">
                <a16:creationId xmlns:a16="http://schemas.microsoft.com/office/drawing/2014/main" xmlns="" id="{4E3A47A9-08BE-42DE-80C0-EA34F18A2FC3}"/>
              </a:ext>
            </a:extLst>
          </p:cNvPr>
          <p:cNvGraphicFramePr>
            <a:graphicFrameLocks noGrp="1"/>
          </p:cNvGraphicFramePr>
          <p:nvPr>
            <p:extLst>
              <p:ext uri="{D42A27DB-BD31-4B8C-83A1-F6EECF244321}">
                <p14:modId xmlns:p14="http://schemas.microsoft.com/office/powerpoint/2010/main" xmlns="" val="4212517361"/>
              </p:ext>
            </p:extLst>
          </p:nvPr>
        </p:nvGraphicFramePr>
        <p:xfrm>
          <a:off x="107259" y="1784430"/>
          <a:ext cx="8700052" cy="5264013"/>
        </p:xfrm>
        <a:graphic>
          <a:graphicData uri="http://schemas.openxmlformats.org/drawingml/2006/table">
            <a:tbl>
              <a:tblPr firstRow="1" firstCol="1" bandRow="1">
                <a:noFill/>
                <a:tableStyleId>{5C22544A-7EE6-4342-B048-85BDC9FD1C3A}</a:tableStyleId>
              </a:tblPr>
              <a:tblGrid>
                <a:gridCol w="1773140">
                  <a:extLst>
                    <a:ext uri="{9D8B030D-6E8A-4147-A177-3AD203B41FA5}">
                      <a16:colId xmlns:a16="http://schemas.microsoft.com/office/drawing/2014/main" xmlns="" val="4067436358"/>
                    </a:ext>
                  </a:extLst>
                </a:gridCol>
                <a:gridCol w="1725434">
                  <a:extLst>
                    <a:ext uri="{9D8B030D-6E8A-4147-A177-3AD203B41FA5}">
                      <a16:colId xmlns:a16="http://schemas.microsoft.com/office/drawing/2014/main" xmlns="" val="1776214696"/>
                    </a:ext>
                  </a:extLst>
                </a:gridCol>
                <a:gridCol w="1440612">
                  <a:extLst>
                    <a:ext uri="{9D8B030D-6E8A-4147-A177-3AD203B41FA5}">
                      <a16:colId xmlns:a16="http://schemas.microsoft.com/office/drawing/2014/main" xmlns="" val="1898199612"/>
                    </a:ext>
                  </a:extLst>
                </a:gridCol>
                <a:gridCol w="948503">
                  <a:extLst>
                    <a:ext uri="{9D8B030D-6E8A-4147-A177-3AD203B41FA5}">
                      <a16:colId xmlns:a16="http://schemas.microsoft.com/office/drawing/2014/main" xmlns="" val="1211514186"/>
                    </a:ext>
                  </a:extLst>
                </a:gridCol>
                <a:gridCol w="775504">
                  <a:extLst>
                    <a:ext uri="{9D8B030D-6E8A-4147-A177-3AD203B41FA5}">
                      <a16:colId xmlns:a16="http://schemas.microsoft.com/office/drawing/2014/main" xmlns="" val="2885571218"/>
                    </a:ext>
                  </a:extLst>
                </a:gridCol>
                <a:gridCol w="1099529">
                  <a:extLst>
                    <a:ext uri="{9D8B030D-6E8A-4147-A177-3AD203B41FA5}">
                      <a16:colId xmlns:a16="http://schemas.microsoft.com/office/drawing/2014/main" xmlns="" val="3985353663"/>
                    </a:ext>
                  </a:extLst>
                </a:gridCol>
                <a:gridCol w="937330">
                  <a:extLst>
                    <a:ext uri="{9D8B030D-6E8A-4147-A177-3AD203B41FA5}">
                      <a16:colId xmlns:a16="http://schemas.microsoft.com/office/drawing/2014/main" xmlns="" val="2388892481"/>
                    </a:ext>
                  </a:extLst>
                </a:gridCol>
              </a:tblGrid>
              <a:tr h="463011">
                <a:tc rowSpan="2">
                  <a:txBody>
                    <a:bodyPr/>
                    <a:lstStyle/>
                    <a:p>
                      <a:pPr algn="just" fontAlgn="b">
                        <a:lnSpc>
                          <a:spcPct val="107000"/>
                        </a:lnSpc>
                      </a:pPr>
                      <a:r>
                        <a:rPr lang="en-GB" sz="1400" b="1" cap="all" spc="60" dirty="0">
                          <a:solidFill>
                            <a:schemeClr val="tx1"/>
                          </a:solidFill>
                          <a:effectLst/>
                        </a:rPr>
                        <a:t>STRATEGIC OBJECTIVE</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tc rowSpan="2">
                  <a:txBody>
                    <a:bodyPr/>
                    <a:lstStyle/>
                    <a:p>
                      <a:pPr algn="just" fontAlgn="b">
                        <a:lnSpc>
                          <a:spcPct val="107000"/>
                        </a:lnSpc>
                      </a:pPr>
                      <a:r>
                        <a:rPr lang="en-GB" sz="1400" b="1" kern="1200" cap="all" spc="60" dirty="0">
                          <a:solidFill>
                            <a:schemeClr val="tx1"/>
                          </a:solidFill>
                          <a:effectLst/>
                        </a:rPr>
                        <a:t>PERFORMANCE INDICATOR</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tc rowSpan="2">
                  <a:txBody>
                    <a:bodyPr/>
                    <a:lstStyle/>
                    <a:p>
                      <a:pPr>
                        <a:lnSpc>
                          <a:spcPct val="107000"/>
                        </a:lnSpc>
                      </a:pPr>
                      <a:r>
                        <a:rPr lang="en-GB" sz="1400" b="1" cap="all" spc="60" dirty="0">
                          <a:solidFill>
                            <a:schemeClr val="tx1"/>
                          </a:solidFill>
                          <a:effectLst/>
                        </a:rPr>
                        <a:t>PERFORMANCE</a:t>
                      </a:r>
                      <a:endParaRPr lang="en-ZA" sz="1400" b="1" cap="all" spc="60" dirty="0">
                        <a:solidFill>
                          <a:schemeClr val="tx1"/>
                        </a:solidFill>
                        <a:effectLst/>
                      </a:endParaRPr>
                    </a:p>
                    <a:p>
                      <a:pPr algn="just" fontAlgn="b">
                        <a:lnSpc>
                          <a:spcPct val="107000"/>
                        </a:lnSpc>
                      </a:pPr>
                      <a:r>
                        <a:rPr lang="en-GB" sz="1400" b="1" kern="1200" cap="all" spc="60" dirty="0">
                          <a:solidFill>
                            <a:schemeClr val="tx1"/>
                          </a:solidFill>
                          <a:effectLst/>
                        </a:rPr>
                        <a:t>2018/19</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tc gridSpan="2">
                  <a:txBody>
                    <a:bodyPr/>
                    <a:lstStyle/>
                    <a:p>
                      <a:pPr algn="just">
                        <a:lnSpc>
                          <a:spcPct val="107000"/>
                        </a:lnSpc>
                      </a:pPr>
                      <a:r>
                        <a:rPr lang="en-GB" sz="1400" b="1" cap="all" spc="60" dirty="0">
                          <a:solidFill>
                            <a:schemeClr val="tx1"/>
                          </a:solidFill>
                          <a:effectLst/>
                        </a:rPr>
                        <a:t>ACTUAL PERFORMANCE AGAINST TARGET</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tc hMerge="1">
                  <a:txBody>
                    <a:bodyPr/>
                    <a:lstStyle/>
                    <a:p>
                      <a:endParaRPr lang="en-ZA"/>
                    </a:p>
                  </a:txBody>
                  <a:tcPr/>
                </a:tc>
                <a:tc rowSpan="2">
                  <a:txBody>
                    <a:bodyPr/>
                    <a:lstStyle/>
                    <a:p>
                      <a:pPr algn="ctr">
                        <a:lnSpc>
                          <a:spcPct val="107000"/>
                        </a:lnSpc>
                      </a:pPr>
                      <a:r>
                        <a:rPr lang="en-GB" sz="1400" b="1" cap="all" spc="60" dirty="0">
                          <a:solidFill>
                            <a:schemeClr val="tx1"/>
                          </a:solidFill>
                          <a:effectLst/>
                        </a:rPr>
                        <a:t>VARIANCE</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tc rowSpan="2">
                  <a:txBody>
                    <a:bodyPr/>
                    <a:lstStyle/>
                    <a:p>
                      <a:pPr algn="just">
                        <a:lnSpc>
                          <a:spcPct val="107000"/>
                        </a:lnSpc>
                      </a:pPr>
                      <a:r>
                        <a:rPr lang="en-GB" sz="1400" b="1" cap="all" spc="60" dirty="0">
                          <a:solidFill>
                            <a:schemeClr val="tx1"/>
                          </a:solidFill>
                          <a:effectLst/>
                        </a:rPr>
                        <a:t>REASON FOR VARIANCE</a:t>
                      </a:r>
                      <a:endParaRPr lang="en-ZA" sz="1400" b="1"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71706" marB="71706" anchor="b">
                    <a:lnL w="12700" cmpd="sng">
                      <a:noFill/>
                    </a:lnL>
                    <a:lnR w="12700" cmpd="sng">
                      <a:noFill/>
                    </a:lnR>
                    <a:lnT w="12700" cmpd="sng">
                      <a:noFill/>
                    </a:lnT>
                    <a:lnB w="38100" cmpd="sng">
                      <a:noFill/>
                    </a:lnB>
                    <a:solidFill>
                      <a:schemeClr val="bg1">
                        <a:lumMod val="85000"/>
                      </a:schemeClr>
                    </a:solidFill>
                  </a:tcPr>
                </a:tc>
                <a:extLst>
                  <a:ext uri="{0D108BD9-81ED-4DB2-BD59-A6C34878D82A}">
                    <a16:rowId xmlns:a16="http://schemas.microsoft.com/office/drawing/2014/main" xmlns="" val="2797437959"/>
                  </a:ext>
                </a:extLst>
              </a:tr>
              <a:tr h="4780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400" b="1" kern="1200" cap="none" spc="0" dirty="0">
                          <a:solidFill>
                            <a:schemeClr val="tx1"/>
                          </a:solidFill>
                          <a:effectLst/>
                        </a:rPr>
                        <a:t>TARGET</a:t>
                      </a:r>
                      <a:endParaRPr lang="en-ZA" sz="1400" b="1" cap="none" spc="0" dirty="0">
                        <a:solidFill>
                          <a:schemeClr val="tx1"/>
                        </a:solidFill>
                        <a:effectLst/>
                      </a:endParaRPr>
                    </a:p>
                    <a:p>
                      <a:pPr algn="just" fontAlgn="b">
                        <a:lnSpc>
                          <a:spcPct val="107000"/>
                        </a:lnSpc>
                      </a:pPr>
                      <a:r>
                        <a:rPr lang="en-GB" sz="1400" b="1" kern="1200" cap="none" spc="0" dirty="0">
                          <a:solidFill>
                            <a:schemeClr val="tx1"/>
                          </a:solidFill>
                          <a:effectLst/>
                        </a:rPr>
                        <a:t> 2019/20</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38100" cmpd="sng">
                      <a:noFill/>
                    </a:lnL>
                    <a:lnR w="12700" cmpd="sng">
                      <a:noFill/>
                      <a:prstDash val="solid"/>
                    </a:lnR>
                    <a:lnT w="38100" cmpd="sng">
                      <a:noFill/>
                    </a:lnT>
                    <a:lnB w="12700" cmpd="sng">
                      <a:noFill/>
                      <a:prstDash val="solid"/>
                    </a:lnB>
                    <a:solidFill>
                      <a:schemeClr val="bg1">
                        <a:lumMod val="85000"/>
                      </a:schemeClr>
                    </a:solidFill>
                  </a:tcPr>
                </a:tc>
                <a:tc>
                  <a:txBody>
                    <a:bodyPr/>
                    <a:lstStyle/>
                    <a:p>
                      <a:pPr algn="just" fontAlgn="b">
                        <a:lnSpc>
                          <a:spcPct val="107000"/>
                        </a:lnSpc>
                      </a:pPr>
                      <a:r>
                        <a:rPr lang="en-GB" sz="1400" b="1" kern="1200" cap="none" spc="0" dirty="0">
                          <a:solidFill>
                            <a:schemeClr val="tx1"/>
                          </a:solidFill>
                          <a:effectLst/>
                        </a:rPr>
                        <a:t>ACTUAL</a:t>
                      </a:r>
                      <a:endParaRPr lang="en-ZA" sz="1400" b="1" cap="none" spc="0" dirty="0">
                        <a:solidFill>
                          <a:schemeClr val="tx1"/>
                        </a:solidFill>
                        <a:effectLst/>
                      </a:endParaRPr>
                    </a:p>
                    <a:p>
                      <a:pPr algn="just" fontAlgn="b">
                        <a:lnSpc>
                          <a:spcPct val="107000"/>
                        </a:lnSpc>
                      </a:pPr>
                      <a:r>
                        <a:rPr lang="en-GB" sz="1400" b="1" kern="1200" cap="none" spc="0" dirty="0">
                          <a:solidFill>
                            <a:schemeClr val="tx1"/>
                          </a:solidFill>
                          <a:effectLst/>
                        </a:rPr>
                        <a:t> 2019/20</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38100" cmpd="sng">
                      <a:noFill/>
                    </a:lnR>
                    <a:lnT w="38100" cmpd="sng">
                      <a:noFill/>
                    </a:lnT>
                    <a:lnB w="12700" cmpd="sng">
                      <a:noFill/>
                      <a:prstDash val="solid"/>
                    </a:lnB>
                    <a:solidFill>
                      <a:schemeClr val="bg1">
                        <a:lumMod val="85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407876640"/>
                  </a:ext>
                </a:extLst>
              </a:tr>
              <a:tr h="1290811">
                <a:tc rowSpan="2">
                  <a:txBody>
                    <a:bodyPr/>
                    <a:lstStyle/>
                    <a:p>
                      <a:pPr algn="l">
                        <a:lnSpc>
                          <a:spcPct val="107000"/>
                        </a:lnSpc>
                      </a:pPr>
                      <a:r>
                        <a:rPr lang="en-GB" sz="1400" b="1" cap="none" spc="0" dirty="0">
                          <a:solidFill>
                            <a:schemeClr val="tx1"/>
                          </a:solidFill>
                          <a:effectLst/>
                        </a:rPr>
                        <a:t>To monitor and evaluate input, output and compliance to MDDA grant-in-aid contracts to measure the effectiveness and efficiency of MDDA support by 2019</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just">
                        <a:lnSpc>
                          <a:spcPct val="107000"/>
                        </a:lnSpc>
                      </a:pPr>
                      <a:r>
                        <a:rPr lang="en-ZA" sz="1400" b="1" cap="none" spc="0" dirty="0">
                          <a:solidFill>
                            <a:schemeClr val="tx1"/>
                          </a:solidFill>
                          <a:effectLst/>
                        </a:rPr>
                        <a:t>Annual evaluation of funded projects to identify thematic findings from M&amp;E reports submitted to Board for approval</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ctr">
                        <a:lnSpc>
                          <a:spcPct val="107000"/>
                        </a:lnSpc>
                      </a:pPr>
                      <a:r>
                        <a:rPr lang="en-GB" sz="1400" b="1" cap="none" spc="0" dirty="0">
                          <a:solidFill>
                            <a:schemeClr val="tx1"/>
                          </a:solidFill>
                          <a:effectLst/>
                        </a:rPr>
                        <a:t>-</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ctr">
                        <a:lnSpc>
                          <a:spcPct val="107000"/>
                        </a:lnSpc>
                      </a:pPr>
                      <a:r>
                        <a:rPr lang="en-GB" sz="1400" b="1" cap="none" spc="0" dirty="0">
                          <a:solidFill>
                            <a:schemeClr val="tx1"/>
                          </a:solidFill>
                          <a:effectLst/>
                        </a:rPr>
                        <a:t>Final report submitted to Board</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pPr>
                      <a:r>
                        <a:rPr lang="en-GB" sz="1400" b="1" cap="none" spc="0" dirty="0">
                          <a:solidFill>
                            <a:schemeClr val="tx1"/>
                          </a:solidFill>
                          <a:effectLst/>
                        </a:rPr>
                        <a:t>Final report submitted to Board</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pPr>
                      <a:r>
                        <a:rPr lang="en-GB" sz="1400" b="1" cap="none" spc="0" dirty="0">
                          <a:solidFill>
                            <a:schemeClr val="tx1"/>
                          </a:solidFill>
                          <a:effectLst/>
                        </a:rPr>
                        <a:t>0</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ctr">
                        <a:lnSpc>
                          <a:spcPct val="107000"/>
                        </a:lnSpc>
                      </a:pPr>
                      <a:r>
                        <a:rPr lang="en-GB" sz="1400" b="1" cap="none" spc="0" dirty="0">
                          <a:solidFill>
                            <a:schemeClr val="tx1"/>
                          </a:solidFill>
                          <a:effectLst/>
                        </a:rPr>
                        <a:t>Annual target achieved.</a:t>
                      </a: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xmlns="" val="502244869"/>
                  </a:ext>
                </a:extLst>
              </a:tr>
              <a:tr h="1092116">
                <a:tc vMerge="1">
                  <a:txBody>
                    <a:bodyPr/>
                    <a:lstStyle/>
                    <a:p>
                      <a:endParaRPr lang="en-ZA"/>
                    </a:p>
                  </a:txBody>
                  <a:tcPr/>
                </a:tc>
                <a:tc>
                  <a:txBody>
                    <a:bodyPr/>
                    <a:lstStyle/>
                    <a:p>
                      <a:pPr algn="just">
                        <a:lnSpc>
                          <a:spcPct val="107000"/>
                        </a:lnSpc>
                      </a:pPr>
                      <a:r>
                        <a:rPr lang="en-ZA" sz="1400" cap="none" spc="0" dirty="0">
                          <a:solidFill>
                            <a:schemeClr val="tx1"/>
                          </a:solidFill>
                          <a:effectLst/>
                        </a:rPr>
                        <a:t>Number of monitoring reports produced on input, output and compliance to MDDA grant-in-aid contracts</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r>
                        <a:rPr lang="en-GB" sz="1400" cap="none" spc="0" dirty="0">
                          <a:solidFill>
                            <a:schemeClr val="tx1"/>
                          </a:solidFill>
                          <a:effectLst/>
                        </a:rPr>
                        <a:t>86</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r>
                        <a:rPr lang="en-GB" sz="1400" cap="none" spc="0" dirty="0">
                          <a:solidFill>
                            <a:schemeClr val="tx1"/>
                          </a:solidFill>
                          <a:effectLst/>
                        </a:rPr>
                        <a:t>80</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r>
                        <a:rPr lang="en-GB" sz="1400" cap="none" spc="0" dirty="0">
                          <a:solidFill>
                            <a:schemeClr val="tx1"/>
                          </a:solidFill>
                          <a:effectLst/>
                        </a:rPr>
                        <a:t>80</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r>
                        <a:rPr lang="en-GB" sz="1400" cap="none" spc="0" dirty="0">
                          <a:solidFill>
                            <a:schemeClr val="tx1"/>
                          </a:solidFill>
                          <a:effectLst/>
                        </a:rPr>
                        <a:t>0</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pPr>
                      <a:r>
                        <a:rPr lang="en-GB" sz="1400" cap="none" spc="0" dirty="0">
                          <a:solidFill>
                            <a:schemeClr val="tx1"/>
                          </a:solidFill>
                          <a:effectLst/>
                        </a:rPr>
                        <a:t>Annual target achieved.</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xmlns="" val="392211517"/>
                  </a:ext>
                </a:extLst>
              </a:tr>
              <a:tr h="1092116">
                <a:tc>
                  <a:txBody>
                    <a:bodyPr/>
                    <a:lstStyle/>
                    <a:p>
                      <a:pPr algn="l">
                        <a:lnSpc>
                          <a:spcPct val="107000"/>
                        </a:lnSpc>
                      </a:pPr>
                      <a:endParaRPr lang="en-ZA" sz="14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just">
                        <a:lnSpc>
                          <a:spcPct val="107000"/>
                        </a:lnSpc>
                      </a:pPr>
                      <a:endParaRPr lang="en-ZA" sz="1400" kern="1200" dirty="0">
                        <a:solidFill>
                          <a:schemeClr val="dk1"/>
                        </a:solidFill>
                        <a:effectLst/>
                        <a:latin typeface="+mn-lt"/>
                        <a:ea typeface="+mn-ea"/>
                        <a:cs typeface="+mn-cs"/>
                      </a:endParaRPr>
                    </a:p>
                    <a:p>
                      <a:pPr algn="just">
                        <a:lnSpc>
                          <a:spcPct val="107000"/>
                        </a:lnSpc>
                      </a:pPr>
                      <a:r>
                        <a:rPr lang="en-ZA" sz="1400" kern="1200" dirty="0">
                          <a:solidFill>
                            <a:schemeClr val="dk1"/>
                          </a:solidFill>
                          <a:effectLst/>
                          <a:latin typeface="+mn-lt"/>
                          <a:ea typeface="+mn-ea"/>
                          <a:cs typeface="+mn-cs"/>
                        </a:rPr>
                        <a:t>Number of evaluation reports produced</a:t>
                      </a:r>
                      <a:endParaRPr lang="en-ZA"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79" marR="53779" marT="0" marB="7170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endParaRPr lang="en-GB" sz="1400" dirty="0">
                        <a:effectLst/>
                        <a:latin typeface="+mn-lt"/>
                        <a:ea typeface="Calibri" panose="020F0502020204030204" pitchFamily="34" charset="0"/>
                        <a:cs typeface="Times New Roman" panose="02020603050405020304" pitchFamily="18" charset="0"/>
                      </a:endParaRPr>
                    </a:p>
                    <a:p>
                      <a:pPr algn="ctr">
                        <a:lnSpc>
                          <a:spcPct val="107000"/>
                        </a:lnSpc>
                      </a:pPr>
                      <a:r>
                        <a:rPr lang="en-GB" sz="1400" dirty="0">
                          <a:effectLst/>
                          <a:latin typeface="+mn-lt"/>
                          <a:ea typeface="Calibri" panose="020F0502020204030204" pitchFamily="34" charset="0"/>
                          <a:cs typeface="Times New Roman" panose="02020603050405020304" pitchFamily="18" charset="0"/>
                        </a:rPr>
                        <a:t>10</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endParaRPr lang="en-GB" sz="1400" dirty="0">
                        <a:effectLst/>
                        <a:latin typeface="+mn-lt"/>
                        <a:ea typeface="Calibri" panose="020F0502020204030204" pitchFamily="34" charset="0"/>
                        <a:cs typeface="Times New Roman" panose="02020603050405020304" pitchFamily="18" charset="0"/>
                      </a:endParaRPr>
                    </a:p>
                    <a:p>
                      <a:pPr algn="ctr">
                        <a:lnSpc>
                          <a:spcPct val="107000"/>
                        </a:lnSpc>
                      </a:pPr>
                      <a:r>
                        <a:rPr lang="en-GB" sz="1400" dirty="0">
                          <a:effectLst/>
                          <a:latin typeface="+mn-lt"/>
                          <a:ea typeface="Calibri" panose="020F0502020204030204" pitchFamily="34" charset="0"/>
                          <a:cs typeface="Times New Roman" panose="02020603050405020304" pitchFamily="18" charset="0"/>
                        </a:rPr>
                        <a:t>2</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endParaRPr lang="en-GB" sz="1400" dirty="0">
                        <a:effectLst/>
                        <a:latin typeface="+mn-lt"/>
                        <a:ea typeface="Calibri" panose="020F0502020204030204" pitchFamily="34" charset="0"/>
                        <a:cs typeface="Times New Roman" panose="02020603050405020304" pitchFamily="18" charset="0"/>
                      </a:endParaRPr>
                    </a:p>
                    <a:p>
                      <a:pPr algn="ctr">
                        <a:lnSpc>
                          <a:spcPct val="107000"/>
                        </a:lnSpc>
                      </a:pPr>
                      <a:r>
                        <a:rPr lang="en-GB" sz="1400" dirty="0">
                          <a:effectLst/>
                          <a:latin typeface="+mn-lt"/>
                          <a:ea typeface="Calibri" panose="020F0502020204030204" pitchFamily="34" charset="0"/>
                          <a:cs typeface="Times New Roman" panose="02020603050405020304" pitchFamily="18" charset="0"/>
                        </a:rPr>
                        <a:t>2</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pPr>
                      <a:endParaRPr lang="en-GB" sz="1400" dirty="0">
                        <a:effectLst/>
                        <a:latin typeface="+mn-lt"/>
                        <a:ea typeface="Calibri" panose="020F0502020204030204" pitchFamily="34" charset="0"/>
                        <a:cs typeface="Times New Roman" panose="02020603050405020304" pitchFamily="18" charset="0"/>
                      </a:endParaRPr>
                    </a:p>
                    <a:p>
                      <a:pPr algn="ctr">
                        <a:lnSpc>
                          <a:spcPct val="107000"/>
                        </a:lnSpc>
                      </a:pPr>
                      <a:r>
                        <a:rPr lang="en-GB" sz="1400" dirty="0">
                          <a:effectLst/>
                          <a:latin typeface="+mn-lt"/>
                          <a:ea typeface="Calibri" panose="020F0502020204030204" pitchFamily="34"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pPr>
                      <a:r>
                        <a:rPr lang="en-GB" sz="1400" dirty="0">
                          <a:effectLst/>
                          <a:latin typeface="+mn-lt"/>
                          <a:ea typeface="Calibri" panose="020F0502020204030204" pitchFamily="34" charset="0"/>
                          <a:cs typeface="Times New Roman" panose="02020603050405020304" pitchFamily="18" charset="0"/>
                        </a:rPr>
                        <a:t>Annual target achieved.</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xmlns="" val="2924479807"/>
                  </a:ext>
                </a:extLst>
              </a:tr>
            </a:tbl>
          </a:graphicData>
        </a:graphic>
      </p:graphicFrame>
      <p:sp>
        <p:nvSpPr>
          <p:cNvPr id="4" name="TextBox 3">
            <a:extLst>
              <a:ext uri="{FF2B5EF4-FFF2-40B4-BE49-F238E27FC236}">
                <a16:creationId xmlns:a16="http://schemas.microsoft.com/office/drawing/2014/main" xmlns="" id="{0FF79A20-B16F-434B-950B-F09F2E73FC16}"/>
              </a:ext>
            </a:extLst>
          </p:cNvPr>
          <p:cNvSpPr txBox="1"/>
          <p:nvPr/>
        </p:nvSpPr>
        <p:spPr>
          <a:xfrm>
            <a:off x="554355" y="39948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27247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6E824BD4-D84E-4E11-A837-4FC1B2745F4C}"/>
              </a:ext>
            </a:extLst>
          </p:cNvPr>
          <p:cNvSpPr>
            <a:spLocks noChangeArrowheads="1"/>
          </p:cNvSpPr>
          <p:nvPr/>
        </p:nvSpPr>
        <p:spPr bwMode="auto">
          <a:xfrm>
            <a:off x="107504" y="688376"/>
            <a:ext cx="8856984" cy="830997"/>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PROGRAMME 3: PARTNERSHIPS, PUBLIC AWARENESS AND ADVOCACY</a:t>
            </a:r>
            <a:endParaRPr kumimoji="0" lang="en-ZA" altLang="en-US" sz="1600" b="0" i="0" u="none" strike="noStrike" cap="none" normalizeH="0" baseline="0" dirty="0">
              <a:ln>
                <a:noFill/>
              </a:ln>
              <a:solidFill>
                <a:schemeClr val="tx1"/>
              </a:solidFill>
              <a:effectLst/>
            </a:endParaRPr>
          </a:p>
          <a:p>
            <a:pPr marL="0" marR="0" lvl="0" indent="0" algn="just" defTabSz="914400" rtl="0" eaLnBrk="0" fontAlgn="base" latinLnBrk="0" hangingPunct="0">
              <a:spcBef>
                <a:spcPct val="0"/>
              </a:spcBef>
              <a:buClrTx/>
              <a:buSzTx/>
              <a:buFontTx/>
              <a:buNone/>
              <a:tabLst/>
            </a:pPr>
            <a:r>
              <a:rPr kumimoji="0" lang="en-GB" altLang="en-US"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To carry out Media Development and Diversity Interventions</a:t>
            </a:r>
            <a:endParaRPr kumimoji="0" lang="en-ZA" altLang="en-US" sz="1600" b="0" i="0" u="none" strike="noStrike" cap="none" normalizeH="0" baseline="0" dirty="0">
              <a:ln>
                <a:noFill/>
              </a:ln>
              <a:solidFill>
                <a:schemeClr val="tx1"/>
              </a:solidFill>
              <a:effectLst/>
            </a:endParaRPr>
          </a:p>
          <a:p>
            <a:pPr marL="0" marR="0" lvl="0" indent="0" algn="just" defTabSz="914400" rtl="0" eaLnBrk="0" fontAlgn="base" latinLnBrk="0" hangingPunct="0">
              <a:spcBef>
                <a:spcPct val="0"/>
              </a:spcBef>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Sub-programme 3.1: Strategic programmes</a:t>
            </a:r>
            <a:endParaRPr kumimoji="0" lang="en-GB" altLang="en-US" sz="1200" b="0" i="0" u="none" strike="noStrike" cap="none" normalizeH="0" baseline="0" dirty="0">
              <a:ln>
                <a:noFill/>
              </a:ln>
              <a:solidFill>
                <a:schemeClr val="tx1"/>
              </a:solidFill>
              <a:effectLst/>
            </a:endParaRPr>
          </a:p>
        </p:txBody>
      </p:sp>
      <p:graphicFrame>
        <p:nvGraphicFramePr>
          <p:cNvPr id="3" name="Table 2">
            <a:extLst>
              <a:ext uri="{FF2B5EF4-FFF2-40B4-BE49-F238E27FC236}">
                <a16:creationId xmlns:a16="http://schemas.microsoft.com/office/drawing/2014/main" xmlns="" id="{C1FE90BC-D294-4AF6-AF0F-2327351CB5F1}"/>
              </a:ext>
            </a:extLst>
          </p:cNvPr>
          <p:cNvGraphicFramePr>
            <a:graphicFrameLocks noGrp="1"/>
          </p:cNvGraphicFramePr>
          <p:nvPr>
            <p:extLst>
              <p:ext uri="{D42A27DB-BD31-4B8C-83A1-F6EECF244321}">
                <p14:modId xmlns:p14="http://schemas.microsoft.com/office/powerpoint/2010/main" xmlns="" val="2347940486"/>
              </p:ext>
            </p:extLst>
          </p:nvPr>
        </p:nvGraphicFramePr>
        <p:xfrm>
          <a:off x="107504" y="1607402"/>
          <a:ext cx="9000999" cy="5921884"/>
        </p:xfrm>
        <a:graphic>
          <a:graphicData uri="http://schemas.openxmlformats.org/drawingml/2006/table">
            <a:tbl>
              <a:tblPr firstRow="1" firstCol="1" bandRow="1">
                <a:tableStyleId>{5C22544A-7EE6-4342-B048-85BDC9FD1C3A}</a:tableStyleId>
              </a:tblPr>
              <a:tblGrid>
                <a:gridCol w="1897016">
                  <a:extLst>
                    <a:ext uri="{9D8B030D-6E8A-4147-A177-3AD203B41FA5}">
                      <a16:colId xmlns:a16="http://schemas.microsoft.com/office/drawing/2014/main" xmlns="" val="1926859295"/>
                    </a:ext>
                  </a:extLst>
                </a:gridCol>
                <a:gridCol w="1426472">
                  <a:extLst>
                    <a:ext uri="{9D8B030D-6E8A-4147-A177-3AD203B41FA5}">
                      <a16:colId xmlns:a16="http://schemas.microsoft.com/office/drawing/2014/main" xmlns="" val="3016881832"/>
                    </a:ext>
                  </a:extLst>
                </a:gridCol>
                <a:gridCol w="1480583">
                  <a:extLst>
                    <a:ext uri="{9D8B030D-6E8A-4147-A177-3AD203B41FA5}">
                      <a16:colId xmlns:a16="http://schemas.microsoft.com/office/drawing/2014/main" xmlns="" val="1071970598"/>
                    </a:ext>
                  </a:extLst>
                </a:gridCol>
                <a:gridCol w="1255384">
                  <a:extLst>
                    <a:ext uri="{9D8B030D-6E8A-4147-A177-3AD203B41FA5}">
                      <a16:colId xmlns:a16="http://schemas.microsoft.com/office/drawing/2014/main" xmlns="" val="1791248507"/>
                    </a:ext>
                  </a:extLst>
                </a:gridCol>
                <a:gridCol w="1103757">
                  <a:extLst>
                    <a:ext uri="{9D8B030D-6E8A-4147-A177-3AD203B41FA5}">
                      <a16:colId xmlns:a16="http://schemas.microsoft.com/office/drawing/2014/main" xmlns="" val="2055885933"/>
                    </a:ext>
                  </a:extLst>
                </a:gridCol>
                <a:gridCol w="949398">
                  <a:extLst>
                    <a:ext uri="{9D8B030D-6E8A-4147-A177-3AD203B41FA5}">
                      <a16:colId xmlns:a16="http://schemas.microsoft.com/office/drawing/2014/main" xmlns="" val="87399183"/>
                    </a:ext>
                  </a:extLst>
                </a:gridCol>
                <a:gridCol w="888389">
                  <a:extLst>
                    <a:ext uri="{9D8B030D-6E8A-4147-A177-3AD203B41FA5}">
                      <a16:colId xmlns:a16="http://schemas.microsoft.com/office/drawing/2014/main" xmlns="" val="673900427"/>
                    </a:ext>
                  </a:extLst>
                </a:gridCol>
              </a:tblGrid>
              <a:tr h="136203">
                <a:tc rowSpan="2">
                  <a:txBody>
                    <a:bodyPr/>
                    <a:lstStyle/>
                    <a:p>
                      <a:pPr fontAlgn="b">
                        <a:lnSpc>
                          <a:spcPct val="107000"/>
                        </a:lnSpc>
                      </a:pPr>
                      <a:r>
                        <a:rPr lang="en-GB" sz="1400" dirty="0">
                          <a:effectLst/>
                        </a:rPr>
                        <a:t>STRATEGIC OBJECTIVE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rowSpan="2">
                  <a:txBody>
                    <a:bodyPr/>
                    <a:lstStyle/>
                    <a:p>
                      <a:pPr fontAlgn="b">
                        <a:lnSpc>
                          <a:spcPct val="107000"/>
                        </a:lnSpc>
                      </a:pPr>
                      <a:r>
                        <a:rPr lang="en-GB" sz="1400" kern="1200" dirty="0">
                          <a:effectLst/>
                        </a:rPr>
                        <a:t>PERFORMANCE INDICATOR</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rowSpan="2">
                  <a:txBody>
                    <a:bodyPr/>
                    <a:lstStyle/>
                    <a:p>
                      <a:pPr>
                        <a:lnSpc>
                          <a:spcPct val="107000"/>
                        </a:lnSpc>
                      </a:pPr>
                      <a:r>
                        <a:rPr lang="en-GB" sz="1400" dirty="0">
                          <a:effectLst/>
                        </a:rPr>
                        <a:t>PERFORMANCE</a:t>
                      </a:r>
                      <a:endParaRPr lang="en-ZA" sz="1800" dirty="0">
                        <a:effectLst/>
                      </a:endParaRPr>
                    </a:p>
                    <a:p>
                      <a:pPr fontAlgn="b">
                        <a:lnSpc>
                          <a:spcPct val="107000"/>
                        </a:lnSpc>
                      </a:pPr>
                      <a:r>
                        <a:rPr lang="en-GB" sz="1400" kern="1200" dirty="0">
                          <a:effectLst/>
                        </a:rPr>
                        <a:t>2018/19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gridSpan="2">
                  <a:txBody>
                    <a:bodyPr/>
                    <a:lstStyle/>
                    <a:p>
                      <a:pPr>
                        <a:lnSpc>
                          <a:spcPct val="107000"/>
                        </a:lnSpc>
                      </a:pPr>
                      <a:r>
                        <a:rPr lang="en-GB" sz="1400" dirty="0">
                          <a:effectLst/>
                        </a:rPr>
                        <a:t>ACTUAL PERFORMANCE AGAINST TARGET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hMerge="1">
                  <a:txBody>
                    <a:bodyPr/>
                    <a:lstStyle/>
                    <a:p>
                      <a:endParaRPr lang="en-ZA"/>
                    </a:p>
                  </a:txBody>
                  <a:tcPr/>
                </a:tc>
                <a:tc rowSpan="2">
                  <a:txBody>
                    <a:bodyPr/>
                    <a:lstStyle/>
                    <a:p>
                      <a:pPr>
                        <a:lnSpc>
                          <a:spcPct val="107000"/>
                        </a:lnSpc>
                      </a:pPr>
                      <a:r>
                        <a:rPr lang="en-GB" sz="1400" dirty="0">
                          <a:effectLst/>
                        </a:rPr>
                        <a:t>VARIANCE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rowSpan="2">
                  <a:txBody>
                    <a:bodyPr/>
                    <a:lstStyle/>
                    <a:p>
                      <a:pPr>
                        <a:lnSpc>
                          <a:spcPct val="107000"/>
                        </a:lnSpc>
                      </a:pPr>
                      <a:r>
                        <a:rPr lang="en-GB" sz="1400" dirty="0">
                          <a:effectLst/>
                        </a:rPr>
                        <a:t>REASON FOR VARIANCE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extLst>
                  <a:ext uri="{0D108BD9-81ED-4DB2-BD59-A6C34878D82A}">
                    <a16:rowId xmlns:a16="http://schemas.microsoft.com/office/drawing/2014/main" xmlns="" val="219660844"/>
                  </a:ext>
                </a:extLst>
              </a:tr>
              <a:tr h="24345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400" b="1" kern="1200" dirty="0">
                          <a:effectLst/>
                        </a:rPr>
                        <a:t>TARGET</a:t>
                      </a:r>
                      <a:endParaRPr lang="en-ZA" sz="1800" b="1" dirty="0">
                        <a:effectLst/>
                      </a:endParaRPr>
                    </a:p>
                    <a:p>
                      <a:pPr fontAlgn="b">
                        <a:lnSpc>
                          <a:spcPct val="107000"/>
                        </a:lnSpc>
                      </a:pPr>
                      <a:r>
                        <a:rPr lang="en-GB" sz="1400" b="1" kern="1200" dirty="0">
                          <a:effectLst/>
                        </a:rPr>
                        <a:t> 2019/20</a:t>
                      </a:r>
                      <a:endPar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fontAlgn="b">
                        <a:lnSpc>
                          <a:spcPct val="107000"/>
                        </a:lnSpc>
                      </a:pPr>
                      <a:r>
                        <a:rPr lang="en-GB" sz="1400" b="1" kern="1200" dirty="0">
                          <a:effectLst/>
                        </a:rPr>
                        <a:t>ACTUAL</a:t>
                      </a:r>
                      <a:endParaRPr lang="en-ZA" sz="1800" b="1" dirty="0">
                        <a:effectLst/>
                      </a:endParaRPr>
                    </a:p>
                    <a:p>
                      <a:pPr fontAlgn="b">
                        <a:lnSpc>
                          <a:spcPct val="107000"/>
                        </a:lnSpc>
                      </a:pPr>
                      <a:r>
                        <a:rPr lang="en-GB" sz="1400" b="1" kern="1200" dirty="0">
                          <a:effectLst/>
                        </a:rPr>
                        <a:t> 2019/20</a:t>
                      </a:r>
                      <a:endPar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694908579"/>
                  </a:ext>
                </a:extLst>
              </a:tr>
              <a:tr h="607591">
                <a:tc rowSpan="3">
                  <a:txBody>
                    <a:bodyPr/>
                    <a:lstStyle/>
                    <a:p>
                      <a:pPr>
                        <a:lnSpc>
                          <a:spcPct val="107000"/>
                        </a:lnSpc>
                      </a:pPr>
                      <a:r>
                        <a:rPr lang="en-GB" sz="1400" dirty="0">
                          <a:effectLst/>
                        </a:rPr>
                        <a:t>To position the MDDA as an authoritative leader and voice on community and small commercial media by proactive advocacy and lobbying interventions and established stakeholder relationships by 2019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kern="1200" dirty="0">
                          <a:effectLst/>
                        </a:rPr>
                        <a:t>Stakeholder engagement policy reviewed and submitted to Board for 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GB" sz="1400" dirty="0">
                          <a:effectLst/>
                        </a:rPr>
                        <a:t>Reviewed stakeholder engagement policy approved by Board in last quarter of financial year</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stakeholder engagement policy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stakeholder engagement policy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gn="ctr">
                        <a:lnSpc>
                          <a:spcPct val="107000"/>
                        </a:lnSpc>
                      </a:pPr>
                      <a:r>
                        <a:rPr lang="en-ZA" sz="1400" kern="1200" dirty="0">
                          <a:effectLst/>
                        </a:rPr>
                        <a:t>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GB" sz="1400" dirty="0">
                          <a:effectLst/>
                        </a:rPr>
                        <a:t>Annual target achieved.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extLst>
                  <a:ext uri="{0D108BD9-81ED-4DB2-BD59-A6C34878D82A}">
                    <a16:rowId xmlns:a16="http://schemas.microsoft.com/office/drawing/2014/main" xmlns="" val="632253627"/>
                  </a:ext>
                </a:extLst>
              </a:tr>
              <a:tr h="607591">
                <a:tc vMerge="1">
                  <a:txBody>
                    <a:bodyPr/>
                    <a:lstStyle/>
                    <a:p>
                      <a:endParaRPr lang="en-ZA"/>
                    </a:p>
                  </a:txBody>
                  <a:tcPr/>
                </a:tc>
                <a:tc>
                  <a:txBody>
                    <a:bodyPr/>
                    <a:lstStyle/>
                    <a:p>
                      <a:pPr>
                        <a:lnSpc>
                          <a:spcPct val="107000"/>
                        </a:lnSpc>
                      </a:pPr>
                      <a:r>
                        <a:rPr lang="en-ZA" sz="1400" kern="1200" dirty="0">
                          <a:effectLst/>
                        </a:rPr>
                        <a:t>Stakeholder engagement strategy reviewed and submitted to Board for 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stakeholder engagement plan approved by Board in last quarter of financial year</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stakeholder engagement strategy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stakeholder engagement strategy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gn="ctr">
                        <a:lnSpc>
                          <a:spcPct val="107000"/>
                        </a:lnSpc>
                      </a:pPr>
                      <a:r>
                        <a:rPr lang="en-ZA" sz="1400" kern="1200" dirty="0">
                          <a:effectLst/>
                        </a:rPr>
                        <a:t>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GB" sz="1400" dirty="0">
                          <a:effectLst/>
                        </a:rPr>
                        <a:t>Annual target achieved.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extLst>
                  <a:ext uri="{0D108BD9-81ED-4DB2-BD59-A6C34878D82A}">
                    <a16:rowId xmlns:a16="http://schemas.microsoft.com/office/drawing/2014/main" xmlns="" val="3820030199"/>
                  </a:ext>
                </a:extLst>
              </a:tr>
              <a:tr h="760773">
                <a:tc vMerge="1">
                  <a:txBody>
                    <a:bodyPr/>
                    <a:lstStyle/>
                    <a:p>
                      <a:endParaRPr lang="en-ZA"/>
                    </a:p>
                  </a:txBody>
                  <a:tcPr/>
                </a:tc>
                <a:tc>
                  <a:txBody>
                    <a:bodyPr/>
                    <a:lstStyle/>
                    <a:p>
                      <a:pPr>
                        <a:lnSpc>
                          <a:spcPct val="107000"/>
                        </a:lnSpc>
                      </a:pPr>
                      <a:r>
                        <a:rPr lang="en-ZA" sz="1400" kern="1200" dirty="0">
                          <a:effectLst/>
                        </a:rPr>
                        <a:t>Community Media digital migration strategy reviewed and submitted to Board for 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gn="ctr">
                        <a:lnSpc>
                          <a:spcPct val="107000"/>
                        </a:lnSpc>
                      </a:pPr>
                      <a:r>
                        <a:rPr lang="en-US" sz="1400" dirty="0">
                          <a:effectLst/>
                        </a:rPr>
                        <a: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a:t>
                      </a:r>
                      <a:r>
                        <a:rPr lang="en-ZA" sz="1800" dirty="0">
                          <a:effectLst/>
                        </a:rPr>
                        <a:t> </a:t>
                      </a:r>
                      <a:r>
                        <a:rPr lang="en-ZA" sz="1400" dirty="0">
                          <a:effectLst/>
                        </a:rPr>
                        <a:t>Community Media digital migration</a:t>
                      </a:r>
                      <a:endParaRPr lang="en-ZA" sz="1800" dirty="0">
                        <a:effectLst/>
                      </a:endParaRPr>
                    </a:p>
                    <a:p>
                      <a:pPr>
                        <a:lnSpc>
                          <a:spcPct val="107000"/>
                        </a:lnSpc>
                      </a:pPr>
                      <a:r>
                        <a:rPr lang="en-ZA" sz="1400" dirty="0">
                          <a:effectLst/>
                        </a:rPr>
                        <a:t>strategy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ZA" sz="1400" dirty="0">
                          <a:effectLst/>
                        </a:rPr>
                        <a:t>Reviewed Community Media digital migration</a:t>
                      </a:r>
                      <a:endParaRPr lang="en-ZA" sz="1800" dirty="0">
                        <a:effectLst/>
                      </a:endParaRPr>
                    </a:p>
                    <a:p>
                      <a:pPr>
                        <a:lnSpc>
                          <a:spcPct val="107000"/>
                        </a:lnSpc>
                      </a:pPr>
                      <a:r>
                        <a:rPr lang="en-ZA" sz="1400" dirty="0">
                          <a:effectLst/>
                        </a:rPr>
                        <a:t>strategy</a:t>
                      </a:r>
                      <a:endParaRPr lang="en-ZA" sz="1800" dirty="0">
                        <a:effectLst/>
                      </a:endParaRPr>
                    </a:p>
                    <a:p>
                      <a:pPr>
                        <a:lnSpc>
                          <a:spcPct val="107000"/>
                        </a:lnSpc>
                      </a:pPr>
                      <a:r>
                        <a:rPr lang="en-ZA" sz="1400" dirty="0">
                          <a:effectLst/>
                        </a:rPr>
                        <a:t>submitted to</a:t>
                      </a:r>
                      <a:endParaRPr lang="en-ZA" sz="1800" dirty="0">
                        <a:effectLst/>
                      </a:endParaRPr>
                    </a:p>
                    <a:p>
                      <a:pPr>
                        <a:lnSpc>
                          <a:spcPct val="107000"/>
                        </a:lnSpc>
                      </a:pPr>
                      <a:r>
                        <a:rPr lang="en-ZA" sz="1400" dirty="0">
                          <a:effectLst/>
                        </a:rPr>
                        <a:t>Board for</a:t>
                      </a:r>
                      <a:endParaRPr lang="en-ZA" sz="1800" dirty="0">
                        <a:effectLst/>
                      </a:endParaRPr>
                    </a:p>
                    <a:p>
                      <a:pPr>
                        <a:lnSpc>
                          <a:spcPct val="107000"/>
                        </a:lnSpc>
                      </a:pPr>
                      <a:r>
                        <a:rPr lang="en-ZA" sz="1400" dirty="0">
                          <a:effectLst/>
                        </a:rPr>
                        <a:t>approval</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gn="ctr">
                        <a:lnSpc>
                          <a:spcPct val="107000"/>
                        </a:lnSpc>
                      </a:pPr>
                      <a:r>
                        <a:rPr lang="en-ZA" sz="1400" dirty="0">
                          <a:effectLst/>
                        </a:rPr>
                        <a:t>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tc>
                  <a:txBody>
                    <a:bodyPr/>
                    <a:lstStyle/>
                    <a:p>
                      <a:pPr>
                        <a:lnSpc>
                          <a:spcPct val="107000"/>
                        </a:lnSpc>
                      </a:pPr>
                      <a:r>
                        <a:rPr lang="en-GB" sz="1400" dirty="0">
                          <a:effectLst/>
                        </a:rPr>
                        <a:t>Annual target achieved.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62" marR="49562" marT="0" marB="0"/>
                </a:tc>
                <a:extLst>
                  <a:ext uri="{0D108BD9-81ED-4DB2-BD59-A6C34878D82A}">
                    <a16:rowId xmlns:a16="http://schemas.microsoft.com/office/drawing/2014/main" xmlns="" val="964534655"/>
                  </a:ext>
                </a:extLst>
              </a:tr>
            </a:tbl>
          </a:graphicData>
        </a:graphic>
      </p:graphicFrame>
      <p:sp>
        <p:nvSpPr>
          <p:cNvPr id="2" name="TextBox 1">
            <a:extLst>
              <a:ext uri="{FF2B5EF4-FFF2-40B4-BE49-F238E27FC236}">
                <a16:creationId xmlns:a16="http://schemas.microsoft.com/office/drawing/2014/main" xmlns="" id="{3FB1E1B9-6FF5-4EF5-9545-46E9D42E3487}"/>
              </a:ext>
            </a:extLst>
          </p:cNvPr>
          <p:cNvSpPr txBox="1"/>
          <p:nvPr/>
        </p:nvSpPr>
        <p:spPr>
          <a:xfrm>
            <a:off x="490361" y="118912"/>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243493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1231CAED-21EB-4FDD-A3DF-B5EEF602C5D3}"/>
              </a:ext>
            </a:extLst>
          </p:cNvPr>
          <p:cNvSpPr>
            <a:spLocks noChangeArrowheads="1"/>
          </p:cNvSpPr>
          <p:nvPr/>
        </p:nvSpPr>
        <p:spPr bwMode="auto">
          <a:xfrm>
            <a:off x="371087" y="1196752"/>
            <a:ext cx="8593401" cy="653903"/>
          </a:xfrm>
          <a:prstGeom prst="rect">
            <a:avLst/>
          </a:prstGeom>
          <a:solidFill>
            <a:schemeClr val="bg1">
              <a:lumMod val="85000"/>
            </a:schemeClr>
          </a:solidFill>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b="1" i="0" u="none" strike="noStrike" kern="1200" cap="none" normalizeH="0" baseline="0" dirty="0">
                <a:ln>
                  <a:noFill/>
                </a:ln>
                <a:solidFill>
                  <a:schemeClr val="tx1"/>
                </a:solidFill>
                <a:effectLst/>
                <a:latin typeface="+mj-lt"/>
                <a:ea typeface="+mj-ea"/>
                <a:cs typeface="+mj-cs"/>
              </a:rPr>
              <a:t>Sub-programme 3.2: MDDA Brand Building</a:t>
            </a:r>
            <a:endParaRPr kumimoji="0" lang="en-US" altLang="en-US" b="0" i="0" u="none" strike="noStrike" kern="1200" cap="none" normalizeH="0" baseline="0" dirty="0">
              <a:ln>
                <a:noFill/>
              </a:ln>
              <a:solidFill>
                <a:schemeClr val="tx1"/>
              </a:solidFill>
              <a:effectLst/>
              <a:latin typeface="+mj-lt"/>
              <a:ea typeface="+mj-ea"/>
              <a:cs typeface="+mj-cs"/>
            </a:endParaRPr>
          </a:p>
        </p:txBody>
      </p:sp>
      <p:graphicFrame>
        <p:nvGraphicFramePr>
          <p:cNvPr id="2" name="Table 1">
            <a:extLst>
              <a:ext uri="{FF2B5EF4-FFF2-40B4-BE49-F238E27FC236}">
                <a16:creationId xmlns:a16="http://schemas.microsoft.com/office/drawing/2014/main" xmlns="" id="{F9C0354B-A97F-4816-B90C-35F502E516D1}"/>
              </a:ext>
            </a:extLst>
          </p:cNvPr>
          <p:cNvGraphicFramePr>
            <a:graphicFrameLocks noGrp="1"/>
          </p:cNvGraphicFramePr>
          <p:nvPr>
            <p:extLst>
              <p:ext uri="{D42A27DB-BD31-4B8C-83A1-F6EECF244321}">
                <p14:modId xmlns:p14="http://schemas.microsoft.com/office/powerpoint/2010/main" xmlns="" val="2132288052"/>
              </p:ext>
            </p:extLst>
          </p:nvPr>
        </p:nvGraphicFramePr>
        <p:xfrm>
          <a:off x="371088" y="1950848"/>
          <a:ext cx="8593401" cy="4259644"/>
        </p:xfrm>
        <a:graphic>
          <a:graphicData uri="http://schemas.openxmlformats.org/drawingml/2006/table">
            <a:tbl>
              <a:tblPr firstRow="1" firstCol="1" bandRow="1">
                <a:tableStyleId>{7DF18680-E054-41AD-8BC1-D1AEF772440D}</a:tableStyleId>
              </a:tblPr>
              <a:tblGrid>
                <a:gridCol w="1586535">
                  <a:extLst>
                    <a:ext uri="{9D8B030D-6E8A-4147-A177-3AD203B41FA5}">
                      <a16:colId xmlns:a16="http://schemas.microsoft.com/office/drawing/2014/main" xmlns="" val="3781547833"/>
                    </a:ext>
                  </a:extLst>
                </a:gridCol>
                <a:gridCol w="1486946">
                  <a:extLst>
                    <a:ext uri="{9D8B030D-6E8A-4147-A177-3AD203B41FA5}">
                      <a16:colId xmlns:a16="http://schemas.microsoft.com/office/drawing/2014/main" xmlns="" val="224609943"/>
                    </a:ext>
                  </a:extLst>
                </a:gridCol>
                <a:gridCol w="1338251">
                  <a:extLst>
                    <a:ext uri="{9D8B030D-6E8A-4147-A177-3AD203B41FA5}">
                      <a16:colId xmlns:a16="http://schemas.microsoft.com/office/drawing/2014/main" xmlns="" val="1493471456"/>
                    </a:ext>
                  </a:extLst>
                </a:gridCol>
                <a:gridCol w="1254394">
                  <a:extLst>
                    <a:ext uri="{9D8B030D-6E8A-4147-A177-3AD203B41FA5}">
                      <a16:colId xmlns:a16="http://schemas.microsoft.com/office/drawing/2014/main" xmlns="" val="3358909968"/>
                    </a:ext>
                  </a:extLst>
                </a:gridCol>
                <a:gridCol w="1101457">
                  <a:extLst>
                    <a:ext uri="{9D8B030D-6E8A-4147-A177-3AD203B41FA5}">
                      <a16:colId xmlns:a16="http://schemas.microsoft.com/office/drawing/2014/main" xmlns="" val="2382360567"/>
                    </a:ext>
                  </a:extLst>
                </a:gridCol>
                <a:gridCol w="987083">
                  <a:extLst>
                    <a:ext uri="{9D8B030D-6E8A-4147-A177-3AD203B41FA5}">
                      <a16:colId xmlns:a16="http://schemas.microsoft.com/office/drawing/2014/main" xmlns="" val="2409098711"/>
                    </a:ext>
                  </a:extLst>
                </a:gridCol>
                <a:gridCol w="838735">
                  <a:extLst>
                    <a:ext uri="{9D8B030D-6E8A-4147-A177-3AD203B41FA5}">
                      <a16:colId xmlns:a16="http://schemas.microsoft.com/office/drawing/2014/main" xmlns="" val="595397925"/>
                    </a:ext>
                  </a:extLst>
                </a:gridCol>
              </a:tblGrid>
              <a:tr h="288463">
                <a:tc rowSpan="2">
                  <a:txBody>
                    <a:bodyPr/>
                    <a:lstStyle/>
                    <a:p>
                      <a:pPr fontAlgn="b">
                        <a:lnSpc>
                          <a:spcPct val="107000"/>
                        </a:lnSpc>
                      </a:pPr>
                      <a:r>
                        <a:rPr lang="en-GB" sz="1600" dirty="0">
                          <a:effectLst/>
                        </a:rPr>
                        <a:t>STRATEGIC OBJECTIVE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rowSpan="2">
                  <a:txBody>
                    <a:bodyPr/>
                    <a:lstStyle/>
                    <a:p>
                      <a:pPr fontAlgn="b">
                        <a:lnSpc>
                          <a:spcPct val="107000"/>
                        </a:lnSpc>
                      </a:pPr>
                      <a:r>
                        <a:rPr lang="en-GB" sz="1600" kern="1200" dirty="0">
                          <a:effectLst/>
                        </a:rPr>
                        <a:t>PERFORMANCE INDICATOR</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rowSpan="2">
                  <a:txBody>
                    <a:bodyPr/>
                    <a:lstStyle/>
                    <a:p>
                      <a:pPr>
                        <a:lnSpc>
                          <a:spcPct val="107000"/>
                        </a:lnSpc>
                      </a:pPr>
                      <a:r>
                        <a:rPr lang="en-GB" sz="1600" dirty="0">
                          <a:effectLst/>
                        </a:rPr>
                        <a:t>PERFORMANCE</a:t>
                      </a:r>
                      <a:endParaRPr lang="en-ZA" sz="2800" dirty="0">
                        <a:effectLst/>
                      </a:endParaRPr>
                    </a:p>
                    <a:p>
                      <a:pPr fontAlgn="b">
                        <a:lnSpc>
                          <a:spcPct val="107000"/>
                        </a:lnSpc>
                      </a:pPr>
                      <a:r>
                        <a:rPr lang="en-GB" sz="1600" kern="1200" dirty="0">
                          <a:effectLst/>
                        </a:rPr>
                        <a:t>2018/19</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gridSpan="2">
                  <a:txBody>
                    <a:bodyPr/>
                    <a:lstStyle/>
                    <a:p>
                      <a:pPr>
                        <a:lnSpc>
                          <a:spcPct val="107000"/>
                        </a:lnSpc>
                      </a:pPr>
                      <a:r>
                        <a:rPr lang="en-GB" sz="1600" dirty="0">
                          <a:effectLst/>
                        </a:rPr>
                        <a:t>ACTUAL PERFORMANCE AGAINST TARGET</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hMerge="1">
                  <a:txBody>
                    <a:bodyPr/>
                    <a:lstStyle/>
                    <a:p>
                      <a:endParaRPr lang="en-ZA"/>
                    </a:p>
                  </a:txBody>
                  <a:tcPr/>
                </a:tc>
                <a:tc rowSpan="2">
                  <a:txBody>
                    <a:bodyPr/>
                    <a:lstStyle/>
                    <a:p>
                      <a:pPr>
                        <a:lnSpc>
                          <a:spcPct val="107000"/>
                        </a:lnSpc>
                      </a:pPr>
                      <a:r>
                        <a:rPr lang="en-GB" sz="1600" dirty="0">
                          <a:effectLst/>
                        </a:rPr>
                        <a:t>VARIANCE</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rowSpan="2">
                  <a:txBody>
                    <a:bodyPr/>
                    <a:lstStyle/>
                    <a:p>
                      <a:pPr>
                        <a:lnSpc>
                          <a:spcPct val="107000"/>
                        </a:lnSpc>
                      </a:pPr>
                      <a:r>
                        <a:rPr lang="en-GB" sz="1600" dirty="0">
                          <a:effectLst/>
                        </a:rPr>
                        <a:t>REASON FOR VARIANCE</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extLst>
                  <a:ext uri="{0D108BD9-81ED-4DB2-BD59-A6C34878D82A}">
                    <a16:rowId xmlns:a16="http://schemas.microsoft.com/office/drawing/2014/main" xmlns="" val="985008050"/>
                  </a:ext>
                </a:extLst>
              </a:tr>
              <a:tr h="2764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b="1" kern="1200" dirty="0">
                          <a:effectLst/>
                        </a:rPr>
                        <a:t>TARGET</a:t>
                      </a:r>
                      <a:endParaRPr lang="en-ZA" sz="2800" b="1" dirty="0">
                        <a:effectLst/>
                      </a:endParaRPr>
                    </a:p>
                    <a:p>
                      <a:pPr fontAlgn="b">
                        <a:lnSpc>
                          <a:spcPct val="107000"/>
                        </a:lnSpc>
                      </a:pPr>
                      <a:r>
                        <a:rPr lang="en-GB" sz="1600" b="1" kern="1200" dirty="0">
                          <a:effectLst/>
                        </a:rPr>
                        <a:t> 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fontAlgn="b">
                        <a:lnSpc>
                          <a:spcPct val="107000"/>
                        </a:lnSpc>
                      </a:pPr>
                      <a:r>
                        <a:rPr lang="en-GB" sz="1600" b="1" kern="1200" dirty="0">
                          <a:effectLst/>
                        </a:rPr>
                        <a:t>ACTUAL</a:t>
                      </a:r>
                      <a:endParaRPr lang="en-ZA" sz="2800" b="1" dirty="0">
                        <a:effectLst/>
                      </a:endParaRPr>
                    </a:p>
                    <a:p>
                      <a:pPr fontAlgn="b">
                        <a:lnSpc>
                          <a:spcPct val="107000"/>
                        </a:lnSpc>
                      </a:pPr>
                      <a:r>
                        <a:rPr lang="en-GB" sz="1600" b="1" kern="1200" dirty="0">
                          <a:effectLst/>
                        </a:rPr>
                        <a:t> 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200464200"/>
                  </a:ext>
                </a:extLst>
              </a:tr>
              <a:tr h="719907">
                <a:tc rowSpan="2">
                  <a:txBody>
                    <a:bodyPr/>
                    <a:lstStyle/>
                    <a:p>
                      <a:pPr>
                        <a:lnSpc>
                          <a:spcPct val="107000"/>
                        </a:lnSpc>
                      </a:pPr>
                      <a:r>
                        <a:rPr lang="en-GB" sz="1500" dirty="0">
                          <a:effectLst/>
                        </a:rPr>
                        <a:t>To expand our footprint as the MDDA by creating a positive image in pursuance of the MDDA’s mandate to grow the community and small commercial media by 2019</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ZA" sz="1500" kern="1200" dirty="0">
                          <a:effectLst/>
                        </a:rPr>
                        <a:t>13.Communications policy reviewed and submitted 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gn="ctr">
                        <a:lnSpc>
                          <a:spcPct val="107000"/>
                        </a:lnSpc>
                      </a:pPr>
                      <a:r>
                        <a:rPr lang="en-GB" sz="1500" dirty="0">
                          <a:effectLst/>
                        </a:rPr>
                        <a:t>0</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15000"/>
                        </a:lnSpc>
                      </a:pPr>
                      <a:r>
                        <a:rPr lang="en-ZA" sz="1500" dirty="0">
                          <a:effectLst/>
                        </a:rPr>
                        <a:t>Reviewed communications policy submitted</a:t>
                      </a:r>
                    </a:p>
                    <a:p>
                      <a:pPr>
                        <a:lnSpc>
                          <a:spcPct val="107000"/>
                        </a:lnSpc>
                      </a:pPr>
                      <a:r>
                        <a:rPr lang="en-ZA" sz="1500" dirty="0">
                          <a:effectLst/>
                        </a:rPr>
                        <a:t>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ZA" sz="1500" dirty="0">
                          <a:effectLst/>
                        </a:rPr>
                        <a:t>Reviewed communications policy submitted</a:t>
                      </a:r>
                    </a:p>
                    <a:p>
                      <a:pPr>
                        <a:lnSpc>
                          <a:spcPct val="107000"/>
                        </a:lnSpc>
                      </a:pPr>
                      <a:r>
                        <a:rPr lang="en-ZA" sz="1500" dirty="0">
                          <a:effectLst/>
                        </a:rPr>
                        <a:t>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gn="ctr">
                        <a:lnSpc>
                          <a:spcPct val="107000"/>
                        </a:lnSpc>
                      </a:pPr>
                      <a:r>
                        <a:rPr lang="en-ZA" sz="1500" kern="1200" dirty="0">
                          <a:effectLst/>
                        </a:rPr>
                        <a:t>0</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GB" sz="1500" dirty="0">
                          <a:effectLst/>
                        </a:rPr>
                        <a:t>Annual target achieved.</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extLst>
                  <a:ext uri="{0D108BD9-81ED-4DB2-BD59-A6C34878D82A}">
                    <a16:rowId xmlns:a16="http://schemas.microsoft.com/office/drawing/2014/main" xmlns="" val="2372740580"/>
                  </a:ext>
                </a:extLst>
              </a:tr>
              <a:tr h="689894">
                <a:tc vMerge="1">
                  <a:txBody>
                    <a:bodyPr/>
                    <a:lstStyle/>
                    <a:p>
                      <a:endParaRPr lang="en-ZA"/>
                    </a:p>
                  </a:txBody>
                  <a:tcPr/>
                </a:tc>
                <a:tc>
                  <a:txBody>
                    <a:bodyPr/>
                    <a:lstStyle/>
                    <a:p>
                      <a:pPr>
                        <a:lnSpc>
                          <a:spcPct val="107000"/>
                        </a:lnSpc>
                      </a:pPr>
                      <a:r>
                        <a:rPr lang="en-ZA" sz="1500" kern="1200" dirty="0">
                          <a:effectLst/>
                        </a:rPr>
                        <a:t>14.Communications strategy reviewed and submitted 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GB" sz="1500" dirty="0">
                          <a:effectLst/>
                        </a:rPr>
                        <a:t>Reviewed communications strategy approved by Board by end of last quarter of financial year</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ZA" sz="1500" dirty="0">
                          <a:effectLst/>
                        </a:rPr>
                        <a:t>Reviewed communications strategy</a:t>
                      </a:r>
                    </a:p>
                    <a:p>
                      <a:pPr>
                        <a:lnSpc>
                          <a:spcPct val="107000"/>
                        </a:lnSpc>
                      </a:pPr>
                      <a:r>
                        <a:rPr lang="en-ZA" sz="1500" dirty="0">
                          <a:effectLst/>
                        </a:rPr>
                        <a:t>submitted 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ZA" sz="1500" dirty="0">
                          <a:effectLst/>
                        </a:rPr>
                        <a:t>Reviewed communications strategy</a:t>
                      </a:r>
                    </a:p>
                    <a:p>
                      <a:pPr>
                        <a:lnSpc>
                          <a:spcPct val="107000"/>
                        </a:lnSpc>
                      </a:pPr>
                      <a:r>
                        <a:rPr lang="en-ZA" sz="1500" dirty="0">
                          <a:effectLst/>
                        </a:rPr>
                        <a:t>submitted to Board for approval</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gn="ctr">
                        <a:lnSpc>
                          <a:spcPct val="107000"/>
                        </a:lnSpc>
                      </a:pPr>
                      <a:r>
                        <a:rPr lang="en-ZA" sz="1500" kern="1200" dirty="0">
                          <a:effectLst/>
                        </a:rPr>
                        <a:t>0</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tc>
                  <a:txBody>
                    <a:bodyPr/>
                    <a:lstStyle/>
                    <a:p>
                      <a:pPr>
                        <a:lnSpc>
                          <a:spcPct val="107000"/>
                        </a:lnSpc>
                      </a:pPr>
                      <a:r>
                        <a:rPr lang="en-GB" sz="1500" dirty="0">
                          <a:effectLst/>
                        </a:rPr>
                        <a:t>Annual target achieved.</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75" marR="56275" marT="0" marB="0"/>
                </a:tc>
                <a:extLst>
                  <a:ext uri="{0D108BD9-81ED-4DB2-BD59-A6C34878D82A}">
                    <a16:rowId xmlns:a16="http://schemas.microsoft.com/office/drawing/2014/main" xmlns="" val="3873132097"/>
                  </a:ext>
                </a:extLst>
              </a:tr>
            </a:tbl>
          </a:graphicData>
        </a:graphic>
      </p:graphicFrame>
      <p:sp>
        <p:nvSpPr>
          <p:cNvPr id="4" name="TextBox 3">
            <a:extLst>
              <a:ext uri="{FF2B5EF4-FFF2-40B4-BE49-F238E27FC236}">
                <a16:creationId xmlns:a16="http://schemas.microsoft.com/office/drawing/2014/main" xmlns="" id="{F4568DF2-7916-4DCD-92AF-FC7AF1E9896C}"/>
              </a:ext>
            </a:extLst>
          </p:cNvPr>
          <p:cNvSpPr txBox="1"/>
          <p:nvPr/>
        </p:nvSpPr>
        <p:spPr>
          <a:xfrm>
            <a:off x="554355" y="39948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301009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2B7CDFC-D6BF-4962-A4A2-35FD61806843}"/>
              </a:ext>
            </a:extLst>
          </p:cNvPr>
          <p:cNvGraphicFramePr>
            <a:graphicFrameLocks noGrp="1"/>
          </p:cNvGraphicFramePr>
          <p:nvPr>
            <p:extLst>
              <p:ext uri="{D42A27DB-BD31-4B8C-83A1-F6EECF244321}">
                <p14:modId xmlns:p14="http://schemas.microsoft.com/office/powerpoint/2010/main" xmlns="" val="2841187318"/>
              </p:ext>
            </p:extLst>
          </p:nvPr>
        </p:nvGraphicFramePr>
        <p:xfrm>
          <a:off x="143508" y="1774397"/>
          <a:ext cx="8856983" cy="5067619"/>
        </p:xfrm>
        <a:graphic>
          <a:graphicData uri="http://schemas.openxmlformats.org/drawingml/2006/table">
            <a:tbl>
              <a:tblPr firstRow="1" firstCol="1" bandRow="1">
                <a:tableStyleId>{F5AB1C69-6EDB-4FF4-983F-18BD219EF322}</a:tableStyleId>
              </a:tblPr>
              <a:tblGrid>
                <a:gridCol w="1678277">
                  <a:extLst>
                    <a:ext uri="{9D8B030D-6E8A-4147-A177-3AD203B41FA5}">
                      <a16:colId xmlns:a16="http://schemas.microsoft.com/office/drawing/2014/main" xmlns="" val="1864005502"/>
                    </a:ext>
                  </a:extLst>
                </a:gridCol>
                <a:gridCol w="1499814">
                  <a:extLst>
                    <a:ext uri="{9D8B030D-6E8A-4147-A177-3AD203B41FA5}">
                      <a16:colId xmlns:a16="http://schemas.microsoft.com/office/drawing/2014/main" xmlns="" val="232685711"/>
                    </a:ext>
                  </a:extLst>
                </a:gridCol>
                <a:gridCol w="1030128">
                  <a:extLst>
                    <a:ext uri="{9D8B030D-6E8A-4147-A177-3AD203B41FA5}">
                      <a16:colId xmlns:a16="http://schemas.microsoft.com/office/drawing/2014/main" xmlns="" val="3376367583"/>
                    </a:ext>
                  </a:extLst>
                </a:gridCol>
                <a:gridCol w="1118363">
                  <a:extLst>
                    <a:ext uri="{9D8B030D-6E8A-4147-A177-3AD203B41FA5}">
                      <a16:colId xmlns:a16="http://schemas.microsoft.com/office/drawing/2014/main" xmlns="" val="3871232659"/>
                    </a:ext>
                  </a:extLst>
                </a:gridCol>
                <a:gridCol w="1094183">
                  <a:extLst>
                    <a:ext uri="{9D8B030D-6E8A-4147-A177-3AD203B41FA5}">
                      <a16:colId xmlns:a16="http://schemas.microsoft.com/office/drawing/2014/main" xmlns="" val="4285304536"/>
                    </a:ext>
                  </a:extLst>
                </a:gridCol>
                <a:gridCol w="989429">
                  <a:extLst>
                    <a:ext uri="{9D8B030D-6E8A-4147-A177-3AD203B41FA5}">
                      <a16:colId xmlns:a16="http://schemas.microsoft.com/office/drawing/2014/main" xmlns="" val="2427463482"/>
                    </a:ext>
                  </a:extLst>
                </a:gridCol>
                <a:gridCol w="1446789">
                  <a:extLst>
                    <a:ext uri="{9D8B030D-6E8A-4147-A177-3AD203B41FA5}">
                      <a16:colId xmlns:a16="http://schemas.microsoft.com/office/drawing/2014/main" xmlns="" val="275843565"/>
                    </a:ext>
                  </a:extLst>
                </a:gridCol>
              </a:tblGrid>
              <a:tr h="224078">
                <a:tc rowSpan="2">
                  <a:txBody>
                    <a:bodyPr/>
                    <a:lstStyle/>
                    <a:p>
                      <a:pPr algn="just" fontAlgn="b">
                        <a:lnSpc>
                          <a:spcPct val="107000"/>
                        </a:lnSpc>
                      </a:pPr>
                      <a:r>
                        <a:rPr lang="en-GB" sz="1600" dirty="0">
                          <a:effectLst/>
                        </a:rPr>
                        <a:t>STRATEGIC OBJECTIVE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fontAlgn="b">
                        <a:lnSpc>
                          <a:spcPct val="107000"/>
                        </a:lnSpc>
                      </a:pPr>
                      <a:r>
                        <a:rPr lang="en-GB" sz="1600" kern="1200" dirty="0">
                          <a:effectLst/>
                        </a:rPr>
                        <a:t>PERFORMANCE INDICATOR</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nSpc>
                          <a:spcPct val="107000"/>
                        </a:lnSpc>
                      </a:pPr>
                      <a:r>
                        <a:rPr lang="en-GB" sz="1600" dirty="0">
                          <a:effectLst/>
                        </a:rPr>
                        <a:t>PERFORMANCE</a:t>
                      </a:r>
                      <a:endParaRPr lang="en-ZA" sz="1600" dirty="0">
                        <a:effectLst/>
                      </a:endParaRPr>
                    </a:p>
                    <a:p>
                      <a:pPr algn="just" fontAlgn="b">
                        <a:lnSpc>
                          <a:spcPct val="107000"/>
                        </a:lnSpc>
                      </a:pPr>
                      <a:r>
                        <a:rPr lang="en-GB" sz="1600" kern="1200" dirty="0">
                          <a:effectLst/>
                        </a:rPr>
                        <a:t>2018/19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07000"/>
                        </a:lnSpc>
                      </a:pPr>
                      <a:r>
                        <a:rPr lang="en-GB" sz="1600" dirty="0">
                          <a:effectLst/>
                        </a:rPr>
                        <a:t>ACTUAL PERFORMANCE AGAINST TARGET</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rowSpan="2">
                  <a:txBody>
                    <a:bodyPr/>
                    <a:lstStyle/>
                    <a:p>
                      <a:pPr algn="just">
                        <a:lnSpc>
                          <a:spcPct val="107000"/>
                        </a:lnSpc>
                      </a:pPr>
                      <a:r>
                        <a:rPr lang="en-GB" sz="1600" dirty="0">
                          <a:effectLst/>
                        </a:rPr>
                        <a:t>VARIANCE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nSpc>
                          <a:spcPct val="107000"/>
                        </a:lnSpc>
                      </a:pPr>
                      <a:r>
                        <a:rPr lang="en-GB" sz="1600" dirty="0">
                          <a:effectLst/>
                        </a:rPr>
                        <a:t>REASON FOR VARIANCE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51685666"/>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b="1" kern="1200" dirty="0">
                          <a:effectLst/>
                        </a:rPr>
                        <a:t>TARGET</a:t>
                      </a:r>
                      <a:endParaRPr lang="en-ZA" sz="2800" b="1" dirty="0">
                        <a:effectLst/>
                      </a:endParaRPr>
                    </a:p>
                    <a:p>
                      <a:pPr algn="just" fontAlgn="b">
                        <a:lnSpc>
                          <a:spcPct val="107000"/>
                        </a:lnSpc>
                      </a:pPr>
                      <a:r>
                        <a:rPr lang="en-GB" sz="1600" b="1" kern="1200" dirty="0">
                          <a:effectLst/>
                        </a:rPr>
                        <a:t> 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
                        <a:lnSpc>
                          <a:spcPct val="107000"/>
                        </a:lnSpc>
                      </a:pPr>
                      <a:r>
                        <a:rPr lang="en-GB" sz="1600" b="1" kern="1200" dirty="0">
                          <a:effectLst/>
                        </a:rPr>
                        <a:t>ACTUAL</a:t>
                      </a:r>
                      <a:endParaRPr lang="en-ZA" sz="2800" b="1" dirty="0">
                        <a:effectLst/>
                      </a:endParaRPr>
                    </a:p>
                    <a:p>
                      <a:pPr algn="just" fontAlgn="b">
                        <a:lnSpc>
                          <a:spcPct val="107000"/>
                        </a:lnSpc>
                      </a:pPr>
                      <a:r>
                        <a:rPr lang="en-GB" sz="1600" b="1" kern="1200" dirty="0">
                          <a:effectLst/>
                        </a:rPr>
                        <a:t> 2019/20</a:t>
                      </a:r>
                      <a:endParaRPr lang="en-Z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478556287"/>
                  </a:ext>
                </a:extLst>
              </a:tr>
              <a:tr h="662940">
                <a:tc rowSpan="3">
                  <a:txBody>
                    <a:bodyPr/>
                    <a:lstStyle/>
                    <a:p>
                      <a:pPr>
                        <a:lnSpc>
                          <a:spcPct val="107000"/>
                        </a:lnSpc>
                      </a:pPr>
                      <a:r>
                        <a:rPr lang="en-GB" sz="1400" dirty="0">
                          <a:effectLst/>
                        </a:rPr>
                        <a:t>To encourage the development of human resources in community-based media projects through capacity building and media literacy training by 2019</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Percentage improvement in skills assessment of community media</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Baseline skills assessment of community media completed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Baseline skills assessment of community media completed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0</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Annual target achieved.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39152380"/>
                  </a:ext>
                </a:extLst>
              </a:tr>
              <a:tr h="551180">
                <a:tc vMerge="1">
                  <a:txBody>
                    <a:bodyPr/>
                    <a:lstStyle/>
                    <a:p>
                      <a:endParaRPr lang="en-ZA"/>
                    </a:p>
                  </a:txBody>
                  <a:tcPr/>
                </a:tc>
                <a:tc>
                  <a:txBody>
                    <a:bodyPr/>
                    <a:lstStyle/>
                    <a:p>
                      <a:pPr>
                        <a:lnSpc>
                          <a:spcPct val="107000"/>
                        </a:lnSpc>
                      </a:pPr>
                      <a:r>
                        <a:rPr lang="en-GB" sz="1400" dirty="0">
                          <a:effectLst/>
                        </a:rPr>
                        <a:t>Number of training interventions aimed at capacitating the community media in key sustainability skills</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9</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6</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6</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0</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Annual target achieved.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56354034"/>
                  </a:ext>
                </a:extLst>
              </a:tr>
              <a:tr h="0">
                <a:tc vMerge="1">
                  <a:txBody>
                    <a:bodyPr/>
                    <a:lstStyle/>
                    <a:p>
                      <a:endParaRPr lang="en-ZA"/>
                    </a:p>
                  </a:txBody>
                  <a:tcPr/>
                </a:tc>
                <a:tc>
                  <a:txBody>
                    <a:bodyPr/>
                    <a:lstStyle/>
                    <a:p>
                      <a:pPr>
                        <a:lnSpc>
                          <a:spcPct val="107000"/>
                        </a:lnSpc>
                      </a:pPr>
                      <a:r>
                        <a:rPr lang="en-GB" sz="1400" dirty="0">
                          <a:effectLst/>
                        </a:rPr>
                        <a:t>Number of media literacy workshops conducted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1</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3</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3</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en-GB" sz="1400" dirty="0">
                          <a:effectLst/>
                        </a:rPr>
                        <a:t>0</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rPr>
                        <a:t>Annual target achieved.</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55469015"/>
                  </a:ext>
                </a:extLst>
              </a:tr>
            </a:tbl>
          </a:graphicData>
        </a:graphic>
      </p:graphicFrame>
      <p:sp>
        <p:nvSpPr>
          <p:cNvPr id="3" name="Rectangle 1">
            <a:extLst>
              <a:ext uri="{FF2B5EF4-FFF2-40B4-BE49-F238E27FC236}">
                <a16:creationId xmlns:a16="http://schemas.microsoft.com/office/drawing/2014/main" xmlns="" id="{7EBB9A4A-B141-4E64-ABA4-C50EDC2A92BF}"/>
              </a:ext>
            </a:extLst>
          </p:cNvPr>
          <p:cNvSpPr>
            <a:spLocks noChangeArrowheads="1"/>
          </p:cNvSpPr>
          <p:nvPr/>
        </p:nvSpPr>
        <p:spPr bwMode="auto">
          <a:xfrm>
            <a:off x="143508" y="1124744"/>
            <a:ext cx="8856983" cy="615553"/>
          </a:xfrm>
          <a:prstGeom prst="rect">
            <a:avLst/>
          </a:prstGeom>
          <a:solidFill>
            <a:schemeClr val="accent3">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PROGRAMME 4: CAPACITY BUILDING AND SECTOR DEVELOPMENT</a:t>
            </a:r>
            <a:endParaRPr kumimoji="0" lang="en-ZA" altLang="en-US" sz="1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bg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65D5F8A2-05CD-49DB-A5EA-C94C00ABFC04}"/>
              </a:ext>
            </a:extLst>
          </p:cNvPr>
          <p:cNvSpPr txBox="1"/>
          <p:nvPr/>
        </p:nvSpPr>
        <p:spPr>
          <a:xfrm>
            <a:off x="554355" y="399484"/>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16722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0454552-A21A-46C0-8EA5-9A278B0BB84E}"/>
              </a:ext>
            </a:extLst>
          </p:cNvPr>
          <p:cNvGraphicFramePr>
            <a:graphicFrameLocks noGrp="1"/>
          </p:cNvGraphicFramePr>
          <p:nvPr>
            <p:extLst>
              <p:ext uri="{D42A27DB-BD31-4B8C-83A1-F6EECF244321}">
                <p14:modId xmlns:p14="http://schemas.microsoft.com/office/powerpoint/2010/main" xmlns="" val="1439318729"/>
              </p:ext>
            </p:extLst>
          </p:nvPr>
        </p:nvGraphicFramePr>
        <p:xfrm>
          <a:off x="107504" y="1340768"/>
          <a:ext cx="8928992" cy="6062108"/>
        </p:xfrm>
        <a:graphic>
          <a:graphicData uri="http://schemas.openxmlformats.org/drawingml/2006/table">
            <a:tbl>
              <a:tblPr firstRow="1" firstCol="1" bandRow="1">
                <a:tableStyleId>{5C22544A-7EE6-4342-B048-85BDC9FD1C3A}</a:tableStyleId>
              </a:tblPr>
              <a:tblGrid>
                <a:gridCol w="1337872">
                  <a:extLst>
                    <a:ext uri="{9D8B030D-6E8A-4147-A177-3AD203B41FA5}">
                      <a16:colId xmlns:a16="http://schemas.microsoft.com/office/drawing/2014/main" xmlns="" val="3608148682"/>
                    </a:ext>
                  </a:extLst>
                </a:gridCol>
                <a:gridCol w="1308361">
                  <a:extLst>
                    <a:ext uri="{9D8B030D-6E8A-4147-A177-3AD203B41FA5}">
                      <a16:colId xmlns:a16="http://schemas.microsoft.com/office/drawing/2014/main" xmlns="" val="154969965"/>
                    </a:ext>
                  </a:extLst>
                </a:gridCol>
                <a:gridCol w="1290071">
                  <a:extLst>
                    <a:ext uri="{9D8B030D-6E8A-4147-A177-3AD203B41FA5}">
                      <a16:colId xmlns:a16="http://schemas.microsoft.com/office/drawing/2014/main" xmlns="" val="603980905"/>
                    </a:ext>
                  </a:extLst>
                </a:gridCol>
                <a:gridCol w="1095324">
                  <a:extLst>
                    <a:ext uri="{9D8B030D-6E8A-4147-A177-3AD203B41FA5}">
                      <a16:colId xmlns:a16="http://schemas.microsoft.com/office/drawing/2014/main" xmlns="" val="2462433232"/>
                    </a:ext>
                  </a:extLst>
                </a:gridCol>
                <a:gridCol w="1294473">
                  <a:extLst>
                    <a:ext uri="{9D8B030D-6E8A-4147-A177-3AD203B41FA5}">
                      <a16:colId xmlns:a16="http://schemas.microsoft.com/office/drawing/2014/main" xmlns="" val="2282275248"/>
                    </a:ext>
                  </a:extLst>
                </a:gridCol>
                <a:gridCol w="1030932">
                  <a:extLst>
                    <a:ext uri="{9D8B030D-6E8A-4147-A177-3AD203B41FA5}">
                      <a16:colId xmlns:a16="http://schemas.microsoft.com/office/drawing/2014/main" xmlns="" val="1873306726"/>
                    </a:ext>
                  </a:extLst>
                </a:gridCol>
                <a:gridCol w="1571959">
                  <a:extLst>
                    <a:ext uri="{9D8B030D-6E8A-4147-A177-3AD203B41FA5}">
                      <a16:colId xmlns:a16="http://schemas.microsoft.com/office/drawing/2014/main" xmlns="" val="789652680"/>
                    </a:ext>
                  </a:extLst>
                </a:gridCol>
              </a:tblGrid>
              <a:tr h="536077">
                <a:tc rowSpan="2">
                  <a:txBody>
                    <a:bodyPr/>
                    <a:lstStyle/>
                    <a:p>
                      <a:pPr algn="just" fontAlgn="b">
                        <a:lnSpc>
                          <a:spcPct val="107000"/>
                        </a:lnSpc>
                      </a:pPr>
                      <a:r>
                        <a:rPr lang="en-GB" sz="1600" dirty="0">
                          <a:effectLst/>
                        </a:rPr>
                        <a:t>STRATEGIC OBJECTIVE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rowSpan="2">
                  <a:txBody>
                    <a:bodyPr/>
                    <a:lstStyle/>
                    <a:p>
                      <a:pPr algn="just" fontAlgn="b">
                        <a:lnSpc>
                          <a:spcPct val="107000"/>
                        </a:lnSpc>
                      </a:pPr>
                      <a:r>
                        <a:rPr lang="en-GB" sz="1600" kern="1200" dirty="0">
                          <a:effectLst/>
                        </a:rPr>
                        <a:t>PERFORMANCE INDICATOR</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rowSpan="2">
                  <a:txBody>
                    <a:bodyPr/>
                    <a:lstStyle/>
                    <a:p>
                      <a:pPr>
                        <a:lnSpc>
                          <a:spcPct val="107000"/>
                        </a:lnSpc>
                      </a:pPr>
                      <a:r>
                        <a:rPr lang="en-GB" sz="1600" dirty="0">
                          <a:effectLst/>
                        </a:rPr>
                        <a:t>PERFORMANCE</a:t>
                      </a:r>
                      <a:endParaRPr lang="en-ZA" sz="1600" dirty="0">
                        <a:effectLst/>
                      </a:endParaRPr>
                    </a:p>
                    <a:p>
                      <a:pPr algn="just" fontAlgn="b">
                        <a:lnSpc>
                          <a:spcPct val="107000"/>
                        </a:lnSpc>
                      </a:pPr>
                      <a:r>
                        <a:rPr lang="en-GB" sz="1600" kern="1200" dirty="0">
                          <a:effectLst/>
                        </a:rPr>
                        <a:t>2018/19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gridSpan="2">
                  <a:txBody>
                    <a:bodyPr/>
                    <a:lstStyle/>
                    <a:p>
                      <a:pPr algn="just">
                        <a:lnSpc>
                          <a:spcPct val="107000"/>
                        </a:lnSpc>
                      </a:pPr>
                      <a:r>
                        <a:rPr lang="en-GB" sz="1400" dirty="0">
                          <a:effectLst/>
                        </a:rPr>
                        <a:t>ACTUAL PERFORMANCE AGAINST TARGET</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hMerge="1">
                  <a:txBody>
                    <a:bodyPr/>
                    <a:lstStyle/>
                    <a:p>
                      <a:endParaRPr lang="en-ZA"/>
                    </a:p>
                  </a:txBody>
                  <a:tcPr/>
                </a:tc>
                <a:tc rowSpan="2">
                  <a:txBody>
                    <a:bodyPr/>
                    <a:lstStyle/>
                    <a:p>
                      <a:pPr algn="just">
                        <a:lnSpc>
                          <a:spcPct val="107000"/>
                        </a:lnSpc>
                      </a:pPr>
                      <a:r>
                        <a:rPr lang="en-GB" sz="1600" dirty="0">
                          <a:effectLst/>
                        </a:rPr>
                        <a:t>VARIANCE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rowSpan="2">
                  <a:txBody>
                    <a:bodyPr/>
                    <a:lstStyle/>
                    <a:p>
                      <a:pPr>
                        <a:lnSpc>
                          <a:spcPct val="107000"/>
                        </a:lnSpc>
                      </a:pPr>
                      <a:r>
                        <a:rPr lang="en-GB" sz="1600" dirty="0">
                          <a:effectLst/>
                        </a:rPr>
                        <a:t>REASON FOR VARIANCE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extLst>
                  <a:ext uri="{0D108BD9-81ED-4DB2-BD59-A6C34878D82A}">
                    <a16:rowId xmlns:a16="http://schemas.microsoft.com/office/drawing/2014/main" xmlns="" val="2076488366"/>
                  </a:ext>
                </a:extLst>
              </a:tr>
              <a:tr h="52629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
                        <a:lnSpc>
                          <a:spcPct val="107000"/>
                        </a:lnSpc>
                      </a:pPr>
                      <a:r>
                        <a:rPr lang="en-GB" sz="1600" kern="1200" dirty="0">
                          <a:effectLst/>
                        </a:rPr>
                        <a:t>TARGET</a:t>
                      </a:r>
                      <a:endParaRPr lang="en-ZA" sz="1600" dirty="0">
                        <a:effectLst/>
                      </a:endParaRPr>
                    </a:p>
                    <a:p>
                      <a:pPr algn="just" fontAlgn="b">
                        <a:lnSpc>
                          <a:spcPct val="107000"/>
                        </a:lnSpc>
                      </a:pPr>
                      <a:r>
                        <a:rPr lang="en-GB" sz="1600" kern="1200" dirty="0">
                          <a:effectLst/>
                        </a:rPr>
                        <a:t> 2019/20</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just" fontAlgn="b">
                        <a:lnSpc>
                          <a:spcPct val="107000"/>
                        </a:lnSpc>
                      </a:pPr>
                      <a:r>
                        <a:rPr lang="en-GB" sz="1600" kern="1200" dirty="0">
                          <a:effectLst/>
                        </a:rPr>
                        <a:t>ACTUAL</a:t>
                      </a:r>
                      <a:endParaRPr lang="en-ZA" sz="1600" dirty="0">
                        <a:effectLst/>
                      </a:endParaRPr>
                    </a:p>
                    <a:p>
                      <a:pPr algn="just" fontAlgn="b">
                        <a:lnSpc>
                          <a:spcPct val="107000"/>
                        </a:lnSpc>
                      </a:pPr>
                      <a:r>
                        <a:rPr lang="en-GB" sz="1600" kern="1200" dirty="0">
                          <a:effectLst/>
                        </a:rPr>
                        <a:t> 2019/20</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664374043"/>
                  </a:ext>
                </a:extLst>
              </a:tr>
              <a:tr h="1731796">
                <a:tc rowSpan="2">
                  <a:txBody>
                    <a:bodyPr/>
                    <a:lstStyle/>
                    <a:p>
                      <a:pPr>
                        <a:lnSpc>
                          <a:spcPct val="107000"/>
                        </a:lnSpc>
                      </a:pPr>
                      <a:r>
                        <a:rPr lang="en-GB" sz="1400" dirty="0">
                          <a:effectLst/>
                        </a:rPr>
                        <a:t>To champion research, development and innovation to create a media development and diversity body of knowledge by 2019</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nSpc>
                          <a:spcPct val="107000"/>
                        </a:lnSpc>
                      </a:pPr>
                      <a:r>
                        <a:rPr lang="en-ZA" sz="1400" kern="1200" dirty="0">
                          <a:effectLst/>
                        </a:rPr>
                        <a:t>Research strategy implemented to address key issues impacting on sustainability of community media sector</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nSpc>
                          <a:spcPct val="107000"/>
                        </a:lnSpc>
                      </a:pPr>
                      <a:r>
                        <a:rPr lang="en-ZA" sz="1400" dirty="0">
                          <a:effectLst/>
                        </a:rPr>
                        <a:t>Research</a:t>
                      </a:r>
                    </a:p>
                    <a:p>
                      <a:pPr>
                        <a:lnSpc>
                          <a:spcPct val="107000"/>
                        </a:lnSpc>
                      </a:pPr>
                      <a:r>
                        <a:rPr lang="en-ZA" sz="1400" dirty="0">
                          <a:effectLst/>
                        </a:rPr>
                        <a:t>Strategy developed and</a:t>
                      </a:r>
                    </a:p>
                    <a:p>
                      <a:pPr>
                        <a:lnSpc>
                          <a:spcPct val="107000"/>
                        </a:lnSpc>
                      </a:pPr>
                      <a:r>
                        <a:rPr lang="en-ZA" sz="1400" dirty="0">
                          <a:effectLst/>
                        </a:rPr>
                        <a:t>submitted to</a:t>
                      </a:r>
                    </a:p>
                    <a:p>
                      <a:pPr>
                        <a:lnSpc>
                          <a:spcPct val="107000"/>
                        </a:lnSpc>
                      </a:pPr>
                      <a:r>
                        <a:rPr lang="en-ZA" sz="1400" dirty="0">
                          <a:effectLst/>
                        </a:rPr>
                        <a:t>Board for</a:t>
                      </a:r>
                    </a:p>
                    <a:p>
                      <a:pPr algn="just">
                        <a:lnSpc>
                          <a:spcPct val="107000"/>
                        </a:lnSpc>
                      </a:pPr>
                      <a:r>
                        <a:rPr lang="en-ZA" sz="1400" dirty="0">
                          <a:effectLst/>
                        </a:rPr>
                        <a:t>approval</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nSpc>
                          <a:spcPct val="107000"/>
                        </a:lnSpc>
                      </a:pPr>
                      <a:r>
                        <a:rPr lang="en-ZA" sz="1400" dirty="0">
                          <a:effectLst/>
                        </a:rPr>
                        <a:t>Research</a:t>
                      </a:r>
                    </a:p>
                    <a:p>
                      <a:pPr>
                        <a:lnSpc>
                          <a:spcPct val="107000"/>
                        </a:lnSpc>
                      </a:pPr>
                      <a:r>
                        <a:rPr lang="en-ZA" sz="1400" dirty="0">
                          <a:effectLst/>
                        </a:rPr>
                        <a:t>Strategy developed and</a:t>
                      </a:r>
                    </a:p>
                    <a:p>
                      <a:pPr>
                        <a:lnSpc>
                          <a:spcPct val="107000"/>
                        </a:lnSpc>
                      </a:pPr>
                      <a:r>
                        <a:rPr lang="en-ZA" sz="1400" dirty="0">
                          <a:effectLst/>
                        </a:rPr>
                        <a:t>submitted to</a:t>
                      </a:r>
                    </a:p>
                    <a:p>
                      <a:pPr>
                        <a:lnSpc>
                          <a:spcPct val="107000"/>
                        </a:lnSpc>
                      </a:pPr>
                      <a:r>
                        <a:rPr lang="en-ZA" sz="1400" dirty="0">
                          <a:effectLst/>
                        </a:rPr>
                        <a:t>Board for</a:t>
                      </a:r>
                    </a:p>
                    <a:p>
                      <a:pPr algn="just">
                        <a:lnSpc>
                          <a:spcPct val="107000"/>
                        </a:lnSpc>
                      </a:pPr>
                      <a:r>
                        <a:rPr lang="en-ZA" sz="1400" dirty="0">
                          <a:effectLst/>
                        </a:rPr>
                        <a:t>approval</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0</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nSpc>
                          <a:spcPct val="107000"/>
                        </a:lnSpc>
                      </a:pPr>
                      <a:r>
                        <a:rPr lang="en-GB" sz="1400" dirty="0">
                          <a:effectLst/>
                        </a:rPr>
                        <a:t>Annual target achieved.</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extLst>
                  <a:ext uri="{0D108BD9-81ED-4DB2-BD59-A6C34878D82A}">
                    <a16:rowId xmlns:a16="http://schemas.microsoft.com/office/drawing/2014/main" xmlns="" val="2131923284"/>
                  </a:ext>
                </a:extLst>
              </a:tr>
              <a:tr h="1731796">
                <a:tc vMerge="1">
                  <a:txBody>
                    <a:bodyPr/>
                    <a:lstStyle/>
                    <a:p>
                      <a:endParaRPr lang="en-ZA"/>
                    </a:p>
                  </a:txBody>
                  <a:tcPr/>
                </a:tc>
                <a:tc>
                  <a:txBody>
                    <a:bodyPr/>
                    <a:lstStyle/>
                    <a:p>
                      <a:pPr>
                        <a:lnSpc>
                          <a:spcPct val="107000"/>
                        </a:lnSpc>
                      </a:pPr>
                      <a:r>
                        <a:rPr lang="en-ZA" sz="1400" kern="1200" dirty="0">
                          <a:effectLst/>
                        </a:rPr>
                        <a:t>Number of Research projects funded on key trends/ developments impacting on community media sector</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3</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3</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1</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gn="ctr">
                        <a:lnSpc>
                          <a:spcPct val="107000"/>
                        </a:lnSpc>
                      </a:pPr>
                      <a:r>
                        <a:rPr lang="en-GB" sz="1400" dirty="0">
                          <a:effectLst/>
                        </a:rPr>
                        <a:t>-2</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tc>
                  <a:txBody>
                    <a:bodyPr/>
                    <a:lstStyle/>
                    <a:p>
                      <a:pPr>
                        <a:lnSpc>
                          <a:spcPct val="107000"/>
                        </a:lnSpc>
                      </a:pPr>
                      <a:r>
                        <a:rPr lang="en-GB" sz="1400" dirty="0">
                          <a:effectLst/>
                        </a:rPr>
                        <a:t>Annual target not achieved. Two research projects intended to be commissioned were impacted by the fact that suitable proposals received from service providers exceeded threshold of R500k and call for tenders therefore needs to be issued.</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0" marB="0"/>
                </a:tc>
                <a:extLst>
                  <a:ext uri="{0D108BD9-81ED-4DB2-BD59-A6C34878D82A}">
                    <a16:rowId xmlns:a16="http://schemas.microsoft.com/office/drawing/2014/main" xmlns="" val="1266978345"/>
                  </a:ext>
                </a:extLst>
              </a:tr>
            </a:tbl>
          </a:graphicData>
        </a:graphic>
      </p:graphicFrame>
      <p:sp>
        <p:nvSpPr>
          <p:cNvPr id="3" name="Rectangle 1">
            <a:extLst>
              <a:ext uri="{FF2B5EF4-FFF2-40B4-BE49-F238E27FC236}">
                <a16:creationId xmlns:a16="http://schemas.microsoft.com/office/drawing/2014/main" xmlns="" id="{4EED5B62-33F0-4F7E-A764-0A2E9D8BF2C8}"/>
              </a:ext>
            </a:extLst>
          </p:cNvPr>
          <p:cNvSpPr>
            <a:spLocks noChangeArrowheads="1"/>
          </p:cNvSpPr>
          <p:nvPr/>
        </p:nvSpPr>
        <p:spPr bwMode="auto">
          <a:xfrm>
            <a:off x="-684584" y="106722"/>
            <a:ext cx="9448805" cy="2738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PROGRAMME 5: INNOVATION, RESEARCH AND DEVELOPMENT</a:t>
            </a:r>
            <a:endPar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r>
            <a:b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br>
            <a:endParaRPr kumimoji="0" lang="en-GB" altLang="en-US" sz="24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xmlns="" id="{2412A14C-D26F-4399-AB5C-CC08BD50060C}"/>
              </a:ext>
            </a:extLst>
          </p:cNvPr>
          <p:cNvSpPr txBox="1"/>
          <p:nvPr/>
        </p:nvSpPr>
        <p:spPr>
          <a:xfrm>
            <a:off x="514252" y="245672"/>
            <a:ext cx="8035290" cy="523220"/>
          </a:xfrm>
          <a:prstGeom prst="rect">
            <a:avLst/>
          </a:prstGeom>
          <a:noFill/>
        </p:spPr>
        <p:txBody>
          <a:bodyPr wrap="square" rtlCol="0">
            <a:spAutoFit/>
          </a:bodyPr>
          <a:lstStyle/>
          <a:p>
            <a:pPr algn="ctr"/>
            <a:r>
              <a:rPr lang="en-ZA" sz="2800" b="1" dirty="0">
                <a:solidFill>
                  <a:schemeClr val="tx2">
                    <a:lumMod val="75000"/>
                  </a:schemeClr>
                </a:solidFill>
              </a:rPr>
              <a:t>2019/20 ORGANISATIONAL PERFORMANCE</a:t>
            </a:r>
          </a:p>
        </p:txBody>
      </p:sp>
    </p:spTree>
    <p:extLst>
      <p:ext uri="{BB962C8B-B14F-4D97-AF65-F5344CB8AC3E}">
        <p14:creationId xmlns:p14="http://schemas.microsoft.com/office/powerpoint/2010/main" xmlns="" val="3753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xmlns="" id="{16A46169-1387-4F45-BAEE-989A8BC91EC4}"/>
              </a:ext>
            </a:extLst>
          </p:cNvPr>
          <p:cNvSpPr>
            <a:spLocks noChangeArrowheads="1"/>
          </p:cNvSpPr>
          <p:nvPr/>
        </p:nvSpPr>
        <p:spPr bwMode="auto">
          <a:xfrm>
            <a:off x="4363046" y="1941894"/>
            <a:ext cx="2275685" cy="1920709"/>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2450" dirty="0"/>
          </a:p>
        </p:txBody>
      </p:sp>
      <p:sp>
        <p:nvSpPr>
          <p:cNvPr id="20" name="Freeform 19">
            <a:extLst>
              <a:ext uri="{FF2B5EF4-FFF2-40B4-BE49-F238E27FC236}">
                <a16:creationId xmlns:a16="http://schemas.microsoft.com/office/drawing/2014/main" xmlns="" id="{E85DFFFE-47C6-9E4F-B5A0-E0E0FE8D3BB9}"/>
              </a:ext>
            </a:extLst>
          </p:cNvPr>
          <p:cNvSpPr>
            <a:spLocks noChangeArrowheads="1"/>
          </p:cNvSpPr>
          <p:nvPr/>
        </p:nvSpPr>
        <p:spPr bwMode="auto">
          <a:xfrm>
            <a:off x="3012238" y="1966387"/>
            <a:ext cx="1710181" cy="1833225"/>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2450" dirty="0"/>
          </a:p>
        </p:txBody>
      </p:sp>
      <p:sp>
        <p:nvSpPr>
          <p:cNvPr id="18" name="Freeform 17">
            <a:extLst>
              <a:ext uri="{FF2B5EF4-FFF2-40B4-BE49-F238E27FC236}">
                <a16:creationId xmlns:a16="http://schemas.microsoft.com/office/drawing/2014/main" xmlns="" id="{3A885963-BE0C-E146-B535-0A5E59A7BBD0}"/>
              </a:ext>
            </a:extLst>
          </p:cNvPr>
          <p:cNvSpPr>
            <a:spLocks noChangeArrowheads="1"/>
          </p:cNvSpPr>
          <p:nvPr/>
        </p:nvSpPr>
        <p:spPr bwMode="auto">
          <a:xfrm>
            <a:off x="4780955" y="2920827"/>
            <a:ext cx="1928436" cy="2083842"/>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2450" dirty="0"/>
          </a:p>
        </p:txBody>
      </p:sp>
      <p:sp>
        <p:nvSpPr>
          <p:cNvPr id="16" name="Freeform 15">
            <a:extLst>
              <a:ext uri="{FF2B5EF4-FFF2-40B4-BE49-F238E27FC236}">
                <a16:creationId xmlns:a16="http://schemas.microsoft.com/office/drawing/2014/main" xmlns="" id="{ABCC94DC-2115-2D4F-8405-2B232D977909}"/>
              </a:ext>
            </a:extLst>
          </p:cNvPr>
          <p:cNvSpPr>
            <a:spLocks noChangeArrowheads="1"/>
          </p:cNvSpPr>
          <p:nvPr/>
        </p:nvSpPr>
        <p:spPr bwMode="auto">
          <a:xfrm>
            <a:off x="2769025" y="3717981"/>
            <a:ext cx="1928436" cy="1984176"/>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2450" dirty="0"/>
          </a:p>
        </p:txBody>
      </p:sp>
      <p:sp>
        <p:nvSpPr>
          <p:cNvPr id="15" name="Freeform 14">
            <a:extLst>
              <a:ext uri="{FF2B5EF4-FFF2-40B4-BE49-F238E27FC236}">
                <a16:creationId xmlns:a16="http://schemas.microsoft.com/office/drawing/2014/main" xmlns="" id="{E1A738BA-CB57-F247-A154-D2EFC1B65B34}"/>
              </a:ext>
            </a:extLst>
          </p:cNvPr>
          <p:cNvSpPr>
            <a:spLocks noChangeArrowheads="1"/>
          </p:cNvSpPr>
          <p:nvPr/>
        </p:nvSpPr>
        <p:spPr bwMode="auto">
          <a:xfrm>
            <a:off x="3816738" y="3884462"/>
            <a:ext cx="2238337" cy="2484569"/>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2450" dirty="0"/>
          </a:p>
        </p:txBody>
      </p:sp>
      <p:sp>
        <p:nvSpPr>
          <p:cNvPr id="4" name="TextBox 3">
            <a:extLst>
              <a:ext uri="{FF2B5EF4-FFF2-40B4-BE49-F238E27FC236}">
                <a16:creationId xmlns:a16="http://schemas.microsoft.com/office/drawing/2014/main" xmlns="" id="{91BCDC1B-EB5A-4C46-967D-5D893C9783D2}"/>
              </a:ext>
            </a:extLst>
          </p:cNvPr>
          <p:cNvSpPr txBox="1"/>
          <p:nvPr/>
        </p:nvSpPr>
        <p:spPr>
          <a:xfrm>
            <a:off x="2237054" y="410004"/>
            <a:ext cx="4464364" cy="461665"/>
          </a:xfrm>
          <a:prstGeom prst="rect">
            <a:avLst/>
          </a:prstGeom>
          <a:noFill/>
        </p:spPr>
        <p:txBody>
          <a:bodyPr wrap="none" rtlCol="0">
            <a:spAutoFit/>
          </a:bodyPr>
          <a:lstStyle/>
          <a:p>
            <a:pPr algn="ctr"/>
            <a:r>
              <a:rPr lang="en-US" sz="2400" b="1" dirty="0">
                <a:solidFill>
                  <a:schemeClr val="tx2">
                    <a:lumMod val="75000"/>
                  </a:schemeClr>
                </a:solidFill>
                <a:latin typeface="Poppins" pitchFamily="2" charset="77"/>
                <a:cs typeface="Poppins" pitchFamily="2" charset="77"/>
              </a:rPr>
              <a:t>ESTABLISHMENT OF THE AGENCY </a:t>
            </a:r>
          </a:p>
        </p:txBody>
      </p:sp>
      <p:sp>
        <p:nvSpPr>
          <p:cNvPr id="5" name="TextBox 4">
            <a:extLst>
              <a:ext uri="{FF2B5EF4-FFF2-40B4-BE49-F238E27FC236}">
                <a16:creationId xmlns:a16="http://schemas.microsoft.com/office/drawing/2014/main" xmlns="" id="{8FB73EB5-D8C9-BE4E-9A38-747C531E869D}"/>
              </a:ext>
            </a:extLst>
          </p:cNvPr>
          <p:cNvSpPr txBox="1"/>
          <p:nvPr/>
        </p:nvSpPr>
        <p:spPr>
          <a:xfrm>
            <a:off x="2713232" y="812527"/>
            <a:ext cx="3374322" cy="307777"/>
          </a:xfrm>
          <a:prstGeom prst="rect">
            <a:avLst/>
          </a:prstGeom>
          <a:noFill/>
        </p:spPr>
        <p:txBody>
          <a:bodyPr wrap="none" rtlCol="0">
            <a:spAutoFit/>
          </a:bodyPr>
          <a:lstStyle/>
          <a:p>
            <a:pPr algn="ctr"/>
            <a:r>
              <a:rPr lang="en-US" sz="1400" b="1" spc="113" dirty="0">
                <a:solidFill>
                  <a:schemeClr val="bg1">
                    <a:lumMod val="75000"/>
                  </a:schemeClr>
                </a:solidFill>
                <a:latin typeface="Poppins Light" pitchFamily="2" charset="77"/>
                <a:cs typeface="Poppins Light" pitchFamily="2" charset="77"/>
              </a:rPr>
              <a:t>SECTION 2 OF THE MDDA ACT (2002)</a:t>
            </a:r>
          </a:p>
        </p:txBody>
      </p:sp>
      <p:sp>
        <p:nvSpPr>
          <p:cNvPr id="24" name="TextBox 23">
            <a:extLst>
              <a:ext uri="{FF2B5EF4-FFF2-40B4-BE49-F238E27FC236}">
                <a16:creationId xmlns:a16="http://schemas.microsoft.com/office/drawing/2014/main" xmlns="" id="{822ACDDE-E13C-A54C-A514-277E0E189F74}"/>
              </a:ext>
            </a:extLst>
          </p:cNvPr>
          <p:cNvSpPr txBox="1"/>
          <p:nvPr/>
        </p:nvSpPr>
        <p:spPr>
          <a:xfrm>
            <a:off x="4200660" y="3367529"/>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01</a:t>
            </a:r>
          </a:p>
        </p:txBody>
      </p:sp>
      <p:sp>
        <p:nvSpPr>
          <p:cNvPr id="25" name="TextBox 24">
            <a:extLst>
              <a:ext uri="{FF2B5EF4-FFF2-40B4-BE49-F238E27FC236}">
                <a16:creationId xmlns:a16="http://schemas.microsoft.com/office/drawing/2014/main" xmlns="" id="{C9322128-4187-AB48-8BB3-442667702F91}"/>
              </a:ext>
            </a:extLst>
          </p:cNvPr>
          <p:cNvSpPr txBox="1"/>
          <p:nvPr/>
        </p:nvSpPr>
        <p:spPr>
          <a:xfrm>
            <a:off x="4722419" y="3239008"/>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02</a:t>
            </a:r>
          </a:p>
        </p:txBody>
      </p:sp>
      <p:sp>
        <p:nvSpPr>
          <p:cNvPr id="26" name="TextBox 25">
            <a:extLst>
              <a:ext uri="{FF2B5EF4-FFF2-40B4-BE49-F238E27FC236}">
                <a16:creationId xmlns:a16="http://schemas.microsoft.com/office/drawing/2014/main" xmlns="" id="{9183AE53-547C-754D-8F85-F9A10EAA969D}"/>
              </a:ext>
            </a:extLst>
          </p:cNvPr>
          <p:cNvSpPr txBox="1"/>
          <p:nvPr/>
        </p:nvSpPr>
        <p:spPr>
          <a:xfrm>
            <a:off x="4935907" y="3700060"/>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03</a:t>
            </a:r>
          </a:p>
        </p:txBody>
      </p:sp>
      <p:sp>
        <p:nvSpPr>
          <p:cNvPr id="27" name="TextBox 26">
            <a:extLst>
              <a:ext uri="{FF2B5EF4-FFF2-40B4-BE49-F238E27FC236}">
                <a16:creationId xmlns:a16="http://schemas.microsoft.com/office/drawing/2014/main" xmlns="" id="{790411A2-6B9D-9442-AE72-916120824D34}"/>
              </a:ext>
            </a:extLst>
          </p:cNvPr>
          <p:cNvSpPr txBox="1"/>
          <p:nvPr/>
        </p:nvSpPr>
        <p:spPr>
          <a:xfrm>
            <a:off x="4630598" y="4097395"/>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04</a:t>
            </a:r>
          </a:p>
        </p:txBody>
      </p:sp>
      <p:sp>
        <p:nvSpPr>
          <p:cNvPr id="28" name="TextBox 27">
            <a:extLst>
              <a:ext uri="{FF2B5EF4-FFF2-40B4-BE49-F238E27FC236}">
                <a16:creationId xmlns:a16="http://schemas.microsoft.com/office/drawing/2014/main" xmlns="" id="{276C8826-2636-B74C-98A3-D7E5DA375B8D}"/>
              </a:ext>
            </a:extLst>
          </p:cNvPr>
          <p:cNvSpPr txBox="1"/>
          <p:nvPr/>
        </p:nvSpPr>
        <p:spPr>
          <a:xfrm>
            <a:off x="4137781" y="3862603"/>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05</a:t>
            </a:r>
          </a:p>
        </p:txBody>
      </p:sp>
      <p:sp>
        <p:nvSpPr>
          <p:cNvPr id="30" name="Subtitle 2">
            <a:extLst>
              <a:ext uri="{FF2B5EF4-FFF2-40B4-BE49-F238E27FC236}">
                <a16:creationId xmlns:a16="http://schemas.microsoft.com/office/drawing/2014/main" xmlns="" id="{FED57A9F-7B4A-C649-B2CD-1B0864181AE5}"/>
              </a:ext>
            </a:extLst>
          </p:cNvPr>
          <p:cNvSpPr txBox="1">
            <a:spLocks/>
          </p:cNvSpPr>
          <p:nvPr/>
        </p:nvSpPr>
        <p:spPr>
          <a:xfrm>
            <a:off x="2776359" y="2751114"/>
            <a:ext cx="1692876"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Juristic Person </a:t>
            </a:r>
          </a:p>
        </p:txBody>
      </p:sp>
      <p:sp>
        <p:nvSpPr>
          <p:cNvPr id="32" name="Subtitle 2">
            <a:extLst>
              <a:ext uri="{FF2B5EF4-FFF2-40B4-BE49-F238E27FC236}">
                <a16:creationId xmlns:a16="http://schemas.microsoft.com/office/drawing/2014/main" xmlns="" id="{4743C4A7-CADD-A84B-A781-12F5A2AB000D}"/>
              </a:ext>
            </a:extLst>
          </p:cNvPr>
          <p:cNvSpPr txBox="1">
            <a:spLocks/>
          </p:cNvSpPr>
          <p:nvPr/>
        </p:nvSpPr>
        <p:spPr>
          <a:xfrm>
            <a:off x="4663653" y="2584170"/>
            <a:ext cx="1429618"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Agency Acts </a:t>
            </a:r>
            <a:r>
              <a:rPr lang="en-US" sz="1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only </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through the Board</a:t>
            </a:r>
          </a:p>
        </p:txBody>
      </p:sp>
      <p:sp>
        <p:nvSpPr>
          <p:cNvPr id="34" name="Subtitle 2">
            <a:extLst>
              <a:ext uri="{FF2B5EF4-FFF2-40B4-BE49-F238E27FC236}">
                <a16:creationId xmlns:a16="http://schemas.microsoft.com/office/drawing/2014/main" xmlns="" id="{9ED23A18-68CF-684E-BFC1-3C9E4AA40AEB}"/>
              </a:ext>
            </a:extLst>
          </p:cNvPr>
          <p:cNvSpPr txBox="1">
            <a:spLocks/>
          </p:cNvSpPr>
          <p:nvPr/>
        </p:nvSpPr>
        <p:spPr>
          <a:xfrm>
            <a:off x="4284324" y="4627429"/>
            <a:ext cx="1460849"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Independent, impartial &amp; exercise its powers and duties without fear or prejudice, political or commercial interference</a:t>
            </a:r>
          </a:p>
        </p:txBody>
      </p:sp>
      <p:sp>
        <p:nvSpPr>
          <p:cNvPr id="36" name="Subtitle 2">
            <a:extLst>
              <a:ext uri="{FF2B5EF4-FFF2-40B4-BE49-F238E27FC236}">
                <a16:creationId xmlns:a16="http://schemas.microsoft.com/office/drawing/2014/main" xmlns="" id="{861A4A8D-5932-7C47-A1DA-02AFA76D1B3B}"/>
              </a:ext>
            </a:extLst>
          </p:cNvPr>
          <p:cNvSpPr txBox="1">
            <a:spLocks/>
          </p:cNvSpPr>
          <p:nvPr/>
        </p:nvSpPr>
        <p:spPr>
          <a:xfrm>
            <a:off x="3119126" y="4063020"/>
            <a:ext cx="1018655" cy="8681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Must not interfere in the editorial content of the media</a:t>
            </a:r>
          </a:p>
        </p:txBody>
      </p:sp>
      <p:sp>
        <p:nvSpPr>
          <p:cNvPr id="38" name="Subtitle 2">
            <a:extLst>
              <a:ext uri="{FF2B5EF4-FFF2-40B4-BE49-F238E27FC236}">
                <a16:creationId xmlns:a16="http://schemas.microsoft.com/office/drawing/2014/main" xmlns="" id="{8B138F83-84AA-B148-95BE-B562A05B965C}"/>
              </a:ext>
            </a:extLst>
          </p:cNvPr>
          <p:cNvSpPr txBox="1">
            <a:spLocks/>
          </p:cNvSpPr>
          <p:nvPr/>
        </p:nvSpPr>
        <p:spPr>
          <a:xfrm>
            <a:off x="5557411" y="3635387"/>
            <a:ext cx="929944" cy="7014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Act in terms of PFMA, 1999</a:t>
            </a:r>
          </a:p>
        </p:txBody>
      </p:sp>
    </p:spTree>
    <p:extLst>
      <p:ext uri="{BB962C8B-B14F-4D97-AF65-F5344CB8AC3E}">
        <p14:creationId xmlns:p14="http://schemas.microsoft.com/office/powerpoint/2010/main" xmlns="" val="426164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4EED5B62-33F0-4F7E-A764-0A2E9D8BF2C8}"/>
              </a:ext>
            </a:extLst>
          </p:cNvPr>
          <p:cNvSpPr>
            <a:spLocks noChangeArrowheads="1"/>
          </p:cNvSpPr>
          <p:nvPr/>
        </p:nvSpPr>
        <p:spPr bwMode="auto">
          <a:xfrm>
            <a:off x="-396552" y="245672"/>
            <a:ext cx="9448805" cy="2338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r>
            <a:b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br>
            <a:endParaRPr kumimoji="0" lang="en-GB" altLang="en-US" sz="18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xmlns="" id="{2412A14C-D26F-4399-AB5C-CC08BD50060C}"/>
              </a:ext>
            </a:extLst>
          </p:cNvPr>
          <p:cNvSpPr txBox="1"/>
          <p:nvPr/>
        </p:nvSpPr>
        <p:spPr>
          <a:xfrm>
            <a:off x="514252" y="245672"/>
            <a:ext cx="8035290" cy="461665"/>
          </a:xfrm>
          <a:prstGeom prst="rect">
            <a:avLst/>
          </a:prstGeom>
          <a:noFill/>
        </p:spPr>
        <p:txBody>
          <a:bodyPr wrap="square" rtlCol="0">
            <a:spAutoFit/>
          </a:bodyPr>
          <a:lstStyle/>
          <a:p>
            <a:pPr algn="ctr"/>
            <a:r>
              <a:rPr lang="en-ZA" sz="2400" b="1" dirty="0">
                <a:solidFill>
                  <a:schemeClr val="tx2">
                    <a:lumMod val="75000"/>
                  </a:schemeClr>
                </a:solidFill>
              </a:rPr>
              <a:t>2019/20 ORGANISATIONAL PERFORMANCE</a:t>
            </a:r>
          </a:p>
        </p:txBody>
      </p:sp>
      <p:graphicFrame>
        <p:nvGraphicFramePr>
          <p:cNvPr id="6" name="Table 5">
            <a:extLst>
              <a:ext uri="{FF2B5EF4-FFF2-40B4-BE49-F238E27FC236}">
                <a16:creationId xmlns:a16="http://schemas.microsoft.com/office/drawing/2014/main" xmlns="" id="{77BC2A11-C760-4BA5-85BB-E2BCE37A597C}"/>
              </a:ext>
            </a:extLst>
          </p:cNvPr>
          <p:cNvGraphicFramePr>
            <a:graphicFrameLocks noGrp="1"/>
          </p:cNvGraphicFramePr>
          <p:nvPr>
            <p:extLst>
              <p:ext uri="{D42A27DB-BD31-4B8C-83A1-F6EECF244321}">
                <p14:modId xmlns:p14="http://schemas.microsoft.com/office/powerpoint/2010/main" xmlns="" val="2243044539"/>
              </p:ext>
            </p:extLst>
          </p:nvPr>
        </p:nvGraphicFramePr>
        <p:xfrm>
          <a:off x="827584" y="836712"/>
          <a:ext cx="7920880" cy="5616624"/>
        </p:xfrm>
        <a:graphic>
          <a:graphicData uri="http://schemas.openxmlformats.org/drawingml/2006/table">
            <a:tbl>
              <a:tblPr/>
              <a:tblGrid>
                <a:gridCol w="2309039">
                  <a:extLst>
                    <a:ext uri="{9D8B030D-6E8A-4147-A177-3AD203B41FA5}">
                      <a16:colId xmlns:a16="http://schemas.microsoft.com/office/drawing/2014/main" xmlns="" val="661695913"/>
                    </a:ext>
                  </a:extLst>
                </a:gridCol>
                <a:gridCol w="1929070">
                  <a:extLst>
                    <a:ext uri="{9D8B030D-6E8A-4147-A177-3AD203B41FA5}">
                      <a16:colId xmlns:a16="http://schemas.microsoft.com/office/drawing/2014/main" xmlns="" val="2418882722"/>
                    </a:ext>
                  </a:extLst>
                </a:gridCol>
                <a:gridCol w="1929070">
                  <a:extLst>
                    <a:ext uri="{9D8B030D-6E8A-4147-A177-3AD203B41FA5}">
                      <a16:colId xmlns:a16="http://schemas.microsoft.com/office/drawing/2014/main" xmlns="" val="1316130826"/>
                    </a:ext>
                  </a:extLst>
                </a:gridCol>
                <a:gridCol w="1753701">
                  <a:extLst>
                    <a:ext uri="{9D8B030D-6E8A-4147-A177-3AD203B41FA5}">
                      <a16:colId xmlns:a16="http://schemas.microsoft.com/office/drawing/2014/main" xmlns="" val="194304768"/>
                    </a:ext>
                  </a:extLst>
                </a:gridCol>
              </a:tblGrid>
              <a:tr h="266975">
                <a:tc gridSpan="4">
                  <a:txBody>
                    <a:bodyPr/>
                    <a:lstStyle/>
                    <a:p>
                      <a:pPr algn="ctr" fontAlgn="ctr"/>
                      <a:r>
                        <a:rPr lang="en-ZA" sz="1400" b="1" i="0" u="none" strike="noStrike" dirty="0">
                          <a:solidFill>
                            <a:srgbClr val="000000"/>
                          </a:solidFill>
                          <a:effectLst/>
                          <a:latin typeface="Calibri" panose="020F0502020204030204" pitchFamily="34" charset="0"/>
                        </a:rPr>
                        <a:t>MDDA 2019/20 Financial Performance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63758327"/>
                  </a:ext>
                </a:extLst>
              </a:tr>
              <a:tr h="1174968">
                <a:tc>
                  <a:txBody>
                    <a:bodyPr/>
                    <a:lstStyle/>
                    <a:p>
                      <a:pPr algn="ctr" fontAlgn="ctr"/>
                      <a:r>
                        <a:rPr lang="en-ZA" sz="1400" b="1" i="0" u="none" strike="noStrike" dirty="0">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1" i="0" u="none" strike="noStrike" dirty="0">
                          <a:solidFill>
                            <a:srgbClr val="000000"/>
                          </a:solidFill>
                          <a:effectLst/>
                          <a:latin typeface="Calibri" panose="020F0502020204030204" pitchFamily="34" charset="0"/>
                        </a:rPr>
                        <a:t> Budget</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19/20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Audited 2019/20</a:t>
                      </a:r>
                      <a:br>
                        <a:rPr lang="en-ZA" sz="1400" b="1" i="0" u="none" strike="noStrike" dirty="0">
                          <a:solidFill>
                            <a:srgbClr val="000000"/>
                          </a:solidFill>
                          <a:effectLst/>
                          <a:latin typeface="Calibri" panose="020F0502020204030204" pitchFamily="34" charset="0"/>
                        </a:rPr>
                      </a:br>
                      <a:endParaRPr lang="en-ZA" sz="14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ZA" sz="1400" b="1" i="0" u="none" strike="noStrike" dirty="0">
                          <a:solidFill>
                            <a:srgbClr val="000000"/>
                          </a:solidFill>
                          <a:effectLst/>
                          <a:latin typeface="Calibri" panose="020F0502020204030204" pitchFamily="34" charset="0"/>
                        </a:rPr>
                        <a:t> Variance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2019/20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xmlns="" val="3112102510"/>
                  </a:ext>
                </a:extLst>
              </a:tr>
              <a:tr h="298956">
                <a:tc>
                  <a:txBody>
                    <a:bodyPr/>
                    <a:lstStyle/>
                    <a:p>
                      <a:pPr algn="l" fontAlgn="b"/>
                      <a:r>
                        <a:rPr lang="en-ZA" sz="1400" b="1" i="0" u="none" strike="noStrike" dirty="0">
                          <a:solidFill>
                            <a:srgbClr val="000000"/>
                          </a:solidFill>
                          <a:effectLst/>
                          <a:latin typeface="Calibri" panose="020F0502020204030204" pitchFamily="34" charset="0"/>
                        </a:rPr>
                        <a:t>Revenue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1" i="0" u="none" strike="noStrike" dirty="0">
                          <a:solidFill>
                            <a:srgbClr val="000000"/>
                          </a:solidFill>
                          <a:effectLst/>
                          <a:latin typeface="Calibri" panose="020F0502020204030204" pitchFamily="34" charset="0"/>
                        </a:rPr>
                        <a:t>   113 071 947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ZA" sz="1400" b="1" i="0" u="none" strike="noStrike" dirty="0">
                          <a:solidFill>
                            <a:srgbClr val="000000"/>
                          </a:solidFill>
                          <a:effectLst/>
                          <a:latin typeface="Calibri" panose="020F0502020204030204" pitchFamily="34" charset="0"/>
                        </a:rPr>
                        <a:t>   107 132 142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b"/>
                      <a:r>
                        <a:rPr lang="en-ZA" sz="1400" b="1" i="0" u="none" strike="noStrike" dirty="0">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2010824978"/>
                  </a:ext>
                </a:extLst>
              </a:tr>
              <a:tr h="266001">
                <a:tc>
                  <a:txBody>
                    <a:bodyPr/>
                    <a:lstStyle/>
                    <a:p>
                      <a:pPr algn="l" fontAlgn="b"/>
                      <a:r>
                        <a:rPr lang="en-ZA" sz="1400" b="0" i="0" u="none" strike="noStrike" dirty="0">
                          <a:solidFill>
                            <a:srgbClr val="000000"/>
                          </a:solidFill>
                          <a:effectLst/>
                          <a:latin typeface="Calibri" panose="020F0502020204030204" pitchFamily="34" charset="0"/>
                        </a:rPr>
                        <a:t>Broadcast Funders</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56 337 519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400" b="0" i="0" u="none" strike="noStrike" dirty="0">
                          <a:solidFill>
                            <a:srgbClr val="000000"/>
                          </a:solidFill>
                          <a:effectLst/>
                          <a:latin typeface="Calibri" panose="020F0502020204030204" pitchFamily="34" charset="0"/>
                        </a:rPr>
                        <a:t>     56 313 833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746210460"/>
                  </a:ext>
                </a:extLst>
              </a:tr>
              <a:tr h="292004">
                <a:tc>
                  <a:txBody>
                    <a:bodyPr/>
                    <a:lstStyle/>
                    <a:p>
                      <a:pPr algn="l" fontAlgn="b"/>
                      <a:r>
                        <a:rPr lang="en-ZA" sz="1400" b="0" i="0" u="none" strike="noStrike" dirty="0">
                          <a:solidFill>
                            <a:srgbClr val="000000"/>
                          </a:solidFill>
                          <a:effectLst/>
                          <a:latin typeface="Calibri" panose="020F0502020204030204" pitchFamily="34" charset="0"/>
                        </a:rPr>
                        <a:t>Grants income</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51 623 906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ZA" sz="1400" b="0" i="0" u="none" strike="noStrike" dirty="0">
                          <a:solidFill>
                            <a:srgbClr val="000000"/>
                          </a:solidFill>
                          <a:effectLst/>
                          <a:latin typeface="Calibri" panose="020F0502020204030204" pitchFamily="34" charset="0"/>
                        </a:rPr>
                        <a:t>     44 149 793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ZA" sz="1400" b="0" i="0" u="none" strike="noStrike" dirty="0">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2190312458"/>
                  </a:ext>
                </a:extLst>
              </a:tr>
              <a:tr h="533950">
                <a:tc>
                  <a:txBody>
                    <a:bodyPr/>
                    <a:lstStyle/>
                    <a:p>
                      <a:pPr algn="l" fontAlgn="b"/>
                      <a:r>
                        <a:rPr lang="en-ZA" sz="1400" b="0" i="0" u="none" strike="noStrike" dirty="0">
                          <a:solidFill>
                            <a:srgbClr val="000000"/>
                          </a:solidFill>
                          <a:effectLst/>
                          <a:latin typeface="Calibri" panose="020F0502020204030204" pitchFamily="34" charset="0"/>
                        </a:rPr>
                        <a:t>Other Income: Interest</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5 110 522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400" b="0" i="0" u="none" strike="noStrike" dirty="0">
                          <a:solidFill>
                            <a:srgbClr val="000000"/>
                          </a:solidFill>
                          <a:effectLst/>
                          <a:latin typeface="Calibri" panose="020F0502020204030204" pitchFamily="34" charset="0"/>
                        </a:rPr>
                        <a:t>        6 668 515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4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96425629"/>
                  </a:ext>
                </a:extLst>
              </a:tr>
              <a:tr h="266975">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368781"/>
                  </a:ext>
                </a:extLst>
              </a:tr>
              <a:tr h="298956">
                <a:tc>
                  <a:txBody>
                    <a:bodyPr/>
                    <a:lstStyle/>
                    <a:p>
                      <a:pPr algn="l" fontAlgn="b"/>
                      <a:r>
                        <a:rPr lang="en-ZA" sz="1400" b="1" i="0" u="none" strike="noStrike" dirty="0">
                          <a:solidFill>
                            <a:srgbClr val="000000"/>
                          </a:solidFill>
                          <a:effectLst/>
                          <a:latin typeface="Calibri" panose="020F0502020204030204" pitchFamily="34" charset="0"/>
                        </a:rPr>
                        <a:t>Expenditure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1" i="0" u="none" strike="noStrike" dirty="0">
                          <a:solidFill>
                            <a:srgbClr val="000000"/>
                          </a:solidFill>
                          <a:effectLst/>
                          <a:latin typeface="Calibri" panose="020F0502020204030204" pitchFamily="34" charset="0"/>
                        </a:rPr>
                        <a:t>   130 703 947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ZA" sz="1400" b="1" i="0" u="none" strike="noStrike" dirty="0">
                          <a:solidFill>
                            <a:srgbClr val="000000"/>
                          </a:solidFill>
                          <a:effectLst/>
                          <a:latin typeface="Calibri" panose="020F0502020204030204" pitchFamily="34" charset="0"/>
                        </a:rPr>
                        <a:t>     85 914 001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b"/>
                      <a:r>
                        <a:rPr lang="en-ZA" sz="1400" b="1" i="0" u="none" strike="noStrike" dirty="0">
                          <a:solidFill>
                            <a:srgbClr val="000000"/>
                          </a:solidFill>
                          <a:effectLst/>
                          <a:latin typeface="Calibri" panose="020F0502020204030204" pitchFamily="34" charset="0"/>
                        </a:rPr>
                        <a:t>34%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2168025661"/>
                  </a:ext>
                </a:extLst>
              </a:tr>
              <a:tr h="292004">
                <a:tc>
                  <a:txBody>
                    <a:bodyPr/>
                    <a:lstStyle/>
                    <a:p>
                      <a:pPr algn="l" fontAlgn="b"/>
                      <a:r>
                        <a:rPr lang="en-ZA" sz="1400" b="0" i="0" u="none" strike="noStrike" dirty="0">
                          <a:solidFill>
                            <a:srgbClr val="000000"/>
                          </a:solidFill>
                          <a:effectLst/>
                          <a:latin typeface="Calibri" panose="020F0502020204030204" pitchFamily="34" charset="0"/>
                        </a:rPr>
                        <a:t>Grant Expenditure</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91 268 570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400" b="0" i="0" u="none" strike="noStrike" dirty="0">
                          <a:solidFill>
                            <a:srgbClr val="000000"/>
                          </a:solidFill>
                          <a:effectLst/>
                          <a:latin typeface="Calibri" panose="020F0502020204030204" pitchFamily="34" charset="0"/>
                        </a:rPr>
                        <a:t>     52 660 827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400" b="0" i="0" u="none" strike="noStrike" dirty="0">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73419081"/>
                  </a:ext>
                </a:extLst>
              </a:tr>
              <a:tr h="292004">
                <a:tc>
                  <a:txBody>
                    <a:bodyPr/>
                    <a:lstStyle/>
                    <a:p>
                      <a:pPr algn="l" fontAlgn="b"/>
                      <a:r>
                        <a:rPr lang="en-ZA" sz="1400" b="0" i="0" u="none" strike="noStrike" dirty="0">
                          <a:solidFill>
                            <a:srgbClr val="000000"/>
                          </a:solidFill>
                          <a:effectLst/>
                          <a:latin typeface="Calibri" panose="020F0502020204030204" pitchFamily="34" charset="0"/>
                        </a:rPr>
                        <a:t>Employee Costs</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27 109 245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ZA" sz="1400" b="0" i="0" u="none" strike="noStrike" dirty="0">
                          <a:solidFill>
                            <a:srgbClr val="000000"/>
                          </a:solidFill>
                          <a:effectLst/>
                          <a:latin typeface="Calibri" panose="020F0502020204030204" pitchFamily="34" charset="0"/>
                        </a:rPr>
                        <a:t>     22 429 509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ZA" sz="1400" b="0" i="0" u="none" strike="noStrike" dirty="0">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2691112840"/>
                  </a:ext>
                </a:extLst>
              </a:tr>
              <a:tr h="533950">
                <a:tc>
                  <a:txBody>
                    <a:bodyPr/>
                    <a:lstStyle/>
                    <a:p>
                      <a:pPr algn="l" fontAlgn="b"/>
                      <a:r>
                        <a:rPr lang="en-ZA" sz="1400" b="0" i="0" u="none" strike="noStrike" dirty="0">
                          <a:solidFill>
                            <a:srgbClr val="000000"/>
                          </a:solidFill>
                          <a:effectLst/>
                          <a:latin typeface="Calibri" panose="020F0502020204030204" pitchFamily="34" charset="0"/>
                        </a:rPr>
                        <a:t>MDDA Board costs</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1 721 847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400" b="0" i="0" u="none" strike="noStrike" dirty="0">
                          <a:solidFill>
                            <a:srgbClr val="000000"/>
                          </a:solidFill>
                          <a:effectLst/>
                          <a:latin typeface="Calibri" panose="020F0502020204030204" pitchFamily="34" charset="0"/>
                        </a:rPr>
                        <a:t>           981 431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400" b="0" i="0" u="none" strike="noStrike" dirty="0">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766418288"/>
                  </a:ext>
                </a:extLst>
              </a:tr>
              <a:tr h="533950">
                <a:tc>
                  <a:txBody>
                    <a:bodyPr/>
                    <a:lstStyle/>
                    <a:p>
                      <a:pPr algn="l" fontAlgn="b"/>
                      <a:r>
                        <a:rPr lang="en-ZA" sz="1400" b="0" i="0" u="none" strike="noStrike" dirty="0">
                          <a:solidFill>
                            <a:srgbClr val="000000"/>
                          </a:solidFill>
                          <a:effectLst/>
                          <a:latin typeface="Calibri" panose="020F0502020204030204" pitchFamily="34" charset="0"/>
                        </a:rPr>
                        <a:t>Administration Costs</a:t>
                      </a:r>
                    </a:p>
                  </a:txBody>
                  <a:tcPr marL="16729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10 604 284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ZA" sz="1400" b="0" i="0" u="none" strike="noStrike" dirty="0">
                          <a:solidFill>
                            <a:srgbClr val="000000"/>
                          </a:solidFill>
                          <a:effectLst/>
                          <a:latin typeface="Calibri" panose="020F0502020204030204" pitchFamily="34" charset="0"/>
                        </a:rPr>
                        <a:t>        9 842 235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b"/>
                      <a:r>
                        <a:rPr lang="en-ZA" sz="14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1831196703"/>
                  </a:ext>
                </a:extLst>
              </a:tr>
              <a:tr h="266975">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0871446"/>
                  </a:ext>
                </a:extLst>
              </a:tr>
              <a:tr h="298956">
                <a:tc>
                  <a:txBody>
                    <a:bodyPr/>
                    <a:lstStyle/>
                    <a:p>
                      <a:pPr algn="l" fontAlgn="b"/>
                      <a:r>
                        <a:rPr lang="en-ZA" sz="1400" b="1" i="0" u="none" strike="noStrike" dirty="0">
                          <a:solidFill>
                            <a:srgbClr val="000000"/>
                          </a:solidFill>
                          <a:effectLst/>
                          <a:latin typeface="Calibri" panose="020F0502020204030204" pitchFamily="34" charset="0"/>
                        </a:rPr>
                        <a:t>Surplus / (Defuicit)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400" b="1" i="0" u="none" strike="noStrike" dirty="0">
                          <a:solidFill>
                            <a:srgbClr val="000000"/>
                          </a:solidFill>
                          <a:effectLst/>
                          <a:latin typeface="Calibri" panose="020F0502020204030204" pitchFamily="34" charset="0"/>
                        </a:rPr>
                        <a:t>-    17 632 000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l" fontAlgn="b"/>
                      <a:r>
                        <a:rPr lang="en-ZA" sz="1400" b="1" i="0" u="none" strike="noStrike" dirty="0">
                          <a:solidFill>
                            <a:srgbClr val="000000"/>
                          </a:solidFill>
                          <a:effectLst/>
                          <a:latin typeface="Calibri" panose="020F0502020204030204" pitchFamily="34" charset="0"/>
                        </a:rPr>
                        <a:t>     21 218 141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l" fontAlgn="b"/>
                      <a:r>
                        <a:rPr lang="en-ZA"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xmlns="" val="2077102437"/>
                  </a:ext>
                </a:extLst>
              </a:tr>
            </a:tbl>
          </a:graphicData>
        </a:graphic>
      </p:graphicFrame>
    </p:spTree>
    <p:extLst>
      <p:ext uri="{BB962C8B-B14F-4D97-AF65-F5344CB8AC3E}">
        <p14:creationId xmlns:p14="http://schemas.microsoft.com/office/powerpoint/2010/main" xmlns="" val="250813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A7AC0-88D6-4ECC-B234-5F75E5AE2763}"/>
              </a:ext>
            </a:extLst>
          </p:cNvPr>
          <p:cNvSpPr>
            <a:spLocks noGrp="1"/>
          </p:cNvSpPr>
          <p:nvPr>
            <p:ph type="title"/>
          </p:nvPr>
        </p:nvSpPr>
        <p:spPr/>
        <p:txBody>
          <a:bodyPr/>
          <a:lstStyle/>
          <a:p>
            <a:r>
              <a:rPr lang="en-ZA" sz="2400" b="1" dirty="0">
                <a:solidFill>
                  <a:schemeClr val="tx2">
                    <a:lumMod val="75000"/>
                  </a:schemeClr>
                </a:solidFill>
              </a:rPr>
              <a:t>2019/20 Financial Performance (Cont)</a:t>
            </a:r>
            <a:endParaRPr lang="en-ZA" sz="2400"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1200" b="0" i="0" u="none" strike="noStrike" kern="1200" cap="none" spc="0" normalizeH="0" baseline="0" noProof="0" smtClean="0">
                <a:ln>
                  <a:noFill/>
                </a:ln>
                <a:solidFill>
                  <a:srgbClr val="4F271C">
                    <a:shade val="90000"/>
                  </a:srgb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4F271C">
                  <a:shade val="90000"/>
                </a:srgbClr>
              </a:solidFill>
              <a:effectLst/>
              <a:uLnTx/>
              <a:uFillTx/>
              <a:latin typeface="Calibri"/>
              <a:ea typeface="+mn-ea"/>
              <a:cs typeface="Arial" panose="020B0604020202020204" pitchFamily="34" charset="0"/>
            </a:endParaRPr>
          </a:p>
        </p:txBody>
      </p:sp>
      <p:sp>
        <p:nvSpPr>
          <p:cNvPr id="13" name="Rectangle 1"/>
          <p:cNvSpPr>
            <a:spLocks noChangeArrowheads="1"/>
          </p:cNvSpPr>
          <p:nvPr/>
        </p:nvSpPr>
        <p:spPr bwMode="auto">
          <a:xfrm>
            <a:off x="507168" y="118029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6" name="Chart 15"/>
          <p:cNvGraphicFramePr>
            <a:graphicFrameLocks/>
          </p:cNvGraphicFramePr>
          <p:nvPr/>
        </p:nvGraphicFramePr>
        <p:xfrm>
          <a:off x="4579444" y="367158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01552" y="1307506"/>
            <a:ext cx="8435280" cy="5018904"/>
          </a:xfrm>
          <a:prstGeom prst="rect">
            <a:avLst/>
          </a:prstGeom>
        </p:spPr>
        <p:txBody>
          <a:bodyPr vert="horz" lIns="91440" tIns="45720" rIns="91440" bIns="45720" rtlCol="0">
            <a:normAutofit fontScale="92500" lnSpcReduction="10000"/>
          </a:bodyPr>
          <a:lstStyle/>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lang="en-ZA" sz="2400" dirty="0">
                <a:solidFill>
                  <a:srgbClr val="000000"/>
                </a:solidFill>
                <a:ea typeface="Times New Roman" panose="02020603050405020304" pitchFamily="18" charset="0"/>
                <a:cs typeface="Arial" panose="020B0604020202020204" pitchFamily="34" charset="0"/>
              </a:rPr>
              <a:t>Major contributors to MDDA broadcast contributions are:</a:t>
            </a:r>
          </a:p>
          <a:p>
            <a:pPr marL="1257300" lvl="2" indent="-342900" algn="just" defTabSz="457200">
              <a:lnSpc>
                <a:spcPct val="115000"/>
              </a:lnSpc>
              <a:spcBef>
                <a:spcPct val="20000"/>
              </a:spcBef>
              <a:buClr>
                <a:srgbClr val="F79646">
                  <a:lumMod val="75000"/>
                </a:srgbClr>
              </a:buClr>
              <a:buSzPct val="200000"/>
              <a:buFont typeface="Wingdings" panose="05000000000000000000" pitchFamily="2" charset="2"/>
              <a:buChar char="§"/>
              <a:tabLst>
                <a:tab pos="457200" algn="l"/>
              </a:tabLst>
              <a:defRPr/>
            </a:pPr>
            <a:r>
              <a:rPr kumimoji="0" lang="en-ZA" sz="22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Multichoice  R40 million</a:t>
            </a:r>
          </a:p>
          <a:p>
            <a:pPr marL="1257300" lvl="2" indent="-342900" algn="just" defTabSz="457200">
              <a:lnSpc>
                <a:spcPct val="115000"/>
              </a:lnSpc>
              <a:spcBef>
                <a:spcPct val="20000"/>
              </a:spcBef>
              <a:buClr>
                <a:srgbClr val="F79646">
                  <a:lumMod val="75000"/>
                </a:srgbClr>
              </a:buClr>
              <a:buSzPct val="200000"/>
              <a:buFont typeface="Wingdings" panose="05000000000000000000" pitchFamily="2" charset="2"/>
              <a:buChar char="§"/>
              <a:tabLst>
                <a:tab pos="457200" algn="l"/>
              </a:tabLst>
              <a:defRPr/>
            </a:pPr>
            <a:r>
              <a:rPr lang="en-ZA" sz="2200" dirty="0">
                <a:solidFill>
                  <a:srgbClr val="000000"/>
                </a:solidFill>
                <a:ea typeface="Times New Roman" panose="02020603050405020304" pitchFamily="18" charset="0"/>
                <a:cs typeface="Arial" panose="020B0604020202020204" pitchFamily="34" charset="0"/>
              </a:rPr>
              <a:t>SABC R8.9 million</a:t>
            </a:r>
          </a:p>
          <a:p>
            <a:pPr marL="1257300" lvl="2" indent="-342900" algn="just" defTabSz="457200">
              <a:lnSpc>
                <a:spcPct val="115000"/>
              </a:lnSpc>
              <a:spcBef>
                <a:spcPct val="20000"/>
              </a:spcBef>
              <a:buClr>
                <a:srgbClr val="F79646">
                  <a:lumMod val="75000"/>
                </a:srgbClr>
              </a:buClr>
              <a:buSzPct val="200000"/>
              <a:buFont typeface="Wingdings" panose="05000000000000000000" pitchFamily="2" charset="2"/>
              <a:buChar char="§"/>
              <a:tabLst>
                <a:tab pos="457200" algn="l"/>
              </a:tabLst>
              <a:defRPr/>
            </a:pPr>
            <a:r>
              <a:rPr kumimoji="0" lang="en-ZA" sz="22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E-TV R2.9 million</a:t>
            </a:r>
          </a:p>
          <a:p>
            <a:pPr marL="1257300" lvl="2" indent="-342900" algn="just" defTabSz="457200">
              <a:lnSpc>
                <a:spcPct val="115000"/>
              </a:lnSpc>
              <a:spcBef>
                <a:spcPct val="20000"/>
              </a:spcBef>
              <a:buClr>
                <a:srgbClr val="F79646">
                  <a:lumMod val="75000"/>
                </a:srgbClr>
              </a:buClr>
              <a:buSzPct val="200000"/>
              <a:buFont typeface="Wingdings" panose="05000000000000000000" pitchFamily="2" charset="2"/>
              <a:buChar char="§"/>
              <a:tabLst>
                <a:tab pos="457200" algn="l"/>
              </a:tabLst>
              <a:defRPr/>
            </a:pPr>
            <a:endParaRPr kumimoji="0" lang="en-ZA" sz="24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endParaRPr>
          </a:p>
          <a:p>
            <a:pPr marL="800100" lvl="1" indent="-342900" algn="just" defTabSz="457200">
              <a:lnSpc>
                <a:spcPct val="115000"/>
              </a:lnSpc>
              <a:spcBef>
                <a:spcPct val="20000"/>
              </a:spcBef>
              <a:buClr>
                <a:srgbClr val="F79646">
                  <a:lumMod val="75000"/>
                </a:srgbClr>
              </a:buClr>
              <a:buSzPct val="200000"/>
              <a:buFont typeface="Arial" panose="020B0604020202020204" pitchFamily="34" charset="0"/>
              <a:buChar char="•"/>
              <a:tabLst>
                <a:tab pos="457200" algn="l"/>
              </a:tabLst>
              <a:defRPr/>
            </a:pPr>
            <a:r>
              <a:rPr kumimoji="0" lang="en-ZA" sz="24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Conditional grant income variance relate to the broadcast </a:t>
            </a:r>
            <a:r>
              <a:rPr lang="en-ZA" sz="2400" dirty="0">
                <a:solidFill>
                  <a:srgbClr val="000000"/>
                </a:solidFill>
                <a:ea typeface="Times New Roman" panose="02020603050405020304" pitchFamily="18" charset="0"/>
                <a:cs typeface="Arial" panose="020B0604020202020204" pitchFamily="34" charset="0"/>
              </a:rPr>
              <a:t>equipment that is still being installed by the service providers. It is anticipated that the equipment installation will be completed in 2020/21 financial year.</a:t>
            </a:r>
          </a:p>
          <a:p>
            <a:pPr marL="800100" lvl="1" indent="-342900" algn="just" defTabSz="457200">
              <a:lnSpc>
                <a:spcPct val="115000"/>
              </a:lnSpc>
              <a:spcBef>
                <a:spcPct val="20000"/>
              </a:spcBef>
              <a:buClr>
                <a:srgbClr val="F79646">
                  <a:lumMod val="75000"/>
                </a:srgbClr>
              </a:buClr>
              <a:buSzPct val="200000"/>
              <a:buFont typeface="Arial" panose="020B0604020202020204" pitchFamily="34" charset="0"/>
              <a:buChar char="•"/>
              <a:tabLst>
                <a:tab pos="457200" algn="l"/>
              </a:tabLst>
              <a:defRPr/>
            </a:pPr>
            <a:endParaRPr lang="en-ZA" sz="2400" dirty="0">
              <a:solidFill>
                <a:srgbClr val="000000"/>
              </a:solidFill>
              <a:ea typeface="Times New Roman" panose="02020603050405020304" pitchFamily="18" charset="0"/>
              <a:cs typeface="Arial" panose="020B0604020202020204" pitchFamily="34" charset="0"/>
            </a:endParaRPr>
          </a:p>
          <a:p>
            <a:pPr marL="800100" lvl="1" indent="-342900" algn="just" defTabSz="457200">
              <a:lnSpc>
                <a:spcPct val="115000"/>
              </a:lnSpc>
              <a:spcBef>
                <a:spcPct val="20000"/>
              </a:spcBef>
              <a:buClr>
                <a:srgbClr val="F79646">
                  <a:lumMod val="75000"/>
                </a:srgbClr>
              </a:buClr>
              <a:buSzPct val="200000"/>
              <a:buFont typeface="Arial" panose="020B0604020202020204" pitchFamily="34" charset="0"/>
              <a:buChar char="•"/>
              <a:tabLst>
                <a:tab pos="457200" algn="l"/>
              </a:tabLst>
              <a:defRPr/>
            </a:pPr>
            <a:r>
              <a:rPr lang="en-ZA" sz="2400" dirty="0">
                <a:solidFill>
                  <a:srgbClr val="000000"/>
                </a:solidFill>
                <a:ea typeface="Times New Roman" panose="02020603050405020304" pitchFamily="18" charset="0"/>
                <a:cs typeface="Arial" panose="020B0604020202020204" pitchFamily="34" charset="0"/>
              </a:rPr>
              <a:t> Interest is earned on invested surplus funds (Committed to approved projects)</a:t>
            </a:r>
            <a:endParaRPr kumimoji="0" lang="en-ZA" sz="24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endParaRPr>
          </a:p>
          <a:p>
            <a:pPr marR="0" lvl="1" algn="just" defTabSz="457200" rtl="0" eaLnBrk="1" fontAlgn="auto" latinLnBrk="0" hangingPunct="1">
              <a:lnSpc>
                <a:spcPct val="115000"/>
              </a:lnSpc>
              <a:spcBef>
                <a:spcPct val="20000"/>
              </a:spcBef>
              <a:spcAft>
                <a:spcPts val="0"/>
              </a:spcAft>
              <a:buClr>
                <a:srgbClr val="F79646">
                  <a:lumMod val="75000"/>
                </a:srgbClr>
              </a:buClr>
              <a:buSzPct val="200000"/>
              <a:tabLst>
                <a:tab pos="457200" algn="l"/>
              </a:tabLst>
              <a:defRPr/>
            </a:pPr>
            <a:endParaRPr kumimoji="0" lang="en-ZA" sz="18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09013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A7AC0-88D6-4ECC-B234-5F75E5AE2763}"/>
              </a:ext>
            </a:extLst>
          </p:cNvPr>
          <p:cNvSpPr>
            <a:spLocks noGrp="1"/>
          </p:cNvSpPr>
          <p:nvPr>
            <p:ph type="title"/>
          </p:nvPr>
        </p:nvSpPr>
        <p:spPr/>
        <p:txBody>
          <a:bodyPr/>
          <a:lstStyle/>
          <a:p>
            <a:r>
              <a:rPr lang="en-ZA" sz="2400" b="1" dirty="0">
                <a:solidFill>
                  <a:schemeClr val="tx2">
                    <a:lumMod val="75000"/>
                  </a:schemeClr>
                </a:solidFill>
              </a:rPr>
              <a:t>2019/20 Financial Performance (Cont)</a:t>
            </a:r>
            <a:endParaRPr lang="en-ZA" sz="2400"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1200" b="0" i="0" u="none" strike="noStrike" kern="1200" cap="none" spc="0" normalizeH="0" baseline="0" noProof="0" smtClean="0">
                <a:ln>
                  <a:noFill/>
                </a:ln>
                <a:solidFill>
                  <a:srgbClr val="4F271C">
                    <a:shade val="90000"/>
                  </a:srgb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4F271C">
                  <a:shade val="90000"/>
                </a:srgbClr>
              </a:solidFill>
              <a:effectLst/>
              <a:uLnTx/>
              <a:uFillTx/>
              <a:latin typeface="Calibri"/>
              <a:ea typeface="+mn-ea"/>
              <a:cs typeface="Arial" panose="020B0604020202020204" pitchFamily="34" charset="0"/>
            </a:endParaRPr>
          </a:p>
        </p:txBody>
      </p:sp>
      <p:sp>
        <p:nvSpPr>
          <p:cNvPr id="13" name="Rectangle 1"/>
          <p:cNvSpPr>
            <a:spLocks noChangeArrowheads="1"/>
          </p:cNvSpPr>
          <p:nvPr/>
        </p:nvSpPr>
        <p:spPr bwMode="auto">
          <a:xfrm>
            <a:off x="507168" y="118029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6" name="Chart 15"/>
          <p:cNvGraphicFramePr>
            <a:graphicFrameLocks/>
          </p:cNvGraphicFramePr>
          <p:nvPr/>
        </p:nvGraphicFramePr>
        <p:xfrm>
          <a:off x="4579444" y="367158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01552" y="1307506"/>
            <a:ext cx="8435280" cy="5018904"/>
          </a:xfrm>
          <a:prstGeom prst="rect">
            <a:avLst/>
          </a:prstGeom>
        </p:spPr>
        <p:txBody>
          <a:bodyPr vert="horz" lIns="91440" tIns="45720" rIns="91440" bIns="45720" rtlCol="0">
            <a:normAutofit fontScale="92500" lnSpcReduction="10000"/>
          </a:bodyPr>
          <a:lstStyle/>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lang="en-GB" sz="2400" dirty="0">
                <a:solidFill>
                  <a:srgbClr val="000000"/>
                </a:solidFill>
                <a:ea typeface="Times New Roman" panose="02020603050405020304" pitchFamily="18" charset="0"/>
                <a:cs typeface="Arial" panose="020B0604020202020204" pitchFamily="34" charset="0"/>
              </a:rPr>
              <a:t>MDDA had only one projects approval cycle in 2019/20 financial year. Disbursements to 2019/20 approved projects occurred in the first quarter of 2020/21 financial year.</a:t>
            </a: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lang="en-GB" sz="2400" dirty="0">
              <a:solidFill>
                <a:srgbClr val="000000"/>
              </a:solidFill>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lang="en-GB" sz="2400" dirty="0">
                <a:solidFill>
                  <a:srgbClr val="000000"/>
                </a:solidFill>
                <a:ea typeface="Times New Roman" panose="02020603050405020304" pitchFamily="18" charset="0"/>
                <a:cs typeface="Arial" panose="020B0604020202020204" pitchFamily="34" charset="0"/>
              </a:rPr>
              <a:t>Variance in employee cost was as a result of vacant positions that were subsequently filled in 2020/21 financial year.</a:t>
            </a: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lang="en-GB" sz="2400" dirty="0">
              <a:solidFill>
                <a:srgbClr val="000000"/>
              </a:solidFill>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lang="en-GB" sz="2400" dirty="0">
                <a:solidFill>
                  <a:srgbClr val="000000"/>
                </a:solidFill>
                <a:ea typeface="Times New Roman" panose="02020603050405020304" pitchFamily="18" charset="0"/>
                <a:cs typeface="Arial" panose="020B0604020202020204" pitchFamily="34" charset="0"/>
              </a:rPr>
              <a:t>Four new board members were appointed in 2020/21 financial year which will increase spending on board costs.</a:t>
            </a: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lang="en-GB" sz="2400" dirty="0">
              <a:solidFill>
                <a:srgbClr val="000000"/>
              </a:solidFill>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lang="en-GB" sz="2400" dirty="0">
                <a:solidFill>
                  <a:srgbClr val="000000"/>
                </a:solidFill>
                <a:ea typeface="Times New Roman" panose="02020603050405020304" pitchFamily="18" charset="0"/>
                <a:cs typeface="Arial" panose="020B0604020202020204" pitchFamily="34" charset="0"/>
              </a:rPr>
              <a:t>Cost containment measures were implemented in 2019/20 financial year resulting in administrative cost savings.</a:t>
            </a: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lang="en-GB" sz="2400" dirty="0">
              <a:solidFill>
                <a:srgbClr val="000000"/>
              </a:solidFill>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lang="en-GB" sz="2400" dirty="0">
              <a:solidFill>
                <a:srgbClr val="000000"/>
              </a:solidFill>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kumimoji="0" lang="en-ZA" sz="18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76331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0A97-B961-4908-AFD7-CE1A071E554E}"/>
              </a:ext>
            </a:extLst>
          </p:cNvPr>
          <p:cNvSpPr>
            <a:spLocks noGrp="1"/>
          </p:cNvSpPr>
          <p:nvPr>
            <p:ph type="title"/>
          </p:nvPr>
        </p:nvSpPr>
        <p:spPr/>
        <p:txBody>
          <a:bodyPr/>
          <a:lstStyle/>
          <a:p>
            <a:r>
              <a:rPr lang="en-US" sz="2800" dirty="0">
                <a:latin typeface="+mn-lt"/>
                <a:cs typeface="Arial" panose="020B0604020202020204" pitchFamily="34" charset="0"/>
              </a:rPr>
              <a:t>THANK YOU</a:t>
            </a:r>
          </a:p>
        </p:txBody>
      </p:sp>
      <p:sp>
        <p:nvSpPr>
          <p:cNvPr id="3" name="Slide Number Placeholder 2">
            <a:extLst>
              <a:ext uri="{FF2B5EF4-FFF2-40B4-BE49-F238E27FC236}">
                <a16:creationId xmlns:a16="http://schemas.microsoft.com/office/drawing/2014/main" xmlns="" id="{5375305D-9ACE-4B67-9A57-F381E489B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descr="A picture containing sitting, sign, red, front&#10;&#10;Description automatically generated">
            <a:extLst>
              <a:ext uri="{FF2B5EF4-FFF2-40B4-BE49-F238E27FC236}">
                <a16:creationId xmlns:a16="http://schemas.microsoft.com/office/drawing/2014/main" xmlns="" id="{ABDDAD7A-4E38-42FD-990C-343496B2431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9430"/>
          <a:stretch/>
        </p:blipFill>
        <p:spPr>
          <a:xfrm>
            <a:off x="2128952" y="1143000"/>
            <a:ext cx="5472608" cy="5068180"/>
          </a:xfrm>
          <a:prstGeom prst="rect">
            <a:avLst/>
          </a:prstGeom>
        </p:spPr>
      </p:pic>
    </p:spTree>
    <p:extLst>
      <p:ext uri="{BB962C8B-B14F-4D97-AF65-F5344CB8AC3E}">
        <p14:creationId xmlns:p14="http://schemas.microsoft.com/office/powerpoint/2010/main" xmlns="" val="327644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AD3A428-8E6A-6345-96B6-C82FB071C063}"/>
              </a:ext>
            </a:extLst>
          </p:cNvPr>
          <p:cNvGrpSpPr/>
          <p:nvPr/>
        </p:nvGrpSpPr>
        <p:grpSpPr>
          <a:xfrm>
            <a:off x="3658321" y="4206857"/>
            <a:ext cx="2232703" cy="1875048"/>
            <a:chOff x="1520824" y="3282018"/>
            <a:chExt cx="5568694" cy="4676649"/>
          </a:xfrm>
        </p:grpSpPr>
        <p:sp>
          <p:nvSpPr>
            <p:cNvPr id="8193" name="Freeform 1">
              <a:extLst>
                <a:ext uri="{FF2B5EF4-FFF2-40B4-BE49-F238E27FC236}">
                  <a16:creationId xmlns:a16="http://schemas.microsoft.com/office/drawing/2014/main" xmlns="" id="{02364127-4181-F543-A2D4-B1E5389065B1}"/>
                </a:ext>
              </a:extLst>
            </p:cNvPr>
            <p:cNvSpPr>
              <a:spLocks noChangeArrowheads="1"/>
            </p:cNvSpPr>
            <p:nvPr/>
          </p:nvSpPr>
          <p:spPr bwMode="auto">
            <a:xfrm>
              <a:off x="1520824" y="3282018"/>
              <a:ext cx="5568694" cy="4676649"/>
            </a:xfrm>
            <a:custGeom>
              <a:avLst/>
              <a:gdLst>
                <a:gd name="T0" fmla="*/ 5541 w 8396"/>
                <a:gd name="T1" fmla="*/ 0 h 7053"/>
                <a:gd name="T2" fmla="*/ 2855 w 8396"/>
                <a:gd name="T3" fmla="*/ 0 h 7053"/>
                <a:gd name="T4" fmla="*/ 2855 w 8396"/>
                <a:gd name="T5" fmla="*/ 0 h 7053"/>
                <a:gd name="T6" fmla="*/ 0 w 8396"/>
                <a:gd name="T7" fmla="*/ 2854 h 7053"/>
                <a:gd name="T8" fmla="*/ 0 w 8396"/>
                <a:gd name="T9" fmla="*/ 2854 h 7053"/>
                <a:gd name="T10" fmla="*/ 2855 w 8396"/>
                <a:gd name="T11" fmla="*/ 5708 h 7053"/>
                <a:gd name="T12" fmla="*/ 5541 w 8396"/>
                <a:gd name="T13" fmla="*/ 5708 h 7053"/>
                <a:gd name="T14" fmla="*/ 5541 w 8396"/>
                <a:gd name="T15" fmla="*/ 5708 h 7053"/>
                <a:gd name="T16" fmla="*/ 8216 w 8396"/>
                <a:gd name="T17" fmla="*/ 6964 h 7053"/>
                <a:gd name="T18" fmla="*/ 8216 w 8396"/>
                <a:gd name="T19" fmla="*/ 6964 h 7053"/>
                <a:gd name="T20" fmla="*/ 8395 w 8396"/>
                <a:gd name="T21" fmla="*/ 6920 h 7053"/>
                <a:gd name="T22" fmla="*/ 8395 w 8396"/>
                <a:gd name="T23" fmla="*/ 2854 h 7053"/>
                <a:gd name="T24" fmla="*/ 8395 w 8396"/>
                <a:gd name="T25" fmla="*/ 2854 h 7053"/>
                <a:gd name="T26" fmla="*/ 5541 w 8396"/>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6" h="7053">
                  <a:moveTo>
                    <a:pt x="5541" y="0"/>
                  </a:moveTo>
                  <a:lnTo>
                    <a:pt x="2855" y="0"/>
                  </a:lnTo>
                  <a:lnTo>
                    <a:pt x="2855" y="0"/>
                  </a:lnTo>
                  <a:cubicBezTo>
                    <a:pt x="1278" y="0"/>
                    <a:pt x="0" y="1278"/>
                    <a:pt x="0" y="2854"/>
                  </a:cubicBezTo>
                  <a:lnTo>
                    <a:pt x="0" y="2854"/>
                  </a:lnTo>
                  <a:cubicBezTo>
                    <a:pt x="0" y="4430"/>
                    <a:pt x="1278" y="5708"/>
                    <a:pt x="2855" y="5708"/>
                  </a:cubicBezTo>
                  <a:lnTo>
                    <a:pt x="5541" y="5708"/>
                  </a:lnTo>
                  <a:lnTo>
                    <a:pt x="5541" y="5708"/>
                  </a:lnTo>
                  <a:cubicBezTo>
                    <a:pt x="7253" y="5708"/>
                    <a:pt x="7942" y="6436"/>
                    <a:pt x="8216" y="6964"/>
                  </a:cubicBezTo>
                  <a:lnTo>
                    <a:pt x="8216" y="6964"/>
                  </a:lnTo>
                  <a:cubicBezTo>
                    <a:pt x="8262" y="7052"/>
                    <a:pt x="8395" y="7019"/>
                    <a:pt x="8395" y="6920"/>
                  </a:cubicBezTo>
                  <a:lnTo>
                    <a:pt x="8395" y="2854"/>
                  </a:lnTo>
                  <a:lnTo>
                    <a:pt x="8395" y="2854"/>
                  </a:lnTo>
                  <a:cubicBezTo>
                    <a:pt x="8395" y="1278"/>
                    <a:pt x="7117" y="0"/>
                    <a:pt x="5541" y="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8194" name="Freeform 2">
              <a:extLst>
                <a:ext uri="{FF2B5EF4-FFF2-40B4-BE49-F238E27FC236}">
                  <a16:creationId xmlns:a16="http://schemas.microsoft.com/office/drawing/2014/main" xmlns="" id="{EA48B50E-E739-AB44-A3FC-73EC20107B07}"/>
                </a:ext>
              </a:extLst>
            </p:cNvPr>
            <p:cNvSpPr>
              <a:spLocks noChangeArrowheads="1"/>
            </p:cNvSpPr>
            <p:nvPr/>
          </p:nvSpPr>
          <p:spPr bwMode="auto">
            <a:xfrm>
              <a:off x="2058975" y="3872814"/>
              <a:ext cx="1845506" cy="2605937"/>
            </a:xfrm>
            <a:custGeom>
              <a:avLst/>
              <a:gdLst>
                <a:gd name="T0" fmla="*/ 2783 w 2784"/>
                <a:gd name="T1" fmla="*/ 3929 h 3930"/>
                <a:gd name="T2" fmla="*/ 1965 w 2784"/>
                <a:gd name="T3" fmla="*/ 3929 h 3930"/>
                <a:gd name="T4" fmla="*/ 1965 w 2784"/>
                <a:gd name="T5" fmla="*/ 3929 h 3930"/>
                <a:gd name="T6" fmla="*/ 0 w 2784"/>
                <a:gd name="T7" fmla="*/ 1965 h 3930"/>
                <a:gd name="T8" fmla="*/ 0 w 2784"/>
                <a:gd name="T9" fmla="*/ 1965 h 3930"/>
                <a:gd name="T10" fmla="*/ 1965 w 2784"/>
                <a:gd name="T11" fmla="*/ 0 h 3930"/>
                <a:gd name="T12" fmla="*/ 2783 w 2784"/>
                <a:gd name="T13" fmla="*/ 0 h 3930"/>
                <a:gd name="T14" fmla="*/ 2783 w 2784"/>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3930">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4" name="Group 3">
            <a:extLst>
              <a:ext uri="{FF2B5EF4-FFF2-40B4-BE49-F238E27FC236}">
                <a16:creationId xmlns:a16="http://schemas.microsoft.com/office/drawing/2014/main" xmlns="" id="{8697A230-A4EF-A642-9A56-A9D7AABBB87C}"/>
              </a:ext>
            </a:extLst>
          </p:cNvPr>
          <p:cNvGrpSpPr/>
          <p:nvPr/>
        </p:nvGrpSpPr>
        <p:grpSpPr>
          <a:xfrm>
            <a:off x="1660419" y="1846222"/>
            <a:ext cx="2232703" cy="1875048"/>
            <a:chOff x="7481431" y="3282018"/>
            <a:chExt cx="5568694" cy="4676649"/>
          </a:xfrm>
        </p:grpSpPr>
        <p:sp>
          <p:nvSpPr>
            <p:cNvPr id="8201" name="Freeform 9">
              <a:extLst>
                <a:ext uri="{FF2B5EF4-FFF2-40B4-BE49-F238E27FC236}">
                  <a16:creationId xmlns:a16="http://schemas.microsoft.com/office/drawing/2014/main" xmlns="" id="{96BC7190-797B-F44A-8B14-8F5DA813D6C0}"/>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8202" name="Freeform 10">
              <a:extLst>
                <a:ext uri="{FF2B5EF4-FFF2-40B4-BE49-F238E27FC236}">
                  <a16:creationId xmlns:a16="http://schemas.microsoft.com/office/drawing/2014/main" xmlns="" id="{CE416133-9C1B-A345-BD09-27F4E6118788}"/>
                </a:ext>
              </a:extLst>
            </p:cNvPr>
            <p:cNvSpPr>
              <a:spLocks noChangeArrowheads="1"/>
            </p:cNvSpPr>
            <p:nvPr/>
          </p:nvSpPr>
          <p:spPr bwMode="auto">
            <a:xfrm>
              <a:off x="8019583" y="3872814"/>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12" name="Group 11">
            <a:extLst>
              <a:ext uri="{FF2B5EF4-FFF2-40B4-BE49-F238E27FC236}">
                <a16:creationId xmlns:a16="http://schemas.microsoft.com/office/drawing/2014/main" xmlns="" id="{1FC39367-7BCC-1E4D-9E18-62F425F6B54D}"/>
              </a:ext>
            </a:extLst>
          </p:cNvPr>
          <p:cNvGrpSpPr/>
          <p:nvPr/>
        </p:nvGrpSpPr>
        <p:grpSpPr>
          <a:xfrm flipH="1">
            <a:off x="5158125" y="1855847"/>
            <a:ext cx="2232860" cy="1875048"/>
            <a:chOff x="7481431" y="3282018"/>
            <a:chExt cx="5568694" cy="4676649"/>
          </a:xfrm>
        </p:grpSpPr>
        <p:sp>
          <p:nvSpPr>
            <p:cNvPr id="13" name="Freeform 9">
              <a:extLst>
                <a:ext uri="{FF2B5EF4-FFF2-40B4-BE49-F238E27FC236}">
                  <a16:creationId xmlns:a16="http://schemas.microsoft.com/office/drawing/2014/main" xmlns="" id="{D8661FC7-2549-BE4D-B40A-89B7151BB89D}"/>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14" name="Freeform 10">
              <a:extLst>
                <a:ext uri="{FF2B5EF4-FFF2-40B4-BE49-F238E27FC236}">
                  <a16:creationId xmlns:a16="http://schemas.microsoft.com/office/drawing/2014/main" xmlns="" id="{411F0729-E12B-4A43-B21D-445026A34DFC}"/>
                </a:ext>
              </a:extLst>
            </p:cNvPr>
            <p:cNvSpPr>
              <a:spLocks noChangeArrowheads="1"/>
            </p:cNvSpPr>
            <p:nvPr/>
          </p:nvSpPr>
          <p:spPr bwMode="auto">
            <a:xfrm>
              <a:off x="8192627" y="3863062"/>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sp>
        <p:nvSpPr>
          <p:cNvPr id="15" name="TextBox 14">
            <a:extLst>
              <a:ext uri="{FF2B5EF4-FFF2-40B4-BE49-F238E27FC236}">
                <a16:creationId xmlns:a16="http://schemas.microsoft.com/office/drawing/2014/main" xmlns="" id="{E2311AEA-EEE6-0342-B466-B81E65588A63}"/>
              </a:ext>
            </a:extLst>
          </p:cNvPr>
          <p:cNvSpPr txBox="1"/>
          <p:nvPr/>
        </p:nvSpPr>
        <p:spPr>
          <a:xfrm>
            <a:off x="3312241" y="968999"/>
            <a:ext cx="2309736" cy="307777"/>
          </a:xfrm>
          <a:prstGeom prst="rect">
            <a:avLst/>
          </a:prstGeom>
          <a:noFill/>
        </p:spPr>
        <p:txBody>
          <a:bodyPr wrap="none" rtlCol="0">
            <a:spAutoFit/>
          </a:bodyPr>
          <a:lstStyle/>
          <a:p>
            <a:pPr algn="ctr"/>
            <a:r>
              <a:rPr lang="en-US" sz="1400" b="1" dirty="0">
                <a:solidFill>
                  <a:schemeClr val="bg1">
                    <a:lumMod val="75000"/>
                  </a:schemeClr>
                </a:solidFill>
                <a:latin typeface="Poppins" pitchFamily="2" charset="77"/>
                <a:cs typeface="Poppins" pitchFamily="2" charset="77"/>
              </a:rPr>
              <a:t>CONSTITUTIONAL MANDATE</a:t>
            </a:r>
          </a:p>
        </p:txBody>
      </p:sp>
      <p:sp>
        <p:nvSpPr>
          <p:cNvPr id="19" name="Freeform 1004">
            <a:extLst>
              <a:ext uri="{FF2B5EF4-FFF2-40B4-BE49-F238E27FC236}">
                <a16:creationId xmlns:a16="http://schemas.microsoft.com/office/drawing/2014/main" xmlns="" id="{54E9FABA-1B35-C24E-9F1C-95A333FE830A}"/>
              </a:ext>
            </a:extLst>
          </p:cNvPr>
          <p:cNvSpPr>
            <a:spLocks noChangeAspect="1" noChangeArrowheads="1"/>
          </p:cNvSpPr>
          <p:nvPr/>
        </p:nvSpPr>
        <p:spPr bwMode="auto">
          <a:xfrm>
            <a:off x="2022525" y="2323706"/>
            <a:ext cx="426026" cy="426026"/>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0" name="Freeform 1066">
            <a:extLst>
              <a:ext uri="{FF2B5EF4-FFF2-40B4-BE49-F238E27FC236}">
                <a16:creationId xmlns:a16="http://schemas.microsoft.com/office/drawing/2014/main" xmlns="" id="{3FF360D6-F353-E64C-89E4-9E537E0DAD98}"/>
              </a:ext>
            </a:extLst>
          </p:cNvPr>
          <p:cNvSpPr>
            <a:spLocks noChangeAspect="1" noChangeArrowheads="1"/>
          </p:cNvSpPr>
          <p:nvPr/>
        </p:nvSpPr>
        <p:spPr bwMode="auto">
          <a:xfrm>
            <a:off x="6488103" y="2359019"/>
            <a:ext cx="426026" cy="424727"/>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1" name="Freeform 970">
            <a:extLst>
              <a:ext uri="{FF2B5EF4-FFF2-40B4-BE49-F238E27FC236}">
                <a16:creationId xmlns:a16="http://schemas.microsoft.com/office/drawing/2014/main" xmlns="" id="{8B5B41E9-5E4A-D749-BA6D-3569E5872266}"/>
              </a:ext>
            </a:extLst>
          </p:cNvPr>
          <p:cNvSpPr>
            <a:spLocks noChangeAspect="1" noChangeArrowheads="1"/>
          </p:cNvSpPr>
          <p:nvPr/>
        </p:nvSpPr>
        <p:spPr bwMode="auto">
          <a:xfrm>
            <a:off x="4085286" y="4709263"/>
            <a:ext cx="397451" cy="435118"/>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2" name="Subtitle 2">
            <a:extLst>
              <a:ext uri="{FF2B5EF4-FFF2-40B4-BE49-F238E27FC236}">
                <a16:creationId xmlns:a16="http://schemas.microsoft.com/office/drawing/2014/main" xmlns="" id="{DDBF0BD0-1FAE-F545-86D0-7FF587346E53}"/>
              </a:ext>
            </a:extLst>
          </p:cNvPr>
          <p:cNvSpPr txBox="1">
            <a:spLocks/>
          </p:cNvSpPr>
          <p:nvPr/>
        </p:nvSpPr>
        <p:spPr>
          <a:xfrm>
            <a:off x="2711413" y="2102622"/>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16:</a:t>
            </a:r>
          </a:p>
          <a:p>
            <a:pPr>
              <a:lnSpc>
                <a:spcPts val="1313"/>
              </a:lnSpc>
              <a:spcBef>
                <a:spcPts val="0"/>
              </a:spcBef>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Everyone has a right Freedom of Expression </a:t>
            </a:r>
          </a:p>
        </p:txBody>
      </p:sp>
      <p:sp>
        <p:nvSpPr>
          <p:cNvPr id="23" name="Subtitle 2">
            <a:extLst>
              <a:ext uri="{FF2B5EF4-FFF2-40B4-BE49-F238E27FC236}">
                <a16:creationId xmlns:a16="http://schemas.microsoft.com/office/drawing/2014/main" xmlns="" id="{02A259D4-4EB7-7D40-9015-D84AFF16B45E}"/>
              </a:ext>
            </a:extLst>
          </p:cNvPr>
          <p:cNvSpPr txBox="1">
            <a:spLocks/>
          </p:cNvSpPr>
          <p:nvPr/>
        </p:nvSpPr>
        <p:spPr>
          <a:xfrm>
            <a:off x="4650477" y="4436705"/>
            <a:ext cx="1145915" cy="121232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050" b="1" dirty="0">
                <a:solidFill>
                  <a:schemeClr val="bg1"/>
                </a:solidFill>
                <a:latin typeface="Lato" panose="020F0502020204030203"/>
                <a:cs typeface="Arial" panose="020B0604020202020204" pitchFamily="34" charset="0"/>
              </a:rPr>
              <a:t>Section 15 (1)</a:t>
            </a:r>
          </a:p>
          <a:p>
            <a:pPr lvl="0"/>
            <a:r>
              <a:rPr lang="en-GB" sz="1050" dirty="0">
                <a:solidFill>
                  <a:schemeClr val="bg1"/>
                </a:solidFill>
                <a:latin typeface="Lato" panose="020F0502020204030203"/>
                <a:cs typeface="Arial" panose="020B0604020202020204" pitchFamily="34" charset="0"/>
              </a:rPr>
              <a:t>“Everyone has the right to freedom of conscience, religion, thought, belief and opinion </a:t>
            </a:r>
            <a:endParaRPr lang="en-ZA" sz="1050" dirty="0">
              <a:solidFill>
                <a:schemeClr val="bg1"/>
              </a:solidFill>
              <a:latin typeface="Lato" panose="020F0502020204030203"/>
            </a:endParaRPr>
          </a:p>
        </p:txBody>
      </p:sp>
      <p:sp>
        <p:nvSpPr>
          <p:cNvPr id="27" name="Subtitle 2">
            <a:extLst>
              <a:ext uri="{FF2B5EF4-FFF2-40B4-BE49-F238E27FC236}">
                <a16:creationId xmlns:a16="http://schemas.microsoft.com/office/drawing/2014/main" xmlns="" id="{35A12811-4DED-C440-941E-5356D9BB750E}"/>
              </a:ext>
            </a:extLst>
          </p:cNvPr>
          <p:cNvSpPr txBox="1">
            <a:spLocks/>
          </p:cNvSpPr>
          <p:nvPr/>
        </p:nvSpPr>
        <p:spPr>
          <a:xfrm>
            <a:off x="5269114" y="2133493"/>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32</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Everyone as a Right to Access to Information</a:t>
            </a:r>
          </a:p>
        </p:txBody>
      </p:sp>
      <p:sp>
        <p:nvSpPr>
          <p:cNvPr id="24" name="TextBox 23">
            <a:extLst>
              <a:ext uri="{FF2B5EF4-FFF2-40B4-BE49-F238E27FC236}">
                <a16:creationId xmlns:a16="http://schemas.microsoft.com/office/drawing/2014/main" xmlns="" id="{723FD10F-DEBA-41EC-94A8-788D5BA10C20}"/>
              </a:ext>
            </a:extLst>
          </p:cNvPr>
          <p:cNvSpPr txBox="1"/>
          <p:nvPr/>
        </p:nvSpPr>
        <p:spPr>
          <a:xfrm>
            <a:off x="2801719" y="510993"/>
            <a:ext cx="3395738"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LEGISLATIVE MANDATES</a:t>
            </a:r>
          </a:p>
        </p:txBody>
      </p:sp>
    </p:spTree>
    <p:extLst>
      <p:ext uri="{BB962C8B-B14F-4D97-AF65-F5344CB8AC3E}">
        <p14:creationId xmlns:p14="http://schemas.microsoft.com/office/powerpoint/2010/main" xmlns="" val="4054865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FAD5C12-CDCB-1D45-8A29-059DCA520AAA}"/>
              </a:ext>
            </a:extLst>
          </p:cNvPr>
          <p:cNvSpPr txBox="1"/>
          <p:nvPr/>
        </p:nvSpPr>
        <p:spPr>
          <a:xfrm>
            <a:off x="2941740" y="577593"/>
            <a:ext cx="2964209" cy="461665"/>
          </a:xfrm>
          <a:prstGeom prst="rect">
            <a:avLst/>
          </a:prstGeom>
          <a:noFill/>
        </p:spPr>
        <p:txBody>
          <a:bodyPr wrap="none" rtlCol="0">
            <a:spAutoFit/>
          </a:bodyPr>
          <a:lstStyle/>
          <a:p>
            <a:pPr algn="ctr"/>
            <a:r>
              <a:rPr lang="en-US" sz="2400" b="1" dirty="0">
                <a:solidFill>
                  <a:schemeClr val="accent1">
                    <a:lumMod val="50000"/>
                  </a:schemeClr>
                </a:solidFill>
                <a:latin typeface="Poppins" pitchFamily="2" charset="77"/>
                <a:cs typeface="Poppins" pitchFamily="2" charset="77"/>
              </a:rPr>
              <a:t>THE MDDA MANDATE</a:t>
            </a:r>
          </a:p>
        </p:txBody>
      </p:sp>
      <p:sp>
        <p:nvSpPr>
          <p:cNvPr id="3073" name="Freeform 1">
            <a:extLst>
              <a:ext uri="{FF2B5EF4-FFF2-40B4-BE49-F238E27FC236}">
                <a16:creationId xmlns:a16="http://schemas.microsoft.com/office/drawing/2014/main" xmlns="" id="{F2A45B0A-84EF-724E-9A8B-CBE7D3A7BE7E}"/>
              </a:ext>
            </a:extLst>
          </p:cNvPr>
          <p:cNvSpPr>
            <a:spLocks noChangeArrowheads="1"/>
          </p:cNvSpPr>
          <p:nvPr/>
        </p:nvSpPr>
        <p:spPr bwMode="auto">
          <a:xfrm>
            <a:off x="184715" y="1932786"/>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074" name="Freeform 2">
            <a:extLst>
              <a:ext uri="{FF2B5EF4-FFF2-40B4-BE49-F238E27FC236}">
                <a16:creationId xmlns:a16="http://schemas.microsoft.com/office/drawing/2014/main" xmlns="" id="{A40B98FD-98C6-5F43-B004-C1BEF30E300F}"/>
              </a:ext>
            </a:extLst>
          </p:cNvPr>
          <p:cNvSpPr>
            <a:spLocks noChangeArrowheads="1"/>
          </p:cNvSpPr>
          <p:nvPr/>
        </p:nvSpPr>
        <p:spPr bwMode="auto">
          <a:xfrm>
            <a:off x="372780" y="2033828"/>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3077" name="Freeform 5">
            <a:extLst>
              <a:ext uri="{FF2B5EF4-FFF2-40B4-BE49-F238E27FC236}">
                <a16:creationId xmlns:a16="http://schemas.microsoft.com/office/drawing/2014/main" xmlns="" id="{ABFA066B-50B8-3C42-9E44-16ABCFEA5AFD}"/>
              </a:ext>
            </a:extLst>
          </p:cNvPr>
          <p:cNvSpPr>
            <a:spLocks noChangeArrowheads="1"/>
          </p:cNvSpPr>
          <p:nvPr/>
        </p:nvSpPr>
        <p:spPr bwMode="auto">
          <a:xfrm>
            <a:off x="1797913" y="2187793"/>
            <a:ext cx="2654989" cy="1504680"/>
          </a:xfrm>
          <a:prstGeom prst="roundRect">
            <a:avLst>
              <a:gd name="adj" fmla="val 7691"/>
            </a:avLst>
          </a:prstGeom>
          <a:ln w="76200">
            <a:solidFill>
              <a:schemeClr val="accent1"/>
            </a:solidFill>
          </a:ln>
          <a:effectLst/>
        </p:spPr>
        <p:txBody>
          <a:bodyPr wrap="none" anchor="ctr"/>
          <a:lstStyle/>
          <a:p>
            <a:endParaRPr lang="en-US" sz="2450" dirty="0">
              <a:latin typeface="Lato Light" panose="020F0502020204030203" pitchFamily="34" charset="0"/>
            </a:endParaRPr>
          </a:p>
        </p:txBody>
      </p:sp>
      <p:sp>
        <p:nvSpPr>
          <p:cNvPr id="3" name="TextBox 2">
            <a:extLst>
              <a:ext uri="{FF2B5EF4-FFF2-40B4-BE49-F238E27FC236}">
                <a16:creationId xmlns:a16="http://schemas.microsoft.com/office/drawing/2014/main" xmlns="" id="{B39AD53A-A88A-A348-9224-BAFB358B4FFD}"/>
              </a:ext>
            </a:extLst>
          </p:cNvPr>
          <p:cNvSpPr txBox="1"/>
          <p:nvPr/>
        </p:nvSpPr>
        <p:spPr>
          <a:xfrm rot="18900000">
            <a:off x="775980" y="2450557"/>
            <a:ext cx="324128"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A</a:t>
            </a:r>
          </a:p>
        </p:txBody>
      </p:sp>
      <p:sp>
        <p:nvSpPr>
          <p:cNvPr id="22" name="Freeform 1">
            <a:extLst>
              <a:ext uri="{FF2B5EF4-FFF2-40B4-BE49-F238E27FC236}">
                <a16:creationId xmlns:a16="http://schemas.microsoft.com/office/drawing/2014/main" xmlns="" id="{A28AE0A5-D5B2-6E4E-A989-FE439D7F7571}"/>
              </a:ext>
            </a:extLst>
          </p:cNvPr>
          <p:cNvSpPr>
            <a:spLocks noChangeArrowheads="1"/>
          </p:cNvSpPr>
          <p:nvPr/>
        </p:nvSpPr>
        <p:spPr bwMode="auto">
          <a:xfrm>
            <a:off x="139548" y="4093516"/>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3" name="Freeform 2">
            <a:extLst>
              <a:ext uri="{FF2B5EF4-FFF2-40B4-BE49-F238E27FC236}">
                <a16:creationId xmlns:a16="http://schemas.microsoft.com/office/drawing/2014/main" xmlns="" id="{EFF28DA2-377E-ED4E-9244-93A9FE4B41BB}"/>
              </a:ext>
            </a:extLst>
          </p:cNvPr>
          <p:cNvSpPr>
            <a:spLocks noChangeArrowheads="1"/>
          </p:cNvSpPr>
          <p:nvPr/>
        </p:nvSpPr>
        <p:spPr bwMode="auto">
          <a:xfrm>
            <a:off x="287397" y="4184445"/>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24" name="Freeform 5">
            <a:extLst>
              <a:ext uri="{FF2B5EF4-FFF2-40B4-BE49-F238E27FC236}">
                <a16:creationId xmlns:a16="http://schemas.microsoft.com/office/drawing/2014/main" xmlns="" id="{9A16580C-1068-384E-A8DF-F781C628F25E}"/>
              </a:ext>
            </a:extLst>
          </p:cNvPr>
          <p:cNvSpPr>
            <a:spLocks noChangeArrowheads="1"/>
          </p:cNvSpPr>
          <p:nvPr/>
        </p:nvSpPr>
        <p:spPr bwMode="auto">
          <a:xfrm>
            <a:off x="1744701" y="4199394"/>
            <a:ext cx="2693218" cy="1273786"/>
          </a:xfrm>
          <a:prstGeom prst="roundRect">
            <a:avLst>
              <a:gd name="adj" fmla="val 7691"/>
            </a:avLst>
          </a:prstGeom>
          <a:ln w="76200">
            <a:solidFill>
              <a:schemeClr val="accent2"/>
            </a:solidFill>
          </a:ln>
          <a:effectLst/>
        </p:spPr>
        <p:txBody>
          <a:bodyPr wrap="none" anchor="ctr"/>
          <a:lstStyle/>
          <a:p>
            <a:endParaRPr lang="en-US" sz="2450" dirty="0">
              <a:latin typeface="Lato Light" panose="020F0502020204030203" pitchFamily="34" charset="0"/>
            </a:endParaRPr>
          </a:p>
        </p:txBody>
      </p:sp>
      <p:sp>
        <p:nvSpPr>
          <p:cNvPr id="25" name="TextBox 24">
            <a:extLst>
              <a:ext uri="{FF2B5EF4-FFF2-40B4-BE49-F238E27FC236}">
                <a16:creationId xmlns:a16="http://schemas.microsoft.com/office/drawing/2014/main" xmlns="" id="{CAEDF47B-E0F0-434C-9541-0BE9FFF487D8}"/>
              </a:ext>
            </a:extLst>
          </p:cNvPr>
          <p:cNvSpPr txBox="1"/>
          <p:nvPr/>
        </p:nvSpPr>
        <p:spPr>
          <a:xfrm rot="18900000">
            <a:off x="664758" y="4575994"/>
            <a:ext cx="306495"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C</a:t>
            </a:r>
            <a:endParaRPr lang="en-US" sz="1200" b="1" dirty="0">
              <a:solidFill>
                <a:schemeClr val="bg1"/>
              </a:solidFill>
              <a:latin typeface="Poppins" pitchFamily="2" charset="77"/>
              <a:cs typeface="Poppins" pitchFamily="2" charset="77"/>
            </a:endParaRPr>
          </a:p>
        </p:txBody>
      </p:sp>
      <p:sp>
        <p:nvSpPr>
          <p:cNvPr id="28" name="Freeform 1">
            <a:extLst>
              <a:ext uri="{FF2B5EF4-FFF2-40B4-BE49-F238E27FC236}">
                <a16:creationId xmlns:a16="http://schemas.microsoft.com/office/drawing/2014/main" xmlns="" id="{D32178EC-8080-1043-94C7-A87638C40D58}"/>
              </a:ext>
            </a:extLst>
          </p:cNvPr>
          <p:cNvSpPr>
            <a:spLocks noChangeArrowheads="1"/>
          </p:cNvSpPr>
          <p:nvPr/>
        </p:nvSpPr>
        <p:spPr bwMode="auto">
          <a:xfrm>
            <a:off x="4550053" y="2188009"/>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3">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9" name="Freeform 2">
            <a:extLst>
              <a:ext uri="{FF2B5EF4-FFF2-40B4-BE49-F238E27FC236}">
                <a16:creationId xmlns:a16="http://schemas.microsoft.com/office/drawing/2014/main" xmlns="" id="{A3F1931B-764D-0044-A1F4-4C493717149F}"/>
              </a:ext>
            </a:extLst>
          </p:cNvPr>
          <p:cNvSpPr>
            <a:spLocks noChangeArrowheads="1"/>
          </p:cNvSpPr>
          <p:nvPr/>
        </p:nvSpPr>
        <p:spPr bwMode="auto">
          <a:xfrm>
            <a:off x="4720191" y="2299155"/>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30" name="Freeform 5">
            <a:extLst>
              <a:ext uri="{FF2B5EF4-FFF2-40B4-BE49-F238E27FC236}">
                <a16:creationId xmlns:a16="http://schemas.microsoft.com/office/drawing/2014/main" xmlns="" id="{CC07FC5F-8228-9447-BA61-6F6377145425}"/>
              </a:ext>
            </a:extLst>
          </p:cNvPr>
          <p:cNvSpPr>
            <a:spLocks noChangeArrowheads="1"/>
          </p:cNvSpPr>
          <p:nvPr/>
        </p:nvSpPr>
        <p:spPr bwMode="auto">
          <a:xfrm>
            <a:off x="6173238" y="2155214"/>
            <a:ext cx="2748575" cy="1273786"/>
          </a:xfrm>
          <a:prstGeom prst="roundRect">
            <a:avLst>
              <a:gd name="adj" fmla="val 7691"/>
            </a:avLst>
          </a:prstGeom>
          <a:ln w="76200">
            <a:solidFill>
              <a:schemeClr val="accent3"/>
            </a:solidFill>
          </a:ln>
          <a:effectLst/>
        </p:spPr>
        <p:txBody>
          <a:bodyPr wrap="none" anchor="ctr"/>
          <a:lstStyle/>
          <a:p>
            <a:endParaRPr lang="en-US" sz="2450" dirty="0">
              <a:latin typeface="Lato Light" panose="020F0502020204030203" pitchFamily="34" charset="0"/>
            </a:endParaRPr>
          </a:p>
        </p:txBody>
      </p:sp>
      <p:sp>
        <p:nvSpPr>
          <p:cNvPr id="31" name="TextBox 30">
            <a:extLst>
              <a:ext uri="{FF2B5EF4-FFF2-40B4-BE49-F238E27FC236}">
                <a16:creationId xmlns:a16="http://schemas.microsoft.com/office/drawing/2014/main" xmlns="" id="{C99D27AE-9C59-E241-8973-28E1D6326780}"/>
              </a:ext>
            </a:extLst>
          </p:cNvPr>
          <p:cNvSpPr txBox="1"/>
          <p:nvPr/>
        </p:nvSpPr>
        <p:spPr>
          <a:xfrm rot="18900000">
            <a:off x="5080216" y="2622508"/>
            <a:ext cx="314509"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B</a:t>
            </a:r>
            <a:endParaRPr lang="en-US" sz="1100" b="1" dirty="0">
              <a:solidFill>
                <a:schemeClr val="bg1"/>
              </a:solidFill>
              <a:latin typeface="Poppins" pitchFamily="2" charset="77"/>
              <a:cs typeface="Poppins" pitchFamily="2" charset="77"/>
            </a:endParaRPr>
          </a:p>
        </p:txBody>
      </p:sp>
      <p:sp>
        <p:nvSpPr>
          <p:cNvPr id="34" name="Freeform 1">
            <a:extLst>
              <a:ext uri="{FF2B5EF4-FFF2-40B4-BE49-F238E27FC236}">
                <a16:creationId xmlns:a16="http://schemas.microsoft.com/office/drawing/2014/main" xmlns="" id="{078296E4-D856-0943-83F8-32C10E940464}"/>
              </a:ext>
            </a:extLst>
          </p:cNvPr>
          <p:cNvSpPr>
            <a:spLocks noChangeArrowheads="1"/>
          </p:cNvSpPr>
          <p:nvPr/>
        </p:nvSpPr>
        <p:spPr bwMode="auto">
          <a:xfrm>
            <a:off x="4694685" y="4009500"/>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4">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5" name="Freeform 2">
            <a:extLst>
              <a:ext uri="{FF2B5EF4-FFF2-40B4-BE49-F238E27FC236}">
                <a16:creationId xmlns:a16="http://schemas.microsoft.com/office/drawing/2014/main" xmlns="" id="{9197FB4A-DD94-3348-B973-1DFB74C3FEAC}"/>
              </a:ext>
            </a:extLst>
          </p:cNvPr>
          <p:cNvSpPr>
            <a:spLocks noChangeArrowheads="1"/>
          </p:cNvSpPr>
          <p:nvPr/>
        </p:nvSpPr>
        <p:spPr bwMode="auto">
          <a:xfrm>
            <a:off x="4864141" y="4112434"/>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useBgFill="1">
        <p:nvSpPr>
          <p:cNvPr id="36" name="Freeform 5">
            <a:extLst>
              <a:ext uri="{FF2B5EF4-FFF2-40B4-BE49-F238E27FC236}">
                <a16:creationId xmlns:a16="http://schemas.microsoft.com/office/drawing/2014/main" xmlns="" id="{19839C5E-9E31-3C4A-8F72-D0914BF62ED2}"/>
              </a:ext>
            </a:extLst>
          </p:cNvPr>
          <p:cNvSpPr>
            <a:spLocks noChangeArrowheads="1"/>
          </p:cNvSpPr>
          <p:nvPr/>
        </p:nvSpPr>
        <p:spPr bwMode="auto">
          <a:xfrm>
            <a:off x="6270759" y="4123766"/>
            <a:ext cx="2733693" cy="1273786"/>
          </a:xfrm>
          <a:prstGeom prst="roundRect">
            <a:avLst>
              <a:gd name="adj" fmla="val 7691"/>
            </a:avLst>
          </a:prstGeom>
          <a:ln w="76200">
            <a:solidFill>
              <a:schemeClr val="accent4"/>
            </a:solidFill>
          </a:ln>
          <a:effectLst/>
        </p:spPr>
        <p:txBody>
          <a:bodyPr wrap="none" anchor="ctr"/>
          <a:lstStyle/>
          <a:p>
            <a:endParaRPr lang="en-US" sz="2450" dirty="0">
              <a:latin typeface="Lato Light" panose="020F0502020204030203" pitchFamily="34" charset="0"/>
            </a:endParaRPr>
          </a:p>
        </p:txBody>
      </p:sp>
      <p:sp>
        <p:nvSpPr>
          <p:cNvPr id="37" name="TextBox 36">
            <a:extLst>
              <a:ext uri="{FF2B5EF4-FFF2-40B4-BE49-F238E27FC236}">
                <a16:creationId xmlns:a16="http://schemas.microsoft.com/office/drawing/2014/main" xmlns="" id="{4FD6442B-EB59-4A4B-8ED4-D785566228FE}"/>
              </a:ext>
            </a:extLst>
          </p:cNvPr>
          <p:cNvSpPr txBox="1"/>
          <p:nvPr/>
        </p:nvSpPr>
        <p:spPr>
          <a:xfrm rot="18900000">
            <a:off x="5251621" y="4502582"/>
            <a:ext cx="330540"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D</a:t>
            </a:r>
            <a:endParaRPr lang="en-US" sz="1200" b="1" dirty="0">
              <a:solidFill>
                <a:schemeClr val="bg1"/>
              </a:solidFill>
              <a:latin typeface="Poppins" pitchFamily="2" charset="77"/>
              <a:cs typeface="Poppins" pitchFamily="2" charset="77"/>
            </a:endParaRPr>
          </a:p>
        </p:txBody>
      </p:sp>
      <p:sp>
        <p:nvSpPr>
          <p:cNvPr id="2" name="Subtitle 2">
            <a:extLst>
              <a:ext uri="{FF2B5EF4-FFF2-40B4-BE49-F238E27FC236}">
                <a16:creationId xmlns:a16="http://schemas.microsoft.com/office/drawing/2014/main" xmlns="" id="{D8AD2221-068D-4ED2-9149-F08376F05923}"/>
              </a:ext>
            </a:extLst>
          </p:cNvPr>
          <p:cNvSpPr txBox="1">
            <a:spLocks/>
          </p:cNvSpPr>
          <p:nvPr/>
        </p:nvSpPr>
        <p:spPr>
          <a:xfrm>
            <a:off x="1786680" y="2361426"/>
            <a:ext cx="2657928" cy="138057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solidFill>
                  <a:schemeClr val="tx1"/>
                </a:solidFill>
                <a:latin typeface="Lato" panose="020F0502020204030203"/>
                <a:cs typeface="Arial" panose="020B0604020202020204" pitchFamily="34" charset="0"/>
              </a:rPr>
              <a:t>Encourage ownership of, and access to media by Historically Diminished Groups as well as by historically diminished indigenous language and cultural groups</a:t>
            </a:r>
          </a:p>
          <a:p>
            <a:pPr lvl="0"/>
            <a:endParaRPr lang="en-US" sz="1200" dirty="0">
              <a:solidFill>
                <a:schemeClr val="tx1"/>
              </a:solidFill>
              <a:latin typeface="Lato" panose="020F0502020204030203"/>
              <a:cs typeface="Arial" panose="020B0604020202020204" pitchFamily="34" charset="0"/>
            </a:endParaRPr>
          </a:p>
        </p:txBody>
      </p:sp>
      <p:sp>
        <p:nvSpPr>
          <p:cNvPr id="4" name="Subtitle 2">
            <a:extLst>
              <a:ext uri="{FF2B5EF4-FFF2-40B4-BE49-F238E27FC236}">
                <a16:creationId xmlns:a16="http://schemas.microsoft.com/office/drawing/2014/main" xmlns="" id="{C5E3F58C-4051-483D-813F-D6A91ECD3115}"/>
              </a:ext>
            </a:extLst>
          </p:cNvPr>
          <p:cNvSpPr txBox="1">
            <a:spLocks/>
          </p:cNvSpPr>
          <p:nvPr/>
        </p:nvSpPr>
        <p:spPr>
          <a:xfrm>
            <a:off x="1796894" y="4423256"/>
            <a:ext cx="2491943" cy="66897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200" dirty="0">
                <a:solidFill>
                  <a:schemeClr val="tx1"/>
                </a:solidFill>
                <a:latin typeface="Lato" panose="020F0502020204030203"/>
                <a:ea typeface="Lato" panose="020F0502020204030203" pitchFamily="34" charset="0"/>
                <a:cs typeface="Poppins" pitchFamily="2" charset="77"/>
              </a:rPr>
              <a:t>Encourage channeling of resources to the community and small commercial media sectors.</a:t>
            </a:r>
          </a:p>
        </p:txBody>
      </p:sp>
      <p:sp>
        <p:nvSpPr>
          <p:cNvPr id="5" name="Subtitle 2">
            <a:extLst>
              <a:ext uri="{FF2B5EF4-FFF2-40B4-BE49-F238E27FC236}">
                <a16:creationId xmlns:a16="http://schemas.microsoft.com/office/drawing/2014/main" xmlns="" id="{FF7EE937-718F-42DA-B040-18754CE0B759}"/>
              </a:ext>
            </a:extLst>
          </p:cNvPr>
          <p:cNvSpPr txBox="1">
            <a:spLocks/>
          </p:cNvSpPr>
          <p:nvPr/>
        </p:nvSpPr>
        <p:spPr>
          <a:xfrm>
            <a:off x="6173238" y="2225992"/>
            <a:ext cx="2733694" cy="13609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solidFill>
                  <a:schemeClr val="tx1"/>
                </a:solidFill>
                <a:latin typeface="Lato" panose="020F0502020204030203"/>
                <a:cs typeface="Arial" panose="020B0604020202020204" pitchFamily="34" charset="0"/>
              </a:rPr>
              <a:t>Encourage the development of human resources and training, and capacity building, within the media industry, especially amongst historically disadvantaged groups</a:t>
            </a:r>
          </a:p>
          <a:p>
            <a:pPr lvl="0"/>
            <a:endParaRPr lang="en-US" sz="1100"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xmlns="" id="{7C2FBFC5-47B2-474D-85CA-BDA899E0C569}"/>
              </a:ext>
            </a:extLst>
          </p:cNvPr>
          <p:cNvSpPr txBox="1">
            <a:spLocks/>
          </p:cNvSpPr>
          <p:nvPr/>
        </p:nvSpPr>
        <p:spPr>
          <a:xfrm>
            <a:off x="6396197" y="4207583"/>
            <a:ext cx="2397484" cy="110499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200" dirty="0">
                <a:solidFill>
                  <a:schemeClr val="tx1"/>
                </a:solidFill>
                <a:latin typeface="Lato" panose="020F0502020204030203"/>
                <a:ea typeface="Lato" panose="020F0502020204030203" pitchFamily="34" charset="0"/>
                <a:cs typeface="Poppins" pitchFamily="2" charset="77"/>
              </a:rPr>
              <a:t>Raise public awareness with regard to media development and diversity issues and support initiatives which promote literacy and a culture of reading.</a:t>
            </a:r>
          </a:p>
        </p:txBody>
      </p:sp>
      <p:sp>
        <p:nvSpPr>
          <p:cNvPr id="7" name="TextBox 6">
            <a:extLst>
              <a:ext uri="{FF2B5EF4-FFF2-40B4-BE49-F238E27FC236}">
                <a16:creationId xmlns:a16="http://schemas.microsoft.com/office/drawing/2014/main" xmlns="" id="{01CEF876-B610-4036-8CD5-4A8CB0A6CD30}"/>
              </a:ext>
            </a:extLst>
          </p:cNvPr>
          <p:cNvSpPr txBox="1"/>
          <p:nvPr/>
        </p:nvSpPr>
        <p:spPr>
          <a:xfrm>
            <a:off x="2836337" y="1019473"/>
            <a:ext cx="3277436" cy="307777"/>
          </a:xfrm>
          <a:prstGeom prst="rect">
            <a:avLst/>
          </a:prstGeom>
          <a:noFill/>
        </p:spPr>
        <p:txBody>
          <a:bodyPr wrap="none" rtlCol="0">
            <a:spAutoFit/>
          </a:bodyPr>
          <a:lstStyle/>
          <a:p>
            <a:pPr algn="ctr"/>
            <a:r>
              <a:rPr lang="en-US" sz="1400" b="1" spc="113" dirty="0">
                <a:solidFill>
                  <a:schemeClr val="accent2"/>
                </a:solidFill>
                <a:latin typeface="Poppins Light" pitchFamily="2" charset="77"/>
                <a:cs typeface="Poppins Light" pitchFamily="2" charset="77"/>
              </a:rPr>
              <a:t>SECTION 3 OF THE MDDA ACT, 2002</a:t>
            </a:r>
          </a:p>
        </p:txBody>
      </p:sp>
    </p:spTree>
    <p:extLst>
      <p:ext uri="{BB962C8B-B14F-4D97-AF65-F5344CB8AC3E}">
        <p14:creationId xmlns:p14="http://schemas.microsoft.com/office/powerpoint/2010/main" xmlns="" val="30331707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B5E5E18-C6C3-BD44-BEA9-F4E7CC5276BF}"/>
              </a:ext>
            </a:extLst>
          </p:cNvPr>
          <p:cNvSpPr/>
          <p:nvPr/>
        </p:nvSpPr>
        <p:spPr>
          <a:xfrm>
            <a:off x="4462917" y="1879741"/>
            <a:ext cx="3869722" cy="38697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 name="Pie 2">
            <a:extLst>
              <a:ext uri="{FF2B5EF4-FFF2-40B4-BE49-F238E27FC236}">
                <a16:creationId xmlns:a16="http://schemas.microsoft.com/office/drawing/2014/main" xmlns="" id="{B81E7929-40EA-8541-AB0B-C66F5A1B6704}"/>
              </a:ext>
            </a:extLst>
          </p:cNvPr>
          <p:cNvSpPr/>
          <p:nvPr/>
        </p:nvSpPr>
        <p:spPr>
          <a:xfrm>
            <a:off x="4462917" y="1845873"/>
            <a:ext cx="3869722" cy="3869722"/>
          </a:xfrm>
          <a:prstGeom prst="pie">
            <a:avLst>
              <a:gd name="adj1" fmla="val 16203509"/>
              <a:gd name="adj2" fmla="val 5478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 name="Oval 3">
            <a:extLst>
              <a:ext uri="{FF2B5EF4-FFF2-40B4-BE49-F238E27FC236}">
                <a16:creationId xmlns:a16="http://schemas.microsoft.com/office/drawing/2014/main" xmlns="" id="{4E9AE10A-7A78-D046-8500-51BC1D382677}"/>
              </a:ext>
            </a:extLst>
          </p:cNvPr>
          <p:cNvSpPr/>
          <p:nvPr/>
        </p:nvSpPr>
        <p:spPr>
          <a:xfrm>
            <a:off x="4792472" y="2175429"/>
            <a:ext cx="3210612" cy="321061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 name="Pie 4">
            <a:extLst>
              <a:ext uri="{FF2B5EF4-FFF2-40B4-BE49-F238E27FC236}">
                <a16:creationId xmlns:a16="http://schemas.microsoft.com/office/drawing/2014/main" xmlns="" id="{0379FE9C-89A9-D448-BDF1-F7610C3EE317}"/>
              </a:ext>
            </a:extLst>
          </p:cNvPr>
          <p:cNvSpPr/>
          <p:nvPr/>
        </p:nvSpPr>
        <p:spPr>
          <a:xfrm>
            <a:off x="4792472" y="2175429"/>
            <a:ext cx="3210612" cy="3210611"/>
          </a:xfrm>
          <a:prstGeom prst="pie">
            <a:avLst>
              <a:gd name="adj1" fmla="val 16200764"/>
              <a:gd name="adj2" fmla="val 147675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 name="Oval 5">
            <a:extLst>
              <a:ext uri="{FF2B5EF4-FFF2-40B4-BE49-F238E27FC236}">
                <a16:creationId xmlns:a16="http://schemas.microsoft.com/office/drawing/2014/main" xmlns="" id="{B1D5FE3D-8E0B-DB44-BB44-0E8D63D020FC}"/>
              </a:ext>
            </a:extLst>
          </p:cNvPr>
          <p:cNvSpPr/>
          <p:nvPr/>
        </p:nvSpPr>
        <p:spPr>
          <a:xfrm>
            <a:off x="5121878" y="2504834"/>
            <a:ext cx="2551801" cy="25518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Pie 6">
            <a:extLst>
              <a:ext uri="{FF2B5EF4-FFF2-40B4-BE49-F238E27FC236}">
                <a16:creationId xmlns:a16="http://schemas.microsoft.com/office/drawing/2014/main" xmlns="" id="{799B1E70-1902-7B48-9090-E20DE5994842}"/>
              </a:ext>
            </a:extLst>
          </p:cNvPr>
          <p:cNvSpPr/>
          <p:nvPr/>
        </p:nvSpPr>
        <p:spPr>
          <a:xfrm>
            <a:off x="5121878" y="2504834"/>
            <a:ext cx="2551801" cy="2551800"/>
          </a:xfrm>
          <a:prstGeom prst="pie">
            <a:avLst>
              <a:gd name="adj1" fmla="val 16205589"/>
              <a:gd name="adj2" fmla="val 130894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 name="Oval 7">
            <a:extLst>
              <a:ext uri="{FF2B5EF4-FFF2-40B4-BE49-F238E27FC236}">
                <a16:creationId xmlns:a16="http://schemas.microsoft.com/office/drawing/2014/main" xmlns="" id="{32DCD613-4021-3646-BB27-23BF1471A6DA}"/>
              </a:ext>
            </a:extLst>
          </p:cNvPr>
          <p:cNvSpPr/>
          <p:nvPr/>
        </p:nvSpPr>
        <p:spPr>
          <a:xfrm>
            <a:off x="5468923" y="2851879"/>
            <a:ext cx="1857710" cy="185771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9" name="Pie 8">
            <a:extLst>
              <a:ext uri="{FF2B5EF4-FFF2-40B4-BE49-F238E27FC236}">
                <a16:creationId xmlns:a16="http://schemas.microsoft.com/office/drawing/2014/main" xmlns="" id="{13288532-A1D2-B848-A579-E699B0E9F168}"/>
              </a:ext>
            </a:extLst>
          </p:cNvPr>
          <p:cNvSpPr/>
          <p:nvPr/>
        </p:nvSpPr>
        <p:spPr>
          <a:xfrm>
            <a:off x="5468923" y="2851879"/>
            <a:ext cx="1857710" cy="1857710"/>
          </a:xfrm>
          <a:prstGeom prst="pie">
            <a:avLst>
              <a:gd name="adj1" fmla="val 16201900"/>
              <a:gd name="adj2" fmla="val 99877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2" name="Oval 11">
            <a:extLst>
              <a:ext uri="{FF2B5EF4-FFF2-40B4-BE49-F238E27FC236}">
                <a16:creationId xmlns:a16="http://schemas.microsoft.com/office/drawing/2014/main" xmlns="" id="{71E7969A-FA72-854E-9471-2953DC763159}"/>
              </a:ext>
            </a:extLst>
          </p:cNvPr>
          <p:cNvSpPr/>
          <p:nvPr/>
        </p:nvSpPr>
        <p:spPr>
          <a:xfrm>
            <a:off x="5647585" y="3131435"/>
            <a:ext cx="1517762" cy="11778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113" dirty="0">
                <a:solidFill>
                  <a:schemeClr val="tx2"/>
                </a:solidFill>
                <a:latin typeface="Poppins Light" pitchFamily="2" charset="77"/>
                <a:cs typeface="Poppins Light" pitchFamily="2" charset="77"/>
              </a:rPr>
              <a:t>The Eco System</a:t>
            </a:r>
          </a:p>
        </p:txBody>
      </p:sp>
      <p:sp>
        <p:nvSpPr>
          <p:cNvPr id="13" name="TextBox 12">
            <a:extLst>
              <a:ext uri="{FF2B5EF4-FFF2-40B4-BE49-F238E27FC236}">
                <a16:creationId xmlns:a16="http://schemas.microsoft.com/office/drawing/2014/main" xmlns="" id="{0FD68B7D-A31B-C044-8050-B531786C8133}"/>
              </a:ext>
            </a:extLst>
          </p:cNvPr>
          <p:cNvSpPr txBox="1"/>
          <p:nvPr/>
        </p:nvSpPr>
        <p:spPr>
          <a:xfrm>
            <a:off x="2519673" y="590948"/>
            <a:ext cx="4104650"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OTHER RELATED LEGISLATION</a:t>
            </a:r>
          </a:p>
        </p:txBody>
      </p:sp>
      <p:sp>
        <p:nvSpPr>
          <p:cNvPr id="24" name="Oval 23">
            <a:extLst>
              <a:ext uri="{FF2B5EF4-FFF2-40B4-BE49-F238E27FC236}">
                <a16:creationId xmlns:a16="http://schemas.microsoft.com/office/drawing/2014/main" xmlns="" id="{BBC663F2-9F08-204E-83AB-1BCC2325ABBD}"/>
              </a:ext>
            </a:extLst>
          </p:cNvPr>
          <p:cNvSpPr/>
          <p:nvPr/>
        </p:nvSpPr>
        <p:spPr>
          <a:xfrm>
            <a:off x="803570" y="4641000"/>
            <a:ext cx="536296" cy="536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5" name="TextBox 24">
            <a:extLst>
              <a:ext uri="{FF2B5EF4-FFF2-40B4-BE49-F238E27FC236}">
                <a16:creationId xmlns:a16="http://schemas.microsoft.com/office/drawing/2014/main" xmlns="" id="{5445F769-49B5-194A-8F0E-79B0FB2ED580}"/>
              </a:ext>
            </a:extLst>
          </p:cNvPr>
          <p:cNvSpPr txBox="1"/>
          <p:nvPr/>
        </p:nvSpPr>
        <p:spPr>
          <a:xfrm>
            <a:off x="1433899" y="3758751"/>
            <a:ext cx="2657138"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Electronics Communications Act, 2005 </a:t>
            </a:r>
          </a:p>
        </p:txBody>
      </p:sp>
      <p:sp>
        <p:nvSpPr>
          <p:cNvPr id="26" name="Subtitle 2">
            <a:extLst>
              <a:ext uri="{FF2B5EF4-FFF2-40B4-BE49-F238E27FC236}">
                <a16:creationId xmlns:a16="http://schemas.microsoft.com/office/drawing/2014/main" xmlns="" id="{24205996-0358-C545-B2B2-2F3CCF98569B}"/>
              </a:ext>
            </a:extLst>
          </p:cNvPr>
          <p:cNvSpPr txBox="1">
            <a:spLocks/>
          </p:cNvSpPr>
          <p:nvPr/>
        </p:nvSpPr>
        <p:spPr>
          <a:xfrm>
            <a:off x="1484251" y="4005742"/>
            <a:ext cx="3484920" cy="55586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Chapter 9(50): Community broadcasting services licenses (non-profit)</a:t>
            </a:r>
          </a:p>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Universal Service and Access Fund (USAF) Levy</a:t>
            </a:r>
          </a:p>
        </p:txBody>
      </p:sp>
      <p:sp>
        <p:nvSpPr>
          <p:cNvPr id="27" name="Freeform 972">
            <a:extLst>
              <a:ext uri="{FF2B5EF4-FFF2-40B4-BE49-F238E27FC236}">
                <a16:creationId xmlns:a16="http://schemas.microsoft.com/office/drawing/2014/main" xmlns="" id="{8A15B199-6F41-DC41-BDAA-06066AD83D93}"/>
              </a:ext>
            </a:extLst>
          </p:cNvPr>
          <p:cNvSpPr>
            <a:spLocks noChangeAspect="1" noChangeArrowheads="1"/>
          </p:cNvSpPr>
          <p:nvPr/>
        </p:nvSpPr>
        <p:spPr bwMode="auto">
          <a:xfrm>
            <a:off x="944720" y="4802463"/>
            <a:ext cx="230368" cy="262588"/>
          </a:xfrm>
          <a:custGeom>
            <a:avLst/>
            <a:gdLst>
              <a:gd name="T0" fmla="*/ 3384158 w 250466"/>
              <a:gd name="T1" fmla="*/ 2477904 h 285390"/>
              <a:gd name="T2" fmla="*/ 3203247 w 250466"/>
              <a:gd name="T3" fmla="*/ 2477904 h 285390"/>
              <a:gd name="T4" fmla="*/ 1692081 w 250466"/>
              <a:gd name="T5" fmla="*/ 2387430 h 285390"/>
              <a:gd name="T6" fmla="*/ 1692081 w 250466"/>
              <a:gd name="T7" fmla="*/ 2568381 h 285390"/>
              <a:gd name="T8" fmla="*/ 1692081 w 250466"/>
              <a:gd name="T9" fmla="*/ 2387430 h 285390"/>
              <a:gd name="T10" fmla="*/ 3418263 w 250466"/>
              <a:gd name="T11" fmla="*/ 1543718 h 285390"/>
              <a:gd name="T12" fmla="*/ 3418263 w 250466"/>
              <a:gd name="T13" fmla="*/ 3451028 h 285390"/>
              <a:gd name="T14" fmla="*/ 3295054 w 250466"/>
              <a:gd name="T15" fmla="*/ 3451028 h 285390"/>
              <a:gd name="T16" fmla="*/ 3650164 w 250466"/>
              <a:gd name="T17" fmla="*/ 2497365 h 285390"/>
              <a:gd name="T18" fmla="*/ 3295054 w 250466"/>
              <a:gd name="T19" fmla="*/ 1543718 h 285390"/>
              <a:gd name="T20" fmla="*/ 1652656 w 250466"/>
              <a:gd name="T21" fmla="*/ 1543718 h 285390"/>
              <a:gd name="T22" fmla="*/ 1652656 w 250466"/>
              <a:gd name="T23" fmla="*/ 3329128 h 285390"/>
              <a:gd name="T24" fmla="*/ 1595098 w 250466"/>
              <a:gd name="T25" fmla="*/ 3479716 h 285390"/>
              <a:gd name="T26" fmla="*/ 1537510 w 250466"/>
              <a:gd name="T27" fmla="*/ 1543718 h 285390"/>
              <a:gd name="T28" fmla="*/ 2543989 w 250466"/>
              <a:gd name="T29" fmla="*/ 1562295 h 285390"/>
              <a:gd name="T30" fmla="*/ 2909066 w 250466"/>
              <a:gd name="T31" fmla="*/ 1955778 h 285390"/>
              <a:gd name="T32" fmla="*/ 2751598 w 250466"/>
              <a:gd name="T33" fmla="*/ 2020175 h 285390"/>
              <a:gd name="T34" fmla="*/ 2150281 w 250466"/>
              <a:gd name="T35" fmla="*/ 2120349 h 285390"/>
              <a:gd name="T36" fmla="*/ 2944860 w 250466"/>
              <a:gd name="T37" fmla="*/ 2835824 h 285390"/>
              <a:gd name="T38" fmla="*/ 2543989 w 250466"/>
              <a:gd name="T39" fmla="*/ 3393882 h 285390"/>
              <a:gd name="T40" fmla="*/ 2379365 w 250466"/>
              <a:gd name="T41" fmla="*/ 3393882 h 285390"/>
              <a:gd name="T42" fmla="*/ 2014276 w 250466"/>
              <a:gd name="T43" fmla="*/ 3000372 h 285390"/>
              <a:gd name="T44" fmla="*/ 2171761 w 250466"/>
              <a:gd name="T45" fmla="*/ 2928834 h 285390"/>
              <a:gd name="T46" fmla="*/ 2773030 w 250466"/>
              <a:gd name="T47" fmla="*/ 2835824 h 285390"/>
              <a:gd name="T48" fmla="*/ 1978485 w 250466"/>
              <a:gd name="T49" fmla="*/ 2120349 h 285390"/>
              <a:gd name="T50" fmla="*/ 2379365 w 250466"/>
              <a:gd name="T51" fmla="*/ 1562295 h 285390"/>
              <a:gd name="T52" fmla="*/ 2458110 w 250466"/>
              <a:gd name="T53" fmla="*/ 855669 h 285390"/>
              <a:gd name="T54" fmla="*/ 2458110 w 250466"/>
              <a:gd name="T55" fmla="*/ 4124806 h 285390"/>
              <a:gd name="T56" fmla="*/ 2458110 w 250466"/>
              <a:gd name="T57" fmla="*/ 855669 h 285390"/>
              <a:gd name="T58" fmla="*/ 4263866 w 250466"/>
              <a:gd name="T59" fmla="*/ 2493787 h 285390"/>
              <a:gd name="T60" fmla="*/ 659511 w 250466"/>
              <a:gd name="T61" fmla="*/ 2493787 h 285390"/>
              <a:gd name="T62" fmla="*/ 2473826 w 250466"/>
              <a:gd name="T63" fmla="*/ 171139 h 285390"/>
              <a:gd name="T64" fmla="*/ 2473826 w 250466"/>
              <a:gd name="T65" fmla="*/ 4798771 h 285390"/>
              <a:gd name="T66" fmla="*/ 3788988 w 250466"/>
              <a:gd name="T67" fmla="*/ 4399470 h 285390"/>
              <a:gd name="T68" fmla="*/ 4784221 w 250466"/>
              <a:gd name="T69" fmla="*/ 5354968 h 285390"/>
              <a:gd name="T70" fmla="*/ 2473826 w 250466"/>
              <a:gd name="T71" fmla="*/ 171139 h 285390"/>
              <a:gd name="T72" fmla="*/ 4954827 w 250466"/>
              <a:gd name="T73" fmla="*/ 2481396 h 285390"/>
              <a:gd name="T74" fmla="*/ 4897914 w 250466"/>
              <a:gd name="T75" fmla="*/ 5647299 h 285390"/>
              <a:gd name="T76" fmla="*/ 4805533 w 250466"/>
              <a:gd name="T77" fmla="*/ 5625930 h 285390"/>
              <a:gd name="T78" fmla="*/ 2473826 w 250466"/>
              <a:gd name="T79" fmla="*/ 4969910 h 285390"/>
              <a:gd name="T80" fmla="*/ 2473826 w 250466"/>
              <a:gd name="T81" fmla="*/ 0 h 285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466" h="285390">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chemeClr val="bg1"/>
          </a:solidFill>
          <a:ln>
            <a:noFill/>
          </a:ln>
          <a:effectLst/>
        </p:spPr>
        <p:txBody>
          <a:bodyPr anchor="ctr"/>
          <a:lstStyle/>
          <a:p>
            <a:endParaRPr lang="en-US" sz="675" dirty="0"/>
          </a:p>
        </p:txBody>
      </p:sp>
      <p:sp>
        <p:nvSpPr>
          <p:cNvPr id="18" name="Oval 17">
            <a:extLst>
              <a:ext uri="{FF2B5EF4-FFF2-40B4-BE49-F238E27FC236}">
                <a16:creationId xmlns:a16="http://schemas.microsoft.com/office/drawing/2014/main" xmlns="" id="{BCE7B251-7D85-1446-BB7E-B9B599BB0790}"/>
              </a:ext>
            </a:extLst>
          </p:cNvPr>
          <p:cNvSpPr/>
          <p:nvPr/>
        </p:nvSpPr>
        <p:spPr>
          <a:xfrm>
            <a:off x="832299" y="2943873"/>
            <a:ext cx="536296" cy="536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Box 18">
            <a:extLst>
              <a:ext uri="{FF2B5EF4-FFF2-40B4-BE49-F238E27FC236}">
                <a16:creationId xmlns:a16="http://schemas.microsoft.com/office/drawing/2014/main" xmlns="" id="{25595BE0-7873-3944-9660-1902613A4C00}"/>
              </a:ext>
            </a:extLst>
          </p:cNvPr>
          <p:cNvSpPr txBox="1"/>
          <p:nvPr/>
        </p:nvSpPr>
        <p:spPr>
          <a:xfrm>
            <a:off x="1460270" y="2908285"/>
            <a:ext cx="3822713"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Independent Communications Authority of SA Act, 2000, </a:t>
            </a:r>
          </a:p>
        </p:txBody>
      </p:sp>
      <p:sp>
        <p:nvSpPr>
          <p:cNvPr id="28" name="Freeform 971">
            <a:extLst>
              <a:ext uri="{FF2B5EF4-FFF2-40B4-BE49-F238E27FC236}">
                <a16:creationId xmlns:a16="http://schemas.microsoft.com/office/drawing/2014/main" xmlns="" id="{7633D3CD-6CB4-4B46-8D71-339B01A4229F}"/>
              </a:ext>
            </a:extLst>
          </p:cNvPr>
          <p:cNvSpPr>
            <a:spLocks noChangeAspect="1" noChangeArrowheads="1"/>
          </p:cNvSpPr>
          <p:nvPr/>
        </p:nvSpPr>
        <p:spPr bwMode="auto">
          <a:xfrm>
            <a:off x="967945" y="3080726"/>
            <a:ext cx="265004" cy="262588"/>
          </a:xfrm>
          <a:custGeom>
            <a:avLst/>
            <a:gdLst>
              <a:gd name="T0" fmla="*/ 179438 w 286434"/>
              <a:gd name="T1" fmla="*/ 5510994 h 285210"/>
              <a:gd name="T2" fmla="*/ 5691824 w 286434"/>
              <a:gd name="T3" fmla="*/ 5001807 h 285210"/>
              <a:gd name="T4" fmla="*/ 3740473 w 286434"/>
              <a:gd name="T5" fmla="*/ 3222903 h 285210"/>
              <a:gd name="T6" fmla="*/ 3740473 w 286434"/>
              <a:gd name="T7" fmla="*/ 3405108 h 285210"/>
              <a:gd name="T8" fmla="*/ 3740473 w 286434"/>
              <a:gd name="T9" fmla="*/ 3222903 h 285210"/>
              <a:gd name="T10" fmla="*/ 2199667 w 286434"/>
              <a:gd name="T11" fmla="*/ 3314007 h 285210"/>
              <a:gd name="T12" fmla="*/ 2011894 w 286434"/>
              <a:gd name="T13" fmla="*/ 3314007 h 285210"/>
              <a:gd name="T14" fmla="*/ 2915666 w 286434"/>
              <a:gd name="T15" fmla="*/ 2179030 h 285210"/>
              <a:gd name="T16" fmla="*/ 3004152 w 286434"/>
              <a:gd name="T17" fmla="*/ 2408641 h 285210"/>
              <a:gd name="T18" fmla="*/ 3380353 w 286434"/>
              <a:gd name="T19" fmla="*/ 2824785 h 285210"/>
              <a:gd name="T20" fmla="*/ 2915666 w 286434"/>
              <a:gd name="T21" fmla="*/ 2573678 h 285210"/>
              <a:gd name="T22" fmla="*/ 2915666 w 286434"/>
              <a:gd name="T23" fmla="*/ 3212284 h 285210"/>
              <a:gd name="T24" fmla="*/ 3004152 w 286434"/>
              <a:gd name="T25" fmla="*/ 4188155 h 285210"/>
              <a:gd name="T26" fmla="*/ 2915666 w 286434"/>
              <a:gd name="T27" fmla="*/ 4417767 h 285210"/>
              <a:gd name="T28" fmla="*/ 2834524 w 286434"/>
              <a:gd name="T29" fmla="*/ 4195318 h 285210"/>
              <a:gd name="T30" fmla="*/ 2451013 w 286434"/>
              <a:gd name="T31" fmla="*/ 3771964 h 285210"/>
              <a:gd name="T32" fmla="*/ 2915666 w 286434"/>
              <a:gd name="T33" fmla="*/ 4023099 h 285210"/>
              <a:gd name="T34" fmla="*/ 2915666 w 286434"/>
              <a:gd name="T35" fmla="*/ 3384517 h 285210"/>
              <a:gd name="T36" fmla="*/ 2834524 w 286434"/>
              <a:gd name="T37" fmla="*/ 2408641 h 285210"/>
              <a:gd name="T38" fmla="*/ 2915666 w 286434"/>
              <a:gd name="T39" fmla="*/ 2179030 h 285210"/>
              <a:gd name="T40" fmla="*/ 4308198 w 286434"/>
              <a:gd name="T41" fmla="*/ 2169261 h 285210"/>
              <a:gd name="T42" fmla="*/ 4330374 w 286434"/>
              <a:gd name="T43" fmla="*/ 4392280 h 285210"/>
              <a:gd name="T44" fmla="*/ 4049250 w 286434"/>
              <a:gd name="T45" fmla="*/ 4829718 h 285210"/>
              <a:gd name="T46" fmla="*/ 4877923 w 286434"/>
              <a:gd name="T47" fmla="*/ 4442472 h 285210"/>
              <a:gd name="T48" fmla="*/ 4855746 w 286434"/>
              <a:gd name="T49" fmla="*/ 2212266 h 285210"/>
              <a:gd name="T50" fmla="*/ 5144317 w 286434"/>
              <a:gd name="T51" fmla="*/ 1782007 h 285210"/>
              <a:gd name="T52" fmla="*/ 2036590 w 286434"/>
              <a:gd name="T53" fmla="*/ 1782007 h 285210"/>
              <a:gd name="T54" fmla="*/ 1718441 w 286434"/>
              <a:gd name="T55" fmla="*/ 4370746 h 285210"/>
              <a:gd name="T56" fmla="*/ 3834634 w 286434"/>
              <a:gd name="T57" fmla="*/ 4829718 h 285210"/>
              <a:gd name="T58" fmla="*/ 4152841 w 286434"/>
              <a:gd name="T59" fmla="*/ 2240946 h 285210"/>
              <a:gd name="T60" fmla="*/ 2036590 w 286434"/>
              <a:gd name="T61" fmla="*/ 1782007 h 285210"/>
              <a:gd name="T62" fmla="*/ 993345 w 286434"/>
              <a:gd name="T63" fmla="*/ 2169261 h 285210"/>
              <a:gd name="T64" fmla="*/ 1008144 w 286434"/>
              <a:gd name="T65" fmla="*/ 4392280 h 285210"/>
              <a:gd name="T66" fmla="*/ 726978 w 286434"/>
              <a:gd name="T67" fmla="*/ 4829718 h 285210"/>
              <a:gd name="T68" fmla="*/ 1555674 w 286434"/>
              <a:gd name="T69" fmla="*/ 4442472 h 285210"/>
              <a:gd name="T70" fmla="*/ 1540872 w 286434"/>
              <a:gd name="T71" fmla="*/ 2212266 h 285210"/>
              <a:gd name="T72" fmla="*/ 1822057 w 286434"/>
              <a:gd name="T73" fmla="*/ 1782007 h 285210"/>
              <a:gd name="T74" fmla="*/ 2915731 w 286434"/>
              <a:gd name="T75" fmla="*/ 785404 h 285210"/>
              <a:gd name="T76" fmla="*/ 3597118 w 286434"/>
              <a:gd name="T77" fmla="*/ 1175831 h 285210"/>
              <a:gd name="T78" fmla="*/ 2871778 w 286434"/>
              <a:gd name="T79" fmla="*/ 604665 h 285210"/>
              <a:gd name="T80" fmla="*/ 3970850 w 286434"/>
              <a:gd name="T81" fmla="*/ 1190289 h 285210"/>
              <a:gd name="T82" fmla="*/ 3926895 w 286434"/>
              <a:gd name="T83" fmla="*/ 1349336 h 285210"/>
              <a:gd name="T84" fmla="*/ 1831352 w 286434"/>
              <a:gd name="T85" fmla="*/ 1291521 h 285210"/>
              <a:gd name="T86" fmla="*/ 2871778 w 286434"/>
              <a:gd name="T87" fmla="*/ 604665 h 285210"/>
              <a:gd name="T88" fmla="*/ 416192 w 286434"/>
              <a:gd name="T89" fmla="*/ 1609889 h 285210"/>
              <a:gd name="T90" fmla="*/ 2931923 w 286434"/>
              <a:gd name="T91" fmla="*/ 182842 h 285210"/>
              <a:gd name="T92" fmla="*/ 2976334 w 286434"/>
              <a:gd name="T93" fmla="*/ 10753 h 285210"/>
              <a:gd name="T94" fmla="*/ 5869413 w 286434"/>
              <a:gd name="T95" fmla="*/ 1717477 h 285210"/>
              <a:gd name="T96" fmla="*/ 5351475 w 286434"/>
              <a:gd name="T97" fmla="*/ 1782007 h 285210"/>
              <a:gd name="T98" fmla="*/ 5040726 w 286434"/>
              <a:gd name="T99" fmla="*/ 4370746 h 285210"/>
              <a:gd name="T100" fmla="*/ 5780633 w 286434"/>
              <a:gd name="T101" fmla="*/ 4829718 h 285210"/>
              <a:gd name="T102" fmla="*/ 5869413 w 286434"/>
              <a:gd name="T103" fmla="*/ 5604236 h 285210"/>
              <a:gd name="T104" fmla="*/ 90618 w 286434"/>
              <a:gd name="T105" fmla="*/ 5683040 h 285210"/>
              <a:gd name="T106" fmla="*/ 1812 w 286434"/>
              <a:gd name="T107" fmla="*/ 4908553 h 285210"/>
              <a:gd name="T108" fmla="*/ 519771 w 286434"/>
              <a:gd name="T109" fmla="*/ 4829718 h 285210"/>
              <a:gd name="T110" fmla="*/ 830555 w 286434"/>
              <a:gd name="T111" fmla="*/ 2240946 h 285210"/>
              <a:gd name="T112" fmla="*/ 90618 w 286434"/>
              <a:gd name="T113" fmla="*/ 1782007 h 285210"/>
              <a:gd name="T114" fmla="*/ 46222 w 286434"/>
              <a:gd name="T115" fmla="*/ 1624251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chemeClr val="bg1"/>
          </a:solidFill>
          <a:ln>
            <a:noFill/>
          </a:ln>
          <a:effectLst/>
        </p:spPr>
        <p:txBody>
          <a:bodyPr anchor="ctr"/>
          <a:lstStyle/>
          <a:p>
            <a:endParaRPr lang="en-US" sz="675" dirty="0"/>
          </a:p>
        </p:txBody>
      </p:sp>
      <p:sp>
        <p:nvSpPr>
          <p:cNvPr id="21" name="Oval 20">
            <a:extLst>
              <a:ext uri="{FF2B5EF4-FFF2-40B4-BE49-F238E27FC236}">
                <a16:creationId xmlns:a16="http://schemas.microsoft.com/office/drawing/2014/main" xmlns="" id="{1E548893-264B-024C-8C60-5D37BAFE8269}"/>
              </a:ext>
            </a:extLst>
          </p:cNvPr>
          <p:cNvSpPr/>
          <p:nvPr/>
        </p:nvSpPr>
        <p:spPr>
          <a:xfrm>
            <a:off x="794825" y="3772719"/>
            <a:ext cx="536296" cy="536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2" name="TextBox 21">
            <a:extLst>
              <a:ext uri="{FF2B5EF4-FFF2-40B4-BE49-F238E27FC236}">
                <a16:creationId xmlns:a16="http://schemas.microsoft.com/office/drawing/2014/main" xmlns="" id="{FE5AFBB3-3346-A44C-87B0-907169795C40}"/>
              </a:ext>
            </a:extLst>
          </p:cNvPr>
          <p:cNvSpPr txBox="1"/>
          <p:nvPr/>
        </p:nvSpPr>
        <p:spPr>
          <a:xfrm>
            <a:off x="1450567" y="4783246"/>
            <a:ext cx="3105017"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Promotion of Administrative Justice Act, 2000</a:t>
            </a:r>
          </a:p>
        </p:txBody>
      </p:sp>
      <p:sp>
        <p:nvSpPr>
          <p:cNvPr id="23" name="Subtitle 2">
            <a:extLst>
              <a:ext uri="{FF2B5EF4-FFF2-40B4-BE49-F238E27FC236}">
                <a16:creationId xmlns:a16="http://schemas.microsoft.com/office/drawing/2014/main" xmlns="" id="{1C0E5E62-87FE-5A48-A7DF-76236E33DD16}"/>
              </a:ext>
            </a:extLst>
          </p:cNvPr>
          <p:cNvSpPr txBox="1">
            <a:spLocks/>
          </p:cNvSpPr>
          <p:nvPr/>
        </p:nvSpPr>
        <p:spPr>
          <a:xfrm>
            <a:off x="1481016" y="5033742"/>
            <a:ext cx="2562905" cy="1887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Administration of Justice</a:t>
            </a:r>
          </a:p>
        </p:txBody>
      </p:sp>
      <p:sp>
        <p:nvSpPr>
          <p:cNvPr id="15" name="Oval 14">
            <a:extLst>
              <a:ext uri="{FF2B5EF4-FFF2-40B4-BE49-F238E27FC236}">
                <a16:creationId xmlns:a16="http://schemas.microsoft.com/office/drawing/2014/main" xmlns="" id="{FD369AB7-2C9B-7F45-BE4A-6AB82E91EA5E}"/>
              </a:ext>
            </a:extLst>
          </p:cNvPr>
          <p:cNvSpPr/>
          <p:nvPr/>
        </p:nvSpPr>
        <p:spPr>
          <a:xfrm>
            <a:off x="832299" y="1978173"/>
            <a:ext cx="536296" cy="5362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TextBox 15">
            <a:extLst>
              <a:ext uri="{FF2B5EF4-FFF2-40B4-BE49-F238E27FC236}">
                <a16:creationId xmlns:a16="http://schemas.microsoft.com/office/drawing/2014/main" xmlns="" id="{093B1B60-F055-5F4D-A90D-5E9D2A2FB058}"/>
              </a:ext>
            </a:extLst>
          </p:cNvPr>
          <p:cNvSpPr txBox="1"/>
          <p:nvPr/>
        </p:nvSpPr>
        <p:spPr>
          <a:xfrm>
            <a:off x="1460270" y="2013168"/>
            <a:ext cx="2458045"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Broadcasting Act, 1999 as amended</a:t>
            </a:r>
          </a:p>
        </p:txBody>
      </p:sp>
      <p:sp>
        <p:nvSpPr>
          <p:cNvPr id="30" name="Freeform 547">
            <a:extLst>
              <a:ext uri="{FF2B5EF4-FFF2-40B4-BE49-F238E27FC236}">
                <a16:creationId xmlns:a16="http://schemas.microsoft.com/office/drawing/2014/main" xmlns="" id="{BF876EBE-BACB-3D4F-9A61-6FC15FA4B94B}"/>
              </a:ext>
            </a:extLst>
          </p:cNvPr>
          <p:cNvSpPr>
            <a:spLocks noChangeAspect="1" noChangeArrowheads="1"/>
          </p:cNvSpPr>
          <p:nvPr/>
        </p:nvSpPr>
        <p:spPr bwMode="auto">
          <a:xfrm>
            <a:off x="968347" y="2115027"/>
            <a:ext cx="264199" cy="262588"/>
          </a:xfrm>
          <a:custGeom>
            <a:avLst/>
            <a:gdLst>
              <a:gd name="T0" fmla="*/ 2147483646 w 796"/>
              <a:gd name="T1" fmla="*/ 2147483646 h 793"/>
              <a:gd name="T2" fmla="*/ 2147483646 w 796"/>
              <a:gd name="T3" fmla="*/ 2147483646 h 793"/>
              <a:gd name="T4" fmla="*/ 2147483646 w 796"/>
              <a:gd name="T5" fmla="*/ 2147483646 h 793"/>
              <a:gd name="T6" fmla="*/ 2147483646 w 796"/>
              <a:gd name="T7" fmla="*/ 2147483646 h 793"/>
              <a:gd name="T8" fmla="*/ 2147483646 w 796"/>
              <a:gd name="T9" fmla="*/ 2147483646 h 793"/>
              <a:gd name="T10" fmla="*/ 2147483646 w 796"/>
              <a:gd name="T11" fmla="*/ 2147483646 h 793"/>
              <a:gd name="T12" fmla="*/ 2147483646 w 796"/>
              <a:gd name="T13" fmla="*/ 2147483646 h 793"/>
              <a:gd name="T14" fmla="*/ 2147483646 w 796"/>
              <a:gd name="T15" fmla="*/ 2147483646 h 793"/>
              <a:gd name="T16" fmla="*/ 2147483646 w 796"/>
              <a:gd name="T17" fmla="*/ 2147483646 h 793"/>
              <a:gd name="T18" fmla="*/ 2147483646 w 796"/>
              <a:gd name="T19" fmla="*/ 2147483646 h 793"/>
              <a:gd name="T20" fmla="*/ 2147483646 w 796"/>
              <a:gd name="T21" fmla="*/ 2147483646 h 793"/>
              <a:gd name="T22" fmla="*/ 2147483646 w 796"/>
              <a:gd name="T23" fmla="*/ 2147483646 h 793"/>
              <a:gd name="T24" fmla="*/ 2147483646 w 796"/>
              <a:gd name="T25" fmla="*/ 2147483646 h 793"/>
              <a:gd name="T26" fmla="*/ 2147483646 w 796"/>
              <a:gd name="T27" fmla="*/ 2147483646 h 793"/>
              <a:gd name="T28" fmla="*/ 2147483646 w 796"/>
              <a:gd name="T29" fmla="*/ 2147483646 h 793"/>
              <a:gd name="T30" fmla="*/ 2147483646 w 796"/>
              <a:gd name="T31" fmla="*/ 2147483646 h 793"/>
              <a:gd name="T32" fmla="*/ 2147483646 w 796"/>
              <a:gd name="T33" fmla="*/ 2147483646 h 793"/>
              <a:gd name="T34" fmla="*/ 2147483646 w 796"/>
              <a:gd name="T35" fmla="*/ 2147483646 h 793"/>
              <a:gd name="T36" fmla="*/ 2147483646 w 796"/>
              <a:gd name="T37" fmla="*/ 2147483646 h 793"/>
              <a:gd name="T38" fmla="*/ 2147483646 w 796"/>
              <a:gd name="T39" fmla="*/ 2147483646 h 793"/>
              <a:gd name="T40" fmla="*/ 2147483646 w 796"/>
              <a:gd name="T41" fmla="*/ 2147483646 h 793"/>
              <a:gd name="T42" fmla="*/ 2147483646 w 796"/>
              <a:gd name="T43" fmla="*/ 2147483646 h 793"/>
              <a:gd name="T44" fmla="*/ 2147483646 w 796"/>
              <a:gd name="T45" fmla="*/ 2147483646 h 793"/>
              <a:gd name="T46" fmla="*/ 2147483646 w 796"/>
              <a:gd name="T47" fmla="*/ 2147483646 h 793"/>
              <a:gd name="T48" fmla="*/ 2147483646 w 796"/>
              <a:gd name="T49" fmla="*/ 2147483646 h 793"/>
              <a:gd name="T50" fmla="*/ 2147483646 w 796"/>
              <a:gd name="T51" fmla="*/ 2147483646 h 793"/>
              <a:gd name="T52" fmla="*/ 2147483646 w 796"/>
              <a:gd name="T53" fmla="*/ 2147483646 h 793"/>
              <a:gd name="T54" fmla="*/ 2147483646 w 796"/>
              <a:gd name="T55" fmla="*/ 2147483646 h 793"/>
              <a:gd name="T56" fmla="*/ 2147483646 w 796"/>
              <a:gd name="T57" fmla="*/ 2147483646 h 793"/>
              <a:gd name="T58" fmla="*/ 2147483646 w 796"/>
              <a:gd name="T59" fmla="*/ 2147483646 h 793"/>
              <a:gd name="T60" fmla="*/ 2147483646 w 796"/>
              <a:gd name="T61" fmla="*/ 2147483646 h 793"/>
              <a:gd name="T62" fmla="*/ 2147483646 w 796"/>
              <a:gd name="T63" fmla="*/ 2147483646 h 793"/>
              <a:gd name="T64" fmla="*/ 2147483646 w 796"/>
              <a:gd name="T65" fmla="*/ 2147483646 h 793"/>
              <a:gd name="T66" fmla="*/ 2147483646 w 796"/>
              <a:gd name="T67" fmla="*/ 2147483646 h 793"/>
              <a:gd name="T68" fmla="*/ 2147483646 w 796"/>
              <a:gd name="T69" fmla="*/ 2147483646 h 793"/>
              <a:gd name="T70" fmla="*/ 2147483646 w 796"/>
              <a:gd name="T71" fmla="*/ 2147483646 h 793"/>
              <a:gd name="T72" fmla="*/ 2147483646 w 796"/>
              <a:gd name="T73" fmla="*/ 2147483646 h 793"/>
              <a:gd name="T74" fmla="*/ 2147483646 w 796"/>
              <a:gd name="T75" fmla="*/ 2147483646 h 793"/>
              <a:gd name="T76" fmla="*/ 2147483646 w 796"/>
              <a:gd name="T77" fmla="*/ 2147483646 h 793"/>
              <a:gd name="T78" fmla="*/ 2147483646 w 796"/>
              <a:gd name="T79" fmla="*/ 2147483646 h 793"/>
              <a:gd name="T80" fmla="*/ 2147483646 w 796"/>
              <a:gd name="T81" fmla="*/ 2147483646 h 793"/>
              <a:gd name="T82" fmla="*/ 2147483646 w 796"/>
              <a:gd name="T83" fmla="*/ 2147483646 h 793"/>
              <a:gd name="T84" fmla="*/ 2147483646 w 796"/>
              <a:gd name="T85" fmla="*/ 2147483646 h 793"/>
              <a:gd name="T86" fmla="*/ 2147483646 w 796"/>
              <a:gd name="T87" fmla="*/ 2147483646 h 793"/>
              <a:gd name="T88" fmla="*/ 2147483646 w 796"/>
              <a:gd name="T89" fmla="*/ 2147483646 h 793"/>
              <a:gd name="T90" fmla="*/ 2147483646 w 796"/>
              <a:gd name="T91" fmla="*/ 2147483646 h 793"/>
              <a:gd name="T92" fmla="*/ 0 w 796"/>
              <a:gd name="T93" fmla="*/ 2147483646 h 793"/>
              <a:gd name="T94" fmla="*/ 2147483646 w 796"/>
              <a:gd name="T95" fmla="*/ 2147483646 h 793"/>
              <a:gd name="T96" fmla="*/ 0 w 796"/>
              <a:gd name="T97" fmla="*/ 2147483646 h 793"/>
              <a:gd name="T98" fmla="*/ 2147483646 w 796"/>
              <a:gd name="T99" fmla="*/ 2147483646 h 793"/>
              <a:gd name="T100" fmla="*/ 2147483646 w 796"/>
              <a:gd name="T101" fmla="*/ 2147483646 h 793"/>
              <a:gd name="T102" fmla="*/ 2147483646 w 796"/>
              <a:gd name="T103" fmla="*/ 2147483646 h 793"/>
              <a:gd name="T104" fmla="*/ 2147483646 w 796"/>
              <a:gd name="T105" fmla="*/ 2147483646 h 793"/>
              <a:gd name="T106" fmla="*/ 0 w 796"/>
              <a:gd name="T107" fmla="*/ 2147483646 h 793"/>
              <a:gd name="T108" fmla="*/ 2147483646 w 796"/>
              <a:gd name="T109" fmla="*/ 2147483646 h 793"/>
              <a:gd name="T110" fmla="*/ 0 w 796"/>
              <a:gd name="T111" fmla="*/ 2147483646 h 793"/>
              <a:gd name="T112" fmla="*/ 2147483646 w 796"/>
              <a:gd name="T113" fmla="*/ 2147483646 h 793"/>
              <a:gd name="T114" fmla="*/ 2147483646 w 796"/>
              <a:gd name="T115" fmla="*/ 2147483646 h 793"/>
              <a:gd name="T116" fmla="*/ 2147483646 w 796"/>
              <a:gd name="T117" fmla="*/ 2147483646 h 793"/>
              <a:gd name="T118" fmla="*/ 2147483646 w 796"/>
              <a:gd name="T119" fmla="*/ 2147483646 h 793"/>
              <a:gd name="T120" fmla="*/ 2147483646 w 796"/>
              <a:gd name="T121" fmla="*/ 2147483646 h 7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793">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bg1"/>
          </a:solidFill>
          <a:ln>
            <a:noFill/>
          </a:ln>
          <a:effectLst/>
        </p:spPr>
        <p:txBody>
          <a:bodyPr wrap="none" anchor="ctr"/>
          <a:lstStyle/>
          <a:p>
            <a:endParaRPr lang="en-US" sz="675" dirty="0"/>
          </a:p>
        </p:txBody>
      </p:sp>
      <p:sp>
        <p:nvSpPr>
          <p:cNvPr id="11" name="Oval 10">
            <a:extLst>
              <a:ext uri="{FF2B5EF4-FFF2-40B4-BE49-F238E27FC236}">
                <a16:creationId xmlns:a16="http://schemas.microsoft.com/office/drawing/2014/main" xmlns="" id="{99ED9875-F79B-437F-A318-E3D681B678F3}"/>
              </a:ext>
            </a:extLst>
          </p:cNvPr>
          <p:cNvSpPr/>
          <p:nvPr/>
        </p:nvSpPr>
        <p:spPr>
          <a:xfrm>
            <a:off x="778223" y="5461375"/>
            <a:ext cx="536296" cy="53629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4" name="TextBox 33">
            <a:extLst>
              <a:ext uri="{FF2B5EF4-FFF2-40B4-BE49-F238E27FC236}">
                <a16:creationId xmlns:a16="http://schemas.microsoft.com/office/drawing/2014/main" xmlns="" id="{E3C5F67B-8BB4-4D24-8268-BAF10F568A32}"/>
              </a:ext>
            </a:extLst>
          </p:cNvPr>
          <p:cNvSpPr txBox="1"/>
          <p:nvPr/>
        </p:nvSpPr>
        <p:spPr>
          <a:xfrm>
            <a:off x="1450567" y="5461375"/>
            <a:ext cx="2626168"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Public Finance Management Act, 2009</a:t>
            </a:r>
          </a:p>
        </p:txBody>
      </p:sp>
      <p:sp>
        <p:nvSpPr>
          <p:cNvPr id="36" name="Subtitle 2">
            <a:extLst>
              <a:ext uri="{FF2B5EF4-FFF2-40B4-BE49-F238E27FC236}">
                <a16:creationId xmlns:a16="http://schemas.microsoft.com/office/drawing/2014/main" xmlns="" id="{22487AEF-FA0C-4359-85E8-B425F651A074}"/>
              </a:ext>
            </a:extLst>
          </p:cNvPr>
          <p:cNvSpPr txBox="1">
            <a:spLocks/>
          </p:cNvSpPr>
          <p:nvPr/>
        </p:nvSpPr>
        <p:spPr>
          <a:xfrm>
            <a:off x="1504241" y="5758628"/>
            <a:ext cx="2562905"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Good and accountable governance.</a:t>
            </a:r>
          </a:p>
        </p:txBody>
      </p:sp>
      <p:sp>
        <p:nvSpPr>
          <p:cNvPr id="38" name="Freeform 970">
            <a:extLst>
              <a:ext uri="{FF2B5EF4-FFF2-40B4-BE49-F238E27FC236}">
                <a16:creationId xmlns:a16="http://schemas.microsoft.com/office/drawing/2014/main" xmlns="" id="{A61D214E-F1BE-4927-8D28-DB23FE543A12}"/>
              </a:ext>
            </a:extLst>
          </p:cNvPr>
          <p:cNvSpPr>
            <a:spLocks noChangeAspect="1" noChangeArrowheads="1"/>
          </p:cNvSpPr>
          <p:nvPr/>
        </p:nvSpPr>
        <p:spPr bwMode="auto">
          <a:xfrm>
            <a:off x="940424" y="5627334"/>
            <a:ext cx="262588" cy="262588"/>
          </a:xfrm>
          <a:custGeom>
            <a:avLst/>
            <a:gdLst>
              <a:gd name="T0" fmla="*/ 2105722 w 285390"/>
              <a:gd name="T1" fmla="*/ 4924677 h 285390"/>
              <a:gd name="T2" fmla="*/ 586378 w 285390"/>
              <a:gd name="T3" fmla="*/ 4743428 h 285390"/>
              <a:gd name="T4" fmla="*/ 586378 w 285390"/>
              <a:gd name="T5" fmla="*/ 4924677 h 285390"/>
              <a:gd name="T6" fmla="*/ 2349742 w 285390"/>
              <a:gd name="T7" fmla="*/ 4083756 h 285390"/>
              <a:gd name="T8" fmla="*/ 1193691 w 285390"/>
              <a:gd name="T9" fmla="*/ 4178006 h 285390"/>
              <a:gd name="T10" fmla="*/ 904085 w 285390"/>
              <a:gd name="T11" fmla="*/ 4178006 h 285390"/>
              <a:gd name="T12" fmla="*/ 585654 w 285390"/>
              <a:gd name="T13" fmla="*/ 4083756 h 285390"/>
              <a:gd name="T14" fmla="*/ 4653092 w 285390"/>
              <a:gd name="T15" fmla="*/ 4407264 h 285390"/>
              <a:gd name="T16" fmla="*/ 4826565 w 285390"/>
              <a:gd name="T17" fmla="*/ 3948738 h 285390"/>
              <a:gd name="T18" fmla="*/ 3409042 w 285390"/>
              <a:gd name="T19" fmla="*/ 4263988 h 285390"/>
              <a:gd name="T20" fmla="*/ 3871616 w 285390"/>
              <a:gd name="T21" fmla="*/ 4092051 h 285390"/>
              <a:gd name="T22" fmla="*/ 4826565 w 285390"/>
              <a:gd name="T23" fmla="*/ 3769636 h 285390"/>
              <a:gd name="T24" fmla="*/ 4653092 w 285390"/>
              <a:gd name="T25" fmla="*/ 4579214 h 285390"/>
              <a:gd name="T26" fmla="*/ 3553606 w 285390"/>
              <a:gd name="T27" fmla="*/ 3769636 h 285390"/>
              <a:gd name="T28" fmla="*/ 3727081 w 285390"/>
              <a:gd name="T29" fmla="*/ 4579214 h 285390"/>
              <a:gd name="T30" fmla="*/ 3553606 w 285390"/>
              <a:gd name="T31" fmla="*/ 3769636 h 285390"/>
              <a:gd name="T32" fmla="*/ 2349742 w 285390"/>
              <a:gd name="T33" fmla="*/ 3605294 h 285390"/>
              <a:gd name="T34" fmla="*/ 585654 w 285390"/>
              <a:gd name="T35" fmla="*/ 3424065 h 285390"/>
              <a:gd name="T36" fmla="*/ 585654 w 285390"/>
              <a:gd name="T37" fmla="*/ 3605294 h 285390"/>
              <a:gd name="T38" fmla="*/ 4508526 w 285390"/>
              <a:gd name="T39" fmla="*/ 2988166 h 285390"/>
              <a:gd name="T40" fmla="*/ 4971120 w 285390"/>
              <a:gd name="T41" fmla="*/ 3161646 h 285390"/>
              <a:gd name="T42" fmla="*/ 3553606 w 285390"/>
              <a:gd name="T43" fmla="*/ 2843579 h 285390"/>
              <a:gd name="T44" fmla="*/ 3727081 w 285390"/>
              <a:gd name="T45" fmla="*/ 3306194 h 285390"/>
              <a:gd name="T46" fmla="*/ 3553606 w 285390"/>
              <a:gd name="T47" fmla="*/ 2843579 h 285390"/>
              <a:gd name="T48" fmla="*/ 1636194 w 285390"/>
              <a:gd name="T49" fmla="*/ 2945624 h 285390"/>
              <a:gd name="T50" fmla="*/ 4653092 w 285390"/>
              <a:gd name="T51" fmla="*/ 2670125 h 285390"/>
              <a:gd name="T52" fmla="*/ 4826565 w 285390"/>
              <a:gd name="T53" fmla="*/ 3479663 h 285390"/>
              <a:gd name="T54" fmla="*/ 4653092 w 285390"/>
              <a:gd name="T55" fmla="*/ 2670125 h 285390"/>
              <a:gd name="T56" fmla="*/ 4045086 w 285390"/>
              <a:gd name="T57" fmla="*/ 3161646 h 285390"/>
              <a:gd name="T58" fmla="*/ 3235589 w 285390"/>
              <a:gd name="T59" fmla="*/ 2988166 h 285390"/>
              <a:gd name="T60" fmla="*/ 3051836 w 285390"/>
              <a:gd name="T61" fmla="*/ 4905740 h 285390"/>
              <a:gd name="T62" fmla="*/ 2909214 w 285390"/>
              <a:gd name="T63" fmla="*/ 2338775 h 285390"/>
              <a:gd name="T64" fmla="*/ 2349742 w 285390"/>
              <a:gd name="T65" fmla="*/ 2285930 h 285390"/>
              <a:gd name="T66" fmla="*/ 585654 w 285390"/>
              <a:gd name="T67" fmla="*/ 2104703 h 285390"/>
              <a:gd name="T68" fmla="*/ 585654 w 285390"/>
              <a:gd name="T69" fmla="*/ 2285930 h 285390"/>
              <a:gd name="T70" fmla="*/ 5178418 w 285390"/>
              <a:gd name="T71" fmla="*/ 1725343 h 285390"/>
              <a:gd name="T72" fmla="*/ 5055165 w 285390"/>
              <a:gd name="T73" fmla="*/ 1848557 h 285390"/>
              <a:gd name="T74" fmla="*/ 4273468 w 285390"/>
              <a:gd name="T75" fmla="*/ 1725343 h 285390"/>
              <a:gd name="T76" fmla="*/ 4145326 w 285390"/>
              <a:gd name="T77" fmla="*/ 1848557 h 285390"/>
              <a:gd name="T78" fmla="*/ 4735890 w 285390"/>
              <a:gd name="T79" fmla="*/ 1786784 h 285390"/>
              <a:gd name="T80" fmla="*/ 1279889 w 285390"/>
              <a:gd name="T81" fmla="*/ 1445010 h 285390"/>
              <a:gd name="T82" fmla="*/ 1279889 w 285390"/>
              <a:gd name="T83" fmla="*/ 1626261 h 285390"/>
              <a:gd name="T84" fmla="*/ 814071 w 285390"/>
              <a:gd name="T85" fmla="*/ 1445010 h 285390"/>
              <a:gd name="T86" fmla="*/ 502593 w 285390"/>
              <a:gd name="T87" fmla="*/ 1532018 h 285390"/>
              <a:gd name="T88" fmla="*/ 2909214 w 285390"/>
              <a:gd name="T89" fmla="*/ 2167663 h 285390"/>
              <a:gd name="T90" fmla="*/ 3051836 w 285390"/>
              <a:gd name="T91" fmla="*/ 1426065 h 285390"/>
              <a:gd name="T92" fmla="*/ 3051836 w 285390"/>
              <a:gd name="T93" fmla="*/ 684553 h 285390"/>
              <a:gd name="T94" fmla="*/ 427775 w 285390"/>
              <a:gd name="T95" fmla="*/ 171139 h 285390"/>
              <a:gd name="T96" fmla="*/ 4078612 w 285390"/>
              <a:gd name="T97" fmla="*/ 5476183 h 285390"/>
              <a:gd name="T98" fmla="*/ 2738099 w 285390"/>
              <a:gd name="T99" fmla="*/ 4763141 h 285390"/>
              <a:gd name="T100" fmla="*/ 4335291 w 285390"/>
              <a:gd name="T101" fmla="*/ 420702 h 285390"/>
              <a:gd name="T102" fmla="*/ 3051836 w 285390"/>
              <a:gd name="T103" fmla="*/ 848477 h 285390"/>
              <a:gd name="T104" fmla="*/ 427775 w 285390"/>
              <a:gd name="T105" fmla="*/ 171139 h 285390"/>
              <a:gd name="T106" fmla="*/ 4506426 w 285390"/>
              <a:gd name="T107" fmla="*/ 1254950 h 285390"/>
              <a:gd name="T108" fmla="*/ 5340688 w 285390"/>
              <a:gd name="T109" fmla="*/ 5076879 h 285390"/>
              <a:gd name="T110" fmla="*/ 427775 w 285390"/>
              <a:gd name="T111" fmla="*/ 5647299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bg1"/>
          </a:solidFill>
          <a:ln>
            <a:noFill/>
          </a:ln>
          <a:effectLst/>
        </p:spPr>
        <p:txBody>
          <a:bodyPr anchor="ctr"/>
          <a:lstStyle/>
          <a:p>
            <a:endParaRPr lang="en-US" sz="675" dirty="0"/>
          </a:p>
        </p:txBody>
      </p:sp>
      <p:sp>
        <p:nvSpPr>
          <p:cNvPr id="40" name="Freeform 970">
            <a:extLst>
              <a:ext uri="{FF2B5EF4-FFF2-40B4-BE49-F238E27FC236}">
                <a16:creationId xmlns:a16="http://schemas.microsoft.com/office/drawing/2014/main" xmlns="" id="{0648AF02-6D73-4391-84C3-B003F209BD5D}"/>
              </a:ext>
            </a:extLst>
          </p:cNvPr>
          <p:cNvSpPr>
            <a:spLocks noChangeAspect="1" noChangeArrowheads="1"/>
          </p:cNvSpPr>
          <p:nvPr/>
        </p:nvSpPr>
        <p:spPr bwMode="auto">
          <a:xfrm>
            <a:off x="945984" y="3874448"/>
            <a:ext cx="262588" cy="262588"/>
          </a:xfrm>
          <a:custGeom>
            <a:avLst/>
            <a:gdLst>
              <a:gd name="T0" fmla="*/ 2105722 w 285390"/>
              <a:gd name="T1" fmla="*/ 4924677 h 285390"/>
              <a:gd name="T2" fmla="*/ 586378 w 285390"/>
              <a:gd name="T3" fmla="*/ 4743428 h 285390"/>
              <a:gd name="T4" fmla="*/ 586378 w 285390"/>
              <a:gd name="T5" fmla="*/ 4924677 h 285390"/>
              <a:gd name="T6" fmla="*/ 2349742 w 285390"/>
              <a:gd name="T7" fmla="*/ 4083756 h 285390"/>
              <a:gd name="T8" fmla="*/ 1193691 w 285390"/>
              <a:gd name="T9" fmla="*/ 4178006 h 285390"/>
              <a:gd name="T10" fmla="*/ 904085 w 285390"/>
              <a:gd name="T11" fmla="*/ 4178006 h 285390"/>
              <a:gd name="T12" fmla="*/ 585654 w 285390"/>
              <a:gd name="T13" fmla="*/ 4083756 h 285390"/>
              <a:gd name="T14" fmla="*/ 4653092 w 285390"/>
              <a:gd name="T15" fmla="*/ 4407264 h 285390"/>
              <a:gd name="T16" fmla="*/ 4826565 w 285390"/>
              <a:gd name="T17" fmla="*/ 3948738 h 285390"/>
              <a:gd name="T18" fmla="*/ 3409042 w 285390"/>
              <a:gd name="T19" fmla="*/ 4263988 h 285390"/>
              <a:gd name="T20" fmla="*/ 3871616 w 285390"/>
              <a:gd name="T21" fmla="*/ 4092051 h 285390"/>
              <a:gd name="T22" fmla="*/ 4826565 w 285390"/>
              <a:gd name="T23" fmla="*/ 3769636 h 285390"/>
              <a:gd name="T24" fmla="*/ 4653092 w 285390"/>
              <a:gd name="T25" fmla="*/ 4579214 h 285390"/>
              <a:gd name="T26" fmla="*/ 3553606 w 285390"/>
              <a:gd name="T27" fmla="*/ 3769636 h 285390"/>
              <a:gd name="T28" fmla="*/ 3727081 w 285390"/>
              <a:gd name="T29" fmla="*/ 4579214 h 285390"/>
              <a:gd name="T30" fmla="*/ 3553606 w 285390"/>
              <a:gd name="T31" fmla="*/ 3769636 h 285390"/>
              <a:gd name="T32" fmla="*/ 2349742 w 285390"/>
              <a:gd name="T33" fmla="*/ 3605294 h 285390"/>
              <a:gd name="T34" fmla="*/ 585654 w 285390"/>
              <a:gd name="T35" fmla="*/ 3424065 h 285390"/>
              <a:gd name="T36" fmla="*/ 585654 w 285390"/>
              <a:gd name="T37" fmla="*/ 3605294 h 285390"/>
              <a:gd name="T38" fmla="*/ 4508526 w 285390"/>
              <a:gd name="T39" fmla="*/ 2988166 h 285390"/>
              <a:gd name="T40" fmla="*/ 4971120 w 285390"/>
              <a:gd name="T41" fmla="*/ 3161646 h 285390"/>
              <a:gd name="T42" fmla="*/ 3553606 w 285390"/>
              <a:gd name="T43" fmla="*/ 2843579 h 285390"/>
              <a:gd name="T44" fmla="*/ 3727081 w 285390"/>
              <a:gd name="T45" fmla="*/ 3306194 h 285390"/>
              <a:gd name="T46" fmla="*/ 3553606 w 285390"/>
              <a:gd name="T47" fmla="*/ 2843579 h 285390"/>
              <a:gd name="T48" fmla="*/ 1636194 w 285390"/>
              <a:gd name="T49" fmla="*/ 2945624 h 285390"/>
              <a:gd name="T50" fmla="*/ 4653092 w 285390"/>
              <a:gd name="T51" fmla="*/ 2670125 h 285390"/>
              <a:gd name="T52" fmla="*/ 4826565 w 285390"/>
              <a:gd name="T53" fmla="*/ 3479663 h 285390"/>
              <a:gd name="T54" fmla="*/ 4653092 w 285390"/>
              <a:gd name="T55" fmla="*/ 2670125 h 285390"/>
              <a:gd name="T56" fmla="*/ 4045086 w 285390"/>
              <a:gd name="T57" fmla="*/ 3161646 h 285390"/>
              <a:gd name="T58" fmla="*/ 3235589 w 285390"/>
              <a:gd name="T59" fmla="*/ 2988166 h 285390"/>
              <a:gd name="T60" fmla="*/ 3051836 w 285390"/>
              <a:gd name="T61" fmla="*/ 4905740 h 285390"/>
              <a:gd name="T62" fmla="*/ 2909214 w 285390"/>
              <a:gd name="T63" fmla="*/ 2338775 h 285390"/>
              <a:gd name="T64" fmla="*/ 2349742 w 285390"/>
              <a:gd name="T65" fmla="*/ 2285930 h 285390"/>
              <a:gd name="T66" fmla="*/ 585654 w 285390"/>
              <a:gd name="T67" fmla="*/ 2104703 h 285390"/>
              <a:gd name="T68" fmla="*/ 585654 w 285390"/>
              <a:gd name="T69" fmla="*/ 2285930 h 285390"/>
              <a:gd name="T70" fmla="*/ 5178418 w 285390"/>
              <a:gd name="T71" fmla="*/ 1725343 h 285390"/>
              <a:gd name="T72" fmla="*/ 5055165 w 285390"/>
              <a:gd name="T73" fmla="*/ 1848557 h 285390"/>
              <a:gd name="T74" fmla="*/ 4273468 w 285390"/>
              <a:gd name="T75" fmla="*/ 1725343 h 285390"/>
              <a:gd name="T76" fmla="*/ 4145326 w 285390"/>
              <a:gd name="T77" fmla="*/ 1848557 h 285390"/>
              <a:gd name="T78" fmla="*/ 4735890 w 285390"/>
              <a:gd name="T79" fmla="*/ 1786784 h 285390"/>
              <a:gd name="T80" fmla="*/ 1279889 w 285390"/>
              <a:gd name="T81" fmla="*/ 1445010 h 285390"/>
              <a:gd name="T82" fmla="*/ 1279889 w 285390"/>
              <a:gd name="T83" fmla="*/ 1626261 h 285390"/>
              <a:gd name="T84" fmla="*/ 814071 w 285390"/>
              <a:gd name="T85" fmla="*/ 1445010 h 285390"/>
              <a:gd name="T86" fmla="*/ 502593 w 285390"/>
              <a:gd name="T87" fmla="*/ 1532018 h 285390"/>
              <a:gd name="T88" fmla="*/ 2909214 w 285390"/>
              <a:gd name="T89" fmla="*/ 2167663 h 285390"/>
              <a:gd name="T90" fmla="*/ 3051836 w 285390"/>
              <a:gd name="T91" fmla="*/ 1426065 h 285390"/>
              <a:gd name="T92" fmla="*/ 3051836 w 285390"/>
              <a:gd name="T93" fmla="*/ 684553 h 285390"/>
              <a:gd name="T94" fmla="*/ 427775 w 285390"/>
              <a:gd name="T95" fmla="*/ 171139 h 285390"/>
              <a:gd name="T96" fmla="*/ 4078612 w 285390"/>
              <a:gd name="T97" fmla="*/ 5476183 h 285390"/>
              <a:gd name="T98" fmla="*/ 2738099 w 285390"/>
              <a:gd name="T99" fmla="*/ 4763141 h 285390"/>
              <a:gd name="T100" fmla="*/ 4335291 w 285390"/>
              <a:gd name="T101" fmla="*/ 420702 h 285390"/>
              <a:gd name="T102" fmla="*/ 3051836 w 285390"/>
              <a:gd name="T103" fmla="*/ 848477 h 285390"/>
              <a:gd name="T104" fmla="*/ 427775 w 285390"/>
              <a:gd name="T105" fmla="*/ 171139 h 285390"/>
              <a:gd name="T106" fmla="*/ 4506426 w 285390"/>
              <a:gd name="T107" fmla="*/ 1254950 h 285390"/>
              <a:gd name="T108" fmla="*/ 5340688 w 285390"/>
              <a:gd name="T109" fmla="*/ 5076879 h 285390"/>
              <a:gd name="T110" fmla="*/ 427775 w 285390"/>
              <a:gd name="T111" fmla="*/ 5647299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bg1"/>
          </a:solidFill>
          <a:ln>
            <a:noFill/>
          </a:ln>
          <a:effectLst/>
        </p:spPr>
        <p:txBody>
          <a:bodyPr anchor="ctr"/>
          <a:lstStyle/>
          <a:p>
            <a:endParaRPr lang="en-US" sz="675" dirty="0"/>
          </a:p>
        </p:txBody>
      </p:sp>
      <p:sp>
        <p:nvSpPr>
          <p:cNvPr id="42" name="Subtitle 2">
            <a:extLst>
              <a:ext uri="{FF2B5EF4-FFF2-40B4-BE49-F238E27FC236}">
                <a16:creationId xmlns:a16="http://schemas.microsoft.com/office/drawing/2014/main" xmlns="" id="{6F46DBB6-CF54-42BF-A71D-0508BC94A9B3}"/>
              </a:ext>
            </a:extLst>
          </p:cNvPr>
          <p:cNvSpPr txBox="1">
            <a:spLocks/>
          </p:cNvSpPr>
          <p:nvPr/>
        </p:nvSpPr>
        <p:spPr>
          <a:xfrm>
            <a:off x="1547257" y="3154406"/>
            <a:ext cx="2562905" cy="3525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Powers to grant, renew, amend, transfer and revoke licences.</a:t>
            </a:r>
          </a:p>
        </p:txBody>
      </p:sp>
      <p:sp>
        <p:nvSpPr>
          <p:cNvPr id="44" name="Subtitle 2">
            <a:extLst>
              <a:ext uri="{FF2B5EF4-FFF2-40B4-BE49-F238E27FC236}">
                <a16:creationId xmlns:a16="http://schemas.microsoft.com/office/drawing/2014/main" xmlns="" id="{9220C174-FED3-426E-9D5F-7CD21CF9EB6C}"/>
              </a:ext>
            </a:extLst>
          </p:cNvPr>
          <p:cNvSpPr txBox="1">
            <a:spLocks/>
          </p:cNvSpPr>
          <p:nvPr/>
        </p:nvSpPr>
        <p:spPr>
          <a:xfrm>
            <a:off x="1534443" y="2269648"/>
            <a:ext cx="2562905" cy="1887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Community media broadcasting</a:t>
            </a:r>
          </a:p>
        </p:txBody>
      </p:sp>
      <p:sp>
        <p:nvSpPr>
          <p:cNvPr id="14" name="TextBox 13">
            <a:extLst>
              <a:ext uri="{FF2B5EF4-FFF2-40B4-BE49-F238E27FC236}">
                <a16:creationId xmlns:a16="http://schemas.microsoft.com/office/drawing/2014/main" xmlns="" id="{49A9E8A3-6145-499C-AE88-CB85443AE8DF}"/>
              </a:ext>
            </a:extLst>
          </p:cNvPr>
          <p:cNvSpPr txBox="1"/>
          <p:nvPr/>
        </p:nvSpPr>
        <p:spPr>
          <a:xfrm>
            <a:off x="3337846" y="1101147"/>
            <a:ext cx="2468304" cy="338554"/>
          </a:xfrm>
          <a:prstGeom prst="rect">
            <a:avLst/>
          </a:prstGeom>
          <a:noFill/>
        </p:spPr>
        <p:txBody>
          <a:bodyPr wrap="none" rtlCol="0">
            <a:spAutoFit/>
          </a:bodyPr>
          <a:lstStyle/>
          <a:p>
            <a:pPr algn="ctr"/>
            <a:r>
              <a:rPr lang="en-US" sz="1600" dirty="0">
                <a:solidFill>
                  <a:schemeClr val="accent2">
                    <a:lumMod val="75000"/>
                  </a:schemeClr>
                </a:solidFill>
              </a:rPr>
              <a:t>REGULATORY FRAMEWORK</a:t>
            </a:r>
          </a:p>
        </p:txBody>
      </p:sp>
    </p:spTree>
    <p:extLst>
      <p:ext uri="{BB962C8B-B14F-4D97-AF65-F5344CB8AC3E}">
        <p14:creationId xmlns:p14="http://schemas.microsoft.com/office/powerpoint/2010/main" xmlns="" val="231298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xmlns="" id="{C0EB5D68-1586-4443-BDF0-C2CD522E3114}"/>
              </a:ext>
            </a:extLst>
          </p:cNvPr>
          <p:cNvSpPr txBox="1"/>
          <p:nvPr/>
        </p:nvSpPr>
        <p:spPr>
          <a:xfrm>
            <a:off x="2177418" y="565494"/>
            <a:ext cx="4453207" cy="477054"/>
          </a:xfrm>
          <a:prstGeom prst="rect">
            <a:avLst/>
          </a:prstGeom>
          <a:noFill/>
        </p:spPr>
        <p:txBody>
          <a:bodyPr wrap="none" rtlCol="0">
            <a:spAutoFit/>
          </a:bodyPr>
          <a:lstStyle/>
          <a:p>
            <a:pPr algn="ctr"/>
            <a:r>
              <a:rPr lang="en-US" sz="2500" b="1" dirty="0">
                <a:solidFill>
                  <a:schemeClr val="accent6">
                    <a:lumMod val="75000"/>
                  </a:schemeClr>
                </a:solidFill>
                <a:latin typeface="Poppins" pitchFamily="2" charset="77"/>
                <a:cs typeface="Poppins" pitchFamily="2" charset="77"/>
              </a:rPr>
              <a:t>NATIONAL DEVELOPMENT PLAN</a:t>
            </a:r>
          </a:p>
        </p:txBody>
      </p:sp>
      <p:sp>
        <p:nvSpPr>
          <p:cNvPr id="40" name="TextBox 39">
            <a:extLst>
              <a:ext uri="{FF2B5EF4-FFF2-40B4-BE49-F238E27FC236}">
                <a16:creationId xmlns:a16="http://schemas.microsoft.com/office/drawing/2014/main" xmlns="" id="{9AA9E97C-0F9F-354A-AD4A-08C07C286943}"/>
              </a:ext>
            </a:extLst>
          </p:cNvPr>
          <p:cNvSpPr txBox="1"/>
          <p:nvPr/>
        </p:nvSpPr>
        <p:spPr>
          <a:xfrm>
            <a:off x="3098790" y="1007752"/>
            <a:ext cx="2667654" cy="307777"/>
          </a:xfrm>
          <a:prstGeom prst="rect">
            <a:avLst/>
          </a:prstGeom>
          <a:noFill/>
        </p:spPr>
        <p:txBody>
          <a:bodyPr wrap="none" rtlCol="0">
            <a:spAutoFit/>
          </a:bodyPr>
          <a:lstStyle/>
          <a:p>
            <a:pPr algn="ctr"/>
            <a:r>
              <a:rPr lang="en-US" sz="1400" b="1" spc="113" dirty="0">
                <a:latin typeface="Poppins Light" pitchFamily="2" charset="77"/>
                <a:cs typeface="Poppins Light" pitchFamily="2" charset="77"/>
              </a:rPr>
              <a:t>ALIGNMENT TO VISION 2030</a:t>
            </a:r>
          </a:p>
        </p:txBody>
      </p:sp>
      <p:sp>
        <p:nvSpPr>
          <p:cNvPr id="3" name="Rectangle 2">
            <a:extLst>
              <a:ext uri="{FF2B5EF4-FFF2-40B4-BE49-F238E27FC236}">
                <a16:creationId xmlns:a16="http://schemas.microsoft.com/office/drawing/2014/main" xmlns="" id="{98ECC4B6-F138-A048-96D2-077D890ACDB9}"/>
              </a:ext>
            </a:extLst>
          </p:cNvPr>
          <p:cNvSpPr/>
          <p:nvPr/>
        </p:nvSpPr>
        <p:spPr>
          <a:xfrm>
            <a:off x="1532023" y="2678865"/>
            <a:ext cx="1448921"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 name="Rectangle 4">
            <a:extLst>
              <a:ext uri="{FF2B5EF4-FFF2-40B4-BE49-F238E27FC236}">
                <a16:creationId xmlns:a16="http://schemas.microsoft.com/office/drawing/2014/main" xmlns="" id="{6957FBB2-1DE7-ED4E-A603-4BFDCB221D36}"/>
              </a:ext>
            </a:extLst>
          </p:cNvPr>
          <p:cNvSpPr/>
          <p:nvPr/>
        </p:nvSpPr>
        <p:spPr>
          <a:xfrm>
            <a:off x="1554273" y="2374311"/>
            <a:ext cx="1436161" cy="589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6" name="Oval 5">
            <a:extLst>
              <a:ext uri="{FF2B5EF4-FFF2-40B4-BE49-F238E27FC236}">
                <a16:creationId xmlns:a16="http://schemas.microsoft.com/office/drawing/2014/main" xmlns="" id="{040E4245-7021-1648-922F-A730A7DF4B76}"/>
              </a:ext>
            </a:extLst>
          </p:cNvPr>
          <p:cNvSpPr/>
          <p:nvPr/>
        </p:nvSpPr>
        <p:spPr>
          <a:xfrm>
            <a:off x="1806042" y="1755507"/>
            <a:ext cx="919905" cy="919905"/>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 name="TextBox 7">
            <a:extLst>
              <a:ext uri="{FF2B5EF4-FFF2-40B4-BE49-F238E27FC236}">
                <a16:creationId xmlns:a16="http://schemas.microsoft.com/office/drawing/2014/main" xmlns="" id="{F53D5784-8290-BB47-9E70-506E89E9C9EA}"/>
              </a:ext>
            </a:extLst>
          </p:cNvPr>
          <p:cNvSpPr txBox="1"/>
          <p:nvPr/>
        </p:nvSpPr>
        <p:spPr>
          <a:xfrm>
            <a:off x="1839185" y="3049178"/>
            <a:ext cx="774571" cy="276999"/>
          </a:xfrm>
          <a:prstGeom prst="rect">
            <a:avLst/>
          </a:prstGeom>
          <a:noFill/>
        </p:spPr>
        <p:txBody>
          <a:bodyPr wrap="none" rtlCol="0" anchor="ctr">
            <a:spAutoFit/>
          </a:bodyPr>
          <a:lstStyle/>
          <a:p>
            <a:pPr algn="ctr"/>
            <a:r>
              <a:rPr lang="en-US" sz="1200" b="1" dirty="0">
                <a:solidFill>
                  <a:schemeClr val="accent1">
                    <a:lumMod val="75000"/>
                  </a:schemeClr>
                </a:solidFill>
                <a:latin typeface="Poppins" pitchFamily="2" charset="77"/>
                <a:cs typeface="Poppins" pitchFamily="2" charset="77"/>
              </a:rPr>
              <a:t>Priority 6</a:t>
            </a:r>
          </a:p>
        </p:txBody>
      </p:sp>
      <p:sp>
        <p:nvSpPr>
          <p:cNvPr id="9" name="Subtitle 2">
            <a:extLst>
              <a:ext uri="{FF2B5EF4-FFF2-40B4-BE49-F238E27FC236}">
                <a16:creationId xmlns:a16="http://schemas.microsoft.com/office/drawing/2014/main" xmlns="" id="{3254BA69-8120-3F49-BA1C-1F233C664B2C}"/>
              </a:ext>
            </a:extLst>
          </p:cNvPr>
          <p:cNvSpPr txBox="1">
            <a:spLocks/>
          </p:cNvSpPr>
          <p:nvPr/>
        </p:nvSpPr>
        <p:spPr>
          <a:xfrm>
            <a:off x="1603053" y="3344810"/>
            <a:ext cx="1297137" cy="69026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Building a Capable, Ethical and Developmental State</a:t>
            </a:r>
          </a:p>
        </p:txBody>
      </p:sp>
      <p:sp>
        <p:nvSpPr>
          <p:cNvPr id="19" name="Rectangle 18">
            <a:extLst>
              <a:ext uri="{FF2B5EF4-FFF2-40B4-BE49-F238E27FC236}">
                <a16:creationId xmlns:a16="http://schemas.microsoft.com/office/drawing/2014/main" xmlns="" id="{FDD7D2A5-7F30-7D48-BA91-522CE5082F8B}"/>
              </a:ext>
            </a:extLst>
          </p:cNvPr>
          <p:cNvSpPr/>
          <p:nvPr/>
        </p:nvSpPr>
        <p:spPr>
          <a:xfrm>
            <a:off x="3820254" y="2764223"/>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20" name="Rectangle 19">
            <a:extLst>
              <a:ext uri="{FF2B5EF4-FFF2-40B4-BE49-F238E27FC236}">
                <a16:creationId xmlns:a16="http://schemas.microsoft.com/office/drawing/2014/main" xmlns="" id="{A3DFA7F7-CA92-664D-BE41-0DD85D7BEF0D}"/>
              </a:ext>
            </a:extLst>
          </p:cNvPr>
          <p:cNvSpPr/>
          <p:nvPr/>
        </p:nvSpPr>
        <p:spPr>
          <a:xfrm>
            <a:off x="3818122" y="2285958"/>
            <a:ext cx="1439199"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xmlns="" id="{1E02D11D-2742-2B4A-A296-6BEC5E586E41}"/>
              </a:ext>
            </a:extLst>
          </p:cNvPr>
          <p:cNvSpPr/>
          <p:nvPr/>
        </p:nvSpPr>
        <p:spPr>
          <a:xfrm>
            <a:off x="4097618" y="1812999"/>
            <a:ext cx="919905" cy="919905"/>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TextBox 22">
            <a:extLst>
              <a:ext uri="{FF2B5EF4-FFF2-40B4-BE49-F238E27FC236}">
                <a16:creationId xmlns:a16="http://schemas.microsoft.com/office/drawing/2014/main" xmlns="" id="{35FC6C5C-25E1-E049-AE8F-1BA097F7F43A}"/>
              </a:ext>
            </a:extLst>
          </p:cNvPr>
          <p:cNvSpPr txBox="1"/>
          <p:nvPr/>
        </p:nvSpPr>
        <p:spPr>
          <a:xfrm>
            <a:off x="4231807" y="3086082"/>
            <a:ext cx="774572" cy="276999"/>
          </a:xfrm>
          <a:prstGeom prst="rect">
            <a:avLst/>
          </a:prstGeom>
          <a:noFill/>
        </p:spPr>
        <p:txBody>
          <a:bodyPr wrap="none" rtlCol="0" anchor="ctr">
            <a:spAutoFit/>
          </a:bodyPr>
          <a:lstStyle/>
          <a:p>
            <a:pPr algn="ctr"/>
            <a:r>
              <a:rPr lang="en-US" sz="1200" b="1" dirty="0">
                <a:solidFill>
                  <a:schemeClr val="accent2">
                    <a:lumMod val="75000"/>
                  </a:schemeClr>
                </a:solidFill>
                <a:latin typeface="Poppins" pitchFamily="2" charset="77"/>
                <a:cs typeface="Poppins" pitchFamily="2" charset="77"/>
              </a:rPr>
              <a:t>Priority 1</a:t>
            </a:r>
          </a:p>
        </p:txBody>
      </p:sp>
      <p:sp>
        <p:nvSpPr>
          <p:cNvPr id="24" name="Subtitle 2">
            <a:extLst>
              <a:ext uri="{FF2B5EF4-FFF2-40B4-BE49-F238E27FC236}">
                <a16:creationId xmlns:a16="http://schemas.microsoft.com/office/drawing/2014/main" xmlns="" id="{0A4E749C-C01F-134B-951B-88AF66A65C10}"/>
              </a:ext>
            </a:extLst>
          </p:cNvPr>
          <p:cNvSpPr txBox="1">
            <a:spLocks/>
          </p:cNvSpPr>
          <p:nvPr/>
        </p:nvSpPr>
        <p:spPr>
          <a:xfrm>
            <a:off x="3922122" y="3326177"/>
            <a:ext cx="1297137" cy="51925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Economic Transformation and Job Creation</a:t>
            </a:r>
          </a:p>
        </p:txBody>
      </p:sp>
      <p:sp>
        <p:nvSpPr>
          <p:cNvPr id="42" name="Freeform 41">
            <a:extLst>
              <a:ext uri="{FF2B5EF4-FFF2-40B4-BE49-F238E27FC236}">
                <a16:creationId xmlns:a16="http://schemas.microsoft.com/office/drawing/2014/main" xmlns="" id="{0510F447-F301-DA4F-8977-6E2F255D47BC}"/>
              </a:ext>
            </a:extLst>
          </p:cNvPr>
          <p:cNvSpPr>
            <a:spLocks noChangeAspect="1" noChangeArrowheads="1"/>
          </p:cNvSpPr>
          <p:nvPr/>
        </p:nvSpPr>
        <p:spPr bwMode="auto">
          <a:xfrm>
            <a:off x="4338206" y="2029727"/>
            <a:ext cx="561774" cy="561774"/>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a:effectLst/>
        </p:spPr>
        <p:txBody>
          <a:bodyPr wrap="square" anchor="ctr">
            <a:noAutofit/>
          </a:bodyPr>
          <a:lstStyle/>
          <a:p>
            <a:endParaRPr lang="en-US" sz="675" dirty="0">
              <a:latin typeface="Lato Light" panose="020F0502020204030203" pitchFamily="34" charset="0"/>
            </a:endParaRPr>
          </a:p>
        </p:txBody>
      </p:sp>
      <p:sp>
        <p:nvSpPr>
          <p:cNvPr id="47" name="Subtitle 2">
            <a:extLst>
              <a:ext uri="{FF2B5EF4-FFF2-40B4-BE49-F238E27FC236}">
                <a16:creationId xmlns:a16="http://schemas.microsoft.com/office/drawing/2014/main" xmlns="" id="{B660DB81-B227-4CFE-919C-B0EEF253DE11}"/>
              </a:ext>
            </a:extLst>
          </p:cNvPr>
          <p:cNvSpPr txBox="1">
            <a:spLocks/>
          </p:cNvSpPr>
          <p:nvPr/>
        </p:nvSpPr>
        <p:spPr>
          <a:xfrm>
            <a:off x="1435759" y="4188472"/>
            <a:ext cx="1650287" cy="8863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  </a:t>
            </a:r>
          </a:p>
          <a:p>
            <a:pPr>
              <a:lnSpc>
                <a:spcPts val="1313"/>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Capable, effective and efficient organisation in support of the delivery of the mandate</a:t>
            </a:r>
          </a:p>
        </p:txBody>
      </p:sp>
      <p:sp>
        <p:nvSpPr>
          <p:cNvPr id="50" name="Rectangle 49">
            <a:extLst>
              <a:ext uri="{FF2B5EF4-FFF2-40B4-BE49-F238E27FC236}">
                <a16:creationId xmlns:a16="http://schemas.microsoft.com/office/drawing/2014/main" xmlns="" id="{89F55159-A6D6-4EDD-A84E-CE7066088B14}"/>
              </a:ext>
            </a:extLst>
          </p:cNvPr>
          <p:cNvSpPr/>
          <p:nvPr/>
        </p:nvSpPr>
        <p:spPr>
          <a:xfrm>
            <a:off x="6074510" y="2722368"/>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1" name="Rectangle 50">
            <a:extLst>
              <a:ext uri="{FF2B5EF4-FFF2-40B4-BE49-F238E27FC236}">
                <a16:creationId xmlns:a16="http://schemas.microsoft.com/office/drawing/2014/main" xmlns="" id="{310FF523-D647-4107-808F-76D13805129F}"/>
              </a:ext>
            </a:extLst>
          </p:cNvPr>
          <p:cNvSpPr/>
          <p:nvPr/>
        </p:nvSpPr>
        <p:spPr>
          <a:xfrm>
            <a:off x="6085009" y="2408761"/>
            <a:ext cx="1439199" cy="540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2" name="Oval 51">
            <a:extLst>
              <a:ext uri="{FF2B5EF4-FFF2-40B4-BE49-F238E27FC236}">
                <a16:creationId xmlns:a16="http://schemas.microsoft.com/office/drawing/2014/main" xmlns="" id="{B17BFBB4-543D-4132-AB33-17E70B1F9D3F}"/>
              </a:ext>
            </a:extLst>
          </p:cNvPr>
          <p:cNvSpPr/>
          <p:nvPr/>
        </p:nvSpPr>
        <p:spPr>
          <a:xfrm>
            <a:off x="6389194" y="1830505"/>
            <a:ext cx="919905" cy="919905"/>
          </a:xfrm>
          <a:prstGeom prst="ellipse">
            <a:avLst/>
          </a:prstGeom>
          <a:solidFill>
            <a:schemeClr val="bg2"/>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3" name="TextBox 52">
            <a:extLst>
              <a:ext uri="{FF2B5EF4-FFF2-40B4-BE49-F238E27FC236}">
                <a16:creationId xmlns:a16="http://schemas.microsoft.com/office/drawing/2014/main" xmlns="" id="{ED25CBB5-BB56-48A7-98A5-4DF5A8E176FD}"/>
              </a:ext>
            </a:extLst>
          </p:cNvPr>
          <p:cNvSpPr txBox="1"/>
          <p:nvPr/>
        </p:nvSpPr>
        <p:spPr>
          <a:xfrm>
            <a:off x="6297320" y="3018012"/>
            <a:ext cx="774571" cy="276999"/>
          </a:xfrm>
          <a:prstGeom prst="rect">
            <a:avLst/>
          </a:prstGeom>
          <a:noFill/>
        </p:spPr>
        <p:txBody>
          <a:bodyPr wrap="square" rtlCol="0" anchor="ctr">
            <a:spAutoFit/>
          </a:bodyPr>
          <a:lstStyle/>
          <a:p>
            <a:pPr algn="ctr"/>
            <a:r>
              <a:rPr lang="en-US" sz="1200" b="1" dirty="0">
                <a:solidFill>
                  <a:schemeClr val="accent2">
                    <a:lumMod val="75000"/>
                  </a:schemeClr>
                </a:solidFill>
                <a:latin typeface="Poppins" pitchFamily="2" charset="77"/>
                <a:cs typeface="Poppins" pitchFamily="2" charset="77"/>
              </a:rPr>
              <a:t>Priority 5</a:t>
            </a:r>
          </a:p>
        </p:txBody>
      </p:sp>
      <p:sp>
        <p:nvSpPr>
          <p:cNvPr id="54" name="Subtitle 2">
            <a:extLst>
              <a:ext uri="{FF2B5EF4-FFF2-40B4-BE49-F238E27FC236}">
                <a16:creationId xmlns:a16="http://schemas.microsoft.com/office/drawing/2014/main" xmlns="" id="{51967779-25EC-4F06-A15A-70D87D71BA12}"/>
              </a:ext>
            </a:extLst>
          </p:cNvPr>
          <p:cNvSpPr txBox="1">
            <a:spLocks/>
          </p:cNvSpPr>
          <p:nvPr/>
        </p:nvSpPr>
        <p:spPr>
          <a:xfrm>
            <a:off x="6074510" y="3298995"/>
            <a:ext cx="1297137" cy="52354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Social Cohesion and Safe communities</a:t>
            </a:r>
          </a:p>
        </p:txBody>
      </p:sp>
      <p:sp>
        <p:nvSpPr>
          <p:cNvPr id="55" name="Subtitle 2">
            <a:extLst>
              <a:ext uri="{FF2B5EF4-FFF2-40B4-BE49-F238E27FC236}">
                <a16:creationId xmlns:a16="http://schemas.microsoft.com/office/drawing/2014/main" xmlns="" id="{F128E1FE-517B-48DE-99E9-4FD614158D03}"/>
              </a:ext>
            </a:extLst>
          </p:cNvPr>
          <p:cNvSpPr txBox="1">
            <a:spLocks/>
          </p:cNvSpPr>
          <p:nvPr/>
        </p:nvSpPr>
        <p:spPr>
          <a:xfrm>
            <a:off x="3873764" y="4148939"/>
            <a:ext cx="1297137" cy="8555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Capacitated, digital responsive community- based media in SA.</a:t>
            </a:r>
          </a:p>
        </p:txBody>
      </p:sp>
      <p:sp>
        <p:nvSpPr>
          <p:cNvPr id="28" name="Freeform 80">
            <a:extLst>
              <a:ext uri="{FF2B5EF4-FFF2-40B4-BE49-F238E27FC236}">
                <a16:creationId xmlns:a16="http://schemas.microsoft.com/office/drawing/2014/main" xmlns="" id="{2E1432A3-BF23-40B8-BBE5-B5F93F7DCB8C}"/>
              </a:ext>
            </a:extLst>
          </p:cNvPr>
          <p:cNvSpPr>
            <a:spLocks noChangeAspect="1" noChangeArrowheads="1"/>
          </p:cNvSpPr>
          <p:nvPr/>
        </p:nvSpPr>
        <p:spPr bwMode="auto">
          <a:xfrm>
            <a:off x="6532798" y="2072665"/>
            <a:ext cx="602004" cy="389359"/>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solidFill>
              <a:srgbClr val="C00000"/>
            </a:solidFill>
          </a:ln>
          <a:effectLst/>
        </p:spPr>
        <p:txBody>
          <a:bodyPr wrap="square" anchor="ctr">
            <a:noAutofit/>
          </a:bodyPr>
          <a:lstStyle/>
          <a:p>
            <a:endParaRPr lang="en-US" dirty="0">
              <a:solidFill>
                <a:schemeClr val="bg1"/>
              </a:solidFill>
              <a:latin typeface="Lato Light" panose="020F0502020204030203" pitchFamily="34" charset="0"/>
            </a:endParaRPr>
          </a:p>
        </p:txBody>
      </p:sp>
      <p:sp>
        <p:nvSpPr>
          <p:cNvPr id="25" name="Subtitle 2">
            <a:extLst>
              <a:ext uri="{FF2B5EF4-FFF2-40B4-BE49-F238E27FC236}">
                <a16:creationId xmlns:a16="http://schemas.microsoft.com/office/drawing/2014/main" xmlns="" id="{9F5EA2B4-3FB5-42F2-A108-A7F4340BA2F0}"/>
              </a:ext>
            </a:extLst>
          </p:cNvPr>
          <p:cNvSpPr txBox="1">
            <a:spLocks/>
          </p:cNvSpPr>
          <p:nvPr/>
        </p:nvSpPr>
        <p:spPr>
          <a:xfrm>
            <a:off x="6105711" y="4066207"/>
            <a:ext cx="1297137" cy="12138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endPar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Media diversity promoted through the growth and sustainability of community-based media in SA.</a:t>
            </a:r>
          </a:p>
        </p:txBody>
      </p:sp>
      <p:sp>
        <p:nvSpPr>
          <p:cNvPr id="2" name="Freeform 1066">
            <a:extLst>
              <a:ext uri="{FF2B5EF4-FFF2-40B4-BE49-F238E27FC236}">
                <a16:creationId xmlns:a16="http://schemas.microsoft.com/office/drawing/2014/main" xmlns="" id="{2B49EB51-0147-4C91-BF90-ECE12A5B34A6}"/>
              </a:ext>
            </a:extLst>
          </p:cNvPr>
          <p:cNvSpPr>
            <a:spLocks noChangeAspect="1" noChangeArrowheads="1"/>
          </p:cNvSpPr>
          <p:nvPr/>
        </p:nvSpPr>
        <p:spPr bwMode="auto">
          <a:xfrm>
            <a:off x="2003081" y="1939439"/>
            <a:ext cx="543440" cy="541782"/>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ln/>
        </p:spPr>
        <p:style>
          <a:lnRef idx="2">
            <a:schemeClr val="accent1"/>
          </a:lnRef>
          <a:fillRef idx="1">
            <a:schemeClr val="lt1"/>
          </a:fillRef>
          <a:effectRef idx="0">
            <a:schemeClr val="accent1"/>
          </a:effectRef>
          <a:fontRef idx="minor">
            <a:schemeClr val="dk1"/>
          </a:fontRef>
        </p:style>
        <p:txBody>
          <a:bodyPr anchor="ctr"/>
          <a:lstStyle/>
          <a:p>
            <a:endParaRPr lang="en-US" sz="675" dirty="0">
              <a:latin typeface="Lato Light" panose="020F0502020204030203" pitchFamily="34" charset="0"/>
            </a:endParaRPr>
          </a:p>
        </p:txBody>
      </p:sp>
    </p:spTree>
    <p:extLst>
      <p:ext uri="{BB962C8B-B14F-4D97-AF65-F5344CB8AC3E}">
        <p14:creationId xmlns:p14="http://schemas.microsoft.com/office/powerpoint/2010/main" xmlns="" val="284704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Фигура">
            <a:extLst>
              <a:ext uri="{FF2B5EF4-FFF2-40B4-BE49-F238E27FC236}">
                <a16:creationId xmlns:a16="http://schemas.microsoft.com/office/drawing/2014/main" xmlns="" id="{5D1537C3-6A35-D84D-A993-397AFEEA377A}"/>
              </a:ext>
            </a:extLst>
          </p:cNvPr>
          <p:cNvSpPr>
            <a:spLocks/>
          </p:cNvSpPr>
          <p:nvPr/>
        </p:nvSpPr>
        <p:spPr bwMode="auto">
          <a:xfrm>
            <a:off x="1053687" y="2085683"/>
            <a:ext cx="2475461" cy="3195325"/>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050" tIns="19050" rIns="19050" bIns="19050" anchor="ctr"/>
          <a:lstStyle/>
          <a:p>
            <a:endParaRPr lang="en-US" sz="1350" dirty="0">
              <a:latin typeface="Lato Light" panose="020F0502020204030203" pitchFamily="34" charset="0"/>
            </a:endParaRPr>
          </a:p>
        </p:txBody>
      </p:sp>
      <p:sp>
        <p:nvSpPr>
          <p:cNvPr id="6" name="Фигура">
            <a:extLst>
              <a:ext uri="{FF2B5EF4-FFF2-40B4-BE49-F238E27FC236}">
                <a16:creationId xmlns:a16="http://schemas.microsoft.com/office/drawing/2014/main" xmlns="" id="{3F062386-9970-D846-AC2A-1D095008CDC1}"/>
              </a:ext>
            </a:extLst>
          </p:cNvPr>
          <p:cNvSpPr/>
          <p:nvPr/>
        </p:nvSpPr>
        <p:spPr bwMode="auto">
          <a:xfrm>
            <a:off x="2804620" y="2315474"/>
            <a:ext cx="2150269" cy="3203972"/>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7" name="Фигура">
            <a:extLst>
              <a:ext uri="{FF2B5EF4-FFF2-40B4-BE49-F238E27FC236}">
                <a16:creationId xmlns:a16="http://schemas.microsoft.com/office/drawing/2014/main" xmlns="" id="{94588E0D-6B65-7F42-BD54-50A55B21A3D8}"/>
              </a:ext>
            </a:extLst>
          </p:cNvPr>
          <p:cNvSpPr/>
          <p:nvPr/>
        </p:nvSpPr>
        <p:spPr bwMode="auto">
          <a:xfrm>
            <a:off x="996061" y="3941868"/>
            <a:ext cx="3652242" cy="1599604"/>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2" name="Freeform 797">
            <a:extLst>
              <a:ext uri="{FF2B5EF4-FFF2-40B4-BE49-F238E27FC236}">
                <a16:creationId xmlns:a16="http://schemas.microsoft.com/office/drawing/2014/main" xmlns="" id="{D62561EB-8F6B-744B-BE4C-103BD4DEA472}"/>
              </a:ext>
            </a:extLst>
          </p:cNvPr>
          <p:cNvSpPr>
            <a:spLocks noChangeArrowheads="1"/>
          </p:cNvSpPr>
          <p:nvPr/>
        </p:nvSpPr>
        <p:spPr bwMode="auto">
          <a:xfrm>
            <a:off x="3751480" y="4083082"/>
            <a:ext cx="345468" cy="345468"/>
          </a:xfrm>
          <a:custGeom>
            <a:avLst/>
            <a:gdLst/>
            <a:ahLst/>
            <a:cxnLst/>
            <a:rect l="0" t="0" r="r" b="b"/>
            <a:pathLst>
              <a:path w="304441" h="304440">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4" name="Freeform 799">
            <a:extLst>
              <a:ext uri="{FF2B5EF4-FFF2-40B4-BE49-F238E27FC236}">
                <a16:creationId xmlns:a16="http://schemas.microsoft.com/office/drawing/2014/main" xmlns="" id="{756C1CAC-4D2D-DC48-A7A5-8CAD9811D451}"/>
              </a:ext>
            </a:extLst>
          </p:cNvPr>
          <p:cNvSpPr>
            <a:spLocks noChangeArrowheads="1"/>
          </p:cNvSpPr>
          <p:nvPr/>
        </p:nvSpPr>
        <p:spPr bwMode="auto">
          <a:xfrm>
            <a:off x="1961479" y="4404207"/>
            <a:ext cx="347267" cy="322077"/>
          </a:xfrm>
          <a:custGeom>
            <a:avLst/>
            <a:gdLst/>
            <a:ahLst/>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6" name="TextBox 25">
            <a:extLst>
              <a:ext uri="{FF2B5EF4-FFF2-40B4-BE49-F238E27FC236}">
                <a16:creationId xmlns:a16="http://schemas.microsoft.com/office/drawing/2014/main" xmlns="" id="{A2C86110-5426-7444-ABA1-BF6BA259532E}"/>
              </a:ext>
            </a:extLst>
          </p:cNvPr>
          <p:cNvSpPr txBox="1"/>
          <p:nvPr/>
        </p:nvSpPr>
        <p:spPr>
          <a:xfrm>
            <a:off x="3619626" y="4428550"/>
            <a:ext cx="671722"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Values</a:t>
            </a:r>
          </a:p>
        </p:txBody>
      </p:sp>
      <p:sp>
        <p:nvSpPr>
          <p:cNvPr id="28" name="TextBox 27">
            <a:extLst>
              <a:ext uri="{FF2B5EF4-FFF2-40B4-BE49-F238E27FC236}">
                <a16:creationId xmlns:a16="http://schemas.microsoft.com/office/drawing/2014/main" xmlns="" id="{4DDC91E5-656F-3449-96DF-1D7D846A43C0}"/>
              </a:ext>
            </a:extLst>
          </p:cNvPr>
          <p:cNvSpPr txBox="1"/>
          <p:nvPr/>
        </p:nvSpPr>
        <p:spPr>
          <a:xfrm>
            <a:off x="1751036" y="4767946"/>
            <a:ext cx="768159"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Mission</a:t>
            </a:r>
          </a:p>
        </p:txBody>
      </p:sp>
      <p:sp>
        <p:nvSpPr>
          <p:cNvPr id="30" name="TextBox 29">
            <a:extLst>
              <a:ext uri="{FF2B5EF4-FFF2-40B4-BE49-F238E27FC236}">
                <a16:creationId xmlns:a16="http://schemas.microsoft.com/office/drawing/2014/main" xmlns="" id="{A20B6869-7BEF-CD4B-968E-F02C0DB2E8DF}"/>
              </a:ext>
            </a:extLst>
          </p:cNvPr>
          <p:cNvSpPr txBox="1"/>
          <p:nvPr/>
        </p:nvSpPr>
        <p:spPr>
          <a:xfrm>
            <a:off x="2508471" y="2989691"/>
            <a:ext cx="644728"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Vision</a:t>
            </a:r>
          </a:p>
        </p:txBody>
      </p:sp>
      <p:sp>
        <p:nvSpPr>
          <p:cNvPr id="31" name="Subtitle 2">
            <a:extLst>
              <a:ext uri="{FF2B5EF4-FFF2-40B4-BE49-F238E27FC236}">
                <a16:creationId xmlns:a16="http://schemas.microsoft.com/office/drawing/2014/main" xmlns="" id="{229F41D1-F5BC-5E4C-BBAA-E55A4DD5FA8D}"/>
              </a:ext>
            </a:extLst>
          </p:cNvPr>
          <p:cNvSpPr txBox="1">
            <a:spLocks/>
          </p:cNvSpPr>
          <p:nvPr/>
        </p:nvSpPr>
        <p:spPr>
          <a:xfrm>
            <a:off x="5138347" y="2340939"/>
            <a:ext cx="3226007" cy="52771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An accessible, transformed and, diversified media.</a:t>
            </a:r>
            <a:endParaRPr lang="en-US" sz="1400" dirty="0">
              <a:solidFill>
                <a:schemeClr val="tx1"/>
              </a:solidFill>
              <a:latin typeface="Lato" panose="020F0502020204030203"/>
              <a:ea typeface="Lato" panose="020F0502020204030203" pitchFamily="34" charset="0"/>
              <a:cs typeface="Lato" panose="020F0502020204030203" pitchFamily="34" charset="0"/>
            </a:endParaRPr>
          </a:p>
        </p:txBody>
      </p:sp>
      <p:sp>
        <p:nvSpPr>
          <p:cNvPr id="32" name="TextBox 31">
            <a:extLst>
              <a:ext uri="{FF2B5EF4-FFF2-40B4-BE49-F238E27FC236}">
                <a16:creationId xmlns:a16="http://schemas.microsoft.com/office/drawing/2014/main" xmlns="" id="{218F632A-F2F0-1445-BC51-06280C9F5D99}"/>
              </a:ext>
            </a:extLst>
          </p:cNvPr>
          <p:cNvSpPr txBox="1"/>
          <p:nvPr/>
        </p:nvSpPr>
        <p:spPr>
          <a:xfrm>
            <a:off x="5073095" y="2020138"/>
            <a:ext cx="755335" cy="338554"/>
          </a:xfrm>
          <a:prstGeom prst="rect">
            <a:avLst/>
          </a:prstGeom>
          <a:noFill/>
        </p:spPr>
        <p:txBody>
          <a:bodyPr wrap="none" rtlCol="0" anchor="t" anchorCtr="0">
            <a:spAutoFit/>
          </a:bodyPr>
          <a:lstStyle/>
          <a:p>
            <a:r>
              <a:rPr lang="en-US" sz="1600" b="1" dirty="0">
                <a:solidFill>
                  <a:schemeClr val="accent1"/>
                </a:solidFill>
                <a:latin typeface="Poppins" pitchFamily="2" charset="77"/>
                <a:ea typeface="League Spartan" charset="0"/>
                <a:cs typeface="Poppins" pitchFamily="2" charset="77"/>
              </a:rPr>
              <a:t>Vision </a:t>
            </a:r>
          </a:p>
        </p:txBody>
      </p:sp>
      <p:sp>
        <p:nvSpPr>
          <p:cNvPr id="33" name="Subtitle 2">
            <a:extLst>
              <a:ext uri="{FF2B5EF4-FFF2-40B4-BE49-F238E27FC236}">
                <a16:creationId xmlns:a16="http://schemas.microsoft.com/office/drawing/2014/main" xmlns="" id="{FF2E5452-13B4-4A42-8439-DD8E0141BF98}"/>
              </a:ext>
            </a:extLst>
          </p:cNvPr>
          <p:cNvSpPr txBox="1">
            <a:spLocks/>
          </p:cNvSpPr>
          <p:nvPr/>
        </p:nvSpPr>
        <p:spPr>
          <a:xfrm>
            <a:off x="5138347" y="3535520"/>
            <a:ext cx="3474552" cy="15618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To support the development of a vibrant, innovative, sustainable and people-centred community media sector through resourcing, knowledge-based research and capacity building, in order to give a voice to historically disadvantaged communities.</a:t>
            </a:r>
            <a:endParaRPr lang="en-US" sz="1400" dirty="0">
              <a:solidFill>
                <a:schemeClr val="tx1"/>
              </a:solidFill>
              <a:latin typeface="Lato" panose="020F0502020204030203"/>
            </a:endParaRPr>
          </a:p>
        </p:txBody>
      </p:sp>
      <p:sp>
        <p:nvSpPr>
          <p:cNvPr id="34" name="TextBox 33">
            <a:extLst>
              <a:ext uri="{FF2B5EF4-FFF2-40B4-BE49-F238E27FC236}">
                <a16:creationId xmlns:a16="http://schemas.microsoft.com/office/drawing/2014/main" xmlns="" id="{AD727E9E-7540-EB44-9024-7C26159C0BE7}"/>
              </a:ext>
            </a:extLst>
          </p:cNvPr>
          <p:cNvSpPr txBox="1"/>
          <p:nvPr/>
        </p:nvSpPr>
        <p:spPr>
          <a:xfrm>
            <a:off x="5096623" y="3196966"/>
            <a:ext cx="894797" cy="338554"/>
          </a:xfrm>
          <a:prstGeom prst="rect">
            <a:avLst/>
          </a:prstGeom>
          <a:noFill/>
        </p:spPr>
        <p:txBody>
          <a:bodyPr wrap="none" rtlCol="0" anchor="t" anchorCtr="0">
            <a:spAutoFit/>
          </a:bodyPr>
          <a:lstStyle/>
          <a:p>
            <a:r>
              <a:rPr lang="en-US" sz="1600" b="1" dirty="0">
                <a:solidFill>
                  <a:schemeClr val="accent2"/>
                </a:solidFill>
                <a:latin typeface="Poppins" pitchFamily="2" charset="77"/>
                <a:ea typeface="League Spartan" charset="0"/>
                <a:cs typeface="Poppins" pitchFamily="2" charset="77"/>
              </a:rPr>
              <a:t>Mission </a:t>
            </a:r>
          </a:p>
        </p:txBody>
      </p:sp>
      <p:sp>
        <p:nvSpPr>
          <p:cNvPr id="35" name="Subtitle 2">
            <a:extLst>
              <a:ext uri="{FF2B5EF4-FFF2-40B4-BE49-F238E27FC236}">
                <a16:creationId xmlns:a16="http://schemas.microsoft.com/office/drawing/2014/main" xmlns="" id="{FEEBD385-5C40-5442-9C4A-D4A68A19D762}"/>
              </a:ext>
            </a:extLst>
          </p:cNvPr>
          <p:cNvSpPr txBox="1">
            <a:spLocks/>
          </p:cNvSpPr>
          <p:nvPr/>
        </p:nvSpPr>
        <p:spPr>
          <a:xfrm>
            <a:off x="5197614" y="5397900"/>
            <a:ext cx="3356018" cy="52771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Accountability, Inclusivity, Integrity, Ubuntu, Professionalism. </a:t>
            </a:r>
            <a:endParaRPr lang="en-ZA" sz="1400" dirty="0">
              <a:solidFill>
                <a:schemeClr val="tx1"/>
              </a:solidFill>
              <a:latin typeface="Lato" panose="020F0502020204030203"/>
            </a:endParaRPr>
          </a:p>
        </p:txBody>
      </p:sp>
      <p:sp>
        <p:nvSpPr>
          <p:cNvPr id="36" name="TextBox 35">
            <a:extLst>
              <a:ext uri="{FF2B5EF4-FFF2-40B4-BE49-F238E27FC236}">
                <a16:creationId xmlns:a16="http://schemas.microsoft.com/office/drawing/2014/main" xmlns="" id="{37ABC3D0-648D-0C4B-8C66-C60626295673}"/>
              </a:ext>
            </a:extLst>
          </p:cNvPr>
          <p:cNvSpPr txBox="1"/>
          <p:nvPr/>
        </p:nvSpPr>
        <p:spPr>
          <a:xfrm>
            <a:off x="5173631" y="5111731"/>
            <a:ext cx="740780" cy="338554"/>
          </a:xfrm>
          <a:prstGeom prst="rect">
            <a:avLst/>
          </a:prstGeom>
          <a:noFill/>
        </p:spPr>
        <p:txBody>
          <a:bodyPr wrap="none" rtlCol="0" anchor="t" anchorCtr="0">
            <a:spAutoFit/>
          </a:bodyPr>
          <a:lstStyle/>
          <a:p>
            <a:r>
              <a:rPr lang="en-US" sz="1600" b="1" dirty="0">
                <a:solidFill>
                  <a:schemeClr val="accent3"/>
                </a:solidFill>
                <a:latin typeface="Poppins" pitchFamily="2" charset="77"/>
                <a:ea typeface="League Spartan" charset="0"/>
                <a:cs typeface="Poppins" pitchFamily="2" charset="77"/>
              </a:rPr>
              <a:t>Values</a:t>
            </a:r>
          </a:p>
        </p:txBody>
      </p:sp>
      <p:sp>
        <p:nvSpPr>
          <p:cNvPr id="37" name="TextBox 36">
            <a:extLst>
              <a:ext uri="{FF2B5EF4-FFF2-40B4-BE49-F238E27FC236}">
                <a16:creationId xmlns:a16="http://schemas.microsoft.com/office/drawing/2014/main" xmlns="" id="{2BF565C1-5E5D-4FED-82C3-5975AC8F8F8C}"/>
              </a:ext>
            </a:extLst>
          </p:cNvPr>
          <p:cNvSpPr txBox="1"/>
          <p:nvPr/>
        </p:nvSpPr>
        <p:spPr>
          <a:xfrm>
            <a:off x="2650223" y="608357"/>
            <a:ext cx="384355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VISION, MISSION &amp; VALUES</a:t>
            </a:r>
          </a:p>
        </p:txBody>
      </p:sp>
      <p:sp>
        <p:nvSpPr>
          <p:cNvPr id="38" name="Freeform 158">
            <a:extLst>
              <a:ext uri="{FF2B5EF4-FFF2-40B4-BE49-F238E27FC236}">
                <a16:creationId xmlns:a16="http://schemas.microsoft.com/office/drawing/2014/main" xmlns="" id="{08820F6A-0F89-4980-894B-DCE01FD68554}"/>
              </a:ext>
            </a:extLst>
          </p:cNvPr>
          <p:cNvSpPr>
            <a:spLocks noEditPoints="1"/>
          </p:cNvSpPr>
          <p:nvPr/>
        </p:nvSpPr>
        <p:spPr bwMode="auto">
          <a:xfrm>
            <a:off x="2662886" y="2785730"/>
            <a:ext cx="292965" cy="177167"/>
          </a:xfrm>
          <a:custGeom>
            <a:avLst/>
            <a:gdLst>
              <a:gd name="T0" fmla="*/ 88 w 176"/>
              <a:gd name="T1" fmla="*/ 44 h 112"/>
              <a:gd name="T2" fmla="*/ 76 w 176"/>
              <a:gd name="T3" fmla="*/ 56 h 112"/>
              <a:gd name="T4" fmla="*/ 88 w 176"/>
              <a:gd name="T5" fmla="*/ 68 h 112"/>
              <a:gd name="T6" fmla="*/ 100 w 176"/>
              <a:gd name="T7" fmla="*/ 56 h 112"/>
              <a:gd name="T8" fmla="*/ 88 w 176"/>
              <a:gd name="T9" fmla="*/ 44 h 112"/>
              <a:gd name="T10" fmla="*/ 88 w 176"/>
              <a:gd name="T11" fmla="*/ 16 h 112"/>
              <a:gd name="T12" fmla="*/ 48 w 176"/>
              <a:gd name="T13" fmla="*/ 56 h 112"/>
              <a:gd name="T14" fmla="*/ 88 w 176"/>
              <a:gd name="T15" fmla="*/ 96 h 112"/>
              <a:gd name="T16" fmla="*/ 128 w 176"/>
              <a:gd name="T17" fmla="*/ 56 h 112"/>
              <a:gd name="T18" fmla="*/ 88 w 176"/>
              <a:gd name="T19" fmla="*/ 16 h 112"/>
              <a:gd name="T20" fmla="*/ 88 w 176"/>
              <a:gd name="T21" fmla="*/ 88 h 112"/>
              <a:gd name="T22" fmla="*/ 56 w 176"/>
              <a:gd name="T23" fmla="*/ 56 h 112"/>
              <a:gd name="T24" fmla="*/ 88 w 176"/>
              <a:gd name="T25" fmla="*/ 24 h 112"/>
              <a:gd name="T26" fmla="*/ 120 w 176"/>
              <a:gd name="T27" fmla="*/ 56 h 112"/>
              <a:gd name="T28" fmla="*/ 88 w 176"/>
              <a:gd name="T29" fmla="*/ 88 h 112"/>
              <a:gd name="T30" fmla="*/ 88 w 176"/>
              <a:gd name="T31" fmla="*/ 0 h 112"/>
              <a:gd name="T32" fmla="*/ 0 w 176"/>
              <a:gd name="T33" fmla="*/ 56 h 112"/>
              <a:gd name="T34" fmla="*/ 88 w 176"/>
              <a:gd name="T35" fmla="*/ 112 h 112"/>
              <a:gd name="T36" fmla="*/ 176 w 176"/>
              <a:gd name="T37" fmla="*/ 56 h 112"/>
              <a:gd name="T38" fmla="*/ 88 w 176"/>
              <a:gd name="T39" fmla="*/ 0 h 112"/>
              <a:gd name="T40" fmla="*/ 88 w 176"/>
              <a:gd name="T41" fmla="*/ 104 h 112"/>
              <a:gd name="T42" fmla="*/ 8 w 176"/>
              <a:gd name="T43" fmla="*/ 56 h 112"/>
              <a:gd name="T44" fmla="*/ 88 w 176"/>
              <a:gd name="T45" fmla="*/ 8 h 112"/>
              <a:gd name="T46" fmla="*/ 168 w 176"/>
              <a:gd name="T47" fmla="*/ 56 h 112"/>
              <a:gd name="T48" fmla="*/ 88 w 176"/>
              <a:gd name="T4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44"/>
                </a:moveTo>
                <a:cubicBezTo>
                  <a:pt x="81" y="44"/>
                  <a:pt x="76" y="49"/>
                  <a:pt x="76" y="56"/>
                </a:cubicBezTo>
                <a:cubicBezTo>
                  <a:pt x="76" y="63"/>
                  <a:pt x="81" y="68"/>
                  <a:pt x="88" y="68"/>
                </a:cubicBezTo>
                <a:cubicBezTo>
                  <a:pt x="95" y="68"/>
                  <a:pt x="100" y="63"/>
                  <a:pt x="100" y="56"/>
                </a:cubicBezTo>
                <a:cubicBezTo>
                  <a:pt x="100" y="49"/>
                  <a:pt x="95" y="44"/>
                  <a:pt x="88" y="44"/>
                </a:cubicBezTo>
                <a:moveTo>
                  <a:pt x="88" y="16"/>
                </a:moveTo>
                <a:cubicBezTo>
                  <a:pt x="66" y="16"/>
                  <a:pt x="48" y="34"/>
                  <a:pt x="48" y="56"/>
                </a:cubicBezTo>
                <a:cubicBezTo>
                  <a:pt x="48" y="78"/>
                  <a:pt x="66" y="96"/>
                  <a:pt x="88" y="96"/>
                </a:cubicBezTo>
                <a:cubicBezTo>
                  <a:pt x="110" y="96"/>
                  <a:pt x="128" y="78"/>
                  <a:pt x="128" y="56"/>
                </a:cubicBezTo>
                <a:cubicBezTo>
                  <a:pt x="128" y="34"/>
                  <a:pt x="110" y="16"/>
                  <a:pt x="88" y="16"/>
                </a:cubicBezTo>
                <a:moveTo>
                  <a:pt x="88" y="88"/>
                </a:moveTo>
                <a:cubicBezTo>
                  <a:pt x="70" y="88"/>
                  <a:pt x="56" y="74"/>
                  <a:pt x="56" y="56"/>
                </a:cubicBezTo>
                <a:cubicBezTo>
                  <a:pt x="56" y="38"/>
                  <a:pt x="70" y="24"/>
                  <a:pt x="88" y="24"/>
                </a:cubicBezTo>
                <a:cubicBezTo>
                  <a:pt x="106" y="24"/>
                  <a:pt x="120" y="38"/>
                  <a:pt x="120" y="56"/>
                </a:cubicBezTo>
                <a:cubicBezTo>
                  <a:pt x="120" y="74"/>
                  <a:pt x="106" y="88"/>
                  <a:pt x="88" y="88"/>
                </a:cubicBezTo>
                <a:moveTo>
                  <a:pt x="88" y="0"/>
                </a:moveTo>
                <a:cubicBezTo>
                  <a:pt x="39" y="0"/>
                  <a:pt x="0" y="40"/>
                  <a:pt x="0" y="56"/>
                </a:cubicBezTo>
                <a:cubicBezTo>
                  <a:pt x="0" y="72"/>
                  <a:pt x="39"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2" y="8"/>
                  <a:pt x="168" y="42"/>
                  <a:pt x="168" y="56"/>
                </a:cubicBezTo>
                <a:cubicBezTo>
                  <a:pt x="168" y="70"/>
                  <a:pt x="132" y="104"/>
                  <a:pt x="88" y="104"/>
                </a:cubicBezTo>
              </a:path>
            </a:pathLst>
          </a:cu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75529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E29428-D5C2-BD4D-9B8B-177D665034D6}"/>
              </a:ext>
            </a:extLst>
          </p:cNvPr>
          <p:cNvSpPr txBox="1"/>
          <p:nvPr/>
        </p:nvSpPr>
        <p:spPr>
          <a:xfrm>
            <a:off x="2912038" y="839322"/>
            <a:ext cx="324890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STRATEGIC OBJECTIVES</a:t>
            </a:r>
          </a:p>
        </p:txBody>
      </p:sp>
      <p:sp>
        <p:nvSpPr>
          <p:cNvPr id="3" name="TextBox 2">
            <a:extLst>
              <a:ext uri="{FF2B5EF4-FFF2-40B4-BE49-F238E27FC236}">
                <a16:creationId xmlns:a16="http://schemas.microsoft.com/office/drawing/2014/main" xmlns="" id="{3B91F81B-A989-234D-A3D8-E16596471D99}"/>
              </a:ext>
            </a:extLst>
          </p:cNvPr>
          <p:cNvSpPr txBox="1"/>
          <p:nvPr/>
        </p:nvSpPr>
        <p:spPr>
          <a:xfrm>
            <a:off x="2265439" y="1327254"/>
            <a:ext cx="4613122" cy="307777"/>
          </a:xfrm>
          <a:prstGeom prst="rect">
            <a:avLst/>
          </a:prstGeom>
          <a:noFill/>
        </p:spPr>
        <p:txBody>
          <a:bodyPr wrap="none" rtlCol="0">
            <a:spAutoFit/>
          </a:bodyPr>
          <a:lstStyle/>
          <a:p>
            <a:pPr algn="ctr"/>
            <a:r>
              <a:rPr lang="en-US" sz="1400" spc="113" dirty="0">
                <a:solidFill>
                  <a:schemeClr val="bg1">
                    <a:lumMod val="65000"/>
                  </a:schemeClr>
                </a:solidFill>
                <a:latin typeface="Poppins Light" pitchFamily="2" charset="77"/>
                <a:cs typeface="Poppins Light" pitchFamily="2" charset="77"/>
              </a:rPr>
              <a:t>2020/2025 MEDIUM TERM STRATEGIC FRAMEWORK</a:t>
            </a:r>
          </a:p>
        </p:txBody>
      </p:sp>
      <p:sp>
        <p:nvSpPr>
          <p:cNvPr id="4" name="Rounded Rectangle 3">
            <a:extLst>
              <a:ext uri="{FF2B5EF4-FFF2-40B4-BE49-F238E27FC236}">
                <a16:creationId xmlns:a16="http://schemas.microsoft.com/office/drawing/2014/main" xmlns="" id="{03277388-6AB7-E447-8128-428D49C398B6}"/>
              </a:ext>
            </a:extLst>
          </p:cNvPr>
          <p:cNvSpPr/>
          <p:nvPr/>
        </p:nvSpPr>
        <p:spPr>
          <a:xfrm>
            <a:off x="836278" y="2198571"/>
            <a:ext cx="2099873" cy="1673878"/>
          </a:xfrm>
          <a:prstGeom prst="roundRect">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 name="Oval 4">
            <a:extLst>
              <a:ext uri="{FF2B5EF4-FFF2-40B4-BE49-F238E27FC236}">
                <a16:creationId xmlns:a16="http://schemas.microsoft.com/office/drawing/2014/main" xmlns="" id="{7BB40922-8D96-6E44-BAB1-9AF4F7E66F7A}"/>
              </a:ext>
            </a:extLst>
          </p:cNvPr>
          <p:cNvSpPr/>
          <p:nvPr/>
        </p:nvSpPr>
        <p:spPr>
          <a:xfrm>
            <a:off x="436753" y="1938268"/>
            <a:ext cx="786946" cy="7869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ounded Rectangle 13">
            <a:extLst>
              <a:ext uri="{FF2B5EF4-FFF2-40B4-BE49-F238E27FC236}">
                <a16:creationId xmlns:a16="http://schemas.microsoft.com/office/drawing/2014/main" xmlns="" id="{689359CE-E070-1342-A7CF-84E4057DFF64}"/>
              </a:ext>
            </a:extLst>
          </p:cNvPr>
          <p:cNvSpPr/>
          <p:nvPr/>
        </p:nvSpPr>
        <p:spPr>
          <a:xfrm>
            <a:off x="3601450" y="2136003"/>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Oval 14">
            <a:extLst>
              <a:ext uri="{FF2B5EF4-FFF2-40B4-BE49-F238E27FC236}">
                <a16:creationId xmlns:a16="http://schemas.microsoft.com/office/drawing/2014/main" xmlns="" id="{DD194708-E192-5D49-A06C-4FF81E493217}"/>
              </a:ext>
            </a:extLst>
          </p:cNvPr>
          <p:cNvSpPr/>
          <p:nvPr/>
        </p:nvSpPr>
        <p:spPr>
          <a:xfrm>
            <a:off x="3127361" y="1816588"/>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7" name="Rounded Rectangle 16">
            <a:extLst>
              <a:ext uri="{FF2B5EF4-FFF2-40B4-BE49-F238E27FC236}">
                <a16:creationId xmlns:a16="http://schemas.microsoft.com/office/drawing/2014/main" xmlns="" id="{FE4CE7B1-5D75-5E40-BC4E-113DCD3DC87D}"/>
              </a:ext>
            </a:extLst>
          </p:cNvPr>
          <p:cNvSpPr/>
          <p:nvPr/>
        </p:nvSpPr>
        <p:spPr>
          <a:xfrm>
            <a:off x="6222322" y="2165913"/>
            <a:ext cx="2198358" cy="1706536"/>
          </a:xfrm>
          <a:prstGeom prst="roundRect">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8" name="Oval 17">
            <a:extLst>
              <a:ext uri="{FF2B5EF4-FFF2-40B4-BE49-F238E27FC236}">
                <a16:creationId xmlns:a16="http://schemas.microsoft.com/office/drawing/2014/main" xmlns="" id="{CBDA54E3-E621-C64A-B260-0C8862E314B4}"/>
              </a:ext>
            </a:extLst>
          </p:cNvPr>
          <p:cNvSpPr/>
          <p:nvPr/>
        </p:nvSpPr>
        <p:spPr>
          <a:xfrm>
            <a:off x="5953598" y="1938269"/>
            <a:ext cx="786946" cy="786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Rounded Rectangle 19">
            <a:extLst>
              <a:ext uri="{FF2B5EF4-FFF2-40B4-BE49-F238E27FC236}">
                <a16:creationId xmlns:a16="http://schemas.microsoft.com/office/drawing/2014/main" xmlns="" id="{82030841-3EF4-AA42-9AD0-1EC5251D62D9}"/>
              </a:ext>
            </a:extLst>
          </p:cNvPr>
          <p:cNvSpPr/>
          <p:nvPr/>
        </p:nvSpPr>
        <p:spPr>
          <a:xfrm>
            <a:off x="3105631" y="4391679"/>
            <a:ext cx="2184945" cy="1712004"/>
          </a:xfrm>
          <a:prstGeom prst="roundRect">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xmlns="" id="{31333700-DA92-204D-9796-50AB41CE1991}"/>
              </a:ext>
            </a:extLst>
          </p:cNvPr>
          <p:cNvSpPr/>
          <p:nvPr/>
        </p:nvSpPr>
        <p:spPr>
          <a:xfrm>
            <a:off x="2754395" y="3888617"/>
            <a:ext cx="786946" cy="786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Rounded Rectangle 22">
            <a:extLst>
              <a:ext uri="{FF2B5EF4-FFF2-40B4-BE49-F238E27FC236}">
                <a16:creationId xmlns:a16="http://schemas.microsoft.com/office/drawing/2014/main" xmlns="" id="{0B5826ED-53DC-FC49-9A00-96E263F05F02}"/>
              </a:ext>
            </a:extLst>
          </p:cNvPr>
          <p:cNvSpPr/>
          <p:nvPr/>
        </p:nvSpPr>
        <p:spPr>
          <a:xfrm>
            <a:off x="5698649" y="4383124"/>
            <a:ext cx="2184945" cy="1682017"/>
          </a:xfrm>
          <a:prstGeom prst="roundRect">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4" name="Oval 23">
            <a:extLst>
              <a:ext uri="{FF2B5EF4-FFF2-40B4-BE49-F238E27FC236}">
                <a16:creationId xmlns:a16="http://schemas.microsoft.com/office/drawing/2014/main" xmlns="" id="{00B9C9B2-78CE-8D49-A4F2-AC78E494D94B}"/>
              </a:ext>
            </a:extLst>
          </p:cNvPr>
          <p:cNvSpPr/>
          <p:nvPr/>
        </p:nvSpPr>
        <p:spPr>
          <a:xfrm>
            <a:off x="5374659" y="3967311"/>
            <a:ext cx="786946" cy="786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7" name="Freeform 26">
            <a:extLst>
              <a:ext uri="{FF2B5EF4-FFF2-40B4-BE49-F238E27FC236}">
                <a16:creationId xmlns:a16="http://schemas.microsoft.com/office/drawing/2014/main" xmlns="" id="{35D13D18-D83A-5446-A5D1-A2CCF80ACB3C}"/>
              </a:ext>
            </a:extLst>
          </p:cNvPr>
          <p:cNvSpPr>
            <a:spLocks noChangeAspect="1" noChangeArrowheads="1"/>
          </p:cNvSpPr>
          <p:nvPr/>
        </p:nvSpPr>
        <p:spPr bwMode="auto">
          <a:xfrm>
            <a:off x="575976" y="2138649"/>
            <a:ext cx="503552" cy="336319"/>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8" name="Freeform 27">
            <a:extLst>
              <a:ext uri="{FF2B5EF4-FFF2-40B4-BE49-F238E27FC236}">
                <a16:creationId xmlns:a16="http://schemas.microsoft.com/office/drawing/2014/main" xmlns="" id="{39B39919-4F85-9346-9E06-C3BA3E8BAABB}"/>
              </a:ext>
            </a:extLst>
          </p:cNvPr>
          <p:cNvSpPr>
            <a:spLocks noChangeAspect="1" noChangeArrowheads="1"/>
          </p:cNvSpPr>
          <p:nvPr/>
        </p:nvSpPr>
        <p:spPr bwMode="auto">
          <a:xfrm>
            <a:off x="5530483" y="4122830"/>
            <a:ext cx="475298" cy="47590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9" name="Freeform 28">
            <a:extLst>
              <a:ext uri="{FF2B5EF4-FFF2-40B4-BE49-F238E27FC236}">
                <a16:creationId xmlns:a16="http://schemas.microsoft.com/office/drawing/2014/main" xmlns="" id="{8D3E52E2-B28F-9045-AB5B-72EDE3197D53}"/>
              </a:ext>
            </a:extLst>
          </p:cNvPr>
          <p:cNvSpPr>
            <a:spLocks noChangeAspect="1" noChangeArrowheads="1"/>
          </p:cNvSpPr>
          <p:nvPr/>
        </p:nvSpPr>
        <p:spPr bwMode="auto">
          <a:xfrm>
            <a:off x="2903755" y="4042462"/>
            <a:ext cx="479161" cy="479161"/>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0" name="Freeform 29">
            <a:extLst>
              <a:ext uri="{FF2B5EF4-FFF2-40B4-BE49-F238E27FC236}">
                <a16:creationId xmlns:a16="http://schemas.microsoft.com/office/drawing/2014/main" xmlns="" id="{A7D5E9E5-7514-BD40-B593-5766DF09AB8A}"/>
              </a:ext>
            </a:extLst>
          </p:cNvPr>
          <p:cNvSpPr>
            <a:spLocks noChangeAspect="1" noChangeArrowheads="1"/>
          </p:cNvSpPr>
          <p:nvPr/>
        </p:nvSpPr>
        <p:spPr bwMode="auto">
          <a:xfrm>
            <a:off x="6100539" y="2165913"/>
            <a:ext cx="512789" cy="331657"/>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1" name="Freeform 30">
            <a:extLst>
              <a:ext uri="{FF2B5EF4-FFF2-40B4-BE49-F238E27FC236}">
                <a16:creationId xmlns:a16="http://schemas.microsoft.com/office/drawing/2014/main" xmlns="" id="{31C94897-4776-3C42-B537-32F4A50443AF}"/>
              </a:ext>
            </a:extLst>
          </p:cNvPr>
          <p:cNvSpPr>
            <a:spLocks noChangeAspect="1" noChangeArrowheads="1"/>
          </p:cNvSpPr>
          <p:nvPr/>
        </p:nvSpPr>
        <p:spPr bwMode="auto">
          <a:xfrm>
            <a:off x="3297789" y="1906976"/>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2" name="TextBox 31">
            <a:extLst>
              <a:ext uri="{FF2B5EF4-FFF2-40B4-BE49-F238E27FC236}">
                <a16:creationId xmlns:a16="http://schemas.microsoft.com/office/drawing/2014/main" xmlns="" id="{1843FEBF-9153-8D48-9C4C-090B41A4E6E5}"/>
              </a:ext>
            </a:extLst>
          </p:cNvPr>
          <p:cNvSpPr txBox="1"/>
          <p:nvPr/>
        </p:nvSpPr>
        <p:spPr>
          <a:xfrm>
            <a:off x="1443511" y="2252081"/>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1</a:t>
            </a:r>
          </a:p>
        </p:txBody>
      </p:sp>
      <p:sp>
        <p:nvSpPr>
          <p:cNvPr id="33" name="TextBox 32">
            <a:extLst>
              <a:ext uri="{FF2B5EF4-FFF2-40B4-BE49-F238E27FC236}">
                <a16:creationId xmlns:a16="http://schemas.microsoft.com/office/drawing/2014/main" xmlns="" id="{769DB129-C2AC-E240-8593-4EBF195A571D}"/>
              </a:ext>
            </a:extLst>
          </p:cNvPr>
          <p:cNvSpPr txBox="1"/>
          <p:nvPr/>
        </p:nvSpPr>
        <p:spPr>
          <a:xfrm>
            <a:off x="4199603" y="2226766"/>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2</a:t>
            </a:r>
          </a:p>
        </p:txBody>
      </p:sp>
      <p:sp>
        <p:nvSpPr>
          <p:cNvPr id="34" name="TextBox 33">
            <a:extLst>
              <a:ext uri="{FF2B5EF4-FFF2-40B4-BE49-F238E27FC236}">
                <a16:creationId xmlns:a16="http://schemas.microsoft.com/office/drawing/2014/main" xmlns="" id="{7205D1E8-2E8D-DE45-84F7-A79B3B67DD72}"/>
              </a:ext>
            </a:extLst>
          </p:cNvPr>
          <p:cNvSpPr txBox="1"/>
          <p:nvPr/>
        </p:nvSpPr>
        <p:spPr>
          <a:xfrm>
            <a:off x="3680417" y="4383124"/>
            <a:ext cx="967124"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Objectives 5</a:t>
            </a:r>
          </a:p>
        </p:txBody>
      </p:sp>
      <p:sp>
        <p:nvSpPr>
          <p:cNvPr id="35" name="TextBox 34">
            <a:extLst>
              <a:ext uri="{FF2B5EF4-FFF2-40B4-BE49-F238E27FC236}">
                <a16:creationId xmlns:a16="http://schemas.microsoft.com/office/drawing/2014/main" xmlns="" id="{D40A4103-1ECA-1D4F-A31C-318CEB8E10F9}"/>
              </a:ext>
            </a:extLst>
          </p:cNvPr>
          <p:cNvSpPr txBox="1"/>
          <p:nvPr/>
        </p:nvSpPr>
        <p:spPr>
          <a:xfrm>
            <a:off x="6439736" y="4383124"/>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6</a:t>
            </a:r>
          </a:p>
        </p:txBody>
      </p:sp>
      <p:sp>
        <p:nvSpPr>
          <p:cNvPr id="36" name="TextBox 35">
            <a:extLst>
              <a:ext uri="{FF2B5EF4-FFF2-40B4-BE49-F238E27FC236}">
                <a16:creationId xmlns:a16="http://schemas.microsoft.com/office/drawing/2014/main" xmlns="" id="{6FA8763C-1538-DB4C-A666-A52D449C1FDD}"/>
              </a:ext>
            </a:extLst>
          </p:cNvPr>
          <p:cNvSpPr txBox="1"/>
          <p:nvPr/>
        </p:nvSpPr>
        <p:spPr>
          <a:xfrm>
            <a:off x="6873631" y="219796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3</a:t>
            </a:r>
          </a:p>
        </p:txBody>
      </p:sp>
      <p:sp>
        <p:nvSpPr>
          <p:cNvPr id="37" name="Subtitle 2">
            <a:extLst>
              <a:ext uri="{FF2B5EF4-FFF2-40B4-BE49-F238E27FC236}">
                <a16:creationId xmlns:a16="http://schemas.microsoft.com/office/drawing/2014/main" xmlns="" id="{609B9F15-394B-F14F-BBD1-CDB488CBABD3}"/>
              </a:ext>
            </a:extLst>
          </p:cNvPr>
          <p:cNvSpPr txBox="1">
            <a:spLocks/>
          </p:cNvSpPr>
          <p:nvPr/>
        </p:nvSpPr>
        <p:spPr>
          <a:xfrm>
            <a:off x="1048183" y="2565143"/>
            <a:ext cx="1807352" cy="12684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100" dirty="0">
                <a:latin typeface="Open Sans Light"/>
              </a:rPr>
              <a:t>Facilitate ownership, control and access to information and content production of community broadcasting by historically advantaged communities.</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xmlns="" id="{E92106DB-A1A8-9046-8667-9EF82B2160A5}"/>
              </a:ext>
            </a:extLst>
          </p:cNvPr>
          <p:cNvSpPr txBox="1">
            <a:spLocks/>
          </p:cNvSpPr>
          <p:nvPr/>
        </p:nvSpPr>
        <p:spPr>
          <a:xfrm>
            <a:off x="3741885" y="2472252"/>
            <a:ext cx="1956701" cy="137391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050" dirty="0">
                <a:latin typeface="Open Sans Light"/>
              </a:rPr>
              <a:t>To facilitate ownership, control and access to information and content production of community and small commercial  publications by historically Advantaged communities.</a:t>
            </a:r>
          </a:p>
        </p:txBody>
      </p:sp>
      <p:sp>
        <p:nvSpPr>
          <p:cNvPr id="39" name="Subtitle 2">
            <a:extLst>
              <a:ext uri="{FF2B5EF4-FFF2-40B4-BE49-F238E27FC236}">
                <a16:creationId xmlns:a16="http://schemas.microsoft.com/office/drawing/2014/main" xmlns="" id="{68568A34-5E92-FF4E-9290-F94398506CAD}"/>
              </a:ext>
            </a:extLst>
          </p:cNvPr>
          <p:cNvSpPr txBox="1">
            <a:spLocks/>
          </p:cNvSpPr>
          <p:nvPr/>
        </p:nvSpPr>
        <p:spPr>
          <a:xfrm>
            <a:off x="6613328" y="2454756"/>
            <a:ext cx="1807352" cy="128728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solidFill>
                  <a:schemeClr val="tx2">
                    <a:lumMod val="75000"/>
                  </a:schemeClr>
                </a:solidFill>
              </a:rPr>
              <a:t>To monitor and </a:t>
            </a:r>
          </a:p>
          <a:p>
            <a:pPr lvl="0" algn="l">
              <a:lnSpc>
                <a:spcPct val="100000"/>
              </a:lnSpc>
            </a:pPr>
            <a:r>
              <a:rPr lang="en-ZA" sz="1100" dirty="0">
                <a:solidFill>
                  <a:schemeClr val="tx2">
                    <a:lumMod val="75000"/>
                  </a:schemeClr>
                </a:solidFill>
              </a:rPr>
              <a:t>evaluate input, output </a:t>
            </a:r>
          </a:p>
          <a:p>
            <a:pPr lvl="0" algn="l">
              <a:lnSpc>
                <a:spcPct val="100000"/>
              </a:lnSpc>
            </a:pPr>
            <a:r>
              <a:rPr lang="en-ZA" sz="1100" dirty="0">
                <a:solidFill>
                  <a:schemeClr val="tx2">
                    <a:lumMod val="75000"/>
                  </a:schemeClr>
                </a:solidFill>
              </a:rPr>
              <a:t>and compliance to MDDA grant-in-aid contracts to measure the effectiveness and  efficiency of the MDDA support</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xmlns="" id="{C6A96978-C3D6-8546-ADF9-AC5B37FAB476}"/>
              </a:ext>
            </a:extLst>
          </p:cNvPr>
          <p:cNvSpPr txBox="1">
            <a:spLocks/>
          </p:cNvSpPr>
          <p:nvPr/>
        </p:nvSpPr>
        <p:spPr>
          <a:xfrm>
            <a:off x="5925705" y="4731689"/>
            <a:ext cx="1807352"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t>To expand our footprint as the MDDA by creating a positive image in pursuance of the MDDA’s mandate to grow the community and small commercial media</a:t>
            </a:r>
            <a:r>
              <a:rPr lang="en-ZA" sz="1100" b="1" dirty="0"/>
              <a:t>.</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xmlns="" id="{A5CB43A0-F9FA-7F41-A4DA-5D14888F312F}"/>
              </a:ext>
            </a:extLst>
          </p:cNvPr>
          <p:cNvSpPr txBox="1">
            <a:spLocks/>
          </p:cNvSpPr>
          <p:nvPr/>
        </p:nvSpPr>
        <p:spPr>
          <a:xfrm>
            <a:off x="3298461" y="4664334"/>
            <a:ext cx="1807352"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ZA" sz="1100" dirty="0"/>
              <a:t>To position the MDDA as an authoritative leader and voice on community and commercial media by proactive advocacy and lobbying interventions and established stakeholder relationships</a:t>
            </a:r>
          </a:p>
        </p:txBody>
      </p:sp>
      <p:sp>
        <p:nvSpPr>
          <p:cNvPr id="10" name="Rounded Rectangle 13">
            <a:extLst>
              <a:ext uri="{FF2B5EF4-FFF2-40B4-BE49-F238E27FC236}">
                <a16:creationId xmlns:a16="http://schemas.microsoft.com/office/drawing/2014/main" xmlns="" id="{26DA62EE-2BAF-42F3-9D79-71FDB1651122}"/>
              </a:ext>
            </a:extLst>
          </p:cNvPr>
          <p:cNvSpPr/>
          <p:nvPr/>
        </p:nvSpPr>
        <p:spPr>
          <a:xfrm>
            <a:off x="496752" y="4391679"/>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dirty="0">
                <a:solidFill>
                  <a:schemeClr val="tx1"/>
                </a:solidFill>
                <a:latin typeface="Open Sans"/>
                <a:cs typeface="Arial" panose="020B0604020202020204" pitchFamily="34" charset="0"/>
              </a:rPr>
              <a:t>To ensure compliance with applicable legislative requirements and sustainability of the Agency</a:t>
            </a:r>
            <a:endParaRPr lang="en-ZA" sz="1200" dirty="0">
              <a:solidFill>
                <a:schemeClr val="tx1"/>
              </a:solidFill>
              <a:latin typeface="Open Sans"/>
            </a:endParaRPr>
          </a:p>
        </p:txBody>
      </p:sp>
      <p:sp>
        <p:nvSpPr>
          <p:cNvPr id="11" name="Oval 10">
            <a:extLst>
              <a:ext uri="{FF2B5EF4-FFF2-40B4-BE49-F238E27FC236}">
                <a16:creationId xmlns:a16="http://schemas.microsoft.com/office/drawing/2014/main" xmlns="" id="{DF089B77-B28E-44CC-A23B-B30F0B4ED61E}"/>
              </a:ext>
            </a:extLst>
          </p:cNvPr>
          <p:cNvSpPr/>
          <p:nvPr/>
        </p:nvSpPr>
        <p:spPr>
          <a:xfrm>
            <a:off x="218621" y="3989651"/>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Freeform 30">
            <a:extLst>
              <a:ext uri="{FF2B5EF4-FFF2-40B4-BE49-F238E27FC236}">
                <a16:creationId xmlns:a16="http://schemas.microsoft.com/office/drawing/2014/main" xmlns="" id="{303FBDBE-62DA-4A61-8070-BBB9094B21A5}"/>
              </a:ext>
            </a:extLst>
          </p:cNvPr>
          <p:cNvSpPr>
            <a:spLocks noChangeAspect="1" noChangeArrowheads="1"/>
          </p:cNvSpPr>
          <p:nvPr/>
        </p:nvSpPr>
        <p:spPr bwMode="auto">
          <a:xfrm>
            <a:off x="399536" y="4116841"/>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6" name="TextBox 5">
            <a:extLst>
              <a:ext uri="{FF2B5EF4-FFF2-40B4-BE49-F238E27FC236}">
                <a16:creationId xmlns:a16="http://schemas.microsoft.com/office/drawing/2014/main" xmlns="" id="{61CC23FD-60F4-4C6E-965F-66D1D0A87BE1}"/>
              </a:ext>
            </a:extLst>
          </p:cNvPr>
          <p:cNvSpPr txBox="1"/>
          <p:nvPr/>
        </p:nvSpPr>
        <p:spPr>
          <a:xfrm>
            <a:off x="1045649" y="445243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4</a:t>
            </a:r>
          </a:p>
        </p:txBody>
      </p:sp>
    </p:spTree>
    <p:extLst>
      <p:ext uri="{BB962C8B-B14F-4D97-AF65-F5344CB8AC3E}">
        <p14:creationId xmlns:p14="http://schemas.microsoft.com/office/powerpoint/2010/main" xmlns="" val="68227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0DBFF2-9C90-4B79-8449-8566C186EC1E}"/>
              </a:ext>
            </a:extLst>
          </p:cNvPr>
          <p:cNvSpPr txBox="1"/>
          <p:nvPr/>
        </p:nvSpPr>
        <p:spPr>
          <a:xfrm>
            <a:off x="2802772" y="176474"/>
            <a:ext cx="364824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2019/20 ANNUAL REPORT</a:t>
            </a:r>
          </a:p>
        </p:txBody>
      </p:sp>
      <p:pic>
        <p:nvPicPr>
          <p:cNvPr id="5" name="Picture 4" descr="Inanda FM, 88.4 FM, Durban, South Africa | Free Internet Radio ...">
            <a:extLst>
              <a:ext uri="{FF2B5EF4-FFF2-40B4-BE49-F238E27FC236}">
                <a16:creationId xmlns:a16="http://schemas.microsoft.com/office/drawing/2014/main" xmlns="" id="{9263CB85-328A-43FE-8303-662C9ABD2EF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010" y="917625"/>
            <a:ext cx="2543175" cy="18002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1D5FFCBA-E3B0-4BCC-BD5E-4E40B5D9CE5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875" y="5710838"/>
            <a:ext cx="1512168" cy="1147162"/>
          </a:xfrm>
          <a:prstGeom prst="rect">
            <a:avLst/>
          </a:prstGeom>
        </p:spPr>
      </p:pic>
      <p:pic>
        <p:nvPicPr>
          <p:cNvPr id="11" name="Picture 2" descr="Ugu Youth Radio 93.4FM &quot;KZN's No.1 Youth Radio Station&quot; - Home ...">
            <a:extLst>
              <a:ext uri="{FF2B5EF4-FFF2-40B4-BE49-F238E27FC236}">
                <a16:creationId xmlns:a16="http://schemas.microsoft.com/office/drawing/2014/main" xmlns="" id="{D95FCB6D-A886-40D9-A763-073C192B92B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31093" y="2528887"/>
            <a:ext cx="2543175" cy="180022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Sosh Times Newspaper - Issuu">
            <a:extLst>
              <a:ext uri="{FF2B5EF4-FFF2-40B4-BE49-F238E27FC236}">
                <a16:creationId xmlns:a16="http://schemas.microsoft.com/office/drawing/2014/main" xmlns="" id="{B8B058AB-9CE7-4F6B-86C8-D16F6FE67E9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73750" y="3818544"/>
            <a:ext cx="2012745" cy="26193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Vukani Community Radio 99.9 FM | Live Stream | Listen Live">
            <a:extLst>
              <a:ext uri="{FF2B5EF4-FFF2-40B4-BE49-F238E27FC236}">
                <a16:creationId xmlns:a16="http://schemas.microsoft.com/office/drawing/2014/main" xmlns="" id="{5DAA7CDF-3EE5-4D41-A013-884EB4C7F6CD}"/>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6422" y="2334115"/>
            <a:ext cx="25050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a:extLst>
              <a:ext uri="{FF2B5EF4-FFF2-40B4-BE49-F238E27FC236}">
                <a16:creationId xmlns:a16="http://schemas.microsoft.com/office/drawing/2014/main" xmlns="" id="{7816AFA3-97E0-4753-8D3F-9D036237CF9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075347">
            <a:off x="6961693" y="4115396"/>
            <a:ext cx="1862291" cy="2414487"/>
          </a:xfrm>
          <a:prstGeom prst="rect">
            <a:avLst/>
          </a:prstGeom>
        </p:spPr>
      </p:pic>
      <p:pic>
        <p:nvPicPr>
          <p:cNvPr id="17" name="Picture 16">
            <a:extLst>
              <a:ext uri="{FF2B5EF4-FFF2-40B4-BE49-F238E27FC236}">
                <a16:creationId xmlns:a16="http://schemas.microsoft.com/office/drawing/2014/main" xmlns="" id="{16652254-1575-46C7-9E50-D537C0568C78}"/>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82118" y="803448"/>
            <a:ext cx="1331639" cy="1842100"/>
          </a:xfrm>
          <a:prstGeom prst="rect">
            <a:avLst/>
          </a:prstGeom>
        </p:spPr>
      </p:pic>
      <p:pic>
        <p:nvPicPr>
          <p:cNvPr id="20" name="Picture 19">
            <a:extLst>
              <a:ext uri="{FF2B5EF4-FFF2-40B4-BE49-F238E27FC236}">
                <a16:creationId xmlns:a16="http://schemas.microsoft.com/office/drawing/2014/main" xmlns="" id="{30789394-8BC4-4329-B864-29C7E7706A8D}"/>
              </a:ext>
            </a:extLst>
          </p:cNvPr>
          <p:cNvPicPr/>
          <p:nvPr/>
        </p:nvPicPr>
        <p:blipFill>
          <a:blip r:embed="rId9" cstate="print"/>
          <a:stretch>
            <a:fillRect/>
          </a:stretch>
        </p:blipFill>
        <p:spPr>
          <a:xfrm>
            <a:off x="4862531" y="3818544"/>
            <a:ext cx="2101850" cy="2624455"/>
          </a:xfrm>
          <a:prstGeom prst="rect">
            <a:avLst/>
          </a:prstGeom>
        </p:spPr>
      </p:pic>
      <p:pic>
        <p:nvPicPr>
          <p:cNvPr id="1032" name="Picture 8" descr="South Africa: Wandile Fana, founder of the Skawara News">
            <a:extLst>
              <a:ext uri="{FF2B5EF4-FFF2-40B4-BE49-F238E27FC236}">
                <a16:creationId xmlns:a16="http://schemas.microsoft.com/office/drawing/2014/main" xmlns="" id="{8482AA3A-4226-419E-B938-E72671C3DF99}"/>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967359" y="900079"/>
            <a:ext cx="3648242" cy="271665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evival-Imvuselelo - Home | Facebook">
            <a:extLst>
              <a:ext uri="{FF2B5EF4-FFF2-40B4-BE49-F238E27FC236}">
                <a16:creationId xmlns:a16="http://schemas.microsoft.com/office/drawing/2014/main" xmlns="" id="{7628DE65-BF91-4363-B26D-A9E054900AFD}"/>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0" y="4133893"/>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631018"/>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C1773F3E992C4FA1CBA0E42E44E90A" ma:contentTypeVersion="0" ma:contentTypeDescription="Create a new document." ma:contentTypeScope="" ma:versionID="c7be9789a6e6d20cc869fba92a2dc91a">
  <xsd:schema xmlns:xsd="http://www.w3.org/2001/XMLSchema" xmlns:xs="http://www.w3.org/2001/XMLSchema" xmlns:p="http://schemas.microsoft.com/office/2006/metadata/properties" targetNamespace="http://schemas.microsoft.com/office/2006/metadata/properties" ma:root="true" ma:fieldsID="120e5651151cf1d9dd844d4ab8c66a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D7F514-0770-46BE-89F7-6BAA7DB4C802}">
  <ds:schemaRefs>
    <ds:schemaRef ds:uri="http://schemas.microsoft.com/sharepoint/v3/contenttype/forms"/>
  </ds:schemaRefs>
</ds:datastoreItem>
</file>

<file path=customXml/itemProps2.xml><?xml version="1.0" encoding="utf-8"?>
<ds:datastoreItem xmlns:ds="http://schemas.openxmlformats.org/officeDocument/2006/customXml" ds:itemID="{63809BEE-7F2D-470C-9BE1-6376B213E8B9}">
  <ds:schemaRef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014118B3-1974-42F2-B21F-498B6DB5D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24971</TotalTime>
  <Words>2139</Words>
  <Application>Microsoft Office PowerPoint</Application>
  <PresentationFormat>On-screen Show (4:3)</PresentationFormat>
  <Paragraphs>456</Paragraphs>
  <Slides>23</Slides>
  <Notes>6</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6_Office Theme</vt:lpstr>
      <vt:lpstr>8_Office Theme</vt:lpstr>
      <vt:lpstr>7_Office Theme</vt:lpstr>
      <vt:lpstr>2019/20 ANNUAL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2019/20 Financial Performance (Cont)</vt:lpstr>
      <vt:lpstr>2019/20 Financial Performance (Cont)</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Annual Report</dc:title>
  <dc:creator>Karabo Matlou</dc:creator>
  <cp:lastModifiedBy>USER</cp:lastModifiedBy>
  <cp:revision>626</cp:revision>
  <cp:lastPrinted>2019-11-12T07:55:24Z</cp:lastPrinted>
  <dcterms:created xsi:type="dcterms:W3CDTF">2014-10-01T13:28:29Z</dcterms:created>
  <dcterms:modified xsi:type="dcterms:W3CDTF">2020-11-19T12:40:33Z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82c92244-8cbe-44ce-9c1f-0d2fa4605c78</vt:lpwstr>
  </property>
  <property fmtid="{D5CDD505-2E9C-101B-9397-08002B2CF9AE}" pid="3" name="ContentTypeId">
    <vt:lpwstr>0x0101002EC1773F3E992C4FA1CBA0E42E44E90A</vt:lpwstr>
  </property>
</Properties>
</file>