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Default Extension="glb" ContentType="model/gltf.binary"/>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charts/colors1.xml" ContentType="application/vnd.ms-office.chartcolorstyl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customXml/itemProps5.xml" ContentType="application/vnd.openxmlformats-officedocument.customXmlProperties+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ags/tag11.xml" ContentType="application/vnd.openxmlformats-officedocument.presentationml.tags+xml"/>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6"/>
    <p:sldMasterId id="2147483780" r:id="rId7"/>
    <p:sldMasterId id="2147483792" r:id="rId8"/>
    <p:sldMasterId id="2147483819" r:id="rId9"/>
    <p:sldMasterId id="2147483831" r:id="rId10"/>
    <p:sldMasterId id="2147483843" r:id="rId11"/>
    <p:sldMasterId id="2147483855" r:id="rId12"/>
  </p:sldMasterIdLst>
  <p:notesMasterIdLst>
    <p:notesMasterId r:id="rId53"/>
  </p:notesMasterIdLst>
  <p:handoutMasterIdLst>
    <p:handoutMasterId r:id="rId54"/>
  </p:handoutMasterIdLst>
  <p:sldIdLst>
    <p:sldId id="361" r:id="rId13"/>
    <p:sldId id="258" r:id="rId14"/>
    <p:sldId id="376" r:id="rId15"/>
    <p:sldId id="375" r:id="rId16"/>
    <p:sldId id="336" r:id="rId17"/>
    <p:sldId id="348" r:id="rId18"/>
    <p:sldId id="428" r:id="rId19"/>
    <p:sldId id="430" r:id="rId20"/>
    <p:sldId id="429" r:id="rId21"/>
    <p:sldId id="433" r:id="rId22"/>
    <p:sldId id="431" r:id="rId23"/>
    <p:sldId id="432" r:id="rId24"/>
    <p:sldId id="427" r:id="rId25"/>
    <p:sldId id="422" r:id="rId26"/>
    <p:sldId id="423" r:id="rId27"/>
    <p:sldId id="397" r:id="rId28"/>
    <p:sldId id="398" r:id="rId29"/>
    <p:sldId id="399" r:id="rId30"/>
    <p:sldId id="400" r:id="rId31"/>
    <p:sldId id="401" r:id="rId32"/>
    <p:sldId id="402" r:id="rId33"/>
    <p:sldId id="403" r:id="rId34"/>
    <p:sldId id="404" r:id="rId35"/>
    <p:sldId id="405" r:id="rId36"/>
    <p:sldId id="406" r:id="rId37"/>
    <p:sldId id="407" r:id="rId38"/>
    <p:sldId id="408" r:id="rId39"/>
    <p:sldId id="410" r:id="rId40"/>
    <p:sldId id="411" r:id="rId41"/>
    <p:sldId id="412" r:id="rId42"/>
    <p:sldId id="413" r:id="rId43"/>
    <p:sldId id="415" r:id="rId44"/>
    <p:sldId id="417" r:id="rId45"/>
    <p:sldId id="418" r:id="rId46"/>
    <p:sldId id="419" r:id="rId47"/>
    <p:sldId id="420" r:id="rId48"/>
    <p:sldId id="392" r:id="rId49"/>
    <p:sldId id="425" r:id="rId50"/>
    <p:sldId id="426" r:id="rId51"/>
    <p:sldId id="288" r:id="rId52"/>
  </p:sldIdLst>
  <p:sldSz cx="9144000" cy="6858000" type="screen4x3"/>
  <p:notesSz cx="9296400" cy="70104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56AD495A-9A7A-4BE7-86D3-9D3585A5E58E}">
          <p14:sldIdLst>
            <p14:sldId id="361"/>
            <p14:sldId id="258"/>
            <p14:sldId id="376"/>
            <p14:sldId id="375"/>
            <p14:sldId id="336"/>
            <p14:sldId id="348"/>
            <p14:sldId id="428"/>
            <p14:sldId id="430"/>
            <p14:sldId id="429"/>
            <p14:sldId id="433"/>
            <p14:sldId id="431"/>
            <p14:sldId id="432"/>
            <p14:sldId id="427"/>
            <p14:sldId id="422"/>
            <p14:sldId id="423"/>
            <p14:sldId id="397"/>
            <p14:sldId id="398"/>
            <p14:sldId id="399"/>
            <p14:sldId id="400"/>
            <p14:sldId id="401"/>
            <p14:sldId id="402"/>
            <p14:sldId id="403"/>
            <p14:sldId id="404"/>
            <p14:sldId id="405"/>
            <p14:sldId id="406"/>
            <p14:sldId id="407"/>
            <p14:sldId id="408"/>
            <p14:sldId id="410"/>
            <p14:sldId id="411"/>
            <p14:sldId id="412"/>
            <p14:sldId id="413"/>
            <p14:sldId id="415"/>
            <p14:sldId id="417"/>
            <p14:sldId id="418"/>
            <p14:sldId id="419"/>
            <p14:sldId id="420"/>
            <p14:sldId id="392"/>
            <p14:sldId id="425"/>
            <p14:sldId id="426"/>
            <p14:sldId id="288"/>
          </p14:sldIdLst>
        </p14:section>
      </p14:sectionLst>
    </p:ext>
    <p:ext uri="{EFAFB233-063F-42B5-8137-9DF3F51BA10A}">
      <p15:sldGuideLst xmlns:p15="http://schemas.microsoft.com/office/powerpoint/2012/main" xmlns="">
        <p15:guide id="1" orient="horz" pos="336" userDrawn="1">
          <p15:clr>
            <a:srgbClr val="A4A3A4"/>
          </p15:clr>
        </p15:guide>
        <p15:guide id="2" pos="5496" userDrawn="1">
          <p15:clr>
            <a:srgbClr val="A4A3A4"/>
          </p15:clr>
        </p15:guide>
        <p15:guide id="3" orient="horz" pos="456" userDrawn="1">
          <p15:clr>
            <a:srgbClr val="A4A3A4"/>
          </p15:clr>
        </p15:guide>
        <p15:guide id="4" orient="horz" pos="3984" userDrawn="1">
          <p15:clr>
            <a:srgbClr val="A4A3A4"/>
          </p15:clr>
        </p15:guide>
        <p15:guide id="5" pos="384" userDrawn="1">
          <p15:clr>
            <a:srgbClr val="A4A3A4"/>
          </p15:clr>
        </p15:guide>
        <p15:guide id="6"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AC090"/>
    <a:srgbClr val="E4E6E2"/>
    <a:srgbClr val="147D0B"/>
    <a:srgbClr val="6BAD3E"/>
    <a:srgbClr val="D24726"/>
    <a:srgbClr val="EFF3EA"/>
    <a:srgbClr val="F5F5F5"/>
    <a:srgbClr val="A5A5A5"/>
    <a:srgbClr val="F26624"/>
    <a:srgbClr val="FBAC1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090" autoAdjust="0"/>
    <p:restoredTop sz="72506" autoAdjust="0"/>
  </p:normalViewPr>
  <p:slideViewPr>
    <p:cSldViewPr snapToGrid="0">
      <p:cViewPr varScale="1">
        <p:scale>
          <a:sx n="56" d="100"/>
          <a:sy n="56" d="100"/>
        </p:scale>
        <p:origin x="-1476" y="-84"/>
      </p:cViewPr>
      <p:guideLst>
        <p:guide orient="horz" pos="336"/>
        <p:guide orient="horz" pos="456"/>
        <p:guide orient="horz" pos="3984"/>
        <p:guide pos="5496"/>
        <p:guide pos="384"/>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21" d="100"/>
          <a:sy n="121" d="100"/>
        </p:scale>
        <p:origin x="1932" y="9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tags" Target="tags/tag1.xml"/><Relationship Id="rId7" Type="http://schemas.openxmlformats.org/officeDocument/2006/relationships/slideMaster" Target="slideMasters/slideMaster2.xml"/><Relationship Id="rId12" Type="http://schemas.openxmlformats.org/officeDocument/2006/relationships/slideMaster" Target="slideMasters/slideMaster7.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viewProps" Target="viewProps.xml"/><Relationship Id="rId10" Type="http://schemas.openxmlformats.org/officeDocument/2006/relationships/slideMaster" Target="slideMasters/slideMaster5.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39.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400" b="1" i="0" u="none" strike="noStrike" kern="1200" spc="0" baseline="0">
                <a:solidFill>
                  <a:schemeClr val="tx1">
                    <a:lumMod val="65000"/>
                    <a:lumOff val="35000"/>
                  </a:schemeClr>
                </a:solidFill>
                <a:latin typeface="+mn-lt"/>
                <a:ea typeface="+mn-ea"/>
                <a:cs typeface="+mn-cs"/>
              </a:defRPr>
            </a:pPr>
            <a:r>
              <a:rPr lang="en-GB" b="1" dirty="0"/>
              <a:t>Programme Performance</a:t>
            </a:r>
          </a:p>
        </c:rich>
      </c:tx>
      <c:spPr>
        <a:noFill/>
        <a:ln>
          <a:noFill/>
        </a:ln>
        <a:effectLst/>
      </c:spPr>
    </c:title>
    <c:plotArea>
      <c:layout/>
      <c:barChart>
        <c:barDir val="col"/>
        <c:grouping val="clustered"/>
        <c:ser>
          <c:idx val="0"/>
          <c:order val="0"/>
          <c:tx>
            <c:strRef>
              <c:f>Sheet1!$A$10:$B$10</c:f>
              <c:strCache>
                <c:ptCount val="2"/>
                <c:pt idx="0">
                  <c:v>Achieved</c:v>
                </c:pt>
              </c:strCache>
            </c:strRef>
          </c:tx>
          <c:spPr>
            <a:solidFill>
              <a:schemeClr val="accent6"/>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Sheet1!$C$9:$E$9</c:f>
              <c:strCache>
                <c:ptCount val="3"/>
                <c:pt idx="0">
                  <c:v>Administration</c:v>
                </c:pt>
                <c:pt idx="1">
                  <c:v>Content Processing and Dissemination</c:v>
                </c:pt>
                <c:pt idx="2">
                  <c:v>Intergovernmental Coordination and Stakeholder Management</c:v>
                </c:pt>
              </c:strCache>
            </c:strRef>
          </c:cat>
          <c:val>
            <c:numRef>
              <c:f>Sheet1!$C$10:$E$10</c:f>
              <c:numCache>
                <c:formatCode>0%</c:formatCode>
                <c:ptCount val="3"/>
                <c:pt idx="0">
                  <c:v>1</c:v>
                </c:pt>
                <c:pt idx="1">
                  <c:v>1</c:v>
                </c:pt>
                <c:pt idx="2">
                  <c:v>0.8600000000000001</c:v>
                </c:pt>
              </c:numCache>
            </c:numRef>
          </c:val>
          <c:extLst xmlns:c16r2="http://schemas.microsoft.com/office/drawing/2015/06/chart">
            <c:ext xmlns:c16="http://schemas.microsoft.com/office/drawing/2014/chart" uri="{C3380CC4-5D6E-409C-BE32-E72D297353CC}">
              <c16:uniqueId val="{00000000-78AD-49F8-A658-0F03F95F6321}"/>
            </c:ext>
          </c:extLst>
        </c:ser>
        <c:ser>
          <c:idx val="1"/>
          <c:order val="1"/>
          <c:tx>
            <c:strRef>
              <c:f>Sheet1!$A$11:$B$11</c:f>
              <c:strCache>
                <c:ptCount val="2"/>
                <c:pt idx="0">
                  <c:v>Not Achieved</c:v>
                </c:pt>
              </c:strCache>
            </c:strRef>
          </c:tx>
          <c:spPr>
            <a:solidFill>
              <a:srgbClr val="FF0000"/>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Sheet1!$C$9:$E$9</c:f>
              <c:strCache>
                <c:ptCount val="3"/>
                <c:pt idx="0">
                  <c:v>Administration</c:v>
                </c:pt>
                <c:pt idx="1">
                  <c:v>Content Processing and Dissemination</c:v>
                </c:pt>
                <c:pt idx="2">
                  <c:v>Intergovernmental Coordination and Stakeholder Management</c:v>
                </c:pt>
              </c:strCache>
            </c:strRef>
          </c:cat>
          <c:val>
            <c:numRef>
              <c:f>Sheet1!$C$11:$E$11</c:f>
              <c:numCache>
                <c:formatCode>0%</c:formatCode>
                <c:ptCount val="3"/>
                <c:pt idx="0">
                  <c:v>0</c:v>
                </c:pt>
                <c:pt idx="1">
                  <c:v>0</c:v>
                </c:pt>
                <c:pt idx="2">
                  <c:v>0.14000000000000001</c:v>
                </c:pt>
              </c:numCache>
            </c:numRef>
          </c:val>
          <c:extLst xmlns:c16r2="http://schemas.microsoft.com/office/drawing/2015/06/chart">
            <c:ext xmlns:c16="http://schemas.microsoft.com/office/drawing/2014/chart" uri="{C3380CC4-5D6E-409C-BE32-E72D297353CC}">
              <c16:uniqueId val="{00000001-78AD-49F8-A658-0F03F95F6321}"/>
            </c:ext>
          </c:extLst>
        </c:ser>
        <c:ser>
          <c:idx val="2"/>
          <c:order val="2"/>
          <c:tx>
            <c:strRef>
              <c:f>Sheet1!$A$12:$B$12</c:f>
              <c:strCache>
                <c:ptCount val="2"/>
                <c:pt idx="0">
                  <c:v>Not Achieved</c:v>
                </c:pt>
              </c:strCache>
            </c:strRef>
          </c:tx>
          <c:spPr>
            <a:solidFill>
              <a:srgbClr val="FF0000"/>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Sheet1!$C$9:$E$9</c:f>
              <c:strCache>
                <c:ptCount val="3"/>
                <c:pt idx="0">
                  <c:v>Administration</c:v>
                </c:pt>
                <c:pt idx="1">
                  <c:v>Content Processing and Dissemination</c:v>
                </c:pt>
                <c:pt idx="2">
                  <c:v>Intergovernmental Coordination and Stakeholder Management</c:v>
                </c:pt>
              </c:strCache>
            </c:strRef>
          </c:cat>
          <c:val>
            <c:numRef>
              <c:f>Sheet1!$C$12:$E$12</c:f>
              <c:numCache>
                <c:formatCode>General</c:formatCode>
                <c:ptCount val="3"/>
              </c:numCache>
            </c:numRef>
          </c:val>
          <c:extLst xmlns:c16r2="http://schemas.microsoft.com/office/drawing/2015/06/chart">
            <c:ext xmlns:c16="http://schemas.microsoft.com/office/drawing/2014/chart" uri="{C3380CC4-5D6E-409C-BE32-E72D297353CC}">
              <c16:uniqueId val="{00000002-78AD-49F8-A658-0F03F95F6321}"/>
            </c:ext>
          </c:extLst>
        </c:ser>
        <c:dLbls/>
        <c:gapWidth val="219"/>
        <c:overlap val="-27"/>
        <c:axId val="87308160"/>
        <c:axId val="87309696"/>
      </c:barChart>
      <c:catAx>
        <c:axId val="87308160"/>
        <c:scaling>
          <c:orientation val="minMax"/>
        </c:scaling>
        <c:axPos val="b"/>
        <c:numFmt formatCode="General"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87309696"/>
        <c:crosses val="autoZero"/>
        <c:auto val="1"/>
        <c:lblAlgn val="ctr"/>
        <c:lblOffset val="100"/>
      </c:catAx>
      <c:valAx>
        <c:axId val="87309696"/>
        <c:scaling>
          <c:orientation val="minMax"/>
        </c:scaling>
        <c:axPos val="l"/>
        <c:majorGridlines>
          <c:spPr>
            <a:ln w="9525" cap="flat" cmpd="sng" algn="ctr">
              <a:noFill/>
              <a:round/>
            </a:ln>
            <a:effectLst/>
          </c:spPr>
        </c:majorGridlines>
        <c:numFmt formatCode="0%" sourceLinked="1"/>
        <c:tickLblPos val="nextTo"/>
        <c:spPr>
          <a:noFill/>
          <a:ln>
            <a:solidFill>
              <a:schemeClr val="accent1"/>
            </a:solid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87308160"/>
        <c:crosses val="autoZero"/>
        <c:crossBetween val="between"/>
      </c:valAx>
      <c:spPr>
        <a:noFill/>
        <a:ln>
          <a:noFill/>
        </a:ln>
        <a:effectLst/>
      </c:spPr>
    </c:plotArea>
    <c:legend>
      <c:legendPos val="r"/>
      <c:legendEntry>
        <c:idx val="2"/>
        <c:delete val="1"/>
      </c:legendEntry>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solidFill>
      <a:schemeClr val="bg1"/>
    </a:solidFill>
    <a:ln w="9525" cap="flat" cmpd="sng" algn="ctr">
      <a:noFill/>
      <a:round/>
    </a:ln>
    <a:effectLst/>
  </c:spPr>
  <c:txPr>
    <a:bodyPr/>
    <a:lstStyle/>
    <a:p>
      <a:pPr>
        <a:defRPr/>
      </a:pPr>
      <a:endParaRPr lang="en-US"/>
    </a:p>
  </c:txPr>
  <c:externalData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453" cy="350912"/>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sz="quarter" idx="1"/>
          </p:nvPr>
        </p:nvSpPr>
        <p:spPr>
          <a:xfrm>
            <a:off x="5264777" y="0"/>
            <a:ext cx="4029453" cy="350912"/>
          </a:xfrm>
          <a:prstGeom prst="rect">
            <a:avLst/>
          </a:prstGeom>
        </p:spPr>
        <p:txBody>
          <a:bodyPr vert="horz" lIns="91440" tIns="45720" rIns="91440" bIns="45720" rtlCol="0"/>
          <a:lstStyle>
            <a:lvl1pPr algn="r">
              <a:defRPr sz="1200"/>
            </a:lvl1pPr>
          </a:lstStyle>
          <a:p>
            <a:fld id="{99E8F0E6-C493-4CE9-A810-A841DD79801F}" type="datetimeFigureOut">
              <a:rPr lang="en-ZA" smtClean="0"/>
              <a:pPr/>
              <a:t>2020/11/19</a:t>
            </a:fld>
            <a:endParaRPr lang="en-ZA" dirty="0"/>
          </a:p>
        </p:txBody>
      </p:sp>
      <p:sp>
        <p:nvSpPr>
          <p:cNvPr id="4" name="Footer Placeholder 3"/>
          <p:cNvSpPr>
            <a:spLocks noGrp="1"/>
          </p:cNvSpPr>
          <p:nvPr>
            <p:ph type="ftr" sz="quarter" idx="2"/>
          </p:nvPr>
        </p:nvSpPr>
        <p:spPr>
          <a:xfrm>
            <a:off x="1" y="6659490"/>
            <a:ext cx="4029453" cy="350912"/>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p:cNvSpPr>
            <a:spLocks noGrp="1"/>
          </p:cNvSpPr>
          <p:nvPr>
            <p:ph type="sldNum" sz="quarter" idx="3"/>
          </p:nvPr>
        </p:nvSpPr>
        <p:spPr>
          <a:xfrm>
            <a:off x="5264777" y="6659490"/>
            <a:ext cx="4029453" cy="350912"/>
          </a:xfrm>
          <a:prstGeom prst="rect">
            <a:avLst/>
          </a:prstGeom>
        </p:spPr>
        <p:txBody>
          <a:bodyPr vert="horz" lIns="91440" tIns="45720" rIns="91440" bIns="45720" rtlCol="0" anchor="b"/>
          <a:lstStyle>
            <a:lvl1pPr algn="r">
              <a:defRPr sz="1200"/>
            </a:lvl1pPr>
          </a:lstStyle>
          <a:p>
            <a:fld id="{67FC0CB5-DC0F-4CE2-ABAC-3BF380D7FD8C}" type="slidenum">
              <a:rPr lang="en-ZA" smtClean="0"/>
              <a:pPr/>
              <a:t>‹#›</a:t>
            </a:fld>
            <a:endParaRPr lang="en-ZA" dirty="0"/>
          </a:p>
        </p:txBody>
      </p:sp>
    </p:spTree>
    <p:extLst>
      <p:ext uri="{BB962C8B-B14F-4D97-AF65-F5344CB8AC3E}">
        <p14:creationId xmlns:p14="http://schemas.microsoft.com/office/powerpoint/2010/main" xmlns="" val="633672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0"/>
            <a:ext cx="4028440" cy="350520"/>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5265818" y="0"/>
            <a:ext cx="4028440" cy="350520"/>
          </a:xfrm>
          <a:prstGeom prst="rect">
            <a:avLst/>
          </a:prstGeom>
        </p:spPr>
        <p:txBody>
          <a:bodyPr vert="horz" lIns="91440" tIns="45720" rIns="91440" bIns="45720" rtlCol="0"/>
          <a:lstStyle>
            <a:lvl1pPr algn="r">
              <a:defRPr sz="1200"/>
            </a:lvl1pPr>
          </a:lstStyle>
          <a:p>
            <a:fld id="{E004777E-3CDA-405E-BC52-55B0A6F924EE}" type="datetimeFigureOut">
              <a:rPr lang="en-ZA" smtClean="0"/>
              <a:pPr/>
              <a:t>2020/11/19</a:t>
            </a:fld>
            <a:endParaRPr lang="en-ZA"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929640" y="3329942"/>
            <a:ext cx="7437120" cy="31546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9" y="6658665"/>
            <a:ext cx="4028440" cy="350520"/>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5265818" y="6658665"/>
            <a:ext cx="4028440" cy="350520"/>
          </a:xfrm>
          <a:prstGeom prst="rect">
            <a:avLst/>
          </a:prstGeom>
        </p:spPr>
        <p:txBody>
          <a:bodyPr vert="horz" lIns="91440" tIns="45720" rIns="91440" bIns="45720" rtlCol="0" anchor="b"/>
          <a:lstStyle>
            <a:lvl1pPr algn="r">
              <a:defRPr sz="1200"/>
            </a:lvl1pPr>
          </a:lstStyle>
          <a:p>
            <a:fld id="{0049A417-51B3-47A2-9A45-97E932A3240D}" type="slidenum">
              <a:rPr lang="en-ZA" smtClean="0"/>
              <a:pPr/>
              <a:t>‹#›</a:t>
            </a:fld>
            <a:endParaRPr lang="en-ZA" dirty="0"/>
          </a:p>
        </p:txBody>
      </p:sp>
    </p:spTree>
    <p:extLst>
      <p:ext uri="{BB962C8B-B14F-4D97-AF65-F5344CB8AC3E}">
        <p14:creationId xmlns:p14="http://schemas.microsoft.com/office/powerpoint/2010/main" xmlns="" val="4146050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ov.za/"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gcis.gov.z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0A8F022-4E2C-47CF-A8D2-C73D19E791F5}" type="slidenum">
              <a:rPr lang="en-US">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xmlns="" val="1796770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B307A7D-FC8B-48AB-B32F-ED3694D9DC30}" type="slidenum">
              <a:rPr lang="en-ZA" smtClean="0">
                <a:solidFill>
                  <a:prstClr val="black"/>
                </a:solidFill>
              </a:rPr>
              <a:pPr/>
              <a:t>14</a:t>
            </a:fld>
            <a:endParaRPr lang="en-ZA" dirty="0">
              <a:solidFill>
                <a:prstClr val="black"/>
              </a:solidFill>
            </a:endParaRPr>
          </a:p>
        </p:txBody>
      </p:sp>
    </p:spTree>
    <p:extLst>
      <p:ext uri="{BB962C8B-B14F-4D97-AF65-F5344CB8AC3E}">
        <p14:creationId xmlns:p14="http://schemas.microsoft.com/office/powerpoint/2010/main" xmlns="" val="2994853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B307A7D-FC8B-48AB-B32F-ED3694D9DC30}" type="slidenum">
              <a:rPr lang="en-ZA" smtClean="0">
                <a:solidFill>
                  <a:prstClr val="black"/>
                </a:solidFill>
              </a:rPr>
              <a:pPr/>
              <a:t>15</a:t>
            </a:fld>
            <a:endParaRPr lang="en-ZA" dirty="0">
              <a:solidFill>
                <a:prstClr val="black"/>
              </a:solidFill>
            </a:endParaRPr>
          </a:p>
        </p:txBody>
      </p:sp>
    </p:spTree>
    <p:extLst>
      <p:ext uri="{BB962C8B-B14F-4D97-AF65-F5344CB8AC3E}">
        <p14:creationId xmlns:p14="http://schemas.microsoft.com/office/powerpoint/2010/main" xmlns="" val="3819705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735759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049A417-51B3-47A2-9A45-97E932A3240D}" type="slidenum">
              <a:rPr lang="en-ZA" smtClean="0"/>
              <a:pPr/>
              <a:t>17</a:t>
            </a:fld>
            <a:endParaRPr lang="en-ZA" dirty="0"/>
          </a:p>
        </p:txBody>
      </p:sp>
    </p:spTree>
    <p:extLst>
      <p:ext uri="{BB962C8B-B14F-4D97-AF65-F5344CB8AC3E}">
        <p14:creationId xmlns:p14="http://schemas.microsoft.com/office/powerpoint/2010/main" xmlns="" val="3918616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525091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518390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717151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577348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285461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533853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0A8F022-4E2C-47CF-A8D2-C73D19E791F5}" type="slidenum">
              <a:rPr lang="en-US">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xmlns="" val="94874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681022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401199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MAKING HEADLINES </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 </a:t>
            </a:r>
          </a:p>
          <a:p>
            <a:r>
              <a:rPr lang="en-ZA" sz="1200" kern="1200" dirty="0">
                <a:solidFill>
                  <a:schemeClr val="tx1"/>
                </a:solidFill>
                <a:effectLst/>
                <a:latin typeface="+mn-lt"/>
                <a:ea typeface="+mn-ea"/>
                <a:cs typeface="+mn-cs"/>
              </a:rPr>
              <a:t>GCIS continues to interact with the media and monitors the environment to enable accurate responses to topical issues. The GCIS provides media monitoring services to all government departments both electronic and print on a daily basis.</a:t>
            </a:r>
          </a:p>
          <a:p>
            <a:r>
              <a:rPr lang="en-ZA" sz="1200" kern="1200" dirty="0">
                <a:solidFill>
                  <a:schemeClr val="tx1"/>
                </a:solidFill>
                <a:effectLst/>
                <a:latin typeface="+mn-lt"/>
                <a:ea typeface="+mn-ea"/>
                <a:cs typeface="+mn-cs"/>
              </a:rPr>
              <a:t> </a:t>
            </a:r>
          </a:p>
          <a:p>
            <a:r>
              <a:rPr lang="en-ZA" sz="1200" kern="1200" dirty="0">
                <a:solidFill>
                  <a:schemeClr val="tx1"/>
                </a:solidFill>
                <a:effectLst/>
                <a:latin typeface="+mn-lt"/>
                <a:ea typeface="+mn-ea"/>
                <a:cs typeface="+mn-cs"/>
              </a:rPr>
              <a:t>GCIS invests significant resources in tracking media coverage daily and continuously to assess the impact of government’s own messaging and the tone and content of journalistic reporting, editorial comment, analysis by commentators and others. GCIS issues short message service (SMS) alerts to communicators, DGs and political principals at 06:00 am. Messages are also sent out in the event of breaking news. This is preceded by a media monitoring service that starts at 03:00. GCIS also produces media clippings of the print coverage to all government communicators at 07:00, followed by electronic media coverage in the morning and in the afternoon.</a:t>
            </a:r>
          </a:p>
          <a:p>
            <a:r>
              <a:rPr lang="en-ZA" sz="1200" kern="1200" dirty="0">
                <a:solidFill>
                  <a:schemeClr val="tx1"/>
                </a:solidFill>
                <a:effectLst/>
                <a:latin typeface="+mn-lt"/>
                <a:ea typeface="+mn-ea"/>
                <a:cs typeface="+mn-cs"/>
              </a:rPr>
              <a:t> </a:t>
            </a:r>
          </a:p>
          <a:p>
            <a:r>
              <a:rPr lang="en-ZA" sz="1200" b="1" kern="1200" dirty="0">
                <a:solidFill>
                  <a:schemeClr val="tx1"/>
                </a:solidFill>
                <a:effectLst/>
                <a:latin typeface="+mn-lt"/>
                <a:ea typeface="+mn-ea"/>
                <a:cs typeface="+mn-cs"/>
              </a:rPr>
              <a:t>Among GCIS’ proactive and reactive interventions in the media environment were the following:</a:t>
            </a:r>
          </a:p>
          <a:p>
            <a:pPr marL="171450" lvl="0" indent="-171450">
              <a:buFont typeface="Arial" pitchFamily="34" charset="0"/>
              <a:buChar char="•"/>
            </a:pPr>
            <a:r>
              <a:rPr lang="en-US" sz="1200" kern="1200" dirty="0">
                <a:solidFill>
                  <a:schemeClr val="tx1"/>
                </a:solidFill>
                <a:effectLst/>
                <a:latin typeface="+mn-lt"/>
                <a:ea typeface="+mn-ea"/>
                <a:cs typeface="+mn-cs"/>
              </a:rPr>
              <a:t>The Acting CEO has weekly columns in the </a:t>
            </a:r>
            <a:r>
              <a:rPr lang="en-US" sz="1200" i="1" kern="1200" dirty="0">
                <a:solidFill>
                  <a:schemeClr val="tx1"/>
                </a:solidFill>
                <a:effectLst/>
                <a:latin typeface="+mn-lt"/>
                <a:ea typeface="+mn-ea"/>
                <a:cs typeface="+mn-cs"/>
              </a:rPr>
              <a:t>Pretoria News</a:t>
            </a:r>
            <a:r>
              <a:rPr lang="en-US" sz="1200" kern="1200" dirty="0">
                <a:solidFill>
                  <a:schemeClr val="tx1"/>
                </a:solidFill>
                <a:effectLst/>
                <a:latin typeface="+mn-lt"/>
                <a:ea typeface="+mn-ea"/>
                <a:cs typeface="+mn-cs"/>
              </a:rPr>
              <a:t> and the </a:t>
            </a:r>
            <a:r>
              <a:rPr lang="en-US" sz="1200" i="1" kern="1200" dirty="0">
                <a:solidFill>
                  <a:schemeClr val="tx1"/>
                </a:solidFill>
                <a:effectLst/>
                <a:latin typeface="+mn-lt"/>
                <a:ea typeface="+mn-ea"/>
                <a:cs typeface="+mn-cs"/>
              </a:rPr>
              <a:t>The New Age</a:t>
            </a:r>
            <a:r>
              <a:rPr lang="en-US" sz="1200" kern="1200" dirty="0">
                <a:solidFill>
                  <a:schemeClr val="tx1"/>
                </a:solidFill>
                <a:effectLst/>
                <a:latin typeface="+mn-lt"/>
                <a:ea typeface="+mn-ea"/>
                <a:cs typeface="+mn-cs"/>
              </a:rPr>
              <a:t> newspapers to communicate government messages on a variety of topical issues linked to the five priorities. In 2013, more than 74 opinion pieces have appeared in the </a:t>
            </a:r>
            <a:r>
              <a:rPr lang="en-US" sz="1200" i="1" kern="1200" dirty="0">
                <a:solidFill>
                  <a:schemeClr val="tx1"/>
                </a:solidFill>
                <a:effectLst/>
                <a:latin typeface="+mn-lt"/>
                <a:ea typeface="+mn-ea"/>
                <a:cs typeface="+mn-cs"/>
              </a:rPr>
              <a:t>Pretoria News, The New Age, </a:t>
            </a:r>
            <a:r>
              <a:rPr lang="en-US" sz="1200" kern="1200" dirty="0">
                <a:solidFill>
                  <a:schemeClr val="tx1"/>
                </a:solidFill>
                <a:effectLst/>
                <a:latin typeface="+mn-lt"/>
                <a:ea typeface="+mn-ea"/>
                <a:cs typeface="+mn-cs"/>
              </a:rPr>
              <a:t>the government blog on </a:t>
            </a:r>
            <a:r>
              <a:rPr lang="en-US" sz="1200" u="sng" kern="1200" dirty="0">
                <a:solidFill>
                  <a:schemeClr val="tx1"/>
                </a:solidFill>
                <a:effectLst/>
                <a:latin typeface="+mn-lt"/>
                <a:ea typeface="+mn-ea"/>
                <a:cs typeface="+mn-cs"/>
                <a:hlinkClick r:id="rId3"/>
              </a:rPr>
              <a:t>www.gov.za</a:t>
            </a:r>
            <a:r>
              <a:rPr lang="en-US" sz="1200" kern="1200" dirty="0">
                <a:solidFill>
                  <a:schemeClr val="tx1"/>
                </a:solidFill>
                <a:effectLst/>
                <a:latin typeface="+mn-lt"/>
                <a:ea typeface="+mn-ea"/>
                <a:cs typeface="+mn-cs"/>
              </a:rPr>
              <a:t> and the Acting CEO’s </a:t>
            </a:r>
            <a:r>
              <a:rPr lang="en-US" sz="1200" i="1" kern="1200" dirty="0">
                <a:solidFill>
                  <a:schemeClr val="tx1"/>
                </a:solidFill>
                <a:effectLst/>
                <a:latin typeface="+mn-lt"/>
                <a:ea typeface="+mn-ea"/>
                <a:cs typeface="+mn-cs"/>
              </a:rPr>
              <a:t>Home Brewed </a:t>
            </a:r>
            <a:r>
              <a:rPr lang="en-US" sz="1200" kern="1200" dirty="0">
                <a:solidFill>
                  <a:schemeClr val="tx1"/>
                </a:solidFill>
                <a:effectLst/>
                <a:latin typeface="+mn-lt"/>
                <a:ea typeface="+mn-ea"/>
                <a:cs typeface="+mn-cs"/>
              </a:rPr>
              <a:t>feature on SANews.gov.za, government’s official news agency. Opinion pieces also featured on SABC Online. </a:t>
            </a:r>
            <a:endParaRPr lang="en-ZA" sz="1200" kern="1200" dirty="0">
              <a:solidFill>
                <a:schemeClr val="tx1"/>
              </a:solidFill>
              <a:effectLst/>
              <a:latin typeface="+mn-lt"/>
              <a:ea typeface="+mn-ea"/>
              <a:cs typeface="+mn-cs"/>
            </a:endParaRPr>
          </a:p>
          <a:p>
            <a:pPr marL="171450" lvl="0" indent="-171450">
              <a:buFont typeface="Arial" pitchFamily="34" charset="0"/>
              <a:buChar char="•"/>
            </a:pPr>
            <a:r>
              <a:rPr lang="en-US" sz="1200" kern="1200" dirty="0">
                <a:solidFill>
                  <a:schemeClr val="tx1"/>
                </a:solidFill>
                <a:effectLst/>
                <a:latin typeface="+mn-lt"/>
                <a:ea typeface="+mn-ea"/>
                <a:cs typeface="+mn-cs"/>
              </a:rPr>
              <a:t>The GCIS Radio Unit has started broadcasting two news bulletins on weekdays to community radio stations on topical issues. The news is part of the Rapid Response Strategy and is broadcast live to 35 radio stations at 12:00 and at 16:00. So far, 190 news bulletins have been produced and also posted on the government and GCIS websites, </a:t>
            </a:r>
            <a:r>
              <a:rPr lang="en-US" sz="1200" u="sng" kern="1200" dirty="0">
                <a:solidFill>
                  <a:schemeClr val="tx1"/>
                </a:solidFill>
                <a:effectLst/>
                <a:latin typeface="+mn-lt"/>
                <a:ea typeface="+mn-ea"/>
                <a:cs typeface="+mn-cs"/>
                <a:hlinkClick r:id="rId4"/>
              </a:rPr>
              <a:t>www.gcis.gov.za</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3"/>
              </a:rPr>
              <a:t>www.gov.za</a:t>
            </a:r>
            <a:endParaRPr lang="en-ZA" sz="1200" kern="1200" dirty="0">
              <a:solidFill>
                <a:schemeClr val="tx1"/>
              </a:solidFill>
              <a:effectLst/>
              <a:latin typeface="+mn-lt"/>
              <a:ea typeface="+mn-ea"/>
              <a:cs typeface="+mn-cs"/>
            </a:endParaRPr>
          </a:p>
          <a:p>
            <a:pPr marL="171450" lvl="0" indent="-171450">
              <a:buFont typeface="Arial" pitchFamily="34" charset="0"/>
              <a:buChar char="•"/>
            </a:pPr>
            <a:r>
              <a:rPr lang="en-US" sz="1200" kern="1200" dirty="0">
                <a:solidFill>
                  <a:schemeClr val="tx1"/>
                </a:solidFill>
                <a:effectLst/>
                <a:latin typeface="+mn-lt"/>
                <a:ea typeface="+mn-ea"/>
                <a:cs typeface="+mn-cs"/>
              </a:rPr>
              <a:t>The GCIS through its Radio Unit has also produced a total of 88 radio spots with eight adverts in 11 languages each, apart from live reads. This work was produced on behalf of The Presidency, the Department of Agriculture, Forestry and Fisheries, the Department of Health and the South African National Roads Agency Limited.</a:t>
            </a:r>
            <a:endParaRPr lang="en-ZA" sz="1200" kern="1200" dirty="0">
              <a:solidFill>
                <a:schemeClr val="tx1"/>
              </a:solidFill>
              <a:effectLst/>
              <a:latin typeface="+mn-lt"/>
              <a:ea typeface="+mn-ea"/>
              <a:cs typeface="+mn-cs"/>
            </a:endParaRPr>
          </a:p>
          <a:p>
            <a:pPr marL="171450" lvl="0" indent="-171450">
              <a:buFont typeface="Arial" pitchFamily="34" charset="0"/>
              <a:buChar char="•"/>
            </a:pPr>
            <a:r>
              <a:rPr lang="en-US" sz="1200" kern="1200" dirty="0">
                <a:solidFill>
                  <a:schemeClr val="tx1"/>
                </a:solidFill>
                <a:effectLst/>
                <a:latin typeface="+mn-lt"/>
                <a:ea typeface="+mn-ea"/>
                <a:cs typeface="+mn-cs"/>
              </a:rPr>
              <a:t>Furthermore, the GCIS Radio Unit has produced at least 32 one-hour long phone-in programmes for community radio stations. These shows were in English, as well as in the Nguni and Sotho languages. However, callers are allowed to speak the languages of their choice. These programmes were produced on behalf of various government departments and Parliament.</a:t>
            </a:r>
            <a:endParaRPr lang="en-ZA" sz="1200" kern="1200" dirty="0">
              <a:solidFill>
                <a:schemeClr val="tx1"/>
              </a:solidFill>
              <a:effectLst/>
              <a:latin typeface="+mn-lt"/>
              <a:ea typeface="+mn-ea"/>
              <a:cs typeface="+mn-cs"/>
            </a:endParaRPr>
          </a:p>
          <a:p>
            <a:pPr marL="171450" lvl="0" indent="-171450">
              <a:buFont typeface="Arial" pitchFamily="34" charset="0"/>
              <a:buChar char="•"/>
            </a:pPr>
            <a:r>
              <a:rPr lang="en-US" sz="1200" kern="1200" dirty="0">
                <a:solidFill>
                  <a:schemeClr val="tx1"/>
                </a:solidFill>
                <a:effectLst/>
                <a:latin typeface="+mn-lt"/>
                <a:ea typeface="+mn-ea"/>
                <a:cs typeface="+mn-cs"/>
              </a:rPr>
              <a:t>GCIS coordinates government’s cluster media briefings against Cabinet’s quarterly reporting cycles. These cluster briefings are aimed at updating the country on the implementation of government’s five priorities.</a:t>
            </a:r>
            <a:endParaRPr lang="en-ZA" sz="1200" kern="1200" dirty="0">
              <a:solidFill>
                <a:schemeClr val="tx1"/>
              </a:solidFill>
              <a:effectLst/>
              <a:latin typeface="+mn-lt"/>
              <a:ea typeface="+mn-ea"/>
              <a:cs typeface="+mn-cs"/>
            </a:endParaRPr>
          </a:p>
          <a:p>
            <a:pPr marL="171450" lvl="0" indent="-171450">
              <a:buFont typeface="Arial" pitchFamily="34" charset="0"/>
              <a:buChar char="•"/>
            </a:pPr>
            <a:r>
              <a:rPr lang="en-US" sz="1200" kern="1200" dirty="0">
                <a:solidFill>
                  <a:schemeClr val="tx1"/>
                </a:solidFill>
                <a:effectLst/>
                <a:latin typeface="+mn-lt"/>
                <a:ea typeface="+mn-ea"/>
                <a:cs typeface="+mn-cs"/>
              </a:rPr>
              <a:t>Following every Cabinet meeting, the Acting CEO briefs the media on Cabinet’s decisions. Some departments elaborate on certain key issues from the Cabinet statement in separate media briefings. This needs to be enhanced.</a:t>
            </a:r>
            <a:endParaRPr lang="en-ZA" sz="1200" kern="1200" dirty="0">
              <a:solidFill>
                <a:schemeClr val="tx1"/>
              </a:solidFill>
              <a:effectLst/>
              <a:latin typeface="+mn-lt"/>
              <a:ea typeface="+mn-ea"/>
              <a:cs typeface="+mn-cs"/>
            </a:endParaRPr>
          </a:p>
          <a:p>
            <a:pPr marL="171450" lvl="0" indent="-171450">
              <a:buFont typeface="Arial" pitchFamily="34" charset="0"/>
              <a:buChar char="•"/>
            </a:pPr>
            <a:r>
              <a:rPr lang="en-US" sz="1200" kern="1200" dirty="0">
                <a:solidFill>
                  <a:schemeClr val="tx1"/>
                </a:solidFill>
                <a:effectLst/>
                <a:latin typeface="+mn-lt"/>
                <a:ea typeface="+mn-ea"/>
                <a:cs typeface="+mn-cs"/>
              </a:rPr>
              <a:t>GCIS also in this year issued 199 statements and hosted 62 media briefings on behalf of departments. These statements did attract coverage in a broad range of print and broadcast media.</a:t>
            </a:r>
            <a:endParaRPr lang="en-ZA"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media monitoring products produced are as follows:</a:t>
            </a:r>
            <a:endParaRPr lang="en-ZA" sz="1200" b="1" kern="1200" dirty="0">
              <a:solidFill>
                <a:schemeClr val="tx1"/>
              </a:solidFill>
              <a:effectLst/>
              <a:latin typeface="+mn-lt"/>
              <a:ea typeface="+mn-ea"/>
              <a:cs typeface="+mn-cs"/>
            </a:endParaRPr>
          </a:p>
          <a:p>
            <a:pPr marL="171450" lvl="0" indent="-171450">
              <a:buFont typeface="Arial" pitchFamily="34" charset="0"/>
              <a:buChar char="•"/>
            </a:pPr>
            <a:r>
              <a:rPr lang="en-US" sz="1200" kern="1200" dirty="0">
                <a:solidFill>
                  <a:schemeClr val="tx1"/>
                </a:solidFill>
                <a:effectLst/>
                <a:latin typeface="+mn-lt"/>
                <a:ea typeface="+mn-ea"/>
                <a:cs typeface="+mn-cs"/>
              </a:rPr>
              <a:t>364 media coverage reports covering broadcast and online media between 1 January and 31 May</a:t>
            </a:r>
            <a:endParaRPr lang="en-ZA" sz="1200" kern="1200" dirty="0">
              <a:solidFill>
                <a:schemeClr val="tx1"/>
              </a:solidFill>
              <a:effectLst/>
              <a:latin typeface="+mn-lt"/>
              <a:ea typeface="+mn-ea"/>
              <a:cs typeface="+mn-cs"/>
            </a:endParaRPr>
          </a:p>
          <a:p>
            <a:pPr marL="171450" lvl="0" indent="-171450">
              <a:buFont typeface="Arial" pitchFamily="34" charset="0"/>
              <a:buChar char="•"/>
            </a:pPr>
            <a:r>
              <a:rPr lang="en-US" sz="1200" kern="1200" dirty="0">
                <a:solidFill>
                  <a:schemeClr val="tx1"/>
                </a:solidFill>
                <a:effectLst/>
                <a:latin typeface="+mn-lt"/>
                <a:ea typeface="+mn-ea"/>
                <a:cs typeface="+mn-cs"/>
              </a:rPr>
              <a:t>143 sets of print headline news, and 7 799 sets of general press clippings.</a:t>
            </a:r>
            <a:endParaRPr lang="en-ZA" sz="1200" kern="1200" dirty="0">
              <a:solidFill>
                <a:schemeClr val="tx1"/>
              </a:solidFill>
              <a:effectLst/>
              <a:latin typeface="+mn-lt"/>
              <a:ea typeface="+mn-ea"/>
              <a:cs typeface="+mn-cs"/>
            </a:endParaRPr>
          </a:p>
          <a:p>
            <a:endParaRPr lang="en-ZA" dirty="0"/>
          </a:p>
        </p:txBody>
      </p:sp>
      <p:sp>
        <p:nvSpPr>
          <p:cNvPr id="4" name="Slide Number Placeholder 3"/>
          <p:cNvSpPr>
            <a:spLocks noGrp="1"/>
          </p:cNvSpPr>
          <p:nvPr>
            <p:ph type="sldNum" sz="quarter" idx="10"/>
          </p:nvPr>
        </p:nvSpPr>
        <p:spPr/>
        <p:txBody>
          <a:bodyPr/>
          <a:lstStyle/>
          <a:p>
            <a:fld id="{FB307A7D-FC8B-48AB-B32F-ED3694D9DC30}" type="slidenum">
              <a:rPr lang="en-ZA" smtClean="0">
                <a:solidFill>
                  <a:prstClr val="black"/>
                </a:solidFill>
              </a:rPr>
              <a:pPr/>
              <a:t>5</a:t>
            </a:fld>
            <a:endParaRPr lang="en-ZA" dirty="0">
              <a:solidFill>
                <a:prstClr val="black"/>
              </a:solidFill>
            </a:endParaRPr>
          </a:p>
        </p:txBody>
      </p:sp>
    </p:spTree>
    <p:extLst>
      <p:ext uri="{BB962C8B-B14F-4D97-AF65-F5344CB8AC3E}">
        <p14:creationId xmlns:p14="http://schemas.microsoft.com/office/powerpoint/2010/main" xmlns="" val="516917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ZA" dirty="0"/>
          </a:p>
        </p:txBody>
      </p:sp>
      <p:sp>
        <p:nvSpPr>
          <p:cNvPr id="46084"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b="1">
                <a:solidFill>
                  <a:schemeClr val="tx1"/>
                </a:solidFill>
                <a:latin typeface="Arial" charset="0"/>
              </a:defRPr>
            </a:lvl1pPr>
            <a:lvl2pPr marL="742950" indent="-285750" defTabSz="911225" eaLnBrk="0" hangingPunct="0">
              <a:defRPr b="1">
                <a:solidFill>
                  <a:schemeClr val="tx1"/>
                </a:solidFill>
                <a:latin typeface="Arial" charset="0"/>
              </a:defRPr>
            </a:lvl2pPr>
            <a:lvl3pPr marL="1143000" indent="-228600" defTabSz="911225" eaLnBrk="0" hangingPunct="0">
              <a:defRPr b="1">
                <a:solidFill>
                  <a:schemeClr val="tx1"/>
                </a:solidFill>
                <a:latin typeface="Arial" charset="0"/>
              </a:defRPr>
            </a:lvl3pPr>
            <a:lvl4pPr marL="1600200" indent="-228600" defTabSz="911225" eaLnBrk="0" hangingPunct="0">
              <a:defRPr b="1">
                <a:solidFill>
                  <a:schemeClr val="tx1"/>
                </a:solidFill>
                <a:latin typeface="Arial" charset="0"/>
              </a:defRPr>
            </a:lvl4pPr>
            <a:lvl5pPr marL="2057400" indent="-228600" defTabSz="911225" eaLnBrk="0" hangingPunct="0">
              <a:defRPr b="1">
                <a:solidFill>
                  <a:schemeClr val="tx1"/>
                </a:solidFill>
                <a:latin typeface="Arial" charset="0"/>
              </a:defRPr>
            </a:lvl5pPr>
            <a:lvl6pPr marL="2514600" indent="-228600" defTabSz="911225" eaLnBrk="0" fontAlgn="base" hangingPunct="0">
              <a:spcBef>
                <a:spcPct val="0"/>
              </a:spcBef>
              <a:spcAft>
                <a:spcPct val="0"/>
              </a:spcAft>
              <a:defRPr b="1">
                <a:solidFill>
                  <a:schemeClr val="tx1"/>
                </a:solidFill>
                <a:latin typeface="Arial" charset="0"/>
              </a:defRPr>
            </a:lvl6pPr>
            <a:lvl7pPr marL="2971800" indent="-228600" defTabSz="911225" eaLnBrk="0" fontAlgn="base" hangingPunct="0">
              <a:spcBef>
                <a:spcPct val="0"/>
              </a:spcBef>
              <a:spcAft>
                <a:spcPct val="0"/>
              </a:spcAft>
              <a:defRPr b="1">
                <a:solidFill>
                  <a:schemeClr val="tx1"/>
                </a:solidFill>
                <a:latin typeface="Arial" charset="0"/>
              </a:defRPr>
            </a:lvl7pPr>
            <a:lvl8pPr marL="3429000" indent="-228600" defTabSz="911225" eaLnBrk="0" fontAlgn="base" hangingPunct="0">
              <a:spcBef>
                <a:spcPct val="0"/>
              </a:spcBef>
              <a:spcAft>
                <a:spcPct val="0"/>
              </a:spcAft>
              <a:defRPr b="1">
                <a:solidFill>
                  <a:schemeClr val="tx1"/>
                </a:solidFill>
                <a:latin typeface="Arial" charset="0"/>
              </a:defRPr>
            </a:lvl8pPr>
            <a:lvl9pPr marL="3886200" indent="-228600" defTabSz="911225" eaLnBrk="0" fontAlgn="base" hangingPunct="0">
              <a:spcBef>
                <a:spcPct val="0"/>
              </a:spcBef>
              <a:spcAft>
                <a:spcPct val="0"/>
              </a:spcAft>
              <a:defRPr b="1">
                <a:solidFill>
                  <a:schemeClr val="tx1"/>
                </a:solidFill>
                <a:latin typeface="Arial" charset="0"/>
              </a:defRPr>
            </a:lvl9pPr>
          </a:lstStyle>
          <a:p>
            <a:pPr eaLnBrk="1" hangingPunct="1">
              <a:defRPr/>
            </a:pPr>
            <a:fld id="{A16DDE2C-FDDC-4D38-966D-D6BD7EAB16B6}" type="slidenum">
              <a:rPr lang="en-US" b="0" smtClean="0">
                <a:solidFill>
                  <a:srgbClr val="000000"/>
                </a:solidFill>
              </a:rPr>
              <a:pPr eaLnBrk="1" hangingPunct="1">
                <a:defRPr/>
              </a:pPr>
              <a:t>6</a:t>
            </a:fld>
            <a:endParaRPr lang="en-US" b="0" dirty="0">
              <a:solidFill>
                <a:srgbClr val="000000"/>
              </a:solidFill>
            </a:endParaRPr>
          </a:p>
        </p:txBody>
      </p:sp>
    </p:spTree>
    <p:extLst>
      <p:ext uri="{BB962C8B-B14F-4D97-AF65-F5344CB8AC3E}">
        <p14:creationId xmlns:p14="http://schemas.microsoft.com/office/powerpoint/2010/main" xmlns="" val="2248815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915244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533448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4007604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163098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07A7D-FC8B-48AB-B32F-ED3694D9DC3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215727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93BBC8-F8EE-43FB-8DA5-D3D6EC15C7D4}"/>
              </a:ext>
            </a:extLst>
          </p:cNvPr>
          <p:cNvSpPr>
            <a:spLocks noGrp="1"/>
          </p:cNvSpPr>
          <p:nvPr>
            <p:ph type="ctrTitle"/>
          </p:nvPr>
        </p:nvSpPr>
        <p:spPr>
          <a:xfrm>
            <a:off x="1143000" y="1122363"/>
            <a:ext cx="6858000" cy="2387600"/>
          </a:xfrm>
        </p:spPr>
        <p:txBody>
          <a:bodyPr anchor="b"/>
          <a:lstStyle>
            <a:lvl1pPr algn="ctr">
              <a:defRPr sz="6000" b="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39F55E0D-2614-443B-A233-E151FCCEA7C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59CE4E9-884D-44E6-B3E2-92BE1C16931B}"/>
              </a:ext>
            </a:extLst>
          </p:cNvPr>
          <p:cNvSpPr>
            <a:spLocks noGrp="1"/>
          </p:cNvSpPr>
          <p:nvPr>
            <p:ph type="dt" sz="half" idx="10"/>
          </p:nvPr>
        </p:nvSpPr>
        <p:spPr/>
        <p:txBody>
          <a:bodyPr/>
          <a:lstStyle/>
          <a:p>
            <a:fld id="{8E187AF9-E5D5-4A0F-ACF9-533123A19251}" type="datetime1">
              <a:rPr lang="en-US" smtClean="0"/>
              <a:pPr/>
              <a:t>11/19/2020</a:t>
            </a:fld>
            <a:endParaRPr lang="en-US"/>
          </a:p>
        </p:txBody>
      </p:sp>
      <p:sp>
        <p:nvSpPr>
          <p:cNvPr id="5" name="Footer Placeholder 4">
            <a:extLst>
              <a:ext uri="{FF2B5EF4-FFF2-40B4-BE49-F238E27FC236}">
                <a16:creationId xmlns:a16="http://schemas.microsoft.com/office/drawing/2014/main" xmlns="" id="{2D351A92-9725-4724-A12A-C6BBEB1D3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2C780-AEDA-40A1-B161-BC84354639E2}"/>
              </a:ext>
            </a:extLst>
          </p:cNvPr>
          <p:cNvSpPr>
            <a:spLocks noGrp="1"/>
          </p:cNvSpPr>
          <p:nvPr>
            <p:ph type="sldNum" sz="quarter" idx="12"/>
          </p:nvPr>
        </p:nvSpPr>
        <p:spPr/>
        <p:txBody>
          <a:bodyPr/>
          <a:lstStyle/>
          <a:p>
            <a:fld id="{1E62E91E-9383-47FE-BA56-B876F99066E3}" type="slidenum">
              <a:rPr lang="en-US" smtClean="0"/>
              <a:pPr/>
              <a:t>‹#›</a:t>
            </a:fld>
            <a:endParaRPr lang="en-US"/>
          </a:p>
        </p:txBody>
      </p:sp>
    </p:spTree>
    <p:extLst>
      <p:ext uri="{BB962C8B-B14F-4D97-AF65-F5344CB8AC3E}">
        <p14:creationId xmlns:p14="http://schemas.microsoft.com/office/powerpoint/2010/main" xmlns="" val="2211653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FB4DF3-B073-4E48-BC14-71ED902EA2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B37CA0-6467-45E7-9EA2-02C4237BE6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A3A7F8-89A9-49E6-BB6A-AAACE9D838C4}"/>
              </a:ext>
            </a:extLst>
          </p:cNvPr>
          <p:cNvSpPr>
            <a:spLocks noGrp="1"/>
          </p:cNvSpPr>
          <p:nvPr>
            <p:ph type="dt" sz="half" idx="10"/>
          </p:nvPr>
        </p:nvSpPr>
        <p:spPr/>
        <p:txBody>
          <a:bodyPr/>
          <a:lstStyle/>
          <a:p>
            <a:fld id="{91C8921D-57F0-472D-B0BD-658B3C95FBBA}" type="datetime1">
              <a:rPr lang="en-US" smtClean="0"/>
              <a:pPr/>
              <a:t>11/19/2020</a:t>
            </a:fld>
            <a:endParaRPr lang="en-US"/>
          </a:p>
        </p:txBody>
      </p:sp>
      <p:sp>
        <p:nvSpPr>
          <p:cNvPr id="5" name="Footer Placeholder 4">
            <a:extLst>
              <a:ext uri="{FF2B5EF4-FFF2-40B4-BE49-F238E27FC236}">
                <a16:creationId xmlns:a16="http://schemas.microsoft.com/office/drawing/2014/main" xmlns="" id="{E7FB254D-338C-4C6A-8073-991CF05A9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F3802C-78EC-46C2-A080-2C178652BD08}"/>
              </a:ext>
            </a:extLst>
          </p:cNvPr>
          <p:cNvSpPr>
            <a:spLocks noGrp="1"/>
          </p:cNvSpPr>
          <p:nvPr>
            <p:ph type="sldNum" sz="quarter" idx="12"/>
          </p:nvPr>
        </p:nvSpPr>
        <p:spPr/>
        <p:txBody>
          <a:bodyPr/>
          <a:lstStyle/>
          <a:p>
            <a:fld id="{1E62E91E-9383-47FE-BA56-B876F99066E3}" type="slidenum">
              <a:rPr lang="en-US" smtClean="0"/>
              <a:pPr/>
              <a:t>‹#›</a:t>
            </a:fld>
            <a:endParaRPr lang="en-US"/>
          </a:p>
        </p:txBody>
      </p:sp>
    </p:spTree>
    <p:extLst>
      <p:ext uri="{BB962C8B-B14F-4D97-AF65-F5344CB8AC3E}">
        <p14:creationId xmlns:p14="http://schemas.microsoft.com/office/powerpoint/2010/main" xmlns="" val="3425281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C924D8-71E3-44CD-8BEE-94083BD5DC3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C093A8D-82DA-4755-AC0D-EBC178AA62A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8495F4-EF99-482B-802F-2E8EE2813F0C}"/>
              </a:ext>
            </a:extLst>
          </p:cNvPr>
          <p:cNvSpPr>
            <a:spLocks noGrp="1"/>
          </p:cNvSpPr>
          <p:nvPr>
            <p:ph type="dt" sz="half" idx="10"/>
          </p:nvPr>
        </p:nvSpPr>
        <p:spPr/>
        <p:txBody>
          <a:bodyPr/>
          <a:lstStyle/>
          <a:p>
            <a:fld id="{764E2F65-DEB0-4D1D-A0DB-4A14452BDBEC}" type="datetime1">
              <a:rPr lang="en-US" smtClean="0"/>
              <a:pPr/>
              <a:t>11/19/2020</a:t>
            </a:fld>
            <a:endParaRPr lang="en-US"/>
          </a:p>
        </p:txBody>
      </p:sp>
      <p:sp>
        <p:nvSpPr>
          <p:cNvPr id="5" name="Footer Placeholder 4">
            <a:extLst>
              <a:ext uri="{FF2B5EF4-FFF2-40B4-BE49-F238E27FC236}">
                <a16:creationId xmlns:a16="http://schemas.microsoft.com/office/drawing/2014/main" xmlns="" id="{2D0ECD37-6B35-4F76-B614-EEF3CEA30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BF73134-D19B-4F8B-8973-133023E916ED}"/>
              </a:ext>
            </a:extLst>
          </p:cNvPr>
          <p:cNvSpPr>
            <a:spLocks noGrp="1"/>
          </p:cNvSpPr>
          <p:nvPr>
            <p:ph type="sldNum" sz="quarter" idx="12"/>
          </p:nvPr>
        </p:nvSpPr>
        <p:spPr/>
        <p:txBody>
          <a:bodyPr/>
          <a:lstStyle/>
          <a:p>
            <a:fld id="{1E62E91E-9383-47FE-BA56-B876F99066E3}" type="slidenum">
              <a:rPr lang="en-US" smtClean="0"/>
              <a:pPr/>
              <a:t>‹#›</a:t>
            </a:fld>
            <a:endParaRPr lang="en-US"/>
          </a:p>
        </p:txBody>
      </p:sp>
    </p:spTree>
    <p:extLst>
      <p:ext uri="{BB962C8B-B14F-4D97-AF65-F5344CB8AC3E}">
        <p14:creationId xmlns:p14="http://schemas.microsoft.com/office/powerpoint/2010/main" xmlns="" val="106560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star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B3420414-BB9E-4557-9824-E5522406FF7E}"/>
              </a:ext>
            </a:extLst>
          </p:cNvPr>
          <p:cNvGrpSpPr/>
          <p:nvPr userDrawn="1"/>
        </p:nvGrpSpPr>
        <p:grpSpPr>
          <a:xfrm>
            <a:off x="0" y="0"/>
            <a:ext cx="9144000" cy="2543695"/>
            <a:chOff x="0" y="0"/>
            <a:chExt cx="9144000" cy="547896"/>
          </a:xfrm>
        </p:grpSpPr>
        <p:sp>
          <p:nvSpPr>
            <p:cNvPr id="7" name="Rectangle 6">
              <a:extLst>
                <a:ext uri="{FF2B5EF4-FFF2-40B4-BE49-F238E27FC236}">
                  <a16:creationId xmlns:a16="http://schemas.microsoft.com/office/drawing/2014/main" xmlns="" id="{EE87AF66-6416-4226-ADBB-D849AD8E7DF5}"/>
                </a:ext>
              </a:extLst>
            </p:cNvPr>
            <p:cNvSpPr/>
            <p:nvPr userDrawn="1"/>
          </p:nvSpPr>
          <p:spPr>
            <a:xfrm>
              <a:off x="0" y="12534"/>
              <a:ext cx="9144000" cy="53536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p>
              <a:pPr algn="ctr">
                <a:spcBef>
                  <a:spcPct val="0"/>
                </a:spcBef>
              </a:pPr>
              <a:endParaRPr lang="en-US" sz="3400" b="1" dirty="0">
                <a:solidFill>
                  <a:schemeClr val="bg1"/>
                </a:solidFill>
              </a:endParaRPr>
            </a:p>
          </p:txBody>
        </p:sp>
        <p:sp>
          <p:nvSpPr>
            <p:cNvPr id="8" name="Line 3">
              <a:extLst>
                <a:ext uri="{FF2B5EF4-FFF2-40B4-BE49-F238E27FC236}">
                  <a16:creationId xmlns:a16="http://schemas.microsoft.com/office/drawing/2014/main" xmlns="" id="{E5D7E07C-D2FE-404D-81A0-715E94C418A0}"/>
                </a:ext>
              </a:extLst>
            </p:cNvPr>
            <p:cNvSpPr>
              <a:spLocks noChangeShapeType="1"/>
            </p:cNvSpPr>
            <p:nvPr userDrawn="1"/>
          </p:nvSpPr>
          <p:spPr bwMode="auto">
            <a:xfrm>
              <a:off x="0" y="0"/>
              <a:ext cx="9144000" cy="0"/>
            </a:xfrm>
            <a:prstGeom prst="line">
              <a:avLst/>
            </a:prstGeom>
            <a:noFill/>
            <a:ln w="57150">
              <a:solidFill>
                <a:srgbClr val="FFC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endParaRPr lang="en-ZA" sz="1800" kern="0" dirty="0">
                <a:solidFill>
                  <a:prstClr val="black"/>
                </a:solidFill>
                <a:latin typeface="Arial"/>
                <a:ea typeface="ＭＳ Ｐゴシック"/>
                <a:cs typeface="+mn-cs"/>
              </a:endParaRPr>
            </a:p>
          </p:txBody>
        </p:sp>
      </p:grpSp>
      <p:sp>
        <p:nvSpPr>
          <p:cNvPr id="2" name="Title 1">
            <a:extLst>
              <a:ext uri="{FF2B5EF4-FFF2-40B4-BE49-F238E27FC236}">
                <a16:creationId xmlns:a16="http://schemas.microsoft.com/office/drawing/2014/main" xmlns="" id="{0608676F-287C-4225-9DBF-3ACF1B0111F4}"/>
              </a:ext>
            </a:extLst>
          </p:cNvPr>
          <p:cNvSpPr>
            <a:spLocks noGrp="1"/>
          </p:cNvSpPr>
          <p:nvPr>
            <p:ph type="title"/>
          </p:nvPr>
        </p:nvSpPr>
        <p:spPr>
          <a:xfrm>
            <a:off x="457200" y="1847659"/>
            <a:ext cx="8229600" cy="491333"/>
          </a:xfrm>
        </p:spPr>
        <p:txBody>
          <a:bodyPr>
            <a:noAutofit/>
          </a:bodyPr>
          <a:lstStyle>
            <a:lvl1pPr>
              <a:defRPr sz="3200" b="1">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97B0B0D3-8B11-4F16-995C-02A38110EDCD}"/>
              </a:ext>
            </a:extLst>
          </p:cNvPr>
          <p:cNvSpPr>
            <a:spLocks noGrp="1"/>
          </p:cNvSpPr>
          <p:nvPr>
            <p:ph type="dt" sz="half" idx="10"/>
          </p:nvPr>
        </p:nvSpPr>
        <p:spPr/>
        <p:txBody>
          <a:bodyPr/>
          <a:lstStyle/>
          <a:p>
            <a:pPr defTabSz="457200"/>
            <a:fld id="{DFB5B2A0-2997-401A-A44D-3A8F360344D7}" type="datetime1">
              <a:rPr lang="en-US" smtClean="0">
                <a:solidFill>
                  <a:prstClr val="black">
                    <a:tint val="75000"/>
                  </a:prstClr>
                </a:solidFill>
              </a:rPr>
              <a:pPr defTabSz="457200"/>
              <a:t>11/19/2020</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9F376299-EF3C-4F4E-BCC0-C50C223CD136}"/>
              </a:ext>
            </a:extLst>
          </p:cNvPr>
          <p:cNvSpPr>
            <a:spLocks noGrp="1"/>
          </p:cNvSpPr>
          <p:nvPr>
            <p:ph type="ftr" sz="quarter" idx="11"/>
          </p:nvPr>
        </p:nvSpPr>
        <p:spPr/>
        <p:txBody>
          <a:bodyPr/>
          <a:lstStyle/>
          <a:p>
            <a:pPr defTabSz="457200"/>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C656000D-D6D5-4B38-B93E-C006EC3D26E7}"/>
              </a:ext>
            </a:extLst>
          </p:cNvPr>
          <p:cNvSpPr>
            <a:spLocks noGrp="1"/>
          </p:cNvSpPr>
          <p:nvPr>
            <p:ph type="sldNum" sz="quarter" idx="12"/>
          </p:nvPr>
        </p:nvSpPr>
        <p:spPr/>
        <p:txBody>
          <a:bodyPr/>
          <a:lstStyle/>
          <a:p>
            <a:pPr defTabSz="457200"/>
            <a:fld id="{8843D58F-2DAB-1446-A47E-C34A82BC1FA1}"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xmlns="" val="3517943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AA316E-3A89-47E7-8916-FBE469483429}"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765166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B05DCC-D9F1-41D7-8FB5-881ED48E7105}"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0" y="83126"/>
            <a:ext cx="9144000" cy="465513"/>
          </a:xfrm>
        </p:spPr>
        <p:txBody>
          <a:bodyPr>
            <a:normAutofit/>
          </a:bodyPr>
          <a:lstStyle>
            <a:lvl1pPr>
              <a:defRPr sz="2800" b="1">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xmlns="" val="2112363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32DF47-D16A-4A76-A3B7-AADC340A9053}"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xmlns="" val="1015098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5E5318-32E3-4104-882C-C45C37EC1F25}" type="datetime1">
              <a:rPr lang="en-US" smtClean="0">
                <a:solidFill>
                  <a:prstClr val="black">
                    <a:tint val="75000"/>
                  </a:prstClr>
                </a:solidFill>
              </a:rPr>
              <a:pPr/>
              <a:t>11/19/2020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xmlns="" val="3498826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4F61BC-AD7E-4AFD-B33F-D11642B0A306}" type="datetime1">
              <a:rPr lang="en-US" smtClean="0">
                <a:solidFill>
                  <a:prstClr val="black">
                    <a:tint val="75000"/>
                  </a:prstClr>
                </a:solidFill>
              </a:rPr>
              <a:pPr/>
              <a:t>11/19/2020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10113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DE06DE-9CC4-43CE-AAE6-EBB7CAEC7115}" type="datetime1">
              <a:rPr lang="en-US" smtClean="0">
                <a:solidFill>
                  <a:prstClr val="black">
                    <a:tint val="75000"/>
                  </a:prstClr>
                </a:solidFill>
              </a:rPr>
              <a:pPr/>
              <a:t>11/19/2020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081500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9C150A-67A4-48FF-B2FB-7EC9A1C6A86B}" type="datetime1">
              <a:rPr lang="en-US" smtClean="0">
                <a:solidFill>
                  <a:prstClr val="black">
                    <a:tint val="75000"/>
                  </a:prstClr>
                </a:solidFill>
              </a:rPr>
              <a:pPr/>
              <a:t>11/19/2020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60675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67390C-8AFD-4AAD-8C1E-926F2E845B2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04E517F0-283D-4D72-A0D0-F5D1CAF80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4F5C1F-C581-4A8F-B006-73FAC0667487}"/>
              </a:ext>
            </a:extLst>
          </p:cNvPr>
          <p:cNvSpPr>
            <a:spLocks noGrp="1"/>
          </p:cNvSpPr>
          <p:nvPr>
            <p:ph type="dt" sz="half" idx="10"/>
          </p:nvPr>
        </p:nvSpPr>
        <p:spPr/>
        <p:txBody>
          <a:bodyPr/>
          <a:lstStyle/>
          <a:p>
            <a:fld id="{C0FC4405-A567-4DDE-BD7E-F6DD920E6186}" type="datetime1">
              <a:rPr lang="en-US" smtClean="0"/>
              <a:pPr/>
              <a:t>11/19/2020</a:t>
            </a:fld>
            <a:endParaRPr lang="en-US"/>
          </a:p>
        </p:txBody>
      </p:sp>
      <p:sp>
        <p:nvSpPr>
          <p:cNvPr id="5" name="Footer Placeholder 4">
            <a:extLst>
              <a:ext uri="{FF2B5EF4-FFF2-40B4-BE49-F238E27FC236}">
                <a16:creationId xmlns:a16="http://schemas.microsoft.com/office/drawing/2014/main" xmlns="" id="{9140A946-BF1F-4607-BB1C-E0444F0AC4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24A265-FE68-4FB4-B4D0-87ABF53C6E4E}"/>
              </a:ext>
            </a:extLst>
          </p:cNvPr>
          <p:cNvSpPr>
            <a:spLocks noGrp="1"/>
          </p:cNvSpPr>
          <p:nvPr>
            <p:ph type="sldNum" sz="quarter" idx="12"/>
          </p:nvPr>
        </p:nvSpPr>
        <p:spPr/>
        <p:txBody>
          <a:bodyPr/>
          <a:lstStyle/>
          <a:p>
            <a:fld id="{1E62E91E-9383-47FE-BA56-B876F99066E3}" type="slidenum">
              <a:rPr lang="en-US" smtClean="0"/>
              <a:pPr/>
              <a:t>‹#›</a:t>
            </a:fld>
            <a:endParaRPr lang="en-US"/>
          </a:p>
        </p:txBody>
      </p:sp>
    </p:spTree>
    <p:extLst>
      <p:ext uri="{BB962C8B-B14F-4D97-AF65-F5344CB8AC3E}">
        <p14:creationId xmlns:p14="http://schemas.microsoft.com/office/powerpoint/2010/main" xmlns="" val="1577104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6EDDDB-A17D-4C59-B097-7EC322756B84}" type="datetime1">
              <a:rPr lang="en-US" smtClean="0">
                <a:solidFill>
                  <a:prstClr val="black">
                    <a:tint val="75000"/>
                  </a:prstClr>
                </a:solidFill>
              </a:rPr>
              <a:pPr/>
              <a:t>11/19/2020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15504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716F98-8644-4978-A614-17CC492E2C07}" type="datetime1">
              <a:rPr lang="en-US" smtClean="0">
                <a:solidFill>
                  <a:prstClr val="black">
                    <a:tint val="75000"/>
                  </a:prstClr>
                </a:solidFill>
              </a:rPr>
              <a:pPr/>
              <a:t>11/19/2020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24527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9A962-0EDE-480C-B507-BF8360A5316A}"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70237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3D2129-FC19-443C-974A-CA8B748B276C}"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56013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start">
    <p:spTree>
      <p:nvGrpSpPr>
        <p:cNvPr id="1" name=""/>
        <p:cNvGrpSpPr/>
        <p:nvPr/>
      </p:nvGrpSpPr>
      <p:grpSpPr>
        <a:xfrm>
          <a:off x="0" y="0"/>
          <a:ext cx="0" cy="0"/>
          <a:chOff x="0" y="0"/>
          <a:chExt cx="0" cy="0"/>
        </a:xfrm>
      </p:grpSpPr>
      <p:sp>
        <p:nvSpPr>
          <p:cNvPr id="8" name="Line 3">
            <a:extLst>
              <a:ext uri="{FF2B5EF4-FFF2-40B4-BE49-F238E27FC236}">
                <a16:creationId xmlns:a16="http://schemas.microsoft.com/office/drawing/2014/main" xmlns="" id="{E5D7E07C-D2FE-404D-81A0-715E94C418A0}"/>
              </a:ext>
            </a:extLst>
          </p:cNvPr>
          <p:cNvSpPr>
            <a:spLocks noChangeShapeType="1"/>
          </p:cNvSpPr>
          <p:nvPr userDrawn="1"/>
        </p:nvSpPr>
        <p:spPr bwMode="auto">
          <a:xfrm>
            <a:off x="0" y="0"/>
            <a:ext cx="9144000" cy="0"/>
          </a:xfrm>
          <a:prstGeom prst="line">
            <a:avLst/>
          </a:prstGeom>
          <a:noFill/>
          <a:ln w="57150">
            <a:solidFill>
              <a:srgbClr val="FFC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endParaRPr lang="en-ZA" sz="1800" kern="0" dirty="0">
              <a:solidFill>
                <a:prstClr val="black"/>
              </a:solidFill>
              <a:latin typeface="Arial"/>
              <a:ea typeface="ＭＳ Ｐゴシック"/>
              <a:cs typeface="+mn-cs"/>
            </a:endParaRPr>
          </a:p>
        </p:txBody>
      </p:sp>
      <p:sp>
        <p:nvSpPr>
          <p:cNvPr id="3" name="Date Placeholder 2">
            <a:extLst>
              <a:ext uri="{FF2B5EF4-FFF2-40B4-BE49-F238E27FC236}">
                <a16:creationId xmlns:a16="http://schemas.microsoft.com/office/drawing/2014/main" xmlns="" id="{97B0B0D3-8B11-4F16-995C-02A38110EDCD}"/>
              </a:ext>
            </a:extLst>
          </p:cNvPr>
          <p:cNvSpPr>
            <a:spLocks noGrp="1"/>
          </p:cNvSpPr>
          <p:nvPr userDrawn="1">
            <p:ph type="dt" sz="half" idx="10"/>
          </p:nvPr>
        </p:nvSpPr>
        <p:spPr/>
        <p:txBody>
          <a:bodyPr/>
          <a:lstStyle/>
          <a:p>
            <a:pPr defTabSz="457200"/>
            <a:fld id="{7EDA2030-86D9-447D-9D6C-F0A7B823D5EF}" type="datetime1">
              <a:rPr lang="en-US" smtClean="0">
                <a:solidFill>
                  <a:prstClr val="black">
                    <a:tint val="75000"/>
                  </a:prstClr>
                </a:solidFill>
              </a:rPr>
              <a:pPr defTabSz="457200"/>
              <a:t>11/19/2020</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9F376299-EF3C-4F4E-BCC0-C50C223CD136}"/>
              </a:ext>
            </a:extLst>
          </p:cNvPr>
          <p:cNvSpPr>
            <a:spLocks noGrp="1"/>
          </p:cNvSpPr>
          <p:nvPr userDrawn="1">
            <p:ph type="ftr" sz="quarter" idx="11"/>
          </p:nvPr>
        </p:nvSpPr>
        <p:spPr/>
        <p:txBody>
          <a:bodyPr/>
          <a:lstStyle/>
          <a:p>
            <a:pPr defTabSz="457200"/>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C656000D-D6D5-4B38-B93E-C006EC3D26E7}"/>
              </a:ext>
            </a:extLst>
          </p:cNvPr>
          <p:cNvSpPr>
            <a:spLocks noGrp="1"/>
          </p:cNvSpPr>
          <p:nvPr userDrawn="1">
            <p:ph type="sldNum" sz="quarter" idx="12"/>
          </p:nvPr>
        </p:nvSpPr>
        <p:spPr/>
        <p:txBody>
          <a:bodyPr/>
          <a:lstStyle/>
          <a:p>
            <a:pPr defTabSz="457200"/>
            <a:fld id="{8843D58F-2DAB-1446-A47E-C34A82BC1FA1}"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xmlns="" val="3873860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906713"/>
            <a:ext cx="8229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7FD3E4-A53A-42A7-88A5-9CFFC0776734}"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
        <p:nvSpPr>
          <p:cNvPr id="8" name="Title 7">
            <a:extLst>
              <a:ext uri="{FF2B5EF4-FFF2-40B4-BE49-F238E27FC236}">
                <a16:creationId xmlns:a16="http://schemas.microsoft.com/office/drawing/2014/main" xmlns="" id="{719C15D0-7A3A-467A-A1D3-3063B37D4357}"/>
              </a:ext>
            </a:extLst>
          </p:cNvPr>
          <p:cNvSpPr>
            <a:spLocks noGrp="1"/>
          </p:cNvSpPr>
          <p:nvPr>
            <p:ph type="title"/>
          </p:nvPr>
        </p:nvSpPr>
        <p:spPr>
          <a:xfrm>
            <a:off x="457200" y="1763713"/>
            <a:ext cx="8229600" cy="1143000"/>
          </a:xfrm>
        </p:spPr>
        <p:txBody>
          <a:bodyPr/>
          <a:lstStyle/>
          <a:p>
            <a:r>
              <a:rPr lang="en-US" dirty="0"/>
              <a:t>Click to edit Master title style</a:t>
            </a:r>
          </a:p>
        </p:txBody>
      </p:sp>
      <p:sp>
        <p:nvSpPr>
          <p:cNvPr id="9" name="Title 1">
            <a:extLst>
              <a:ext uri="{FF2B5EF4-FFF2-40B4-BE49-F238E27FC236}">
                <a16:creationId xmlns:a16="http://schemas.microsoft.com/office/drawing/2014/main" xmlns="" id="{86113108-554D-4888-9DF2-A5A9DEDDF1E9}"/>
              </a:ext>
            </a:extLst>
          </p:cNvPr>
          <p:cNvSpPr txBox="1">
            <a:spLocks/>
          </p:cNvSpPr>
          <p:nvPr userDrawn="1"/>
        </p:nvSpPr>
        <p:spPr>
          <a:xfrm>
            <a:off x="457200" y="56556"/>
            <a:ext cx="8229600" cy="4913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bg1"/>
                </a:solidFill>
                <a:latin typeface="+mj-lt"/>
                <a:ea typeface="+mj-ea"/>
                <a:cs typeface="+mj-cs"/>
              </a:defRPr>
            </a:lvl1pPr>
          </a:lstStyle>
          <a:p>
            <a:r>
              <a:rPr lang="en-US"/>
              <a:t>Click to edit Master title style</a:t>
            </a:r>
            <a:endParaRPr lang="en-US" dirty="0"/>
          </a:p>
        </p:txBody>
      </p:sp>
      <p:sp>
        <p:nvSpPr>
          <p:cNvPr id="10" name="Oval 9">
            <a:extLst>
              <a:ext uri="{FF2B5EF4-FFF2-40B4-BE49-F238E27FC236}">
                <a16:creationId xmlns:a16="http://schemas.microsoft.com/office/drawing/2014/main" xmlns="" id="{490CD170-EA2E-4A73-AF66-447088B0C5C6}"/>
              </a:ext>
            </a:extLst>
          </p:cNvPr>
          <p:cNvSpPr/>
          <p:nvPr userDrawn="1"/>
        </p:nvSpPr>
        <p:spPr>
          <a:xfrm>
            <a:off x="457200" y="55933"/>
            <a:ext cx="514400" cy="49132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custDataLst>
      <p:tags r:id="rId1"/>
    </p:custDataLst>
    <p:extLst>
      <p:ext uri="{BB962C8B-B14F-4D97-AF65-F5344CB8AC3E}">
        <p14:creationId xmlns:p14="http://schemas.microsoft.com/office/powerpoint/2010/main" xmlns="" val="3543563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45629E-4265-4CA3-B4CB-9A2E84496279}" type="datetime1">
              <a:rPr lang="en-US" smtClean="0">
                <a:solidFill>
                  <a:prstClr val="black">
                    <a:tint val="75000"/>
                  </a:prstClr>
                </a:solidFill>
              </a:rPr>
              <a:pPr/>
              <a:t>11/19/2020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
        <p:nvSpPr>
          <p:cNvPr id="5" name="Title 1">
            <a:extLst>
              <a:ext uri="{FF2B5EF4-FFF2-40B4-BE49-F238E27FC236}">
                <a16:creationId xmlns:a16="http://schemas.microsoft.com/office/drawing/2014/main" xmlns="" id="{2646B931-4EBB-4311-B487-53611A5D2634}"/>
              </a:ext>
            </a:extLst>
          </p:cNvPr>
          <p:cNvSpPr>
            <a:spLocks noGrp="1"/>
          </p:cNvSpPr>
          <p:nvPr>
            <p:ph type="title"/>
          </p:nvPr>
        </p:nvSpPr>
        <p:spPr>
          <a:xfrm>
            <a:off x="457200" y="56556"/>
            <a:ext cx="8229600" cy="491333"/>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xmlns="" val="1841590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3556F8-BBC8-4713-806C-270DEA4F86CC}"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F0B7C26-25EC-4889-8CC3-23C3B5E81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65111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70FE6F-648C-474C-ACC1-D77988519657}"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F0B7C26-25EC-4889-8CC3-23C3B5E8184A}" type="slidenum">
              <a:rPr lang="en-US" smtClean="0">
                <a:solidFill>
                  <a:prstClr val="black">
                    <a:tint val="75000"/>
                  </a:prstClr>
                </a:solidFill>
              </a:rPr>
              <a:pPr/>
              <a:t>‹#›</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xmlns="" val="4007456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05686-4661-41E3-BE5D-66B7B5535721}"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F0B7C26-25EC-4889-8CC3-23C3B5E81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3584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F7EEF50-DDE4-4979-9CF3-957148610D5B}"/>
              </a:ext>
            </a:extLst>
          </p:cNvPr>
          <p:cNvSpPr>
            <a:spLocks noGrp="1"/>
          </p:cNvSpPr>
          <p:nvPr>
            <p:ph type="dt" sz="half" idx="10"/>
          </p:nvPr>
        </p:nvSpPr>
        <p:spPr/>
        <p:txBody>
          <a:bodyPr/>
          <a:lstStyle/>
          <a:p>
            <a:fld id="{EFA41EF6-CC3D-496A-A64B-E6BF6D530FA1}" type="datetime1">
              <a:rPr lang="en-US" smtClean="0"/>
              <a:pPr/>
              <a:t>11/19/2020</a:t>
            </a:fld>
            <a:endParaRPr lang="en-US"/>
          </a:p>
        </p:txBody>
      </p:sp>
      <p:sp>
        <p:nvSpPr>
          <p:cNvPr id="5" name="Footer Placeholder 4">
            <a:extLst>
              <a:ext uri="{FF2B5EF4-FFF2-40B4-BE49-F238E27FC236}">
                <a16:creationId xmlns:a16="http://schemas.microsoft.com/office/drawing/2014/main" xmlns="" id="{11480322-EF4D-4D0A-BFF4-FD3A5CC70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2015FA-88F3-441F-9D5F-D4E3CC290E8D}"/>
              </a:ext>
            </a:extLst>
          </p:cNvPr>
          <p:cNvSpPr>
            <a:spLocks noGrp="1"/>
          </p:cNvSpPr>
          <p:nvPr>
            <p:ph type="sldNum" sz="quarter" idx="12"/>
          </p:nvPr>
        </p:nvSpPr>
        <p:spPr/>
        <p:txBody>
          <a:bodyPr/>
          <a:lstStyle/>
          <a:p>
            <a:fld id="{1E62E91E-9383-47FE-BA56-B876F99066E3}" type="slidenum">
              <a:rPr lang="en-US" smtClean="0"/>
              <a:pPr/>
              <a:t>‹#›</a:t>
            </a:fld>
            <a:endParaRPr lang="en-US"/>
          </a:p>
        </p:txBody>
      </p:sp>
      <p:grpSp>
        <p:nvGrpSpPr>
          <p:cNvPr id="7" name="Group 6">
            <a:extLst>
              <a:ext uri="{FF2B5EF4-FFF2-40B4-BE49-F238E27FC236}">
                <a16:creationId xmlns:a16="http://schemas.microsoft.com/office/drawing/2014/main" xmlns="" id="{E0FE7167-D381-4391-A2FE-74CC8434D674}"/>
              </a:ext>
            </a:extLst>
          </p:cNvPr>
          <p:cNvGrpSpPr/>
          <p:nvPr userDrawn="1"/>
        </p:nvGrpSpPr>
        <p:grpSpPr>
          <a:xfrm>
            <a:off x="0" y="1"/>
            <a:ext cx="9144000" cy="2254346"/>
            <a:chOff x="0" y="0"/>
            <a:chExt cx="9144000" cy="547896"/>
          </a:xfrm>
        </p:grpSpPr>
        <p:sp>
          <p:nvSpPr>
            <p:cNvPr id="8" name="Rectangle 7">
              <a:extLst>
                <a:ext uri="{FF2B5EF4-FFF2-40B4-BE49-F238E27FC236}">
                  <a16:creationId xmlns:a16="http://schemas.microsoft.com/office/drawing/2014/main" xmlns="" id="{3455B183-3F19-486D-BBC8-FC12354D3DFE}"/>
                </a:ext>
              </a:extLst>
            </p:cNvPr>
            <p:cNvSpPr/>
            <p:nvPr userDrawn="1"/>
          </p:nvSpPr>
          <p:spPr>
            <a:xfrm>
              <a:off x="0" y="12534"/>
              <a:ext cx="9144000" cy="53536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p>
              <a:pPr algn="ctr">
                <a:spcBef>
                  <a:spcPct val="0"/>
                </a:spcBef>
              </a:pPr>
              <a:endParaRPr lang="en-US" sz="3400" b="1" dirty="0">
                <a:solidFill>
                  <a:schemeClr val="bg1"/>
                </a:solidFill>
              </a:endParaRPr>
            </a:p>
          </p:txBody>
        </p:sp>
        <p:sp>
          <p:nvSpPr>
            <p:cNvPr id="9" name="Line 3">
              <a:extLst>
                <a:ext uri="{FF2B5EF4-FFF2-40B4-BE49-F238E27FC236}">
                  <a16:creationId xmlns:a16="http://schemas.microsoft.com/office/drawing/2014/main" xmlns="" id="{37B8E640-961C-4577-B757-9A5F7CB28DA8}"/>
                </a:ext>
              </a:extLst>
            </p:cNvPr>
            <p:cNvSpPr>
              <a:spLocks noChangeShapeType="1"/>
            </p:cNvSpPr>
            <p:nvPr userDrawn="1"/>
          </p:nvSpPr>
          <p:spPr bwMode="auto">
            <a:xfrm>
              <a:off x="0" y="0"/>
              <a:ext cx="9144000" cy="0"/>
            </a:xfrm>
            <a:prstGeom prst="line">
              <a:avLst/>
            </a:prstGeom>
            <a:noFill/>
            <a:ln w="57150">
              <a:solidFill>
                <a:srgbClr val="FFC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endParaRPr lang="en-ZA" sz="1800" kern="0" dirty="0">
                <a:solidFill>
                  <a:prstClr val="black"/>
                </a:solidFill>
                <a:latin typeface="Arial"/>
                <a:ea typeface="ＭＳ Ｐゴシック"/>
                <a:cs typeface="+mn-cs"/>
              </a:endParaRPr>
            </a:p>
          </p:txBody>
        </p:sp>
      </p:grpSp>
      <p:sp>
        <p:nvSpPr>
          <p:cNvPr id="10" name="Title 1">
            <a:extLst>
              <a:ext uri="{FF2B5EF4-FFF2-40B4-BE49-F238E27FC236}">
                <a16:creationId xmlns:a16="http://schemas.microsoft.com/office/drawing/2014/main" xmlns="" id="{905F897A-206F-43CA-9B1C-73AFE88C448E}"/>
              </a:ext>
            </a:extLst>
          </p:cNvPr>
          <p:cNvSpPr>
            <a:spLocks noGrp="1"/>
          </p:cNvSpPr>
          <p:nvPr>
            <p:ph type="title"/>
          </p:nvPr>
        </p:nvSpPr>
        <p:spPr>
          <a:xfrm>
            <a:off x="0" y="1621698"/>
            <a:ext cx="9144000" cy="491333"/>
          </a:xfrm>
        </p:spPr>
        <p:txBody>
          <a:bodyPr>
            <a:noAutofit/>
          </a:bodyPr>
          <a:lstStyle>
            <a:lvl1pPr algn="ctr">
              <a:defRPr sz="32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xmlns="" val="3099163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7BA8D3-AF8A-4687-A256-B3070BA64653}" type="datetime1">
              <a:rPr lang="en-US" smtClean="0">
                <a:solidFill>
                  <a:prstClr val="black">
                    <a:tint val="75000"/>
                  </a:prstClr>
                </a:solidFill>
              </a:rPr>
              <a:pPr/>
              <a:t>11/19/2020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F0B7C26-25EC-4889-8CC3-23C3B5E81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762011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65E9AE-F3CE-4E7E-A2E3-953A8C2D05D7}" type="datetime1">
              <a:rPr lang="en-US" smtClean="0">
                <a:solidFill>
                  <a:prstClr val="black">
                    <a:tint val="75000"/>
                  </a:prstClr>
                </a:solidFill>
              </a:rPr>
              <a:pPr/>
              <a:t>11/19/2020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F0B7C26-25EC-4889-8CC3-23C3B5E81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40226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DFCF7A-AC31-4E1C-884C-685B50EF5DDA}" type="datetime1">
              <a:rPr lang="en-US" smtClean="0">
                <a:solidFill>
                  <a:prstClr val="black">
                    <a:tint val="75000"/>
                  </a:prstClr>
                </a:solidFill>
              </a:rPr>
              <a:pPr/>
              <a:t>11/19/2020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F0B7C26-25EC-4889-8CC3-23C3B5E81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31113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30BE6-E8EC-4AB4-8EAE-7A695C8DEF6A}" type="datetime1">
              <a:rPr lang="en-US" smtClean="0">
                <a:solidFill>
                  <a:prstClr val="black">
                    <a:tint val="75000"/>
                  </a:prstClr>
                </a:solidFill>
              </a:rPr>
              <a:pPr/>
              <a:t>11/19/2020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F0B7C26-25EC-4889-8CC3-23C3B5E81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783419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5753DB-DF7D-4DD3-8FA1-48FBA5B9E6B0}" type="datetime1">
              <a:rPr lang="en-US" smtClean="0">
                <a:solidFill>
                  <a:prstClr val="black">
                    <a:tint val="75000"/>
                  </a:prstClr>
                </a:solidFill>
              </a:rPr>
              <a:pPr/>
              <a:t>11/19/2020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F0B7C26-25EC-4889-8CC3-23C3B5E81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815535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05D566-29FB-4884-861A-8972FB869EF2}" type="datetime1">
              <a:rPr lang="en-US" smtClean="0">
                <a:solidFill>
                  <a:prstClr val="black">
                    <a:tint val="75000"/>
                  </a:prstClr>
                </a:solidFill>
              </a:rPr>
              <a:pPr/>
              <a:t>11/19/2020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F0B7C26-25EC-4889-8CC3-23C3B5E81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49607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2DA017-0E1F-40A5-9229-738FD90BE68D}"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F0B7C26-25EC-4889-8CC3-23C3B5E81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794550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12035-E806-44A2-BA2E-7D3B744CCEBD}"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F0B7C26-25EC-4889-8CC3-23C3B5E81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99382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026351-58A6-4201-86F6-88D670C34A0A}"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17430603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34C58A-8EFB-490A-8DA1-7AFB83F4A2ED}"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252916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482F8F-F3D9-46E8-B0AB-D3F65C767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882D4A-AA08-4663-9A71-1DFE9918370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3FE6208-90B8-4E52-98F5-B10698FAED7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C86E69D-A634-4A50-B6C1-3375D9A80244}"/>
              </a:ext>
            </a:extLst>
          </p:cNvPr>
          <p:cNvSpPr>
            <a:spLocks noGrp="1"/>
          </p:cNvSpPr>
          <p:nvPr>
            <p:ph type="dt" sz="half" idx="10"/>
          </p:nvPr>
        </p:nvSpPr>
        <p:spPr/>
        <p:txBody>
          <a:bodyPr/>
          <a:lstStyle/>
          <a:p>
            <a:fld id="{77F0749C-2CA7-457F-A3A9-19D6271AB0B9}" type="datetime1">
              <a:rPr lang="en-US" smtClean="0"/>
              <a:pPr/>
              <a:t>11/19/2020</a:t>
            </a:fld>
            <a:endParaRPr lang="en-US"/>
          </a:p>
        </p:txBody>
      </p:sp>
      <p:sp>
        <p:nvSpPr>
          <p:cNvPr id="6" name="Footer Placeholder 5">
            <a:extLst>
              <a:ext uri="{FF2B5EF4-FFF2-40B4-BE49-F238E27FC236}">
                <a16:creationId xmlns:a16="http://schemas.microsoft.com/office/drawing/2014/main" xmlns="" id="{A8435FD6-F27A-4680-BE55-1C4346BF88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0AACE4D-069D-435E-B6A9-313AB6FFAD96}"/>
              </a:ext>
            </a:extLst>
          </p:cNvPr>
          <p:cNvSpPr>
            <a:spLocks noGrp="1"/>
          </p:cNvSpPr>
          <p:nvPr>
            <p:ph type="sldNum" sz="quarter" idx="12"/>
          </p:nvPr>
        </p:nvSpPr>
        <p:spPr/>
        <p:txBody>
          <a:bodyPr/>
          <a:lstStyle/>
          <a:p>
            <a:fld id="{1E62E91E-9383-47FE-BA56-B876F99066E3}" type="slidenum">
              <a:rPr lang="en-US" smtClean="0"/>
              <a:pPr/>
              <a:t>‹#›</a:t>
            </a:fld>
            <a:endParaRPr lang="en-US"/>
          </a:p>
        </p:txBody>
      </p:sp>
    </p:spTree>
    <p:extLst>
      <p:ext uri="{BB962C8B-B14F-4D97-AF65-F5344CB8AC3E}">
        <p14:creationId xmlns:p14="http://schemas.microsoft.com/office/powerpoint/2010/main" xmlns="" val="3051158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75E3B2-DC73-4DF4-BBD0-1CCA1DCCCE0B}"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485895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E3C3EB-42E4-4EA9-8A24-7A0FAEEDDDC4}" type="datetime1">
              <a:rPr lang="en-US" smtClean="0">
                <a:solidFill>
                  <a:prstClr val="black">
                    <a:tint val="75000"/>
                  </a:prstClr>
                </a:solidFill>
              </a:rPr>
              <a:pPr/>
              <a:t>11/19/2020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1841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07D2E8-152F-4160-9CD9-BEF8AD04E78D}" type="datetime1">
              <a:rPr lang="en-US" smtClean="0">
                <a:solidFill>
                  <a:prstClr val="black">
                    <a:tint val="75000"/>
                  </a:prstClr>
                </a:solidFill>
              </a:rPr>
              <a:pPr/>
              <a:t>11/19/2020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2324851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CF1236-E39F-4AD2-B6DA-DF70C786BA27}" type="datetime1">
              <a:rPr lang="en-US" smtClean="0">
                <a:solidFill>
                  <a:prstClr val="black">
                    <a:tint val="75000"/>
                  </a:prstClr>
                </a:solidFill>
              </a:rPr>
              <a:pPr/>
              <a:t>11/19/2020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99470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4FC33-DF9A-4710-BE41-34392E879732}" type="datetime1">
              <a:rPr lang="en-US" smtClean="0">
                <a:solidFill>
                  <a:prstClr val="black">
                    <a:tint val="75000"/>
                  </a:prstClr>
                </a:solidFill>
              </a:rPr>
              <a:pPr/>
              <a:t>11/19/2020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630357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8F0883-8B9A-44D9-A4EF-520FEED1901F}" type="datetime1">
              <a:rPr lang="en-US" smtClean="0">
                <a:solidFill>
                  <a:prstClr val="black">
                    <a:tint val="75000"/>
                  </a:prstClr>
                </a:solidFill>
              </a:rPr>
              <a:pPr/>
              <a:t>11/19/2020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390119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9D5AC0-EDA6-4158-BF90-27367379E581}" type="datetime1">
              <a:rPr lang="en-US" smtClean="0">
                <a:solidFill>
                  <a:prstClr val="black">
                    <a:tint val="75000"/>
                  </a:prstClr>
                </a:solidFill>
              </a:rPr>
              <a:pPr/>
              <a:t>11/19/2020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88645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FB3B50-7230-43D2-BCBF-C46FDEF281D9}"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503134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2CE506-F3DF-402E-83D6-6058BF22C4E1}"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78088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1F5276-459A-4758-B972-FC4C4BBC14E3}" type="datetime1">
              <a:rPr lang="en-US" smtClean="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21908002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98AD07-9D18-47FB-AFBD-0DAF4D797B7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994D797-87C9-4921-821B-20E42DC06B5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E1298B-0AE8-4A6F-AC03-9609509F02B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D4F0268-E284-442B-8D81-CEBB79AD84B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A501985-3301-4C4C-8979-F1D645C0CDA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4C82A5-194C-4EE7-BA80-598AE853702A}"/>
              </a:ext>
            </a:extLst>
          </p:cNvPr>
          <p:cNvSpPr>
            <a:spLocks noGrp="1"/>
          </p:cNvSpPr>
          <p:nvPr>
            <p:ph type="dt" sz="half" idx="10"/>
          </p:nvPr>
        </p:nvSpPr>
        <p:spPr/>
        <p:txBody>
          <a:bodyPr/>
          <a:lstStyle/>
          <a:p>
            <a:fld id="{46C405DE-D05A-4FF0-B245-3D31D4DB4CE9}" type="datetime1">
              <a:rPr lang="en-US" smtClean="0"/>
              <a:pPr/>
              <a:t>11/19/2020</a:t>
            </a:fld>
            <a:endParaRPr lang="en-US"/>
          </a:p>
        </p:txBody>
      </p:sp>
      <p:sp>
        <p:nvSpPr>
          <p:cNvPr id="8" name="Footer Placeholder 7">
            <a:extLst>
              <a:ext uri="{FF2B5EF4-FFF2-40B4-BE49-F238E27FC236}">
                <a16:creationId xmlns:a16="http://schemas.microsoft.com/office/drawing/2014/main" xmlns="" id="{6DE61219-506E-4712-9FB0-E1F11EF6C5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2CE4848-EC32-47A7-900F-EA7AA69CEC61}"/>
              </a:ext>
            </a:extLst>
          </p:cNvPr>
          <p:cNvSpPr>
            <a:spLocks noGrp="1"/>
          </p:cNvSpPr>
          <p:nvPr>
            <p:ph type="sldNum" sz="quarter" idx="12"/>
          </p:nvPr>
        </p:nvSpPr>
        <p:spPr/>
        <p:txBody>
          <a:bodyPr/>
          <a:lstStyle/>
          <a:p>
            <a:fld id="{1E62E91E-9383-47FE-BA56-B876F99066E3}" type="slidenum">
              <a:rPr lang="en-US" smtClean="0"/>
              <a:pPr/>
              <a:t>‹#›</a:t>
            </a:fld>
            <a:endParaRPr lang="en-US"/>
          </a:p>
        </p:txBody>
      </p:sp>
    </p:spTree>
    <p:extLst>
      <p:ext uri="{BB962C8B-B14F-4D97-AF65-F5344CB8AC3E}">
        <p14:creationId xmlns:p14="http://schemas.microsoft.com/office/powerpoint/2010/main" xmlns="" val="3010597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1A48C-87AA-40A6-8162-F176E3F48C98}" type="datetime1">
              <a:rPr lang="en-US" smtClean="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6387376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7190D2-6A6C-4869-B200-FFF77C5B658C}" type="datetime1">
              <a:rPr lang="en-US" smtClean="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3611847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A49249-300B-41D8-9FD1-8E3E903FAFE9}" type="datetime1">
              <a:rPr lang="en-US" smtClean="0"/>
              <a:pPr/>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2373514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D25B62-AFF8-4554-8A8D-6E86D03FA843}" type="datetime1">
              <a:rPr lang="en-US" smtClean="0"/>
              <a:pPr/>
              <a:t>11/19/2020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11262238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8DC4FB-2C1D-4B08-9C44-B25263DCFA06}" type="datetime1">
              <a:rPr lang="en-US" smtClean="0"/>
              <a:pPr/>
              <a:t>11/19/2020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24865795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B3E5A8-039D-4B1D-81E9-A7072B84CC2C}" type="datetime1">
              <a:rPr lang="en-US" smtClean="0"/>
              <a:pPr/>
              <a:t>11/19/2020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3007512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387D3A-4FA7-4AFB-BC43-556B216C0961}" type="datetime1">
              <a:rPr lang="en-US" smtClean="0"/>
              <a:pPr/>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2800395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7CBF00-C456-4AF7-912C-75C46A2A42D7}" type="datetime1">
              <a:rPr lang="en-US" smtClean="0"/>
              <a:pPr/>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2009529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3C319-63C4-4C05-8A83-47406FDEDEE3}" type="datetime1">
              <a:rPr lang="en-US" smtClean="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12420614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F05849-0307-4DB8-A4A4-5E5BAEAA7B5E}" type="datetime1">
              <a:rPr lang="en-US" smtClean="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1284001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B083A-F0E7-48D3-AE88-ABCFB6A12A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CDA297-081A-4EB1-AE16-73663093F99A}"/>
              </a:ext>
            </a:extLst>
          </p:cNvPr>
          <p:cNvSpPr>
            <a:spLocks noGrp="1"/>
          </p:cNvSpPr>
          <p:nvPr>
            <p:ph type="dt" sz="half" idx="10"/>
          </p:nvPr>
        </p:nvSpPr>
        <p:spPr/>
        <p:txBody>
          <a:bodyPr/>
          <a:lstStyle/>
          <a:p>
            <a:fld id="{4A2CC825-D545-4C66-90FD-5A82A3CC4B05}" type="datetime1">
              <a:rPr lang="en-US" smtClean="0"/>
              <a:pPr/>
              <a:t>11/19/2020</a:t>
            </a:fld>
            <a:endParaRPr lang="en-US"/>
          </a:p>
        </p:txBody>
      </p:sp>
      <p:sp>
        <p:nvSpPr>
          <p:cNvPr id="4" name="Footer Placeholder 3">
            <a:extLst>
              <a:ext uri="{FF2B5EF4-FFF2-40B4-BE49-F238E27FC236}">
                <a16:creationId xmlns:a16="http://schemas.microsoft.com/office/drawing/2014/main" xmlns="" id="{4370562D-0ADC-4E9E-9DFF-9346F25C1E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C066CF4-00E2-4824-BFFC-C70B765B8B93}"/>
              </a:ext>
            </a:extLst>
          </p:cNvPr>
          <p:cNvSpPr>
            <a:spLocks noGrp="1"/>
          </p:cNvSpPr>
          <p:nvPr>
            <p:ph type="sldNum" sz="quarter" idx="12"/>
          </p:nvPr>
        </p:nvSpPr>
        <p:spPr/>
        <p:txBody>
          <a:bodyPr/>
          <a:lstStyle/>
          <a:p>
            <a:fld id="{1E62E91E-9383-47FE-BA56-B876F99066E3}" type="slidenum">
              <a:rPr lang="en-US" smtClean="0"/>
              <a:pPr/>
              <a:t>‹#›</a:t>
            </a:fld>
            <a:endParaRPr lang="en-US"/>
          </a:p>
        </p:txBody>
      </p:sp>
    </p:spTree>
    <p:extLst>
      <p:ext uri="{BB962C8B-B14F-4D97-AF65-F5344CB8AC3E}">
        <p14:creationId xmlns:p14="http://schemas.microsoft.com/office/powerpoint/2010/main" xmlns="" val="9489734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C36E47-9226-4327-918D-D740C5EEDC42}"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1446582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1B98FB-2C0A-466A-ADD3-CC568E446343}"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360352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D62A6A-2FD0-420D-83B8-69A8A253CF87}"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2773575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92682E-6F41-4076-9C3A-1A8602AA44BE}" type="datetime1">
              <a:rPr lang="en-US" smtClean="0">
                <a:solidFill>
                  <a:prstClr val="black">
                    <a:tint val="75000"/>
                  </a:prstClr>
                </a:solidFill>
              </a:rPr>
              <a:pPr/>
              <a:t>11/19/2020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790424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174CC1-BCB3-461F-97C1-35359116CE9E}" type="datetime1">
              <a:rPr lang="en-US" smtClean="0">
                <a:solidFill>
                  <a:prstClr val="black">
                    <a:tint val="75000"/>
                  </a:prstClr>
                </a:solidFill>
              </a:rPr>
              <a:pPr/>
              <a:t>11/19/2020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348398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99A24A-201F-41FE-A26F-51FE8DFC064F}" type="datetime1">
              <a:rPr lang="en-US" smtClean="0">
                <a:solidFill>
                  <a:prstClr val="black">
                    <a:tint val="75000"/>
                  </a:prstClr>
                </a:solidFill>
              </a:rPr>
              <a:pPr/>
              <a:t>11/19/2020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949151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9FD37-84BC-41B4-9ACA-4B9A9285FE9F}" type="datetime1">
              <a:rPr lang="en-US" smtClean="0">
                <a:solidFill>
                  <a:prstClr val="black">
                    <a:tint val="75000"/>
                  </a:prstClr>
                </a:solidFill>
              </a:rPr>
              <a:pPr/>
              <a:t>11/19/2020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61087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F8839-FFB3-493F-9168-9ADA1697B30D}" type="datetime1">
              <a:rPr lang="en-US" smtClean="0">
                <a:solidFill>
                  <a:prstClr val="black">
                    <a:tint val="75000"/>
                  </a:prstClr>
                </a:solidFill>
              </a:rPr>
              <a:pPr/>
              <a:t>11/19/2020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868690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BC696-E77D-41FC-92EB-7FD328578D56}" type="datetime1">
              <a:rPr lang="en-US" smtClean="0">
                <a:solidFill>
                  <a:prstClr val="black">
                    <a:tint val="75000"/>
                  </a:prstClr>
                </a:solidFill>
              </a:rPr>
              <a:pPr/>
              <a:t>11/19/2020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194628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7160D-799D-4CCD-A7FA-D05A0BAB0242}"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92985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6F6E1E-D055-41A2-9E17-93C3DDB94D0D}"/>
              </a:ext>
            </a:extLst>
          </p:cNvPr>
          <p:cNvSpPr>
            <a:spLocks noGrp="1"/>
          </p:cNvSpPr>
          <p:nvPr>
            <p:ph type="dt" sz="half" idx="10"/>
          </p:nvPr>
        </p:nvSpPr>
        <p:spPr/>
        <p:txBody>
          <a:bodyPr/>
          <a:lstStyle/>
          <a:p>
            <a:fld id="{58A7EBF1-EEFD-4CDF-B9B1-970AAE36E83E}" type="datetime1">
              <a:rPr lang="en-US" smtClean="0"/>
              <a:pPr/>
              <a:t>11/19/2020</a:t>
            </a:fld>
            <a:endParaRPr lang="en-US"/>
          </a:p>
        </p:txBody>
      </p:sp>
      <p:sp>
        <p:nvSpPr>
          <p:cNvPr id="3" name="Footer Placeholder 2">
            <a:extLst>
              <a:ext uri="{FF2B5EF4-FFF2-40B4-BE49-F238E27FC236}">
                <a16:creationId xmlns:a16="http://schemas.microsoft.com/office/drawing/2014/main" xmlns="" id="{FB128613-33DF-4722-BA29-92529739A3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D2B3D0F-3DFB-4FA9-ADA6-613523AC84DC}"/>
              </a:ext>
            </a:extLst>
          </p:cNvPr>
          <p:cNvSpPr>
            <a:spLocks noGrp="1"/>
          </p:cNvSpPr>
          <p:nvPr>
            <p:ph type="sldNum" sz="quarter" idx="12"/>
          </p:nvPr>
        </p:nvSpPr>
        <p:spPr/>
        <p:txBody>
          <a:bodyPr/>
          <a:lstStyle/>
          <a:p>
            <a:fld id="{1E62E91E-9383-47FE-BA56-B876F99066E3}" type="slidenum">
              <a:rPr lang="en-US" smtClean="0"/>
              <a:pPr/>
              <a:t>‹#›</a:t>
            </a:fld>
            <a:endParaRPr lang="en-US"/>
          </a:p>
        </p:txBody>
      </p:sp>
    </p:spTree>
    <p:extLst>
      <p:ext uri="{BB962C8B-B14F-4D97-AF65-F5344CB8AC3E}">
        <p14:creationId xmlns:p14="http://schemas.microsoft.com/office/powerpoint/2010/main" xmlns="" val="21550442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5A0761-053B-4B8E-9A41-21EABDBFFE52}"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01874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CE5215-44D8-462E-B9B1-3099BFD265DB}" type="datetime1">
              <a:rPr lang="en-US" smtClean="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397359152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40BC9B-C2CB-4745-9B2F-2889F2AEBC7E}" type="datetime1">
              <a:rPr lang="en-US" smtClean="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38964479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A90D3C-8A8F-4448-BBC6-69CA10ABDD32}" type="datetime1">
              <a:rPr lang="en-US" smtClean="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2481319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603374-9D6B-4C1B-8247-E9F51CA8202B}" type="datetime1">
              <a:rPr lang="en-US" smtClean="0"/>
              <a:pPr/>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29353782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6E7D2E-EE62-4F52-B5D4-54567D8579A6}" type="datetime1">
              <a:rPr lang="en-US" smtClean="0"/>
              <a:pPr/>
              <a:t>11/19/2020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698734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50C23E-7A76-436E-98A0-62D698984DF1}" type="datetime1">
              <a:rPr lang="en-US" smtClean="0"/>
              <a:pPr/>
              <a:t>11/19/2020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2001432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EFDAD-1312-43FD-B72E-2171D72BD08C}" type="datetime1">
              <a:rPr lang="en-US" smtClean="0"/>
              <a:pPr/>
              <a:t>11/19/2020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4012285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336A1E-0950-4504-9B0B-F56FAD90ADAC}" type="datetime1">
              <a:rPr lang="en-US" smtClean="0"/>
              <a:pPr/>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34150134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F6AC98-4B9E-45A5-A6F7-21E1B8F18189}" type="datetime1">
              <a:rPr lang="en-US" smtClean="0"/>
              <a:pPr/>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2836177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AB1D60-EEBB-4E10-915A-2C55881263A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69382CA-793D-4EF6-98DE-F73F133531B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BB9B2DC-D72D-45E7-BA99-7C484C4B92C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2C1A390-50D9-4D35-8B4F-E5EAC6C511F5}"/>
              </a:ext>
            </a:extLst>
          </p:cNvPr>
          <p:cNvSpPr>
            <a:spLocks noGrp="1"/>
          </p:cNvSpPr>
          <p:nvPr>
            <p:ph type="dt" sz="half" idx="10"/>
          </p:nvPr>
        </p:nvSpPr>
        <p:spPr/>
        <p:txBody>
          <a:bodyPr/>
          <a:lstStyle/>
          <a:p>
            <a:fld id="{3E6B7207-E931-4FBA-9E15-352B601198B2}" type="datetime1">
              <a:rPr lang="en-US" smtClean="0"/>
              <a:pPr/>
              <a:t>11/19/2020</a:t>
            </a:fld>
            <a:endParaRPr lang="en-US"/>
          </a:p>
        </p:txBody>
      </p:sp>
      <p:sp>
        <p:nvSpPr>
          <p:cNvPr id="6" name="Footer Placeholder 5">
            <a:extLst>
              <a:ext uri="{FF2B5EF4-FFF2-40B4-BE49-F238E27FC236}">
                <a16:creationId xmlns:a16="http://schemas.microsoft.com/office/drawing/2014/main" xmlns="" id="{CE4D77AD-F519-4F35-83DC-5A7B73B911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E55C318-EAEA-4C3F-8F30-F9B5D6707825}"/>
              </a:ext>
            </a:extLst>
          </p:cNvPr>
          <p:cNvSpPr>
            <a:spLocks noGrp="1"/>
          </p:cNvSpPr>
          <p:nvPr>
            <p:ph type="sldNum" sz="quarter" idx="12"/>
          </p:nvPr>
        </p:nvSpPr>
        <p:spPr/>
        <p:txBody>
          <a:bodyPr/>
          <a:lstStyle/>
          <a:p>
            <a:fld id="{1E62E91E-9383-47FE-BA56-B876F99066E3}" type="slidenum">
              <a:rPr lang="en-US" smtClean="0"/>
              <a:pPr/>
              <a:t>‹#›</a:t>
            </a:fld>
            <a:endParaRPr lang="en-US"/>
          </a:p>
        </p:txBody>
      </p:sp>
    </p:spTree>
    <p:extLst>
      <p:ext uri="{BB962C8B-B14F-4D97-AF65-F5344CB8AC3E}">
        <p14:creationId xmlns:p14="http://schemas.microsoft.com/office/powerpoint/2010/main" xmlns="" val="33909552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2A582-9177-47D0-A9C5-E8C5E77A75F2}" type="datetime1">
              <a:rPr lang="en-US" smtClean="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2586897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581600-5D36-4604-B7DF-C7D7F5B3B9C4}" type="datetime1">
              <a:rPr lang="en-US" smtClean="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59660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492F6E-8441-4352-9684-CED207F3036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D54F8AC-E1EF-4D1F-8EF8-5DC39DF00A2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A36DB86-27D1-4EE7-84C2-B96C5C198DE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2D6CAF-220E-44EC-A254-FCBE88AD5476}"/>
              </a:ext>
            </a:extLst>
          </p:cNvPr>
          <p:cNvSpPr>
            <a:spLocks noGrp="1"/>
          </p:cNvSpPr>
          <p:nvPr>
            <p:ph type="dt" sz="half" idx="10"/>
          </p:nvPr>
        </p:nvSpPr>
        <p:spPr/>
        <p:txBody>
          <a:bodyPr/>
          <a:lstStyle/>
          <a:p>
            <a:fld id="{FA51ADD6-D8D1-498E-9CA2-308EA08C88C3}" type="datetime1">
              <a:rPr lang="en-US" smtClean="0"/>
              <a:pPr/>
              <a:t>11/19/2020</a:t>
            </a:fld>
            <a:endParaRPr lang="en-US"/>
          </a:p>
        </p:txBody>
      </p:sp>
      <p:sp>
        <p:nvSpPr>
          <p:cNvPr id="6" name="Footer Placeholder 5">
            <a:extLst>
              <a:ext uri="{FF2B5EF4-FFF2-40B4-BE49-F238E27FC236}">
                <a16:creationId xmlns:a16="http://schemas.microsoft.com/office/drawing/2014/main" xmlns="" id="{C22BA1A4-23E1-49F3-B424-B92E96A01E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442815B-2703-4A47-AB05-45D81F97C031}"/>
              </a:ext>
            </a:extLst>
          </p:cNvPr>
          <p:cNvSpPr>
            <a:spLocks noGrp="1"/>
          </p:cNvSpPr>
          <p:nvPr>
            <p:ph type="sldNum" sz="quarter" idx="12"/>
          </p:nvPr>
        </p:nvSpPr>
        <p:spPr/>
        <p:txBody>
          <a:bodyPr/>
          <a:lstStyle/>
          <a:p>
            <a:fld id="{1E62E91E-9383-47FE-BA56-B876F99066E3}" type="slidenum">
              <a:rPr lang="en-US" smtClean="0"/>
              <a:pPr/>
              <a:t>‹#›</a:t>
            </a:fld>
            <a:endParaRPr lang="en-US"/>
          </a:p>
        </p:txBody>
      </p:sp>
    </p:spTree>
    <p:extLst>
      <p:ext uri="{BB962C8B-B14F-4D97-AF65-F5344CB8AC3E}">
        <p14:creationId xmlns:p14="http://schemas.microsoft.com/office/powerpoint/2010/main" xmlns="" val="148090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1658E93-FA03-4D11-A68E-8350599F0194}"/>
              </a:ext>
            </a:extLst>
          </p:cNvPr>
          <p:cNvSpPr/>
          <p:nvPr userDrawn="1"/>
        </p:nvSpPr>
        <p:spPr>
          <a:xfrm>
            <a:off x="0" y="59531"/>
            <a:ext cx="9144000" cy="488156"/>
          </a:xfrm>
          <a:prstGeom prst="rect">
            <a:avLst/>
          </a:prstGeom>
          <a:solidFill>
            <a:srgbClr val="147D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close up of a mans face&#10;&#10;Description automatically generated">
            <a:extLst>
              <a:ext uri="{FF2B5EF4-FFF2-40B4-BE49-F238E27FC236}">
                <a16:creationId xmlns:a16="http://schemas.microsoft.com/office/drawing/2014/main" xmlns="" id="{213A4DAC-D386-40F6-AD86-7E5DBC01F37D}"/>
              </a:ext>
            </a:extLst>
          </p:cNvPr>
          <p:cNvPicPr>
            <a:picLocks noChangeAspect="1"/>
          </p:cNvPicPr>
          <p:nvPr userDrawn="1"/>
        </p:nvPicPr>
        <p:blipFill>
          <a:blip r:embed="rId14">
            <a:extLst>
              <a:ext uri="{28A0092B-C50C-407E-A947-70E740481C1C}">
                <a14:useLocalDpi xmlns:a14="http://schemas.microsoft.com/office/drawing/2010/main" xmlns="" val="0"/>
              </a:ext>
            </a:extLst>
          </a:blip>
          <a:stretch>
            <a:fillRect/>
          </a:stretch>
        </p:blipFill>
        <p:spPr>
          <a:xfrm>
            <a:off x="0" y="6346560"/>
            <a:ext cx="9144000" cy="416052"/>
          </a:xfrm>
          <a:prstGeom prst="rect">
            <a:avLst/>
          </a:prstGeom>
        </p:spPr>
      </p:pic>
      <p:sp>
        <p:nvSpPr>
          <p:cNvPr id="2" name="Title Placeholder 1">
            <a:extLst>
              <a:ext uri="{FF2B5EF4-FFF2-40B4-BE49-F238E27FC236}">
                <a16:creationId xmlns:a16="http://schemas.microsoft.com/office/drawing/2014/main" xmlns="" id="{F69D6E81-A644-41E6-A954-8EE59194F53A}"/>
              </a:ext>
            </a:extLst>
          </p:cNvPr>
          <p:cNvSpPr>
            <a:spLocks noGrp="1"/>
          </p:cNvSpPr>
          <p:nvPr>
            <p:ph type="title"/>
          </p:nvPr>
        </p:nvSpPr>
        <p:spPr>
          <a:xfrm>
            <a:off x="628650" y="66503"/>
            <a:ext cx="7886700" cy="4987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EB9D3A51-4DBD-4F45-94FD-CADAF1277B1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5AC1CEAD-D5BE-482C-AE35-58B636878E0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A0742-0B3F-498D-86AE-6D53DB1EAEA4}" type="datetime1">
              <a:rPr lang="en-US" smtClean="0"/>
              <a:pPr/>
              <a:t>11/19/2020</a:t>
            </a:fld>
            <a:endParaRPr lang="en-US"/>
          </a:p>
        </p:txBody>
      </p:sp>
      <p:sp>
        <p:nvSpPr>
          <p:cNvPr id="5" name="Footer Placeholder 4">
            <a:extLst>
              <a:ext uri="{FF2B5EF4-FFF2-40B4-BE49-F238E27FC236}">
                <a16:creationId xmlns:a16="http://schemas.microsoft.com/office/drawing/2014/main" xmlns="" id="{6762E6E6-C00F-44B0-A780-EEAA861F283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1000378-22E1-4A11-A75A-CADB6886100C}"/>
              </a:ext>
            </a:extLst>
          </p:cNvPr>
          <p:cNvSpPr>
            <a:spLocks noGrp="1"/>
          </p:cNvSpPr>
          <p:nvPr>
            <p:ph type="sldNum" sz="quarter" idx="4"/>
          </p:nvPr>
        </p:nvSpPr>
        <p:spPr>
          <a:xfrm>
            <a:off x="7036722"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62E91E-9383-47FE-BA56-B876F99066E3}" type="slidenum">
              <a:rPr lang="en-US" smtClean="0"/>
              <a:pPr/>
              <a:t>‹#›</a:t>
            </a:fld>
            <a:endParaRPr lang="en-US" dirty="0"/>
          </a:p>
        </p:txBody>
      </p:sp>
      <p:sp>
        <p:nvSpPr>
          <p:cNvPr id="8" name="Line 3">
            <a:extLst>
              <a:ext uri="{FF2B5EF4-FFF2-40B4-BE49-F238E27FC236}">
                <a16:creationId xmlns:a16="http://schemas.microsoft.com/office/drawing/2014/main" xmlns="" id="{0CE02A3F-C366-4422-AE35-1D72DC867FBC}"/>
              </a:ext>
            </a:extLst>
          </p:cNvPr>
          <p:cNvSpPr>
            <a:spLocks noChangeShapeType="1"/>
          </p:cNvSpPr>
          <p:nvPr userDrawn="1"/>
        </p:nvSpPr>
        <p:spPr bwMode="auto">
          <a:xfrm>
            <a:off x="0" y="38100"/>
            <a:ext cx="9144000" cy="0"/>
          </a:xfrm>
          <a:prstGeom prst="line">
            <a:avLst/>
          </a:prstGeom>
          <a:noFill/>
          <a:ln w="57150">
            <a:solidFill>
              <a:srgbClr val="FFC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endParaRPr lang="en-ZA" sz="1800" kern="0" dirty="0">
              <a:solidFill>
                <a:prstClr val="black"/>
              </a:solidFill>
              <a:latin typeface="Arial"/>
              <a:ea typeface="ＭＳ Ｐゴシック"/>
              <a:cs typeface="+mn-cs"/>
            </a:endParaRPr>
          </a:p>
        </p:txBody>
      </p:sp>
    </p:spTree>
    <p:extLst>
      <p:ext uri="{BB962C8B-B14F-4D97-AF65-F5344CB8AC3E}">
        <p14:creationId xmlns:p14="http://schemas.microsoft.com/office/powerpoint/2010/main" xmlns="" val="281950499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8" r:id="rId12"/>
  </p:sldLayoutIdLst>
  <p:hf hdr="0" ftr="0" dt="0"/>
  <p:txStyles>
    <p:titleStyle>
      <a:lvl1pPr algn="ctr" defTabSz="914400" rtl="0" eaLnBrk="1" latinLnBrk="0" hangingPunct="1">
        <a:lnSpc>
          <a:spcPct val="90000"/>
        </a:lnSpc>
        <a:spcBef>
          <a:spcPct val="0"/>
        </a:spcBef>
        <a:buNone/>
        <a:defRPr sz="28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32B056B-1E5E-4E3F-8B14-7D0468FDC7B1}" type="datetime1">
              <a:rPr lang="en-US" smtClean="0">
                <a:solidFill>
                  <a:prstClr val="black">
                    <a:tint val="75000"/>
                  </a:prstClr>
                </a:solidFill>
              </a:rPr>
              <a:pPr defTabSz="457200"/>
              <a:t>11/19/2020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843D58F-2DAB-1446-A47E-C34A82BC1FA1}"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xmlns="" val="136352469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817" r:id="rId12"/>
    <p:sldLayoutId id="2147483663" r:id="rId13"/>
    <p:sldLayoutId id="2147483667"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1A25B-E02D-4BCC-B24E-804D2F84BB43}"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B7C26-25EC-4889-8CC3-23C3B5E81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5909055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986A4-0D39-47A2-A7D4-14EF909C0C62}" type="datetime1">
              <a:rPr lang="en-US" smtClean="0">
                <a:solidFill>
                  <a:prstClr val="black">
                    <a:tint val="75000"/>
                  </a:prstClr>
                </a:solidFill>
              </a:rPr>
              <a:pPr/>
              <a:t>11/19/2020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D58F-2DAB-1446-A47E-C34A82BC1F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9293064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4E76F8-681C-4F0D-A2C5-E1F1A107DA1C}" type="datetime1">
              <a:rPr lang="en-US" smtClean="0"/>
              <a:pPr/>
              <a:t>11/19/2020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191299616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352C94C-7A57-488C-A868-BBD5416D3141}" type="datetime1">
              <a:rPr lang="en-US" smtClean="0">
                <a:solidFill>
                  <a:prstClr val="black">
                    <a:tint val="75000"/>
                  </a:prstClr>
                </a:solidFill>
              </a:rPr>
              <a:pPr defTabSz="457200"/>
              <a:t>11/19/2020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843D58F-2DAB-1446-A47E-C34A82BC1FA1}"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xmlns="" val="4617691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D3C9E-3B0E-47E3-AE29-CDE2E570DB53}" type="datetime1">
              <a:rPr lang="en-US" smtClean="0"/>
              <a:pPr/>
              <a:t>11/19/2020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D58F-2DAB-1446-A47E-C34A82BC1FA1}" type="slidenum">
              <a:rPr lang="en-US" smtClean="0"/>
              <a:pPr/>
              <a:t>‹#›</a:t>
            </a:fld>
            <a:endParaRPr lang="en-US" dirty="0"/>
          </a:p>
        </p:txBody>
      </p:sp>
    </p:spTree>
    <p:extLst>
      <p:ext uri="{BB962C8B-B14F-4D97-AF65-F5344CB8AC3E}">
        <p14:creationId xmlns:p14="http://schemas.microsoft.com/office/powerpoint/2010/main" xmlns="" val="88269346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8.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hyperlink" Target="http://www.flickr.com/photos/governmentza/sets/72157632747275459/"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hyperlink" Target="http://www.flickr.com/photos/governmentza/sets/72157632747275459/"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8" Type="http://schemas.openxmlformats.org/officeDocument/2006/relationships/image" Target="../media/image51.png"/><Relationship Id="rId18" Type="http://schemas.openxmlformats.org/officeDocument/2006/relationships/image" Target="../media/image5.png"/><Relationship Id="rId26" Type="http://schemas.openxmlformats.org/officeDocument/2006/relationships/image" Target="../media/image121.png"/><Relationship Id="rId3" Type="http://schemas.openxmlformats.org/officeDocument/2006/relationships/notesSlide" Target="../notesSlides/notesSlide1.xml"/><Relationship Id="rId21" Type="http://schemas.openxmlformats.org/officeDocument/2006/relationships/image" Target="../media/image6.png"/><Relationship Id="rId7" Type="http://schemas.microsoft.com/office/2017/06/relationships/model3d" Target="../media/model3d2.glb"/><Relationship Id="rId17" Type="http://schemas.openxmlformats.org/officeDocument/2006/relationships/image" Target="../media/image61.png"/><Relationship Id="rId25" Type="http://schemas.microsoft.com/office/2017/06/relationships/model3d" Target="../media/model3d8.glb"/><Relationship Id="rId2" Type="http://schemas.openxmlformats.org/officeDocument/2006/relationships/slideLayout" Target="../slideLayouts/slideLayout14.xml"/><Relationship Id="rId16" Type="http://schemas.microsoft.com/office/2017/06/relationships/model3d" Target="../media/model3d5.glb"/><Relationship Id="rId20" Type="http://schemas.openxmlformats.org/officeDocument/2006/relationships/image" Target="../media/image91.png"/><Relationship Id="rId1" Type="http://schemas.openxmlformats.org/officeDocument/2006/relationships/tags" Target="../tags/tag8.xml"/><Relationship Id="rId24" Type="http://schemas.openxmlformats.org/officeDocument/2006/relationships/image" Target="../media/image7.png"/><Relationship Id="rId23" Type="http://schemas.openxmlformats.org/officeDocument/2006/relationships/image" Target="../media/image111.png"/><Relationship Id="rId19" Type="http://schemas.microsoft.com/office/2017/06/relationships/model3d" Target="../media/model3d6.glb"/><Relationship Id="rId9" Type="http://schemas.openxmlformats.org/officeDocument/2006/relationships/image" Target="../media/image4.png"/><Relationship Id="rId22" Type="http://schemas.microsoft.com/office/2017/06/relationships/model3d" Target="../media/model3d7.glb"/><Relationship Id="rId27"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image" Target="../media/image9.png"/><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16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microsoft.com/office/2017/06/relationships/model3d" Target="../media/model3d10.glb"/><Relationship Id="rId2" Type="http://schemas.openxmlformats.org/officeDocument/2006/relationships/image" Target="../media/image9.png"/><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8.png"/><Relationship Id="rId4" Type="http://schemas.microsoft.com/office/2017/06/relationships/model3d" Target="../media/model3d3.glb"/></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14.xml"/><Relationship Id="rId1" Type="http://schemas.openxmlformats.org/officeDocument/2006/relationships/tags" Target="../tags/tag10.xml"/><Relationship Id="rId6" Type="http://schemas.microsoft.com/office/2017/06/relationships/model3d" Target="../media/model3d3.glb"/><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14.xml"/><Relationship Id="rId1" Type="http://schemas.openxmlformats.org/officeDocument/2006/relationships/tags" Target="../tags/tag11.xml"/><Relationship Id="rId6" Type="http://schemas.microsoft.com/office/2017/06/relationships/model3d" Target="../media/model3d3.glb"/><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hyperlink" Target="http://www.flickr.com/photos/governmentza/sets/72157632747275459/"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www.flickr.com/photos/governmentza/sets/72157632747275459/"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www.flickr.com/photos/governmentza/sets/72157632747275459/"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Slide1 copy.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1451"/>
            <a:ext cx="9144000" cy="6858000"/>
          </a:xfrm>
          <a:prstGeom prst="rect">
            <a:avLst/>
          </a:prstGeom>
          <a:solidFill>
            <a:srgbClr val="FBAC19"/>
          </a:solidFill>
        </p:spPr>
      </p:pic>
      <p:sp>
        <p:nvSpPr>
          <p:cNvPr id="5" name="TextBox 4"/>
          <p:cNvSpPr txBox="1"/>
          <p:nvPr/>
        </p:nvSpPr>
        <p:spPr>
          <a:xfrm>
            <a:off x="571500" y="2120900"/>
            <a:ext cx="3276600" cy="461665"/>
          </a:xfrm>
          <a:prstGeom prst="rect">
            <a:avLst/>
          </a:prstGeom>
          <a:noFill/>
        </p:spPr>
        <p:txBody>
          <a:bodyPr wrap="square" rtlCol="0">
            <a:spAutoFit/>
          </a:bodyPr>
          <a:lstStyle/>
          <a:p>
            <a:pPr algn="ctr"/>
            <a:endParaRPr lang="en-US" sz="2400" b="1" dirty="0">
              <a:solidFill>
                <a:prstClr val="white"/>
              </a:solidFill>
              <a:latin typeface="Arial"/>
              <a:cs typeface="Arial"/>
            </a:endParaRPr>
          </a:p>
        </p:txBody>
      </p:sp>
      <p:sp>
        <p:nvSpPr>
          <p:cNvPr id="6" name="TextBox 5"/>
          <p:cNvSpPr txBox="1"/>
          <p:nvPr/>
        </p:nvSpPr>
        <p:spPr>
          <a:xfrm>
            <a:off x="689287" y="1890067"/>
            <a:ext cx="3079631" cy="954107"/>
          </a:xfrm>
          <a:prstGeom prst="rect">
            <a:avLst/>
          </a:prstGeom>
          <a:noFill/>
        </p:spPr>
        <p:txBody>
          <a:bodyPr wrap="square" rtlCol="0">
            <a:spAutoFit/>
          </a:bodyPr>
          <a:lstStyle/>
          <a:p>
            <a:r>
              <a:rPr lang="en-ZA" sz="2800" b="1" dirty="0" smtClean="0">
                <a:solidFill>
                  <a:prstClr val="white"/>
                </a:solidFill>
              </a:rPr>
              <a:t>2019/20 ANNUAL REPORT</a:t>
            </a:r>
            <a:endParaRPr lang="en-US" sz="3600" b="1" dirty="0">
              <a:solidFill>
                <a:prstClr val="white"/>
              </a:solidFill>
            </a:endParaRPr>
          </a:p>
        </p:txBody>
      </p:sp>
      <p:sp>
        <p:nvSpPr>
          <p:cNvPr id="7" name="Title 1"/>
          <p:cNvSpPr txBox="1">
            <a:spLocks/>
          </p:cNvSpPr>
          <p:nvPr/>
        </p:nvSpPr>
        <p:spPr>
          <a:xfrm>
            <a:off x="235108" y="3657600"/>
            <a:ext cx="3404841" cy="128575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F6BB00"/>
                </a:solidFill>
              </a:rPr>
              <a:t>PRESENTATION TO THE P0RTFOLIO COMMITEE</a:t>
            </a:r>
          </a:p>
          <a:p>
            <a:pPr algn="l"/>
            <a:r>
              <a:rPr lang="en-US" sz="2400" b="1" dirty="0">
                <a:solidFill>
                  <a:srgbClr val="F6BB00"/>
                </a:solidFill>
              </a:rPr>
              <a:t>Date</a:t>
            </a:r>
            <a:r>
              <a:rPr lang="en-US" sz="2400" b="1" dirty="0" smtClean="0">
                <a:solidFill>
                  <a:srgbClr val="F6BB00"/>
                </a:solidFill>
              </a:rPr>
              <a:t>: November 2020</a:t>
            </a:r>
            <a:endParaRPr lang="en-US" sz="2400" b="1" dirty="0">
              <a:solidFill>
                <a:srgbClr val="F6BB00"/>
              </a:solidFill>
            </a:endParaRPr>
          </a:p>
        </p:txBody>
      </p:sp>
      <p:sp>
        <p:nvSpPr>
          <p:cNvPr id="10" name="Slide Number Placeholder 9"/>
          <p:cNvSpPr>
            <a:spLocks noGrp="1"/>
          </p:cNvSpPr>
          <p:nvPr>
            <p:ph type="sldNum" sz="quarter" idx="12"/>
          </p:nvPr>
        </p:nvSpPr>
        <p:spPr/>
        <p:txBody>
          <a:bodyPr/>
          <a:lstStyle/>
          <a:p>
            <a:fld id="{5F0B7C26-25EC-4889-8CC3-23C3B5E8184A}" type="slidenum">
              <a:rPr lang="en-US" smtClean="0">
                <a:solidFill>
                  <a:prstClr val="black">
                    <a:tint val="75000"/>
                  </a:prstClr>
                </a:solidFill>
              </a:rPr>
              <a:pPr/>
              <a:t>1</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xmlns="" val="2513091209"/>
      </p:ext>
    </p:extLst>
  </p:cSld>
  <p:clrMapOvr>
    <a:masterClrMapping/>
  </p:clrMapOvr>
  <mc:AlternateContent xmlns:mc="http://schemas.openxmlformats.org/markup-compatibility/2006">
    <mc:Choice xmlns:p14="http://schemas.microsoft.com/office/powerpoint/2010/main" xmlns="" Requires="p14">
      <p:transition spd="slow" p14:dur="2000" advTm="1425"/>
    </mc:Choice>
    <mc:Fallback>
      <p:transition spd="slow" advTm="142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938"/>
            <a:ext cx="9144000" cy="525462"/>
          </a:xfrm>
          <a:prstGeom prst="rect">
            <a:avLst/>
          </a:prstGeom>
          <a:solidFill>
            <a:srgbClr val="147D0B"/>
          </a:solidFill>
          <a:ln w="9525">
            <a:noFill/>
            <a:miter lim="800000"/>
            <a:headEnd/>
            <a:tailEnd/>
          </a:ln>
          <a:effectLst>
            <a:innerShdw blurRad="63500" dist="50800" dir="189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29" tIns="45715" rIns="91429" bIns="45715" numCol="1" rtlCol="0" anchor="ctr" anchorCtr="0" compatLnSpc="1">
            <a:prstTxWarp prst="textNoShape">
              <a:avLst/>
            </a:prstTxWarp>
            <a:noAutofit/>
          </a:bodyPr>
          <a:lstStyle>
            <a:defPPr>
              <a:defRPr lang="en-US"/>
            </a:defPPr>
            <a:lvl1pPr algn="ctr" defTabSz="457200">
              <a:spcBef>
                <a:spcPct val="0"/>
              </a:spcBef>
              <a:defRPr sz="2800" b="1">
                <a:solidFill>
                  <a:prstClr val="white"/>
                </a:solidFill>
                <a:latin typeface="Century Gothic" panose="020B050202020202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a:ea typeface="+mn-ea"/>
                <a:cs typeface="+mn-cs"/>
              </a:rPr>
              <a:t>2. GCIS 2019/20</a:t>
            </a:r>
            <a:r>
              <a:rPr kumimoji="0" lang="en-US" sz="2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Performance Highlights</a:t>
            </a:r>
            <a:endParaRPr kumimoji="0" lang="en-ZA"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rId3"/>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AutoShape 2" descr="Image result for development communication"/>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p:cNvSpPr txBox="1"/>
          <p:nvPr/>
        </p:nvSpPr>
        <p:spPr>
          <a:xfrm>
            <a:off x="131885" y="660111"/>
            <a:ext cx="8827477" cy="5170646"/>
          </a:xfrm>
          <a:prstGeom prst="rect">
            <a:avLst/>
          </a:prstGeom>
          <a:noFill/>
        </p:spPr>
        <p:txBody>
          <a:bodyPr wrap="square" rtlCol="0">
            <a:spAutoFit/>
          </a:bodyPr>
          <a:lstStyle/>
          <a:p>
            <a:pPr marL="285750" lvl="0" indent="-285750">
              <a:buFont typeface="Wingdings" panose="05000000000000000000" pitchFamily="2" charset="2"/>
              <a:buChar char="§"/>
              <a:defRPr/>
            </a:pPr>
            <a:r>
              <a:rPr lang="en-GB" sz="2200" dirty="0" smtClean="0">
                <a:solidFill>
                  <a:srgbClr val="000000"/>
                </a:solidFill>
                <a:ea typeface="Calibri" panose="020F0502020204030204" pitchFamily="34" charset="0"/>
              </a:rPr>
              <a:t>Profiling of economic interventions – Presidential launch of the new Nissan </a:t>
            </a:r>
            <a:r>
              <a:rPr lang="en-GB" sz="2200" dirty="0" err="1" smtClean="0">
                <a:solidFill>
                  <a:srgbClr val="000000"/>
                </a:solidFill>
                <a:ea typeface="Calibri" panose="020F0502020204030204" pitchFamily="34" charset="0"/>
              </a:rPr>
              <a:t>Bakkie</a:t>
            </a:r>
            <a:r>
              <a:rPr lang="en-GB" sz="2200" dirty="0" smtClean="0">
                <a:solidFill>
                  <a:srgbClr val="000000"/>
                </a:solidFill>
                <a:ea typeface="Calibri" panose="020F0502020204030204" pitchFamily="34" charset="0"/>
              </a:rPr>
              <a:t> and localisation facility in Rosslyn</a:t>
            </a:r>
          </a:p>
          <a:p>
            <a:pPr marL="285750" lvl="0" indent="-285750">
              <a:buFont typeface="Wingdings" panose="05000000000000000000" pitchFamily="2" charset="2"/>
              <a:buChar char="§"/>
              <a:defRPr/>
            </a:pPr>
            <a:endParaRPr lang="en-GB" sz="2200" dirty="0" smtClean="0">
              <a:solidFill>
                <a:srgbClr val="000000"/>
              </a:solidFill>
              <a:ea typeface="Calibri" panose="020F0502020204030204" pitchFamily="34" charset="0"/>
            </a:endParaRPr>
          </a:p>
          <a:p>
            <a:pPr marL="285750" lvl="0" indent="-285750">
              <a:buFont typeface="Wingdings" panose="05000000000000000000" pitchFamily="2" charset="2"/>
              <a:buChar char="§"/>
              <a:defRPr/>
            </a:pPr>
            <a:r>
              <a:rPr lang="en-US" sz="2200" dirty="0">
                <a:solidFill>
                  <a:srgbClr val="000000"/>
                </a:solidFill>
                <a:ea typeface="Calibri" panose="020F0502020204030204" pitchFamily="34" charset="0"/>
              </a:rPr>
              <a:t>Economic opportunities booklet by GCIS:</a:t>
            </a:r>
          </a:p>
          <a:p>
            <a:pPr marL="742950" lvl="1" indent="-285750">
              <a:buFont typeface="Arial" panose="020B0604020202020204" pitchFamily="34" charset="0"/>
              <a:buChar char="•"/>
              <a:defRPr/>
            </a:pPr>
            <a:r>
              <a:rPr lang="en-GB" sz="2200" b="1" dirty="0" smtClean="0">
                <a:solidFill>
                  <a:srgbClr val="000000"/>
                </a:solidFill>
                <a:ea typeface="Calibri" panose="020F0502020204030204" pitchFamily="34" charset="0"/>
              </a:rPr>
              <a:t>Youth </a:t>
            </a:r>
            <a:r>
              <a:rPr lang="en-GB" sz="2200" b="1" dirty="0">
                <a:solidFill>
                  <a:srgbClr val="000000"/>
                </a:solidFill>
                <a:ea typeface="Calibri" panose="020F0502020204030204" pitchFamily="34" charset="0"/>
              </a:rPr>
              <a:t>Environmental Services </a:t>
            </a:r>
            <a:r>
              <a:rPr lang="en-GB" sz="2200" dirty="0">
                <a:solidFill>
                  <a:srgbClr val="000000"/>
                </a:solidFill>
                <a:ea typeface="Calibri" panose="020F0502020204030204" pitchFamily="34" charset="0"/>
              </a:rPr>
              <a:t>(YES) programme</a:t>
            </a:r>
            <a:r>
              <a:rPr lang="en-US" sz="2200" dirty="0">
                <a:solidFill>
                  <a:srgbClr val="000000"/>
                </a:solidFill>
                <a:ea typeface="Calibri" panose="020F0502020204030204" pitchFamily="34" charset="0"/>
              </a:rPr>
              <a:t> by the Department of Environmental Affairs and the Wildlife and Environment Society of South Africa (WESSA).</a:t>
            </a:r>
            <a:r>
              <a:rPr lang="en-GB" sz="2200" dirty="0">
                <a:solidFill>
                  <a:srgbClr val="000000"/>
                </a:solidFill>
                <a:ea typeface="Calibri" panose="020F0502020204030204" pitchFamily="34" charset="0"/>
              </a:rPr>
              <a:t> </a:t>
            </a:r>
            <a:r>
              <a:rPr lang="en-US" sz="2200" dirty="0">
                <a:solidFill>
                  <a:srgbClr val="000000"/>
                </a:solidFill>
                <a:ea typeface="Calibri" panose="020F0502020204030204" pitchFamily="34" charset="0"/>
              </a:rPr>
              <a:t>Learning opportunities on environmental skills training and community service.</a:t>
            </a:r>
            <a:r>
              <a:rPr lang="en-GB" sz="2200" dirty="0">
                <a:solidFill>
                  <a:srgbClr val="000000"/>
                </a:solidFill>
                <a:ea typeface="Calibri" panose="020F0502020204030204" pitchFamily="34" charset="0"/>
              </a:rPr>
              <a:t> </a:t>
            </a:r>
            <a:r>
              <a:rPr lang="en-US" sz="2200" b="1" dirty="0">
                <a:solidFill>
                  <a:srgbClr val="000000"/>
                </a:solidFill>
                <a:ea typeface="Calibri" panose="020F0502020204030204" pitchFamily="34" charset="0"/>
              </a:rPr>
              <a:t>Job Placement </a:t>
            </a:r>
            <a:r>
              <a:rPr lang="en-US" sz="2200" b="1" dirty="0" err="1">
                <a:solidFill>
                  <a:srgbClr val="000000"/>
                </a:solidFill>
                <a:ea typeface="Calibri" panose="020F0502020204030204" pitchFamily="34" charset="0"/>
              </a:rPr>
              <a:t>Programme</a:t>
            </a:r>
            <a:r>
              <a:rPr lang="en-US" sz="2200" b="1" dirty="0">
                <a:solidFill>
                  <a:srgbClr val="000000"/>
                </a:solidFill>
                <a:ea typeface="Calibri" panose="020F0502020204030204" pitchFamily="34" charset="0"/>
              </a:rPr>
              <a:t>  </a:t>
            </a:r>
            <a:r>
              <a:rPr lang="en-US" sz="2200" dirty="0">
                <a:solidFill>
                  <a:srgbClr val="000000"/>
                </a:solidFill>
                <a:ea typeface="Calibri" panose="020F0502020204030204" pitchFamily="34" charset="0"/>
              </a:rPr>
              <a:t>by NYDA links skilled and unskilled young people</a:t>
            </a:r>
            <a:r>
              <a:rPr lang="en-US" sz="2200" dirty="0" smtClean="0">
                <a:solidFill>
                  <a:srgbClr val="000000"/>
                </a:solidFill>
                <a:ea typeface="Calibri" panose="020F0502020204030204" pitchFamily="34" charset="0"/>
              </a:rPr>
              <a:t>.</a:t>
            </a:r>
          </a:p>
          <a:p>
            <a:pPr marL="742950" lvl="1" indent="-285750">
              <a:buFont typeface="Arial" panose="020B0604020202020204" pitchFamily="34" charset="0"/>
              <a:buChar char="•"/>
              <a:defRPr/>
            </a:pPr>
            <a:endParaRPr lang="en-GB" sz="2200" dirty="0">
              <a:solidFill>
                <a:srgbClr val="000000"/>
              </a:solidFill>
              <a:ea typeface="Calibri" panose="020F0502020204030204" pitchFamily="34" charset="0"/>
            </a:endParaRPr>
          </a:p>
          <a:p>
            <a:pPr marL="742950" lvl="1" indent="-285750">
              <a:buFont typeface="Arial" panose="020B0604020202020204" pitchFamily="34" charset="0"/>
              <a:buChar char="•"/>
              <a:defRPr/>
            </a:pPr>
            <a:r>
              <a:rPr lang="en-US" sz="2200" b="1" dirty="0">
                <a:solidFill>
                  <a:srgbClr val="000000"/>
                </a:solidFill>
                <a:ea typeface="Calibri" panose="020F0502020204030204" pitchFamily="34" charset="0"/>
              </a:rPr>
              <a:t>Corporative Incentive Scheme </a:t>
            </a:r>
            <a:r>
              <a:rPr lang="en-US" sz="2200" dirty="0">
                <a:solidFill>
                  <a:srgbClr val="000000"/>
                </a:solidFill>
                <a:ea typeface="Calibri" panose="020F0502020204030204" pitchFamily="34" charset="0"/>
              </a:rPr>
              <a:t>by the Departments of Small Business and Department of Agriculture and Land reform. Bela-Bela CPA benefited R12 million to start a chicken farm specializing in egg layers.  </a:t>
            </a:r>
            <a:endParaRPr lang="en-GB" sz="2200" dirty="0">
              <a:solidFill>
                <a:srgbClr val="000000"/>
              </a:solidFill>
              <a:ea typeface="Calibri" panose="020F0502020204030204" pitchFamily="34" charset="0"/>
            </a:endParaRPr>
          </a:p>
          <a:p>
            <a:pPr marL="742950" lvl="1" indent="-285750">
              <a:buFont typeface="Wingdings" panose="05000000000000000000" pitchFamily="2" charset="2"/>
              <a:buChar char="§"/>
              <a:defRPr/>
            </a:pPr>
            <a:endParaRPr lang="en-GB" sz="2200" dirty="0" smtClean="0">
              <a:solidFill>
                <a:srgbClr val="000000"/>
              </a:solidFill>
              <a:ea typeface="Calibri" panose="020F0502020204030204" pitchFamily="34" charset="0"/>
            </a:endParaRPr>
          </a:p>
        </p:txBody>
      </p:sp>
    </p:spTree>
    <p:extLst>
      <p:ext uri="{BB962C8B-B14F-4D97-AF65-F5344CB8AC3E}">
        <p14:creationId xmlns:p14="http://schemas.microsoft.com/office/powerpoint/2010/main" xmlns="" val="2313859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938"/>
            <a:ext cx="9144000" cy="525462"/>
          </a:xfrm>
          <a:prstGeom prst="rect">
            <a:avLst/>
          </a:prstGeom>
          <a:solidFill>
            <a:srgbClr val="147D0B"/>
          </a:solidFill>
          <a:ln w="9525">
            <a:noFill/>
            <a:miter lim="800000"/>
            <a:headEnd/>
            <a:tailEnd/>
          </a:ln>
          <a:effectLst>
            <a:innerShdw blurRad="63500" dist="50800" dir="189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29" tIns="45715" rIns="91429" bIns="45715" numCol="1" rtlCol="0" anchor="ctr" anchorCtr="0" compatLnSpc="1">
            <a:prstTxWarp prst="textNoShape">
              <a:avLst/>
            </a:prstTxWarp>
            <a:noAutofit/>
          </a:bodyPr>
          <a:lstStyle>
            <a:defPPr>
              <a:defRPr lang="en-US"/>
            </a:defPPr>
            <a:lvl1pPr algn="ctr" defTabSz="457200">
              <a:spcBef>
                <a:spcPct val="0"/>
              </a:spcBef>
              <a:defRPr sz="2800" b="1">
                <a:solidFill>
                  <a:prstClr val="white"/>
                </a:solidFill>
                <a:latin typeface="Century Gothic" panose="020B050202020202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a:ea typeface="+mn-ea"/>
                <a:cs typeface="+mn-cs"/>
              </a:rPr>
              <a:t> GCIS 2019/20</a:t>
            </a:r>
            <a:r>
              <a:rPr kumimoji="0" lang="en-US" sz="2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Performance Highlights</a:t>
            </a:r>
            <a:endParaRPr kumimoji="0" lang="en-ZA"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C:\Users\Livhuwani\Pictures\2019-05-27\539.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338" y="624094"/>
            <a:ext cx="2675304" cy="2015906"/>
          </a:xfrm>
          <a:prstGeom prst="rect">
            <a:avLst/>
          </a:prstGeom>
          <a:noFill/>
          <a:ln>
            <a:noFill/>
          </a:ln>
        </p:spPr>
      </p:pic>
      <p:sp>
        <p:nvSpPr>
          <p:cNvPr id="7" name="TextBox 6"/>
          <p:cNvSpPr txBox="1"/>
          <p:nvPr/>
        </p:nvSpPr>
        <p:spPr>
          <a:xfrm>
            <a:off x="212236" y="2435471"/>
            <a:ext cx="2391508"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200" dirty="0" smtClean="0"/>
              <a:t>GCIS official </a:t>
            </a:r>
            <a:r>
              <a:rPr lang="en-US" sz="1200" dirty="0" err="1"/>
              <a:t>Todani</a:t>
            </a:r>
            <a:r>
              <a:rPr lang="en-US" sz="1200" dirty="0"/>
              <a:t> </a:t>
            </a:r>
            <a:r>
              <a:rPr lang="en-US" sz="1200" dirty="0" smtClean="0"/>
              <a:t>and </a:t>
            </a:r>
            <a:r>
              <a:rPr lang="en-US" sz="1200" dirty="0" err="1"/>
              <a:t>Sipho</a:t>
            </a:r>
            <a:r>
              <a:rPr lang="en-US" sz="1200" dirty="0"/>
              <a:t> </a:t>
            </a:r>
            <a:r>
              <a:rPr lang="en-US" sz="1200" dirty="0" err="1"/>
              <a:t>Mahlangu</a:t>
            </a:r>
            <a:r>
              <a:rPr lang="en-US" sz="1200" dirty="0"/>
              <a:t> form </a:t>
            </a:r>
            <a:r>
              <a:rPr lang="en-US" sz="1200" dirty="0" err="1"/>
              <a:t>Cogta</a:t>
            </a:r>
            <a:r>
              <a:rPr lang="en-US" sz="1200" dirty="0"/>
              <a:t> conducting radio interview </a:t>
            </a:r>
            <a:r>
              <a:rPr lang="en-US" sz="1200" dirty="0" smtClean="0"/>
              <a:t>at </a:t>
            </a:r>
            <a:r>
              <a:rPr lang="en-US" sz="1200" dirty="0" err="1" smtClean="0"/>
              <a:t>Moutse</a:t>
            </a:r>
            <a:r>
              <a:rPr lang="en-US" sz="1200" dirty="0" smtClean="0"/>
              <a:t> </a:t>
            </a:r>
            <a:r>
              <a:rPr lang="en-US" sz="1200" dirty="0"/>
              <a:t>Community </a:t>
            </a:r>
            <a:r>
              <a:rPr lang="en-US" sz="1200" dirty="0" smtClean="0"/>
              <a:t>Radio</a:t>
            </a:r>
            <a:r>
              <a:rPr lang="en-ZA" sz="1200" dirty="0" smtClean="0"/>
              <a:t>, </a:t>
            </a:r>
            <a:r>
              <a:rPr lang="en-US" sz="1200" dirty="0" smtClean="0"/>
              <a:t>encouraging the public to watch the 2019 Presidential Inauguration.</a:t>
            </a:r>
            <a:endParaRPr lang="en-ZA" sz="1200" dirty="0"/>
          </a:p>
        </p:txBody>
      </p:sp>
      <p:pic>
        <p:nvPicPr>
          <p:cNvPr id="8" name="Picture 7"/>
          <p:cNvPicPr>
            <a:picLocks noChangeAspect="1"/>
          </p:cNvPicPr>
          <p:nvPr/>
        </p:nvPicPr>
        <p:blipFill>
          <a:blip r:embed="rId3"/>
          <a:stretch>
            <a:fillRect/>
          </a:stretch>
        </p:blipFill>
        <p:spPr>
          <a:xfrm>
            <a:off x="2887540" y="624094"/>
            <a:ext cx="2695575" cy="1776501"/>
          </a:xfrm>
          <a:prstGeom prst="rect">
            <a:avLst/>
          </a:prstGeom>
        </p:spPr>
      </p:pic>
      <p:sp>
        <p:nvSpPr>
          <p:cNvPr id="9" name="TextBox 8"/>
          <p:cNvSpPr txBox="1"/>
          <p:nvPr/>
        </p:nvSpPr>
        <p:spPr>
          <a:xfrm>
            <a:off x="2862934" y="2369014"/>
            <a:ext cx="2720181"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200" dirty="0"/>
              <a:t>Community </a:t>
            </a:r>
            <a:r>
              <a:rPr lang="en-US" sz="1200" dirty="0" smtClean="0"/>
              <a:t>members </a:t>
            </a:r>
            <a:r>
              <a:rPr lang="en-US" sz="1200" dirty="0"/>
              <a:t>from </a:t>
            </a:r>
            <a:r>
              <a:rPr lang="en-US" sz="1200" dirty="0" err="1"/>
              <a:t>Kareedouw</a:t>
            </a:r>
            <a:r>
              <a:rPr lang="en-US" sz="1200" dirty="0"/>
              <a:t> watching the </a:t>
            </a:r>
            <a:r>
              <a:rPr lang="en-US" sz="1200" dirty="0" smtClean="0"/>
              <a:t>Presidential Inauguration live viewing coordinated by GCIS at </a:t>
            </a:r>
            <a:r>
              <a:rPr lang="en-US" sz="1200" dirty="0" err="1"/>
              <a:t>Kagiso</a:t>
            </a:r>
            <a:r>
              <a:rPr lang="en-US" sz="1200" dirty="0"/>
              <a:t> Community Hall.</a:t>
            </a:r>
            <a:endParaRPr lang="en-ZA" sz="1200" dirty="0"/>
          </a:p>
        </p:txBody>
      </p:sp>
      <p:pic>
        <p:nvPicPr>
          <p:cNvPr id="10" name="Picture 9" descr="C:\Users\joy\AppData\Local\Microsoft\Windows\Temporary Internet Files\Content.Word\20190925_101151.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338" y="3943980"/>
            <a:ext cx="3390900" cy="1648460"/>
          </a:xfrm>
          <a:prstGeom prst="rect">
            <a:avLst/>
          </a:prstGeom>
          <a:noFill/>
          <a:ln>
            <a:noFill/>
          </a:ln>
        </p:spPr>
      </p:pic>
      <p:sp>
        <p:nvSpPr>
          <p:cNvPr id="11" name="TextBox 10"/>
          <p:cNvSpPr txBox="1"/>
          <p:nvPr/>
        </p:nvSpPr>
        <p:spPr>
          <a:xfrm>
            <a:off x="33244" y="5551624"/>
            <a:ext cx="3454156"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200" dirty="0" smtClean="0"/>
              <a:t>GCIS assisted with the coordination of the Mpumalanga </a:t>
            </a:r>
            <a:r>
              <a:rPr lang="en-US" sz="1200" dirty="0"/>
              <a:t>Provincial Anti-Corruption Communication Strategy Consultation at White River Country Estate, </a:t>
            </a:r>
            <a:r>
              <a:rPr lang="en-US" sz="1200" dirty="0" err="1"/>
              <a:t>Ingwenyama</a:t>
            </a:r>
            <a:r>
              <a:rPr lang="en-US" sz="1200" dirty="0"/>
              <a:t> Conference and </a:t>
            </a:r>
            <a:r>
              <a:rPr lang="en-US" sz="1200" dirty="0" smtClean="0"/>
              <a:t>Lodge.</a:t>
            </a:r>
            <a:endParaRPr lang="en-ZA" sz="1200" dirty="0"/>
          </a:p>
        </p:txBody>
      </p:sp>
      <p:pic>
        <p:nvPicPr>
          <p:cNvPr id="12" name="Picture 11"/>
          <p:cNvPicPr/>
          <p:nvPr/>
        </p:nvPicPr>
        <p:blipFill>
          <a:blip r:embed="rId5" cstate="print">
            <a:extLst>
              <a:ext uri="{28A0092B-C50C-407E-A947-70E740481C1C}">
                <a14:useLocalDpi xmlns:a14="http://schemas.microsoft.com/office/drawing/2010/main" xmlns="" val="0"/>
              </a:ext>
            </a:extLst>
          </a:blip>
          <a:stretch>
            <a:fillRect/>
          </a:stretch>
        </p:blipFill>
        <p:spPr>
          <a:xfrm>
            <a:off x="5839435" y="590415"/>
            <a:ext cx="3144715" cy="2049585"/>
          </a:xfrm>
          <a:prstGeom prst="rect">
            <a:avLst/>
          </a:prstGeom>
        </p:spPr>
      </p:pic>
      <p:sp>
        <p:nvSpPr>
          <p:cNvPr id="13" name="TextBox 12"/>
          <p:cNvSpPr txBox="1"/>
          <p:nvPr/>
        </p:nvSpPr>
        <p:spPr>
          <a:xfrm>
            <a:off x="5919114" y="2620136"/>
            <a:ext cx="298535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200" dirty="0" smtClean="0"/>
              <a:t>IEC in partnership with GCIS hosted a community dialogue to focus on poor youth </a:t>
            </a:r>
            <a:r>
              <a:rPr lang="en-US" sz="1200" dirty="0"/>
              <a:t>participation in the 2019 General </a:t>
            </a:r>
            <a:r>
              <a:rPr lang="en-US" sz="1200" dirty="0" smtClean="0"/>
              <a:t>Elections.</a:t>
            </a:r>
            <a:endParaRPr lang="en-ZA" sz="1200" dirty="0"/>
          </a:p>
        </p:txBody>
      </p:sp>
      <p:pic>
        <p:nvPicPr>
          <p:cNvPr id="14" name="Picture 13"/>
          <p:cNvPicPr>
            <a:picLocks noChangeAspect="1"/>
          </p:cNvPicPr>
          <p:nvPr/>
        </p:nvPicPr>
        <p:blipFill>
          <a:blip r:embed="rId6"/>
          <a:stretch>
            <a:fillRect/>
          </a:stretch>
        </p:blipFill>
        <p:spPr>
          <a:xfrm>
            <a:off x="3607791" y="3839556"/>
            <a:ext cx="2854555" cy="1901051"/>
          </a:xfrm>
          <a:prstGeom prst="rect">
            <a:avLst/>
          </a:prstGeom>
        </p:spPr>
      </p:pic>
      <p:sp>
        <p:nvSpPr>
          <p:cNvPr id="15" name="TextBox 14"/>
          <p:cNvSpPr txBox="1"/>
          <p:nvPr/>
        </p:nvSpPr>
        <p:spPr>
          <a:xfrm>
            <a:off x="3644518" y="5528865"/>
            <a:ext cx="2797175"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200" dirty="0" smtClean="0"/>
              <a:t>Chris Hani Mayor </a:t>
            </a:r>
            <a:r>
              <a:rPr lang="en-US" sz="1200" dirty="0" err="1"/>
              <a:t>Wongama</a:t>
            </a:r>
            <a:r>
              <a:rPr lang="en-US" sz="1200" dirty="0"/>
              <a:t> Gela participating in a mock and practical exercise on how to conduct </a:t>
            </a:r>
            <a:r>
              <a:rPr lang="en-US" sz="1200" dirty="0" smtClean="0"/>
              <a:t>interviews during </a:t>
            </a:r>
            <a:r>
              <a:rPr lang="en-US" sz="1200" dirty="0"/>
              <a:t>the Communication, Media, Protocol and International Relations training supported by </a:t>
            </a:r>
            <a:r>
              <a:rPr lang="en-US" sz="1200" dirty="0" smtClean="0"/>
              <a:t>GCIS.</a:t>
            </a:r>
            <a:endParaRPr lang="en-ZA" sz="1200" dirty="0"/>
          </a:p>
        </p:txBody>
      </p:sp>
      <p:pic>
        <p:nvPicPr>
          <p:cNvPr id="16" name="Picture 15"/>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653076" y="3635800"/>
            <a:ext cx="2375190" cy="2044973"/>
          </a:xfrm>
          <a:prstGeom prst="rect">
            <a:avLst/>
          </a:prstGeom>
          <a:noFill/>
        </p:spPr>
      </p:pic>
      <p:sp>
        <p:nvSpPr>
          <p:cNvPr id="17" name="TextBox 16"/>
          <p:cNvSpPr txBox="1"/>
          <p:nvPr/>
        </p:nvSpPr>
        <p:spPr>
          <a:xfrm>
            <a:off x="6569779" y="5515456"/>
            <a:ext cx="2587639"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200" dirty="0"/>
              <a:t>GCIS team handing out South-African Flags and information pamphlets in </a:t>
            </a:r>
            <a:r>
              <a:rPr lang="en-US" sz="1200" dirty="0" smtClean="0"/>
              <a:t>Cape Town to </a:t>
            </a:r>
            <a:r>
              <a:rPr lang="en-US" sz="1200" dirty="0" err="1" smtClean="0"/>
              <a:t>mobilise</a:t>
            </a:r>
            <a:r>
              <a:rPr lang="en-US" sz="1200" dirty="0" smtClean="0"/>
              <a:t> the public to watch the quarterfinals of the Rugby World Cup.</a:t>
            </a:r>
            <a:endParaRPr lang="en-ZA" sz="1200" dirty="0"/>
          </a:p>
        </p:txBody>
      </p:sp>
    </p:spTree>
    <p:extLst>
      <p:ext uri="{BB962C8B-B14F-4D97-AF65-F5344CB8AC3E}">
        <p14:creationId xmlns:p14="http://schemas.microsoft.com/office/powerpoint/2010/main" xmlns="" val="2346429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938"/>
            <a:ext cx="9144000" cy="525462"/>
          </a:xfrm>
          <a:prstGeom prst="rect">
            <a:avLst/>
          </a:prstGeom>
          <a:solidFill>
            <a:srgbClr val="147D0B"/>
          </a:solidFill>
          <a:ln w="9525">
            <a:noFill/>
            <a:miter lim="800000"/>
            <a:headEnd/>
            <a:tailEnd/>
          </a:ln>
          <a:effectLst>
            <a:innerShdw blurRad="63500" dist="50800" dir="189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29" tIns="45715" rIns="91429" bIns="45715" numCol="1" rtlCol="0" anchor="ctr" anchorCtr="0" compatLnSpc="1">
            <a:prstTxWarp prst="textNoShape">
              <a:avLst/>
            </a:prstTxWarp>
            <a:noAutofit/>
          </a:bodyPr>
          <a:lstStyle>
            <a:defPPr>
              <a:defRPr lang="en-US"/>
            </a:defPPr>
            <a:lvl1pPr algn="ctr" defTabSz="457200">
              <a:spcBef>
                <a:spcPct val="0"/>
              </a:spcBef>
              <a:defRPr sz="2800" b="1">
                <a:solidFill>
                  <a:prstClr val="white"/>
                </a:solidFill>
                <a:latin typeface="Century Gothic" panose="020B050202020202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a:ea typeface="+mn-ea"/>
                <a:cs typeface="+mn-cs"/>
              </a:rPr>
              <a:t>GCIS 2019/20</a:t>
            </a:r>
            <a:r>
              <a:rPr kumimoji="0" lang="en-US" sz="2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Performance Highlights</a:t>
            </a:r>
            <a:endParaRPr kumimoji="0" lang="en-ZA"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C:\Users\mmaphuti\Desktop\IMG-20191125-WA0077.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695" y="713886"/>
            <a:ext cx="2792974" cy="2134822"/>
          </a:xfrm>
          <a:prstGeom prst="rect">
            <a:avLst/>
          </a:prstGeom>
          <a:noFill/>
          <a:ln>
            <a:noFill/>
          </a:ln>
        </p:spPr>
      </p:pic>
      <p:sp>
        <p:nvSpPr>
          <p:cNvPr id="6" name="TextBox 5"/>
          <p:cNvSpPr txBox="1"/>
          <p:nvPr/>
        </p:nvSpPr>
        <p:spPr>
          <a:xfrm>
            <a:off x="226304" y="2681656"/>
            <a:ext cx="2539756"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200" dirty="0" smtClean="0"/>
              <a:t>Business people who attended the Business Forum during the President’s activities of the launch of </a:t>
            </a:r>
            <a:r>
              <a:rPr lang="en-US" sz="1200" dirty="0"/>
              <a:t>the Waterberg </a:t>
            </a:r>
            <a:r>
              <a:rPr lang="en-US" sz="1200" dirty="0" smtClean="0"/>
              <a:t>District Development </a:t>
            </a:r>
            <a:r>
              <a:rPr lang="en-US" sz="1200" dirty="0"/>
              <a:t>model in </a:t>
            </a:r>
            <a:r>
              <a:rPr lang="en-US" sz="1200" dirty="0" smtClean="0"/>
              <a:t>Waterberg.</a:t>
            </a:r>
            <a:endParaRPr lang="en-ZA" sz="1200" dirty="0"/>
          </a:p>
        </p:txBody>
      </p:sp>
      <p:pic>
        <p:nvPicPr>
          <p:cNvPr id="7" name="Picture 6" descr="C:\Users\nontuthuzelo\AppData\Local\Microsoft\Windows\INetCache\Content.Word\IMG-20190822-WA0020.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95123" y="713886"/>
            <a:ext cx="2818815" cy="2036240"/>
          </a:xfrm>
          <a:prstGeom prst="rect">
            <a:avLst/>
          </a:prstGeom>
          <a:noFill/>
          <a:ln>
            <a:noFill/>
          </a:ln>
        </p:spPr>
      </p:pic>
      <p:sp>
        <p:nvSpPr>
          <p:cNvPr id="8" name="TextBox 7"/>
          <p:cNvSpPr txBox="1"/>
          <p:nvPr/>
        </p:nvSpPr>
        <p:spPr>
          <a:xfrm>
            <a:off x="3252644" y="2594328"/>
            <a:ext cx="2703771"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200" dirty="0"/>
              <a:t>Nkangala TVET </a:t>
            </a:r>
            <a:r>
              <a:rPr lang="en-US" sz="1200" dirty="0" smtClean="0"/>
              <a:t>College, </a:t>
            </a:r>
            <a:r>
              <a:rPr lang="en-US" sz="1200" dirty="0" err="1"/>
              <a:t>Waterval</a:t>
            </a:r>
            <a:r>
              <a:rPr lang="en-US" sz="1200" dirty="0"/>
              <a:t> </a:t>
            </a:r>
            <a:r>
              <a:rPr lang="en-US" sz="1200" dirty="0" err="1" smtClean="0"/>
              <a:t>Boven</a:t>
            </a:r>
            <a:r>
              <a:rPr lang="en-US" sz="1200" dirty="0" smtClean="0"/>
              <a:t> Campus students holding the GBVF posters at the GCIS activation during the College Open </a:t>
            </a:r>
            <a:r>
              <a:rPr lang="en-US" sz="1200" dirty="0"/>
              <a:t>Day </a:t>
            </a:r>
            <a:endParaRPr lang="en-ZA" sz="1200" dirty="0"/>
          </a:p>
        </p:txBody>
      </p:sp>
      <p:pic>
        <p:nvPicPr>
          <p:cNvPr id="12" name="Picture 11"/>
          <p:cNvPicPr>
            <a:picLocks noChangeAspect="1"/>
          </p:cNvPicPr>
          <p:nvPr/>
        </p:nvPicPr>
        <p:blipFill>
          <a:blip r:embed="rId4" cstate="print"/>
          <a:stretch>
            <a:fillRect/>
          </a:stretch>
        </p:blipFill>
        <p:spPr>
          <a:xfrm>
            <a:off x="6122960" y="713886"/>
            <a:ext cx="2948014" cy="1628554"/>
          </a:xfrm>
          <a:prstGeom prst="rect">
            <a:avLst/>
          </a:prstGeom>
        </p:spPr>
      </p:pic>
      <p:sp>
        <p:nvSpPr>
          <p:cNvPr id="13" name="TextBox 12"/>
          <p:cNvSpPr txBox="1"/>
          <p:nvPr/>
        </p:nvSpPr>
        <p:spPr>
          <a:xfrm>
            <a:off x="6245081" y="2266157"/>
            <a:ext cx="2703771"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200" dirty="0"/>
              <a:t>GCIS </a:t>
            </a:r>
            <a:r>
              <a:rPr lang="en-US" sz="1200" dirty="0" smtClean="0"/>
              <a:t>together with Gauteng Department of Economic Development hosted </a:t>
            </a:r>
            <a:r>
              <a:rPr lang="en-US" sz="1200" dirty="0"/>
              <a:t>an activation with an effort of raising awareness about available </a:t>
            </a:r>
            <a:r>
              <a:rPr lang="en-US" sz="1200" dirty="0" smtClean="0"/>
              <a:t>economic opportunities in the Province.</a:t>
            </a:r>
            <a:endParaRPr lang="en-ZA" sz="1200" dirty="0"/>
          </a:p>
        </p:txBody>
      </p:sp>
      <p:pic>
        <p:nvPicPr>
          <p:cNvPr id="14" name="Picture 13" descr="C:\Users\tshidim\Pictures\IMG_4693.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9695" y="3996997"/>
            <a:ext cx="3461190" cy="2025822"/>
          </a:xfrm>
          <a:prstGeom prst="rect">
            <a:avLst/>
          </a:prstGeom>
          <a:noFill/>
          <a:ln>
            <a:noFill/>
          </a:ln>
        </p:spPr>
      </p:pic>
      <p:sp>
        <p:nvSpPr>
          <p:cNvPr id="15" name="TextBox 14"/>
          <p:cNvSpPr txBox="1"/>
          <p:nvPr/>
        </p:nvSpPr>
        <p:spPr>
          <a:xfrm>
            <a:off x="142167" y="5905682"/>
            <a:ext cx="3376246"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200" dirty="0" smtClean="0"/>
              <a:t>Social </a:t>
            </a:r>
            <a:r>
              <a:rPr lang="en-US" sz="1200" dirty="0"/>
              <a:t>Development </a:t>
            </a:r>
            <a:r>
              <a:rPr lang="en-US" sz="1200" dirty="0" smtClean="0"/>
              <a:t>in </a:t>
            </a:r>
            <a:r>
              <a:rPr lang="en-US" sz="1200" dirty="0" err="1"/>
              <a:t>Mogale</a:t>
            </a:r>
            <a:r>
              <a:rPr lang="en-US" sz="1200" dirty="0"/>
              <a:t> City </a:t>
            </a:r>
            <a:r>
              <a:rPr lang="en-US" sz="1200" dirty="0" smtClean="0"/>
              <a:t>and GCIS conducted </a:t>
            </a:r>
            <a:r>
              <a:rPr lang="en-US" sz="1200" dirty="0"/>
              <a:t>an information sharing session to create awareness about challenges that People with </a:t>
            </a:r>
            <a:r>
              <a:rPr lang="en-US" sz="1200" dirty="0" smtClean="0"/>
              <a:t>Albinism, in Krugersdorp.</a:t>
            </a:r>
            <a:endParaRPr lang="en-ZA" sz="1200" dirty="0"/>
          </a:p>
        </p:txBody>
      </p:sp>
      <p:pic>
        <p:nvPicPr>
          <p:cNvPr id="16" name="Picture 15" descr="D:\Phamong reading\IMG_2466.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92769" y="3991760"/>
            <a:ext cx="2823698" cy="1913922"/>
          </a:xfrm>
          <a:prstGeom prst="rect">
            <a:avLst/>
          </a:prstGeom>
          <a:noFill/>
          <a:ln>
            <a:noFill/>
          </a:ln>
        </p:spPr>
      </p:pic>
      <p:sp>
        <p:nvSpPr>
          <p:cNvPr id="17" name="TextBox 16"/>
          <p:cNvSpPr txBox="1"/>
          <p:nvPr/>
        </p:nvSpPr>
        <p:spPr>
          <a:xfrm>
            <a:off x="3752732" y="5712874"/>
            <a:ext cx="2703771"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200" dirty="0" smtClean="0"/>
              <a:t>GCIS </a:t>
            </a:r>
            <a:r>
              <a:rPr lang="en-US" sz="1200" dirty="0"/>
              <a:t>visited </a:t>
            </a:r>
            <a:r>
              <a:rPr lang="en-US" sz="1200" dirty="0" err="1"/>
              <a:t>Phamong</a:t>
            </a:r>
            <a:r>
              <a:rPr lang="en-US" sz="1200" dirty="0"/>
              <a:t> Primary </a:t>
            </a:r>
            <a:r>
              <a:rPr lang="en-US" sz="1200" dirty="0" smtClean="0"/>
              <a:t>School </a:t>
            </a:r>
            <a:r>
              <a:rPr lang="en-US" sz="1200" dirty="0"/>
              <a:t>to conduct reading session with </a:t>
            </a:r>
            <a:r>
              <a:rPr lang="en-US" sz="1200" dirty="0" smtClean="0"/>
              <a:t>learners</a:t>
            </a:r>
            <a:r>
              <a:rPr lang="en-US" sz="1200" dirty="0"/>
              <a:t> </a:t>
            </a:r>
            <a:r>
              <a:rPr lang="en-US" sz="1200" dirty="0" smtClean="0"/>
              <a:t>after receiving </a:t>
            </a:r>
            <a:r>
              <a:rPr lang="en-US" sz="1200" dirty="0"/>
              <a:t>request from </a:t>
            </a:r>
            <a:r>
              <a:rPr lang="en-US" sz="1200" dirty="0" err="1" smtClean="0"/>
              <a:t>PanSALB</a:t>
            </a:r>
            <a:r>
              <a:rPr lang="en-US" sz="1200" dirty="0" smtClean="0"/>
              <a:t>.</a:t>
            </a:r>
            <a:endParaRPr lang="en-ZA" sz="1200" dirty="0"/>
          </a:p>
        </p:txBody>
      </p:sp>
      <p:pic>
        <p:nvPicPr>
          <p:cNvPr id="18" name="Picture 17"/>
          <p:cNvPicPr>
            <a:picLocks noChangeAspect="1"/>
          </p:cNvPicPr>
          <p:nvPr/>
        </p:nvPicPr>
        <p:blipFill>
          <a:blip r:embed="rId7"/>
          <a:stretch>
            <a:fillRect/>
          </a:stretch>
        </p:blipFill>
        <p:spPr>
          <a:xfrm>
            <a:off x="6644747" y="3697319"/>
            <a:ext cx="2426227" cy="1816768"/>
          </a:xfrm>
          <a:prstGeom prst="rect">
            <a:avLst/>
          </a:prstGeom>
        </p:spPr>
      </p:pic>
      <p:sp>
        <p:nvSpPr>
          <p:cNvPr id="19" name="TextBox 18"/>
          <p:cNvSpPr txBox="1"/>
          <p:nvPr/>
        </p:nvSpPr>
        <p:spPr>
          <a:xfrm>
            <a:off x="6701311" y="5421754"/>
            <a:ext cx="2369663"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200" dirty="0" smtClean="0"/>
              <a:t>GCIS and Northern </a:t>
            </a:r>
            <a:r>
              <a:rPr lang="en-US" sz="1200" dirty="0"/>
              <a:t>Cape Drug Rehabilitation Centre </a:t>
            </a:r>
            <a:r>
              <a:rPr lang="en-US" sz="1200" dirty="0" smtClean="0"/>
              <a:t>official embarked </a:t>
            </a:r>
            <a:r>
              <a:rPr lang="en-US" sz="1200" dirty="0"/>
              <a:t>on a door to door activation in Ivory </a:t>
            </a:r>
            <a:r>
              <a:rPr lang="en-US" sz="1200" dirty="0" smtClean="0"/>
              <a:t>Park. </a:t>
            </a:r>
            <a:endParaRPr lang="en-ZA" sz="1200" dirty="0"/>
          </a:p>
        </p:txBody>
      </p:sp>
    </p:spTree>
    <p:extLst>
      <p:ext uri="{BB962C8B-B14F-4D97-AF65-F5344CB8AC3E}">
        <p14:creationId xmlns:p14="http://schemas.microsoft.com/office/powerpoint/2010/main" xmlns="" val="1566310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938"/>
            <a:ext cx="9144000" cy="525462"/>
          </a:xfrm>
          <a:prstGeom prst="rect">
            <a:avLst/>
          </a:prstGeom>
          <a:solidFill>
            <a:srgbClr val="147D0B"/>
          </a:solidFill>
          <a:ln w="9525">
            <a:noFill/>
            <a:miter lim="800000"/>
            <a:headEnd/>
            <a:tailEnd/>
          </a:ln>
          <a:effectLst>
            <a:innerShdw blurRad="63500" dist="50800" dir="189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29" tIns="45715" rIns="91429" bIns="45715" numCol="1" rtlCol="0" anchor="ctr" anchorCtr="0" compatLnSpc="1">
            <a:prstTxWarp prst="textNoShape">
              <a:avLst/>
            </a:prstTxWarp>
            <a:noAutofit/>
          </a:bodyPr>
          <a:lstStyle>
            <a:defPPr>
              <a:defRPr lang="en-US"/>
            </a:defPPr>
            <a:lvl1pPr algn="ctr" defTabSz="457200">
              <a:spcBef>
                <a:spcPct val="0"/>
              </a:spcBef>
              <a:defRPr sz="2800" b="1">
                <a:solidFill>
                  <a:prstClr val="white"/>
                </a:solidFill>
                <a:latin typeface="Century Gothic" panose="020B050202020202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a:ea typeface="+mn-ea"/>
                <a:cs typeface="+mn-cs"/>
              </a:rPr>
              <a:t>2. GCIS 2019/20</a:t>
            </a:r>
            <a:r>
              <a:rPr kumimoji="0" lang="en-US" sz="2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Performance Highlights</a:t>
            </a:r>
            <a:endParaRPr kumimoji="0" lang="en-ZA"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rId3"/>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AutoShape 2" descr="Image result for development communication"/>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p:cNvSpPr txBox="1"/>
          <p:nvPr/>
        </p:nvSpPr>
        <p:spPr>
          <a:xfrm>
            <a:off x="193432" y="755126"/>
            <a:ext cx="8765930" cy="6247864"/>
          </a:xfrm>
          <a:prstGeom prst="rect">
            <a:avLst/>
          </a:prstGeom>
          <a:noFill/>
        </p:spPr>
        <p:txBody>
          <a:bodyPr wrap="square" rtlCol="0">
            <a:spAutoFit/>
          </a:bodyPr>
          <a:lstStyle/>
          <a:p>
            <a:pPr marL="342900" lvl="0" indent="-342900" algn="just">
              <a:lnSpc>
                <a:spcPct val="150000"/>
              </a:lnSpc>
              <a:buFont typeface="Wingdings" panose="05000000000000000000" pitchFamily="2" charset="2"/>
              <a:buChar char="§"/>
              <a:defRPr/>
            </a:pPr>
            <a:r>
              <a:rPr lang="en-GB" sz="2000" b="1" dirty="0">
                <a:solidFill>
                  <a:prstClr val="black"/>
                </a:solidFill>
                <a:ea typeface="Calibri" panose="020F0502020204030204" pitchFamily="34" charset="0"/>
              </a:rPr>
              <a:t>95% of 2019/20 performance targets achieved</a:t>
            </a:r>
            <a:r>
              <a:rPr lang="en-GB" sz="2000" dirty="0">
                <a:solidFill>
                  <a:prstClr val="black"/>
                </a:solidFill>
                <a:ea typeface="Calibri" panose="020F0502020204030204" pitchFamily="34" charset="0"/>
              </a:rPr>
              <a:t>. (41 out of 43 targets</a:t>
            </a:r>
            <a:r>
              <a:rPr lang="en-GB" sz="2000" dirty="0" smtClean="0">
                <a:solidFill>
                  <a:prstClr val="black"/>
                </a:solidFill>
                <a:ea typeface="Calibri" panose="020F0502020204030204" pitchFamily="34" charset="0"/>
              </a:rPr>
              <a:t>)</a:t>
            </a:r>
          </a:p>
          <a:p>
            <a:pPr marL="342900" lvl="0" indent="-342900" algn="just">
              <a:lnSpc>
                <a:spcPct val="150000"/>
              </a:lnSpc>
              <a:buFont typeface="Wingdings" panose="05000000000000000000" pitchFamily="2" charset="2"/>
              <a:buChar char="§"/>
              <a:defRPr/>
            </a:pPr>
            <a:endParaRPr lang="en-GB" sz="2000" dirty="0" smtClean="0">
              <a:solidFill>
                <a:prstClr val="black"/>
              </a:solidFill>
              <a:ea typeface="Calibri" panose="020F0502020204030204" pitchFamily="34" charset="0"/>
            </a:endParaRPr>
          </a:p>
          <a:p>
            <a:pPr marL="342900" lvl="0" indent="-342900" algn="just">
              <a:lnSpc>
                <a:spcPct val="150000"/>
              </a:lnSpc>
              <a:buFont typeface="Wingdings" panose="05000000000000000000" pitchFamily="2" charset="2"/>
              <a:buChar char="§"/>
              <a:defRPr/>
            </a:pPr>
            <a:r>
              <a:rPr lang="en-ZA" sz="2000" dirty="0">
                <a:solidFill>
                  <a:srgbClr val="000000"/>
                </a:solidFill>
                <a:ea typeface="Calibri" panose="020F0502020204030204" pitchFamily="34" charset="0"/>
              </a:rPr>
              <a:t>Distributed </a:t>
            </a:r>
            <a:r>
              <a:rPr lang="en-ZA" sz="2000" dirty="0" smtClean="0">
                <a:solidFill>
                  <a:srgbClr val="000000"/>
                </a:solidFill>
                <a:ea typeface="Calibri" panose="020F0502020204030204" pitchFamily="34" charset="0"/>
              </a:rPr>
              <a:t>more than </a:t>
            </a:r>
            <a:r>
              <a:rPr lang="en-ZA" sz="2000" b="1" dirty="0" smtClean="0">
                <a:solidFill>
                  <a:srgbClr val="000000"/>
                </a:solidFill>
                <a:ea typeface="Calibri" panose="020F0502020204030204" pitchFamily="34" charset="0"/>
              </a:rPr>
              <a:t>19 </a:t>
            </a:r>
            <a:r>
              <a:rPr lang="en-ZA" sz="2000" b="1" dirty="0">
                <a:solidFill>
                  <a:srgbClr val="000000"/>
                </a:solidFill>
                <a:ea typeface="Calibri" panose="020F0502020204030204" pitchFamily="34" charset="0"/>
              </a:rPr>
              <a:t>million copies of </a:t>
            </a:r>
            <a:r>
              <a:rPr lang="en-ZA" sz="2000" b="1" i="1" dirty="0" err="1" smtClean="0">
                <a:solidFill>
                  <a:srgbClr val="000000"/>
                </a:solidFill>
                <a:ea typeface="Calibri" panose="020F0502020204030204" pitchFamily="34" charset="0"/>
              </a:rPr>
              <a:t>Vuk’uzenzele</a:t>
            </a:r>
            <a:r>
              <a:rPr lang="en-ZA" sz="2000" b="1" dirty="0" smtClean="0">
                <a:solidFill>
                  <a:srgbClr val="000000"/>
                </a:solidFill>
                <a:ea typeface="Calibri" panose="020F0502020204030204" pitchFamily="34" charset="0"/>
              </a:rPr>
              <a:t> </a:t>
            </a:r>
            <a:r>
              <a:rPr lang="en-ZA" sz="2000" b="1" dirty="0">
                <a:solidFill>
                  <a:srgbClr val="000000"/>
                </a:solidFill>
                <a:ea typeface="Calibri" panose="020F0502020204030204" pitchFamily="34" charset="0"/>
              </a:rPr>
              <a:t>newspaper</a:t>
            </a:r>
            <a:r>
              <a:rPr lang="en-ZA" sz="2000" dirty="0" smtClean="0">
                <a:solidFill>
                  <a:srgbClr val="000000"/>
                </a:solidFill>
                <a:ea typeface="Calibri" panose="020F0502020204030204" pitchFamily="34" charset="0"/>
              </a:rPr>
              <a:t>.</a:t>
            </a:r>
          </a:p>
          <a:p>
            <a:pPr marL="342900" lvl="0" indent="-342900" algn="just">
              <a:lnSpc>
                <a:spcPct val="150000"/>
              </a:lnSpc>
              <a:buFont typeface="Wingdings" panose="05000000000000000000" pitchFamily="2" charset="2"/>
              <a:buChar char="§"/>
              <a:defRPr/>
            </a:pPr>
            <a:endParaRPr lang="en-ZA" sz="2000" dirty="0" smtClean="0">
              <a:solidFill>
                <a:srgbClr val="000000"/>
              </a:solidFill>
              <a:ea typeface="Calibri" panose="020F0502020204030204" pitchFamily="34" charset="0"/>
            </a:endParaRPr>
          </a:p>
          <a:p>
            <a:pPr marL="342900" lvl="0" indent="-342900">
              <a:buFont typeface="Wingdings" panose="05000000000000000000" pitchFamily="2" charset="2"/>
              <a:buChar char="§"/>
              <a:defRPr/>
            </a:pPr>
            <a:r>
              <a:rPr lang="en-GB" sz="2000" dirty="0">
                <a:solidFill>
                  <a:srgbClr val="000000"/>
                </a:solidFill>
                <a:ea typeface="Calibri" panose="020F0502020204030204" pitchFamily="34" charset="0"/>
              </a:rPr>
              <a:t>Conducted </a:t>
            </a:r>
            <a:r>
              <a:rPr lang="en-GB" sz="2000" b="1" dirty="0">
                <a:solidFill>
                  <a:srgbClr val="000000"/>
                </a:solidFill>
                <a:ea typeface="Calibri" panose="020F0502020204030204" pitchFamily="34" charset="0"/>
              </a:rPr>
              <a:t>1900</a:t>
            </a:r>
            <a:r>
              <a:rPr lang="en-GB" sz="2000" dirty="0">
                <a:solidFill>
                  <a:srgbClr val="000000"/>
                </a:solidFill>
                <a:ea typeface="Calibri" panose="020F0502020204030204" pitchFamily="34" charset="0"/>
              </a:rPr>
              <a:t> out of 1710 community and stakeholder liaison visits</a:t>
            </a:r>
          </a:p>
          <a:p>
            <a:pPr marL="342900" lvl="0" indent="-342900" algn="just">
              <a:lnSpc>
                <a:spcPct val="150000"/>
              </a:lnSpc>
              <a:buFont typeface="Wingdings" panose="05000000000000000000" pitchFamily="2" charset="2"/>
              <a:buChar char="§"/>
              <a:defRPr/>
            </a:pPr>
            <a:endParaRPr lang="en-GB" sz="2000" dirty="0">
              <a:solidFill>
                <a:srgbClr val="000000"/>
              </a:solidFill>
              <a:ea typeface="Calibri" panose="020F0502020204030204" pitchFamily="34" charset="0"/>
            </a:endParaRPr>
          </a:p>
          <a:p>
            <a:pPr marL="342900" lvl="0" indent="-342900">
              <a:buFont typeface="Wingdings" panose="05000000000000000000" pitchFamily="2" charset="2"/>
              <a:buChar char="§"/>
              <a:defRPr/>
            </a:pPr>
            <a:r>
              <a:rPr lang="en-GB" sz="2000" b="1" dirty="0">
                <a:solidFill>
                  <a:srgbClr val="000000"/>
                </a:solidFill>
                <a:ea typeface="Calibri" panose="020F0502020204030204" pitchFamily="34" charset="0"/>
              </a:rPr>
              <a:t>1737</a:t>
            </a:r>
            <a:r>
              <a:rPr lang="en-GB" sz="2000" dirty="0">
                <a:solidFill>
                  <a:srgbClr val="000000"/>
                </a:solidFill>
                <a:ea typeface="Calibri" panose="020F0502020204030204" pitchFamily="34" charset="0"/>
              </a:rPr>
              <a:t> out of 1140 </a:t>
            </a:r>
            <a:r>
              <a:rPr lang="en-GB" sz="2000" b="1" dirty="0">
                <a:solidFill>
                  <a:srgbClr val="000000"/>
                </a:solidFill>
                <a:ea typeface="Calibri" panose="020F0502020204030204" pitchFamily="34" charset="0"/>
              </a:rPr>
              <a:t>development communication projects </a:t>
            </a:r>
            <a:r>
              <a:rPr lang="en-GB" sz="2000" dirty="0">
                <a:solidFill>
                  <a:srgbClr val="000000"/>
                </a:solidFill>
                <a:ea typeface="Calibri" panose="020F0502020204030204" pitchFamily="34" charset="0"/>
              </a:rPr>
              <a:t>conducted on </a:t>
            </a:r>
            <a:r>
              <a:rPr lang="en-GB" sz="2000" b="1" dirty="0">
                <a:solidFill>
                  <a:srgbClr val="000000"/>
                </a:solidFill>
                <a:ea typeface="Calibri" panose="020F0502020204030204" pitchFamily="34" charset="0"/>
              </a:rPr>
              <a:t>government </a:t>
            </a:r>
            <a:r>
              <a:rPr lang="en-GB" sz="2000" b="1" dirty="0" smtClean="0">
                <a:solidFill>
                  <a:srgbClr val="000000"/>
                </a:solidFill>
                <a:ea typeface="Calibri" panose="020F0502020204030204" pitchFamily="34" charset="0"/>
              </a:rPr>
              <a:t>priorities</a:t>
            </a:r>
          </a:p>
          <a:p>
            <a:pPr marL="342900" lvl="0" indent="-342900">
              <a:buFont typeface="Wingdings" panose="05000000000000000000" pitchFamily="2" charset="2"/>
              <a:buChar char="§"/>
              <a:defRPr/>
            </a:pPr>
            <a:endParaRPr lang="en-GB" sz="2000" b="1" dirty="0">
              <a:solidFill>
                <a:srgbClr val="000000"/>
              </a:solidFill>
              <a:ea typeface="Calibri" panose="020F0502020204030204" pitchFamily="34" charset="0"/>
            </a:endParaRPr>
          </a:p>
          <a:p>
            <a:pPr marL="342900" lvl="0" indent="-342900">
              <a:buFont typeface="Wingdings" panose="05000000000000000000" pitchFamily="2" charset="2"/>
              <a:buChar char="§"/>
              <a:defRPr/>
            </a:pPr>
            <a:r>
              <a:rPr lang="en-ZA" sz="2000" b="1" dirty="0">
                <a:solidFill>
                  <a:srgbClr val="000000"/>
                </a:solidFill>
                <a:ea typeface="Calibri" panose="020F0502020204030204" pitchFamily="34" charset="0"/>
              </a:rPr>
              <a:t>271 out of 240 radio products </a:t>
            </a:r>
            <a:r>
              <a:rPr lang="en-ZA" sz="2000" dirty="0">
                <a:solidFill>
                  <a:srgbClr val="000000"/>
                </a:solidFill>
                <a:ea typeface="Calibri" panose="020F0502020204030204" pitchFamily="34" charset="0"/>
              </a:rPr>
              <a:t>and services provided. </a:t>
            </a:r>
            <a:r>
              <a:rPr lang="en-ZA" sz="2000" dirty="0">
                <a:solidFill>
                  <a:prstClr val="black"/>
                </a:solidFill>
              </a:rPr>
              <a:t>including radio broadcasts, radio news bulletins, live link-ups, community radio phone-in programmes and recordings of government’s </a:t>
            </a:r>
            <a:r>
              <a:rPr lang="en-ZA" sz="2000" dirty="0" smtClean="0">
                <a:solidFill>
                  <a:prstClr val="black"/>
                </a:solidFill>
              </a:rPr>
              <a:t>events</a:t>
            </a:r>
          </a:p>
          <a:p>
            <a:pPr marL="342900" lvl="0" indent="-342900">
              <a:buFont typeface="Wingdings" panose="05000000000000000000" pitchFamily="2" charset="2"/>
              <a:buChar char="§"/>
              <a:defRPr/>
            </a:pPr>
            <a:endParaRPr lang="en-ZA" sz="2000" dirty="0">
              <a:solidFill>
                <a:prstClr val="black"/>
              </a:solidFill>
              <a:ea typeface="Calibri" panose="020F0502020204030204" pitchFamily="34" charset="0"/>
            </a:endParaRPr>
          </a:p>
          <a:p>
            <a:pPr marL="342900" lvl="0" indent="-342900">
              <a:buFont typeface="Wingdings" panose="05000000000000000000" pitchFamily="2" charset="2"/>
              <a:buChar char="§"/>
            </a:pPr>
            <a:r>
              <a:rPr lang="en-ZA" sz="2000" b="1" dirty="0" smtClean="0">
                <a:solidFill>
                  <a:srgbClr val="000000"/>
                </a:solidFill>
                <a:ea typeface="Calibri" panose="020F0502020204030204" pitchFamily="34" charset="0"/>
              </a:rPr>
              <a:t>  Supported </a:t>
            </a:r>
            <a:r>
              <a:rPr lang="en-ZA" sz="2000" dirty="0">
                <a:solidFill>
                  <a:srgbClr val="000000"/>
                </a:solidFill>
                <a:ea typeface="Calibri" panose="020F0502020204030204" pitchFamily="34" charset="0"/>
              </a:rPr>
              <a:t>political principals in </a:t>
            </a:r>
            <a:r>
              <a:rPr lang="en-ZA" sz="2000" b="1" dirty="0">
                <a:solidFill>
                  <a:srgbClr val="000000"/>
                </a:solidFill>
                <a:ea typeface="Calibri" panose="020F0502020204030204" pitchFamily="34" charset="0"/>
              </a:rPr>
              <a:t>84 </a:t>
            </a:r>
            <a:r>
              <a:rPr lang="en-ZA" sz="2000" b="1" dirty="0" err="1">
                <a:solidFill>
                  <a:srgbClr val="000000"/>
                </a:solidFill>
                <a:ea typeface="Calibri" panose="020F0502020204030204" pitchFamily="34" charset="0"/>
              </a:rPr>
              <a:t>izimbizo</a:t>
            </a:r>
            <a:r>
              <a:rPr lang="en-ZA" sz="2000" b="1" dirty="0">
                <a:solidFill>
                  <a:srgbClr val="000000"/>
                </a:solidFill>
                <a:ea typeface="Calibri" panose="020F0502020204030204" pitchFamily="34" charset="0"/>
              </a:rPr>
              <a:t> </a:t>
            </a:r>
            <a:r>
              <a:rPr lang="en-ZA" sz="2000" dirty="0">
                <a:solidFill>
                  <a:srgbClr val="000000"/>
                </a:solidFill>
                <a:ea typeface="Calibri" panose="020F0502020204030204" pitchFamily="34" charset="0"/>
              </a:rPr>
              <a:t>events.</a:t>
            </a:r>
            <a:endParaRPr lang="en-US" sz="2000" dirty="0">
              <a:solidFill>
                <a:prstClr val="black"/>
              </a:solidFill>
            </a:endParaRPr>
          </a:p>
          <a:p>
            <a:pPr marL="285750" lvl="0" indent="-285750">
              <a:buFont typeface="Wingdings" panose="05000000000000000000" pitchFamily="2" charset="2"/>
              <a:buChar char="Ø"/>
              <a:defRPr/>
            </a:pPr>
            <a:endParaRPr lang="en-ZA" sz="1600" dirty="0">
              <a:solidFill>
                <a:srgbClr val="000000"/>
              </a:solidFill>
              <a:ea typeface="Calibri" panose="020F0502020204030204" pitchFamily="34" charset="0"/>
            </a:endParaRPr>
          </a:p>
          <a:p>
            <a:pPr lvl="0">
              <a:defRPr/>
            </a:pPr>
            <a:endParaRPr lang="en-GB" b="1" dirty="0" smtClean="0">
              <a:solidFill>
                <a:srgbClr val="000000"/>
              </a:solidFill>
              <a:ea typeface="Calibri" panose="020F0502020204030204" pitchFamily="34" charset="0"/>
            </a:endParaRPr>
          </a:p>
          <a:p>
            <a:pPr marL="285750" lvl="0" indent="-285750">
              <a:buFont typeface="Wingdings" panose="05000000000000000000" pitchFamily="2" charset="2"/>
              <a:buChar char="Ø"/>
              <a:defRPr/>
            </a:pPr>
            <a:endParaRPr lang="en-GB" dirty="0">
              <a:solidFill>
                <a:srgbClr val="000000"/>
              </a:solidFill>
              <a:ea typeface="Calibri" panose="020F0502020204030204" pitchFamily="34" charset="0"/>
            </a:endParaRPr>
          </a:p>
          <a:p>
            <a:pPr lvl="0">
              <a:defRPr/>
            </a:pPr>
            <a:endParaRPr lang="en-GB" dirty="0">
              <a:solidFill>
                <a:srgbClr val="000000"/>
              </a:solidFill>
              <a:ea typeface="Calibri" panose="020F0502020204030204" pitchFamily="34" charset="0"/>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solidFill>
                  <a:prstClr val="black">
                    <a:tint val="75000"/>
                  </a:prstClr>
                </a:solidFill>
              </a:rPr>
              <a:pPr/>
              <a:t>13</a:t>
            </a:fld>
            <a:endParaRPr lang="en-US" dirty="0">
              <a:solidFill>
                <a:prstClr val="black">
                  <a:tint val="75000"/>
                </a:prstClr>
              </a:solidFill>
            </a:endParaRPr>
          </a:p>
        </p:txBody>
      </p:sp>
    </p:spTree>
    <p:extLst>
      <p:ext uri="{BB962C8B-B14F-4D97-AF65-F5344CB8AC3E}">
        <p14:creationId xmlns:p14="http://schemas.microsoft.com/office/powerpoint/2010/main" xmlns="" val="368885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4"/>
          <p:cNvSpPr/>
          <p:nvPr/>
        </p:nvSpPr>
        <p:spPr>
          <a:xfrm>
            <a:off x="2013148" y="807368"/>
            <a:ext cx="6591300" cy="533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800" fontAlgn="base">
              <a:lnSpc>
                <a:spcPct val="90000"/>
              </a:lnSpc>
              <a:spcBef>
                <a:spcPct val="0"/>
              </a:spcBef>
              <a:spcAft>
                <a:spcPct val="35000"/>
              </a:spcAft>
            </a:pPr>
            <a:r>
              <a:rPr lang="en-US" sz="2400" b="1" dirty="0" smtClean="0">
                <a:solidFill>
                  <a:prstClr val="white"/>
                </a:solidFill>
              </a:rPr>
              <a:t>Communication &amp; Content Management</a:t>
            </a:r>
            <a:endParaRPr lang="en-US" sz="2400" b="1" dirty="0">
              <a:solidFill>
                <a:prstClr val="white"/>
              </a:solidFill>
            </a:endParaRPr>
          </a:p>
        </p:txBody>
      </p:sp>
      <p:sp>
        <p:nvSpPr>
          <p:cNvPr id="2" name="TextBox 1"/>
          <p:cNvSpPr txBox="1"/>
          <p:nvPr/>
        </p:nvSpPr>
        <p:spPr>
          <a:xfrm>
            <a:off x="102301" y="681080"/>
            <a:ext cx="8939398" cy="5232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ZA" sz="1400" b="1" dirty="0">
                <a:solidFill>
                  <a:srgbClr val="000000"/>
                </a:solidFill>
                <a:latin typeface="Arial" panose="020B0604020202020204" pitchFamily="34" charset="0"/>
                <a:ea typeface="Calibri" panose="020F0502020204030204" pitchFamily="34" charset="0"/>
                <a:cs typeface="Arial" panose="020B0604020202020204" pitchFamily="34" charset="0"/>
              </a:rPr>
              <a:t>The department had </a:t>
            </a:r>
            <a:r>
              <a:rPr lang="en-ZA" sz="1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43 </a:t>
            </a:r>
            <a:r>
              <a:rPr lang="en-ZA" sz="1400" b="1" dirty="0">
                <a:solidFill>
                  <a:srgbClr val="000000"/>
                </a:solidFill>
                <a:latin typeface="Arial" panose="020B0604020202020204" pitchFamily="34" charset="0"/>
                <a:ea typeface="Calibri" panose="020F0502020204030204" pitchFamily="34" charset="0"/>
                <a:cs typeface="Arial" panose="020B0604020202020204" pitchFamily="34" charset="0"/>
              </a:rPr>
              <a:t>targets for the </a:t>
            </a:r>
            <a:r>
              <a:rPr lang="en-ZA" sz="1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2019/20 </a:t>
            </a:r>
            <a:r>
              <a:rPr lang="en-ZA" sz="1400" b="1" dirty="0">
                <a:solidFill>
                  <a:srgbClr val="000000"/>
                </a:solidFill>
                <a:latin typeface="Arial" panose="020B0604020202020204" pitchFamily="34" charset="0"/>
                <a:ea typeface="Calibri" panose="020F0502020204030204" pitchFamily="34" charset="0"/>
                <a:cs typeface="Arial" panose="020B0604020202020204" pitchFamily="34" charset="0"/>
              </a:rPr>
              <a:t>financial year. </a:t>
            </a:r>
            <a:r>
              <a:rPr lang="en-ZA" sz="1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41 (95%) </a:t>
            </a:r>
            <a:r>
              <a:rPr lang="en-ZA" sz="1400" b="1" dirty="0">
                <a:solidFill>
                  <a:srgbClr val="000000"/>
                </a:solidFill>
                <a:latin typeface="Arial" panose="020B0604020202020204" pitchFamily="34" charset="0"/>
                <a:ea typeface="Calibri" panose="020F0502020204030204" pitchFamily="34" charset="0"/>
                <a:cs typeface="Arial" panose="020B0604020202020204" pitchFamily="34" charset="0"/>
              </a:rPr>
              <a:t>targets were </a:t>
            </a:r>
            <a:r>
              <a:rPr lang="en-ZA" sz="1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achieved  and  2 (5%) </a:t>
            </a:r>
            <a:r>
              <a:rPr lang="en-ZA" sz="1400" b="1" dirty="0">
                <a:solidFill>
                  <a:srgbClr val="000000"/>
                </a:solidFill>
                <a:latin typeface="Arial" panose="020B0604020202020204" pitchFamily="34" charset="0"/>
                <a:ea typeface="Calibri" panose="020F0502020204030204" pitchFamily="34" charset="0"/>
                <a:cs typeface="Arial" panose="020B0604020202020204" pitchFamily="34" charset="0"/>
              </a:rPr>
              <a:t>targets were </a:t>
            </a:r>
            <a:r>
              <a:rPr lang="en-ZA" sz="1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not achieved</a:t>
            </a:r>
            <a:endParaRPr lang="en-ZA" sz="1400" b="1" dirty="0">
              <a:solidFill>
                <a:prstClr val="black"/>
              </a:solidFill>
              <a:latin typeface="Arial" panose="020B0604020202020204" pitchFamily="34" charset="0"/>
              <a:cs typeface="Arial" panose="020B0604020202020204" pitchFamily="34" charset="0"/>
            </a:endParaRPr>
          </a:p>
        </p:txBody>
      </p:sp>
      <p:sp>
        <p:nvSpPr>
          <p:cNvPr id="11" name="Title 5"/>
          <p:cNvSpPr txBox="1">
            <a:spLocks/>
          </p:cNvSpPr>
          <p:nvPr/>
        </p:nvSpPr>
        <p:spPr>
          <a:xfrm>
            <a:off x="25090" y="113416"/>
            <a:ext cx="9130778" cy="551821"/>
          </a:xfrm>
          <a:prstGeom prst="rect">
            <a:avLst/>
          </a:prstGeom>
          <a:solidFill>
            <a:srgbClr val="147D0B"/>
          </a:solidFill>
          <a:ln w="9525">
            <a:noFill/>
            <a:miter lim="800000"/>
            <a:headEnd/>
            <a:tailEnd/>
          </a:ln>
          <a:effectLst>
            <a:innerShdw blurRad="63500" dist="50800" dir="189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buNone/>
              <a:defRPr sz="2800" b="1">
                <a:solidFill>
                  <a:schemeClr val="bg1"/>
                </a:solidFill>
                <a:latin typeface="Century Gothic" panose="020B0502020202020204" pitchFamily="34" charset="0"/>
                <a:ea typeface="+mj-ea"/>
                <a:cs typeface="+mj-cs"/>
              </a:defRPr>
            </a:lvl1pPr>
          </a:lstStyle>
          <a:p>
            <a:pPr defTabSz="457200"/>
            <a:r>
              <a:rPr lang="en-ZA" sz="3200" dirty="0" smtClean="0">
                <a:solidFill>
                  <a:prstClr val="white"/>
                </a:solidFill>
                <a:latin typeface="Calibri"/>
              </a:rPr>
              <a:t>3. SUMMARY </a:t>
            </a:r>
            <a:r>
              <a:rPr lang="en-ZA" sz="3200" dirty="0">
                <a:solidFill>
                  <a:prstClr val="white"/>
                </a:solidFill>
                <a:latin typeface="Calibri"/>
              </a:rPr>
              <a:t>OF ORGANISATIONAL PERFORMANCE</a:t>
            </a:r>
            <a:endParaRPr lang="en-US" sz="3200" dirty="0">
              <a:solidFill>
                <a:prstClr val="white"/>
              </a:solidFill>
              <a:latin typeface="Calibri"/>
            </a:endParaRPr>
          </a:p>
        </p:txBody>
      </p:sp>
      <p:sp>
        <p:nvSpPr>
          <p:cNvPr id="13" name="Rectangle 1"/>
          <p:cNvSpPr>
            <a:spLocks noChangeArrowheads="1"/>
          </p:cNvSpPr>
          <p:nvPr/>
        </p:nvSpPr>
        <p:spPr bwMode="auto">
          <a:xfrm>
            <a:off x="507168" y="1180295"/>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10" name="Line 3"/>
          <p:cNvSpPr>
            <a:spLocks noChangeShapeType="1"/>
          </p:cNvSpPr>
          <p:nvPr/>
        </p:nvSpPr>
        <p:spPr bwMode="auto">
          <a:xfrm>
            <a:off x="0" y="82580"/>
            <a:ext cx="9144000" cy="0"/>
          </a:xfrm>
          <a:prstGeom prst="line">
            <a:avLst/>
          </a:prstGeom>
          <a:noFill/>
          <a:ln w="57150">
            <a:solidFill>
              <a:srgbClr val="FFC000"/>
            </a:solidFill>
            <a:round/>
            <a:headEnd/>
            <a:tailEnd/>
          </a:ln>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endParaRPr lang="en-ZA" sz="1800" kern="0" dirty="0">
              <a:solidFill>
                <a:prstClr val="black"/>
              </a:solidFill>
              <a:latin typeface="Arial"/>
              <a:ea typeface="ＭＳ Ｐゴシック"/>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xmlns="" val="3105704748"/>
              </p:ext>
            </p:extLst>
          </p:nvPr>
        </p:nvGraphicFramePr>
        <p:xfrm>
          <a:off x="683568" y="1390763"/>
          <a:ext cx="5947534" cy="2282826"/>
        </p:xfrm>
        <a:graphic>
          <a:graphicData uri="http://schemas.openxmlformats.org/drawingml/2006/table">
            <a:tbl>
              <a:tblPr firstRow="1" firstCol="1" bandRow="1"/>
              <a:tblGrid>
                <a:gridCol w="2048595">
                  <a:extLst>
                    <a:ext uri="{9D8B030D-6E8A-4147-A177-3AD203B41FA5}">
                      <a16:colId xmlns:a16="http://schemas.microsoft.com/office/drawing/2014/main" xmlns="" val="291108173"/>
                    </a:ext>
                  </a:extLst>
                </a:gridCol>
                <a:gridCol w="1255590">
                  <a:extLst>
                    <a:ext uri="{9D8B030D-6E8A-4147-A177-3AD203B41FA5}">
                      <a16:colId xmlns:a16="http://schemas.microsoft.com/office/drawing/2014/main" xmlns="" val="3757528773"/>
                    </a:ext>
                  </a:extLst>
                </a:gridCol>
                <a:gridCol w="1205394">
                  <a:extLst>
                    <a:ext uri="{9D8B030D-6E8A-4147-A177-3AD203B41FA5}">
                      <a16:colId xmlns:a16="http://schemas.microsoft.com/office/drawing/2014/main" xmlns="" val="3152001894"/>
                    </a:ext>
                  </a:extLst>
                </a:gridCol>
                <a:gridCol w="1437955">
                  <a:extLst>
                    <a:ext uri="{9D8B030D-6E8A-4147-A177-3AD203B41FA5}">
                      <a16:colId xmlns:a16="http://schemas.microsoft.com/office/drawing/2014/main" xmlns="" val="690254715"/>
                    </a:ext>
                  </a:extLst>
                </a:gridCol>
              </a:tblGrid>
              <a:tr h="0">
                <a:tc>
                  <a:txBody>
                    <a:bodyPr/>
                    <a:lstStyle/>
                    <a:p>
                      <a:pPr>
                        <a:lnSpc>
                          <a:spcPct val="107000"/>
                        </a:lnSpc>
                        <a:spcAft>
                          <a:spcPts val="0"/>
                        </a:spcAft>
                      </a:pPr>
                      <a:r>
                        <a:rPr lang="en-ZA" sz="1400" b="1" dirty="0">
                          <a:effectLst/>
                          <a:latin typeface="Arial" panose="020B0604020202020204" pitchFamily="34" charset="0"/>
                          <a:ea typeface="Calibri" panose="020F0502020204030204" pitchFamily="34" charset="0"/>
                          <a:cs typeface="Arial" panose="020B0604020202020204" pitchFamily="34" charset="0"/>
                        </a:rPr>
                        <a:t> Programme</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a:lnSpc>
                          <a:spcPct val="107000"/>
                        </a:lnSpc>
                        <a:spcAft>
                          <a:spcPts val="0"/>
                        </a:spcAft>
                      </a:pPr>
                      <a:r>
                        <a:rPr lang="en-ZA" sz="1400" b="1" dirty="0" smtClean="0">
                          <a:effectLst/>
                          <a:latin typeface="Arial" panose="020B0604020202020204" pitchFamily="34" charset="0"/>
                          <a:ea typeface="Calibri" panose="020F0502020204030204" pitchFamily="34" charset="0"/>
                          <a:cs typeface="Arial" panose="020B0604020202020204" pitchFamily="34" charset="0"/>
                        </a:rPr>
                        <a:t>Targets</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a:lnSpc>
                          <a:spcPct val="107000"/>
                        </a:lnSpc>
                        <a:spcAft>
                          <a:spcPts val="0"/>
                        </a:spcAft>
                      </a:pPr>
                      <a:r>
                        <a:rPr lang="en-ZA" sz="1400" b="1" dirty="0">
                          <a:effectLst/>
                          <a:latin typeface="Arial" panose="020B0604020202020204" pitchFamily="34" charset="0"/>
                          <a:ea typeface="Calibri" panose="020F0502020204030204" pitchFamily="34" charset="0"/>
                          <a:cs typeface="Arial" panose="020B0604020202020204" pitchFamily="34" charset="0"/>
                        </a:rPr>
                        <a:t>Achieved</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a:lnSpc>
                          <a:spcPct val="107000"/>
                        </a:lnSpc>
                        <a:spcAft>
                          <a:spcPts val="0"/>
                        </a:spcAft>
                      </a:pPr>
                      <a:r>
                        <a:rPr lang="en-ZA" sz="1400" b="1" dirty="0" smtClean="0">
                          <a:effectLst/>
                          <a:latin typeface="Arial" panose="020B0604020202020204" pitchFamily="34" charset="0"/>
                          <a:ea typeface="Calibri" panose="020F0502020204030204" pitchFamily="34" charset="0"/>
                          <a:cs typeface="Arial" panose="020B0604020202020204" pitchFamily="34" charset="0"/>
                        </a:rPr>
                        <a:t>Not Achieved</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xmlns="" val="3639735389"/>
                  </a:ext>
                </a:extLst>
              </a:tr>
              <a:tr h="176530">
                <a:tc>
                  <a:txBody>
                    <a:bodyPr/>
                    <a:lstStyle/>
                    <a:p>
                      <a:pPr>
                        <a:lnSpc>
                          <a:spcPct val="107000"/>
                        </a:lnSpc>
                        <a:spcAft>
                          <a:spcPts val="0"/>
                        </a:spcAft>
                      </a:pPr>
                      <a:r>
                        <a:rPr lang="en-ZA" sz="1400" dirty="0">
                          <a:effectLst/>
                          <a:latin typeface="Arial" panose="020B0604020202020204" pitchFamily="34" charset="0"/>
                          <a:ea typeface="Calibri" panose="020F0502020204030204" pitchFamily="34" charset="0"/>
                          <a:cs typeface="Arial" panose="020B0604020202020204" pitchFamily="34" charset="0"/>
                        </a:rPr>
                        <a:t>Administration</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10</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10</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nSpc>
                          <a:spcPct val="107000"/>
                        </a:lnSpc>
                        <a:spcAft>
                          <a:spcPts val="0"/>
                        </a:spcAft>
                      </a:pPr>
                      <a:r>
                        <a:rPr lang="en-ZA" sz="1400" dirty="0">
                          <a:effectLst/>
                          <a:latin typeface="Arial" panose="020B0604020202020204" pitchFamily="34" charset="0"/>
                          <a:ea typeface="Calibri" panose="020F0502020204030204" pitchFamily="34" charset="0"/>
                          <a:cs typeface="Arial" panose="020B0604020202020204" pitchFamily="34" charset="0"/>
                        </a:rPr>
                        <a:t>0</a:t>
                      </a:r>
                      <a:endParaRPr lang="en-ZA"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ZA" sz="1400" dirty="0">
                          <a:effectLst/>
                          <a:latin typeface="Arial" panose="020B0604020202020204" pitchFamily="34" charset="0"/>
                          <a:ea typeface="Calibri" panose="020F0502020204030204" pitchFamily="34" charset="0"/>
                          <a:cs typeface="Arial" panose="020B0604020202020204" pitchFamily="34" charset="0"/>
                        </a:rPr>
                        <a:t> </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940607478"/>
                  </a:ext>
                </a:extLst>
              </a:tr>
              <a:tr h="399415">
                <a:tc>
                  <a:txBody>
                    <a:bodyPr/>
                    <a:lstStyle/>
                    <a:p>
                      <a:pPr>
                        <a:lnSpc>
                          <a:spcPct val="107000"/>
                        </a:lnSpc>
                        <a:spcAft>
                          <a:spcPts val="0"/>
                        </a:spcAft>
                      </a:pPr>
                      <a:r>
                        <a:rPr lang="en-ZA" sz="1400" dirty="0">
                          <a:effectLst/>
                          <a:latin typeface="Arial" panose="020B0604020202020204" pitchFamily="34" charset="0"/>
                          <a:ea typeface="Calibri" panose="020F0502020204030204" pitchFamily="34" charset="0"/>
                          <a:cs typeface="Arial" panose="020B0604020202020204" pitchFamily="34" charset="0"/>
                        </a:rPr>
                        <a:t>Content Processing and Dissemination</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19</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19</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nSpc>
                          <a:spcPct val="107000"/>
                        </a:lnSpc>
                        <a:spcAft>
                          <a:spcPts val="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0</a:t>
                      </a:r>
                      <a:endParaRPr lang="en-ZA"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ZA" sz="1400" dirty="0">
                          <a:effectLst/>
                          <a:latin typeface="Arial" panose="020B0604020202020204" pitchFamily="34" charset="0"/>
                          <a:ea typeface="Calibri" panose="020F0502020204030204" pitchFamily="34" charset="0"/>
                          <a:cs typeface="Arial" panose="020B0604020202020204" pitchFamily="34" charset="0"/>
                        </a:rPr>
                        <a:t> </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518882262"/>
                  </a:ext>
                </a:extLst>
              </a:tr>
              <a:tr h="813190">
                <a:tc>
                  <a:txBody>
                    <a:bodyPr/>
                    <a:lstStyle/>
                    <a:p>
                      <a:pPr>
                        <a:lnSpc>
                          <a:spcPct val="107000"/>
                        </a:lnSpc>
                        <a:spcAft>
                          <a:spcPts val="0"/>
                        </a:spcAft>
                      </a:pPr>
                      <a:r>
                        <a:rPr lang="en-ZA" sz="1400" dirty="0">
                          <a:effectLst/>
                          <a:latin typeface="Arial" panose="020B0604020202020204" pitchFamily="34" charset="0"/>
                          <a:ea typeface="Calibri" panose="020F0502020204030204" pitchFamily="34" charset="0"/>
                          <a:cs typeface="Arial" panose="020B0604020202020204" pitchFamily="34" charset="0"/>
                        </a:rPr>
                        <a:t>Intergovernmental Coordination and Stakeholder Management</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14</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12</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nSpc>
                          <a:spcPct val="107000"/>
                        </a:lnSpc>
                        <a:spcAft>
                          <a:spcPts val="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2</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229429487"/>
                  </a:ext>
                </a:extLst>
              </a:tr>
              <a:tr h="0">
                <a:tc>
                  <a:txBody>
                    <a:bodyPr/>
                    <a:lstStyle/>
                    <a:p>
                      <a:pPr>
                        <a:lnSpc>
                          <a:spcPct val="107000"/>
                        </a:lnSpc>
                        <a:spcAft>
                          <a:spcPts val="0"/>
                        </a:spcAft>
                      </a:pPr>
                      <a:r>
                        <a:rPr lang="en-ZA" sz="1400" dirty="0">
                          <a:effectLst/>
                          <a:latin typeface="Arial" panose="020B0604020202020204" pitchFamily="34" charset="0"/>
                          <a:ea typeface="Calibri" panose="020F0502020204030204" pitchFamily="34" charset="0"/>
                          <a:cs typeface="Arial" panose="020B0604020202020204" pitchFamily="34" charset="0"/>
                        </a:rPr>
                        <a:t>Total</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43</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41</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nSpc>
                          <a:spcPct val="107000"/>
                        </a:lnSpc>
                        <a:spcAft>
                          <a:spcPts val="0"/>
                        </a:spcAft>
                      </a:pPr>
                      <a:r>
                        <a:rPr lang="en-ZA" sz="1400" dirty="0">
                          <a:effectLst/>
                          <a:latin typeface="Arial" panose="020B0604020202020204" pitchFamily="34" charset="0"/>
                          <a:ea typeface="Calibri" panose="020F0502020204030204" pitchFamily="34" charset="0"/>
                          <a:cs typeface="Arial" panose="020B0604020202020204" pitchFamily="34" charset="0"/>
                        </a:rPr>
                        <a:t>2</a:t>
                      </a: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286193533"/>
                  </a:ext>
                </a:extLst>
              </a:tr>
            </a:tbl>
          </a:graphicData>
        </a:graphic>
      </p:graphicFrame>
      <p:graphicFrame>
        <p:nvGraphicFramePr>
          <p:cNvPr id="14" name="Chart 13"/>
          <p:cNvGraphicFramePr/>
          <p:nvPr>
            <p:extLst>
              <p:ext uri="{D42A27DB-BD31-4B8C-83A1-F6EECF244321}">
                <p14:modId xmlns:p14="http://schemas.microsoft.com/office/powerpoint/2010/main" xmlns="" val="3571238701"/>
              </p:ext>
            </p:extLst>
          </p:nvPr>
        </p:nvGraphicFramePr>
        <p:xfrm>
          <a:off x="899592" y="3853985"/>
          <a:ext cx="5731510" cy="2641984"/>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12"/>
          </p:nvPr>
        </p:nvSpPr>
        <p:spPr/>
        <p:txBody>
          <a:bodyPr/>
          <a:lstStyle/>
          <a:p>
            <a:fld id="{8843D58F-2DAB-1446-A47E-C34A82BC1FA1}"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xmlns="" val="2655488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txBox="1">
            <a:spLocks/>
          </p:cNvSpPr>
          <p:nvPr/>
        </p:nvSpPr>
        <p:spPr>
          <a:xfrm>
            <a:off x="0" y="82580"/>
            <a:ext cx="9130778" cy="551821"/>
          </a:xfrm>
          <a:prstGeom prst="rect">
            <a:avLst/>
          </a:prstGeom>
          <a:solidFill>
            <a:srgbClr val="147D0B"/>
          </a:solidFill>
          <a:ln w="9525">
            <a:noFill/>
            <a:miter lim="800000"/>
            <a:headEnd/>
            <a:tailEnd/>
          </a:ln>
          <a:effectLst>
            <a:innerShdw blurRad="63500" dist="50800" dir="189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buNone/>
              <a:defRPr sz="2800" b="1">
                <a:solidFill>
                  <a:schemeClr val="bg1"/>
                </a:solidFill>
                <a:latin typeface="Century Gothic" panose="020B0502020202020204" pitchFamily="34" charset="0"/>
                <a:ea typeface="+mj-ea"/>
                <a:cs typeface="+mj-cs"/>
              </a:defRPr>
            </a:lvl1pPr>
          </a:lstStyle>
          <a:p>
            <a:pPr defTabSz="457200"/>
            <a:r>
              <a:rPr lang="en-US" sz="3200" dirty="0" smtClean="0">
                <a:solidFill>
                  <a:prstClr val="white"/>
                </a:solidFill>
                <a:latin typeface="Calibri"/>
              </a:rPr>
              <a:t>3. TARGETS THAT WERE NOT ACHIEVED</a:t>
            </a:r>
            <a:endParaRPr lang="en-US" sz="3200" dirty="0">
              <a:solidFill>
                <a:prstClr val="white"/>
              </a:solidFill>
              <a:latin typeface="Calibri"/>
            </a:endParaRPr>
          </a:p>
        </p:txBody>
      </p:sp>
      <p:sp>
        <p:nvSpPr>
          <p:cNvPr id="13" name="Rectangle 1"/>
          <p:cNvSpPr>
            <a:spLocks noChangeArrowheads="1"/>
          </p:cNvSpPr>
          <p:nvPr/>
        </p:nvSpPr>
        <p:spPr bwMode="auto">
          <a:xfrm>
            <a:off x="507168" y="1180295"/>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10" name="Line 3"/>
          <p:cNvSpPr>
            <a:spLocks noChangeShapeType="1"/>
          </p:cNvSpPr>
          <p:nvPr/>
        </p:nvSpPr>
        <p:spPr bwMode="auto">
          <a:xfrm>
            <a:off x="0" y="82580"/>
            <a:ext cx="9144000" cy="0"/>
          </a:xfrm>
          <a:prstGeom prst="line">
            <a:avLst/>
          </a:prstGeom>
          <a:noFill/>
          <a:ln w="57150">
            <a:solidFill>
              <a:srgbClr val="FFC000"/>
            </a:solidFill>
            <a:round/>
            <a:headEnd/>
            <a:tailEnd/>
          </a:ln>
          <a:ex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endParaRPr lang="en-ZA" sz="1800" kern="0" dirty="0">
              <a:solidFill>
                <a:prstClr val="black"/>
              </a:solidFill>
              <a:latin typeface="Arial"/>
              <a:ea typeface="ＭＳ Ｐゴシック"/>
              <a:cs typeface="+mn-cs"/>
            </a:endParaRPr>
          </a:p>
        </p:txBody>
      </p:sp>
      <p:sp>
        <p:nvSpPr>
          <p:cNvPr id="6" name="Rectangle 1"/>
          <p:cNvSpPr>
            <a:spLocks noChangeArrowheads="1"/>
          </p:cNvSpPr>
          <p:nvPr/>
        </p:nvSpPr>
        <p:spPr bwMode="auto">
          <a:xfrm>
            <a:off x="395536" y="890527"/>
            <a:ext cx="928103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solidFill>
                <a:prstClr val="black"/>
              </a:solidFill>
            </a:endParaRPr>
          </a:p>
        </p:txBody>
      </p:sp>
      <p:graphicFrame>
        <p:nvGraphicFramePr>
          <p:cNvPr id="7" name="Table 6"/>
          <p:cNvGraphicFramePr>
            <a:graphicFrameLocks noGrp="1"/>
          </p:cNvGraphicFramePr>
          <p:nvPr>
            <p:extLst>
              <p:ext uri="{D42A27DB-BD31-4B8C-83A1-F6EECF244321}">
                <p14:modId xmlns:p14="http://schemas.microsoft.com/office/powerpoint/2010/main" xmlns="" val="4194101364"/>
              </p:ext>
            </p:extLst>
          </p:nvPr>
        </p:nvGraphicFramePr>
        <p:xfrm>
          <a:off x="-2" y="634402"/>
          <a:ext cx="9130779" cy="5953382"/>
        </p:xfrm>
        <a:graphic>
          <a:graphicData uri="http://schemas.openxmlformats.org/drawingml/2006/table">
            <a:tbl>
              <a:tblPr firstRow="1" firstCol="1" bandRow="1"/>
              <a:tblGrid>
                <a:gridCol w="1940979">
                  <a:extLst>
                    <a:ext uri="{9D8B030D-6E8A-4147-A177-3AD203B41FA5}">
                      <a16:colId xmlns:a16="http://schemas.microsoft.com/office/drawing/2014/main" xmlns="" val="20000"/>
                    </a:ext>
                  </a:extLst>
                </a:gridCol>
                <a:gridCol w="1960354">
                  <a:extLst>
                    <a:ext uri="{9D8B030D-6E8A-4147-A177-3AD203B41FA5}">
                      <a16:colId xmlns:a16="http://schemas.microsoft.com/office/drawing/2014/main" xmlns="" val="20001"/>
                    </a:ext>
                  </a:extLst>
                </a:gridCol>
                <a:gridCol w="1496057">
                  <a:extLst>
                    <a:ext uri="{9D8B030D-6E8A-4147-A177-3AD203B41FA5}">
                      <a16:colId xmlns:a16="http://schemas.microsoft.com/office/drawing/2014/main" xmlns="" val="20002"/>
                    </a:ext>
                  </a:extLst>
                </a:gridCol>
                <a:gridCol w="662127">
                  <a:extLst>
                    <a:ext uri="{9D8B030D-6E8A-4147-A177-3AD203B41FA5}">
                      <a16:colId xmlns:a16="http://schemas.microsoft.com/office/drawing/2014/main" xmlns="" val="86730231"/>
                    </a:ext>
                  </a:extLst>
                </a:gridCol>
                <a:gridCol w="575954">
                  <a:extLst>
                    <a:ext uri="{9D8B030D-6E8A-4147-A177-3AD203B41FA5}">
                      <a16:colId xmlns:a16="http://schemas.microsoft.com/office/drawing/2014/main" xmlns="" val="20004"/>
                    </a:ext>
                  </a:extLst>
                </a:gridCol>
                <a:gridCol w="1001181">
                  <a:extLst>
                    <a:ext uri="{9D8B030D-6E8A-4147-A177-3AD203B41FA5}">
                      <a16:colId xmlns:a16="http://schemas.microsoft.com/office/drawing/2014/main" xmlns="" val="20006"/>
                    </a:ext>
                  </a:extLst>
                </a:gridCol>
                <a:gridCol w="1494127">
                  <a:extLst>
                    <a:ext uri="{9D8B030D-6E8A-4147-A177-3AD203B41FA5}">
                      <a16:colId xmlns:a16="http://schemas.microsoft.com/office/drawing/2014/main" xmlns="" val="20005"/>
                    </a:ext>
                  </a:extLst>
                </a:gridCol>
              </a:tblGrid>
              <a:tr h="413072">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2">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gridSpan="2">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xmlns="" val="10001"/>
                  </a:ext>
                </a:extLst>
              </a:tr>
              <a:tr h="225824">
                <a:tc gridSpan="7">
                  <a:txBody>
                    <a:bodyPr/>
                    <a:lstStyle/>
                    <a:p>
                      <a:pPr marL="0" marR="0">
                        <a:lnSpc>
                          <a:spcPct val="107000"/>
                        </a:lnSpc>
                        <a:spcBef>
                          <a:spcPts val="0"/>
                        </a:spcBef>
                        <a:spcAft>
                          <a:spcPts val="0"/>
                        </a:spcAft>
                      </a:pPr>
                      <a:r>
                        <a:rPr lang="en-US" sz="1200" b="1" dirty="0" smtClean="0">
                          <a:effectLst/>
                          <a:latin typeface="Arial" panose="020B0604020202020204" pitchFamily="34" charset="0"/>
                          <a:ea typeface="Calibri" panose="020F0502020204030204" pitchFamily="34" charset="0"/>
                          <a:cs typeface="Arial" panose="020B0604020202020204" pitchFamily="34" charset="0"/>
                        </a:rPr>
                        <a:t>Programme</a:t>
                      </a:r>
                      <a:r>
                        <a:rPr lang="en-US" sz="1200" b="1" baseline="0" dirty="0" smtClean="0">
                          <a:effectLst/>
                          <a:latin typeface="Arial" panose="020B0604020202020204" pitchFamily="34" charset="0"/>
                          <a:ea typeface="Calibri" panose="020F0502020204030204" pitchFamily="34" charset="0"/>
                          <a:cs typeface="Arial" panose="020B0604020202020204" pitchFamily="34" charset="0"/>
                        </a:rPr>
                        <a:t> 3: Intergovernmental Coordination and Stakeholder Engagement </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pPr marL="0" marR="0">
                        <a:lnSpc>
                          <a:spcPct val="107000"/>
                        </a:lnSpc>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nSpc>
                          <a:spcPct val="100000"/>
                        </a:lnSpc>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nSpc>
                          <a:spcPct val="107000"/>
                        </a:lnSpc>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nSpc>
                          <a:spcPct val="107000"/>
                        </a:lnSpc>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5891783"/>
                  </a:ext>
                </a:extLst>
              </a:tr>
              <a:tr h="1236297">
                <a:tc>
                  <a:txBody>
                    <a:bodyPr/>
                    <a:lstStyle/>
                    <a:p>
                      <a:pPr algn="l">
                        <a:lnSpc>
                          <a:spcPct val="100000"/>
                        </a:lnSpc>
                        <a:spcAft>
                          <a:spcPts val="1000"/>
                        </a:spcAft>
                      </a:pPr>
                      <a:r>
                        <a:rPr lang="en-US" sz="14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Number of Internal Communicators’ Forums (ICF) held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ZA"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10 ICFs held </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9 ICFs were held</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gridSpan="2">
                  <a:txBody>
                    <a:bodyPr/>
                    <a:lstStyle/>
                    <a:p>
                      <a:pPr marL="0" marR="0" algn="just">
                        <a:lnSpc>
                          <a:spcPct val="115000"/>
                        </a:lnSpc>
                        <a:spcBef>
                          <a:spcPts val="300"/>
                        </a:spcBef>
                        <a:spcAft>
                          <a:spcPts val="300"/>
                        </a:spcAft>
                      </a:pPr>
                      <a:r>
                        <a:rPr lang="en-ZA"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Target underachieved by one</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just">
                        <a:lnSpc>
                          <a:spcPct val="115000"/>
                        </a:lnSpc>
                        <a:spcBef>
                          <a:spcPts val="300"/>
                        </a:spcBef>
                        <a:spcAft>
                          <a:spcPts val="300"/>
                        </a:spcAft>
                      </a:pP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tabLst>
                          <a:tab pos="1597025" algn="l"/>
                          <a:tab pos="2176463" algn="l"/>
                        </a:tabLst>
                      </a:pPr>
                      <a:r>
                        <a:rPr lang="en-US" sz="1400" b="0" i="0" u="none" strike="noStrike" baseline="0" dirty="0" smtClean="0">
                          <a:solidFill>
                            <a:schemeClr val="tx1"/>
                          </a:solidFill>
                          <a:latin typeface="HelveticaNeue"/>
                        </a:rPr>
                        <a:t>One forum which was planned to take place at the end of March 2020 was cancelled due to the circumstances overtaken by COVID-19</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tabLst>
                          <a:tab pos="1597025" algn="l"/>
                          <a:tab pos="2176463" algn="l"/>
                        </a:tabLst>
                      </a:pP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020678">
                <a:tc>
                  <a:txBody>
                    <a:bodyPr/>
                    <a:lstStyle/>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Number on post-Cabinet media briefings and/or statements issued after ordinary Cabinet meeting</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17 post-Cabinet media briefings and/or statements issued after ordinary Cabinet meetings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14 post-Cabinet media briefings were held</a:t>
                      </a:r>
                      <a:endParaRPr lang="en-US"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gridSpan="2">
                  <a:txBody>
                    <a:bodyPr/>
                    <a:lstStyle/>
                    <a:p>
                      <a:pPr marL="0" marR="0" algn="l">
                        <a:lnSpc>
                          <a:spcPct val="115000"/>
                        </a:lnSpc>
                        <a:spcBef>
                          <a:spcPts val="300"/>
                        </a:spcBef>
                        <a:spcAft>
                          <a:spcPts val="30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Target underachieved by three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l">
                        <a:lnSpc>
                          <a:spcPct val="115000"/>
                        </a:lnSpc>
                        <a:spcBef>
                          <a:spcPts val="300"/>
                        </a:spcBef>
                        <a:spcAft>
                          <a:spcPts val="30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en-US" sz="1400" b="0" i="0" u="none" strike="noStrike" baseline="0" dirty="0" smtClean="0">
                          <a:solidFill>
                            <a:schemeClr val="tx1"/>
                          </a:solidFill>
                          <a:latin typeface="HelveticaNeue"/>
                        </a:rPr>
                        <a:t>The new Cabinet held fewer meetings than planned in the first quarter of the financial year.</a:t>
                      </a:r>
                    </a:p>
                    <a:p>
                      <a:pPr algn="l"/>
                      <a:r>
                        <a:rPr lang="en-US" sz="1400" b="0" i="0" u="none" strike="noStrike" baseline="0" dirty="0" smtClean="0">
                          <a:solidFill>
                            <a:schemeClr val="tx1"/>
                          </a:solidFill>
                          <a:latin typeface="HelveticaNeue"/>
                        </a:rPr>
                        <a:t>In April the general elections were held thus government activities were scaled down and Cabinet was reconstituted after the elections and Presidential Inauguration on 25 May 2019. </a:t>
                      </a:r>
                    </a:p>
                    <a:p>
                      <a:pPr algn="l"/>
                      <a:r>
                        <a:rPr lang="en-US" sz="1400" b="0" i="0" u="none" strike="noStrike" baseline="0" dirty="0" smtClean="0">
                          <a:solidFill>
                            <a:schemeClr val="tx1"/>
                          </a:solidFill>
                          <a:latin typeface="HelveticaNeue"/>
                        </a:rPr>
                        <a:t>As result of the above, the target was not met and there was no Cabinet constituted in April and May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41213780"/>
                  </a:ext>
                </a:extLst>
              </a:tr>
            </a:tbl>
          </a:graphicData>
        </a:graphic>
      </p:graphicFrame>
      <p:sp>
        <p:nvSpPr>
          <p:cNvPr id="5" name="Slide Number Placeholder 4"/>
          <p:cNvSpPr>
            <a:spLocks noGrp="1"/>
          </p:cNvSpPr>
          <p:nvPr>
            <p:ph type="sldNum" sz="quarter" idx="12"/>
          </p:nvPr>
        </p:nvSpPr>
        <p:spPr/>
        <p:txBody>
          <a:bodyPr/>
          <a:lstStyle/>
          <a:p>
            <a:fld id="{8843D58F-2DAB-1446-A47E-C34A82BC1FA1}" type="slidenum">
              <a:rPr lang="en-US" smtClean="0">
                <a:solidFill>
                  <a:prstClr val="black">
                    <a:tint val="75000"/>
                  </a:prstClr>
                </a:solidFill>
              </a:rPr>
              <a:pPr/>
              <a:t>15</a:t>
            </a:fld>
            <a:endParaRPr lang="en-US" dirty="0">
              <a:solidFill>
                <a:prstClr val="black">
                  <a:tint val="75000"/>
                </a:prstClr>
              </a:solidFill>
            </a:endParaRPr>
          </a:p>
        </p:txBody>
      </p:sp>
    </p:spTree>
    <p:extLst>
      <p:ext uri="{BB962C8B-B14F-4D97-AF65-F5344CB8AC3E}">
        <p14:creationId xmlns:p14="http://schemas.microsoft.com/office/powerpoint/2010/main" xmlns="" val="3023474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4"/>
          <p:cNvSpPr/>
          <p:nvPr/>
        </p:nvSpPr>
        <p:spPr>
          <a:xfrm>
            <a:off x="2013148" y="807368"/>
            <a:ext cx="6591300" cy="533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Communication &amp; Content Management</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Content Placeholder 2"/>
          <p:cNvSpPr>
            <a:spLocks noGrp="1"/>
          </p:cNvSpPr>
          <p:nvPr>
            <p:ph sz="half" idx="1"/>
          </p:nvPr>
        </p:nvSpPr>
        <p:spPr>
          <a:xfrm>
            <a:off x="224744" y="2195359"/>
            <a:ext cx="8611735" cy="4128168"/>
          </a:xfrm>
          <a:solidFill>
            <a:schemeClr val="bg1"/>
          </a:solidFill>
          <a:ln>
            <a:solidFill>
              <a:schemeClr val="accent6">
                <a:lumMod val="75000"/>
              </a:schemeClr>
            </a:solidFill>
          </a:ln>
        </p:spPr>
        <p:txBody>
          <a:bodyPr>
            <a:noAutofit/>
          </a:bodyPr>
          <a:lstStyle/>
          <a:p>
            <a:pPr marL="0" indent="0">
              <a:buNone/>
            </a:pPr>
            <a:endParaRPr lang="en-US" sz="1600" dirty="0" smtClean="0">
              <a:cs typeface="Arial" panose="020B0604020202020204" pitchFamily="34" charset="0"/>
            </a:endParaRPr>
          </a:p>
          <a:p>
            <a:pPr>
              <a:buFont typeface="Wingdings" panose="05000000000000000000" pitchFamily="2" charset="2"/>
              <a:buChar char="§"/>
            </a:pPr>
            <a:r>
              <a:rPr lang="en-US" sz="1600" dirty="0" smtClean="0">
                <a:cs typeface="Arial" panose="020B0604020202020204" pitchFamily="34" charset="0"/>
              </a:rPr>
              <a:t>EE Targets : </a:t>
            </a:r>
          </a:p>
          <a:p>
            <a:pPr marL="627062" indent="-285750">
              <a:buFont typeface="Wingdings" panose="05000000000000000000" pitchFamily="2" charset="2"/>
              <a:buChar char="§"/>
            </a:pPr>
            <a:r>
              <a:rPr lang="en-US" sz="1600" dirty="0" smtClean="0">
                <a:cs typeface="Arial" panose="020B0604020202020204" pitchFamily="34" charset="0"/>
              </a:rPr>
              <a:t>Target for </a:t>
            </a:r>
            <a:r>
              <a:rPr lang="en-US" sz="1600" b="1" dirty="0" smtClean="0">
                <a:cs typeface="Arial" panose="020B0604020202020204" pitchFamily="34" charset="0"/>
              </a:rPr>
              <a:t>Woman at SMS level </a:t>
            </a:r>
            <a:r>
              <a:rPr lang="en-US" sz="1600" dirty="0" smtClean="0">
                <a:cs typeface="Arial" panose="020B0604020202020204" pitchFamily="34" charset="0"/>
              </a:rPr>
              <a:t>was exceeded at </a:t>
            </a:r>
            <a:r>
              <a:rPr lang="en-US" sz="1600" b="1" dirty="0" smtClean="0">
                <a:cs typeface="Arial" panose="020B0604020202020204" pitchFamily="34" charset="0"/>
              </a:rPr>
              <a:t>53% vs 50%</a:t>
            </a:r>
          </a:p>
          <a:p>
            <a:pPr marL="627062" indent="-285750">
              <a:buFont typeface="Wingdings" panose="05000000000000000000" pitchFamily="2" charset="2"/>
              <a:buChar char="§"/>
            </a:pPr>
            <a:endParaRPr lang="en-US" sz="1600" dirty="0" smtClean="0">
              <a:cs typeface="Arial" panose="020B0604020202020204" pitchFamily="34" charset="0"/>
            </a:endParaRPr>
          </a:p>
          <a:p>
            <a:pPr marL="627062" indent="-285750">
              <a:buFont typeface="Wingdings" panose="05000000000000000000" pitchFamily="2" charset="2"/>
              <a:buChar char="§"/>
            </a:pPr>
            <a:r>
              <a:rPr lang="en-US" sz="1600" dirty="0" smtClean="0">
                <a:cs typeface="Arial" panose="020B0604020202020204" pitchFamily="34" charset="0"/>
              </a:rPr>
              <a:t>People with </a:t>
            </a:r>
            <a:r>
              <a:rPr lang="en-US" sz="1600" b="1" dirty="0" smtClean="0">
                <a:cs typeface="Arial" panose="020B0604020202020204" pitchFamily="34" charset="0"/>
              </a:rPr>
              <a:t>disability</a:t>
            </a:r>
            <a:r>
              <a:rPr lang="en-US" sz="1600" dirty="0" smtClean="0">
                <a:cs typeface="Arial" panose="020B0604020202020204" pitchFamily="34" charset="0"/>
              </a:rPr>
              <a:t> target was over achieved at </a:t>
            </a:r>
            <a:r>
              <a:rPr lang="en-US" sz="1600" b="1" dirty="0" smtClean="0">
                <a:cs typeface="Arial" panose="020B0604020202020204" pitchFamily="34" charset="0"/>
              </a:rPr>
              <a:t>3,35% vs 2%</a:t>
            </a:r>
          </a:p>
          <a:p>
            <a:pPr marL="627062" indent="-285750">
              <a:buFont typeface="Wingdings" panose="05000000000000000000" pitchFamily="2" charset="2"/>
              <a:buChar char="§"/>
            </a:pPr>
            <a:endParaRPr lang="en-US" sz="1600" dirty="0">
              <a:cs typeface="Arial" panose="020B0604020202020204" pitchFamily="34" charset="0"/>
            </a:endParaRPr>
          </a:p>
          <a:p>
            <a:pPr>
              <a:buFont typeface="Wingdings" panose="05000000000000000000" pitchFamily="2" charset="2"/>
              <a:buChar char="§"/>
            </a:pPr>
            <a:r>
              <a:rPr lang="en-US" sz="1600" dirty="0" smtClean="0">
                <a:cs typeface="Arial" panose="020B0604020202020204" pitchFamily="34" charset="0"/>
              </a:rPr>
              <a:t>100% of disclosure of financial interest was achieved at SMS level and designated groups</a:t>
            </a:r>
          </a:p>
          <a:p>
            <a:pPr>
              <a:buFont typeface="Wingdings" panose="05000000000000000000" pitchFamily="2" charset="2"/>
              <a:buChar char="§"/>
            </a:pPr>
            <a:endParaRPr lang="en-US" sz="1600" dirty="0" smtClean="0">
              <a:cs typeface="Arial" panose="020B0604020202020204" pitchFamily="34" charset="0"/>
            </a:endParaRPr>
          </a:p>
          <a:p>
            <a:pPr>
              <a:buFont typeface="Wingdings" panose="05000000000000000000" pitchFamily="2" charset="2"/>
              <a:buChar char="§"/>
            </a:pPr>
            <a:r>
              <a:rPr lang="en-US" sz="1600" dirty="0" smtClean="0">
                <a:cs typeface="Arial" panose="020B0604020202020204" pitchFamily="34" charset="0"/>
              </a:rPr>
              <a:t>The GCIS received a </a:t>
            </a:r>
            <a:r>
              <a:rPr lang="en-US" sz="1600" b="1" dirty="0" smtClean="0">
                <a:cs typeface="Arial" panose="020B0604020202020204" pitchFamily="34" charset="0"/>
              </a:rPr>
              <a:t>Clean-audit outcome </a:t>
            </a:r>
            <a:r>
              <a:rPr lang="en-US" sz="1600" dirty="0" smtClean="0">
                <a:cs typeface="Arial" panose="020B0604020202020204" pitchFamily="34" charset="0"/>
              </a:rPr>
              <a:t>for the 2019/20 financial year.</a:t>
            </a:r>
          </a:p>
        </p:txBody>
      </p:sp>
      <p:sp>
        <p:nvSpPr>
          <p:cNvPr id="13" name="Rounded Rectangle 12"/>
          <p:cNvSpPr/>
          <p:nvPr/>
        </p:nvSpPr>
        <p:spPr>
          <a:xfrm>
            <a:off x="183497" y="1608759"/>
            <a:ext cx="8652982" cy="533400"/>
          </a:xfrm>
          <a:prstGeom prst="roundRect">
            <a:avLst>
              <a:gd name="adj" fmla="val 10000"/>
            </a:avLst>
          </a:pr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p:cNvSpPr/>
          <p:nvPr/>
        </p:nvSpPr>
        <p:spPr>
          <a:xfrm>
            <a:off x="333176" y="1711841"/>
            <a:ext cx="8353623" cy="4303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base"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sysClr val="windowText" lastClr="000000"/>
                </a:solidFill>
                <a:effectLst/>
                <a:uLnTx/>
                <a:uFillTx/>
                <a:latin typeface="Calibri"/>
                <a:ea typeface="+mn-ea"/>
                <a:cs typeface="+mn-cs"/>
              </a:rPr>
              <a:t>Overview of Achievements</a:t>
            </a:r>
            <a:endParaRPr kumimoji="0" lang="en-US" sz="2800" b="1"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2" name="Rectangle 1"/>
          <p:cNvSpPr/>
          <p:nvPr/>
        </p:nvSpPr>
        <p:spPr>
          <a:xfrm>
            <a:off x="210272" y="1239426"/>
            <a:ext cx="8626207" cy="369332"/>
          </a:xfrm>
          <a:prstGeom prst="rect">
            <a:avLst/>
          </a:prstGeom>
          <a:solidFill>
            <a:schemeClr val="bg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Purpose</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ZA" sz="1800" b="0" i="0" u="none" strike="noStrike" kern="1200" cap="none" spc="0" normalizeH="0" baseline="0" noProof="0" dirty="0" smtClean="0">
                <a:ln>
                  <a:noFill/>
                </a:ln>
                <a:solidFill>
                  <a:prstClr val="black"/>
                </a:solidFill>
                <a:effectLst/>
                <a:uLnTx/>
                <a:uFillTx/>
                <a:latin typeface="Calibri"/>
                <a:ea typeface="+mn-ea"/>
                <a:cs typeface="+mn-cs"/>
              </a:rPr>
              <a:t>Provide </a:t>
            </a:r>
            <a:r>
              <a:rPr kumimoji="0" lang="en-ZA" sz="1800" b="0" i="0" u="none" strike="noStrike" kern="1200" cap="none" spc="0" normalizeH="0" baseline="0" noProof="0" dirty="0">
                <a:ln>
                  <a:noFill/>
                </a:ln>
                <a:solidFill>
                  <a:prstClr val="black"/>
                </a:solidFill>
                <a:effectLst/>
                <a:uLnTx/>
                <a:uFillTx/>
                <a:latin typeface="Calibri"/>
                <a:ea typeface="+mn-ea"/>
                <a:cs typeface="+mn-cs"/>
              </a:rPr>
              <a:t>overall management and support for the organisation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itle 1"/>
          <p:cNvSpPr txBox="1">
            <a:spLocks/>
          </p:cNvSpPr>
          <p:nvPr/>
        </p:nvSpPr>
        <p:spPr>
          <a:xfrm>
            <a:off x="91748" y="106810"/>
            <a:ext cx="8904502" cy="540296"/>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36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smtClean="0">
                <a:latin typeface="Calibri"/>
              </a:rPr>
              <a:t>4.</a:t>
            </a:r>
            <a:r>
              <a:rPr kumimoji="0" lang="en-US" sz="3600" b="1" i="0" u="none" strike="noStrike" kern="1200" cap="none" spc="0" normalizeH="0" baseline="0" noProof="0" dirty="0" smtClean="0">
                <a:ln>
                  <a:noFill/>
                </a:ln>
                <a:solidFill>
                  <a:prstClr val="white"/>
                </a:solidFill>
                <a:effectLst/>
                <a:uLnTx/>
                <a:uFillTx/>
                <a:latin typeface="Calibri"/>
                <a:ea typeface="+mn-ea"/>
                <a:cs typeface="+mn-cs"/>
              </a:rPr>
              <a:t>2019/20 </a:t>
            </a:r>
            <a:r>
              <a:rPr kumimoji="0" lang="en-US" sz="3600" b="1" i="0" u="none" strike="noStrike" kern="1200" cap="none" spc="0" normalizeH="0" baseline="0" noProof="0" dirty="0">
                <a:ln>
                  <a:noFill/>
                </a:ln>
                <a:solidFill>
                  <a:prstClr val="white"/>
                </a:solidFill>
                <a:effectLst/>
                <a:uLnTx/>
                <a:uFillTx/>
                <a:latin typeface="Calibri"/>
                <a:ea typeface="+mn-ea"/>
                <a:cs typeface="+mn-cs"/>
              </a:rPr>
              <a:t>PERFORMANCE </a:t>
            </a:r>
            <a:r>
              <a:rPr lang="en-US" dirty="0" smtClean="0">
                <a:latin typeface="Calibri"/>
              </a:rPr>
              <a:t>PER</a:t>
            </a:r>
            <a:r>
              <a:rPr kumimoji="0" lang="en-US" sz="3600" b="1" i="0" u="none" strike="noStrike" kern="1200" cap="none" spc="0" normalizeH="0" baseline="0" noProof="0" dirty="0" smtClean="0">
                <a:ln>
                  <a:noFill/>
                </a:ln>
                <a:solidFill>
                  <a:prstClr val="white"/>
                </a:solidFill>
                <a:effectLst/>
                <a:uLnTx/>
                <a:uFillTx/>
                <a:latin typeface="Calibri"/>
                <a:ea typeface="+mn-ea"/>
                <a:cs typeface="+mn-cs"/>
              </a:rPr>
              <a:t> </a:t>
            </a:r>
            <a:r>
              <a:rPr kumimoji="0" lang="en-US" sz="3600" b="1" i="0" u="none" strike="noStrike" kern="1200" cap="none" spc="0" normalizeH="0" baseline="0" noProof="0" dirty="0">
                <a:ln>
                  <a:noFill/>
                </a:ln>
                <a:solidFill>
                  <a:prstClr val="white"/>
                </a:solidFill>
                <a:effectLst/>
                <a:uLnTx/>
                <a:uFillTx/>
                <a:latin typeface="Calibri"/>
                <a:ea typeface="+mn-ea"/>
                <a:cs typeface="+mn-cs"/>
              </a:rPr>
              <a:t>PROGRAMME</a:t>
            </a:r>
          </a:p>
        </p:txBody>
      </p:sp>
      <p:sp>
        <p:nvSpPr>
          <p:cNvPr id="12" name="Title 1"/>
          <p:cNvSpPr txBox="1">
            <a:spLocks/>
          </p:cNvSpPr>
          <p:nvPr/>
        </p:nvSpPr>
        <p:spPr>
          <a:xfrm>
            <a:off x="183497" y="728863"/>
            <a:ext cx="8904502" cy="540296"/>
          </a:xfrm>
          <a:prstGeom prst="rect">
            <a:avLst/>
          </a:prstGeom>
        </p:spPr>
        <p:txBody>
          <a:bodyPr lIns="0" rIns="0" bIns="0" anchor="b"/>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9BBB59">
                    <a:lumMod val="75000"/>
                  </a:srgbClr>
                </a:solidFill>
                <a:effectLst/>
                <a:uLnTx/>
                <a:uFillTx/>
                <a:latin typeface="Calibri"/>
                <a:ea typeface="+mn-ea"/>
                <a:cs typeface="+mn-cs"/>
              </a:rPr>
              <a:t>Programme 1</a:t>
            </a:r>
            <a:r>
              <a:rPr kumimoji="0" lang="en-US" sz="2800" b="1" i="0" u="none" strike="noStrike" kern="1200" cap="none" spc="0" normalizeH="0" noProof="0" dirty="0" smtClean="0">
                <a:ln>
                  <a:noFill/>
                </a:ln>
                <a:solidFill>
                  <a:srgbClr val="9BBB59">
                    <a:lumMod val="75000"/>
                  </a:srgbClr>
                </a:solidFill>
                <a:effectLst/>
                <a:uLnTx/>
                <a:uFillTx/>
                <a:latin typeface="Calibri"/>
                <a:ea typeface="+mn-ea"/>
                <a:cs typeface="+mn-cs"/>
              </a:rPr>
              <a:t> </a:t>
            </a:r>
            <a:r>
              <a:rPr kumimoji="0" lang="en-US" sz="2800" b="1" i="0" u="none" strike="noStrike" kern="1200" cap="none" spc="0" normalizeH="0" baseline="0" noProof="0" dirty="0" smtClean="0">
                <a:ln>
                  <a:noFill/>
                </a:ln>
                <a:solidFill>
                  <a:srgbClr val="9BBB59">
                    <a:lumMod val="75000"/>
                  </a:srgbClr>
                </a:solidFill>
                <a:effectLst/>
                <a:uLnTx/>
                <a:uFillTx/>
                <a:latin typeface="Calibri"/>
                <a:ea typeface="+mn-ea"/>
                <a:cs typeface="+mn-cs"/>
              </a:rPr>
              <a:t>:</a:t>
            </a:r>
            <a:r>
              <a:rPr kumimoji="0" lang="en-US" sz="1800" b="0" i="0" u="none" strike="noStrike" kern="1200" cap="none" spc="0" normalizeH="0" baseline="0" noProof="0" dirty="0" smtClean="0">
                <a:ln>
                  <a:noFill/>
                </a:ln>
                <a:solidFill>
                  <a:srgbClr val="1F497D"/>
                </a:solidFill>
                <a:effectLst/>
                <a:uLnTx/>
                <a:uFillTx/>
                <a:latin typeface="Calibri" pitchFamily="34" charset="0"/>
                <a:ea typeface="+mn-ea"/>
                <a:cs typeface="+mn-cs"/>
              </a:rPr>
              <a:t> </a:t>
            </a:r>
            <a:r>
              <a:rPr kumimoji="0" lang="en-US" sz="2800" b="1" i="0" u="none" strike="noStrike" kern="1200" cap="none" spc="0" normalizeH="0" baseline="0" noProof="0" dirty="0" smtClean="0">
                <a:ln>
                  <a:noFill/>
                </a:ln>
                <a:solidFill>
                  <a:srgbClr val="9BBB59">
                    <a:lumMod val="75000"/>
                  </a:srgbClr>
                </a:solidFill>
                <a:effectLst/>
                <a:uLnTx/>
                <a:uFillTx/>
                <a:latin typeface="Calibri"/>
                <a:ea typeface="+mn-ea"/>
                <a:cs typeface="+mn-cs"/>
              </a:rPr>
              <a:t>Administration</a:t>
            </a:r>
            <a:endPar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pPr/>
              <a:t>16</a:t>
            </a:fld>
            <a:endParaRPr lang="en-US" dirty="0"/>
          </a:p>
        </p:txBody>
      </p:sp>
    </p:spTree>
    <p:extLst>
      <p:ext uri="{BB962C8B-B14F-4D97-AF65-F5344CB8AC3E}">
        <p14:creationId xmlns:p14="http://schemas.microsoft.com/office/powerpoint/2010/main" xmlns="" val="1262613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938206202"/>
              </p:ext>
            </p:extLst>
          </p:nvPr>
        </p:nvGraphicFramePr>
        <p:xfrm>
          <a:off x="99069" y="890125"/>
          <a:ext cx="8904501" cy="5615872"/>
        </p:xfrm>
        <a:graphic>
          <a:graphicData uri="http://schemas.openxmlformats.org/drawingml/2006/table">
            <a:tbl>
              <a:tblPr>
                <a:tableStyleId>{9D7B26C5-4107-4FEC-AEDC-1716B250A1EF}</a:tableStyleId>
              </a:tblPr>
              <a:tblGrid>
                <a:gridCol w="1841553">
                  <a:extLst>
                    <a:ext uri="{9D8B030D-6E8A-4147-A177-3AD203B41FA5}">
                      <a16:colId xmlns:a16="http://schemas.microsoft.com/office/drawing/2014/main" xmlns="" val="20000"/>
                    </a:ext>
                  </a:extLst>
                </a:gridCol>
                <a:gridCol w="1943556">
                  <a:extLst>
                    <a:ext uri="{9D8B030D-6E8A-4147-A177-3AD203B41FA5}">
                      <a16:colId xmlns:a16="http://schemas.microsoft.com/office/drawing/2014/main" xmlns="" val="20001"/>
                    </a:ext>
                  </a:extLst>
                </a:gridCol>
                <a:gridCol w="2345579">
                  <a:extLst>
                    <a:ext uri="{9D8B030D-6E8A-4147-A177-3AD203B41FA5}">
                      <a16:colId xmlns:a16="http://schemas.microsoft.com/office/drawing/2014/main" xmlns="" val="20002"/>
                    </a:ext>
                  </a:extLst>
                </a:gridCol>
                <a:gridCol w="1412590">
                  <a:extLst>
                    <a:ext uri="{9D8B030D-6E8A-4147-A177-3AD203B41FA5}">
                      <a16:colId xmlns:a16="http://schemas.microsoft.com/office/drawing/2014/main" xmlns="" val="20003"/>
                    </a:ext>
                  </a:extLst>
                </a:gridCol>
                <a:gridCol w="1361223">
                  <a:extLst>
                    <a:ext uri="{9D8B030D-6E8A-4147-A177-3AD203B41FA5}">
                      <a16:colId xmlns:a16="http://schemas.microsoft.com/office/drawing/2014/main" xmlns="" val="20004"/>
                    </a:ext>
                  </a:extLst>
                </a:gridCol>
              </a:tblGrid>
              <a:tr h="396909">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a:t>
                      </a:r>
                      <a:r>
                        <a:rPr lang="en-ZA" sz="1800" b="1" kern="1200" dirty="0" smtClean="0">
                          <a:solidFill>
                            <a:schemeClr val="tx1"/>
                          </a:solidFill>
                          <a:effectLst/>
                          <a:latin typeface="+mn-lt"/>
                          <a:ea typeface="+mn-ea"/>
                          <a:cs typeface="+mn-cs"/>
                        </a:rPr>
                        <a:t>Strategic Planning</a:t>
                      </a:r>
                      <a:r>
                        <a:rPr lang="en-ZA" sz="1800" b="1" kern="1200" baseline="0" dirty="0" smtClean="0">
                          <a:solidFill>
                            <a:schemeClr val="tx1"/>
                          </a:solidFill>
                          <a:effectLst/>
                          <a:latin typeface="+mn-lt"/>
                          <a:ea typeface="+mn-ea"/>
                          <a:cs typeface="+mn-cs"/>
                        </a:rPr>
                        <a:t> and Programme Management</a:t>
                      </a:r>
                      <a:r>
                        <a:rPr lang="en-ZA" sz="1800" b="1" kern="1200" dirty="0" smtClean="0">
                          <a:solidFill>
                            <a:schemeClr val="tx1"/>
                          </a:solidFill>
                          <a:effectLst/>
                          <a:latin typeface="+mn-lt"/>
                          <a:ea typeface="+mn-ea"/>
                          <a:cs typeface="+mn-cs"/>
                        </a:rPr>
                        <a:t> </a:t>
                      </a:r>
                      <a:endPar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511663">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1176825">
                <a:tc>
                  <a:txBody>
                    <a:bodyPr/>
                    <a:lstStyle/>
                    <a:p>
                      <a:pPr algn="l">
                        <a:lnSpc>
                          <a:spcPct val="115000"/>
                        </a:lnSpc>
                        <a:spcAft>
                          <a:spcPts val="0"/>
                        </a:spcAft>
                      </a:pPr>
                      <a:r>
                        <a:rPr lang="en-US" sz="1400" kern="1200" dirty="0" smtClean="0">
                          <a:effectLst/>
                          <a:latin typeface="Arial" panose="020B0604020202020204" pitchFamily="34" charset="0"/>
                          <a:ea typeface="Calibri" panose="020F0502020204030204" pitchFamily="34" charset="0"/>
                        </a:rPr>
                        <a:t>APP tabled in Parliament within prescribed regulations</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400" dirty="0" smtClean="0">
                          <a:effectLst/>
                          <a:latin typeface="Arial" panose="020B0604020202020204" pitchFamily="34" charset="0"/>
                          <a:ea typeface="Times New Roman" panose="02020603050405020304" pitchFamily="18" charset="0"/>
                          <a:cs typeface="Arial" panose="020B0604020202020204" pitchFamily="34" charset="0"/>
                        </a:rPr>
                        <a:t>2020-2023 APP tabled in Parliament within prescribed regulations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0" dirty="0" smtClean="0">
                          <a:solidFill>
                            <a:srgbClr val="000000"/>
                          </a:solidFill>
                          <a:effectLst/>
                          <a:latin typeface="Arial" panose="020B0604020202020204" pitchFamily="34" charset="0"/>
                          <a:ea typeface="Calibri" panose="020F0502020204030204" pitchFamily="34" charset="0"/>
                        </a:rPr>
                        <a:t>The 2020-2023 APP was tabled in Parliament on 18 March 2020, within prescribed regulations</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530475">
                <a:tc>
                  <a:txBody>
                    <a:bodyPr/>
                    <a:lstStyle/>
                    <a:p>
                      <a:pPr marL="0" marR="0" algn="l">
                        <a:lnSpc>
                          <a:spcPct val="115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Number of approved quarterly performance reports submitted to National Treasury, Department of Planning, Monitoring and Evaluation (DPME), and Executive Authority, according to prescribed legislation</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400" kern="1200" dirty="0" smtClean="0">
                          <a:effectLst/>
                          <a:latin typeface="Arial" panose="020B0604020202020204" pitchFamily="34" charset="0"/>
                          <a:ea typeface="MS Mincho" panose="02020609040205080304" pitchFamily="49" charset="-128"/>
                          <a:cs typeface="Arial" panose="020B0604020202020204" pitchFamily="34" charset="0"/>
                        </a:rPr>
                        <a:t>Four approved quarterly performance reports submitted to National Treasury, DPME and Executive Authority according to prescribed legislation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Four approved quarterly performance reports were submitted to the National Treasury, DPME and Executive Authority according to prescribed legislation.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3" name="Title 1"/>
          <p:cNvSpPr txBox="1">
            <a:spLocks/>
          </p:cNvSpPr>
          <p:nvPr/>
        </p:nvSpPr>
        <p:spPr>
          <a:xfrm>
            <a:off x="99068" y="213361"/>
            <a:ext cx="8904502" cy="61212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36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Programme 1: Administration</a:t>
            </a:r>
          </a:p>
        </p:txBody>
      </p:sp>
      <p:sp>
        <p:nvSpPr>
          <p:cNvPr id="6" name="Slide Number Placeholder 5"/>
          <p:cNvSpPr>
            <a:spLocks noGrp="1"/>
          </p:cNvSpPr>
          <p:nvPr>
            <p:ph type="sldNum" sz="quarter" idx="12"/>
          </p:nvPr>
        </p:nvSpPr>
        <p:spPr/>
        <p:txBody>
          <a:bodyPr/>
          <a:lstStyle/>
          <a:p>
            <a:fld id="{8843D58F-2DAB-1446-A47E-C34A82BC1FA1}" type="slidenum">
              <a:rPr lang="en-US" smtClean="0"/>
              <a:pPr/>
              <a:t>17</a:t>
            </a:fld>
            <a:endParaRPr lang="en-US" dirty="0"/>
          </a:p>
        </p:txBody>
      </p:sp>
    </p:spTree>
    <p:extLst>
      <p:ext uri="{BB962C8B-B14F-4D97-AF65-F5344CB8AC3E}">
        <p14:creationId xmlns:p14="http://schemas.microsoft.com/office/powerpoint/2010/main" xmlns="" val="1189587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497608218"/>
              </p:ext>
            </p:extLst>
          </p:nvPr>
        </p:nvGraphicFramePr>
        <p:xfrm>
          <a:off x="110709" y="990605"/>
          <a:ext cx="8930261" cy="5429661"/>
        </p:xfrm>
        <a:graphic>
          <a:graphicData uri="http://schemas.openxmlformats.org/drawingml/2006/table">
            <a:tbl>
              <a:tblPr>
                <a:tableStyleId>{9D7B26C5-4107-4FEC-AEDC-1716B250A1EF}</a:tableStyleId>
              </a:tblPr>
              <a:tblGrid>
                <a:gridCol w="1846881">
                  <a:extLst>
                    <a:ext uri="{9D8B030D-6E8A-4147-A177-3AD203B41FA5}">
                      <a16:colId xmlns:a16="http://schemas.microsoft.com/office/drawing/2014/main" xmlns="" val="20000"/>
                    </a:ext>
                  </a:extLst>
                </a:gridCol>
                <a:gridCol w="2220273">
                  <a:extLst>
                    <a:ext uri="{9D8B030D-6E8A-4147-A177-3AD203B41FA5}">
                      <a16:colId xmlns:a16="http://schemas.microsoft.com/office/drawing/2014/main" xmlns="" val="20001"/>
                    </a:ext>
                  </a:extLst>
                </a:gridCol>
                <a:gridCol w="2325969">
                  <a:extLst>
                    <a:ext uri="{9D8B030D-6E8A-4147-A177-3AD203B41FA5}">
                      <a16:colId xmlns:a16="http://schemas.microsoft.com/office/drawing/2014/main" xmlns="" val="20002"/>
                    </a:ext>
                  </a:extLst>
                </a:gridCol>
                <a:gridCol w="1365161">
                  <a:extLst>
                    <a:ext uri="{9D8B030D-6E8A-4147-A177-3AD203B41FA5}">
                      <a16:colId xmlns:a16="http://schemas.microsoft.com/office/drawing/2014/main" xmlns="" val="20003"/>
                    </a:ext>
                  </a:extLst>
                </a:gridCol>
                <a:gridCol w="1171977">
                  <a:extLst>
                    <a:ext uri="{9D8B030D-6E8A-4147-A177-3AD203B41FA5}">
                      <a16:colId xmlns:a16="http://schemas.microsoft.com/office/drawing/2014/main" xmlns="" val="20004"/>
                    </a:ext>
                  </a:extLst>
                </a:gridCol>
              </a:tblGrid>
              <a:tr h="801700">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a:t>
                      </a:r>
                      <a:r>
                        <a:rPr lang="en-ZA" sz="1800" b="1" kern="1200" dirty="0" smtClean="0">
                          <a:solidFill>
                            <a:schemeClr val="tx1"/>
                          </a:solidFill>
                          <a:effectLst/>
                          <a:latin typeface="+mn-lt"/>
                          <a:ea typeface="+mn-ea"/>
                          <a:cs typeface="+mn-cs"/>
                        </a:rPr>
                        <a:t>Strategic Planning</a:t>
                      </a:r>
                      <a:r>
                        <a:rPr lang="en-ZA" sz="1800" b="1" kern="1200" baseline="0" dirty="0" smtClean="0">
                          <a:solidFill>
                            <a:schemeClr val="tx1"/>
                          </a:solidFill>
                          <a:effectLst/>
                          <a:latin typeface="+mn-lt"/>
                          <a:ea typeface="+mn-ea"/>
                          <a:cs typeface="+mn-cs"/>
                        </a:rPr>
                        <a:t> and Programme Management</a:t>
                      </a:r>
                      <a:endParaRPr lang="en-ZA" sz="1800" b="1"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623544">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2159763">
                <a:tc>
                  <a:txBody>
                    <a:bodyPr/>
                    <a:lstStyle/>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Annual Report tabled in Parliament within National Treasury guidelines and legislative time frames</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400" kern="1200" dirty="0" smtClean="0">
                          <a:effectLst/>
                          <a:latin typeface="Arial" panose="020B0604020202020204" pitchFamily="34" charset="0"/>
                          <a:ea typeface="MS Mincho" panose="02020609040205080304" pitchFamily="49" charset="-128"/>
                          <a:cs typeface="Arial" panose="020B0604020202020204" pitchFamily="34" charset="0"/>
                        </a:rPr>
                        <a:t>Departmental Annual Report tabled in Parliament within National Treasury guidelines and legislative time frames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The 2018/19 Annual Report was tabled in Parliament on 27 September 2019 within National Treasury guidelines and legislative time frames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844654">
                <a:tc>
                  <a:txBody>
                    <a:bodyPr/>
                    <a:lstStyle/>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Number of progress reports on the implementation of the risk-mitigation plans produced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400" kern="1200" dirty="0" smtClean="0">
                          <a:effectLst/>
                          <a:latin typeface="Arial" panose="020B0604020202020204" pitchFamily="34" charset="0"/>
                          <a:ea typeface="MS Mincho" panose="02020609040205080304" pitchFamily="49" charset="-128"/>
                          <a:cs typeface="Arial" panose="020B0604020202020204" pitchFamily="34" charset="0"/>
                        </a:rPr>
                        <a:t>Four progress reports on the implementation of  the ERM framework produced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Four progress reports on the implementation of  the ERM framework were produced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3" name="Title 1"/>
          <p:cNvSpPr txBox="1">
            <a:spLocks/>
          </p:cNvSpPr>
          <p:nvPr/>
        </p:nvSpPr>
        <p:spPr>
          <a:xfrm>
            <a:off x="99068" y="410889"/>
            <a:ext cx="8904502" cy="414593"/>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36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Programme 1: Administration</a:t>
            </a:r>
          </a:p>
        </p:txBody>
      </p:sp>
      <p:sp>
        <p:nvSpPr>
          <p:cNvPr id="4" name="Line 138"/>
          <p:cNvSpPr>
            <a:spLocks noChangeShapeType="1"/>
          </p:cNvSpPr>
          <p:nvPr/>
        </p:nvSpPr>
        <p:spPr bwMode="auto">
          <a:xfrm>
            <a:off x="110709" y="990605"/>
            <a:ext cx="8892861"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pPr/>
              <a:t>18</a:t>
            </a:fld>
            <a:endParaRPr lang="en-US" dirty="0"/>
          </a:p>
        </p:txBody>
      </p:sp>
    </p:spTree>
    <p:extLst>
      <p:ext uri="{BB962C8B-B14F-4D97-AF65-F5344CB8AC3E}">
        <p14:creationId xmlns:p14="http://schemas.microsoft.com/office/powerpoint/2010/main" xmlns="" val="78957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1837266403"/>
              </p:ext>
            </p:extLst>
          </p:nvPr>
        </p:nvGraphicFramePr>
        <p:xfrm>
          <a:off x="110708" y="990606"/>
          <a:ext cx="8930261" cy="5636771"/>
        </p:xfrm>
        <a:graphic>
          <a:graphicData uri="http://schemas.openxmlformats.org/drawingml/2006/table">
            <a:tbl>
              <a:tblPr>
                <a:tableStyleId>{9D7B26C5-4107-4FEC-AEDC-1716B250A1EF}</a:tableStyleId>
              </a:tblPr>
              <a:tblGrid>
                <a:gridCol w="1993863">
                  <a:extLst>
                    <a:ext uri="{9D8B030D-6E8A-4147-A177-3AD203B41FA5}">
                      <a16:colId xmlns:a16="http://schemas.microsoft.com/office/drawing/2014/main" xmlns="" val="20000"/>
                    </a:ext>
                  </a:extLst>
                </a:gridCol>
                <a:gridCol w="2133600">
                  <a:extLst>
                    <a:ext uri="{9D8B030D-6E8A-4147-A177-3AD203B41FA5}">
                      <a16:colId xmlns:a16="http://schemas.microsoft.com/office/drawing/2014/main" xmlns="" val="20001"/>
                    </a:ext>
                  </a:extLst>
                </a:gridCol>
                <a:gridCol w="2020961">
                  <a:extLst>
                    <a:ext uri="{9D8B030D-6E8A-4147-A177-3AD203B41FA5}">
                      <a16:colId xmlns:a16="http://schemas.microsoft.com/office/drawing/2014/main" xmlns="" val="20002"/>
                    </a:ext>
                  </a:extLst>
                </a:gridCol>
                <a:gridCol w="1416676">
                  <a:extLst>
                    <a:ext uri="{9D8B030D-6E8A-4147-A177-3AD203B41FA5}">
                      <a16:colId xmlns:a16="http://schemas.microsoft.com/office/drawing/2014/main" xmlns="" val="20003"/>
                    </a:ext>
                  </a:extLst>
                </a:gridCol>
                <a:gridCol w="1365161">
                  <a:extLst>
                    <a:ext uri="{9D8B030D-6E8A-4147-A177-3AD203B41FA5}">
                      <a16:colId xmlns:a16="http://schemas.microsoft.com/office/drawing/2014/main" xmlns="" val="20004"/>
                    </a:ext>
                  </a:extLst>
                </a:gridCol>
              </a:tblGrid>
              <a:tr h="459423">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Human Resources </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531188">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4646160">
                <a:tc>
                  <a:txBody>
                    <a:bodyPr/>
                    <a:lstStyle/>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MTEF Human Resource Plan (HRP) implemented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400" kern="1200" dirty="0" smtClean="0">
                          <a:effectLst/>
                          <a:latin typeface="Arial" panose="020B0604020202020204" pitchFamily="34" charset="0"/>
                          <a:ea typeface="Calibri" panose="020F0502020204030204" pitchFamily="34" charset="0"/>
                          <a:cs typeface="Arial" panose="020B0604020202020204" pitchFamily="34" charset="0"/>
                        </a:rPr>
                        <a:t>Annual adjusted HRP and HRP Implementation Report submitted to the DPSA</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400" kern="1200" dirty="0" smtClean="0">
                          <a:effectLst/>
                          <a:latin typeface="Arial" panose="020B0604020202020204" pitchFamily="34" charset="0"/>
                          <a:ea typeface="Calibri" panose="020F0502020204030204" pitchFamily="34" charset="0"/>
                          <a:cs typeface="Arial" panose="020B0604020202020204" pitchFamily="34" charset="0"/>
                        </a:rPr>
                        <a:t>Human Resource Management did not adjust the HR Plan. </a:t>
                      </a:r>
                    </a:p>
                    <a:p>
                      <a:pPr marL="0" marR="0" algn="l">
                        <a:lnSpc>
                          <a:spcPct val="115000"/>
                        </a:lnSpc>
                        <a:spcBef>
                          <a:spcPts val="300"/>
                        </a:spcBef>
                        <a:spcAft>
                          <a:spcPts val="300"/>
                        </a:spcAft>
                      </a:pPr>
                      <a:r>
                        <a:rPr lang="en-US" sz="1400" kern="1200" dirty="0" smtClean="0">
                          <a:effectLst/>
                          <a:latin typeface="Arial" panose="020B0604020202020204" pitchFamily="34" charset="0"/>
                          <a:ea typeface="Calibri" panose="020F0502020204030204" pitchFamily="34" charset="0"/>
                          <a:cs typeface="Arial" panose="020B0604020202020204" pitchFamily="34" charset="0"/>
                        </a:rPr>
                        <a:t>Priorities as outlined in the 2017-2020 HRP were still applicable. DPSA was informed accordingly.</a:t>
                      </a:r>
                    </a:p>
                    <a:p>
                      <a:pPr marL="0" marR="0" algn="l">
                        <a:lnSpc>
                          <a:spcPct val="115000"/>
                        </a:lnSpc>
                        <a:spcBef>
                          <a:spcPts val="300"/>
                        </a:spcBef>
                        <a:spcAft>
                          <a:spcPts val="300"/>
                        </a:spcAft>
                      </a:pPr>
                      <a:endParaRPr lang="en-US" sz="1400" kern="1200" dirty="0" smtClean="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15000"/>
                        </a:lnSpc>
                        <a:spcBef>
                          <a:spcPts val="300"/>
                        </a:spcBef>
                        <a:spcAft>
                          <a:spcPts val="300"/>
                        </a:spcAft>
                      </a:pPr>
                      <a:r>
                        <a:rPr lang="en-US" sz="1400" kern="1200" dirty="0" smtClean="0">
                          <a:effectLst/>
                          <a:latin typeface="Arial" panose="020B0604020202020204" pitchFamily="34" charset="0"/>
                          <a:ea typeface="Calibri" panose="020F0502020204030204" pitchFamily="34" charset="0"/>
                          <a:cs typeface="Arial" panose="020B0604020202020204" pitchFamily="34" charset="0"/>
                        </a:rPr>
                        <a:t>The HRP Implementation Report was submitted to the DPSA on 31 May 2019</a:t>
                      </a:r>
                    </a:p>
                    <a:p>
                      <a:pPr marL="0" marR="0" algn="l">
                        <a:lnSpc>
                          <a:spcPct val="115000"/>
                        </a:lnSpc>
                        <a:spcBef>
                          <a:spcPts val="300"/>
                        </a:spcBef>
                        <a:spcAft>
                          <a:spcPts val="30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3" name="Title 1"/>
          <p:cNvSpPr txBox="1">
            <a:spLocks/>
          </p:cNvSpPr>
          <p:nvPr/>
        </p:nvSpPr>
        <p:spPr>
          <a:xfrm>
            <a:off x="99068" y="259081"/>
            <a:ext cx="8904502" cy="56640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36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Programme 1: Administration</a:t>
            </a:r>
          </a:p>
        </p:txBody>
      </p:sp>
      <p:sp>
        <p:nvSpPr>
          <p:cNvPr id="4" name="Line 138"/>
          <p:cNvSpPr>
            <a:spLocks noChangeShapeType="1"/>
          </p:cNvSpPr>
          <p:nvPr/>
        </p:nvSpPr>
        <p:spPr bwMode="auto">
          <a:xfrm>
            <a:off x="110709" y="990605"/>
            <a:ext cx="8892861"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pPr/>
              <a:t>19</a:t>
            </a:fld>
            <a:endParaRPr lang="en-US" dirty="0"/>
          </a:p>
        </p:txBody>
      </p:sp>
    </p:spTree>
    <p:extLst>
      <p:ext uri="{BB962C8B-B14F-4D97-AF65-F5344CB8AC3E}">
        <p14:creationId xmlns:p14="http://schemas.microsoft.com/office/powerpoint/2010/main" xmlns="" val="2291413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A6B0445-95BB-4E48-A571-AD5E3F00EEDA}"/>
              </a:ext>
            </a:extLst>
          </p:cNvPr>
          <p:cNvSpPr/>
          <p:nvPr/>
        </p:nvSpPr>
        <p:spPr>
          <a:xfrm>
            <a:off x="0" y="45720"/>
            <a:ext cx="9144000" cy="487680"/>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p>
            <a:pPr algn="ctr" defTabSz="895350">
              <a:spcBef>
                <a:spcPct val="20000"/>
              </a:spcBef>
            </a:pPr>
            <a:endParaRPr lang="en-US" sz="2800" b="1" dirty="0">
              <a:solidFill>
                <a:schemeClr val="bg1"/>
              </a:solidFill>
            </a:endParaRPr>
          </a:p>
        </p:txBody>
      </p:sp>
      <p:sp>
        <p:nvSpPr>
          <p:cNvPr id="21" name="Line 3">
            <a:extLst>
              <a:ext uri="{FF2B5EF4-FFF2-40B4-BE49-F238E27FC236}">
                <a16:creationId xmlns:a16="http://schemas.microsoft.com/office/drawing/2014/main" xmlns="" id="{04172378-5C77-4577-A588-D49D1509C8DB}"/>
              </a:ext>
            </a:extLst>
          </p:cNvPr>
          <p:cNvSpPr>
            <a:spLocks noChangeShapeType="1"/>
          </p:cNvSpPr>
          <p:nvPr/>
        </p:nvSpPr>
        <p:spPr bwMode="auto">
          <a:xfrm>
            <a:off x="0" y="8351"/>
            <a:ext cx="9144000" cy="0"/>
          </a:xfrm>
          <a:prstGeom prst="line">
            <a:avLst/>
          </a:prstGeom>
          <a:noFill/>
          <a:ln w="57150">
            <a:solidFill>
              <a:srgbClr val="FFC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endParaRPr lang="en-ZA" sz="1800" kern="0" dirty="0">
              <a:solidFill>
                <a:prstClr val="black"/>
              </a:solidFill>
              <a:latin typeface="Arial"/>
              <a:ea typeface="ＭＳ Ｐゴシック"/>
              <a:cs typeface="+mn-cs"/>
            </a:endParaRPr>
          </a:p>
        </p:txBody>
      </p:sp>
      <p:graphicFrame>
        <p:nvGraphicFramePr>
          <p:cNvPr id="7" name="Group 68"/>
          <p:cNvGraphicFramePr>
            <a:graphicFrameLocks/>
          </p:cNvGraphicFramePr>
          <p:nvPr>
            <p:extLst>
              <p:ext uri="{D42A27DB-BD31-4B8C-83A1-F6EECF244321}">
                <p14:modId xmlns:p14="http://schemas.microsoft.com/office/powerpoint/2010/main" xmlns="" val="1382794981"/>
              </p:ext>
            </p:extLst>
          </p:nvPr>
        </p:nvGraphicFramePr>
        <p:xfrm>
          <a:off x="202223" y="642943"/>
          <a:ext cx="8695592" cy="5819404"/>
        </p:xfrm>
        <a:graphic>
          <a:graphicData uri="http://schemas.openxmlformats.org/drawingml/2006/table">
            <a:tbl>
              <a:tblPr firstRow="1">
                <a:tableStyleId>{E8B1032C-EA38-4F05-BA0D-38AFFFC7BED3}</a:tableStyleId>
              </a:tblPr>
              <a:tblGrid>
                <a:gridCol w="8695592">
                  <a:extLst>
                    <a:ext uri="{9D8B030D-6E8A-4147-A177-3AD203B41FA5}">
                      <a16:colId xmlns:a16="http://schemas.microsoft.com/office/drawing/2014/main" xmlns="" val="20000"/>
                    </a:ext>
                  </a:extLst>
                </a:gridCol>
              </a:tblGrid>
              <a:tr h="545094">
                <a:tc>
                  <a:txBody>
                    <a:bodyPr/>
                    <a:lstStyle/>
                    <a:p>
                      <a:pPr marL="0" marR="0" lvl="0" indent="0" algn="ctr" defTabSz="914400" rtl="0" eaLnBrk="1" fontAlgn="base" latinLnBrk="0" hangingPunct="1">
                        <a:lnSpc>
                          <a:spcPct val="100000"/>
                        </a:lnSpc>
                        <a:spcBef>
                          <a:spcPct val="20000"/>
                        </a:spcBef>
                        <a:spcAft>
                          <a:spcPct val="0"/>
                        </a:spcAft>
                        <a:buClr>
                          <a:srgbClr val="F2BF0B"/>
                        </a:buClr>
                        <a:buSzTx/>
                        <a:buFont typeface="Webdings" pitchFamily="18" charset="2"/>
                        <a:buNone/>
                        <a:tabLst/>
                      </a:pPr>
                      <a:r>
                        <a:rPr kumimoji="0" lang="en-US" sz="2000" b="1" u="none" strike="noStrike" cap="none" normalizeH="0" baseline="0" dirty="0">
                          <a:ln>
                            <a:noFill/>
                          </a:ln>
                          <a:solidFill>
                            <a:schemeClr val="bg1"/>
                          </a:solidFill>
                          <a:effectLst/>
                        </a:rPr>
                        <a:t>TOPIC</a:t>
                      </a:r>
                      <a:endParaRPr kumimoji="0" lang="en-US" sz="2000" b="1" i="0" u="none" strike="noStrike" cap="none" normalizeH="0" baseline="0" dirty="0">
                        <a:ln>
                          <a:noFill/>
                        </a:ln>
                        <a:solidFill>
                          <a:schemeClr val="bg1"/>
                        </a:solidFill>
                        <a:effectLst/>
                        <a:latin typeface="+mj-lt"/>
                        <a:ea typeface="ヒラギノ角ゴ Pro W3" pitchFamily="-44" charset="-128"/>
                      </a:endParaRPr>
                    </a:p>
                  </a:txBody>
                  <a:tcPr marT="45711" marB="45711" anchor="ctr" horzOverflow="overflow">
                    <a:lnB w="12700" cap="flat" cmpd="sng" algn="ctr">
                      <a:solidFill>
                        <a:schemeClr val="bg1">
                          <a:lumMod val="65000"/>
                        </a:schemeClr>
                      </a:solidFill>
                      <a:prstDash val="solid"/>
                      <a:round/>
                      <a:headEnd type="none" w="med" len="med"/>
                      <a:tailEnd type="none" w="med" len="med"/>
                    </a:lnB>
                    <a:solidFill>
                      <a:srgbClr val="D24726"/>
                    </a:solidFill>
                  </a:tcPr>
                </a:tc>
                <a:extLst>
                  <a:ext uri="{0D108BD9-81ED-4DB2-BD59-A6C34878D82A}">
                    <a16:rowId xmlns:a16="http://schemas.microsoft.com/office/drawing/2014/main" xmlns="" val="10000"/>
                  </a:ext>
                </a:extLst>
              </a:tr>
              <a:tr h="747494">
                <a:tc>
                  <a:txBody>
                    <a:bodyPr/>
                    <a:lstStyle/>
                    <a:p>
                      <a:pPr marL="457200" marR="0" lvl="0" indent="0" algn="l" defTabSz="914400" rtl="0" eaLnBrk="1" fontAlgn="base" latinLnBrk="0" hangingPunct="1">
                        <a:lnSpc>
                          <a:spcPct val="100000"/>
                        </a:lnSpc>
                        <a:spcBef>
                          <a:spcPts val="600"/>
                        </a:spcBef>
                        <a:spcAft>
                          <a:spcPct val="0"/>
                        </a:spcAft>
                        <a:buClr>
                          <a:srgbClr val="F2BF0B"/>
                        </a:buClr>
                        <a:buSzTx/>
                        <a:buFont typeface="+mj-lt"/>
                        <a:buNone/>
                        <a:tabLst/>
                        <a:defRPr/>
                      </a:pPr>
                      <a:r>
                        <a:rPr kumimoji="0" lang="en-US" sz="1600" b="1" kern="1200" dirty="0"/>
                        <a:t>1. Strategic</a:t>
                      </a:r>
                      <a:r>
                        <a:rPr kumimoji="0" lang="en-US" sz="1600" b="1" kern="1200" baseline="0" dirty="0"/>
                        <a:t> Overview</a:t>
                      </a:r>
                      <a:endParaRPr kumimoji="0" lang="en-US" sz="1600" b="1" kern="1200" dirty="0">
                        <a:solidFill>
                          <a:schemeClr val="tx1"/>
                        </a:solidFill>
                        <a:latin typeface="+mj-lt"/>
                        <a:ea typeface="+mn-ea"/>
                        <a:cs typeface="Arial" pitchFamily="34" charset="0"/>
                      </a:endParaRPr>
                    </a:p>
                  </a:txBody>
                  <a:tcPr marT="45711" marB="45711" anchor="ctr" horzOverflow="overflow">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1"/>
                  </a:ext>
                </a:extLst>
              </a:tr>
              <a:tr h="476974">
                <a:tc>
                  <a:txBody>
                    <a:bodyPr/>
                    <a:lstStyle/>
                    <a:p>
                      <a:pPr marL="1188720" marR="0" lvl="0" indent="-457200" algn="l" defTabSz="914400" rtl="0" eaLnBrk="1" fontAlgn="base" latinLnBrk="0" hangingPunct="1">
                        <a:lnSpc>
                          <a:spcPct val="100000"/>
                        </a:lnSpc>
                        <a:spcBef>
                          <a:spcPct val="20000"/>
                        </a:spcBef>
                        <a:spcAft>
                          <a:spcPct val="0"/>
                        </a:spcAft>
                        <a:buClr>
                          <a:srgbClr val="F2BF0B"/>
                        </a:buClr>
                        <a:buSzTx/>
                        <a:buFont typeface="+mj-lt"/>
                        <a:buNone/>
                        <a:tabLst/>
                        <a:defRPr/>
                      </a:pPr>
                      <a:r>
                        <a:rPr kumimoji="0" lang="en-US" sz="1600" u="none" strike="noStrike" kern="1200" cap="none" normalizeH="0" baseline="0" dirty="0">
                          <a:ln>
                            <a:noFill/>
                          </a:ln>
                          <a:effectLst/>
                        </a:rPr>
                        <a:t>1.1 </a:t>
                      </a:r>
                      <a:r>
                        <a:rPr kumimoji="0" lang="en-US" sz="1600" kern="1200" dirty="0"/>
                        <a:t>The Constitutional</a:t>
                      </a:r>
                      <a:r>
                        <a:rPr kumimoji="0" lang="en-US" sz="1600" kern="1200" baseline="0" dirty="0"/>
                        <a:t> &amp; Legislative M</a:t>
                      </a:r>
                      <a:r>
                        <a:rPr kumimoji="0" lang="en-US" sz="1600" kern="1200" dirty="0"/>
                        <a:t>andate </a:t>
                      </a:r>
                      <a:endParaRPr kumimoji="0" lang="en-US" sz="1600" kern="1200" dirty="0">
                        <a:solidFill>
                          <a:schemeClr val="tx1"/>
                        </a:solidFill>
                        <a:latin typeface="+mn-lt"/>
                        <a:ea typeface="+mn-ea"/>
                        <a:cs typeface="Arial" pitchFamily="34" charset="0"/>
                      </a:endParaRPr>
                    </a:p>
                  </a:txBody>
                  <a:tcPr marT="45711" marB="45711" anchor="ctr" horzOverflow="overflow">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xmlns="" val="10002"/>
                  </a:ext>
                </a:extLst>
              </a:tr>
              <a:tr h="479218">
                <a:tc>
                  <a:txBody>
                    <a:bodyPr/>
                    <a:lstStyle/>
                    <a:p>
                      <a:pPr marL="1188720" marR="0" lvl="0" indent="-457200" algn="l" defTabSz="914400" rtl="0" eaLnBrk="1" fontAlgn="base" latinLnBrk="0" hangingPunct="1">
                        <a:lnSpc>
                          <a:spcPct val="100000"/>
                        </a:lnSpc>
                        <a:spcBef>
                          <a:spcPct val="20000"/>
                        </a:spcBef>
                        <a:spcAft>
                          <a:spcPct val="0"/>
                        </a:spcAft>
                        <a:buClr>
                          <a:srgbClr val="F2BF0B"/>
                        </a:buClr>
                        <a:buSzTx/>
                        <a:buFont typeface="+mj-lt"/>
                        <a:buNone/>
                        <a:tabLst/>
                        <a:defRPr/>
                      </a:pPr>
                      <a:r>
                        <a:rPr kumimoji="0" lang="en-US" sz="1600" kern="1200" dirty="0">
                          <a:solidFill>
                            <a:schemeClr val="tx1"/>
                          </a:solidFill>
                          <a:latin typeface="+mn-lt"/>
                          <a:ea typeface="+mn-ea"/>
                          <a:cs typeface="+mn-cs"/>
                        </a:rPr>
                        <a:t>1.2</a:t>
                      </a:r>
                      <a:r>
                        <a:rPr kumimoji="0" lang="en-US" sz="1600" kern="1200" baseline="0" dirty="0">
                          <a:solidFill>
                            <a:schemeClr val="tx1"/>
                          </a:solidFill>
                          <a:latin typeface="+mn-lt"/>
                          <a:ea typeface="+mn-ea"/>
                          <a:cs typeface="+mn-cs"/>
                        </a:rPr>
                        <a:t>  The GCIS Mandate</a:t>
                      </a:r>
                      <a:endParaRPr kumimoji="0" lang="en-US" sz="1600" kern="1200" dirty="0">
                        <a:solidFill>
                          <a:schemeClr val="tx1"/>
                        </a:solidFill>
                        <a:latin typeface="+mj-lt"/>
                        <a:ea typeface="+mn-ea"/>
                        <a:cs typeface="+mn-cs"/>
                      </a:endParaRPr>
                    </a:p>
                  </a:txBody>
                  <a:tcPr marT="45711" marB="45711" anchor="ctr" horzOverflow="overflow">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xmlns="" val="10003"/>
                  </a:ext>
                </a:extLst>
              </a:tr>
              <a:tr h="465015">
                <a:tc>
                  <a:txBody>
                    <a:bodyPr/>
                    <a:lstStyle/>
                    <a:p>
                      <a:pPr marL="1188720" marR="0" lvl="0" indent="-457200" algn="l" defTabSz="914400" rtl="0" eaLnBrk="1" fontAlgn="base" latinLnBrk="0" hangingPunct="1">
                        <a:lnSpc>
                          <a:spcPct val="100000"/>
                        </a:lnSpc>
                        <a:spcBef>
                          <a:spcPct val="20000"/>
                        </a:spcBef>
                        <a:spcAft>
                          <a:spcPct val="0"/>
                        </a:spcAft>
                        <a:buClr>
                          <a:srgbClr val="F2BF0B"/>
                        </a:buClr>
                        <a:buSzTx/>
                        <a:buFont typeface="+mj-lt"/>
                        <a:buNone/>
                        <a:tabLst/>
                        <a:defRPr/>
                      </a:pPr>
                      <a:r>
                        <a:rPr kumimoji="0" lang="en-US" sz="1600" kern="1200" dirty="0">
                          <a:solidFill>
                            <a:schemeClr val="tx1"/>
                          </a:solidFill>
                          <a:latin typeface="+mn-lt"/>
                          <a:ea typeface="+mn-ea"/>
                          <a:cs typeface="Arial" pitchFamily="34" charset="0"/>
                        </a:rPr>
                        <a:t>1.3 Vision, Mission,</a:t>
                      </a:r>
                      <a:r>
                        <a:rPr kumimoji="0" lang="en-US" sz="1600" kern="1200" baseline="0" dirty="0">
                          <a:solidFill>
                            <a:schemeClr val="tx1"/>
                          </a:solidFill>
                          <a:latin typeface="+mn-lt"/>
                          <a:ea typeface="+mn-ea"/>
                          <a:cs typeface="Arial" pitchFamily="34" charset="0"/>
                        </a:rPr>
                        <a:t> Values</a:t>
                      </a:r>
                      <a:endParaRPr kumimoji="0" lang="en-US" sz="1600" kern="1200" dirty="0">
                        <a:solidFill>
                          <a:schemeClr val="tx1"/>
                        </a:solidFill>
                        <a:latin typeface="+mn-lt"/>
                        <a:ea typeface="+mn-ea"/>
                        <a:cs typeface="Arial" pitchFamily="34" charset="0"/>
                      </a:endParaRPr>
                    </a:p>
                  </a:txBody>
                  <a:tcPr marT="45711" marB="45711" anchor="ctr" horzOverflow="overflow">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xmlns="" val="10004"/>
                  </a:ext>
                </a:extLst>
              </a:tr>
              <a:tr h="766575">
                <a:tc>
                  <a:txBody>
                    <a:bodyPr/>
                    <a:lstStyle/>
                    <a:p>
                      <a:pPr marL="1005840" marR="0" lvl="0" indent="-457200" algn="l" defTabSz="914400" rtl="0" eaLnBrk="1" fontAlgn="base" latinLnBrk="0" hangingPunct="1">
                        <a:lnSpc>
                          <a:spcPct val="100000"/>
                        </a:lnSpc>
                        <a:spcBef>
                          <a:spcPts val="600"/>
                        </a:spcBef>
                        <a:spcAft>
                          <a:spcPct val="0"/>
                        </a:spcAft>
                        <a:buClr>
                          <a:srgbClr val="F2BF0B"/>
                        </a:buClr>
                        <a:buSzTx/>
                        <a:buFont typeface="+mj-lt"/>
                        <a:buNone/>
                        <a:tabLst/>
                        <a:defRPr/>
                      </a:pPr>
                      <a:r>
                        <a:rPr kumimoji="0" lang="en-US" sz="1600" b="1" kern="1200" dirty="0" smtClean="0">
                          <a:solidFill>
                            <a:schemeClr val="tx1"/>
                          </a:solidFill>
                          <a:latin typeface="+mn-lt"/>
                          <a:ea typeface="+mn-ea"/>
                          <a:cs typeface="+mn-cs"/>
                        </a:rPr>
                        <a:t>2. GCIS 2019/20</a:t>
                      </a:r>
                      <a:r>
                        <a:rPr kumimoji="0" lang="en-US" sz="1600" b="1" kern="1200" baseline="0" dirty="0" smtClean="0">
                          <a:solidFill>
                            <a:schemeClr val="tx1"/>
                          </a:solidFill>
                          <a:latin typeface="+mn-lt"/>
                          <a:ea typeface="+mn-ea"/>
                          <a:cs typeface="+mn-cs"/>
                        </a:rPr>
                        <a:t> Performance Highlights</a:t>
                      </a:r>
                      <a:endParaRPr kumimoji="0" lang="en-US" sz="1600" b="1" kern="1200" dirty="0">
                        <a:solidFill>
                          <a:schemeClr val="tx1"/>
                        </a:solidFill>
                        <a:latin typeface="+mn-lt"/>
                        <a:ea typeface="+mn-ea"/>
                        <a:cs typeface="+mn-cs"/>
                      </a:endParaRPr>
                    </a:p>
                  </a:txBody>
                  <a:tcPr marT="45711" marB="45711" anchor="ctr" horzOverflow="overflow">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825036876"/>
                  </a:ext>
                </a:extLst>
              </a:tr>
              <a:tr h="766575">
                <a:tc>
                  <a:txBody>
                    <a:bodyPr/>
                    <a:lstStyle/>
                    <a:p>
                      <a:pPr marL="1005840" marR="0" lvl="0" indent="-457200" algn="l" defTabSz="914400" rtl="0" eaLnBrk="1" fontAlgn="base" latinLnBrk="0" hangingPunct="1">
                        <a:lnSpc>
                          <a:spcPct val="100000"/>
                        </a:lnSpc>
                        <a:spcBef>
                          <a:spcPts val="600"/>
                        </a:spcBef>
                        <a:spcAft>
                          <a:spcPct val="0"/>
                        </a:spcAft>
                        <a:buClr>
                          <a:srgbClr val="F2BF0B"/>
                        </a:buClr>
                        <a:buSzTx/>
                        <a:buFont typeface="+mj-lt"/>
                        <a:buNone/>
                        <a:tabLst/>
                        <a:defRPr/>
                      </a:pPr>
                      <a:r>
                        <a:rPr kumimoji="0" lang="en-US" sz="1600" b="1" kern="1200" dirty="0" smtClean="0">
                          <a:solidFill>
                            <a:schemeClr val="tx1"/>
                          </a:solidFill>
                          <a:latin typeface="+mn-lt"/>
                          <a:ea typeface="+mn-ea"/>
                          <a:cs typeface="+mn-cs"/>
                        </a:rPr>
                        <a:t>3. Summary of Organizational</a:t>
                      </a:r>
                      <a:r>
                        <a:rPr kumimoji="0" lang="en-US" sz="1600" b="1" kern="1200" baseline="0" dirty="0" smtClean="0">
                          <a:solidFill>
                            <a:schemeClr val="tx1"/>
                          </a:solidFill>
                          <a:latin typeface="+mn-lt"/>
                          <a:ea typeface="+mn-ea"/>
                          <a:cs typeface="+mn-cs"/>
                        </a:rPr>
                        <a:t> Performance</a:t>
                      </a:r>
                      <a:endParaRPr kumimoji="0" lang="en-US" sz="1600" b="1" kern="1200" dirty="0" smtClean="0">
                        <a:solidFill>
                          <a:schemeClr val="tx1"/>
                        </a:solidFill>
                        <a:latin typeface="+mn-lt"/>
                        <a:ea typeface="+mn-ea"/>
                        <a:cs typeface="+mn-cs"/>
                      </a:endParaRPr>
                    </a:p>
                  </a:txBody>
                  <a:tcPr marT="45711" marB="45711" anchor="ctr" horzOverflow="overflow">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3518550380"/>
                  </a:ext>
                </a:extLst>
              </a:tr>
              <a:tr h="766575">
                <a:tc>
                  <a:txBody>
                    <a:bodyPr/>
                    <a:lstStyle/>
                    <a:p>
                      <a:pPr marL="1005840" marR="0" lvl="0" indent="-457200" algn="l" defTabSz="914400" rtl="0" eaLnBrk="1" fontAlgn="base" latinLnBrk="0" hangingPunct="1">
                        <a:lnSpc>
                          <a:spcPct val="100000"/>
                        </a:lnSpc>
                        <a:spcBef>
                          <a:spcPts val="600"/>
                        </a:spcBef>
                        <a:spcAft>
                          <a:spcPct val="0"/>
                        </a:spcAft>
                        <a:buClr>
                          <a:srgbClr val="F2BF0B"/>
                        </a:buClr>
                        <a:buSzTx/>
                        <a:buFont typeface="+mj-lt"/>
                        <a:buNone/>
                        <a:tabLst/>
                        <a:defRPr/>
                      </a:pPr>
                      <a:r>
                        <a:rPr kumimoji="0" lang="en-US" sz="1600" b="1" kern="1200" baseline="0" dirty="0"/>
                        <a:t>4</a:t>
                      </a:r>
                      <a:r>
                        <a:rPr kumimoji="0" lang="en-US" sz="1600" b="1" kern="1200" baseline="0" dirty="0" smtClean="0"/>
                        <a:t>. </a:t>
                      </a:r>
                      <a:r>
                        <a:rPr kumimoji="0" lang="en-US" sz="1600" b="1" kern="1200" dirty="0" smtClean="0"/>
                        <a:t>2019/20 Performance Per Programme</a:t>
                      </a:r>
                      <a:endParaRPr kumimoji="0" lang="en-US" sz="1600" b="1" kern="1200" dirty="0">
                        <a:solidFill>
                          <a:schemeClr val="tx1"/>
                        </a:solidFill>
                        <a:latin typeface="+mn-lt"/>
                        <a:ea typeface="+mn-ea"/>
                        <a:cs typeface="+mn-cs"/>
                      </a:endParaRPr>
                    </a:p>
                  </a:txBody>
                  <a:tcPr marT="45711" marB="45711" anchor="ctr" horzOverflow="overflow">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9"/>
                  </a:ext>
                </a:extLst>
              </a:tr>
              <a:tr h="805884">
                <a:tc>
                  <a:txBody>
                    <a:bodyPr/>
                    <a:lstStyle/>
                    <a:p>
                      <a:pPr marL="1005840" marR="0" lvl="0" indent="-457200" algn="l" defTabSz="914400" rtl="0" eaLnBrk="1" fontAlgn="base" latinLnBrk="0" hangingPunct="1">
                        <a:lnSpc>
                          <a:spcPct val="100000"/>
                        </a:lnSpc>
                        <a:spcBef>
                          <a:spcPts val="600"/>
                        </a:spcBef>
                        <a:spcAft>
                          <a:spcPct val="0"/>
                        </a:spcAft>
                        <a:buClr>
                          <a:srgbClr val="F2BF0B"/>
                        </a:buClr>
                        <a:buSzTx/>
                        <a:buFont typeface="+mj-lt"/>
                        <a:buNone/>
                        <a:tabLst/>
                        <a:defRPr/>
                      </a:pPr>
                      <a:r>
                        <a:rPr kumimoji="0" lang="en-US" sz="1600" b="1" kern="1200" dirty="0" smtClean="0"/>
                        <a:t>5. </a:t>
                      </a:r>
                      <a:r>
                        <a:rPr kumimoji="0" lang="en-US" sz="1600" b="1" kern="1200" baseline="0" dirty="0" smtClean="0"/>
                        <a:t>2019/20 Budget and Expenditure</a:t>
                      </a:r>
                      <a:endParaRPr kumimoji="0" lang="en-US" sz="1600" b="1" kern="1200" dirty="0">
                        <a:solidFill>
                          <a:schemeClr val="tx1"/>
                        </a:solidFill>
                        <a:latin typeface="+mj-lt"/>
                        <a:ea typeface="+mn-ea"/>
                        <a:cs typeface="+mn-cs"/>
                      </a:endParaRPr>
                    </a:p>
                  </a:txBody>
                  <a:tcPr marT="45711" marB="45711" anchor="ctr" horzOverflow="overflow">
                    <a:lnT w="12700" cap="flat" cmpd="sng" algn="ctr">
                      <a:solidFill>
                        <a:schemeClr val="bg1">
                          <a:lumMod val="65000"/>
                        </a:schemeClr>
                      </a:solidFill>
                      <a:prstDash val="solid"/>
                      <a:round/>
                      <a:headEnd type="none" w="med" len="med"/>
                      <a:tailEnd type="none" w="med" len="med"/>
                    </a:lnT>
                    <a:solidFill>
                      <a:schemeClr val="bg2"/>
                    </a:solidFill>
                  </a:tcPr>
                </a:tc>
                <a:extLst>
                  <a:ext uri="{0D108BD9-81ED-4DB2-BD59-A6C34878D82A}">
                    <a16:rowId xmlns:a16="http://schemas.microsoft.com/office/drawing/2014/main" xmlns="" val="10010"/>
                  </a:ext>
                </a:extLst>
              </a:tr>
            </a:tbl>
          </a:graphicData>
        </a:graphic>
      </p:graphicFrame>
      <p:sp>
        <p:nvSpPr>
          <p:cNvPr id="5" name="Rectangle 4"/>
          <p:cNvSpPr/>
          <p:nvPr/>
        </p:nvSpPr>
        <p:spPr>
          <a:xfrm>
            <a:off x="36004" y="47794"/>
            <a:ext cx="9144000" cy="491340"/>
          </a:xfrm>
          <a:prstGeom prst="rect">
            <a:avLst/>
          </a:prstGeom>
          <a:noFill/>
          <a:ln w="9525">
            <a:noFill/>
            <a:miter lim="800000"/>
            <a:headEnd/>
            <a:tailEnd/>
          </a:ln>
        </p:spPr>
        <p:txBody>
          <a:bodyPr vert="horz" wrap="square" lIns="91429" tIns="45715" rIns="91429" bIns="45715" numCol="1" rtlCol="0" anchor="ctr" anchorCtr="0" compatLnSpc="1">
            <a:prstTxWarp prst="textNoShape">
              <a:avLst/>
            </a:prstTxWarp>
            <a:noAutofit/>
          </a:bodyPr>
          <a:lstStyle/>
          <a:p>
            <a:pPr algn="ctr">
              <a:spcBef>
                <a:spcPct val="0"/>
              </a:spcBef>
            </a:pPr>
            <a:r>
              <a:rPr lang="en-ZA" sz="3200" b="1" dirty="0">
                <a:solidFill>
                  <a:schemeClr val="bg1"/>
                </a:solidFill>
              </a:rPr>
              <a:t>Presentation Outline</a:t>
            </a:r>
            <a:endParaRPr lang="en-US" sz="3200" b="1" dirty="0">
              <a:solidFill>
                <a:schemeClr val="bg1"/>
              </a:solidFill>
            </a:endParaRPr>
          </a:p>
        </p:txBody>
      </p:sp>
      <mc:AlternateContent xmlns:mc="http://schemas.openxmlformats.org/markup-compatibility/2006">
        <mc:Choice xmlns:am3d="http://schemas.microsoft.com/office/drawing/2017/model3d" xmlns="" Requires="am3d">
          <p:graphicFrame>
            <p:nvGraphicFramePr>
              <p:cNvPr id="13" name="3D Model 12">
                <a:extLst>
                  <a:ext uri="{FF2B5EF4-FFF2-40B4-BE49-F238E27FC236}">
                    <a16:creationId xmlns:a16="http://schemas.microsoft.com/office/drawing/2014/main" id="{E21F496C-9955-4B43-92CE-08C33B7529E5}"/>
                  </a:ext>
                </a:extLst>
              </p:cNvPr>
              <p:cNvGraphicFramePr>
                <a:graphicFrameLocks noChangeAspect="1"/>
              </p:cNvGraphicFramePr>
              <p:nvPr>
                <p:extLst>
                  <p:ext uri="{D42A27DB-BD31-4B8C-83A1-F6EECF244321}">
                    <p14:modId xmlns:p14="http://schemas.microsoft.com/office/powerpoint/2010/main" val="2770858324"/>
                  </p:ext>
                </p:extLst>
              </p:nvPr>
            </p:nvGraphicFramePr>
            <p:xfrm>
              <a:off x="4846485" y="1830672"/>
              <a:ext cx="2496225" cy="478615"/>
            </p:xfrm>
            <a:graphic>
              <a:graphicData uri="http://schemas.microsoft.com/office/drawing/2017/model3d">
                <am3d:model3d r:embed="rId7">
                  <am3d:spPr>
                    <a:xfrm>
                      <a:off x="0" y="0"/>
                      <a:ext cx="2496225" cy="478615"/>
                    </a:xfrm>
                    <a:prstGeom prst="rect">
                      <a:avLst/>
                    </a:prstGeom>
                  </am3d:spPr>
                  <am3d:camera>
                    <am3d:pos x="0" y="0" z="66168152"/>
                    <am3d:up dx="0" dy="36000000" dz="0"/>
                    <am3d:lookAt x="0" y="0" z="0"/>
                    <am3d:perspective fov="2700000"/>
                  </am3d:camera>
                  <am3d:trans>
                    <am3d:meterPerModelUnit n="0" d="1000000"/>
                    <am3d:preTrans dx="-5778653" dy="-3975291" dz="17756740"/>
                    <am3d:scale>
                      <am3d:sx n="1000000" d="1000000"/>
                      <am3d:sy n="1000000" d="1000000"/>
                      <am3d:sz n="1000000" d="1000000"/>
                    </am3d:scale>
                    <am3d:rot ax="5861385" ay="718553" az="7383097"/>
                    <am3d:postTrans dx="0" dy="0" dz="0"/>
                  </am3d:trans>
                  <am3d:raster rName="Office3DRenderer" rVer="16.0.8326">
                    <am3d:blip r:embed="rId8"/>
                  </am3d:raster>
                  <am3d:objViewport viewportSz="40639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xmlns="" id="{E21F496C-9955-4B43-92CE-08C33B7529E5}"/>
                  </a:ext>
                </a:extLst>
              </p:cNvPr>
              <p:cNvPicPr>
                <a:picLocks noGrp="1" noRot="1" noChangeAspect="1" noMove="1" noResize="1" noEditPoints="1" noAdjustHandles="1" noChangeArrowheads="1" noChangeShapeType="1" noCrop="1"/>
              </p:cNvPicPr>
              <p:nvPr/>
            </p:nvPicPr>
            <p:blipFill>
              <a:blip r:embed="rId9"/>
              <a:stretch>
                <a:fillRect/>
              </a:stretch>
            </p:blipFill>
            <p:spPr>
              <a:xfrm>
                <a:off x="4846485" y="1830672"/>
                <a:ext cx="2496225" cy="478615"/>
              </a:xfrm>
              <a:prstGeom prst="rect">
                <a:avLst/>
              </a:prstGeom>
            </p:spPr>
          </p:pic>
        </mc:Fallback>
      </mc:AlternateContent>
      <p:grpSp>
        <p:nvGrpSpPr>
          <p:cNvPr id="6" name="Group 5">
            <a:extLst>
              <a:ext uri="{FF2B5EF4-FFF2-40B4-BE49-F238E27FC236}">
                <a16:creationId xmlns:a16="http://schemas.microsoft.com/office/drawing/2014/main" xmlns="" id="{44F26D67-9B3C-4BC8-9F0F-E1B3CFF095F4}"/>
              </a:ext>
            </a:extLst>
          </p:cNvPr>
          <p:cNvGrpSpPr/>
          <p:nvPr/>
        </p:nvGrpSpPr>
        <p:grpSpPr>
          <a:xfrm>
            <a:off x="752343" y="4562744"/>
            <a:ext cx="486311" cy="446804"/>
            <a:chOff x="351187" y="88106"/>
            <a:chExt cx="486311" cy="446804"/>
          </a:xfrm>
        </p:grpSpPr>
        <mc:AlternateContent xmlns:mc="http://schemas.openxmlformats.org/markup-compatibility/2006">
          <mc:Choice xmlns:am3d="http://schemas.microsoft.com/office/drawing/2017/model3d" xmlns="" Requires="am3d">
            <p:graphicFrame>
              <p:nvGraphicFramePr>
                <p:cNvPr id="15" name="3D Model 14">
                  <a:extLst>
                    <a:ext uri="{FF2B5EF4-FFF2-40B4-BE49-F238E27FC236}">
                      <a16:creationId xmlns:a16="http://schemas.microsoft.com/office/drawing/2014/main" id="{F76F65DB-6FC1-4214-8435-2E1A6389998B}"/>
                    </a:ext>
                  </a:extLst>
                </p:cNvPr>
                <p:cNvGraphicFramePr>
                  <a:graphicFrameLocks noChangeAspect="1"/>
                </p:cNvGraphicFramePr>
                <p:nvPr>
                  <p:extLst>
                    <p:ext uri="{D42A27DB-BD31-4B8C-83A1-F6EECF244321}">
                      <p14:modId xmlns:p14="http://schemas.microsoft.com/office/powerpoint/2010/main" val="991624140"/>
                    </p:ext>
                  </p:extLst>
                </p:nvPr>
              </p:nvGraphicFramePr>
              <p:xfrm rot="20700000">
                <a:off x="549152" y="284275"/>
                <a:ext cx="288346" cy="150123"/>
              </p:xfrm>
              <a:graphic>
                <a:graphicData uri="http://schemas.microsoft.com/office/drawing/2017/model3d">
                  <am3d:model3d r:embed="rId16">
                    <am3d:spPr>
                      <a:xfrm rot="20700000">
                        <a:off x="0" y="0"/>
                        <a:ext cx="288346" cy="150123"/>
                      </a:xfrm>
                      <a:prstGeom prst="rect">
                        <a:avLst/>
                      </a:prstGeom>
                    </am3d:spPr>
                    <am3d:camera>
                      <am3d:pos x="0" y="0" z="53092400"/>
                      <am3d:up dx="0" dy="36000000" dz="0"/>
                      <am3d:lookAt x="0" y="0" z="0"/>
                      <am3d:perspective fov="2700000"/>
                    </am3d:camera>
                    <am3d:trans>
                      <am3d:meterPerModelUnit n="4926" d="1000000"/>
                      <am3d:preTrans dx="10323458" dy="9193477" dz="0"/>
                      <am3d:scale>
                        <am3d:sx n="1000000" d="1000000"/>
                        <am3d:sy n="1000000" d="1000000"/>
                        <am3d:sz n="1000000" d="1000000"/>
                      </am3d:scale>
                      <am3d:rot/>
                      <am3d:postTrans dx="0" dy="0" dz="0"/>
                    </am3d:trans>
                    <am3d:raster rName="Office3DRenderer" rVer="16.0.8326">
                      <am3d:blip r:embed="rId17"/>
                    </am3d:raster>
                    <am3d:objViewport viewportSz="3457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a:extLst>
                    <a:ext uri="{FF2B5EF4-FFF2-40B4-BE49-F238E27FC236}">
                      <a16:creationId xmlns:a16="http://schemas.microsoft.com/office/drawing/2014/main" xmlns="" id="{F76F65DB-6FC1-4214-8435-2E1A6389998B}"/>
                    </a:ext>
                  </a:extLst>
                </p:cNvPr>
                <p:cNvPicPr>
                  <a:picLocks noGrp="1" noRot="1" noChangeAspect="1" noMove="1" noResize="1" noEditPoints="1" noAdjustHandles="1" noChangeArrowheads="1" noChangeShapeType="1" noCrop="1"/>
                </p:cNvPicPr>
                <p:nvPr/>
              </p:nvPicPr>
              <p:blipFill>
                <a:blip r:embed="rId18"/>
                <a:stretch>
                  <a:fillRect/>
                </a:stretch>
              </p:blipFill>
              <p:spPr>
                <a:xfrm rot="20700000">
                  <a:off x="950308" y="4758913"/>
                  <a:ext cx="288346" cy="150123"/>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6" name="3D Model 15">
                  <a:extLst>
                    <a:ext uri="{FF2B5EF4-FFF2-40B4-BE49-F238E27FC236}">
                      <a16:creationId xmlns:a16="http://schemas.microsoft.com/office/drawing/2014/main" id="{D9D64721-567A-4320-B44E-E8A7F45E40F0}"/>
                    </a:ext>
                  </a:extLst>
                </p:cNvPr>
                <p:cNvGraphicFramePr>
                  <a:graphicFrameLocks noChangeAspect="1"/>
                </p:cNvGraphicFramePr>
                <p:nvPr>
                  <p:extLst>
                    <p:ext uri="{D42A27DB-BD31-4B8C-83A1-F6EECF244321}">
                      <p14:modId xmlns:p14="http://schemas.microsoft.com/office/powerpoint/2010/main" val="2894764654"/>
                    </p:ext>
                  </p:extLst>
                </p:nvPr>
              </p:nvGraphicFramePr>
              <p:xfrm rot="20700000">
                <a:off x="449844" y="278872"/>
                <a:ext cx="169250" cy="256038"/>
              </p:xfrm>
              <a:graphic>
                <a:graphicData uri="http://schemas.microsoft.com/office/drawing/2017/model3d">
                  <am3d:model3d r:embed="rId19">
                    <am3d:spPr>
                      <a:xfrm rot="20700000">
                        <a:off x="0" y="0"/>
                        <a:ext cx="169250" cy="256038"/>
                      </a:xfrm>
                      <a:prstGeom prst="rect">
                        <a:avLst/>
                      </a:prstGeom>
                    </am3d:spPr>
                    <am3d:camera>
                      <am3d:pos x="0" y="0" z="56459517"/>
                      <am3d:up dx="0" dy="36000000" dz="0"/>
                      <am3d:lookAt x="0" y="0" z="0"/>
                      <am3d:perspective fov="2700000"/>
                    </am3d:camera>
                    <am3d:trans>
                      <am3d:meterPerModelUnit n="5550" d="1000000"/>
                      <am3d:preTrans dx="-11686811" dy="10362110" dz="0"/>
                      <am3d:scale>
                        <am3d:sx n="1000000" d="1000000"/>
                        <am3d:sy n="1000000" d="1000000"/>
                        <am3d:sz n="1000000" d="1000000"/>
                      </am3d:scale>
                      <am3d:rot/>
                      <am3d:postTrans dx="0" dy="0" dz="0"/>
                    </am3d:trans>
                    <am3d:raster rName="Office3DRenderer" rVer="16.0.8326">
                      <am3d:blip r:embed="rId20"/>
                    </am3d:raster>
                    <am3d:objViewport viewportSz="3260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a:extLst>
                    <a:ext uri="{FF2B5EF4-FFF2-40B4-BE49-F238E27FC236}">
                      <a16:creationId xmlns:a16="http://schemas.microsoft.com/office/drawing/2014/main" xmlns="" id="{D9D64721-567A-4320-B44E-E8A7F45E40F0}"/>
                    </a:ext>
                  </a:extLst>
                </p:cNvPr>
                <p:cNvPicPr>
                  <a:picLocks noGrp="1" noRot="1" noChangeAspect="1" noMove="1" noResize="1" noEditPoints="1" noAdjustHandles="1" noChangeArrowheads="1" noChangeShapeType="1" noCrop="1"/>
                </p:cNvPicPr>
                <p:nvPr/>
              </p:nvPicPr>
              <p:blipFill>
                <a:blip r:embed="rId21"/>
                <a:stretch>
                  <a:fillRect/>
                </a:stretch>
              </p:blipFill>
              <p:spPr>
                <a:xfrm rot="20700000">
                  <a:off x="851000" y="4753510"/>
                  <a:ext cx="169250" cy="256038"/>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8" name="3D Model 17">
                  <a:extLst>
                    <a:ext uri="{FF2B5EF4-FFF2-40B4-BE49-F238E27FC236}">
                      <a16:creationId xmlns:a16="http://schemas.microsoft.com/office/drawing/2014/main" id="{FA3FD6E7-8FAC-468A-9F29-D47BC7E7D9A4}"/>
                    </a:ext>
                  </a:extLst>
                </p:cNvPr>
                <p:cNvGraphicFramePr>
                  <a:graphicFrameLocks noChangeAspect="1"/>
                </p:cNvGraphicFramePr>
                <p:nvPr>
                  <p:extLst>
                    <p:ext uri="{D42A27DB-BD31-4B8C-83A1-F6EECF244321}">
                      <p14:modId xmlns:p14="http://schemas.microsoft.com/office/powerpoint/2010/main" val="3014607552"/>
                    </p:ext>
                  </p:extLst>
                </p:nvPr>
              </p:nvGraphicFramePr>
              <p:xfrm rot="20700000">
                <a:off x="351187" y="186340"/>
                <a:ext cx="286598" cy="149039"/>
              </p:xfrm>
              <a:graphic>
                <a:graphicData uri="http://schemas.microsoft.com/office/drawing/2017/model3d">
                  <am3d:model3d r:embed="rId22">
                    <am3d:spPr>
                      <a:xfrm rot="20700000">
                        <a:off x="0" y="0"/>
                        <a:ext cx="286598" cy="149039"/>
                      </a:xfrm>
                      <a:prstGeom prst="rect">
                        <a:avLst/>
                      </a:prstGeom>
                    </am3d:spPr>
                    <am3d:camera>
                      <am3d:pos x="0" y="0" z="53079186"/>
                      <am3d:up dx="0" dy="36000000" dz="0"/>
                      <am3d:lookAt x="0" y="0" z="0"/>
                      <am3d:perspective fov="2700000"/>
                    </am3d:camera>
                    <am3d:trans>
                      <am3d:meterPerModelUnit n="4920" d="1000000"/>
                      <am3d:preTrans dx="-10373908" dy="-9186967" dz="0"/>
                      <am3d:scale>
                        <am3d:sx n="1000000" d="1000000"/>
                        <am3d:sy n="1000000" d="1000000"/>
                        <am3d:sz n="1000000" d="1000000"/>
                      </am3d:scale>
                      <am3d:rot/>
                      <am3d:postTrans dx="0" dy="0" dz="0"/>
                    </am3d:trans>
                    <am3d:raster rName="Office3DRenderer" rVer="16.0.8326">
                      <am3d:blip r:embed="rId23"/>
                    </am3d:raster>
                    <am3d:objViewport viewportSz="3435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a:extLst>
                    <a:ext uri="{FF2B5EF4-FFF2-40B4-BE49-F238E27FC236}">
                      <a16:creationId xmlns:a16="http://schemas.microsoft.com/office/drawing/2014/main" xmlns="" id="{FA3FD6E7-8FAC-468A-9F29-D47BC7E7D9A4}"/>
                    </a:ext>
                  </a:extLst>
                </p:cNvPr>
                <p:cNvPicPr>
                  <a:picLocks noGrp="1" noRot="1" noChangeAspect="1" noMove="1" noResize="1" noEditPoints="1" noAdjustHandles="1" noChangeArrowheads="1" noChangeShapeType="1" noCrop="1"/>
                </p:cNvPicPr>
                <p:nvPr/>
              </p:nvPicPr>
              <p:blipFill>
                <a:blip r:embed="rId24"/>
                <a:stretch>
                  <a:fillRect/>
                </a:stretch>
              </p:blipFill>
              <p:spPr>
                <a:xfrm rot="20700000">
                  <a:off x="752343" y="4660978"/>
                  <a:ext cx="286598" cy="149039"/>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4" name="3D Model 13">
                  <a:extLst>
                    <a:ext uri="{FF2B5EF4-FFF2-40B4-BE49-F238E27FC236}">
                      <a16:creationId xmlns:a16="http://schemas.microsoft.com/office/drawing/2014/main" id="{A6C08585-4100-4187-BED2-4FB986E51007}"/>
                    </a:ext>
                  </a:extLst>
                </p:cNvPr>
                <p:cNvGraphicFramePr>
                  <a:graphicFrameLocks noChangeAspect="1"/>
                </p:cNvGraphicFramePr>
                <p:nvPr>
                  <p:extLst>
                    <p:ext uri="{D42A27DB-BD31-4B8C-83A1-F6EECF244321}">
                      <p14:modId xmlns:p14="http://schemas.microsoft.com/office/powerpoint/2010/main" val="1482452216"/>
                    </p:ext>
                  </p:extLst>
                </p:nvPr>
              </p:nvGraphicFramePr>
              <p:xfrm rot="20700000">
                <a:off x="571360" y="88106"/>
                <a:ext cx="170690" cy="257752"/>
              </p:xfrm>
              <a:graphic>
                <a:graphicData uri="http://schemas.microsoft.com/office/drawing/2017/model3d">
                  <am3d:model3d r:embed="rId25">
                    <am3d:spPr>
                      <a:xfrm rot="20700000">
                        <a:off x="0" y="0"/>
                        <a:ext cx="170690" cy="257752"/>
                      </a:xfrm>
                      <a:prstGeom prst="rect">
                        <a:avLst/>
                      </a:prstGeom>
                    </am3d:spPr>
                    <am3d:camera>
                      <am3d:pos x="0" y="0" z="56490544"/>
                      <am3d:up dx="0" dy="36000000" dz="0"/>
                      <am3d:lookAt x="0" y="0" z="0"/>
                      <am3d:perspective fov="2700000"/>
                    </am3d:camera>
                    <am3d:trans>
                      <am3d:meterPerModelUnit n="5551" d="1000000"/>
                      <am3d:preTrans dx="11760012" dy="-10358228" dz="0"/>
                      <am3d:scale>
                        <am3d:sx n="1000000" d="1000000"/>
                        <am3d:sy n="1000000" d="1000000"/>
                        <am3d:sz n="1000000" d="1000000"/>
                      </am3d:scale>
                      <am3d:rot/>
                      <am3d:postTrans dx="0" dy="0" dz="0"/>
                    </am3d:trans>
                    <am3d:raster rName="Office3DRenderer" rVer="16.0.8326">
                      <am3d:blip r:embed="rId26"/>
                    </am3d:raster>
                    <am3d:objViewport viewportSz="3284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a:extLst>
                    <a:ext uri="{FF2B5EF4-FFF2-40B4-BE49-F238E27FC236}">
                      <a16:creationId xmlns:a16="http://schemas.microsoft.com/office/drawing/2014/main" xmlns="" id="{A6C08585-4100-4187-BED2-4FB986E51007}"/>
                    </a:ext>
                  </a:extLst>
                </p:cNvPr>
                <p:cNvPicPr>
                  <a:picLocks noGrp="1" noRot="1" noChangeAspect="1" noMove="1" noResize="1" noEditPoints="1" noAdjustHandles="1" noChangeArrowheads="1" noChangeShapeType="1" noCrop="1"/>
                </p:cNvPicPr>
                <p:nvPr/>
              </p:nvPicPr>
              <p:blipFill>
                <a:blip r:embed="rId27"/>
                <a:stretch>
                  <a:fillRect/>
                </a:stretch>
              </p:blipFill>
              <p:spPr>
                <a:xfrm rot="20700000">
                  <a:off x="972516" y="4562744"/>
                  <a:ext cx="170690" cy="257752"/>
                </a:xfrm>
                <a:prstGeom prst="rect">
                  <a:avLst/>
                </a:prstGeom>
              </p:spPr>
            </p:pic>
          </mc:Fallback>
        </mc:AlternateContent>
      </p:grpSp>
    </p:spTree>
    <p:custDataLst>
      <p:tags r:id="rId1"/>
    </p:custDataLst>
    <p:extLst>
      <p:ext uri="{BB962C8B-B14F-4D97-AF65-F5344CB8AC3E}">
        <p14:creationId xmlns:p14="http://schemas.microsoft.com/office/powerpoint/2010/main" xmlns="" val="31924061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682849993"/>
              </p:ext>
            </p:extLst>
          </p:nvPr>
        </p:nvGraphicFramePr>
        <p:xfrm>
          <a:off x="99069" y="925869"/>
          <a:ext cx="8904502" cy="5677232"/>
        </p:xfrm>
        <a:graphic>
          <a:graphicData uri="http://schemas.openxmlformats.org/drawingml/2006/table">
            <a:tbl>
              <a:tblPr>
                <a:tableStyleId>{9D7B26C5-4107-4FEC-AEDC-1716B250A1EF}</a:tableStyleId>
              </a:tblPr>
              <a:tblGrid>
                <a:gridCol w="2278172">
                  <a:extLst>
                    <a:ext uri="{9D8B030D-6E8A-4147-A177-3AD203B41FA5}">
                      <a16:colId xmlns:a16="http://schemas.microsoft.com/office/drawing/2014/main" xmlns="" val="20000"/>
                    </a:ext>
                  </a:extLst>
                </a:gridCol>
                <a:gridCol w="2003310">
                  <a:extLst>
                    <a:ext uri="{9D8B030D-6E8A-4147-A177-3AD203B41FA5}">
                      <a16:colId xmlns:a16="http://schemas.microsoft.com/office/drawing/2014/main" xmlns="" val="20001"/>
                    </a:ext>
                  </a:extLst>
                </a:gridCol>
                <a:gridCol w="2028992">
                  <a:extLst>
                    <a:ext uri="{9D8B030D-6E8A-4147-A177-3AD203B41FA5}">
                      <a16:colId xmlns:a16="http://schemas.microsoft.com/office/drawing/2014/main" xmlns="" val="20002"/>
                    </a:ext>
                  </a:extLst>
                </a:gridCol>
                <a:gridCol w="1425431">
                  <a:extLst>
                    <a:ext uri="{9D8B030D-6E8A-4147-A177-3AD203B41FA5}">
                      <a16:colId xmlns:a16="http://schemas.microsoft.com/office/drawing/2014/main" xmlns="" val="20003"/>
                    </a:ext>
                  </a:extLst>
                </a:gridCol>
                <a:gridCol w="1168597">
                  <a:extLst>
                    <a:ext uri="{9D8B030D-6E8A-4147-A177-3AD203B41FA5}">
                      <a16:colId xmlns:a16="http://schemas.microsoft.com/office/drawing/2014/main" xmlns="" val="20004"/>
                    </a:ext>
                  </a:extLst>
                </a:gridCol>
              </a:tblGrid>
              <a:tr h="462367">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a:t>
                      </a:r>
                      <a:r>
                        <a:rPr lang="en-ZA" sz="1800" b="1" kern="1200" dirty="0" smtClean="0">
                          <a:solidFill>
                            <a:schemeClr val="tx1"/>
                          </a:solidFill>
                          <a:effectLst/>
                          <a:latin typeface="+mn-lt"/>
                          <a:ea typeface="+mn-ea"/>
                          <a:cs typeface="+mn-cs"/>
                        </a:rPr>
                        <a:t>Information Management and Technology </a:t>
                      </a:r>
                      <a:endPar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774482">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2020/20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2018545">
                <a:tc rowSpan="2">
                  <a:txBody>
                    <a:bodyPr/>
                    <a:lstStyle/>
                    <a:p>
                      <a:pPr algn="l">
                        <a:lnSpc>
                          <a:spcPct val="115000"/>
                        </a:lnSpc>
                        <a:spcAft>
                          <a:spcPts val="0"/>
                        </a:spcAft>
                      </a:pPr>
                      <a:r>
                        <a:rPr lang="en-US" sz="1400" kern="1200" dirty="0" smtClean="0">
                          <a:effectLst/>
                          <a:latin typeface="Arial" panose="020B0604020202020204" pitchFamily="34" charset="0"/>
                          <a:ea typeface="Calibri" panose="020F0502020204030204" pitchFamily="34" charset="0"/>
                        </a:rPr>
                        <a:t>Number of reports on  IM&amp;T governance implemented </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kern="1200" dirty="0" smtClean="0">
                          <a:effectLst/>
                          <a:latin typeface="Arial" panose="020B0604020202020204" pitchFamily="34" charset="0"/>
                          <a:ea typeface="Calibri" panose="020F0502020204030204" pitchFamily="34" charset="0"/>
                          <a:cs typeface="Arial" panose="020B0604020202020204" pitchFamily="34" charset="0"/>
                        </a:rPr>
                        <a:t>Four reports on the availability of IT Infrastructure presented to the IM&amp;T SC</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400" kern="1200" dirty="0" smtClean="0">
                          <a:effectLst/>
                          <a:latin typeface="Arial" panose="020B0604020202020204" pitchFamily="34" charset="0"/>
                          <a:ea typeface="Calibri" panose="020F0502020204030204" pitchFamily="34" charset="0"/>
                          <a:cs typeface="Arial" panose="020B0604020202020204" pitchFamily="34" charset="0"/>
                        </a:rPr>
                        <a:t>Four reports on the availability of IT Infrastructure were presented to the IM&amp;T SC</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lnSpc>
                          <a:spcPct val="115000"/>
                        </a:lnSpc>
                        <a:spcAft>
                          <a:spcPts val="0"/>
                        </a:spcAft>
                      </a:pPr>
                      <a:r>
                        <a:rPr lang="en-ZA"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n-ZA"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ZA" sz="1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n-ZA"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ZA" sz="1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n-ZA"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ZA" sz="1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ZA"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421838">
                <a:tc vMerge="1">
                  <a:txBody>
                    <a:bodyPr/>
                    <a:lstStyle/>
                    <a:p>
                      <a:pPr algn="l">
                        <a:lnSpc>
                          <a:spcPct val="115000"/>
                        </a:lnSpc>
                        <a:spcAft>
                          <a:spcPts val="0"/>
                        </a:spcAft>
                      </a:pP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Four reports on IM systems development presented to the IM&amp;T SC</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Four reports on IM systems development were presented to the IM&amp;T SC</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15000"/>
                        </a:lnSpc>
                        <a:spcAft>
                          <a:spcPts val="0"/>
                        </a:spcAft>
                      </a:pPr>
                      <a:r>
                        <a:rPr lang="en-ZA"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ZA"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3" name="Title 1"/>
          <p:cNvSpPr txBox="1">
            <a:spLocks/>
          </p:cNvSpPr>
          <p:nvPr/>
        </p:nvSpPr>
        <p:spPr>
          <a:xfrm>
            <a:off x="99068" y="182881"/>
            <a:ext cx="8904502" cy="64260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36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Programme 1: Administration</a:t>
            </a:r>
          </a:p>
        </p:txBody>
      </p:sp>
      <p:sp>
        <p:nvSpPr>
          <p:cNvPr id="4" name="Line 138"/>
          <p:cNvSpPr>
            <a:spLocks noChangeShapeType="1"/>
          </p:cNvSpPr>
          <p:nvPr/>
        </p:nvSpPr>
        <p:spPr bwMode="auto">
          <a:xfrm>
            <a:off x="110709" y="925869"/>
            <a:ext cx="8892861"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pPr/>
              <a:t>20</a:t>
            </a:fld>
            <a:endParaRPr lang="en-US" dirty="0"/>
          </a:p>
        </p:txBody>
      </p:sp>
    </p:spTree>
    <p:extLst>
      <p:ext uri="{BB962C8B-B14F-4D97-AF65-F5344CB8AC3E}">
        <p14:creationId xmlns:p14="http://schemas.microsoft.com/office/powerpoint/2010/main" xmlns="" val="17218013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1507966455"/>
              </p:ext>
            </p:extLst>
          </p:nvPr>
        </p:nvGraphicFramePr>
        <p:xfrm>
          <a:off x="110708" y="990605"/>
          <a:ext cx="8930261" cy="5466838"/>
        </p:xfrm>
        <a:graphic>
          <a:graphicData uri="http://schemas.openxmlformats.org/drawingml/2006/table">
            <a:tbl>
              <a:tblPr>
                <a:tableStyleId>{9D7B26C5-4107-4FEC-AEDC-1716B250A1EF}</a:tableStyleId>
              </a:tblPr>
              <a:tblGrid>
                <a:gridCol w="1846881">
                  <a:extLst>
                    <a:ext uri="{9D8B030D-6E8A-4147-A177-3AD203B41FA5}">
                      <a16:colId xmlns:a16="http://schemas.microsoft.com/office/drawing/2014/main" xmlns="" val="20000"/>
                    </a:ext>
                  </a:extLst>
                </a:gridCol>
                <a:gridCol w="1841679">
                  <a:extLst>
                    <a:ext uri="{9D8B030D-6E8A-4147-A177-3AD203B41FA5}">
                      <a16:colId xmlns:a16="http://schemas.microsoft.com/office/drawing/2014/main" xmlns="" val="20001"/>
                    </a:ext>
                  </a:extLst>
                </a:gridCol>
                <a:gridCol w="2735539">
                  <a:extLst>
                    <a:ext uri="{9D8B030D-6E8A-4147-A177-3AD203B41FA5}">
                      <a16:colId xmlns:a16="http://schemas.microsoft.com/office/drawing/2014/main" xmlns="" val="20002"/>
                    </a:ext>
                  </a:extLst>
                </a:gridCol>
                <a:gridCol w="1398579">
                  <a:extLst>
                    <a:ext uri="{9D8B030D-6E8A-4147-A177-3AD203B41FA5}">
                      <a16:colId xmlns:a16="http://schemas.microsoft.com/office/drawing/2014/main" xmlns="" val="20003"/>
                    </a:ext>
                  </a:extLst>
                </a:gridCol>
                <a:gridCol w="1107583">
                  <a:extLst>
                    <a:ext uri="{9D8B030D-6E8A-4147-A177-3AD203B41FA5}">
                      <a16:colId xmlns:a16="http://schemas.microsoft.com/office/drawing/2014/main" xmlns="" val="20004"/>
                    </a:ext>
                  </a:extLst>
                </a:gridCol>
              </a:tblGrid>
              <a:tr h="617200">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a:t>
                      </a:r>
                      <a:r>
                        <a:rPr lang="en-ZA" sz="1800" b="1" kern="1200" dirty="0" smtClean="0">
                          <a:solidFill>
                            <a:schemeClr val="tx1"/>
                          </a:solidFill>
                          <a:effectLst/>
                          <a:latin typeface="+mn-lt"/>
                          <a:ea typeface="+mn-ea"/>
                          <a:cs typeface="+mn-cs"/>
                        </a:rPr>
                        <a:t>Finance, Supply Chain Management and Auxiliary Services</a:t>
                      </a:r>
                      <a:endPar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985283">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3864355">
                <a:tc>
                  <a:txBody>
                    <a:bodyPr/>
                    <a:lstStyle/>
                    <a:p>
                      <a:pPr algn="l">
                        <a:lnSpc>
                          <a:spcPct val="115000"/>
                        </a:lnSpc>
                        <a:spcAft>
                          <a:spcPts val="0"/>
                        </a:spcAft>
                      </a:pPr>
                      <a:r>
                        <a:rPr lang="en-ZA" sz="1400" dirty="0" smtClean="0">
                          <a:effectLst/>
                          <a:latin typeface="Arial" panose="020B0604020202020204" pitchFamily="34" charset="0"/>
                          <a:ea typeface="MS Mincho" panose="02020609040205080304" pitchFamily="49" charset="-128"/>
                        </a:rPr>
                        <a:t>AFS prepared and issued within legislated prescripts</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Annual financial statements prepared and issued within legislated prescripts.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The 2018/19 AFS were prepared and issued within legislated prescripts. </a:t>
                      </a:r>
                    </a:p>
                    <a:p>
                      <a:pPr marL="0" marR="0" algn="l">
                        <a:lnSpc>
                          <a:spcPct val="115000"/>
                        </a:lnSpc>
                        <a:spcBef>
                          <a:spcPts val="300"/>
                        </a:spcBef>
                        <a:spcAft>
                          <a:spcPts val="300"/>
                        </a:spcAft>
                      </a:pPr>
                      <a:endPar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15000"/>
                        </a:lnSpc>
                        <a:spcBef>
                          <a:spcPts val="300"/>
                        </a:spcBef>
                        <a:spcAft>
                          <a:spcPts val="30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Three 2019/20 interim financial statements were compiled and submitted to National Treasury within the legislated prescripts.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15000"/>
                        </a:lnSpc>
                        <a:spcBef>
                          <a:spcPts val="300"/>
                        </a:spcBef>
                        <a:spcAft>
                          <a:spcPts val="300"/>
                        </a:spcAft>
                      </a:pPr>
                      <a:r>
                        <a:rPr lang="en-ZA" sz="1400" kern="1200" dirty="0">
                          <a:effectLst/>
                          <a:latin typeface="Arial" panose="020B0604020202020204" pitchFamily="34" charset="0"/>
                          <a:ea typeface="Calibri" panose="020F0502020204030204" pitchFamily="34" charset="0"/>
                          <a:cs typeface="Arial" panose="020B0604020202020204" pitchFamily="34"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en-ZA" sz="1400" kern="1200" dirty="0">
                          <a:effectLst/>
                          <a:latin typeface="Arial" panose="020B0604020202020204" pitchFamily="34" charset="0"/>
                          <a:ea typeface="Calibri" panose="020F0502020204030204" pitchFamily="34" charset="0"/>
                          <a:cs typeface="Arial" panose="020B0604020202020204" pitchFamily="34"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4" name="Line 138"/>
          <p:cNvSpPr>
            <a:spLocks noChangeShapeType="1"/>
          </p:cNvSpPr>
          <p:nvPr/>
        </p:nvSpPr>
        <p:spPr bwMode="auto">
          <a:xfrm>
            <a:off x="110709" y="990605"/>
            <a:ext cx="8892861"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itle 1"/>
          <p:cNvSpPr txBox="1">
            <a:spLocks/>
          </p:cNvSpPr>
          <p:nvPr/>
        </p:nvSpPr>
        <p:spPr>
          <a:xfrm>
            <a:off x="99068" y="182881"/>
            <a:ext cx="8904502" cy="64260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36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Programme 1: Administration</a:t>
            </a:r>
          </a:p>
        </p:txBody>
      </p:sp>
      <p:sp>
        <p:nvSpPr>
          <p:cNvPr id="7" name="Slide Number Placeholder 6"/>
          <p:cNvSpPr>
            <a:spLocks noGrp="1"/>
          </p:cNvSpPr>
          <p:nvPr>
            <p:ph type="sldNum" sz="quarter" idx="12"/>
          </p:nvPr>
        </p:nvSpPr>
        <p:spPr/>
        <p:txBody>
          <a:bodyPr/>
          <a:lstStyle/>
          <a:p>
            <a:fld id="{8843D58F-2DAB-1446-A47E-C34A82BC1FA1}" type="slidenum">
              <a:rPr lang="en-US" smtClean="0"/>
              <a:pPr/>
              <a:t>21</a:t>
            </a:fld>
            <a:endParaRPr lang="en-US" dirty="0"/>
          </a:p>
        </p:txBody>
      </p:sp>
    </p:spTree>
    <p:extLst>
      <p:ext uri="{BB962C8B-B14F-4D97-AF65-F5344CB8AC3E}">
        <p14:creationId xmlns:p14="http://schemas.microsoft.com/office/powerpoint/2010/main" xmlns="" val="11582770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955974343"/>
              </p:ext>
            </p:extLst>
          </p:nvPr>
        </p:nvGraphicFramePr>
        <p:xfrm>
          <a:off x="110708" y="990604"/>
          <a:ext cx="8892862" cy="5126975"/>
        </p:xfrm>
        <a:graphic>
          <a:graphicData uri="http://schemas.openxmlformats.org/drawingml/2006/table">
            <a:tbl>
              <a:tblPr>
                <a:tableStyleId>{9D7B26C5-4107-4FEC-AEDC-1716B250A1EF}</a:tableStyleId>
              </a:tblPr>
              <a:tblGrid>
                <a:gridCol w="1769511">
                  <a:extLst>
                    <a:ext uri="{9D8B030D-6E8A-4147-A177-3AD203B41FA5}">
                      <a16:colId xmlns:a16="http://schemas.microsoft.com/office/drawing/2014/main" xmlns="" val="20000"/>
                    </a:ext>
                  </a:extLst>
                </a:gridCol>
                <a:gridCol w="1761410">
                  <a:extLst>
                    <a:ext uri="{9D8B030D-6E8A-4147-A177-3AD203B41FA5}">
                      <a16:colId xmlns:a16="http://schemas.microsoft.com/office/drawing/2014/main" xmlns="" val="20001"/>
                    </a:ext>
                  </a:extLst>
                </a:gridCol>
                <a:gridCol w="2719826">
                  <a:extLst>
                    <a:ext uri="{9D8B030D-6E8A-4147-A177-3AD203B41FA5}">
                      <a16:colId xmlns:a16="http://schemas.microsoft.com/office/drawing/2014/main" xmlns="" val="20002"/>
                    </a:ext>
                  </a:extLst>
                </a:gridCol>
                <a:gridCol w="1372863">
                  <a:extLst>
                    <a:ext uri="{9D8B030D-6E8A-4147-A177-3AD203B41FA5}">
                      <a16:colId xmlns:a16="http://schemas.microsoft.com/office/drawing/2014/main" xmlns="" val="20003"/>
                    </a:ext>
                  </a:extLst>
                </a:gridCol>
                <a:gridCol w="1269252">
                  <a:extLst>
                    <a:ext uri="{9D8B030D-6E8A-4147-A177-3AD203B41FA5}">
                      <a16:colId xmlns:a16="http://schemas.microsoft.com/office/drawing/2014/main" xmlns="" val="20004"/>
                    </a:ext>
                  </a:extLst>
                </a:gridCol>
              </a:tblGrid>
              <a:tr h="383982">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Internal Audit</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597307">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2319173">
                <a:tc>
                  <a:txBody>
                    <a:bodyPr/>
                    <a:lstStyle/>
                    <a:p>
                      <a:pPr algn="l">
                        <a:lnSpc>
                          <a:spcPct val="115000"/>
                        </a:lnSpc>
                        <a:spcAft>
                          <a:spcPts val="0"/>
                        </a:spcAft>
                      </a:pPr>
                      <a:r>
                        <a:rPr lang="en-ZA" sz="1400" kern="1200" dirty="0">
                          <a:solidFill>
                            <a:schemeClr val="tx1"/>
                          </a:solidFill>
                          <a:effectLst/>
                          <a:latin typeface="Arial" panose="020B0604020202020204" pitchFamily="34" charset="0"/>
                          <a:ea typeface="Calibri" panose="020F0502020204030204" pitchFamily="34" charset="0"/>
                          <a:cs typeface="+mn-cs"/>
                        </a:rPr>
                        <a:t>Risk-based Internal Audit Plan and operational plan updated and implemented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400" dirty="0" smtClean="0">
                          <a:effectLst/>
                          <a:latin typeface="Arial" panose="020B0604020202020204" pitchFamily="34" charset="0"/>
                          <a:ea typeface="Times New Roman" panose="02020603050405020304" pitchFamily="18" charset="0"/>
                          <a:cs typeface="Arial" panose="020B0604020202020204" pitchFamily="34" charset="0"/>
                        </a:rPr>
                        <a:t>Risk-based Internal Audit Plan updated and 2019/20 Operational Plan implemented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1000"/>
                        </a:spcAft>
                      </a:pPr>
                      <a:r>
                        <a:rPr lang="en-US" sz="1400" kern="1200" dirty="0" smtClean="0">
                          <a:effectLst/>
                          <a:latin typeface="Arial" panose="020B0604020202020204" pitchFamily="34" charset="0"/>
                          <a:ea typeface="Calibri" panose="020F0502020204030204" pitchFamily="34" charset="0"/>
                        </a:rPr>
                        <a:t>Number of progress reports on assurance audits produced019/20 Operational Plan were approved by the ARC and implemented.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lnSpc>
                          <a:spcPct val="115000"/>
                        </a:lnSpc>
                        <a:spcAft>
                          <a:spcPts val="0"/>
                        </a:spcAft>
                      </a:pPr>
                      <a:r>
                        <a:rPr lang="en-ZA"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en-ZA"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826513">
                <a:tc>
                  <a:txBody>
                    <a:bodyPr/>
                    <a:lstStyle/>
                    <a:p>
                      <a:pPr algn="l">
                        <a:lnSpc>
                          <a:spcPct val="115000"/>
                        </a:lnSpc>
                        <a:spcAft>
                          <a:spcPts val="0"/>
                        </a:spcAft>
                      </a:pPr>
                      <a:r>
                        <a:rPr lang="en-ZA" sz="1400" kern="1200" dirty="0" smtClean="0">
                          <a:effectLst/>
                          <a:latin typeface="Arial" panose="020B0604020202020204" pitchFamily="34" charset="0"/>
                          <a:ea typeface="Calibri" panose="020F0502020204030204" pitchFamily="34" charset="0"/>
                        </a:rPr>
                        <a:t>Number of progress reports on assurance audits produced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100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Four progress reports on  performance, compliance, financial audit conducted </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Four progress reports on  performance, compliance, financial audit conducted were produced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lnSpc>
                          <a:spcPct val="115000"/>
                        </a:lnSpc>
                        <a:spcAft>
                          <a:spcPts val="0"/>
                        </a:spcAft>
                      </a:pPr>
                      <a:r>
                        <a:rPr lang="en-ZA"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en-ZA"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3" name="Title 1"/>
          <p:cNvSpPr txBox="1">
            <a:spLocks/>
          </p:cNvSpPr>
          <p:nvPr/>
        </p:nvSpPr>
        <p:spPr>
          <a:xfrm>
            <a:off x="99068" y="152401"/>
            <a:ext cx="8904502" cy="67308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36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Programme 1: Administration</a:t>
            </a:r>
          </a:p>
        </p:txBody>
      </p:sp>
      <p:sp>
        <p:nvSpPr>
          <p:cNvPr id="4" name="Line 138"/>
          <p:cNvSpPr>
            <a:spLocks noChangeShapeType="1"/>
          </p:cNvSpPr>
          <p:nvPr/>
        </p:nvSpPr>
        <p:spPr bwMode="auto">
          <a:xfrm>
            <a:off x="110709" y="990605"/>
            <a:ext cx="8892861"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pPr/>
              <a:t>22</a:t>
            </a:fld>
            <a:endParaRPr lang="en-US" dirty="0"/>
          </a:p>
        </p:txBody>
      </p:sp>
    </p:spTree>
    <p:extLst>
      <p:ext uri="{BB962C8B-B14F-4D97-AF65-F5344CB8AC3E}">
        <p14:creationId xmlns:p14="http://schemas.microsoft.com/office/powerpoint/2010/main" xmlns="" val="4066419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4"/>
          <p:cNvSpPr/>
          <p:nvPr/>
        </p:nvSpPr>
        <p:spPr>
          <a:xfrm>
            <a:off x="2013148" y="807368"/>
            <a:ext cx="6591300" cy="533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Communication &amp; Content Management</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itle 1"/>
          <p:cNvSpPr txBox="1">
            <a:spLocks/>
          </p:cNvSpPr>
          <p:nvPr/>
        </p:nvSpPr>
        <p:spPr>
          <a:xfrm>
            <a:off x="183497" y="728863"/>
            <a:ext cx="8904502" cy="540296"/>
          </a:xfrm>
          <a:prstGeom prst="rect">
            <a:avLst/>
          </a:prstGeom>
        </p:spPr>
        <p:txBody>
          <a:bodyPr lIns="0" rIns="0" bIns="0" anchor="b"/>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9BBB59">
                    <a:lumMod val="75000"/>
                  </a:srgbClr>
                </a:solidFill>
                <a:effectLst/>
                <a:uLnTx/>
                <a:uFillTx/>
                <a:latin typeface="Calibri"/>
                <a:ea typeface="+mn-ea"/>
                <a:cs typeface="+mn-cs"/>
              </a:rPr>
              <a:t>Programme 2:</a:t>
            </a:r>
            <a:r>
              <a:rPr kumimoji="0" lang="en-US" sz="1800" b="0" i="0" u="none" strike="noStrike" kern="1200" cap="none" spc="0" normalizeH="0" baseline="0" noProof="0" dirty="0">
                <a:ln>
                  <a:noFill/>
                </a:ln>
                <a:solidFill>
                  <a:srgbClr val="1F497D"/>
                </a:solidFill>
                <a:effectLst/>
                <a:uLnTx/>
                <a:uFillTx/>
                <a:latin typeface="Calibri" pitchFamily="34" charset="0"/>
                <a:ea typeface="+mn-ea"/>
                <a:cs typeface="+mn-cs"/>
              </a:rPr>
              <a:t> </a:t>
            </a: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Content Processing and Dissemination</a:t>
            </a:r>
          </a:p>
        </p:txBody>
      </p:sp>
      <p:sp>
        <p:nvSpPr>
          <p:cNvPr id="3" name="Content Placeholder 2"/>
          <p:cNvSpPr>
            <a:spLocks noGrp="1"/>
          </p:cNvSpPr>
          <p:nvPr>
            <p:ph sz="half" idx="1"/>
          </p:nvPr>
        </p:nvSpPr>
        <p:spPr>
          <a:xfrm>
            <a:off x="224745" y="2421522"/>
            <a:ext cx="8598346" cy="3679873"/>
          </a:xfrm>
          <a:solidFill>
            <a:schemeClr val="bg1"/>
          </a:solidFill>
          <a:ln>
            <a:solidFill>
              <a:schemeClr val="accent6">
                <a:lumMod val="75000"/>
              </a:schemeClr>
            </a:solidFill>
          </a:ln>
        </p:spPr>
        <p:txBody>
          <a:bodyPr>
            <a:normAutofit/>
          </a:bodyPr>
          <a:lstStyle/>
          <a:p>
            <a:pPr lvl="0">
              <a:buFont typeface="Wingdings" panose="05000000000000000000" pitchFamily="2" charset="2"/>
              <a:buChar char="Ø"/>
            </a:pPr>
            <a:r>
              <a:rPr lang="en-US" sz="1400" dirty="0" smtClean="0"/>
              <a:t>19.35 million copies </a:t>
            </a:r>
            <a:r>
              <a:rPr lang="en-US" sz="1400" dirty="0" err="1" smtClean="0"/>
              <a:t>Vuk’zenzele</a:t>
            </a:r>
            <a:r>
              <a:rPr lang="en-US" sz="1400" dirty="0" smtClean="0"/>
              <a:t> </a:t>
            </a:r>
            <a:r>
              <a:rPr lang="en-US" sz="1400" dirty="0"/>
              <a:t>newspapers were </a:t>
            </a:r>
            <a:r>
              <a:rPr lang="en-US" sz="1400" dirty="0" smtClean="0"/>
              <a:t>produced and </a:t>
            </a:r>
          </a:p>
          <a:p>
            <a:pPr marL="0" lvl="0" indent="0">
              <a:buNone/>
            </a:pPr>
            <a:endParaRPr lang="en-US" sz="1400" dirty="0"/>
          </a:p>
          <a:p>
            <a:pPr lvl="0" defTabSz="914400">
              <a:spcBef>
                <a:spcPts val="0"/>
              </a:spcBef>
              <a:buFont typeface="Wingdings" panose="05000000000000000000" pitchFamily="2" charset="2"/>
              <a:buChar char="Ø"/>
              <a:defRPr/>
            </a:pPr>
            <a:r>
              <a:rPr lang="en-ZA" sz="1600" dirty="0">
                <a:ea typeface="Calibri" panose="020F0502020204030204" pitchFamily="34" charset="0"/>
              </a:rPr>
              <a:t>The South African Government News Agency (</a:t>
            </a:r>
            <a:r>
              <a:rPr lang="en-ZA" sz="1600" b="1" dirty="0">
                <a:ea typeface="Calibri" panose="020F0502020204030204" pitchFamily="34" charset="0"/>
              </a:rPr>
              <a:t>SAnews.gov.za</a:t>
            </a:r>
            <a:r>
              <a:rPr lang="en-ZA" sz="1600" dirty="0">
                <a:ea typeface="Calibri" panose="020F0502020204030204" pitchFamily="34" charset="0"/>
              </a:rPr>
              <a:t>) </a:t>
            </a:r>
            <a:r>
              <a:rPr lang="en-ZA" sz="1600" b="1" dirty="0">
                <a:ea typeface="Calibri" panose="020F0502020204030204" pitchFamily="34" charset="0"/>
              </a:rPr>
              <a:t>published</a:t>
            </a:r>
            <a:r>
              <a:rPr lang="en-ZA" sz="1600" dirty="0">
                <a:ea typeface="Calibri" panose="020F0502020204030204" pitchFamily="34" charset="0"/>
              </a:rPr>
              <a:t> over </a:t>
            </a:r>
            <a:r>
              <a:rPr lang="en-ZA" sz="1600" b="1" dirty="0" smtClean="0">
                <a:ea typeface="Calibri" panose="020F0502020204030204" pitchFamily="34" charset="0"/>
              </a:rPr>
              <a:t>2668 stories for the year 2019/20</a:t>
            </a:r>
            <a:endParaRPr lang="en-ZA" sz="1600" dirty="0" smtClean="0">
              <a:ea typeface="Calibri" panose="020F0502020204030204" pitchFamily="34" charset="0"/>
            </a:endParaRPr>
          </a:p>
          <a:p>
            <a:pPr lvl="0" defTabSz="914400">
              <a:spcBef>
                <a:spcPts val="0"/>
              </a:spcBef>
              <a:buFont typeface="Wingdings" panose="05000000000000000000" pitchFamily="2" charset="2"/>
              <a:buChar char="Ø"/>
              <a:defRPr/>
            </a:pPr>
            <a:endParaRPr lang="en-US" sz="1600" dirty="0"/>
          </a:p>
          <a:p>
            <a:pPr>
              <a:buFont typeface="Wingdings" panose="05000000000000000000" pitchFamily="2" charset="2"/>
              <a:buChar char="Ø"/>
            </a:pPr>
            <a:r>
              <a:rPr lang="en-US" sz="1600" dirty="0" smtClean="0"/>
              <a:t>A total of </a:t>
            </a:r>
            <a:r>
              <a:rPr lang="en-US" sz="1600" b="1" dirty="0" smtClean="0"/>
              <a:t>2380 media products </a:t>
            </a:r>
            <a:r>
              <a:rPr lang="en-US" sz="1600" dirty="0" smtClean="0"/>
              <a:t>from the target 1713 were developed</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smtClean="0"/>
              <a:t> 88% (257 out of 293 media buying campaigns were implemented) against the target 0f 40%</a:t>
            </a:r>
          </a:p>
          <a:p>
            <a:pPr>
              <a:buFont typeface="Wingdings" panose="05000000000000000000" pitchFamily="2" charset="2"/>
              <a:buChar char="Ø"/>
            </a:pPr>
            <a:endParaRPr lang="en-US" sz="1600" dirty="0"/>
          </a:p>
          <a:p>
            <a:pPr lvl="0" defTabSz="914400">
              <a:spcBef>
                <a:spcPts val="0"/>
              </a:spcBef>
              <a:buFont typeface="Wingdings" panose="05000000000000000000" pitchFamily="2" charset="2"/>
              <a:buChar char="Ø"/>
              <a:defRPr/>
            </a:pPr>
            <a:r>
              <a:rPr lang="en-ZA" sz="1600" b="1" dirty="0">
                <a:ea typeface="Calibri" panose="020F0502020204030204" pitchFamily="34" charset="0"/>
              </a:rPr>
              <a:t>Ten cluster </a:t>
            </a:r>
            <a:r>
              <a:rPr lang="en-ZA" sz="1600" dirty="0">
                <a:ea typeface="Calibri" panose="020F0502020204030204" pitchFamily="34" charset="0"/>
              </a:rPr>
              <a:t>reports</a:t>
            </a:r>
            <a:r>
              <a:rPr lang="en-ZA" sz="1600" b="1" dirty="0">
                <a:ea typeface="Calibri" panose="020F0502020204030204" pitchFamily="34" charset="0"/>
              </a:rPr>
              <a:t> on perception of government </a:t>
            </a:r>
            <a:r>
              <a:rPr lang="en-ZA" sz="1600" dirty="0">
                <a:ea typeface="Calibri" panose="020F0502020204030204" pitchFamily="34" charset="0"/>
              </a:rPr>
              <a:t>were produced during the </a:t>
            </a:r>
            <a:r>
              <a:rPr lang="en-ZA" sz="1600" dirty="0" smtClean="0">
                <a:ea typeface="Calibri" panose="020F0502020204030204" pitchFamily="34" charset="0"/>
              </a:rPr>
              <a:t>2019/20 </a:t>
            </a:r>
            <a:r>
              <a:rPr lang="en-ZA" sz="1600" dirty="0">
                <a:ea typeface="Calibri" panose="020F0502020204030204" pitchFamily="34" charset="0"/>
              </a:rPr>
              <a:t>financial year. </a:t>
            </a:r>
          </a:p>
          <a:p>
            <a:pPr>
              <a:buFont typeface="Wingdings" panose="05000000000000000000" pitchFamily="2" charset="2"/>
              <a:buChar char="Ø"/>
            </a:pPr>
            <a:endParaRPr lang="en-ZA" sz="1400" dirty="0">
              <a:solidFill>
                <a:srgbClr val="FF0000"/>
              </a:solidFill>
              <a:latin typeface="+mj-lt"/>
            </a:endParaRPr>
          </a:p>
        </p:txBody>
      </p:sp>
      <p:sp>
        <p:nvSpPr>
          <p:cNvPr id="13" name="Rounded Rectangle 12"/>
          <p:cNvSpPr/>
          <p:nvPr/>
        </p:nvSpPr>
        <p:spPr>
          <a:xfrm>
            <a:off x="170109" y="1930878"/>
            <a:ext cx="8652982" cy="533400"/>
          </a:xfrm>
          <a:prstGeom prst="roundRect">
            <a:avLst>
              <a:gd name="adj" fmla="val 10000"/>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p:cNvSpPr/>
          <p:nvPr/>
        </p:nvSpPr>
        <p:spPr>
          <a:xfrm>
            <a:off x="333177" y="2068539"/>
            <a:ext cx="8353623" cy="533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base"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sysClr val="windowText" lastClr="000000"/>
                </a:solidFill>
                <a:effectLst/>
                <a:uLnTx/>
                <a:uFillTx/>
                <a:latin typeface="Calibri"/>
                <a:ea typeface="+mn-ea"/>
                <a:cs typeface="+mn-cs"/>
              </a:rPr>
              <a:t>Overview of Achievements</a:t>
            </a:r>
            <a:endParaRPr kumimoji="0" lang="en-US" sz="2800" b="1"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2" name="Rectangle 1"/>
          <p:cNvSpPr/>
          <p:nvPr/>
        </p:nvSpPr>
        <p:spPr>
          <a:xfrm>
            <a:off x="183496" y="1269159"/>
            <a:ext cx="8626207" cy="615553"/>
          </a:xfrm>
          <a:prstGeom prst="rect">
            <a:avLst/>
          </a:prstGeom>
          <a:solidFill>
            <a:schemeClr val="accent3">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Purpose</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ZA" sz="1600" b="0" i="0" u="none" strike="noStrike" kern="1200" cap="none" spc="0" normalizeH="0" baseline="0" noProof="0" dirty="0">
                <a:ln>
                  <a:noFill/>
                </a:ln>
                <a:solidFill>
                  <a:prstClr val="black"/>
                </a:solidFill>
                <a:effectLst/>
                <a:uLnTx/>
                <a:uFillTx/>
                <a:latin typeface="Calibri"/>
                <a:ea typeface="+mn-ea"/>
                <a:cs typeface="+mn-cs"/>
              </a:rPr>
              <a:t>Provide strategic leadership in government communication to ensure the coherence, coordination, consistency, </a:t>
            </a:r>
            <a:r>
              <a:rPr kumimoji="0" lang="en-ZA" sz="1600" b="0" i="0" u="none" strike="noStrike" kern="1200" cap="none" spc="0" normalizeH="0" baseline="0" noProof="0" dirty="0" smtClean="0">
                <a:ln>
                  <a:noFill/>
                </a:ln>
                <a:solidFill>
                  <a:prstClr val="black"/>
                </a:solidFill>
                <a:effectLst/>
                <a:uLnTx/>
                <a:uFillTx/>
                <a:latin typeface="Calibri"/>
                <a:ea typeface="+mn-ea"/>
                <a:cs typeface="+mn-cs"/>
              </a:rPr>
              <a:t>quality, impact </a:t>
            </a:r>
            <a:r>
              <a:rPr kumimoji="0" lang="en-ZA" sz="1600" b="0" i="0" u="none" strike="noStrike" kern="1200" cap="none" spc="0" normalizeH="0" baseline="0" noProof="0" dirty="0">
                <a:ln>
                  <a:noFill/>
                </a:ln>
                <a:solidFill>
                  <a:prstClr val="black"/>
                </a:solidFill>
                <a:effectLst/>
                <a:uLnTx/>
                <a:uFillTx/>
                <a:latin typeface="Calibri"/>
                <a:ea typeface="+mn-ea"/>
                <a:cs typeface="+mn-cs"/>
              </a:rPr>
              <a:t>and responsiveness of government communication</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p:cNvSpPr txBox="1">
            <a:spLocks/>
          </p:cNvSpPr>
          <p:nvPr/>
        </p:nvSpPr>
        <p:spPr>
          <a:xfrm>
            <a:off x="91748" y="106810"/>
            <a:ext cx="8904502" cy="540296"/>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36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libri"/>
                <a:ea typeface="+mn-ea"/>
                <a:cs typeface="+mn-cs"/>
              </a:rPr>
              <a:t>2019/20 </a:t>
            </a:r>
            <a:r>
              <a:rPr kumimoji="0" lang="en-US" sz="3600" b="1" i="0" u="none" strike="noStrike" kern="1200" cap="none" spc="0" normalizeH="0" baseline="0" noProof="0" dirty="0">
                <a:ln>
                  <a:noFill/>
                </a:ln>
                <a:solidFill>
                  <a:prstClr val="white"/>
                </a:solidFill>
                <a:effectLst/>
                <a:uLnTx/>
                <a:uFillTx/>
                <a:latin typeface="Calibri"/>
                <a:ea typeface="+mn-ea"/>
                <a:cs typeface="+mn-cs"/>
              </a:rPr>
              <a:t>PERFORMANCE </a:t>
            </a:r>
            <a:r>
              <a:rPr lang="en-US" dirty="0" smtClean="0">
                <a:latin typeface="Calibri"/>
              </a:rPr>
              <a:t>PER</a:t>
            </a:r>
            <a:r>
              <a:rPr kumimoji="0" lang="en-US" sz="3600" b="1" i="0" u="none" strike="noStrike" kern="1200" cap="none" spc="0" normalizeH="0" baseline="0" noProof="0" dirty="0" smtClean="0">
                <a:ln>
                  <a:noFill/>
                </a:ln>
                <a:solidFill>
                  <a:prstClr val="white"/>
                </a:solidFill>
                <a:effectLst/>
                <a:uLnTx/>
                <a:uFillTx/>
                <a:latin typeface="Calibri"/>
                <a:ea typeface="+mn-ea"/>
                <a:cs typeface="+mn-cs"/>
              </a:rPr>
              <a:t> </a:t>
            </a:r>
            <a:r>
              <a:rPr kumimoji="0" lang="en-US" sz="3600" b="1" i="0" u="none" strike="noStrike" kern="1200" cap="none" spc="0" normalizeH="0" baseline="0" noProof="0" dirty="0">
                <a:ln>
                  <a:noFill/>
                </a:ln>
                <a:solidFill>
                  <a:prstClr val="white"/>
                </a:solidFill>
                <a:effectLst/>
                <a:uLnTx/>
                <a:uFillTx/>
                <a:latin typeface="Calibri"/>
                <a:ea typeface="+mn-ea"/>
                <a:cs typeface="+mn-cs"/>
              </a:rPr>
              <a:t>PROGRAMME</a:t>
            </a:r>
          </a:p>
        </p:txBody>
      </p:sp>
      <p:sp>
        <p:nvSpPr>
          <p:cNvPr id="11" name="Line 138"/>
          <p:cNvSpPr>
            <a:spLocks noChangeShapeType="1"/>
          </p:cNvSpPr>
          <p:nvPr/>
        </p:nvSpPr>
        <p:spPr bwMode="auto">
          <a:xfrm>
            <a:off x="418752" y="758785"/>
            <a:ext cx="8268048"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pPr/>
              <a:t>23</a:t>
            </a:fld>
            <a:endParaRPr lang="en-US" dirty="0"/>
          </a:p>
        </p:txBody>
      </p:sp>
    </p:spTree>
    <p:extLst>
      <p:ext uri="{BB962C8B-B14F-4D97-AF65-F5344CB8AC3E}">
        <p14:creationId xmlns:p14="http://schemas.microsoft.com/office/powerpoint/2010/main" xmlns="" val="5275565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4"/>
          <p:cNvSpPr/>
          <p:nvPr/>
        </p:nvSpPr>
        <p:spPr>
          <a:xfrm>
            <a:off x="2013148" y="807368"/>
            <a:ext cx="6591300" cy="533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Communication &amp; Content Management</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itle 1"/>
          <p:cNvSpPr txBox="1">
            <a:spLocks/>
          </p:cNvSpPr>
          <p:nvPr/>
        </p:nvSpPr>
        <p:spPr>
          <a:xfrm>
            <a:off x="196830" y="17894"/>
            <a:ext cx="8640448" cy="657225"/>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36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Programme 2: Content Processing and Dissemination</a:t>
            </a:r>
          </a:p>
        </p:txBody>
      </p:sp>
      <p:graphicFrame>
        <p:nvGraphicFramePr>
          <p:cNvPr id="21" name="Table 20"/>
          <p:cNvGraphicFramePr>
            <a:graphicFrameLocks noGrp="1"/>
          </p:cNvGraphicFramePr>
          <p:nvPr>
            <p:extLst>
              <p:ext uri="{D42A27DB-BD31-4B8C-83A1-F6EECF244321}">
                <p14:modId xmlns:p14="http://schemas.microsoft.com/office/powerpoint/2010/main" xmlns="" val="3123690727"/>
              </p:ext>
            </p:extLst>
          </p:nvPr>
        </p:nvGraphicFramePr>
        <p:xfrm>
          <a:off x="196831" y="657225"/>
          <a:ext cx="8640448" cy="5711207"/>
        </p:xfrm>
        <a:graphic>
          <a:graphicData uri="http://schemas.openxmlformats.org/drawingml/2006/table">
            <a:tbl>
              <a:tblPr>
                <a:tableStyleId>{9D7B26C5-4107-4FEC-AEDC-1716B250A1EF}</a:tableStyleId>
              </a:tblPr>
              <a:tblGrid>
                <a:gridCol w="1958452">
                  <a:extLst>
                    <a:ext uri="{9D8B030D-6E8A-4147-A177-3AD203B41FA5}">
                      <a16:colId xmlns:a16="http://schemas.microsoft.com/office/drawing/2014/main" xmlns="" val="20000"/>
                    </a:ext>
                  </a:extLst>
                </a:gridCol>
                <a:gridCol w="1688434">
                  <a:extLst>
                    <a:ext uri="{9D8B030D-6E8A-4147-A177-3AD203B41FA5}">
                      <a16:colId xmlns:a16="http://schemas.microsoft.com/office/drawing/2014/main" xmlns="" val="20001"/>
                    </a:ext>
                  </a:extLst>
                </a:gridCol>
                <a:gridCol w="1869260">
                  <a:extLst>
                    <a:ext uri="{9D8B030D-6E8A-4147-A177-3AD203B41FA5}">
                      <a16:colId xmlns:a16="http://schemas.microsoft.com/office/drawing/2014/main" xmlns="" val="20002"/>
                    </a:ext>
                  </a:extLst>
                </a:gridCol>
                <a:gridCol w="1472750">
                  <a:extLst>
                    <a:ext uri="{9D8B030D-6E8A-4147-A177-3AD203B41FA5}">
                      <a16:colId xmlns:a16="http://schemas.microsoft.com/office/drawing/2014/main" xmlns="" val="20003"/>
                    </a:ext>
                  </a:extLst>
                </a:gridCol>
                <a:gridCol w="1651552">
                  <a:extLst>
                    <a:ext uri="{9D8B030D-6E8A-4147-A177-3AD203B41FA5}">
                      <a16:colId xmlns:a16="http://schemas.microsoft.com/office/drawing/2014/main" xmlns="" val="20004"/>
                    </a:ext>
                  </a:extLst>
                </a:gridCol>
              </a:tblGrid>
              <a:tr h="331514">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 Products and Platforms</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515661">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nSpc>
                          <a:spcPct val="100000"/>
                        </a:lnSpc>
                      </a:pPr>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1804814">
                <a:tc>
                  <a:txBody>
                    <a:bodyPr/>
                    <a:lstStyle/>
                    <a:p>
                      <a:pPr algn="l">
                        <a:lnSpc>
                          <a:spcPct val="100000"/>
                        </a:lnSpc>
                        <a:spcAft>
                          <a:spcPts val="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Number of copies  of </a:t>
                      </a:r>
                      <a:r>
                        <a:rPr lang="en-US" sz="14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Vuk’uzenzele</a:t>
                      </a: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newspaper produced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800"/>
                        </a:spcAft>
                      </a:pPr>
                      <a:r>
                        <a:rPr lang="en-US" sz="1400" kern="1200" dirty="0" smtClean="0">
                          <a:effectLst/>
                          <a:latin typeface="Arial" panose="020B0604020202020204" pitchFamily="34" charset="0"/>
                          <a:ea typeface="MS Mincho" panose="02020609040205080304" pitchFamily="49" charset="-128"/>
                          <a:cs typeface="Arial" panose="020B0604020202020204" pitchFamily="34" charset="0"/>
                        </a:rPr>
                        <a:t>18.7 million  copies of </a:t>
                      </a:r>
                      <a:r>
                        <a:rPr lang="en-US" sz="1400" kern="1200" dirty="0" err="1" smtClean="0">
                          <a:effectLst/>
                          <a:latin typeface="Arial" panose="020B0604020202020204" pitchFamily="34" charset="0"/>
                          <a:ea typeface="MS Mincho" panose="02020609040205080304" pitchFamily="49" charset="-128"/>
                          <a:cs typeface="Arial" panose="020B0604020202020204" pitchFamily="34" charset="0"/>
                        </a:rPr>
                        <a:t>Vuk’uzenzele</a:t>
                      </a:r>
                      <a:r>
                        <a:rPr lang="en-US" sz="1400" kern="1200" dirty="0" smtClean="0">
                          <a:effectLst/>
                          <a:latin typeface="Arial" panose="020B0604020202020204" pitchFamily="34" charset="0"/>
                          <a:ea typeface="MS Mincho" panose="02020609040205080304" pitchFamily="49" charset="-128"/>
                          <a:cs typeface="Arial" panose="020B0604020202020204" pitchFamily="34" charset="0"/>
                        </a:rPr>
                        <a:t> newspaper produced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8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19.35 million copies of </a:t>
                      </a:r>
                      <a:r>
                        <a:rPr lang="en-US" sz="1400" dirty="0" err="1" smtClean="0">
                          <a:effectLst/>
                          <a:latin typeface="Arial" panose="020B0604020202020204" pitchFamily="34" charset="0"/>
                          <a:ea typeface="Calibri" panose="020F0502020204030204" pitchFamily="34" charset="0"/>
                          <a:cs typeface="Arial" panose="020B0604020202020204" pitchFamily="34" charset="0"/>
                        </a:rPr>
                        <a:t>Vuk’uzenzele</a:t>
                      </a:r>
                      <a:r>
                        <a:rPr lang="en-US" sz="1400" dirty="0" smtClean="0">
                          <a:effectLst/>
                          <a:latin typeface="Arial" panose="020B0604020202020204" pitchFamily="34" charset="0"/>
                          <a:ea typeface="Calibri" panose="020F0502020204030204" pitchFamily="34" charset="0"/>
                          <a:cs typeface="Arial" panose="020B0604020202020204" pitchFamily="34" charset="0"/>
                        </a:rPr>
                        <a:t> newspaper were produced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Target overachieved by 650 000</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00000"/>
                        </a:lnSpc>
                      </a:pPr>
                      <a:r>
                        <a:rPr lang="en-US" sz="1400" dirty="0" smtClean="0">
                          <a:latin typeface="Arial" panose="020B0604020202020204" pitchFamily="34" charset="0"/>
                          <a:cs typeface="Arial" panose="020B0604020202020204" pitchFamily="34" charset="0"/>
                        </a:rPr>
                        <a:t>The print run for the July edition was increased by 650 000 to commemorate the State of the Nation Address </a:t>
                      </a:r>
                      <a:endParaRPr lang="en-ZA" sz="1400" dirty="0">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842539">
                <a:tc>
                  <a:txBody>
                    <a:bodyPr/>
                    <a:lstStyle/>
                    <a:p>
                      <a:pPr>
                        <a:lnSpc>
                          <a:spcPct val="100000"/>
                        </a:lnSpc>
                      </a:pPr>
                      <a:r>
                        <a:rPr lang="en-US" sz="1400" dirty="0" smtClean="0">
                          <a:effectLst/>
                          <a:latin typeface="Arial" panose="020B0604020202020204" pitchFamily="34" charset="0"/>
                          <a:ea typeface="Calibri" panose="020F0502020204030204" pitchFamily="34" charset="0"/>
                        </a:rPr>
                        <a:t>Number of editions of PSM magazine published annually</a:t>
                      </a:r>
                      <a:endParaRPr lang="en-ZA" sz="14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8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11 editions of PSM magazine published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300"/>
                        </a:spcBef>
                        <a:spcAft>
                          <a:spcPts val="300"/>
                        </a:spcAft>
                      </a:pPr>
                      <a:r>
                        <a:rPr lang="en-ZA"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11 editions of PSM magazine published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00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216679">
                <a:tc>
                  <a:txBody>
                    <a:bodyPr/>
                    <a:lstStyle/>
                    <a:p>
                      <a:pPr algn="l">
                        <a:lnSpc>
                          <a:spcPct val="100000"/>
                        </a:lnSpc>
                        <a:spcAft>
                          <a:spcPts val="0"/>
                        </a:spcAft>
                      </a:pPr>
                      <a:r>
                        <a:rPr lang="en-US" sz="1400" dirty="0" smtClean="0">
                          <a:effectLst/>
                          <a:latin typeface="Arial" panose="020B0604020202020204" pitchFamily="34" charset="0"/>
                          <a:ea typeface="Calibri" panose="020F0502020204030204" pitchFamily="34" charset="0"/>
                        </a:rPr>
                        <a:t>An online edition</a:t>
                      </a:r>
                    </a:p>
                    <a:p>
                      <a:pPr algn="l">
                        <a:lnSpc>
                          <a:spcPct val="100000"/>
                        </a:lnSpc>
                        <a:spcAft>
                          <a:spcPts val="0"/>
                        </a:spcAft>
                      </a:pPr>
                      <a:r>
                        <a:rPr lang="en-US" sz="1400" dirty="0" smtClean="0">
                          <a:effectLst/>
                          <a:latin typeface="Arial" panose="020B0604020202020204" pitchFamily="34" charset="0"/>
                          <a:ea typeface="Calibri" panose="020F0502020204030204" pitchFamily="34" charset="0"/>
                        </a:rPr>
                        <a:t>of SAYB and</a:t>
                      </a:r>
                    </a:p>
                    <a:p>
                      <a:pPr algn="l">
                        <a:lnSpc>
                          <a:spcPct val="100000"/>
                        </a:lnSpc>
                        <a:spcAft>
                          <a:spcPts val="0"/>
                        </a:spcAft>
                      </a:pPr>
                      <a:r>
                        <a:rPr lang="en-US" sz="1400" dirty="0" smtClean="0">
                          <a:effectLst/>
                          <a:latin typeface="Arial" panose="020B0604020202020204" pitchFamily="34" charset="0"/>
                          <a:ea typeface="Calibri" panose="020F0502020204030204" pitchFamily="34" charset="0"/>
                        </a:rPr>
                        <a:t>published Official</a:t>
                      </a:r>
                    </a:p>
                    <a:p>
                      <a:pPr algn="l">
                        <a:lnSpc>
                          <a:spcPct val="100000"/>
                        </a:lnSpc>
                        <a:spcAft>
                          <a:spcPts val="0"/>
                        </a:spcAft>
                      </a:pPr>
                      <a:r>
                        <a:rPr lang="en-US" sz="1400" dirty="0" smtClean="0">
                          <a:effectLst/>
                          <a:latin typeface="Arial" panose="020B0604020202020204" pitchFamily="34" charset="0"/>
                          <a:ea typeface="Calibri" panose="020F0502020204030204" pitchFamily="34" charset="0"/>
                        </a:rPr>
                        <a:t>Guide to South</a:t>
                      </a:r>
                    </a:p>
                    <a:p>
                      <a:pPr algn="l">
                        <a:lnSpc>
                          <a:spcPct val="100000"/>
                        </a:lnSpc>
                        <a:spcAft>
                          <a:spcPts val="0"/>
                        </a:spcAft>
                      </a:pPr>
                      <a:r>
                        <a:rPr lang="en-US" sz="1400" dirty="0" smtClean="0">
                          <a:effectLst/>
                          <a:latin typeface="Arial" panose="020B0604020202020204" pitchFamily="34" charset="0"/>
                          <a:ea typeface="Calibri" panose="020F0502020204030204" pitchFamily="34" charset="0"/>
                        </a:rPr>
                        <a:t>Africa (formerly</a:t>
                      </a:r>
                    </a:p>
                    <a:p>
                      <a:pPr algn="l">
                        <a:lnSpc>
                          <a:spcPct val="100000"/>
                        </a:lnSpc>
                        <a:spcAft>
                          <a:spcPts val="0"/>
                        </a:spcAft>
                      </a:pPr>
                      <a:r>
                        <a:rPr lang="en-US" sz="1400" dirty="0" smtClean="0">
                          <a:effectLst/>
                          <a:latin typeface="Arial" panose="020B0604020202020204" pitchFamily="34" charset="0"/>
                          <a:ea typeface="Calibri" panose="020F0502020204030204" pitchFamily="34" charset="0"/>
                        </a:rPr>
                        <a:t>Pocket Guide</a:t>
                      </a:r>
                    </a:p>
                    <a:p>
                      <a:pPr algn="l">
                        <a:lnSpc>
                          <a:spcPct val="100000"/>
                        </a:lnSpc>
                        <a:spcAft>
                          <a:spcPts val="0"/>
                        </a:spcAft>
                      </a:pPr>
                      <a:r>
                        <a:rPr lang="en-US" sz="1400" dirty="0" smtClean="0">
                          <a:effectLst/>
                          <a:latin typeface="Arial" panose="020B0604020202020204" pitchFamily="34" charset="0"/>
                          <a:ea typeface="Calibri" panose="020F0502020204030204" pitchFamily="34" charset="0"/>
                        </a:rPr>
                        <a:t>to South Africa)</a:t>
                      </a:r>
                    </a:p>
                    <a:p>
                      <a:pPr algn="l">
                        <a:lnSpc>
                          <a:spcPct val="100000"/>
                        </a:lnSpc>
                        <a:spcAft>
                          <a:spcPts val="0"/>
                        </a:spcAft>
                      </a:pPr>
                      <a:r>
                        <a:rPr lang="en-US" sz="1400" dirty="0" smtClean="0">
                          <a:effectLst/>
                          <a:latin typeface="Arial" panose="020B0604020202020204" pitchFamily="34" charset="0"/>
                          <a:ea typeface="Calibri" panose="020F0502020204030204" pitchFamily="34" charset="0"/>
                        </a:rPr>
                        <a:t>printed annually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457200" rtl="0" eaLnBrk="1" latinLnBrk="0" hangingPunct="1">
                        <a:lnSpc>
                          <a:spcPct val="100000"/>
                        </a:lnSpc>
                        <a:spcAft>
                          <a:spcPts val="0"/>
                        </a:spcAft>
                      </a:pPr>
                      <a:r>
                        <a:rPr lang="en-US" sz="1400" kern="1200" dirty="0" smtClean="0">
                          <a:solidFill>
                            <a:schemeClr val="tx1"/>
                          </a:solidFill>
                          <a:effectLst/>
                          <a:latin typeface="Arial" panose="020B0604020202020204" pitchFamily="34" charset="0"/>
                          <a:ea typeface="Calibri" panose="020F0502020204030204" pitchFamily="34" charset="0"/>
                          <a:cs typeface="+mn-cs"/>
                        </a:rPr>
                        <a:t>An online edition</a:t>
                      </a:r>
                      <a:endParaRPr lang="en-ZA" sz="1400" kern="1200" dirty="0" smtClean="0">
                        <a:solidFill>
                          <a:schemeClr val="tx1"/>
                        </a:solidFill>
                        <a:effectLst/>
                        <a:latin typeface="Arial" panose="020B0604020202020204" pitchFamily="34" charset="0"/>
                        <a:ea typeface="Calibri" panose="020F0502020204030204" pitchFamily="34" charset="0"/>
                        <a:cs typeface="+mn-cs"/>
                      </a:endParaRPr>
                    </a:p>
                    <a:p>
                      <a:pPr marL="0" algn="l" defTabSz="457200" rtl="0" eaLnBrk="1" latinLnBrk="0" hangingPunct="1">
                        <a:lnSpc>
                          <a:spcPct val="100000"/>
                        </a:lnSpc>
                        <a:spcAft>
                          <a:spcPts val="0"/>
                        </a:spcAft>
                      </a:pPr>
                      <a:r>
                        <a:rPr lang="en-US" sz="1400" kern="1200" dirty="0" smtClean="0">
                          <a:solidFill>
                            <a:schemeClr val="tx1"/>
                          </a:solidFill>
                          <a:effectLst/>
                          <a:latin typeface="Arial" panose="020B0604020202020204" pitchFamily="34" charset="0"/>
                          <a:ea typeface="Calibri" panose="020F0502020204030204" pitchFamily="34" charset="0"/>
                          <a:cs typeface="+mn-cs"/>
                        </a:rPr>
                        <a:t>of 2018/19 SAYB</a:t>
                      </a:r>
                      <a:endParaRPr lang="en-ZA" sz="1400" kern="1200" dirty="0" smtClean="0">
                        <a:solidFill>
                          <a:schemeClr val="tx1"/>
                        </a:solidFill>
                        <a:effectLst/>
                        <a:latin typeface="Arial" panose="020B0604020202020204" pitchFamily="34" charset="0"/>
                        <a:ea typeface="Calibri" panose="020F0502020204030204" pitchFamily="34" charset="0"/>
                        <a:cs typeface="+mn-cs"/>
                      </a:endParaRPr>
                    </a:p>
                    <a:p>
                      <a:pPr marL="0" algn="l" defTabSz="457200" rtl="0" eaLnBrk="1" latinLnBrk="0" hangingPunct="1">
                        <a:lnSpc>
                          <a:spcPct val="100000"/>
                        </a:lnSpc>
                        <a:spcAft>
                          <a:spcPts val="0"/>
                        </a:spcAft>
                      </a:pPr>
                      <a:r>
                        <a:rPr lang="en-US" sz="1400" kern="1200" dirty="0" smtClean="0">
                          <a:solidFill>
                            <a:schemeClr val="tx1"/>
                          </a:solidFill>
                          <a:effectLst/>
                          <a:latin typeface="Arial" panose="020B0604020202020204" pitchFamily="34" charset="0"/>
                          <a:ea typeface="Calibri" panose="020F0502020204030204" pitchFamily="34" charset="0"/>
                          <a:cs typeface="+mn-cs"/>
                        </a:rPr>
                        <a:t>published and 40  000 copies of the Official Guide to South Africa</a:t>
                      </a:r>
                    </a:p>
                    <a:p>
                      <a:pPr marL="0" algn="l" defTabSz="457200" rtl="0" eaLnBrk="1" latinLnBrk="0" hangingPunct="1">
                        <a:lnSpc>
                          <a:spcPct val="100000"/>
                        </a:lnSpc>
                        <a:spcAft>
                          <a:spcPts val="0"/>
                        </a:spcAft>
                      </a:pPr>
                      <a:r>
                        <a:rPr lang="en-US" sz="1400" kern="1200" dirty="0" smtClean="0">
                          <a:solidFill>
                            <a:schemeClr val="tx1"/>
                          </a:solidFill>
                          <a:effectLst/>
                          <a:latin typeface="Arial" panose="020B0604020202020204" pitchFamily="34" charset="0"/>
                          <a:ea typeface="Calibri" panose="020F0502020204030204" pitchFamily="34" charset="0"/>
                          <a:cs typeface="+mn-cs"/>
                        </a:rPr>
                        <a:t>printed annually</a:t>
                      </a:r>
                    </a:p>
                    <a:p>
                      <a:pPr marL="0" algn="l" defTabSz="457200" rtl="0" eaLnBrk="1" latinLnBrk="0" hangingPunct="1">
                        <a:lnSpc>
                          <a:spcPct val="100000"/>
                        </a:lnSpc>
                        <a:spcAft>
                          <a:spcPts val="0"/>
                        </a:spcAft>
                      </a:pPr>
                      <a:endParaRPr lang="en-ZA" sz="1400" kern="1200" dirty="0">
                        <a:solidFill>
                          <a:schemeClr val="tx1"/>
                        </a:solidFill>
                        <a:effectLst/>
                        <a:latin typeface="Arial" panose="020B060402020202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2018/19 SAYB and Official Guide to South Africa were published online, and 40 000 copies of Official Guide to South Africa were also printed.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00000"/>
                        </a:lnSpc>
                        <a:spcBef>
                          <a:spcPts val="300"/>
                        </a:spcBef>
                        <a:spcAft>
                          <a:spcPts val="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22" name="Line 138"/>
          <p:cNvSpPr>
            <a:spLocks noChangeShapeType="1"/>
          </p:cNvSpPr>
          <p:nvPr/>
        </p:nvSpPr>
        <p:spPr bwMode="auto">
          <a:xfrm>
            <a:off x="253736" y="657225"/>
            <a:ext cx="8569301"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fld id="{8843D58F-2DAB-1446-A47E-C34A82BC1FA1}" type="slidenum">
              <a:rPr lang="en-US" smtClean="0"/>
              <a:pPr/>
              <a:t>24</a:t>
            </a:fld>
            <a:endParaRPr lang="en-US" dirty="0"/>
          </a:p>
        </p:txBody>
      </p:sp>
    </p:spTree>
    <p:extLst>
      <p:ext uri="{BB962C8B-B14F-4D97-AF65-F5344CB8AC3E}">
        <p14:creationId xmlns:p14="http://schemas.microsoft.com/office/powerpoint/2010/main" xmlns="" val="4068826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3173549085"/>
              </p:ext>
            </p:extLst>
          </p:nvPr>
        </p:nvGraphicFramePr>
        <p:xfrm>
          <a:off x="253736" y="473875"/>
          <a:ext cx="8716842" cy="6187440"/>
        </p:xfrm>
        <a:graphic>
          <a:graphicData uri="http://schemas.openxmlformats.org/drawingml/2006/table">
            <a:tbl>
              <a:tblPr>
                <a:tableStyleId>{9D7B26C5-4107-4FEC-AEDC-1716B250A1EF}</a:tableStyleId>
              </a:tblPr>
              <a:tblGrid>
                <a:gridCol w="1356579">
                  <a:extLst>
                    <a:ext uri="{9D8B030D-6E8A-4147-A177-3AD203B41FA5}">
                      <a16:colId xmlns:a16="http://schemas.microsoft.com/office/drawing/2014/main" xmlns="" val="20000"/>
                    </a:ext>
                  </a:extLst>
                </a:gridCol>
                <a:gridCol w="2346690">
                  <a:extLst>
                    <a:ext uri="{9D8B030D-6E8A-4147-A177-3AD203B41FA5}">
                      <a16:colId xmlns:a16="http://schemas.microsoft.com/office/drawing/2014/main" xmlns="" val="20001"/>
                    </a:ext>
                  </a:extLst>
                </a:gridCol>
                <a:gridCol w="1853076">
                  <a:extLst>
                    <a:ext uri="{9D8B030D-6E8A-4147-A177-3AD203B41FA5}">
                      <a16:colId xmlns:a16="http://schemas.microsoft.com/office/drawing/2014/main" xmlns="" val="20002"/>
                    </a:ext>
                  </a:extLst>
                </a:gridCol>
                <a:gridCol w="1300166">
                  <a:extLst>
                    <a:ext uri="{9D8B030D-6E8A-4147-A177-3AD203B41FA5}">
                      <a16:colId xmlns:a16="http://schemas.microsoft.com/office/drawing/2014/main" xmlns="" val="20003"/>
                    </a:ext>
                  </a:extLst>
                </a:gridCol>
                <a:gridCol w="1860331">
                  <a:extLst>
                    <a:ext uri="{9D8B030D-6E8A-4147-A177-3AD203B41FA5}">
                      <a16:colId xmlns:a16="http://schemas.microsoft.com/office/drawing/2014/main" xmlns="" val="20004"/>
                    </a:ext>
                  </a:extLst>
                </a:gridCol>
              </a:tblGrid>
              <a:tr h="260976">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Products and Platforms (continued)</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608945">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1014908">
                <a:tc>
                  <a:txBody>
                    <a:bodyPr/>
                    <a:lstStyle/>
                    <a:p>
                      <a:pPr algn="l">
                        <a:lnSpc>
                          <a:spcPct val="100000"/>
                        </a:lnSpc>
                        <a:spcAft>
                          <a:spcPts val="800"/>
                        </a:spcAft>
                      </a:pPr>
                      <a:r>
                        <a:rPr lang="en-ZA" sz="14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Percentage of  language services requests completed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ZA" sz="1400"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Daily news updates on key government programmes and activities (excluding public holidays, weekends and holiday periods)</a:t>
                      </a:r>
                      <a:endParaRPr lang="en-US" sz="14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ZA" sz="1400"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100% (1 724 of 1 724) language services requests were completed</a:t>
                      </a:r>
                      <a:endParaRPr lang="en-US" sz="14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00000"/>
                        </a:lnSpc>
                        <a:spcBef>
                          <a:spcPts val="300"/>
                        </a:spcBef>
                        <a:spcAft>
                          <a:spcPts val="300"/>
                        </a:spcAft>
                      </a:pPr>
                      <a:r>
                        <a:rPr lang="en-ZA" sz="1400" dirty="0" smtClean="0">
                          <a:effectLst/>
                          <a:latin typeface="Arial" panose="020B0604020202020204" pitchFamily="34" charset="0"/>
                          <a:ea typeface="Calibri" panose="020F0502020204030204" pitchFamily="34"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300"/>
                        </a:spcBef>
                        <a:spcAft>
                          <a:spcPts val="30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None</a:t>
                      </a: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001636">
                <a:tc>
                  <a:txBody>
                    <a:bodyPr/>
                    <a:lstStyle/>
                    <a:p>
                      <a:pPr algn="l">
                        <a:lnSpc>
                          <a:spcPct val="100000"/>
                        </a:lnSpc>
                        <a:spcAft>
                          <a:spcPts val="0"/>
                        </a:spcAft>
                      </a:pPr>
                      <a:r>
                        <a:rPr lang="en-US" sz="1400" dirty="0" smtClean="0">
                          <a:effectLst/>
                          <a:latin typeface="Arial" panose="020B0604020202020204" pitchFamily="34" charset="0"/>
                          <a:ea typeface="Calibri" panose="020F0502020204030204" pitchFamily="34" charset="0"/>
                        </a:rPr>
                        <a:t>News updates on key government </a:t>
                      </a:r>
                      <a:r>
                        <a:rPr lang="en-US" sz="1400" dirty="0" err="1" smtClean="0">
                          <a:effectLst/>
                          <a:latin typeface="Arial" panose="020B0604020202020204" pitchFamily="34" charset="0"/>
                          <a:ea typeface="Calibri" panose="020F0502020204030204" pitchFamily="34" charset="0"/>
                        </a:rPr>
                        <a:t>programmes</a:t>
                      </a:r>
                      <a:r>
                        <a:rPr lang="en-US" sz="1400" dirty="0" smtClean="0">
                          <a:effectLst/>
                          <a:latin typeface="Arial" panose="020B0604020202020204" pitchFamily="34" charset="0"/>
                          <a:ea typeface="Calibri" panose="020F0502020204030204" pitchFamily="34" charset="0"/>
                        </a:rPr>
                        <a:t> and activities (excluding public holidays, weekends and holiday periods)</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Daily news updates on key government </a:t>
                      </a:r>
                      <a:r>
                        <a:rPr lang="en-US" sz="1400" dirty="0" err="1" smtClean="0">
                          <a:effectLst/>
                          <a:latin typeface="Arial" panose="020B0604020202020204" pitchFamily="34" charset="0"/>
                          <a:ea typeface="Calibri" panose="020F0502020204030204" pitchFamily="34" charset="0"/>
                          <a:cs typeface="Arial" panose="020B0604020202020204" pitchFamily="34" charset="0"/>
                        </a:rPr>
                        <a:t>programmes</a:t>
                      </a:r>
                      <a:r>
                        <a:rPr lang="en-US" sz="1400" dirty="0" smtClean="0">
                          <a:effectLst/>
                          <a:latin typeface="Arial" panose="020B0604020202020204" pitchFamily="34" charset="0"/>
                          <a:ea typeface="Calibri" panose="020F0502020204030204" pitchFamily="34" charset="0"/>
                          <a:cs typeface="Arial" panose="020B0604020202020204" pitchFamily="34" charset="0"/>
                        </a:rPr>
                        <a:t> and activities (excluding public holidays, weekends and holiday periods)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Daily news were updated on key government </a:t>
                      </a:r>
                      <a:r>
                        <a:rPr lang="en-US" sz="1400" dirty="0" err="1" smtClean="0">
                          <a:effectLst/>
                          <a:latin typeface="Arial" panose="020B0604020202020204" pitchFamily="34" charset="0"/>
                          <a:ea typeface="Calibri" panose="020F0502020204030204" pitchFamily="34" charset="0"/>
                          <a:cs typeface="Arial" panose="020B0604020202020204" pitchFamily="34" charset="0"/>
                        </a:rPr>
                        <a:t>programmes</a:t>
                      </a:r>
                      <a:r>
                        <a:rPr lang="en-US" sz="1400" dirty="0" smtClean="0">
                          <a:effectLst/>
                          <a:latin typeface="Arial" panose="020B0604020202020204" pitchFamily="34" charset="0"/>
                          <a:ea typeface="Calibri" panose="020F0502020204030204" pitchFamily="34" charset="0"/>
                          <a:cs typeface="Arial" panose="020B0604020202020204" pitchFamily="34" charset="0"/>
                        </a:rPr>
                        <a:t> and activities (excluding</a:t>
                      </a:r>
                    </a:p>
                    <a:p>
                      <a:pPr marL="0" marR="0" algn="l">
                        <a:lnSpc>
                          <a:spcPct val="100000"/>
                        </a:lnSpc>
                        <a:spcBef>
                          <a:spcPts val="0"/>
                        </a:spcBef>
                        <a:spcAft>
                          <a:spcPts val="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some public holidays,</a:t>
                      </a:r>
                    </a:p>
                    <a:p>
                      <a:pPr marL="0" marR="0" algn="l">
                        <a:lnSpc>
                          <a:spcPct val="100000"/>
                        </a:lnSpc>
                        <a:spcBef>
                          <a:spcPts val="0"/>
                        </a:spcBef>
                        <a:spcAft>
                          <a:spcPts val="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weekends and holiday</a:t>
                      </a:r>
                    </a:p>
                    <a:p>
                      <a:pPr marL="0" marR="0" algn="l">
                        <a:lnSpc>
                          <a:spcPct val="100000"/>
                        </a:lnSpc>
                        <a:spcBef>
                          <a:spcPts val="0"/>
                        </a:spcBef>
                        <a:spcAft>
                          <a:spcPts val="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periods) : </a:t>
                      </a:r>
                    </a:p>
                    <a:p>
                      <a:pPr marL="0" marR="0" algn="l">
                        <a:lnSpc>
                          <a:spcPct val="100000"/>
                        </a:lnSpc>
                        <a:spcBef>
                          <a:spcPts val="0"/>
                        </a:spcBef>
                        <a:spcAft>
                          <a:spcPts val="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	Stories published over quarter: 2 668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00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News articles had to be updated on Saturdays and Sundays to cover key government </a:t>
                      </a:r>
                      <a:r>
                        <a:rPr lang="en-US" sz="1400" dirty="0" err="1" smtClean="0">
                          <a:effectLst/>
                          <a:latin typeface="Arial" panose="020B0604020202020204" pitchFamily="34" charset="0"/>
                          <a:ea typeface="Calibri" panose="020F0502020204030204" pitchFamily="34" charset="0"/>
                          <a:cs typeface="Arial" panose="020B0604020202020204" pitchFamily="34" charset="0"/>
                        </a:rPr>
                        <a:t>programmes</a:t>
                      </a:r>
                      <a:r>
                        <a:rPr lang="en-US" sz="1400" dirty="0" smtClean="0">
                          <a:effectLst/>
                          <a:latin typeface="Arial" panose="020B0604020202020204" pitchFamily="34" charset="0"/>
                          <a:ea typeface="Calibri" panose="020F0502020204030204" pitchFamily="34" charset="0"/>
                          <a:cs typeface="Arial" panose="020B0604020202020204" pitchFamily="34" charset="0"/>
                        </a:rPr>
                        <a:t> that took place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Government </a:t>
                      </a:r>
                      <a:r>
                        <a:rPr lang="en-US" sz="1400" dirty="0" err="1" smtClean="0">
                          <a:effectLst/>
                          <a:latin typeface="Arial" panose="020B0604020202020204" pitchFamily="34" charset="0"/>
                          <a:ea typeface="Calibri" panose="020F0502020204030204" pitchFamily="34" charset="0"/>
                          <a:cs typeface="Arial" panose="020B0604020202020204" pitchFamily="34" charset="0"/>
                        </a:rPr>
                        <a:t>programmes</a:t>
                      </a:r>
                      <a:r>
                        <a:rPr lang="en-US" sz="1400" dirty="0" smtClean="0">
                          <a:effectLst/>
                          <a:latin typeface="Arial" panose="020B0604020202020204" pitchFamily="34" charset="0"/>
                          <a:ea typeface="Calibri" panose="020F0502020204030204" pitchFamily="34" charset="0"/>
                          <a:cs typeface="Arial" panose="020B0604020202020204" pitchFamily="34" charset="0"/>
                        </a:rPr>
                        <a:t> had increased significantly over the reporting period. </a:t>
                      </a:r>
                    </a:p>
                    <a:p>
                      <a:pPr algn="l">
                        <a:lnSpc>
                          <a:spcPct val="100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To the extent that news articles had to be published on Saturdays and Sundays.</a:t>
                      </a:r>
                    </a:p>
                    <a:p>
                      <a:pPr algn="l">
                        <a:lnSpc>
                          <a:spcPct val="100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Being the Government’s news agency – the only one – </a:t>
                      </a:r>
                      <a:r>
                        <a:rPr lang="en-US" sz="1400" dirty="0" err="1" smtClean="0">
                          <a:effectLst/>
                          <a:latin typeface="Arial" panose="020B0604020202020204" pitchFamily="34" charset="0"/>
                          <a:ea typeface="Calibri" panose="020F0502020204030204" pitchFamily="34" charset="0"/>
                          <a:cs typeface="Arial" panose="020B0604020202020204" pitchFamily="34" charset="0"/>
                        </a:rPr>
                        <a:t>SAnews</a:t>
                      </a:r>
                      <a:r>
                        <a:rPr lang="en-US" sz="1400" dirty="0" smtClean="0">
                          <a:effectLst/>
                          <a:latin typeface="Arial" panose="020B0604020202020204" pitchFamily="34" charset="0"/>
                          <a:ea typeface="Calibri" panose="020F0502020204030204" pitchFamily="34" charset="0"/>
                          <a:cs typeface="Arial" panose="020B0604020202020204" pitchFamily="34" charset="0"/>
                        </a:rPr>
                        <a:t> could not lag behind the other private news agencies in publishing government news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4" name="Title 1"/>
          <p:cNvSpPr txBox="1">
            <a:spLocks/>
          </p:cNvSpPr>
          <p:nvPr/>
        </p:nvSpPr>
        <p:spPr>
          <a:xfrm>
            <a:off x="239498" y="59282"/>
            <a:ext cx="8731080" cy="414593"/>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28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Programme 2: Content Processing and Dissemination</a:t>
            </a:r>
          </a:p>
        </p:txBody>
      </p:sp>
      <p:sp>
        <p:nvSpPr>
          <p:cNvPr id="6" name="Slide Number Placeholder 5"/>
          <p:cNvSpPr>
            <a:spLocks noGrp="1"/>
          </p:cNvSpPr>
          <p:nvPr>
            <p:ph type="sldNum" sz="quarter" idx="12"/>
          </p:nvPr>
        </p:nvSpPr>
        <p:spPr/>
        <p:txBody>
          <a:bodyPr/>
          <a:lstStyle/>
          <a:p>
            <a:fld id="{8843D58F-2DAB-1446-A47E-C34A82BC1FA1}" type="slidenum">
              <a:rPr lang="en-US" smtClean="0"/>
              <a:pPr/>
              <a:t>25</a:t>
            </a:fld>
            <a:endParaRPr lang="en-US" dirty="0"/>
          </a:p>
        </p:txBody>
      </p:sp>
    </p:spTree>
    <p:extLst>
      <p:ext uri="{BB962C8B-B14F-4D97-AF65-F5344CB8AC3E}">
        <p14:creationId xmlns:p14="http://schemas.microsoft.com/office/powerpoint/2010/main" xmlns="" val="3207553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778126742"/>
              </p:ext>
            </p:extLst>
          </p:nvPr>
        </p:nvGraphicFramePr>
        <p:xfrm>
          <a:off x="239498" y="758786"/>
          <a:ext cx="8583541" cy="5504449"/>
        </p:xfrm>
        <a:graphic>
          <a:graphicData uri="http://schemas.openxmlformats.org/drawingml/2006/table">
            <a:tbl>
              <a:tblPr>
                <a:tableStyleId>{9D7B26C5-4107-4FEC-AEDC-1716B250A1EF}</a:tableStyleId>
              </a:tblPr>
              <a:tblGrid>
                <a:gridCol w="1827894">
                  <a:extLst>
                    <a:ext uri="{9D8B030D-6E8A-4147-A177-3AD203B41FA5}">
                      <a16:colId xmlns:a16="http://schemas.microsoft.com/office/drawing/2014/main" xmlns="" val="20000"/>
                    </a:ext>
                  </a:extLst>
                </a:gridCol>
                <a:gridCol w="1827894">
                  <a:extLst>
                    <a:ext uri="{9D8B030D-6E8A-4147-A177-3AD203B41FA5}">
                      <a16:colId xmlns:a16="http://schemas.microsoft.com/office/drawing/2014/main" xmlns="" val="20001"/>
                    </a:ext>
                  </a:extLst>
                </a:gridCol>
                <a:gridCol w="1945838">
                  <a:extLst>
                    <a:ext uri="{9D8B030D-6E8A-4147-A177-3AD203B41FA5}">
                      <a16:colId xmlns:a16="http://schemas.microsoft.com/office/drawing/2014/main" xmlns="" val="20002"/>
                    </a:ext>
                  </a:extLst>
                </a:gridCol>
                <a:gridCol w="1521373">
                  <a:extLst>
                    <a:ext uri="{9D8B030D-6E8A-4147-A177-3AD203B41FA5}">
                      <a16:colId xmlns:a16="http://schemas.microsoft.com/office/drawing/2014/main" xmlns="" val="20003"/>
                    </a:ext>
                  </a:extLst>
                </a:gridCol>
                <a:gridCol w="1460542">
                  <a:extLst>
                    <a:ext uri="{9D8B030D-6E8A-4147-A177-3AD203B41FA5}">
                      <a16:colId xmlns:a16="http://schemas.microsoft.com/office/drawing/2014/main" xmlns="" val="20004"/>
                    </a:ext>
                  </a:extLst>
                </a:gridCol>
              </a:tblGrid>
              <a:tr h="568170">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Products and Platforms (continued)</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649541">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4286738">
                <a:tc>
                  <a:txBody>
                    <a:bodyPr/>
                    <a:lstStyle/>
                    <a:p>
                      <a:pPr algn="l"/>
                      <a:r>
                        <a:rPr lang="en-US" sz="1400" b="0" i="0" u="none" strike="noStrike" baseline="0" dirty="0" smtClean="0">
                          <a:solidFill>
                            <a:schemeClr val="tx1"/>
                          </a:solidFill>
                          <a:latin typeface="HelveticaNeue"/>
                        </a:rPr>
                        <a:t>Update social media accounts as per content received (excluding public holidays, weekends and holiday periods) </a:t>
                      </a:r>
                      <a:endPar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Daily updates on GCIS social media accounts implemented (excluding public holidays, weekends and holiday periods) </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Daily updates on GCIS social media accounts were  implemented (including public holidays, weekends and excluding holiday periods)</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r>
                        <a:rPr lang="en-US" sz="1400" b="0" i="0" u="none" strike="noStrike" baseline="0" dirty="0" smtClean="0">
                          <a:solidFill>
                            <a:schemeClr val="tx1"/>
                          </a:solidFill>
                          <a:latin typeface="HelveticaNeue"/>
                        </a:rPr>
                        <a:t>The GCIS social media accounts were updated on public holidays and weekends </a:t>
                      </a:r>
                      <a:endPar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Government </a:t>
                      </a:r>
                      <a:r>
                        <a:rPr lang="en-US" sz="1400" b="0" i="0" u="none" strike="noStrike" baseline="0" dirty="0" err="1" smtClean="0">
                          <a:solidFill>
                            <a:schemeClr val="tx1"/>
                          </a:solidFill>
                          <a:latin typeface="HelveticaNeue"/>
                        </a:rPr>
                        <a:t>programmes</a:t>
                      </a:r>
                      <a:r>
                        <a:rPr lang="en-US" sz="1400" b="0" i="0" u="none" strike="noStrike" baseline="0" dirty="0" smtClean="0">
                          <a:solidFill>
                            <a:schemeClr val="tx1"/>
                          </a:solidFill>
                          <a:latin typeface="HelveticaNeue"/>
                        </a:rPr>
                        <a:t> had increased significantly over the reporting period, which required updates on the GCIS social media accounts</a:t>
                      </a:r>
                      <a:endPar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4" name="Title 1"/>
          <p:cNvSpPr txBox="1">
            <a:spLocks/>
          </p:cNvSpPr>
          <p:nvPr/>
        </p:nvSpPr>
        <p:spPr>
          <a:xfrm>
            <a:off x="239498" y="242632"/>
            <a:ext cx="8583540" cy="414593"/>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28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Programme 2: Content Processing and Dissemination</a:t>
            </a:r>
          </a:p>
        </p:txBody>
      </p:sp>
      <p:sp>
        <p:nvSpPr>
          <p:cNvPr id="5" name="Line 138"/>
          <p:cNvSpPr>
            <a:spLocks noChangeShapeType="1"/>
          </p:cNvSpPr>
          <p:nvPr/>
        </p:nvSpPr>
        <p:spPr bwMode="auto">
          <a:xfrm>
            <a:off x="239497" y="758785"/>
            <a:ext cx="8583541"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pPr/>
              <a:t>26</a:t>
            </a:fld>
            <a:endParaRPr lang="en-US" dirty="0"/>
          </a:p>
        </p:txBody>
      </p:sp>
    </p:spTree>
    <p:extLst>
      <p:ext uri="{BB962C8B-B14F-4D97-AF65-F5344CB8AC3E}">
        <p14:creationId xmlns:p14="http://schemas.microsoft.com/office/powerpoint/2010/main" xmlns="" val="21288553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214608861"/>
              </p:ext>
            </p:extLst>
          </p:nvPr>
        </p:nvGraphicFramePr>
        <p:xfrm>
          <a:off x="239498" y="758785"/>
          <a:ext cx="8662456" cy="5870583"/>
        </p:xfrm>
        <a:graphic>
          <a:graphicData uri="http://schemas.openxmlformats.org/drawingml/2006/table">
            <a:tbl>
              <a:tblPr>
                <a:tableStyleId>{9D7B26C5-4107-4FEC-AEDC-1716B250A1EF}</a:tableStyleId>
              </a:tblPr>
              <a:tblGrid>
                <a:gridCol w="2058640">
                  <a:extLst>
                    <a:ext uri="{9D8B030D-6E8A-4147-A177-3AD203B41FA5}">
                      <a16:colId xmlns:a16="http://schemas.microsoft.com/office/drawing/2014/main" xmlns="" val="20000"/>
                    </a:ext>
                  </a:extLst>
                </a:gridCol>
                <a:gridCol w="1950181">
                  <a:extLst>
                    <a:ext uri="{9D8B030D-6E8A-4147-A177-3AD203B41FA5}">
                      <a16:colId xmlns:a16="http://schemas.microsoft.com/office/drawing/2014/main" xmlns="" val="20001"/>
                    </a:ext>
                  </a:extLst>
                </a:gridCol>
                <a:gridCol w="1925904">
                  <a:extLst>
                    <a:ext uri="{9D8B030D-6E8A-4147-A177-3AD203B41FA5}">
                      <a16:colId xmlns:a16="http://schemas.microsoft.com/office/drawing/2014/main" xmlns="" val="20002"/>
                    </a:ext>
                  </a:extLst>
                </a:gridCol>
                <a:gridCol w="1424198">
                  <a:extLst>
                    <a:ext uri="{9D8B030D-6E8A-4147-A177-3AD203B41FA5}">
                      <a16:colId xmlns:a16="http://schemas.microsoft.com/office/drawing/2014/main" xmlns="" val="20003"/>
                    </a:ext>
                  </a:extLst>
                </a:gridCol>
                <a:gridCol w="1303533">
                  <a:extLst>
                    <a:ext uri="{9D8B030D-6E8A-4147-A177-3AD203B41FA5}">
                      <a16:colId xmlns:a16="http://schemas.microsoft.com/office/drawing/2014/main" xmlns="" val="20004"/>
                    </a:ext>
                  </a:extLst>
                </a:gridCol>
              </a:tblGrid>
              <a:tr h="266725">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Policy and Research</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414905">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829811">
                <a:tc>
                  <a:txBody>
                    <a:bodyPr/>
                    <a:lstStyle/>
                    <a:p>
                      <a:pPr algn="l">
                        <a:lnSpc>
                          <a:spcPct val="100000"/>
                        </a:lnSpc>
                      </a:pPr>
                      <a:r>
                        <a:rPr lang="en-US" sz="1400" b="0" i="0" u="none" strike="noStrike" baseline="0" dirty="0" smtClean="0">
                          <a:solidFill>
                            <a:schemeClr val="tx1"/>
                          </a:solidFill>
                          <a:latin typeface="Arial" panose="020B0604020202020204" pitchFamily="34" charset="0"/>
                          <a:cs typeface="Arial" panose="020B0604020202020204" pitchFamily="34" charset="0"/>
                        </a:rPr>
                        <a:t>Number of cluster reports on perceptions of government priorities produced </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pPr>
                      <a:r>
                        <a:rPr lang="en-US" sz="1400" b="0" i="0" u="none" strike="noStrike" baseline="0" dirty="0" smtClean="0">
                          <a:solidFill>
                            <a:schemeClr val="tx1"/>
                          </a:solidFill>
                          <a:latin typeface="Arial" panose="020B0604020202020204" pitchFamily="34" charset="0"/>
                          <a:cs typeface="Arial" panose="020B0604020202020204" pitchFamily="34" charset="0"/>
                        </a:rPr>
                        <a:t>10 cluster reports on perceptions of government priorities produced </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pPr>
                      <a:r>
                        <a:rPr lang="en-US" sz="1400" b="0" i="0" u="none" strike="noStrike" baseline="0" dirty="0" smtClean="0">
                          <a:solidFill>
                            <a:schemeClr val="tx1"/>
                          </a:solidFill>
                          <a:latin typeface="Arial" panose="020B0604020202020204" pitchFamily="34" charset="0"/>
                          <a:cs typeface="Arial" panose="020B0604020202020204" pitchFamily="34" charset="0"/>
                        </a:rPr>
                        <a:t>Produced 10 cluster reports on  perceptions of government priorities </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00000"/>
                        </a:lnSpc>
                        <a:spcAft>
                          <a:spcPts val="0"/>
                        </a:spcAft>
                      </a:pPr>
                      <a:r>
                        <a:rPr lang="en-ZA" sz="1400" dirty="0">
                          <a:effectLst/>
                          <a:latin typeface="Arial" panose="020B0604020202020204" pitchFamily="34" charset="0"/>
                          <a:ea typeface="Times New Roman" panose="02020603050405020304" pitchFamily="18" charset="0"/>
                          <a:cs typeface="Arial" panose="020B0604020202020204" pitchFamily="34"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ZA" sz="1400" dirty="0">
                          <a:effectLst/>
                          <a:latin typeface="Arial" panose="020B0604020202020204" pitchFamily="34" charset="0"/>
                          <a:ea typeface="Times New Roman" panose="02020603050405020304" pitchFamily="18" charset="0"/>
                          <a:cs typeface="Arial" panose="020B0604020202020204" pitchFamily="34"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244716">
                <a:tc>
                  <a:txBody>
                    <a:bodyPr/>
                    <a:lstStyle/>
                    <a:p>
                      <a:pPr algn="l"/>
                      <a:r>
                        <a:rPr lang="en-US" sz="1400" b="0" i="0" u="none" strike="noStrike" baseline="0" dirty="0" smtClean="0">
                          <a:solidFill>
                            <a:schemeClr val="tx1"/>
                          </a:solidFill>
                          <a:latin typeface="Arial" panose="020B0604020202020204" pitchFamily="34" charset="0"/>
                          <a:cs typeface="Arial" panose="020B0604020202020204" pitchFamily="34" charset="0"/>
                        </a:rPr>
                        <a:t>Number of reports on government communication monitoring and evaluation (GCME) produced</a:t>
                      </a:r>
                      <a:endPar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Arial" panose="020B0604020202020204" pitchFamily="34" charset="0"/>
                          <a:cs typeface="Arial" panose="020B0604020202020204" pitchFamily="34" charset="0"/>
                        </a:rPr>
                        <a:t>Two reports on government communication monitoring and evaluation produced</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Arial" panose="020B0604020202020204" pitchFamily="34" charset="0"/>
                          <a:cs typeface="Arial" panose="020B0604020202020204" pitchFamily="34" charset="0"/>
                        </a:rPr>
                        <a:t>Produced two reports on government communication monitoring and evaluation</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1563759">
                <a:tc>
                  <a:txBody>
                    <a:bodyPr/>
                    <a:lstStyle/>
                    <a:p>
                      <a:pPr marL="0" marR="0" algn="just">
                        <a:lnSpc>
                          <a:spcPct val="115000"/>
                        </a:lnSpc>
                        <a:spcBef>
                          <a:spcPts val="0"/>
                        </a:spcBef>
                        <a:spcAft>
                          <a:spcPts val="0"/>
                        </a:spcAft>
                      </a:pPr>
                      <a:r>
                        <a:rPr lang="en-ZA" sz="1400" kern="1200" dirty="0">
                          <a:effectLst/>
                          <a:latin typeface="Arial" panose="020B0604020202020204" pitchFamily="34" charset="0"/>
                          <a:ea typeface="MS Mincho" panose="02020609040205080304" pitchFamily="49" charset="-128"/>
                          <a:cs typeface="Arial" panose="020B0604020202020204" pitchFamily="34" charset="0"/>
                        </a:rPr>
                        <a:t>Percentage of key messages produced. (excluding weekends, public holidays and holiday periods)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ZA" sz="1400" dirty="0">
                          <a:effectLst/>
                          <a:latin typeface="Arial" panose="020B0604020202020204" pitchFamily="34" charset="0"/>
                          <a:ea typeface="Calibri" panose="020F0502020204030204" pitchFamily="34" charset="0"/>
                          <a:cs typeface="Arial" panose="020B0604020202020204" pitchFamily="34" charset="0"/>
                        </a:rPr>
                        <a:t>Produce 100% of key messages requested. </a:t>
                      </a:r>
                      <a:r>
                        <a:rPr lang="en-ZA" sz="1400" kern="1200" dirty="0">
                          <a:effectLst/>
                          <a:latin typeface="Arial" panose="020B0604020202020204" pitchFamily="34" charset="0"/>
                          <a:ea typeface="MS Mincho" panose="02020609040205080304" pitchFamily="49" charset="-128"/>
                          <a:cs typeface="Arial" panose="020B0604020202020204" pitchFamily="34" charset="0"/>
                        </a:rPr>
                        <a:t>(excluding weekends, public holidays and holiday periods)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ZA" sz="1400" dirty="0">
                          <a:effectLst/>
                          <a:latin typeface="Arial" panose="020B0604020202020204" pitchFamily="34" charset="0"/>
                          <a:ea typeface="Calibri" panose="020F0502020204030204" pitchFamily="34" charset="0"/>
                          <a:cs typeface="Arial" panose="020B0604020202020204" pitchFamily="34" charset="0"/>
                        </a:rPr>
                        <a:t>Produced </a:t>
                      </a:r>
                      <a:r>
                        <a:rPr lang="en-ZA" sz="1400" dirty="0" smtClean="0">
                          <a:effectLst/>
                          <a:latin typeface="Arial" panose="020B0604020202020204" pitchFamily="34" charset="0"/>
                          <a:ea typeface="Calibri" panose="020F0502020204030204" pitchFamily="34" charset="0"/>
                          <a:cs typeface="Arial" panose="020B0604020202020204" pitchFamily="34" charset="0"/>
                        </a:rPr>
                        <a:t>168 </a:t>
                      </a:r>
                      <a:r>
                        <a:rPr lang="en-ZA" sz="1400" dirty="0">
                          <a:effectLst/>
                          <a:latin typeface="Arial" panose="020B0604020202020204" pitchFamily="34" charset="0"/>
                          <a:ea typeface="Calibri" panose="020F0502020204030204" pitchFamily="34" charset="0"/>
                          <a:cs typeface="Arial" panose="020B0604020202020204" pitchFamily="34" charset="0"/>
                        </a:rPr>
                        <a:t>(100%) sets of key messages as per requests. (excluding weekends, public holidays and holiday periods).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12009912"/>
                  </a:ext>
                </a:extLst>
              </a:tr>
              <a:tr h="1411111">
                <a:tc>
                  <a:txBody>
                    <a:bodyPr/>
                    <a:lstStyle/>
                    <a:p>
                      <a:pPr marL="0" marR="0" algn="just">
                        <a:lnSpc>
                          <a:spcPct val="115000"/>
                        </a:lnSpc>
                        <a:spcBef>
                          <a:spcPts val="0"/>
                        </a:spcBef>
                        <a:spcAft>
                          <a:spcPts val="0"/>
                        </a:spcAft>
                      </a:pPr>
                      <a:r>
                        <a:rPr lang="en-US" sz="1400" dirty="0" smtClean="0">
                          <a:effectLst/>
                          <a:latin typeface="Arial" panose="020B0604020202020204" pitchFamily="34" charset="0"/>
                          <a:ea typeface="Calibri" panose="020F0502020204030204" pitchFamily="34" charset="0"/>
                        </a:rPr>
                        <a:t>Percentage  of opinion pieces produced (excluding weekends, public holidays and holiday periods)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Produce 100% of opinion pieces (excluding weekends, public holidays and holiday periods)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Produced 79 (100%) of opinion pieces requested (excluding weekends, public holidays and holiday periods)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15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None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None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12331377"/>
                  </a:ext>
                </a:extLst>
              </a:tr>
            </a:tbl>
          </a:graphicData>
        </a:graphic>
      </p:graphicFrame>
      <p:sp>
        <p:nvSpPr>
          <p:cNvPr id="3" name="Title 1"/>
          <p:cNvSpPr txBox="1">
            <a:spLocks/>
          </p:cNvSpPr>
          <p:nvPr/>
        </p:nvSpPr>
        <p:spPr>
          <a:xfrm>
            <a:off x="239498" y="242632"/>
            <a:ext cx="8662455" cy="414593"/>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28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Programme 2: Content Processing and Dissemination</a:t>
            </a:r>
          </a:p>
        </p:txBody>
      </p:sp>
      <p:sp>
        <p:nvSpPr>
          <p:cNvPr id="4" name="Line 138"/>
          <p:cNvSpPr>
            <a:spLocks noChangeShapeType="1"/>
          </p:cNvSpPr>
          <p:nvPr/>
        </p:nvSpPr>
        <p:spPr bwMode="auto">
          <a:xfrm>
            <a:off x="239498" y="758785"/>
            <a:ext cx="8662455"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pPr/>
              <a:t>27</a:t>
            </a:fld>
            <a:endParaRPr lang="en-US" dirty="0"/>
          </a:p>
        </p:txBody>
      </p:sp>
    </p:spTree>
    <p:extLst>
      <p:ext uri="{BB962C8B-B14F-4D97-AF65-F5344CB8AC3E}">
        <p14:creationId xmlns:p14="http://schemas.microsoft.com/office/powerpoint/2010/main" xmlns="" val="28691680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664925978"/>
              </p:ext>
            </p:extLst>
          </p:nvPr>
        </p:nvGraphicFramePr>
        <p:xfrm>
          <a:off x="122349" y="632871"/>
          <a:ext cx="8892862" cy="5905494"/>
        </p:xfrm>
        <a:graphic>
          <a:graphicData uri="http://schemas.openxmlformats.org/drawingml/2006/table">
            <a:tbl>
              <a:tblPr>
                <a:tableStyleId>{9D7B26C5-4107-4FEC-AEDC-1716B250A1EF}</a:tableStyleId>
              </a:tblPr>
              <a:tblGrid>
                <a:gridCol w="1654936">
                  <a:extLst>
                    <a:ext uri="{9D8B030D-6E8A-4147-A177-3AD203B41FA5}">
                      <a16:colId xmlns:a16="http://schemas.microsoft.com/office/drawing/2014/main" xmlns="" val="20000"/>
                    </a:ext>
                  </a:extLst>
                </a:gridCol>
                <a:gridCol w="1751526">
                  <a:extLst>
                    <a:ext uri="{9D8B030D-6E8A-4147-A177-3AD203B41FA5}">
                      <a16:colId xmlns:a16="http://schemas.microsoft.com/office/drawing/2014/main" xmlns="" val="20001"/>
                    </a:ext>
                  </a:extLst>
                </a:gridCol>
                <a:gridCol w="2091596">
                  <a:extLst>
                    <a:ext uri="{9D8B030D-6E8A-4147-A177-3AD203B41FA5}">
                      <a16:colId xmlns:a16="http://schemas.microsoft.com/office/drawing/2014/main" xmlns="" val="20002"/>
                    </a:ext>
                  </a:extLst>
                </a:gridCol>
                <a:gridCol w="1462973">
                  <a:extLst>
                    <a:ext uri="{9D8B030D-6E8A-4147-A177-3AD203B41FA5}">
                      <a16:colId xmlns:a16="http://schemas.microsoft.com/office/drawing/2014/main" xmlns="" val="20003"/>
                    </a:ext>
                  </a:extLst>
                </a:gridCol>
                <a:gridCol w="1931831">
                  <a:extLst>
                    <a:ext uri="{9D8B030D-6E8A-4147-A177-3AD203B41FA5}">
                      <a16:colId xmlns:a16="http://schemas.microsoft.com/office/drawing/2014/main" xmlns="" val="20004"/>
                    </a:ext>
                  </a:extLst>
                </a:gridCol>
              </a:tblGrid>
              <a:tr h="376283">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Communication Service Agency</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941637">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802906">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mn-cs"/>
                        </a:rPr>
                        <a:t>Number of video services provided per year </a:t>
                      </a:r>
                      <a:endParaRPr kumimoji="0" lang="en-ZA"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600 video services provided</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750 video services were provided</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15000"/>
                        </a:lnSpc>
                        <a:spcBef>
                          <a:spcPts val="300"/>
                        </a:spcBef>
                        <a:spcAft>
                          <a:spcPts val="300"/>
                        </a:spcAft>
                      </a:pPr>
                      <a:r>
                        <a:rPr lang="en-ZA"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Target overachieved by 150</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More request for video coverage were received than planned</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338176">
                <a:tc>
                  <a:txBody>
                    <a:bodyPr/>
                    <a:lstStyle/>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Percentage</a:t>
                      </a:r>
                    </a:p>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of approved</a:t>
                      </a:r>
                    </a:p>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media buying</a:t>
                      </a:r>
                    </a:p>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campaigns</a:t>
                      </a:r>
                    </a:p>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implemented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40%</a:t>
                      </a:r>
                    </a:p>
                    <a:p>
                      <a:pPr algn="l"/>
                      <a:r>
                        <a:rPr lang="en-US" sz="1400" b="0" i="0" u="none" strike="noStrike" baseline="0" dirty="0" smtClean="0">
                          <a:solidFill>
                            <a:schemeClr val="tx1"/>
                          </a:solidFill>
                          <a:latin typeface="HelveticaNeue"/>
                        </a:rPr>
                        <a:t>of approved</a:t>
                      </a:r>
                    </a:p>
                    <a:p>
                      <a:pPr algn="l"/>
                      <a:r>
                        <a:rPr lang="en-US" sz="1400" b="0" i="0" u="none" strike="noStrike" baseline="0" dirty="0" smtClean="0">
                          <a:solidFill>
                            <a:schemeClr val="tx1"/>
                          </a:solidFill>
                          <a:latin typeface="HelveticaNeue"/>
                        </a:rPr>
                        <a:t>media buying</a:t>
                      </a:r>
                    </a:p>
                    <a:p>
                      <a:pPr algn="l"/>
                      <a:r>
                        <a:rPr lang="en-US" sz="1400" b="0" i="0" u="none" strike="noStrike" baseline="0" dirty="0" smtClean="0">
                          <a:solidFill>
                            <a:schemeClr val="tx1"/>
                          </a:solidFill>
                          <a:latin typeface="HelveticaNeue"/>
                        </a:rPr>
                        <a:t>campaigns</a:t>
                      </a:r>
                    </a:p>
                    <a:p>
                      <a:pPr algn="l"/>
                      <a:r>
                        <a:rPr lang="en-US" sz="1400" b="0" i="0" u="none" strike="noStrike" baseline="0" dirty="0" smtClean="0">
                          <a:solidFill>
                            <a:schemeClr val="tx1"/>
                          </a:solidFill>
                          <a:latin typeface="HelveticaNeue"/>
                        </a:rPr>
                        <a:t>implemented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88% of approved</a:t>
                      </a:r>
                    </a:p>
                    <a:p>
                      <a:pPr algn="l"/>
                      <a:r>
                        <a:rPr lang="en-US" sz="1400" b="0" i="0" u="none" strike="noStrike" baseline="0" dirty="0" smtClean="0">
                          <a:solidFill>
                            <a:schemeClr val="tx1"/>
                          </a:solidFill>
                          <a:latin typeface="HelveticaNeue"/>
                        </a:rPr>
                        <a:t>media buying</a:t>
                      </a:r>
                    </a:p>
                    <a:p>
                      <a:pPr algn="l"/>
                      <a:r>
                        <a:rPr lang="en-US" sz="1400" b="0" i="0" u="none" strike="noStrike" baseline="0" dirty="0" smtClean="0">
                          <a:solidFill>
                            <a:schemeClr val="tx1"/>
                          </a:solidFill>
                          <a:latin typeface="HelveticaNeue"/>
                        </a:rPr>
                        <a:t>campaigns</a:t>
                      </a:r>
                    </a:p>
                    <a:p>
                      <a:pPr algn="l"/>
                      <a:r>
                        <a:rPr lang="en-US" sz="1400" b="0" i="0" u="none" strike="noStrike" baseline="0" dirty="0" smtClean="0">
                          <a:solidFill>
                            <a:schemeClr val="tx1"/>
                          </a:solidFill>
                          <a:latin typeface="HelveticaNeue"/>
                        </a:rPr>
                        <a:t>were implemented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r>
                        <a:rPr lang="en-US" sz="1400" b="0" i="0" u="none" strike="noStrike" baseline="0" dirty="0" smtClean="0">
                          <a:solidFill>
                            <a:schemeClr val="tx1"/>
                          </a:solidFill>
                          <a:latin typeface="HelveticaNeue"/>
                        </a:rPr>
                        <a:t>Target overachieved by 48%</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More requests were received than planned</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117659">
                <a:tc>
                  <a:txBody>
                    <a:bodyPr/>
                    <a:lstStyle/>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Number of photographic services provided per year</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450 photographic services provided</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525 photographic services were provided</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r>
                        <a:rPr lang="en-US" sz="1400" b="0" i="0" u="none" strike="noStrike" baseline="0" dirty="0" smtClean="0">
                          <a:solidFill>
                            <a:schemeClr val="tx1"/>
                          </a:solidFill>
                          <a:latin typeface="HelveticaNeue"/>
                        </a:rPr>
                        <a:t>Target overachieved by 75</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More requests for photographic coverage were received than planned </a:t>
                      </a:r>
                      <a:r>
                        <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20294748"/>
                  </a:ext>
                </a:extLst>
              </a:tr>
              <a:tr h="1328833">
                <a:tc>
                  <a:txBody>
                    <a:bodyPr/>
                    <a:lstStyle/>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Number of radio products and services provided per year </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kern="1200" dirty="0" smtClean="0">
                          <a:effectLst/>
                          <a:latin typeface="Arial" panose="020B0604020202020204" pitchFamily="34" charset="0"/>
                          <a:ea typeface="Calibri" panose="020F0502020204030204" pitchFamily="34" charset="0"/>
                          <a:cs typeface="Arial" panose="020B0604020202020204" pitchFamily="34" charset="0"/>
                        </a:rPr>
                        <a:t>240 radio products and services provided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271 radio products and services were provided</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15000"/>
                        </a:lnSpc>
                        <a:spcBef>
                          <a:spcPts val="300"/>
                        </a:spcBef>
                        <a:spcAft>
                          <a:spcPts val="30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Target overachieved by 31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More requests for radio recordings were received than planned</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 name="Title 1"/>
          <p:cNvSpPr txBox="1">
            <a:spLocks/>
          </p:cNvSpPr>
          <p:nvPr/>
        </p:nvSpPr>
        <p:spPr>
          <a:xfrm>
            <a:off x="110709" y="242632"/>
            <a:ext cx="8904502" cy="414593"/>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28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Programme 2: Content Processing and Dissemination</a:t>
            </a:r>
          </a:p>
        </p:txBody>
      </p:sp>
      <p:sp>
        <p:nvSpPr>
          <p:cNvPr id="4" name="Line 138"/>
          <p:cNvSpPr>
            <a:spLocks noChangeShapeType="1"/>
          </p:cNvSpPr>
          <p:nvPr/>
        </p:nvSpPr>
        <p:spPr bwMode="auto">
          <a:xfrm>
            <a:off x="110709" y="657225"/>
            <a:ext cx="8892862"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pPr/>
              <a:t>28</a:t>
            </a:fld>
            <a:endParaRPr lang="en-US" dirty="0"/>
          </a:p>
        </p:txBody>
      </p:sp>
    </p:spTree>
    <p:extLst>
      <p:ext uri="{BB962C8B-B14F-4D97-AF65-F5344CB8AC3E}">
        <p14:creationId xmlns:p14="http://schemas.microsoft.com/office/powerpoint/2010/main" xmlns="" val="25734419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509535356"/>
              </p:ext>
            </p:extLst>
          </p:nvPr>
        </p:nvGraphicFramePr>
        <p:xfrm>
          <a:off x="107538" y="530505"/>
          <a:ext cx="8892862" cy="6096797"/>
        </p:xfrm>
        <a:graphic>
          <a:graphicData uri="http://schemas.openxmlformats.org/drawingml/2006/table">
            <a:tbl>
              <a:tblPr>
                <a:tableStyleId>{9D7B26C5-4107-4FEC-AEDC-1716B250A1EF}</a:tableStyleId>
              </a:tblPr>
              <a:tblGrid>
                <a:gridCol w="1915471">
                  <a:extLst>
                    <a:ext uri="{9D8B030D-6E8A-4147-A177-3AD203B41FA5}">
                      <a16:colId xmlns:a16="http://schemas.microsoft.com/office/drawing/2014/main" xmlns="" val="20000"/>
                    </a:ext>
                  </a:extLst>
                </a:gridCol>
                <a:gridCol w="1666959">
                  <a:extLst>
                    <a:ext uri="{9D8B030D-6E8A-4147-A177-3AD203B41FA5}">
                      <a16:colId xmlns:a16="http://schemas.microsoft.com/office/drawing/2014/main" xmlns="" val="20001"/>
                    </a:ext>
                  </a:extLst>
                </a:gridCol>
                <a:gridCol w="1658867">
                  <a:extLst>
                    <a:ext uri="{9D8B030D-6E8A-4147-A177-3AD203B41FA5}">
                      <a16:colId xmlns:a16="http://schemas.microsoft.com/office/drawing/2014/main" xmlns="" val="20002"/>
                    </a:ext>
                  </a:extLst>
                </a:gridCol>
                <a:gridCol w="1553671">
                  <a:extLst>
                    <a:ext uri="{9D8B030D-6E8A-4147-A177-3AD203B41FA5}">
                      <a16:colId xmlns:a16="http://schemas.microsoft.com/office/drawing/2014/main" xmlns="" val="20003"/>
                    </a:ext>
                  </a:extLst>
                </a:gridCol>
                <a:gridCol w="2097894">
                  <a:extLst>
                    <a:ext uri="{9D8B030D-6E8A-4147-A177-3AD203B41FA5}">
                      <a16:colId xmlns:a16="http://schemas.microsoft.com/office/drawing/2014/main" xmlns="" val="20004"/>
                    </a:ext>
                  </a:extLst>
                </a:gridCol>
              </a:tblGrid>
              <a:tr h="282712">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Communication Service Agency (Continued)</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659660">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758609">
                <a:tc>
                  <a:txBody>
                    <a:bodyPr/>
                    <a:lstStyle/>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Number of graphic designs completed per year </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400 graphic designs completed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671 graphic designs were completed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07000"/>
                        </a:lnSpc>
                        <a:spcAft>
                          <a:spcPts val="80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Target overachieved by 271</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More requests for graphic designs were received than planned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1361378">
                <a:tc>
                  <a:txBody>
                    <a:bodyPr/>
                    <a:lstStyle/>
                    <a:p>
                      <a:pPr algn="l">
                        <a:lnSpc>
                          <a:spcPct val="107000"/>
                        </a:lnSpc>
                        <a:spcAft>
                          <a:spcPts val="8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Percentage of approved marketing services requests implemented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100% of approved marketing services requests implemented</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Received and implemented 84 approved requests for marketing services (100%)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034438">
                <a:tc>
                  <a:txBody>
                    <a:bodyPr/>
                    <a:lstStyle/>
                    <a:p>
                      <a:pPr algn="l">
                        <a:lnSpc>
                          <a:spcPct val="107000"/>
                        </a:lnSpc>
                        <a:spcAft>
                          <a:spcPts val="8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Number of GCIS print products  distributed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23 print products produced by the GCIS distributed (22 editions of </a:t>
                      </a:r>
                      <a:r>
                        <a:rPr lang="en-US" sz="14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Vuk’uzenzele</a:t>
                      </a:r>
                      <a:r>
                        <a:rPr lang="en-US"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and GCIS Annual Report)</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24 print products produced by the GCIS were distributed (22 editions of </a:t>
                      </a:r>
                      <a:r>
                        <a:rPr lang="en-US" sz="1400" dirty="0" err="1" smtClean="0">
                          <a:effectLst/>
                          <a:latin typeface="Arial" panose="020B0604020202020204" pitchFamily="34" charset="0"/>
                          <a:ea typeface="Calibri" panose="020F0502020204030204" pitchFamily="34" charset="0"/>
                          <a:cs typeface="Arial" panose="020B0604020202020204" pitchFamily="34" charset="0"/>
                        </a:rPr>
                        <a:t>Vuk’uzenzele</a:t>
                      </a:r>
                      <a:r>
                        <a:rPr lang="en-US" sz="1400" dirty="0" smtClean="0">
                          <a:effectLst/>
                          <a:latin typeface="Arial" panose="020B0604020202020204" pitchFamily="34" charset="0"/>
                          <a:ea typeface="Calibri" panose="020F0502020204030204" pitchFamily="34" charset="0"/>
                          <a:cs typeface="Arial" panose="020B0604020202020204" pitchFamily="34" charset="0"/>
                        </a:rPr>
                        <a:t>,  GCIS Annual Report and Official Guide to South Africa)</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lnSpc>
                          <a:spcPct val="115000"/>
                        </a:lnSpc>
                        <a:spcBef>
                          <a:spcPts val="300"/>
                        </a:spcBef>
                        <a:spcAft>
                          <a:spcPts val="3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Bef>
                          <a:spcPts val="300"/>
                        </a:spcBef>
                        <a:spcAft>
                          <a:spcPts val="300"/>
                        </a:spcAft>
                      </a:pPr>
                      <a:r>
                        <a:rPr lang="en-ZA"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GCIS Distribution Unit did not initially plan to distribute The Official Guide to South Africa since no briefing from downstream was received.  However, this was included in the plans of the  Products and Platforms Unit hence the achievement on  the Annual Report.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3" name="Title 1"/>
          <p:cNvSpPr txBox="1">
            <a:spLocks/>
          </p:cNvSpPr>
          <p:nvPr/>
        </p:nvSpPr>
        <p:spPr>
          <a:xfrm>
            <a:off x="107538" y="115910"/>
            <a:ext cx="8907673" cy="414593"/>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28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Programme 2: Content Processing and Dissemination</a:t>
            </a:r>
          </a:p>
        </p:txBody>
      </p:sp>
      <p:sp>
        <p:nvSpPr>
          <p:cNvPr id="4" name="Line 138"/>
          <p:cNvSpPr>
            <a:spLocks noChangeShapeType="1"/>
          </p:cNvSpPr>
          <p:nvPr/>
        </p:nvSpPr>
        <p:spPr bwMode="auto">
          <a:xfrm>
            <a:off x="122349" y="545851"/>
            <a:ext cx="8892862"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pPr/>
              <a:t>29</a:t>
            </a:fld>
            <a:endParaRPr lang="en-US" dirty="0"/>
          </a:p>
        </p:txBody>
      </p:sp>
    </p:spTree>
    <p:extLst>
      <p:ext uri="{BB962C8B-B14F-4D97-AF65-F5344CB8AC3E}">
        <p14:creationId xmlns:p14="http://schemas.microsoft.com/office/powerpoint/2010/main" xmlns="" val="28276237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chemeClr val="bg1">
                <a:lumMod val="6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A116B85-F496-4E5C-B2E9-F4AF11BBFA04}"/>
              </a:ext>
            </a:extLst>
          </p:cNvPr>
          <p:cNvSpPr/>
          <p:nvPr/>
        </p:nvSpPr>
        <p:spPr>
          <a:xfrm>
            <a:off x="0" y="76200"/>
            <a:ext cx="9144000" cy="223157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p>
            <a:pPr algn="ctr" defTabSz="895350">
              <a:spcBef>
                <a:spcPct val="20000"/>
              </a:spcBef>
            </a:pPr>
            <a:endParaRPr lang="en-US" sz="2800" b="1" dirty="0">
              <a:solidFill>
                <a:schemeClr val="bg1"/>
              </a:solidFill>
            </a:endParaRPr>
          </a:p>
        </p:txBody>
      </p:sp>
      <p:pic>
        <p:nvPicPr>
          <p:cNvPr id="7" name="Picture 6" descr="Slide1 copy.jpg">
            <a:extLst>
              <a:ext uri="{FF2B5EF4-FFF2-40B4-BE49-F238E27FC236}">
                <a16:creationId xmlns:a16="http://schemas.microsoft.com/office/drawing/2014/main" xmlns="" id="{77176679-1351-4F54-9A65-799C0DD5B6D7}"/>
              </a:ext>
            </a:extLst>
          </p:cNvPr>
          <p:cNvPicPr>
            <a:picLocks noChangeAspect="1"/>
          </p:cNvPicPr>
          <p:nvPr/>
        </p:nvPicPr>
        <p:blipFill rotWithShape="1">
          <a:blip r:embed="rId2">
            <a:alphaModFix amt="5000"/>
            <a:extLst>
              <a:ext uri="{28A0092B-C50C-407E-A947-70E740481C1C}">
                <a14:useLocalDpi xmlns:a14="http://schemas.microsoft.com/office/drawing/2010/main" xmlns="" val="0"/>
              </a:ext>
            </a:extLst>
          </a:blip>
          <a:srcRect b="21232"/>
          <a:stretch/>
        </p:blipFill>
        <p:spPr>
          <a:xfrm>
            <a:off x="0" y="533400"/>
            <a:ext cx="9144000" cy="5401911"/>
          </a:xfrm>
          <a:prstGeom prst="rect">
            <a:avLst/>
          </a:prstGeom>
          <a:noFill/>
          <a:effectLst/>
        </p:spPr>
      </p:pic>
      <p:sp>
        <p:nvSpPr>
          <p:cNvPr id="6" name="Title 5">
            <a:extLst>
              <a:ext uri="{FF2B5EF4-FFF2-40B4-BE49-F238E27FC236}">
                <a16:creationId xmlns:a16="http://schemas.microsoft.com/office/drawing/2014/main" xmlns="" id="{5C41A1C9-D511-4964-BED0-206B5333A9D9}"/>
              </a:ext>
            </a:extLst>
          </p:cNvPr>
          <p:cNvSpPr>
            <a:spLocks noGrp="1"/>
          </p:cNvSpPr>
          <p:nvPr>
            <p:ph type="title" idx="4294967295"/>
          </p:nvPr>
        </p:nvSpPr>
        <p:spPr>
          <a:xfrm>
            <a:off x="381000" y="1596180"/>
            <a:ext cx="8229600" cy="490538"/>
          </a:xfrm>
        </p:spPr>
        <p:txBody>
          <a:bodyPr>
            <a:noAutofit/>
          </a:bodyPr>
          <a:lstStyle/>
          <a:p>
            <a:r>
              <a:rPr lang="en-US" sz="4000" b="1" dirty="0">
                <a:solidFill>
                  <a:schemeClr val="bg1"/>
                </a:solidFill>
                <a:latin typeface="+mn-lt"/>
              </a:rPr>
              <a:t>1.  Strategic Overview</a:t>
            </a:r>
          </a:p>
        </p:txBody>
      </p:sp>
      <mc:AlternateContent xmlns:mc="http://schemas.openxmlformats.org/markup-compatibility/2006">
        <mc:Choice xmlns:am3d="http://schemas.microsoft.com/office/drawing/2017/model3d" xmlns="" Requires="am3d">
          <p:graphicFrame>
            <p:nvGraphicFramePr>
              <p:cNvPr id="4" name="3D Model 3">
                <a:extLst>
                  <a:ext uri="{FF2B5EF4-FFF2-40B4-BE49-F238E27FC236}">
                    <a16:creationId xmlns:a16="http://schemas.microsoft.com/office/drawing/2014/main" id="{CEA2159E-838D-4D24-9F2F-D9F900940F99}"/>
                  </a:ext>
                </a:extLst>
              </p:cNvPr>
              <p:cNvGraphicFramePr>
                <a:graphicFrameLocks noChangeAspect="1"/>
              </p:cNvGraphicFramePr>
              <p:nvPr>
                <p:extLst>
                  <p:ext uri="{D42A27DB-BD31-4B8C-83A1-F6EECF244321}">
                    <p14:modId xmlns:p14="http://schemas.microsoft.com/office/powerpoint/2010/main" val="3184130543"/>
                  </p:ext>
                </p:extLst>
              </p:nvPr>
            </p:nvGraphicFramePr>
            <p:xfrm>
              <a:off x="3556931" y="2835804"/>
              <a:ext cx="2030138" cy="1219948"/>
            </p:xfrm>
            <a:graphic>
              <a:graphicData uri="http://schemas.microsoft.com/office/drawing/2017/model3d">
                <am3d:model3d r:embed="rId3">
                  <am3d:spPr>
                    <a:xfrm>
                      <a:off x="0" y="0"/>
                      <a:ext cx="2030138" cy="1219948"/>
                    </a:xfrm>
                    <a:prstGeom prst="rect">
                      <a:avLst/>
                    </a:prstGeom>
                  </am3d:spPr>
                  <am3d:camera>
                    <am3d:pos x="0" y="0" z="54906123"/>
                    <am3d:up dx="0" dy="36000000" dz="0"/>
                    <am3d:lookAt x="0" y="0" z="0"/>
                    <am3d:perspective fov="2700000"/>
                  </am3d:camera>
                  <am3d:trans>
                    <am3d:meterPerModelUnit n="12179" d="1000000"/>
                    <am3d:preTrans dx="-1622" dy="0" dz="-701536"/>
                    <am3d:scale>
                      <am3d:sx n="1000000" d="1000000"/>
                      <am3d:sy n="1000000" d="1000000"/>
                      <am3d:sz n="1000000" d="1000000"/>
                    </am3d:scale>
                    <am3d:rot/>
                    <am3d:postTrans dx="0" dy="0" dz="0"/>
                  </am3d:trans>
                  <am3d:raster rName="Office3DRenderer" rVer="16.0.8326">
                    <am3d:blip r:embed="rId4"/>
                  </am3d:raster>
                  <am3d:objViewport viewportSz="25323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xmlns="" id="{CEA2159E-838D-4D24-9F2F-D9F900940F99}"/>
                  </a:ext>
                </a:extLst>
              </p:cNvPr>
              <p:cNvPicPr>
                <a:picLocks noGrp="1" noRot="1" noChangeAspect="1" noMove="1" noResize="1" noEditPoints="1" noAdjustHandles="1" noChangeArrowheads="1" noChangeShapeType="1" noCrop="1"/>
              </p:cNvPicPr>
              <p:nvPr/>
            </p:nvPicPr>
            <p:blipFill>
              <a:blip r:embed="rId5"/>
              <a:stretch>
                <a:fillRect/>
              </a:stretch>
            </p:blipFill>
            <p:spPr>
              <a:xfrm>
                <a:off x="3556931" y="2835804"/>
                <a:ext cx="2030138" cy="1219948"/>
              </a:xfrm>
              <a:prstGeom prst="rect">
                <a:avLst/>
              </a:prstGeom>
            </p:spPr>
          </p:pic>
        </mc:Fallback>
      </mc:AlternateContent>
      <p:sp>
        <p:nvSpPr>
          <p:cNvPr id="10" name="Line 3">
            <a:extLst>
              <a:ext uri="{FF2B5EF4-FFF2-40B4-BE49-F238E27FC236}">
                <a16:creationId xmlns:a16="http://schemas.microsoft.com/office/drawing/2014/main" xmlns="" id="{B71FFF4C-1467-4B3B-B8E6-2C455E51F34E}"/>
              </a:ext>
            </a:extLst>
          </p:cNvPr>
          <p:cNvSpPr>
            <a:spLocks noChangeShapeType="1"/>
          </p:cNvSpPr>
          <p:nvPr/>
        </p:nvSpPr>
        <p:spPr bwMode="auto">
          <a:xfrm>
            <a:off x="0" y="19532"/>
            <a:ext cx="9144000" cy="0"/>
          </a:xfrm>
          <a:prstGeom prst="line">
            <a:avLst/>
          </a:prstGeom>
          <a:noFill/>
          <a:ln w="57150">
            <a:solidFill>
              <a:srgbClr val="FFC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endParaRPr lang="en-ZA" sz="1800" kern="0" dirty="0">
              <a:solidFill>
                <a:prstClr val="black"/>
              </a:solidFill>
              <a:latin typeface="Arial"/>
              <a:ea typeface="ＭＳ Ｐゴシック"/>
              <a:cs typeface="+mn-cs"/>
            </a:endParaRPr>
          </a:p>
        </p:txBody>
      </p:sp>
      <p:sp>
        <p:nvSpPr>
          <p:cNvPr id="5" name="Slide Number Placeholder 4"/>
          <p:cNvSpPr>
            <a:spLocks noGrp="1"/>
          </p:cNvSpPr>
          <p:nvPr>
            <p:ph type="sldNum" sz="quarter" idx="12"/>
          </p:nvPr>
        </p:nvSpPr>
        <p:spPr/>
        <p:txBody>
          <a:bodyPr/>
          <a:lstStyle/>
          <a:p>
            <a:fld id="{8843D58F-2DAB-1446-A47E-C34A82BC1FA1}"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xmlns="" val="1999949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4"/>
          <p:cNvSpPr/>
          <p:nvPr/>
        </p:nvSpPr>
        <p:spPr>
          <a:xfrm>
            <a:off x="2013148" y="807368"/>
            <a:ext cx="6591300" cy="533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Communication &amp; Content Management</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Content Placeholder 2"/>
          <p:cNvSpPr>
            <a:spLocks noGrp="1"/>
          </p:cNvSpPr>
          <p:nvPr>
            <p:ph sz="half" idx="1"/>
          </p:nvPr>
        </p:nvSpPr>
        <p:spPr>
          <a:xfrm>
            <a:off x="204119" y="2671472"/>
            <a:ext cx="8640960" cy="3938404"/>
          </a:xfrm>
          <a:solidFill>
            <a:schemeClr val="bg1"/>
          </a:solidFill>
          <a:ln>
            <a:solidFill>
              <a:schemeClr val="accent6">
                <a:lumMod val="75000"/>
              </a:schemeClr>
            </a:solidFill>
          </a:ln>
        </p:spPr>
        <p:txBody>
          <a:bodyPr>
            <a:noAutofit/>
          </a:bodyPr>
          <a:lstStyle/>
          <a:p>
            <a:pPr algn="just">
              <a:buFont typeface="Wingdings" panose="05000000000000000000" pitchFamily="2" charset="2"/>
              <a:buChar char="§"/>
            </a:pPr>
            <a:r>
              <a:rPr lang="en-US" sz="1800" dirty="0" smtClean="0"/>
              <a:t>GCIS Communication flagship projects included providing support to : </a:t>
            </a:r>
          </a:p>
          <a:p>
            <a:pPr marL="515938" indent="-285750" algn="just">
              <a:buFont typeface="Wingdings" panose="05000000000000000000" pitchFamily="2" charset="2"/>
              <a:buChar char="§"/>
            </a:pPr>
            <a:r>
              <a:rPr lang="en-US" sz="1800" dirty="0" smtClean="0"/>
              <a:t>The </a:t>
            </a:r>
            <a:r>
              <a:rPr lang="en-US" sz="1800" dirty="0"/>
              <a:t>fight against GBV and </a:t>
            </a:r>
            <a:r>
              <a:rPr lang="en-US" sz="1800" dirty="0" err="1"/>
              <a:t>Femicide</a:t>
            </a:r>
            <a:r>
              <a:rPr lang="en-US" sz="1800" dirty="0"/>
              <a:t> (GBVF), 2019 Democratic Elections, 25 Year </a:t>
            </a:r>
            <a:r>
              <a:rPr lang="en-US" sz="1800" dirty="0" smtClean="0"/>
              <a:t>Review, Presidential Inauguration and the two February </a:t>
            </a:r>
            <a:r>
              <a:rPr lang="en-US" sz="1800" dirty="0"/>
              <a:t>2020 and June </a:t>
            </a:r>
            <a:r>
              <a:rPr lang="en-US" sz="1800" dirty="0" smtClean="0"/>
              <a:t>2019 </a:t>
            </a:r>
            <a:r>
              <a:rPr lang="en-US" sz="1800" dirty="0" err="1" smtClean="0"/>
              <a:t>SoNAs</a:t>
            </a:r>
            <a:endParaRPr lang="en-US" sz="1800" dirty="0"/>
          </a:p>
          <a:p>
            <a:pPr marL="515938" indent="-285750" algn="just">
              <a:buFont typeface="Wingdings" panose="05000000000000000000" pitchFamily="2" charset="2"/>
              <a:buChar char="§"/>
            </a:pPr>
            <a:r>
              <a:rPr lang="en-US" sz="1800" dirty="0" smtClean="0"/>
              <a:t> </a:t>
            </a:r>
            <a:endParaRPr lang="en-US" sz="1800" dirty="0"/>
          </a:p>
          <a:p>
            <a:pPr marL="344488" indent="-285750" algn="just">
              <a:buFont typeface="Wingdings" panose="05000000000000000000" pitchFamily="2" charset="2"/>
              <a:buChar char="§"/>
            </a:pPr>
            <a:r>
              <a:rPr lang="en-ZA" sz="1800" dirty="0" smtClean="0"/>
              <a:t>Successfully leading the communication </a:t>
            </a:r>
            <a:r>
              <a:rPr lang="en-ZA" sz="1800" dirty="0"/>
              <a:t>of the implementation of the </a:t>
            </a:r>
            <a:r>
              <a:rPr lang="en-ZA" sz="1800" dirty="0" smtClean="0"/>
              <a:t>NHI</a:t>
            </a:r>
            <a:endParaRPr lang="en-ZA" sz="1800" dirty="0"/>
          </a:p>
          <a:p>
            <a:pPr marL="344488" indent="-285750" algn="just">
              <a:buFont typeface="Wingdings" panose="05000000000000000000" pitchFamily="2" charset="2"/>
              <a:buChar char="§"/>
            </a:pPr>
            <a:endParaRPr lang="en-ZA" sz="1800" dirty="0" smtClean="0"/>
          </a:p>
          <a:p>
            <a:pPr marL="344488" indent="-285750" algn="just">
              <a:buFont typeface="Wingdings" panose="05000000000000000000" pitchFamily="2" charset="2"/>
              <a:buChar char="§"/>
            </a:pPr>
            <a:r>
              <a:rPr lang="en-ZA" sz="1800" dirty="0" smtClean="0"/>
              <a:t> Provided strategic communication advice to </a:t>
            </a:r>
            <a:r>
              <a:rPr lang="en-ZA" sz="1800" b="1" dirty="0"/>
              <a:t>Inter-Ministerial Task Team (IMTT) on the North West Intervention </a:t>
            </a:r>
            <a:endParaRPr lang="en-ZA" sz="1800" dirty="0"/>
          </a:p>
          <a:p>
            <a:pPr marL="344488" indent="-285750" algn="just">
              <a:buFont typeface="Wingdings" panose="05000000000000000000" pitchFamily="2" charset="2"/>
              <a:buChar char="§"/>
            </a:pPr>
            <a:endParaRPr lang="en-ZA" sz="1800" b="1" dirty="0"/>
          </a:p>
          <a:p>
            <a:pPr marL="344488" indent="-285750" algn="just">
              <a:buFont typeface="Wingdings" panose="05000000000000000000" pitchFamily="2" charset="2"/>
              <a:buChar char="§"/>
            </a:pPr>
            <a:r>
              <a:rPr lang="en-ZA" sz="1800" b="1" dirty="0" smtClean="0"/>
              <a:t>COVID-19 </a:t>
            </a:r>
            <a:r>
              <a:rPr lang="en-ZA" sz="1800" b="1" dirty="0"/>
              <a:t>Communication Strategy and </a:t>
            </a:r>
            <a:r>
              <a:rPr lang="en-ZA" sz="1800" b="1" dirty="0" smtClean="0"/>
              <a:t>Implementation: </a:t>
            </a:r>
            <a:r>
              <a:rPr lang="en-ZA" sz="1800" dirty="0" smtClean="0"/>
              <a:t>headed the task team to coordinate the </a:t>
            </a:r>
            <a:r>
              <a:rPr lang="en-ZA" sz="1800" dirty="0"/>
              <a:t>communication for the COVID-19 communication </a:t>
            </a:r>
            <a:r>
              <a:rPr lang="en-ZA" sz="1800" dirty="0" smtClean="0"/>
              <a:t>efforts. </a:t>
            </a:r>
            <a:endParaRPr lang="en-ZA" sz="1800" dirty="0"/>
          </a:p>
        </p:txBody>
      </p:sp>
      <p:sp>
        <p:nvSpPr>
          <p:cNvPr id="13" name="Rounded Rectangle 12"/>
          <p:cNvSpPr/>
          <p:nvPr/>
        </p:nvSpPr>
        <p:spPr>
          <a:xfrm>
            <a:off x="183495" y="2109540"/>
            <a:ext cx="8682207" cy="533400"/>
          </a:xfrm>
          <a:prstGeom prst="roundRect">
            <a:avLst>
              <a:gd name="adj" fmla="val 10000"/>
            </a:avLst>
          </a:pr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p:cNvSpPr/>
          <p:nvPr/>
        </p:nvSpPr>
        <p:spPr>
          <a:xfrm>
            <a:off x="333177" y="2109540"/>
            <a:ext cx="8353623" cy="533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base"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sysClr val="windowText" lastClr="000000"/>
                </a:solidFill>
                <a:effectLst/>
                <a:uLnTx/>
                <a:uFillTx/>
                <a:latin typeface="Calibri"/>
                <a:ea typeface="+mn-ea"/>
                <a:cs typeface="+mn-cs"/>
              </a:rPr>
              <a:t>Overview of Achievements</a:t>
            </a:r>
            <a:endParaRPr kumimoji="0" lang="en-US" sz="2800" b="1"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2" name="Rectangle 1"/>
          <p:cNvSpPr/>
          <p:nvPr/>
        </p:nvSpPr>
        <p:spPr>
          <a:xfrm>
            <a:off x="204119" y="1463209"/>
            <a:ext cx="8626207" cy="646331"/>
          </a:xfrm>
          <a:prstGeom prst="rect">
            <a:avLst/>
          </a:prstGeom>
          <a:solidFill>
            <a:schemeClr val="bg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Purpose: </a:t>
            </a:r>
            <a:r>
              <a:rPr kumimoji="0" lang="en-ZA" sz="1800" b="0" i="0" u="none" strike="noStrike" kern="1200" cap="none" spc="0" normalizeH="0" baseline="0" noProof="0" dirty="0" smtClean="0">
                <a:ln>
                  <a:noFill/>
                </a:ln>
                <a:solidFill>
                  <a:prstClr val="black"/>
                </a:solidFill>
                <a:effectLst/>
                <a:uLnTx/>
                <a:uFillTx/>
                <a:latin typeface="Calibri"/>
                <a:ea typeface="+mn-ea"/>
                <a:cs typeface="+mn-cs"/>
              </a:rPr>
              <a:t>Implementation of </a:t>
            </a:r>
            <a:r>
              <a:rPr kumimoji="0" lang="en-ZA" sz="1800" b="0" i="0" u="none" strike="noStrike" kern="1200" cap="none" spc="0" normalizeH="0" baseline="0" noProof="0" dirty="0">
                <a:ln>
                  <a:noFill/>
                </a:ln>
                <a:solidFill>
                  <a:prstClr val="black"/>
                </a:solidFill>
                <a:effectLst/>
                <a:uLnTx/>
                <a:uFillTx/>
                <a:latin typeface="Calibri"/>
                <a:ea typeface="+mn-ea"/>
                <a:cs typeface="+mn-cs"/>
              </a:rPr>
              <a:t>development communication through mediated and unmediated communication and sound </a:t>
            </a:r>
            <a:r>
              <a:rPr kumimoji="0" lang="en-ZA" sz="1800" b="0" i="0" u="none" strike="noStrike" kern="1200" cap="none" spc="0" normalizeH="0" baseline="0" noProof="0" dirty="0" smtClean="0">
                <a:ln>
                  <a:noFill/>
                </a:ln>
                <a:solidFill>
                  <a:prstClr val="black"/>
                </a:solidFill>
                <a:effectLst/>
                <a:uLnTx/>
                <a:uFillTx/>
                <a:latin typeface="Calibri"/>
                <a:ea typeface="+mn-ea"/>
                <a:cs typeface="+mn-cs"/>
              </a:rPr>
              <a:t>stakeholder relations </a:t>
            </a:r>
            <a:r>
              <a:rPr kumimoji="0" lang="en-ZA" sz="1800" b="0" i="0" u="none" strike="noStrike" kern="1200" cap="none" spc="0" normalizeH="0" baseline="0" noProof="0" dirty="0">
                <a:ln>
                  <a:noFill/>
                </a:ln>
                <a:solidFill>
                  <a:prstClr val="black"/>
                </a:solidFill>
                <a:effectLst/>
                <a:uLnTx/>
                <a:uFillTx/>
                <a:latin typeface="Calibri"/>
                <a:ea typeface="+mn-ea"/>
                <a:cs typeface="+mn-cs"/>
              </a:rPr>
              <a:t>and </a:t>
            </a:r>
            <a:r>
              <a:rPr kumimoji="0" lang="en-ZA" sz="1800" b="0" i="0" u="none" strike="noStrike" kern="1200" cap="none" spc="0" normalizeH="0" baseline="0" noProof="0" dirty="0" smtClean="0">
                <a:ln>
                  <a:noFill/>
                </a:ln>
                <a:solidFill>
                  <a:prstClr val="black"/>
                </a:solidFill>
                <a:effectLst/>
                <a:uLnTx/>
                <a:uFillTx/>
                <a:latin typeface="Calibri"/>
                <a:ea typeface="+mn-ea"/>
                <a:cs typeface="+mn-cs"/>
              </a:rPr>
              <a:t>partnerships.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p:cNvSpPr txBox="1">
            <a:spLocks/>
          </p:cNvSpPr>
          <p:nvPr/>
        </p:nvSpPr>
        <p:spPr>
          <a:xfrm>
            <a:off x="189366" y="1083383"/>
            <a:ext cx="8640960" cy="441754"/>
          </a:xfrm>
          <a:prstGeom prst="rect">
            <a:avLst/>
          </a:prstGeom>
        </p:spPr>
        <p:txBody>
          <a:bodyPr lIns="0" rIns="0" bIns="0" anchor="b"/>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9BBB59">
                    <a:lumMod val="75000"/>
                  </a:srgbClr>
                </a:solidFill>
                <a:effectLst/>
                <a:uLnTx/>
                <a:uFillTx/>
                <a:latin typeface="Calibri"/>
              </a:rPr>
              <a:t>Programme 3</a:t>
            </a:r>
            <a:r>
              <a:rPr kumimoji="0" lang="en-US" sz="2800" b="1" i="0" u="none" strike="noStrike" kern="1200" cap="none" spc="0" normalizeH="0" noProof="0" dirty="0" smtClean="0">
                <a:ln>
                  <a:noFill/>
                </a:ln>
                <a:solidFill>
                  <a:srgbClr val="9BBB59">
                    <a:lumMod val="75000"/>
                  </a:srgbClr>
                </a:solidFill>
                <a:effectLst/>
                <a:uLnTx/>
                <a:uFillTx/>
                <a:latin typeface="Calibri"/>
              </a:rPr>
              <a:t> </a:t>
            </a:r>
            <a:r>
              <a:rPr kumimoji="0" lang="en-US" sz="2800" b="1" i="0" u="none" strike="noStrike" kern="1200" cap="none" spc="0" normalizeH="0" baseline="0" noProof="0" dirty="0" smtClean="0">
                <a:ln>
                  <a:noFill/>
                </a:ln>
                <a:solidFill>
                  <a:srgbClr val="9BBB59">
                    <a:lumMod val="75000"/>
                  </a:srgbClr>
                </a:solidFill>
                <a:effectLst/>
                <a:uLnTx/>
                <a:uFillTx/>
                <a:latin typeface="Calibri"/>
              </a:rPr>
              <a:t>:</a:t>
            </a:r>
            <a:r>
              <a:rPr kumimoji="0" lang="en-US" sz="2800" b="0" i="0" u="none" strike="noStrike" kern="1200" cap="none" spc="0" normalizeH="0" baseline="0" noProof="0" dirty="0" smtClean="0">
                <a:ln>
                  <a:noFill/>
                </a:ln>
                <a:solidFill>
                  <a:srgbClr val="1F497D"/>
                </a:solidFill>
                <a:effectLst/>
                <a:uLnTx/>
                <a:uFillTx/>
                <a:latin typeface="Calibri" pitchFamily="34" charset="0"/>
              </a:rPr>
              <a:t> </a:t>
            </a:r>
            <a:r>
              <a:rPr lang="en-US" sz="2800" b="1" noProof="0" dirty="0" smtClean="0">
                <a:solidFill>
                  <a:srgbClr val="9BBB59">
                    <a:lumMod val="75000"/>
                  </a:srgbClr>
                </a:solidFill>
                <a:latin typeface="Calibri"/>
              </a:rPr>
              <a:t>Intergovernmental Coordination and </a:t>
            </a:r>
            <a:r>
              <a:rPr lang="en-US" sz="2800" b="1" noProof="0" dirty="0" err="1" smtClean="0">
                <a:solidFill>
                  <a:srgbClr val="9BBB59">
                    <a:lumMod val="75000"/>
                  </a:srgbClr>
                </a:solidFill>
                <a:latin typeface="Calibri"/>
              </a:rPr>
              <a:t>Stakholder</a:t>
            </a:r>
            <a:r>
              <a:rPr lang="en-US" sz="2800" b="1" noProof="0" dirty="0" smtClean="0">
                <a:solidFill>
                  <a:srgbClr val="9BBB59">
                    <a:lumMod val="75000"/>
                  </a:srgbClr>
                </a:solidFill>
                <a:latin typeface="Calibri"/>
              </a:rPr>
              <a:t> Management</a:t>
            </a:r>
            <a:endParaRPr kumimoji="0" lang="en-US" sz="2800" b="1" i="0" u="none" strike="noStrike" kern="1200" cap="none" spc="0" normalizeH="0" baseline="0" noProof="0" dirty="0">
              <a:ln>
                <a:noFill/>
              </a:ln>
              <a:solidFill>
                <a:srgbClr val="9BBB59">
                  <a:lumMod val="75000"/>
                </a:srgbClr>
              </a:solidFill>
              <a:effectLst/>
              <a:uLnTx/>
              <a:uFillTx/>
              <a:latin typeface="Calibri"/>
            </a:endParaRPr>
          </a:p>
        </p:txBody>
      </p:sp>
      <p:sp>
        <p:nvSpPr>
          <p:cNvPr id="11" name="Title 1"/>
          <p:cNvSpPr txBox="1">
            <a:spLocks/>
          </p:cNvSpPr>
          <p:nvPr/>
        </p:nvSpPr>
        <p:spPr>
          <a:xfrm>
            <a:off x="91748" y="106810"/>
            <a:ext cx="8904502" cy="540296"/>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36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libri"/>
                <a:ea typeface="+mn-ea"/>
                <a:cs typeface="+mn-cs"/>
              </a:rPr>
              <a:t>2019/20 </a:t>
            </a:r>
            <a:r>
              <a:rPr kumimoji="0" lang="en-US" sz="3600" b="1" i="0" u="none" strike="noStrike" kern="1200" cap="none" spc="0" normalizeH="0" baseline="0" noProof="0" dirty="0">
                <a:ln>
                  <a:noFill/>
                </a:ln>
                <a:solidFill>
                  <a:prstClr val="white"/>
                </a:solidFill>
                <a:effectLst/>
                <a:uLnTx/>
                <a:uFillTx/>
                <a:latin typeface="Calibri"/>
                <a:ea typeface="+mn-ea"/>
                <a:cs typeface="+mn-cs"/>
              </a:rPr>
              <a:t>PERFORMANCE </a:t>
            </a:r>
            <a:r>
              <a:rPr lang="en-US" dirty="0" smtClean="0">
                <a:latin typeface="Calibri"/>
              </a:rPr>
              <a:t>PER</a:t>
            </a:r>
            <a:r>
              <a:rPr kumimoji="0" lang="en-US" sz="3600" b="1" i="0" u="none" strike="noStrike" kern="1200" cap="none" spc="0" normalizeH="0" baseline="0" noProof="0" dirty="0" smtClean="0">
                <a:ln>
                  <a:noFill/>
                </a:ln>
                <a:solidFill>
                  <a:prstClr val="white"/>
                </a:solidFill>
                <a:effectLst/>
                <a:uLnTx/>
                <a:uFillTx/>
                <a:latin typeface="Calibri"/>
                <a:ea typeface="+mn-ea"/>
                <a:cs typeface="+mn-cs"/>
              </a:rPr>
              <a:t> </a:t>
            </a:r>
            <a:r>
              <a:rPr kumimoji="0" lang="en-US" sz="3600" b="1" i="0" u="none" strike="noStrike" kern="1200" cap="none" spc="0" normalizeH="0" baseline="0" noProof="0" dirty="0">
                <a:ln>
                  <a:noFill/>
                </a:ln>
                <a:solidFill>
                  <a:prstClr val="white"/>
                </a:solidFill>
                <a:effectLst/>
                <a:uLnTx/>
                <a:uFillTx/>
                <a:latin typeface="Calibri"/>
                <a:ea typeface="+mn-ea"/>
                <a:cs typeface="+mn-cs"/>
              </a:rPr>
              <a:t>PROGRAMME</a:t>
            </a:r>
          </a:p>
        </p:txBody>
      </p:sp>
      <p:sp>
        <p:nvSpPr>
          <p:cNvPr id="7" name="Slide Number Placeholder 6"/>
          <p:cNvSpPr>
            <a:spLocks noGrp="1"/>
          </p:cNvSpPr>
          <p:nvPr>
            <p:ph type="sldNum" sz="quarter" idx="12"/>
          </p:nvPr>
        </p:nvSpPr>
        <p:spPr/>
        <p:txBody>
          <a:bodyPr/>
          <a:lstStyle/>
          <a:p>
            <a:fld id="{8843D58F-2DAB-1446-A47E-C34A82BC1FA1}" type="slidenum">
              <a:rPr lang="en-US" smtClean="0"/>
              <a:pPr/>
              <a:t>30</a:t>
            </a:fld>
            <a:endParaRPr lang="en-US" dirty="0"/>
          </a:p>
        </p:txBody>
      </p:sp>
    </p:spTree>
    <p:extLst>
      <p:ext uri="{BB962C8B-B14F-4D97-AF65-F5344CB8AC3E}">
        <p14:creationId xmlns:p14="http://schemas.microsoft.com/office/powerpoint/2010/main" xmlns="" val="30917076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744927024"/>
              </p:ext>
            </p:extLst>
          </p:nvPr>
        </p:nvGraphicFramePr>
        <p:xfrm>
          <a:off x="110708" y="796117"/>
          <a:ext cx="8930261" cy="5693694"/>
        </p:xfrm>
        <a:graphic>
          <a:graphicData uri="http://schemas.openxmlformats.org/drawingml/2006/table">
            <a:tbl>
              <a:tblPr>
                <a:tableStyleId>{9D7B26C5-4107-4FEC-AEDC-1716B250A1EF}</a:tableStyleId>
              </a:tblPr>
              <a:tblGrid>
                <a:gridCol w="2430191">
                  <a:extLst>
                    <a:ext uri="{9D8B030D-6E8A-4147-A177-3AD203B41FA5}">
                      <a16:colId xmlns:a16="http://schemas.microsoft.com/office/drawing/2014/main" xmlns="" val="20000"/>
                    </a:ext>
                  </a:extLst>
                </a:gridCol>
                <a:gridCol w="1343278">
                  <a:extLst>
                    <a:ext uri="{9D8B030D-6E8A-4147-A177-3AD203B41FA5}">
                      <a16:colId xmlns:a16="http://schemas.microsoft.com/office/drawing/2014/main" xmlns="" val="20001"/>
                    </a:ext>
                  </a:extLst>
                </a:gridCol>
                <a:gridCol w="1569855">
                  <a:extLst>
                    <a:ext uri="{9D8B030D-6E8A-4147-A177-3AD203B41FA5}">
                      <a16:colId xmlns:a16="http://schemas.microsoft.com/office/drawing/2014/main" xmlns="" val="20002"/>
                    </a:ext>
                  </a:extLst>
                </a:gridCol>
                <a:gridCol w="1424198">
                  <a:extLst>
                    <a:ext uri="{9D8B030D-6E8A-4147-A177-3AD203B41FA5}">
                      <a16:colId xmlns:a16="http://schemas.microsoft.com/office/drawing/2014/main" xmlns="" val="20003"/>
                    </a:ext>
                  </a:extLst>
                </a:gridCol>
                <a:gridCol w="2162739">
                  <a:extLst>
                    <a:ext uri="{9D8B030D-6E8A-4147-A177-3AD203B41FA5}">
                      <a16:colId xmlns:a16="http://schemas.microsoft.com/office/drawing/2014/main" xmlns="" val="20004"/>
                    </a:ext>
                  </a:extLst>
                </a:gridCol>
              </a:tblGrid>
              <a:tr h="280094">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Clusters</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653553">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1002115">
                <a:tc>
                  <a:txBody>
                    <a:bodyPr/>
                    <a:lstStyle/>
                    <a:p>
                      <a:pPr marL="0" algn="l" defTabSz="457200" rtl="0" eaLnBrk="1" latinLnBrk="0" hangingPunct="1">
                        <a:lnSpc>
                          <a:spcPct val="115000"/>
                        </a:lnSpc>
                        <a:spcAft>
                          <a:spcPts val="0"/>
                        </a:spcAft>
                      </a:pPr>
                      <a:r>
                        <a:rPr lang="en-US" sz="1400" kern="1200" dirty="0" smtClean="0">
                          <a:solidFill>
                            <a:srgbClr val="000000"/>
                          </a:solidFill>
                          <a:effectLst/>
                          <a:latin typeface="Arial" panose="020B0604020202020204" pitchFamily="34" charset="0"/>
                          <a:ea typeface="Calibri" panose="020F0502020204030204" pitchFamily="34" charset="0"/>
                          <a:cs typeface="+mn-cs"/>
                        </a:rPr>
                        <a:t>Number of</a:t>
                      </a:r>
                      <a:endParaRPr lang="en-ZA" sz="1400" kern="1200" dirty="0" smtClean="0">
                        <a:solidFill>
                          <a:srgbClr val="000000"/>
                        </a:solidFill>
                        <a:effectLst/>
                        <a:latin typeface="Arial" panose="020B0604020202020204" pitchFamily="34" charset="0"/>
                        <a:ea typeface="Calibri" panose="020F0502020204030204" pitchFamily="34" charset="0"/>
                        <a:cs typeface="+mn-cs"/>
                      </a:endParaRPr>
                    </a:p>
                    <a:p>
                      <a:pPr marL="0" algn="l" defTabSz="457200" rtl="0" eaLnBrk="1" latinLnBrk="0" hangingPunct="1">
                        <a:lnSpc>
                          <a:spcPct val="115000"/>
                        </a:lnSpc>
                        <a:spcAft>
                          <a:spcPts val="0"/>
                        </a:spcAft>
                      </a:pPr>
                      <a:r>
                        <a:rPr lang="en-US" sz="1400" kern="1200" dirty="0" smtClean="0">
                          <a:solidFill>
                            <a:srgbClr val="000000"/>
                          </a:solidFill>
                          <a:effectLst/>
                          <a:latin typeface="Arial" panose="020B0604020202020204" pitchFamily="34" charset="0"/>
                          <a:ea typeface="Calibri" panose="020F0502020204030204" pitchFamily="34" charset="0"/>
                          <a:cs typeface="+mn-cs"/>
                        </a:rPr>
                        <a:t>engagements</a:t>
                      </a:r>
                      <a:endParaRPr lang="en-ZA" sz="1400" kern="1200" dirty="0" smtClean="0">
                        <a:solidFill>
                          <a:srgbClr val="000000"/>
                        </a:solidFill>
                        <a:effectLst/>
                        <a:latin typeface="Arial" panose="020B0604020202020204" pitchFamily="34" charset="0"/>
                        <a:ea typeface="Calibri" panose="020F0502020204030204" pitchFamily="34" charset="0"/>
                        <a:cs typeface="+mn-cs"/>
                      </a:endParaRPr>
                    </a:p>
                    <a:p>
                      <a:pPr marL="0" algn="l" defTabSz="457200" rtl="0" eaLnBrk="1" latinLnBrk="0" hangingPunct="1">
                        <a:lnSpc>
                          <a:spcPct val="115000"/>
                        </a:lnSpc>
                        <a:spcAft>
                          <a:spcPts val="0"/>
                        </a:spcAft>
                      </a:pPr>
                      <a:r>
                        <a:rPr lang="en-US" sz="1400" kern="1200" dirty="0" smtClean="0">
                          <a:solidFill>
                            <a:srgbClr val="000000"/>
                          </a:solidFill>
                          <a:effectLst/>
                          <a:latin typeface="Arial" panose="020B0604020202020204" pitchFamily="34" charset="0"/>
                          <a:ea typeface="Calibri" panose="020F0502020204030204" pitchFamily="34" charset="0"/>
                          <a:cs typeface="+mn-cs"/>
                        </a:rPr>
                        <a:t>with heads of communication  (</a:t>
                      </a:r>
                      <a:r>
                        <a:rPr lang="en-US" sz="1400" kern="1200" dirty="0" err="1" smtClean="0">
                          <a:solidFill>
                            <a:srgbClr val="000000"/>
                          </a:solidFill>
                          <a:effectLst/>
                          <a:latin typeface="Arial" panose="020B0604020202020204" pitchFamily="34" charset="0"/>
                          <a:ea typeface="Calibri" panose="020F0502020204030204" pitchFamily="34" charset="0"/>
                          <a:cs typeface="+mn-cs"/>
                        </a:rPr>
                        <a:t>HoCs</a:t>
                      </a:r>
                      <a:r>
                        <a:rPr lang="en-US" sz="1400" kern="1200" dirty="0" smtClean="0">
                          <a:solidFill>
                            <a:srgbClr val="000000"/>
                          </a:solidFill>
                          <a:effectLst/>
                          <a:latin typeface="Arial" panose="020B0604020202020204" pitchFamily="34" charset="0"/>
                          <a:ea typeface="Calibri" panose="020F0502020204030204" pitchFamily="34" charset="0"/>
                          <a:cs typeface="+mn-cs"/>
                        </a:rPr>
                        <a:t>) held</a:t>
                      </a:r>
                      <a:endParaRPr lang="en-ZA" sz="1400" kern="1200" dirty="0">
                        <a:solidFill>
                          <a:srgbClr val="000000"/>
                        </a:solidFill>
                        <a:effectLst/>
                        <a:latin typeface="Arial" panose="020B060402020202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lnSpc>
                          <a:spcPct val="115000"/>
                        </a:lnSpc>
                        <a:spcBef>
                          <a:spcPts val="0"/>
                        </a:spcBef>
                        <a:spcAft>
                          <a:spcPts val="0"/>
                        </a:spcAft>
                      </a:pPr>
                      <a:r>
                        <a:rPr lang="en-US" sz="1400" kern="1200" dirty="0" smtClean="0">
                          <a:solidFill>
                            <a:srgbClr val="000000"/>
                          </a:solidFill>
                          <a:effectLst/>
                          <a:latin typeface="Arial" panose="020B0604020202020204" pitchFamily="34" charset="0"/>
                          <a:ea typeface="Calibri" panose="020F0502020204030204" pitchFamily="34" charset="0"/>
                          <a:cs typeface="+mn-cs"/>
                        </a:rPr>
                        <a:t>Four engagements with </a:t>
                      </a:r>
                      <a:r>
                        <a:rPr lang="en-US" sz="1400" kern="1200" dirty="0" err="1" smtClean="0">
                          <a:solidFill>
                            <a:srgbClr val="000000"/>
                          </a:solidFill>
                          <a:effectLst/>
                          <a:latin typeface="Arial" panose="020B0604020202020204" pitchFamily="34" charset="0"/>
                          <a:ea typeface="Calibri" panose="020F0502020204030204" pitchFamily="34" charset="0"/>
                          <a:cs typeface="+mn-cs"/>
                        </a:rPr>
                        <a:t>HoCs</a:t>
                      </a:r>
                      <a:r>
                        <a:rPr lang="en-US" sz="1400" kern="1200" dirty="0" smtClean="0">
                          <a:solidFill>
                            <a:srgbClr val="000000"/>
                          </a:solidFill>
                          <a:effectLst/>
                          <a:latin typeface="Arial" panose="020B0604020202020204" pitchFamily="34" charset="0"/>
                          <a:ea typeface="Calibri" panose="020F0502020204030204" pitchFamily="34" charset="0"/>
                          <a:cs typeface="+mn-cs"/>
                        </a:rPr>
                        <a:t> were held</a:t>
                      </a:r>
                      <a:endParaRPr lang="en-US" sz="1400" kern="1200" dirty="0">
                        <a:solidFill>
                          <a:srgbClr val="000000"/>
                        </a:solidFill>
                        <a:effectLst/>
                        <a:latin typeface="Arial" panose="020B060402020202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lnSpc>
                          <a:spcPct val="115000"/>
                        </a:lnSpc>
                        <a:spcBef>
                          <a:spcPts val="0"/>
                        </a:spcBef>
                        <a:spcAft>
                          <a:spcPts val="0"/>
                        </a:spcAft>
                      </a:pPr>
                      <a:r>
                        <a:rPr lang="en-US" sz="1400" kern="1200" dirty="0" smtClean="0">
                          <a:solidFill>
                            <a:srgbClr val="000000"/>
                          </a:solidFill>
                          <a:effectLst/>
                          <a:latin typeface="Arial" panose="020B0604020202020204" pitchFamily="34" charset="0"/>
                          <a:ea typeface="Calibri" panose="020F0502020204030204" pitchFamily="34" charset="0"/>
                          <a:cs typeface="+mn-cs"/>
                        </a:rPr>
                        <a:t>Four engagements with </a:t>
                      </a:r>
                      <a:r>
                        <a:rPr lang="en-US" sz="1400" kern="1200" dirty="0" err="1" smtClean="0">
                          <a:solidFill>
                            <a:srgbClr val="000000"/>
                          </a:solidFill>
                          <a:effectLst/>
                          <a:latin typeface="Arial" panose="020B0604020202020204" pitchFamily="34" charset="0"/>
                          <a:ea typeface="Calibri" panose="020F0502020204030204" pitchFamily="34" charset="0"/>
                          <a:cs typeface="+mn-cs"/>
                        </a:rPr>
                        <a:t>HoCs</a:t>
                      </a:r>
                      <a:r>
                        <a:rPr lang="en-US" sz="1400" kern="1200" dirty="0" smtClean="0">
                          <a:solidFill>
                            <a:srgbClr val="000000"/>
                          </a:solidFill>
                          <a:effectLst/>
                          <a:latin typeface="Arial" panose="020B0604020202020204" pitchFamily="34" charset="0"/>
                          <a:ea typeface="Calibri" panose="020F0502020204030204" pitchFamily="34" charset="0"/>
                          <a:cs typeface="+mn-cs"/>
                        </a:rPr>
                        <a:t> were held</a:t>
                      </a:r>
                      <a:endParaRPr lang="en-US" sz="1400" kern="1200" dirty="0">
                        <a:solidFill>
                          <a:srgbClr val="000000"/>
                        </a:solidFill>
                        <a:effectLst/>
                        <a:latin typeface="Arial" panose="020B060402020202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15000"/>
                        </a:lnSpc>
                        <a:spcBef>
                          <a:spcPts val="300"/>
                        </a:spcBef>
                        <a:spcAft>
                          <a:spcPts val="300"/>
                        </a:spcAft>
                      </a:pPr>
                      <a:r>
                        <a:rPr lang="en-ZA" sz="1400" kern="1200" dirty="0" smtClean="0">
                          <a:solidFill>
                            <a:srgbClr val="000000"/>
                          </a:solidFill>
                          <a:effectLst/>
                          <a:latin typeface="Arial" panose="020B0604020202020204" pitchFamily="34" charset="0"/>
                          <a:ea typeface="Calibri" panose="020F0502020204030204" pitchFamily="34" charset="0"/>
                          <a:cs typeface="+mn-cs"/>
                        </a:rPr>
                        <a:t>None</a:t>
                      </a:r>
                      <a:endParaRPr lang="en-US" sz="1400" kern="1200" dirty="0">
                        <a:solidFill>
                          <a:srgbClr val="000000"/>
                        </a:solidFill>
                        <a:effectLst/>
                        <a:latin typeface="Arial" panose="020B060402020202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400" kern="1200" dirty="0" smtClean="0">
                          <a:solidFill>
                            <a:srgbClr val="000000"/>
                          </a:solidFill>
                          <a:effectLst/>
                          <a:latin typeface="Arial" panose="020B0604020202020204" pitchFamily="34" charset="0"/>
                          <a:ea typeface="Calibri" panose="020F0502020204030204" pitchFamily="34" charset="0"/>
                          <a:cs typeface="+mn-cs"/>
                        </a:rPr>
                        <a:t>None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503173">
                <a:tc>
                  <a:txBody>
                    <a:bodyPr/>
                    <a:lstStyle/>
                    <a:p>
                      <a:pPr algn="l">
                        <a:lnSpc>
                          <a:spcPct val="115000"/>
                        </a:lnSpc>
                        <a:spcAft>
                          <a:spcPts val="0"/>
                        </a:spcAft>
                      </a:pPr>
                      <a:r>
                        <a:rPr lang="en-US" sz="1400" kern="1200" dirty="0" smtClean="0">
                          <a:solidFill>
                            <a:srgbClr val="000000"/>
                          </a:solidFill>
                          <a:effectLst/>
                          <a:latin typeface="Arial" panose="020B0604020202020204" pitchFamily="34" charset="0"/>
                          <a:ea typeface="Calibri" panose="020F0502020204030204" pitchFamily="34" charset="0"/>
                          <a:cs typeface="+mn-cs"/>
                        </a:rPr>
                        <a:t>Number of Internal Communicators’ Forums (ICF) held </a:t>
                      </a:r>
                      <a:endParaRPr lang="en-ZA" sz="1400" kern="1200" dirty="0" smtClean="0">
                        <a:solidFill>
                          <a:srgbClr val="000000"/>
                        </a:solidFill>
                        <a:effectLst/>
                        <a:latin typeface="Arial" panose="020B060402020202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lnSpc>
                          <a:spcPct val="115000"/>
                        </a:lnSpc>
                        <a:spcBef>
                          <a:spcPts val="0"/>
                        </a:spcBef>
                        <a:spcAft>
                          <a:spcPts val="0"/>
                        </a:spcAft>
                      </a:pPr>
                      <a:r>
                        <a:rPr lang="en-ZA" sz="1400" kern="1200" dirty="0" smtClean="0">
                          <a:solidFill>
                            <a:srgbClr val="000000"/>
                          </a:solidFill>
                          <a:effectLst/>
                          <a:latin typeface="Arial" panose="020B0604020202020204" pitchFamily="34" charset="0"/>
                          <a:ea typeface="Calibri" panose="020F0502020204030204" pitchFamily="34" charset="0"/>
                          <a:cs typeface="+mn-cs"/>
                        </a:rPr>
                        <a:t>10 ICFs held </a:t>
                      </a:r>
                      <a:endParaRPr lang="en-US" sz="1400" kern="1200" dirty="0">
                        <a:solidFill>
                          <a:srgbClr val="000000"/>
                        </a:solidFill>
                        <a:effectLst/>
                        <a:latin typeface="Arial" panose="020B060402020202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lnSpc>
                          <a:spcPct val="115000"/>
                        </a:lnSpc>
                        <a:spcBef>
                          <a:spcPts val="0"/>
                        </a:spcBef>
                        <a:spcAft>
                          <a:spcPts val="0"/>
                        </a:spcAft>
                      </a:pPr>
                      <a:r>
                        <a:rPr lang="en-ZA" sz="1400" kern="1200" dirty="0" smtClean="0">
                          <a:solidFill>
                            <a:srgbClr val="000000"/>
                          </a:solidFill>
                          <a:effectLst/>
                          <a:latin typeface="Arial" panose="020B0604020202020204" pitchFamily="34" charset="0"/>
                          <a:ea typeface="Calibri" panose="020F0502020204030204" pitchFamily="34" charset="0"/>
                          <a:cs typeface="+mn-cs"/>
                        </a:rPr>
                        <a:t>9 ICFs were held</a:t>
                      </a:r>
                      <a:endParaRPr lang="en-US" sz="1400" kern="1200" dirty="0">
                        <a:solidFill>
                          <a:srgbClr val="000000"/>
                        </a:solidFill>
                        <a:effectLst/>
                        <a:latin typeface="Arial" panose="020B060402020202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l" defTabSz="457200" rtl="0" eaLnBrk="1" latinLnBrk="0" hangingPunct="1">
                        <a:lnSpc>
                          <a:spcPct val="115000"/>
                        </a:lnSpc>
                        <a:spcBef>
                          <a:spcPts val="0"/>
                        </a:spcBef>
                        <a:spcAft>
                          <a:spcPts val="0"/>
                        </a:spcAft>
                      </a:pPr>
                      <a:r>
                        <a:rPr lang="en-ZA" sz="1400" kern="1200" dirty="0" smtClean="0">
                          <a:solidFill>
                            <a:srgbClr val="000000"/>
                          </a:solidFill>
                          <a:effectLst/>
                          <a:latin typeface="Arial" panose="020B0604020202020204" pitchFamily="34" charset="0"/>
                          <a:ea typeface="Calibri" panose="020F0502020204030204" pitchFamily="34" charset="0"/>
                          <a:cs typeface="+mn-cs"/>
                        </a:rPr>
                        <a:t>Target underachieved by one</a:t>
                      </a:r>
                      <a:endParaRPr lang="en-US" sz="1400" kern="1200" dirty="0">
                        <a:solidFill>
                          <a:srgbClr val="000000"/>
                        </a:solidFill>
                        <a:effectLst/>
                        <a:latin typeface="Arial" panose="020B060402020202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lnSpc>
                          <a:spcPct val="115000"/>
                        </a:lnSpc>
                        <a:spcBef>
                          <a:spcPts val="0"/>
                        </a:spcBef>
                        <a:spcAft>
                          <a:spcPts val="0"/>
                        </a:spcAft>
                      </a:pPr>
                      <a:r>
                        <a:rPr lang="en-ZA" sz="1400" kern="1200" dirty="0" smtClean="0">
                          <a:solidFill>
                            <a:srgbClr val="000000"/>
                          </a:solidFill>
                          <a:effectLst/>
                          <a:latin typeface="Arial" panose="020B0604020202020204" pitchFamily="34" charset="0"/>
                          <a:ea typeface="Calibri" panose="020F0502020204030204" pitchFamily="34" charset="0"/>
                          <a:cs typeface="+mn-cs"/>
                        </a:rPr>
                        <a:t>One forum which was planned to take place at the end of March 2020 was cancelled due to the circumstances overtaken by COVID-19</a:t>
                      </a:r>
                      <a:endParaRPr lang="en-US" sz="1400" kern="1200" dirty="0">
                        <a:solidFill>
                          <a:srgbClr val="000000"/>
                        </a:solidFill>
                        <a:effectLst/>
                        <a:latin typeface="Arial" panose="020B060402020202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751586">
                <a:tc>
                  <a:txBody>
                    <a:bodyPr/>
                    <a:lstStyle/>
                    <a:p>
                      <a:pPr algn="l">
                        <a:lnSpc>
                          <a:spcPct val="115000"/>
                        </a:lnSpc>
                        <a:spcAft>
                          <a:spcPts val="0"/>
                        </a:spcAft>
                      </a:pPr>
                      <a:r>
                        <a:rPr lang="en-US" sz="1400" dirty="0" smtClean="0">
                          <a:solidFill>
                            <a:srgbClr val="000000"/>
                          </a:solidFill>
                          <a:effectLst/>
                          <a:latin typeface="Arial" panose="020B0604020202020204" pitchFamily="34" charset="0"/>
                          <a:ea typeface="Calibri" panose="020F0502020204030204" pitchFamily="34" charset="0"/>
                        </a:rPr>
                        <a:t>Number of Cluster Communication Plans (CCPs) developed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Five CCP developed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ZA" sz="1400" dirty="0" smtClean="0">
                          <a:effectLst/>
                          <a:latin typeface="Arial" panose="020B0604020202020204" pitchFamily="34" charset="0"/>
                          <a:ea typeface="Times New Roman" panose="02020603050405020304" pitchFamily="18" charset="0"/>
                          <a:cs typeface="Arial" panose="020B0604020202020204" pitchFamily="34" charset="0"/>
                        </a:rPr>
                        <a:t>Five CCPs were developed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58738" indent="-58738" algn="l">
                        <a:lnSpc>
                          <a:spcPct val="115000"/>
                        </a:lnSpc>
                        <a:spcBef>
                          <a:spcPts val="300"/>
                        </a:spcBef>
                        <a:spcAft>
                          <a:spcPts val="300"/>
                        </a:spcAft>
                      </a:pPr>
                      <a:r>
                        <a:rPr lang="en-ZA"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None </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lnSpc>
                          <a:spcPct val="115000"/>
                        </a:lnSpc>
                        <a:spcBef>
                          <a:spcPts val="300"/>
                        </a:spcBef>
                        <a:spcAft>
                          <a:spcPts val="300"/>
                        </a:spcAft>
                      </a:pPr>
                      <a:r>
                        <a:rPr lang="en-ZA"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32515113"/>
                  </a:ext>
                </a:extLst>
              </a:tr>
              <a:tr h="1503173">
                <a:tc>
                  <a:txBody>
                    <a:bodyPr/>
                    <a:lstStyle/>
                    <a:p>
                      <a:pPr algn="l">
                        <a:lnSpc>
                          <a:spcPct val="115000"/>
                        </a:lnSpc>
                        <a:spcAft>
                          <a:spcPts val="0"/>
                        </a:spcAft>
                      </a:pPr>
                      <a:r>
                        <a:rPr lang="en-US" sz="1400" dirty="0" smtClean="0">
                          <a:solidFill>
                            <a:srgbClr val="000000"/>
                          </a:solidFill>
                          <a:effectLst/>
                          <a:latin typeface="Arial" panose="020B0604020202020204" pitchFamily="34" charset="0"/>
                          <a:ea typeface="Calibri" panose="020F0502020204030204" pitchFamily="34" charset="0"/>
                        </a:rPr>
                        <a:t>Number of reports on the implementation of CCPs</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 reports developed on the implementation of the 2019/20 CCPs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50 reports were developed on the implementation of 2019/20 CCPs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indent="0" algn="l">
                        <a:lnSpc>
                          <a:spcPct val="115000"/>
                        </a:lnSpc>
                        <a:spcBef>
                          <a:spcPts val="300"/>
                        </a:spcBef>
                        <a:spcAft>
                          <a:spcPts val="300"/>
                        </a:spcAft>
                      </a:pPr>
                      <a:r>
                        <a:rPr lang="en-ZA"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ZA"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None</a:t>
                      </a:r>
                      <a:endPar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75237012"/>
                  </a:ext>
                </a:extLst>
              </a:tr>
            </a:tbl>
          </a:graphicData>
        </a:graphic>
      </p:graphicFrame>
      <p:sp>
        <p:nvSpPr>
          <p:cNvPr id="3" name="Title 1"/>
          <p:cNvSpPr txBox="1">
            <a:spLocks/>
          </p:cNvSpPr>
          <p:nvPr/>
        </p:nvSpPr>
        <p:spPr>
          <a:xfrm>
            <a:off x="94775" y="0"/>
            <a:ext cx="8946193" cy="718760"/>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28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Programme 3: Intergovernmental Coordination and Stakeholder Management </a:t>
            </a:r>
          </a:p>
        </p:txBody>
      </p:sp>
      <p:sp>
        <p:nvSpPr>
          <p:cNvPr id="7" name="Line 138"/>
          <p:cNvSpPr>
            <a:spLocks noChangeShapeType="1"/>
          </p:cNvSpPr>
          <p:nvPr/>
        </p:nvSpPr>
        <p:spPr bwMode="auto">
          <a:xfrm>
            <a:off x="94775" y="796120"/>
            <a:ext cx="8888569"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fld id="{8843D58F-2DAB-1446-A47E-C34A82BC1FA1}" type="slidenum">
              <a:rPr lang="en-US" smtClean="0"/>
              <a:pPr/>
              <a:t>31</a:t>
            </a:fld>
            <a:endParaRPr lang="en-US" dirty="0"/>
          </a:p>
        </p:txBody>
      </p:sp>
    </p:spTree>
    <p:extLst>
      <p:ext uri="{BB962C8B-B14F-4D97-AF65-F5344CB8AC3E}">
        <p14:creationId xmlns:p14="http://schemas.microsoft.com/office/powerpoint/2010/main" xmlns="" val="38492027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743304435"/>
              </p:ext>
            </p:extLst>
          </p:nvPr>
        </p:nvGraphicFramePr>
        <p:xfrm>
          <a:off x="110709" y="930584"/>
          <a:ext cx="8892862" cy="4173425"/>
        </p:xfrm>
        <a:graphic>
          <a:graphicData uri="http://schemas.openxmlformats.org/drawingml/2006/table">
            <a:tbl>
              <a:tblPr>
                <a:tableStyleId>{9D7B26C5-4107-4FEC-AEDC-1716B250A1EF}</a:tableStyleId>
              </a:tblPr>
              <a:tblGrid>
                <a:gridCol w="2082820">
                  <a:extLst>
                    <a:ext uri="{9D8B030D-6E8A-4147-A177-3AD203B41FA5}">
                      <a16:colId xmlns:a16="http://schemas.microsoft.com/office/drawing/2014/main" xmlns="" val="20000"/>
                    </a:ext>
                  </a:extLst>
                </a:gridCol>
                <a:gridCol w="1855957">
                  <a:extLst>
                    <a:ext uri="{9D8B030D-6E8A-4147-A177-3AD203B41FA5}">
                      <a16:colId xmlns:a16="http://schemas.microsoft.com/office/drawing/2014/main" xmlns="" val="20001"/>
                    </a:ext>
                  </a:extLst>
                </a:gridCol>
                <a:gridCol w="1828800">
                  <a:extLst>
                    <a:ext uri="{9D8B030D-6E8A-4147-A177-3AD203B41FA5}">
                      <a16:colId xmlns:a16="http://schemas.microsoft.com/office/drawing/2014/main" xmlns="" val="20002"/>
                    </a:ext>
                  </a:extLst>
                </a:gridCol>
                <a:gridCol w="1509485">
                  <a:extLst>
                    <a:ext uri="{9D8B030D-6E8A-4147-A177-3AD203B41FA5}">
                      <a16:colId xmlns:a16="http://schemas.microsoft.com/office/drawing/2014/main" xmlns="" val="20003"/>
                    </a:ext>
                  </a:extLst>
                </a:gridCol>
                <a:gridCol w="1615800">
                  <a:extLst>
                    <a:ext uri="{9D8B030D-6E8A-4147-A177-3AD203B41FA5}">
                      <a16:colId xmlns:a16="http://schemas.microsoft.com/office/drawing/2014/main" xmlns="" val="20004"/>
                    </a:ext>
                  </a:extLst>
                </a:gridCol>
              </a:tblGrid>
              <a:tr h="639271">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Clusters (Continued..)</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856041">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2519822">
                <a:tc>
                  <a:txBody>
                    <a:bodyPr/>
                    <a:lstStyle/>
                    <a:p>
                      <a:pPr algn="l">
                        <a:lnSpc>
                          <a:spcPct val="115000"/>
                        </a:lnSpc>
                        <a:spcAft>
                          <a:spcPts val="0"/>
                        </a:spcAft>
                      </a:pPr>
                      <a:r>
                        <a:rPr lang="en-US" sz="1400" dirty="0" smtClean="0">
                          <a:solidFill>
                            <a:srgbClr val="000000"/>
                          </a:solidFill>
                          <a:effectLst/>
                          <a:latin typeface="Arial" panose="020B0604020202020204" pitchFamily="34" charset="0"/>
                          <a:ea typeface="Calibri" panose="020F0502020204030204" pitchFamily="34" charset="0"/>
                        </a:rPr>
                        <a:t>Number of government communicators trained per year</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100 government communicators were trained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270 government communicators were trained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indent="0" algn="l">
                        <a:lnSpc>
                          <a:spcPct val="115000"/>
                        </a:lnSpc>
                        <a:spcBef>
                          <a:spcPts val="300"/>
                        </a:spcBef>
                        <a:spcAft>
                          <a:spcPts val="300"/>
                        </a:spcAft>
                      </a:pPr>
                      <a:r>
                        <a:rPr lang="en-ZA"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Target overachieved by 170</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lnSpc>
                          <a:spcPct val="115000"/>
                        </a:lnSpc>
                        <a:spcBef>
                          <a:spcPts val="300"/>
                        </a:spcBef>
                        <a:spcAft>
                          <a:spcPts val="30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More requests for training from different government institutions were received. The department attended to all requests hence the large number that was trained.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3" name="Title 1"/>
          <p:cNvSpPr txBox="1">
            <a:spLocks/>
          </p:cNvSpPr>
          <p:nvPr/>
        </p:nvSpPr>
        <p:spPr>
          <a:xfrm>
            <a:off x="99068" y="1"/>
            <a:ext cx="8904502" cy="82548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28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Programme 3: Intergovernmental Coordination and Stakeholder Management</a:t>
            </a:r>
          </a:p>
        </p:txBody>
      </p:sp>
      <p:sp>
        <p:nvSpPr>
          <p:cNvPr id="4" name="Line 138"/>
          <p:cNvSpPr>
            <a:spLocks noChangeShapeType="1"/>
          </p:cNvSpPr>
          <p:nvPr/>
        </p:nvSpPr>
        <p:spPr bwMode="auto">
          <a:xfrm>
            <a:off x="110709" y="847899"/>
            <a:ext cx="8892861"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pPr/>
              <a:t>32</a:t>
            </a:fld>
            <a:endParaRPr lang="en-US" dirty="0"/>
          </a:p>
        </p:txBody>
      </p:sp>
    </p:spTree>
    <p:extLst>
      <p:ext uri="{BB962C8B-B14F-4D97-AF65-F5344CB8AC3E}">
        <p14:creationId xmlns:p14="http://schemas.microsoft.com/office/powerpoint/2010/main" xmlns="" val="17789369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074430624"/>
              </p:ext>
            </p:extLst>
          </p:nvPr>
        </p:nvGraphicFramePr>
        <p:xfrm>
          <a:off x="110708" y="874797"/>
          <a:ext cx="8930261" cy="5650064"/>
        </p:xfrm>
        <a:graphic>
          <a:graphicData uri="http://schemas.openxmlformats.org/drawingml/2006/table">
            <a:tbl>
              <a:tblPr>
                <a:tableStyleId>{9D7B26C5-4107-4FEC-AEDC-1716B250A1EF}</a:tableStyleId>
              </a:tblPr>
              <a:tblGrid>
                <a:gridCol w="1637410">
                  <a:extLst>
                    <a:ext uri="{9D8B030D-6E8A-4147-A177-3AD203B41FA5}">
                      <a16:colId xmlns:a16="http://schemas.microsoft.com/office/drawing/2014/main" xmlns="" val="20000"/>
                    </a:ext>
                  </a:extLst>
                </a:gridCol>
                <a:gridCol w="1479176">
                  <a:extLst>
                    <a:ext uri="{9D8B030D-6E8A-4147-A177-3AD203B41FA5}">
                      <a16:colId xmlns:a16="http://schemas.microsoft.com/office/drawing/2014/main" xmlns="" val="20001"/>
                    </a:ext>
                  </a:extLst>
                </a:gridCol>
                <a:gridCol w="1882588">
                  <a:extLst>
                    <a:ext uri="{9D8B030D-6E8A-4147-A177-3AD203B41FA5}">
                      <a16:colId xmlns:a16="http://schemas.microsoft.com/office/drawing/2014/main" xmlns="" val="20002"/>
                    </a:ext>
                  </a:extLst>
                </a:gridCol>
                <a:gridCol w="1573306">
                  <a:extLst>
                    <a:ext uri="{9D8B030D-6E8A-4147-A177-3AD203B41FA5}">
                      <a16:colId xmlns:a16="http://schemas.microsoft.com/office/drawing/2014/main" xmlns="" val="20003"/>
                    </a:ext>
                  </a:extLst>
                </a:gridCol>
                <a:gridCol w="2357781">
                  <a:extLst>
                    <a:ext uri="{9D8B030D-6E8A-4147-A177-3AD203B41FA5}">
                      <a16:colId xmlns:a16="http://schemas.microsoft.com/office/drawing/2014/main" xmlns="" val="20004"/>
                    </a:ext>
                  </a:extLst>
                </a:gridCol>
              </a:tblGrid>
              <a:tr h="262859">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Provincial and Local Liaison</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408891">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2041308">
                <a:tc>
                  <a:txBody>
                    <a:bodyPr/>
                    <a:lstStyle/>
                    <a:p>
                      <a:pPr marL="0" algn="l" defTabSz="457200" rtl="0" eaLnBrk="1" latinLnBrk="0" hangingPunct="1">
                        <a:lnSpc>
                          <a:spcPct val="100000"/>
                        </a:lnSpc>
                        <a:spcAft>
                          <a:spcPts val="1000"/>
                        </a:spcAft>
                      </a:pPr>
                      <a:r>
                        <a:rPr lang="en-ZA" sz="1400" b="0" i="0" u="none" strike="noStrike" kern="1200" baseline="0" dirty="0">
                          <a:solidFill>
                            <a:schemeClr val="tx1"/>
                          </a:solidFill>
                          <a:latin typeface="Arial" panose="020B0604020202020204" pitchFamily="34" charset="0"/>
                          <a:ea typeface="+mn-ea"/>
                          <a:cs typeface="Arial" panose="020B0604020202020204" pitchFamily="34" charset="0"/>
                        </a:rPr>
                        <a:t>Number of reports </a:t>
                      </a:r>
                      <a:r>
                        <a:rPr lang="en-ZA" sz="1400" b="0" i="0" u="none" strike="noStrike" kern="1200" baseline="0" dirty="0" smtClean="0">
                          <a:solidFill>
                            <a:schemeClr val="tx1"/>
                          </a:solidFill>
                          <a:latin typeface="Arial" panose="020B0604020202020204" pitchFamily="34" charset="0"/>
                          <a:ea typeface="+mn-ea"/>
                          <a:cs typeface="Arial" panose="020B0604020202020204" pitchFamily="34" charset="0"/>
                        </a:rPr>
                        <a:t>on support </a:t>
                      </a:r>
                      <a:r>
                        <a:rPr lang="en-ZA" sz="1400" b="0" i="0" u="none" strike="noStrike" kern="1200" baseline="0" dirty="0">
                          <a:solidFill>
                            <a:schemeClr val="tx1"/>
                          </a:solidFill>
                          <a:latin typeface="Arial" panose="020B0604020202020204" pitchFamily="34" charset="0"/>
                          <a:ea typeface="+mn-ea"/>
                          <a:cs typeface="Arial" panose="020B0604020202020204" pitchFamily="34" charset="0"/>
                        </a:rPr>
                        <a:t>to the functioning of</a:t>
                      </a:r>
                      <a:br>
                        <a:rPr lang="en-ZA" sz="1400" b="0" i="0" u="none" strike="noStrike" kern="1200" baseline="0" dirty="0">
                          <a:solidFill>
                            <a:schemeClr val="tx1"/>
                          </a:solidFill>
                          <a:latin typeface="Arial" panose="020B0604020202020204" pitchFamily="34" charset="0"/>
                          <a:ea typeface="+mn-ea"/>
                          <a:cs typeface="Arial" panose="020B0604020202020204" pitchFamily="34" charset="0"/>
                        </a:rPr>
                      </a:br>
                      <a:r>
                        <a:rPr lang="en-ZA" sz="1400" b="0" i="0" u="none" strike="noStrike" kern="1200" baseline="0" dirty="0">
                          <a:solidFill>
                            <a:schemeClr val="tx1"/>
                          </a:solidFill>
                          <a:latin typeface="Arial" panose="020B0604020202020204" pitchFamily="34" charset="0"/>
                          <a:ea typeface="+mn-ea"/>
                          <a:cs typeface="Arial" panose="020B0604020202020204" pitchFamily="34" charset="0"/>
                        </a:rPr>
                        <a:t>government communication</a:t>
                      </a:r>
                      <a:br>
                        <a:rPr lang="en-ZA" sz="1400" b="0" i="0" u="none" strike="noStrike" kern="1200" baseline="0" dirty="0">
                          <a:solidFill>
                            <a:schemeClr val="tx1"/>
                          </a:solidFill>
                          <a:latin typeface="Arial" panose="020B0604020202020204" pitchFamily="34" charset="0"/>
                          <a:ea typeface="+mn-ea"/>
                          <a:cs typeface="Arial" panose="020B0604020202020204" pitchFamily="34" charset="0"/>
                        </a:rPr>
                      </a:br>
                      <a:r>
                        <a:rPr lang="en-ZA" sz="1400" b="0" i="0" u="none" strike="noStrike" kern="1200" baseline="0" dirty="0">
                          <a:solidFill>
                            <a:schemeClr val="tx1"/>
                          </a:solidFill>
                          <a:latin typeface="Arial" panose="020B0604020202020204" pitchFamily="34" charset="0"/>
                          <a:ea typeface="+mn-ea"/>
                          <a:cs typeface="Arial" panose="020B0604020202020204" pitchFamily="34" charset="0"/>
                        </a:rPr>
                        <a:t>system produced</a:t>
                      </a:r>
                      <a:br>
                        <a:rPr lang="en-ZA" sz="1400" b="0" i="0" u="none" strike="noStrike" kern="1200" baseline="0" dirty="0">
                          <a:solidFill>
                            <a:schemeClr val="tx1"/>
                          </a:solidFill>
                          <a:latin typeface="Arial" panose="020B0604020202020204" pitchFamily="34" charset="0"/>
                          <a:ea typeface="+mn-ea"/>
                          <a:cs typeface="Arial" panose="020B0604020202020204" pitchFamily="34" charset="0"/>
                        </a:rPr>
                      </a:br>
                      <a:r>
                        <a:rPr lang="en-ZA" sz="1400" b="0" i="0" u="none" strike="noStrike" kern="1200" baseline="0" dirty="0">
                          <a:solidFill>
                            <a:schemeClr val="tx1"/>
                          </a:solidFill>
                          <a:latin typeface="Arial" panose="020B0604020202020204" pitchFamily="34" charset="0"/>
                          <a:ea typeface="+mn-ea"/>
                          <a:cs typeface="Arial" panose="020B0604020202020204" pitchFamily="34" charset="0"/>
                        </a:rPr>
                        <a:t>(provincial and local level)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lnSpc>
                          <a:spcPct val="100000"/>
                        </a:lnSpc>
                        <a:spcBef>
                          <a:spcPts val="0"/>
                        </a:spcBef>
                        <a:spcAft>
                          <a:spcPts val="1000"/>
                        </a:spcAft>
                      </a:pPr>
                      <a:r>
                        <a:rPr lang="en-US" sz="14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Four reports on support to the functioning of government communication system produced (provincial and local level)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Arial" panose="020B0604020202020204" pitchFamily="34" charset="0"/>
                          <a:cs typeface="Arial" panose="020B0604020202020204" pitchFamily="34" charset="0"/>
                        </a:rPr>
                        <a:t>Four reports on support to</a:t>
                      </a:r>
                    </a:p>
                    <a:p>
                      <a:pPr algn="l"/>
                      <a:r>
                        <a:rPr lang="en-US" sz="1400" b="0" i="0" u="none" strike="noStrike" baseline="0" dirty="0" smtClean="0">
                          <a:solidFill>
                            <a:schemeClr val="tx1"/>
                          </a:solidFill>
                          <a:latin typeface="Arial" panose="020B0604020202020204" pitchFamily="34" charset="0"/>
                          <a:cs typeface="Arial" panose="020B0604020202020204" pitchFamily="34" charset="0"/>
                        </a:rPr>
                        <a:t>the functioning of government</a:t>
                      </a:r>
                    </a:p>
                    <a:p>
                      <a:pPr algn="l"/>
                      <a:r>
                        <a:rPr lang="en-US" sz="1400" b="0" i="0" u="none" strike="noStrike" baseline="0" dirty="0" smtClean="0">
                          <a:solidFill>
                            <a:schemeClr val="tx1"/>
                          </a:solidFill>
                          <a:latin typeface="Arial" panose="020B0604020202020204" pitchFamily="34" charset="0"/>
                          <a:cs typeface="Arial" panose="020B0604020202020204" pitchFamily="34" charset="0"/>
                        </a:rPr>
                        <a:t>communication system</a:t>
                      </a:r>
                    </a:p>
                    <a:p>
                      <a:pPr algn="l"/>
                      <a:r>
                        <a:rPr lang="en-US" sz="1400" b="0" i="0" u="none" strike="noStrike" baseline="0" dirty="0" smtClean="0">
                          <a:solidFill>
                            <a:schemeClr val="tx1"/>
                          </a:solidFill>
                          <a:latin typeface="Arial" panose="020B0604020202020204" pitchFamily="34" charset="0"/>
                          <a:cs typeface="Arial" panose="020B0604020202020204" pitchFamily="34" charset="0"/>
                        </a:rPr>
                        <a:t>produced (provincial and local</a:t>
                      </a:r>
                    </a:p>
                    <a:p>
                      <a:pPr algn="l"/>
                      <a:r>
                        <a:rPr lang="en-US" sz="1400" b="0" i="0" u="none" strike="noStrike" baseline="0" dirty="0" smtClean="0">
                          <a:solidFill>
                            <a:schemeClr val="tx1"/>
                          </a:solidFill>
                          <a:latin typeface="Arial" panose="020B0604020202020204" pitchFamily="34" charset="0"/>
                          <a:cs typeface="Arial" panose="020B0604020202020204" pitchFamily="34" charset="0"/>
                        </a:rPr>
                        <a:t>level)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defTabSz="457200" rtl="0" eaLnBrk="1" latinLnBrk="0" hangingPunct="1">
                        <a:lnSpc>
                          <a:spcPct val="115000"/>
                        </a:lnSpc>
                        <a:spcBef>
                          <a:spcPts val="300"/>
                        </a:spcBef>
                        <a:spcAft>
                          <a:spcPts val="300"/>
                        </a:spcAft>
                        <a:tabLst>
                          <a:tab pos="1597025" algn="l"/>
                          <a:tab pos="2176463" algn="l"/>
                        </a:tabLst>
                      </a:pPr>
                      <a:r>
                        <a:rPr lang="en-US"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None</a:t>
                      </a:r>
                      <a:r>
                        <a:rPr lang="en-US" sz="1400" baseline="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tabLst>
                          <a:tab pos="1597025" algn="l"/>
                          <a:tab pos="2176463" algn="l"/>
                        </a:tabLst>
                      </a:pPr>
                      <a:r>
                        <a:rPr lang="en-US" sz="1400" b="0" i="0" u="none" strike="noStrike" baseline="0" dirty="0" smtClean="0">
                          <a:solidFill>
                            <a:schemeClr val="tx1"/>
                          </a:solidFill>
                          <a:latin typeface="Arial" panose="020B0604020202020204" pitchFamily="34" charset="0"/>
                          <a:cs typeface="Arial" panose="020B0604020202020204" pitchFamily="34" charset="0"/>
                        </a:rPr>
                        <a:t>None</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431119">
                <a:tc>
                  <a:txBody>
                    <a:bodyPr/>
                    <a:lstStyle/>
                    <a:p>
                      <a:pPr algn="l">
                        <a:lnSpc>
                          <a:spcPct val="115000"/>
                        </a:lnSpc>
                        <a:spcAft>
                          <a:spcPts val="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Number of development communication activations aligned to the GCP</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1 140 development communication activations aligned to the GCP</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100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 </a:t>
                      </a:r>
                      <a:r>
                        <a:rPr lang="en-ZA" sz="14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1737 </a:t>
                      </a:r>
                      <a:r>
                        <a:rPr lang="en-ZA"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development communication activations aligned to the GCP were conducted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ZA" sz="1400" kern="1200" dirty="0" smtClean="0">
                          <a:solidFill>
                            <a:schemeClr val="tx1"/>
                          </a:solidFill>
                          <a:effectLst/>
                          <a:latin typeface="Arial" panose="020B0604020202020204" pitchFamily="34" charset="0"/>
                          <a:ea typeface="+mn-ea"/>
                          <a:cs typeface="Arial" panose="020B0604020202020204" pitchFamily="34" charset="0"/>
                        </a:rPr>
                        <a:t>Target overachieved by 597</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r>
                        <a:rPr lang="en-US" sz="1400" b="0" i="0" u="none" strike="noStrike" baseline="0" dirty="0" smtClean="0">
                          <a:solidFill>
                            <a:schemeClr val="tx1"/>
                          </a:solidFill>
                          <a:latin typeface="Arial" panose="020B0604020202020204" pitchFamily="34" charset="0"/>
                          <a:cs typeface="Arial" panose="020B0604020202020204" pitchFamily="34" charset="0"/>
                        </a:rPr>
                        <a:t>Overachievement was as a result of awareness on 2019 National Elections, Presidential Inauguration, two SONAs, GBV, Youth and Job Opportunities and launch of the DDM</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414196">
                <a:tc>
                  <a:txBody>
                    <a:bodyPr/>
                    <a:lstStyle/>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Number of marketing events for </a:t>
                      </a:r>
                      <a:r>
                        <a:rPr lang="en-US" sz="1400" dirty="0" err="1" smtClean="0">
                          <a:effectLst/>
                          <a:latin typeface="Arial" panose="020B0604020202020204" pitchFamily="34" charset="0"/>
                          <a:ea typeface="Calibri" panose="020F0502020204030204" pitchFamily="34" charset="0"/>
                        </a:rPr>
                        <a:t>Thusong</a:t>
                      </a:r>
                      <a:r>
                        <a:rPr lang="en-US" sz="1400" dirty="0" smtClean="0">
                          <a:effectLst/>
                          <a:latin typeface="Arial" panose="020B0604020202020204" pitchFamily="34" charset="0"/>
                          <a:ea typeface="Calibri" panose="020F0502020204030204" pitchFamily="34" charset="0"/>
                        </a:rPr>
                        <a:t> </a:t>
                      </a:r>
                      <a:r>
                        <a:rPr lang="en-US" sz="1400" dirty="0" err="1" smtClean="0">
                          <a:effectLst/>
                          <a:latin typeface="Arial" panose="020B0604020202020204" pitchFamily="34" charset="0"/>
                          <a:ea typeface="Calibri" panose="020F0502020204030204" pitchFamily="34" charset="0"/>
                        </a:rPr>
                        <a:t>programme</a:t>
                      </a:r>
                      <a:r>
                        <a:rPr lang="en-US" sz="1400" dirty="0" smtClean="0">
                          <a:effectLst/>
                          <a:latin typeface="Arial" panose="020B0604020202020204" pitchFamily="34" charset="0"/>
                          <a:ea typeface="Calibri" panose="020F0502020204030204" pitchFamily="34" charset="0"/>
                        </a:rPr>
                        <a:t> held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252 marketing events for </a:t>
                      </a:r>
                      <a:r>
                        <a:rPr lang="en-ZA" sz="1400" dirty="0" err="1" smtClean="0">
                          <a:effectLst/>
                          <a:latin typeface="Arial" panose="020B0604020202020204" pitchFamily="34" charset="0"/>
                          <a:ea typeface="Calibri" panose="020F0502020204030204" pitchFamily="34" charset="0"/>
                          <a:cs typeface="Arial" panose="020B0604020202020204" pitchFamily="34" charset="0"/>
                        </a:rPr>
                        <a:t>Thusong</a:t>
                      </a:r>
                      <a:r>
                        <a:rPr lang="en-ZA" sz="1400" dirty="0" smtClean="0">
                          <a:effectLst/>
                          <a:latin typeface="Arial" panose="020B0604020202020204" pitchFamily="34" charset="0"/>
                          <a:ea typeface="Calibri" panose="020F0502020204030204" pitchFamily="34" charset="0"/>
                          <a:cs typeface="Arial" panose="020B0604020202020204" pitchFamily="34" charset="0"/>
                        </a:rPr>
                        <a:t> programme held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334 marketing events for </a:t>
                      </a:r>
                      <a:r>
                        <a:rPr lang="en-US" sz="1400" b="0" i="0" u="none" strike="noStrike" baseline="0" dirty="0" err="1" smtClean="0">
                          <a:solidFill>
                            <a:schemeClr val="tx1"/>
                          </a:solidFill>
                          <a:latin typeface="HelveticaNeue"/>
                        </a:rPr>
                        <a:t>Thusong</a:t>
                      </a:r>
                      <a:r>
                        <a:rPr lang="en-US" sz="1400" b="0" i="0" u="none" strike="noStrike" baseline="0" dirty="0" smtClean="0">
                          <a:solidFill>
                            <a:schemeClr val="tx1"/>
                          </a:solidFill>
                          <a:latin typeface="HelveticaNeue"/>
                        </a:rPr>
                        <a:t> </a:t>
                      </a:r>
                      <a:r>
                        <a:rPr lang="en-US" sz="1400" b="0" i="0" u="none" strike="noStrike" baseline="0" dirty="0" err="1" smtClean="0">
                          <a:solidFill>
                            <a:schemeClr val="tx1"/>
                          </a:solidFill>
                          <a:latin typeface="HelveticaNeue"/>
                        </a:rPr>
                        <a:t>programme</a:t>
                      </a:r>
                      <a:r>
                        <a:rPr lang="en-US" sz="1400" b="0" i="0" u="none" strike="noStrike" baseline="0" dirty="0" smtClean="0">
                          <a:solidFill>
                            <a:schemeClr val="tx1"/>
                          </a:solidFill>
                          <a:latin typeface="HelveticaNeue"/>
                        </a:rPr>
                        <a:t> were held</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ZA"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Target overachieved by 82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r>
                        <a:rPr lang="en-US" sz="1400" b="0" i="0" u="none" strike="noStrike" baseline="0" dirty="0" smtClean="0">
                          <a:solidFill>
                            <a:schemeClr val="tx1"/>
                          </a:solidFill>
                          <a:latin typeface="HelveticaNeue"/>
                        </a:rPr>
                        <a:t>Overachievement  was due to heightened activities during elections and the  </a:t>
                      </a:r>
                      <a:r>
                        <a:rPr lang="en-US" sz="1400" b="0" i="0" u="none" strike="noStrike" baseline="0" dirty="0" err="1" smtClean="0">
                          <a:solidFill>
                            <a:schemeClr val="tx1"/>
                          </a:solidFill>
                          <a:latin typeface="HelveticaNeue"/>
                        </a:rPr>
                        <a:t>Thusong</a:t>
                      </a:r>
                      <a:r>
                        <a:rPr lang="en-US" sz="1400" b="0" i="0" u="none" strike="noStrike" baseline="0" dirty="0" smtClean="0">
                          <a:solidFill>
                            <a:schemeClr val="tx1"/>
                          </a:solidFill>
                          <a:latin typeface="HelveticaNeue"/>
                        </a:rPr>
                        <a:t> Annual Week </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33329358"/>
                  </a:ext>
                </a:extLst>
              </a:tr>
            </a:tbl>
          </a:graphicData>
        </a:graphic>
      </p:graphicFrame>
      <p:sp>
        <p:nvSpPr>
          <p:cNvPr id="3" name="Title 1"/>
          <p:cNvSpPr txBox="1">
            <a:spLocks/>
          </p:cNvSpPr>
          <p:nvPr/>
        </p:nvSpPr>
        <p:spPr>
          <a:xfrm>
            <a:off x="99068" y="1"/>
            <a:ext cx="8904502" cy="82548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28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Programme 3: Intergovernmental Coordination and Stakeholder Management</a:t>
            </a:r>
          </a:p>
        </p:txBody>
      </p:sp>
      <p:sp>
        <p:nvSpPr>
          <p:cNvPr id="4" name="Line 138"/>
          <p:cNvSpPr>
            <a:spLocks noChangeShapeType="1"/>
          </p:cNvSpPr>
          <p:nvPr/>
        </p:nvSpPr>
        <p:spPr bwMode="auto">
          <a:xfrm>
            <a:off x="110709" y="874793"/>
            <a:ext cx="8892861"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pPr/>
              <a:t>33</a:t>
            </a:fld>
            <a:endParaRPr lang="en-US" dirty="0"/>
          </a:p>
        </p:txBody>
      </p:sp>
    </p:spTree>
    <p:extLst>
      <p:ext uri="{BB962C8B-B14F-4D97-AF65-F5344CB8AC3E}">
        <p14:creationId xmlns:p14="http://schemas.microsoft.com/office/powerpoint/2010/main" xmlns="" val="22182857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765772873"/>
              </p:ext>
            </p:extLst>
          </p:nvPr>
        </p:nvGraphicFramePr>
        <p:xfrm>
          <a:off x="131150" y="969991"/>
          <a:ext cx="8793793" cy="5499207"/>
        </p:xfrm>
        <a:graphic>
          <a:graphicData uri="http://schemas.openxmlformats.org/drawingml/2006/table">
            <a:tbl>
              <a:tblPr>
                <a:tableStyleId>{9D7B26C5-4107-4FEC-AEDC-1716B250A1EF}</a:tableStyleId>
              </a:tblPr>
              <a:tblGrid>
                <a:gridCol w="2059616">
                  <a:extLst>
                    <a:ext uri="{9D8B030D-6E8A-4147-A177-3AD203B41FA5}">
                      <a16:colId xmlns:a16="http://schemas.microsoft.com/office/drawing/2014/main" xmlns="" val="20000"/>
                    </a:ext>
                  </a:extLst>
                </a:gridCol>
                <a:gridCol w="1660755">
                  <a:extLst>
                    <a:ext uri="{9D8B030D-6E8A-4147-A177-3AD203B41FA5}">
                      <a16:colId xmlns:a16="http://schemas.microsoft.com/office/drawing/2014/main" xmlns="" val="20001"/>
                    </a:ext>
                  </a:extLst>
                </a:gridCol>
                <a:gridCol w="1715511">
                  <a:extLst>
                    <a:ext uri="{9D8B030D-6E8A-4147-A177-3AD203B41FA5}">
                      <a16:colId xmlns:a16="http://schemas.microsoft.com/office/drawing/2014/main" xmlns="" val="20002"/>
                    </a:ext>
                  </a:extLst>
                </a:gridCol>
                <a:gridCol w="1391830">
                  <a:extLst>
                    <a:ext uri="{9D8B030D-6E8A-4147-A177-3AD203B41FA5}">
                      <a16:colId xmlns:a16="http://schemas.microsoft.com/office/drawing/2014/main" xmlns="" val="20003"/>
                    </a:ext>
                  </a:extLst>
                </a:gridCol>
                <a:gridCol w="1966081">
                  <a:extLst>
                    <a:ext uri="{9D8B030D-6E8A-4147-A177-3AD203B41FA5}">
                      <a16:colId xmlns:a16="http://schemas.microsoft.com/office/drawing/2014/main" xmlns="" val="20004"/>
                    </a:ext>
                  </a:extLst>
                </a:gridCol>
              </a:tblGrid>
              <a:tr h="289916">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Provincial and Local Liaison</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676470">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2480391">
                <a:tc>
                  <a:txBody>
                    <a:bodyPr/>
                    <a:lstStyle/>
                    <a:p>
                      <a:pPr algn="l">
                        <a:lnSpc>
                          <a:spcPct val="115000"/>
                        </a:lnSpc>
                        <a:spcAft>
                          <a:spcPts val="0"/>
                        </a:spcAft>
                      </a:pPr>
                      <a:r>
                        <a:rPr lang="en-US" sz="1400" dirty="0" smtClean="0">
                          <a:effectLst/>
                          <a:latin typeface="Arial" panose="020B0604020202020204" pitchFamily="34" charset="0"/>
                          <a:ea typeface="Calibri" panose="020F0502020204030204" pitchFamily="34" charset="0"/>
                        </a:rPr>
                        <a:t>Number of community and stakeholder liaison visits undertaken</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400" dirty="0" smtClean="0">
                          <a:effectLst/>
                          <a:latin typeface="Arial" panose="020B0604020202020204" pitchFamily="34" charset="0"/>
                          <a:ea typeface="Times New Roman" panose="02020603050405020304" pitchFamily="18" charset="0"/>
                          <a:cs typeface="Arial" panose="020B0604020202020204" pitchFamily="34" charset="0"/>
                        </a:rPr>
                        <a:t>1 710 community and stakeholder liaison visits undertaken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1 900 community and stakeholder liaison visits undertaken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lnSpc>
                          <a:spcPct val="115000"/>
                        </a:lnSpc>
                        <a:spcAft>
                          <a:spcPts val="1000"/>
                        </a:spcAft>
                      </a:pPr>
                      <a:r>
                        <a:rPr lang="en-ZA" sz="1400" dirty="0" smtClean="0">
                          <a:effectLst/>
                          <a:latin typeface="Arial" panose="020B0604020202020204" pitchFamily="34" charset="0"/>
                          <a:ea typeface="Calibri" panose="020F0502020204030204" pitchFamily="34" charset="0"/>
                          <a:cs typeface="Arial" panose="020B0604020202020204" pitchFamily="34" charset="0"/>
                        </a:rPr>
                        <a:t>Target overachieved by 190</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Bef>
                          <a:spcPts val="300"/>
                        </a:spcBef>
                        <a:spcAft>
                          <a:spcPts val="3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Overachievement  was due to heightened activities  during</a:t>
                      </a:r>
                      <a:r>
                        <a:rPr lang="en-US" sz="1400" baseline="0" dirty="0" smtClean="0">
                          <a:effectLst/>
                          <a:latin typeface="Arial" panose="020B0604020202020204" pitchFamily="34" charset="0"/>
                          <a:ea typeface="Calibri" panose="020F0502020204030204" pitchFamily="34" charset="0"/>
                          <a:cs typeface="Arial" panose="020B0604020202020204" pitchFamily="34" charset="0"/>
                        </a:rPr>
                        <a:t> </a:t>
                      </a:r>
                      <a:r>
                        <a:rPr lang="en-US" sz="1400" dirty="0" err="1" smtClean="0">
                          <a:effectLst/>
                          <a:latin typeface="Arial" panose="020B0604020202020204" pitchFamily="34" charset="0"/>
                          <a:ea typeface="Calibri" panose="020F0502020204030204" pitchFamily="34" charset="0"/>
                          <a:cs typeface="Arial" panose="020B0604020202020204" pitchFamily="34" charset="0"/>
                        </a:rPr>
                        <a:t>Thusong</a:t>
                      </a:r>
                      <a:r>
                        <a:rPr lang="en-US" sz="1400" dirty="0" smtClean="0">
                          <a:effectLst/>
                          <a:latin typeface="Arial" panose="020B0604020202020204" pitchFamily="34" charset="0"/>
                          <a:ea typeface="Calibri" panose="020F0502020204030204" pitchFamily="34" charset="0"/>
                          <a:cs typeface="Arial" panose="020B0604020202020204" pitchFamily="34" charset="0"/>
                        </a:rPr>
                        <a:t> Annual</a:t>
                      </a:r>
                      <a:r>
                        <a:rPr lang="en-US" sz="1400" baseline="0" dirty="0" smtClean="0">
                          <a:effectLst/>
                          <a:latin typeface="Arial" panose="020B0604020202020204" pitchFamily="34" charset="0"/>
                          <a:ea typeface="Calibri" panose="020F0502020204030204" pitchFamily="34" charset="0"/>
                          <a:cs typeface="Arial" panose="020B0604020202020204" pitchFamily="34" charset="0"/>
                        </a:rPr>
                        <a:t> </a:t>
                      </a:r>
                      <a:r>
                        <a:rPr lang="en-US" sz="1400" dirty="0" smtClean="0">
                          <a:effectLst/>
                          <a:latin typeface="Arial" panose="020B0604020202020204" pitchFamily="34" charset="0"/>
                          <a:ea typeface="Calibri" panose="020F0502020204030204" pitchFamily="34" charset="0"/>
                          <a:cs typeface="Arial" panose="020B0604020202020204" pitchFamily="34" charset="0"/>
                        </a:rPr>
                        <a:t>Week, launch of the District Development  Model, support provided for two </a:t>
                      </a:r>
                      <a:r>
                        <a:rPr lang="en-US" sz="1400" dirty="0" err="1" smtClean="0">
                          <a:effectLst/>
                          <a:latin typeface="Arial" panose="020B0604020202020204" pitchFamily="34" charset="0"/>
                          <a:ea typeface="Calibri" panose="020F0502020204030204" pitchFamily="34" charset="0"/>
                          <a:cs typeface="Arial" panose="020B0604020202020204" pitchFamily="34" charset="0"/>
                        </a:rPr>
                        <a:t>SoNAs</a:t>
                      </a:r>
                      <a:r>
                        <a:rPr lang="en-US" sz="1400" dirty="0" smtClean="0">
                          <a:effectLst/>
                          <a:latin typeface="Arial" panose="020B0604020202020204" pitchFamily="34" charset="0"/>
                          <a:ea typeface="Calibri" panose="020F0502020204030204" pitchFamily="34" charset="0"/>
                          <a:cs typeface="Arial" panose="020B0604020202020204" pitchFamily="34" charset="0"/>
                        </a:rPr>
                        <a:t>. GBV, Youth and Economic opportunities.</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015176">
                <a:tc>
                  <a:txBody>
                    <a:bodyPr/>
                    <a:lstStyle/>
                    <a:p>
                      <a:pPr algn="l">
                        <a:lnSpc>
                          <a:spcPct val="115000"/>
                        </a:lnSpc>
                        <a:spcAft>
                          <a:spcPts val="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Number of reports on </a:t>
                      </a:r>
                      <a:r>
                        <a:rPr lang="en-US" sz="1400" dirty="0" err="1" smtClean="0">
                          <a:effectLst/>
                          <a:latin typeface="Arial" panose="020B0604020202020204" pitchFamily="34" charset="0"/>
                          <a:ea typeface="Calibri" panose="020F0502020204030204" pitchFamily="34" charset="0"/>
                          <a:cs typeface="Arial" panose="020B0604020202020204" pitchFamily="34" charset="0"/>
                        </a:rPr>
                        <a:t>Izimbizo</a:t>
                      </a:r>
                      <a:r>
                        <a:rPr lang="en-US" sz="1400" dirty="0" smtClean="0">
                          <a:effectLst/>
                          <a:latin typeface="Arial" panose="020B0604020202020204" pitchFamily="34" charset="0"/>
                          <a:ea typeface="Calibri" panose="020F0502020204030204" pitchFamily="34" charset="0"/>
                          <a:cs typeface="Arial" panose="020B0604020202020204" pitchFamily="34" charset="0"/>
                        </a:rPr>
                        <a:t> events held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1000"/>
                        </a:spcAft>
                      </a:pPr>
                      <a:r>
                        <a:rPr lang="en-ZA" sz="1400" dirty="0">
                          <a:effectLst/>
                          <a:latin typeface="Arial" panose="020B0604020202020204" pitchFamily="34" charset="0"/>
                          <a:ea typeface="Calibri" panose="020F0502020204030204" pitchFamily="34" charset="0"/>
                          <a:cs typeface="Arial" panose="020B0604020202020204" pitchFamily="34" charset="0"/>
                        </a:rPr>
                        <a:t>Four quarterly reports on </a:t>
                      </a:r>
                      <a:r>
                        <a:rPr lang="en-ZA" sz="1400" i="1" dirty="0" err="1">
                          <a:effectLst/>
                          <a:latin typeface="Arial" panose="020B0604020202020204" pitchFamily="34" charset="0"/>
                          <a:ea typeface="Calibri" panose="020F0502020204030204" pitchFamily="34" charset="0"/>
                          <a:cs typeface="Arial" panose="020B0604020202020204" pitchFamily="34" charset="0"/>
                        </a:rPr>
                        <a:t>Izimbizo</a:t>
                      </a:r>
                      <a:r>
                        <a:rPr lang="en-ZA" sz="1400" dirty="0">
                          <a:effectLst/>
                          <a:latin typeface="Arial" panose="020B0604020202020204" pitchFamily="34" charset="0"/>
                          <a:ea typeface="Calibri" panose="020F0502020204030204" pitchFamily="34" charset="0"/>
                          <a:cs typeface="Arial" panose="020B0604020202020204" pitchFamily="34" charset="0"/>
                        </a:rPr>
                        <a:t> events held</a:t>
                      </a:r>
                      <a:endParaRPr lang="en-US" sz="1400" dirty="0">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1000"/>
                        </a:spcAft>
                      </a:pPr>
                      <a:r>
                        <a:rPr lang="en-ZA" sz="1400" dirty="0">
                          <a:effectLst/>
                          <a:latin typeface="Arial" panose="020B0604020202020204" pitchFamily="34" charset="0"/>
                          <a:ea typeface="Calibri" panose="020F0502020204030204" pitchFamily="34" charset="0"/>
                          <a:cs typeface="Arial" panose="020B0604020202020204" pitchFamily="34" charset="0"/>
                        </a:rPr>
                        <a:t>Compiled four reports on 84  </a:t>
                      </a:r>
                      <a:r>
                        <a:rPr lang="en-ZA" sz="1400" i="1" dirty="0" err="1">
                          <a:effectLst/>
                          <a:latin typeface="Arial" panose="020B0604020202020204" pitchFamily="34" charset="0"/>
                          <a:ea typeface="Calibri" panose="020F0502020204030204" pitchFamily="34" charset="0"/>
                          <a:cs typeface="Arial" panose="020B0604020202020204" pitchFamily="34" charset="0"/>
                        </a:rPr>
                        <a:t>Izimbizo</a:t>
                      </a:r>
                      <a:r>
                        <a:rPr lang="en-ZA" sz="1400" dirty="0">
                          <a:effectLst/>
                          <a:latin typeface="Arial" panose="020B0604020202020204" pitchFamily="34" charset="0"/>
                          <a:ea typeface="Calibri" panose="020F0502020204030204" pitchFamily="34" charset="0"/>
                          <a:cs typeface="Arial" panose="020B0604020202020204" pitchFamily="34" charset="0"/>
                        </a:rPr>
                        <a:t> events held</a:t>
                      </a:r>
                      <a:endParaRPr lang="en-US" sz="1400" dirty="0">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lnSpc>
                          <a:spcPct val="115000"/>
                        </a:lnSpc>
                        <a:spcAft>
                          <a:spcPts val="10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endParaRPr lang="en-US" sz="1400" dirty="0">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1000"/>
                        </a:spcAft>
                      </a:pPr>
                      <a:r>
                        <a:rPr lang="en-ZA" sz="1400" dirty="0">
                          <a:effectLst/>
                          <a:latin typeface="Arial" panose="020B0604020202020204" pitchFamily="34" charset="0"/>
                          <a:ea typeface="Calibri" panose="020F0502020204030204" pitchFamily="34" charset="0"/>
                          <a:cs typeface="Arial" panose="020B0604020202020204" pitchFamily="34" charset="0"/>
                        </a:rPr>
                        <a:t>None</a:t>
                      </a:r>
                      <a:endParaRPr lang="en-US" sz="1400" dirty="0">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28867459"/>
                  </a:ext>
                </a:extLst>
              </a:tr>
              <a:tr h="1037254">
                <a:tc>
                  <a:txBody>
                    <a:bodyPr/>
                    <a:lstStyle/>
                    <a:p>
                      <a:pPr algn="l">
                        <a:lnSpc>
                          <a:spcPct val="115000"/>
                        </a:lnSpc>
                        <a:spcAft>
                          <a:spcPts val="0"/>
                        </a:spcAft>
                      </a:pPr>
                      <a:r>
                        <a:rPr lang="en-ZA" sz="1400" dirty="0" smtClean="0">
                          <a:effectLst/>
                          <a:latin typeface="Arial" panose="020B0604020202020204" pitchFamily="34" charset="0"/>
                          <a:ea typeface="Calibri" panose="020F0502020204030204" pitchFamily="34" charset="0"/>
                        </a:rPr>
                        <a:t>Number of electronic </a:t>
                      </a:r>
                      <a:r>
                        <a:rPr lang="en-ZA" sz="1400" i="1" dirty="0" smtClean="0">
                          <a:effectLst/>
                          <a:latin typeface="Arial" panose="020B0604020202020204" pitchFamily="34" charset="0"/>
                          <a:ea typeface="Calibri" panose="020F0502020204030204" pitchFamily="34" charset="0"/>
                        </a:rPr>
                        <a:t>My District Today</a:t>
                      </a:r>
                      <a:r>
                        <a:rPr lang="en-ZA" sz="1400" dirty="0" smtClean="0">
                          <a:effectLst/>
                          <a:latin typeface="Arial" panose="020B0604020202020204" pitchFamily="34" charset="0"/>
                          <a:ea typeface="Calibri" panose="020F0502020204030204" pitchFamily="34" charset="0"/>
                        </a:rPr>
                        <a:t> newsletters published</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45 electronic My District Today newsletters published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Published 45 electronic My District Today newsletters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15000"/>
                        </a:lnSpc>
                        <a:spcBef>
                          <a:spcPts val="300"/>
                        </a:spcBef>
                        <a:spcAft>
                          <a:spcPts val="300"/>
                        </a:spcAft>
                      </a:pPr>
                      <a:r>
                        <a:rPr lang="en-ZA"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None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baseline="0" dirty="0" smtClean="0">
                          <a:solidFill>
                            <a:schemeClr val="tx1"/>
                          </a:solidFill>
                          <a:latin typeface="HelveticaNeue"/>
                        </a:rPr>
                        <a:t>None</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3" name="Title 1"/>
          <p:cNvSpPr txBox="1">
            <a:spLocks/>
          </p:cNvSpPr>
          <p:nvPr/>
        </p:nvSpPr>
        <p:spPr>
          <a:xfrm>
            <a:off x="99068" y="1"/>
            <a:ext cx="8793793" cy="82548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28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Programme 3: Intergovernmental Coordination and Stakeholder Management</a:t>
            </a:r>
          </a:p>
        </p:txBody>
      </p:sp>
      <p:sp>
        <p:nvSpPr>
          <p:cNvPr id="4" name="Line 138"/>
          <p:cNvSpPr>
            <a:spLocks noChangeShapeType="1"/>
          </p:cNvSpPr>
          <p:nvPr/>
        </p:nvSpPr>
        <p:spPr bwMode="auto">
          <a:xfrm flipV="1">
            <a:off x="153463" y="882421"/>
            <a:ext cx="8771480" cy="3063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fld id="{8843D58F-2DAB-1446-A47E-C34A82BC1FA1}" type="slidenum">
              <a:rPr lang="en-US" smtClean="0"/>
              <a:pPr/>
              <a:t>34</a:t>
            </a:fld>
            <a:endParaRPr lang="en-US" dirty="0"/>
          </a:p>
        </p:txBody>
      </p:sp>
    </p:spTree>
    <p:extLst>
      <p:ext uri="{BB962C8B-B14F-4D97-AF65-F5344CB8AC3E}">
        <p14:creationId xmlns:p14="http://schemas.microsoft.com/office/powerpoint/2010/main" xmlns="" val="17806733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917246101"/>
              </p:ext>
            </p:extLst>
          </p:nvPr>
        </p:nvGraphicFramePr>
        <p:xfrm>
          <a:off x="99068" y="1011598"/>
          <a:ext cx="8954463" cy="5559134"/>
        </p:xfrm>
        <a:graphic>
          <a:graphicData uri="http://schemas.openxmlformats.org/drawingml/2006/table">
            <a:tbl>
              <a:tblPr>
                <a:tableStyleId>{9D7B26C5-4107-4FEC-AEDC-1716B250A1EF}</a:tableStyleId>
              </a:tblPr>
              <a:tblGrid>
                <a:gridCol w="1774736">
                  <a:extLst>
                    <a:ext uri="{9D8B030D-6E8A-4147-A177-3AD203B41FA5}">
                      <a16:colId xmlns:a16="http://schemas.microsoft.com/office/drawing/2014/main" xmlns="" val="20000"/>
                    </a:ext>
                  </a:extLst>
                </a:gridCol>
                <a:gridCol w="1755972">
                  <a:extLst>
                    <a:ext uri="{9D8B030D-6E8A-4147-A177-3AD203B41FA5}">
                      <a16:colId xmlns:a16="http://schemas.microsoft.com/office/drawing/2014/main" xmlns="" val="20001"/>
                    </a:ext>
                  </a:extLst>
                </a:gridCol>
                <a:gridCol w="1853076">
                  <a:extLst>
                    <a:ext uri="{9D8B030D-6E8A-4147-A177-3AD203B41FA5}">
                      <a16:colId xmlns:a16="http://schemas.microsoft.com/office/drawing/2014/main" xmlns="" val="20002"/>
                    </a:ext>
                  </a:extLst>
                </a:gridCol>
                <a:gridCol w="1367554">
                  <a:extLst>
                    <a:ext uri="{9D8B030D-6E8A-4147-A177-3AD203B41FA5}">
                      <a16:colId xmlns:a16="http://schemas.microsoft.com/office/drawing/2014/main" xmlns="" val="20003"/>
                    </a:ext>
                  </a:extLst>
                </a:gridCol>
                <a:gridCol w="2203125">
                  <a:extLst>
                    <a:ext uri="{9D8B030D-6E8A-4147-A177-3AD203B41FA5}">
                      <a16:colId xmlns:a16="http://schemas.microsoft.com/office/drawing/2014/main" xmlns="" val="20004"/>
                    </a:ext>
                  </a:extLst>
                </a:gridCol>
              </a:tblGrid>
              <a:tr h="286694">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j-lt"/>
                          <a:ea typeface="+mn-ea"/>
                          <a:cs typeface="+mn-cs"/>
                        </a:rPr>
                        <a:t>S</a:t>
                      </a:r>
                      <a:r>
                        <a:rPr kumimoji="0" lang="en-US" sz="1800" b="1" i="0" u="none" strike="noStrike" kern="1200" cap="none" spc="0" normalizeH="0" baseline="0" noProof="0" dirty="0" smtClean="0">
                          <a:ln>
                            <a:noFill/>
                          </a:ln>
                          <a:solidFill>
                            <a:sysClr val="windowText" lastClr="000000"/>
                          </a:solidFill>
                          <a:effectLst/>
                          <a:uLnTx/>
                          <a:uFillTx/>
                          <a:latin typeface="+mj-lt"/>
                          <a:ea typeface="+mn-ea"/>
                          <a:cs typeface="+mn-cs"/>
                        </a:rPr>
                        <a:t>ub-programme: Media Engagement</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445968">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PLANNED TARGET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4826472">
                <a:tc>
                  <a:txBody>
                    <a:bodyPr/>
                    <a:lstStyle/>
                    <a:p>
                      <a:pPr algn="l">
                        <a:lnSpc>
                          <a:spcPct val="115000"/>
                        </a:lnSpc>
                        <a:spcAft>
                          <a:spcPts val="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Number on post-Cabinet media briefings and/or statements issued after ordinary Cabinet meeting</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400" dirty="0" smtClean="0">
                          <a:effectLst/>
                          <a:latin typeface="Arial" panose="020B0604020202020204" pitchFamily="34" charset="0"/>
                          <a:ea typeface="Times New Roman" panose="02020603050405020304" pitchFamily="18" charset="0"/>
                          <a:cs typeface="Arial" panose="020B0604020202020204" pitchFamily="34" charset="0"/>
                        </a:rPr>
                        <a:t>17 post-Cabinet media briefings and/or statements issued after ordinary Cabinet meetings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400" dirty="0" smtClean="0">
                          <a:effectLst/>
                          <a:latin typeface="Arial" panose="020B0604020202020204" pitchFamily="34" charset="0"/>
                          <a:ea typeface="Times New Roman" panose="02020603050405020304" pitchFamily="18" charset="0"/>
                          <a:cs typeface="Arial" panose="020B0604020202020204" pitchFamily="34" charset="0"/>
                        </a:rPr>
                        <a:t>14 post-Cabinet media briefings were held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a:lnSpc>
                          <a:spcPct val="115000"/>
                        </a:lnSpc>
                        <a:spcAft>
                          <a:spcPts val="1000"/>
                        </a:spcAft>
                      </a:pPr>
                      <a:r>
                        <a:rPr lang="en-ZA" sz="1400" dirty="0" smtClean="0">
                          <a:effectLst/>
                          <a:latin typeface="Arial" panose="020B0604020202020204" pitchFamily="34" charset="0"/>
                          <a:ea typeface="Times New Roman" panose="02020603050405020304" pitchFamily="18" charset="0"/>
                          <a:cs typeface="Arial" panose="020B0604020202020204" pitchFamily="34" charset="0"/>
                        </a:rPr>
                        <a:t>Target underachieved by three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1000"/>
                        </a:spcAft>
                      </a:pPr>
                      <a:r>
                        <a:rPr lang="en-US" sz="1400" dirty="0" smtClean="0">
                          <a:effectLst/>
                          <a:latin typeface="Arial" panose="020B0604020202020204" pitchFamily="34" charset="0"/>
                          <a:ea typeface="Times New Roman" panose="02020603050405020304" pitchFamily="18" charset="0"/>
                          <a:cs typeface="Arial" panose="020B0604020202020204" pitchFamily="34" charset="0"/>
                        </a:rPr>
                        <a:t>The new Cabinet held fewer meetings than planned in the first quarter of the financial year.</a:t>
                      </a:r>
                    </a:p>
                    <a:p>
                      <a:pPr algn="l">
                        <a:lnSpc>
                          <a:spcPct val="115000"/>
                        </a:lnSpc>
                        <a:spcAft>
                          <a:spcPts val="1000"/>
                        </a:spcAft>
                      </a:pPr>
                      <a:r>
                        <a:rPr lang="en-US" sz="1400" dirty="0" smtClean="0">
                          <a:effectLst/>
                          <a:latin typeface="Arial" panose="020B0604020202020204" pitchFamily="34" charset="0"/>
                          <a:ea typeface="Times New Roman" panose="02020603050405020304" pitchFamily="18" charset="0"/>
                          <a:cs typeface="Arial" panose="020B0604020202020204" pitchFamily="34" charset="0"/>
                        </a:rPr>
                        <a:t>In April the general elections were held thus government activities were scaled down and Cabinet was reconstituted after the elections and Presidential Inauguration on 25 May 2019. </a:t>
                      </a:r>
                    </a:p>
                    <a:p>
                      <a:pPr algn="l">
                        <a:lnSpc>
                          <a:spcPct val="115000"/>
                        </a:lnSpc>
                        <a:spcAft>
                          <a:spcPts val="1000"/>
                        </a:spcAft>
                      </a:pPr>
                      <a:r>
                        <a:rPr lang="en-US" sz="1400" dirty="0" smtClean="0">
                          <a:effectLst/>
                          <a:latin typeface="Arial" panose="020B0604020202020204" pitchFamily="34" charset="0"/>
                          <a:ea typeface="Times New Roman" panose="02020603050405020304" pitchFamily="18" charset="0"/>
                          <a:cs typeface="Arial" panose="020B0604020202020204" pitchFamily="34" charset="0"/>
                        </a:rPr>
                        <a:t>As result of the above, the target was not met and there was no Cabinet constituted in April and May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3" name="Title 1"/>
          <p:cNvSpPr txBox="1">
            <a:spLocks/>
          </p:cNvSpPr>
          <p:nvPr/>
        </p:nvSpPr>
        <p:spPr>
          <a:xfrm>
            <a:off x="99068" y="106681"/>
            <a:ext cx="8904502" cy="71880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28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Programme 3: Intergovernmental Coordination and Stakeholder Management</a:t>
            </a:r>
          </a:p>
        </p:txBody>
      </p:sp>
      <p:sp>
        <p:nvSpPr>
          <p:cNvPr id="6" name="Slide Number Placeholder 5"/>
          <p:cNvSpPr>
            <a:spLocks noGrp="1"/>
          </p:cNvSpPr>
          <p:nvPr>
            <p:ph type="sldNum" sz="quarter" idx="12"/>
          </p:nvPr>
        </p:nvSpPr>
        <p:spPr/>
        <p:txBody>
          <a:bodyPr/>
          <a:lstStyle/>
          <a:p>
            <a:fld id="{8843D58F-2DAB-1446-A47E-C34A82BC1FA1}" type="slidenum">
              <a:rPr lang="en-US" smtClean="0"/>
              <a:pPr/>
              <a:t>35</a:t>
            </a:fld>
            <a:endParaRPr lang="en-US" dirty="0"/>
          </a:p>
        </p:txBody>
      </p:sp>
    </p:spTree>
    <p:extLst>
      <p:ext uri="{BB962C8B-B14F-4D97-AF65-F5344CB8AC3E}">
        <p14:creationId xmlns:p14="http://schemas.microsoft.com/office/powerpoint/2010/main" xmlns="" val="33329051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384966865"/>
              </p:ext>
            </p:extLst>
          </p:nvPr>
        </p:nvGraphicFramePr>
        <p:xfrm>
          <a:off x="99068" y="825482"/>
          <a:ext cx="8941898" cy="5688605"/>
        </p:xfrm>
        <a:graphic>
          <a:graphicData uri="http://schemas.openxmlformats.org/drawingml/2006/table">
            <a:tbl>
              <a:tblPr>
                <a:tableStyleId>{9D7B26C5-4107-4FEC-AEDC-1716B250A1EF}</a:tableStyleId>
              </a:tblPr>
              <a:tblGrid>
                <a:gridCol w="1849288">
                  <a:extLst>
                    <a:ext uri="{9D8B030D-6E8A-4147-A177-3AD203B41FA5}">
                      <a16:colId xmlns:a16="http://schemas.microsoft.com/office/drawing/2014/main" xmlns="" val="20000"/>
                    </a:ext>
                  </a:extLst>
                </a:gridCol>
                <a:gridCol w="2218053">
                  <a:extLst>
                    <a:ext uri="{9D8B030D-6E8A-4147-A177-3AD203B41FA5}">
                      <a16:colId xmlns:a16="http://schemas.microsoft.com/office/drawing/2014/main" xmlns="" val="20001"/>
                    </a:ext>
                  </a:extLst>
                </a:gridCol>
                <a:gridCol w="1934348">
                  <a:extLst>
                    <a:ext uri="{9D8B030D-6E8A-4147-A177-3AD203B41FA5}">
                      <a16:colId xmlns:a16="http://schemas.microsoft.com/office/drawing/2014/main" xmlns="" val="20002"/>
                    </a:ext>
                  </a:extLst>
                </a:gridCol>
                <a:gridCol w="1392731">
                  <a:extLst>
                    <a:ext uri="{9D8B030D-6E8A-4147-A177-3AD203B41FA5}">
                      <a16:colId xmlns:a16="http://schemas.microsoft.com/office/drawing/2014/main" xmlns="" val="20003"/>
                    </a:ext>
                  </a:extLst>
                </a:gridCol>
                <a:gridCol w="1547478">
                  <a:extLst>
                    <a:ext uri="{9D8B030D-6E8A-4147-A177-3AD203B41FA5}">
                      <a16:colId xmlns:a16="http://schemas.microsoft.com/office/drawing/2014/main" xmlns="" val="20004"/>
                    </a:ext>
                  </a:extLst>
                </a:gridCol>
              </a:tblGrid>
              <a:tr h="275587">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noProof="0" dirty="0" smtClean="0">
                          <a:solidFill>
                            <a:schemeClr val="tx1"/>
                          </a:solidFill>
                          <a:effectLst/>
                          <a:latin typeface="+mj-lt"/>
                          <a:ea typeface="Times New Roman" panose="02020603050405020304" pitchFamily="18" charset="0"/>
                          <a:cs typeface="Arial" panose="020B0604020202020204" pitchFamily="34" charset="0"/>
                        </a:rPr>
                        <a:t>Sub-</a:t>
                      </a:r>
                      <a:r>
                        <a:rPr lang="en-US" sz="1800" b="1" kern="1200" noProof="0" dirty="0" err="1" smtClean="0">
                          <a:solidFill>
                            <a:schemeClr val="tx1"/>
                          </a:solidFill>
                          <a:effectLst/>
                          <a:latin typeface="+mj-lt"/>
                          <a:ea typeface="Times New Roman" panose="02020603050405020304" pitchFamily="18" charset="0"/>
                          <a:cs typeface="Arial" panose="020B0604020202020204" pitchFamily="34" charset="0"/>
                        </a:rPr>
                        <a:t>programme</a:t>
                      </a:r>
                      <a:r>
                        <a:rPr lang="en-US" sz="1800" b="1" kern="1200" noProof="0" dirty="0" smtClean="0">
                          <a:solidFill>
                            <a:schemeClr val="tx1"/>
                          </a:solidFill>
                          <a:effectLst/>
                          <a:latin typeface="+mj-lt"/>
                          <a:ea typeface="Times New Roman" panose="02020603050405020304" pitchFamily="18" charset="0"/>
                          <a:cs typeface="Arial" panose="020B0604020202020204" pitchFamily="34" charset="0"/>
                        </a:rPr>
                        <a:t>: Media Engagement</a:t>
                      </a: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ZA"/>
                    </a:p>
                  </a:txBody>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tc hMerge="1">
                  <a:txBody>
                    <a:bodyPr/>
                    <a:lstStyle/>
                    <a:p>
                      <a:pPr algn="l">
                        <a:lnSpc>
                          <a:spcPct val="100000"/>
                        </a:lnSpc>
                        <a:spcAft>
                          <a:spcPts val="0"/>
                        </a:spcAft>
                      </a:pPr>
                      <a:endParaRPr lang="en-US" sz="1800" b="1" dirty="0">
                        <a:solidFill>
                          <a:schemeClr val="bg1"/>
                        </a:solidFill>
                        <a:latin typeface="+mn-lt"/>
                        <a:ea typeface="Calibri"/>
                        <a:cs typeface="Mangal"/>
                      </a:endParaRPr>
                    </a:p>
                  </a:txBody>
                  <a:tcPr marL="13799" marR="13799" marT="0" marB="0">
                    <a:solidFill>
                      <a:schemeClr val="accent2"/>
                    </a:solidFill>
                  </a:tcPr>
                </a:tc>
                <a:extLst>
                  <a:ext uri="{0D108BD9-81ED-4DB2-BD59-A6C34878D82A}">
                    <a16:rowId xmlns:a16="http://schemas.microsoft.com/office/drawing/2014/main" xmlns="" val="10000"/>
                  </a:ext>
                </a:extLst>
              </a:tr>
              <a:tr h="507078">
                <a:tc>
                  <a:txBody>
                    <a:bodyPr/>
                    <a:lstStyle/>
                    <a:p>
                      <a:pPr algn="l">
                        <a:lnSpc>
                          <a:spcPct val="100000"/>
                        </a:lnSpc>
                        <a:spcAft>
                          <a:spcPts val="0"/>
                        </a:spcAft>
                      </a:pPr>
                      <a:r>
                        <a:rPr lang="en-ZA" sz="1400" b="1" dirty="0" smtClean="0">
                          <a:solidFill>
                            <a:sysClr val="windowText" lastClr="000000"/>
                          </a:solidFill>
                          <a:latin typeface="+mj-lt"/>
                        </a:rPr>
                        <a:t>PERFORMANCE INDICATOR</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algn="l" defTabSz="457200" rtl="0" eaLnBrk="1" latinLnBrk="0" hangingPunct="1">
                        <a:lnSpc>
                          <a:spcPct val="100000"/>
                        </a:lnSpc>
                        <a:spcAft>
                          <a:spcPts val="0"/>
                        </a:spcAft>
                      </a:pPr>
                      <a:r>
                        <a:rPr lang="en-ZA" sz="1400" b="1" kern="1200" dirty="0" smtClean="0">
                          <a:solidFill>
                            <a:sysClr val="windowText" lastClr="000000"/>
                          </a:solidFill>
                          <a:latin typeface="+mj-lt"/>
                          <a:ea typeface="+mn-ea"/>
                          <a:cs typeface="+mn-cs"/>
                        </a:rPr>
                        <a:t>PLANNED TARGET 2019/20</a:t>
                      </a:r>
                      <a:endParaRPr lang="en-US" sz="1400" b="1" kern="1200" dirty="0">
                        <a:solidFill>
                          <a:sysClr val="windowText" lastClr="000000"/>
                        </a:solidFill>
                        <a:latin typeface="+mj-lt"/>
                        <a:ea typeface="+mn-ea"/>
                        <a:cs typeface="+mn-cs"/>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ZA" sz="1400" b="1" dirty="0" smtClean="0">
                          <a:solidFill>
                            <a:sysClr val="windowText" lastClr="000000"/>
                          </a:solidFill>
                          <a:latin typeface="+mj-lt"/>
                        </a:rPr>
                        <a:t>ACTUAL PERFORMANCE 2019/20</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lnSpc>
                          <a:spcPct val="100000"/>
                        </a:lnSpc>
                        <a:spcAft>
                          <a:spcPts val="0"/>
                        </a:spcAft>
                      </a:pPr>
                      <a:r>
                        <a:rPr lang="en-US" sz="1400" b="1" dirty="0" smtClean="0">
                          <a:solidFill>
                            <a:sysClr val="windowText" lastClr="000000"/>
                          </a:solidFill>
                          <a:latin typeface="+mj-lt"/>
                          <a:ea typeface="Calibri"/>
                          <a:cs typeface="Mangal"/>
                        </a:rPr>
                        <a:t>DEVIATION</a:t>
                      </a:r>
                      <a:r>
                        <a:rPr lang="en-US" sz="1400" b="1" baseline="0" dirty="0" smtClean="0">
                          <a:solidFill>
                            <a:sysClr val="windowText" lastClr="000000"/>
                          </a:solidFill>
                          <a:latin typeface="+mj-lt"/>
                          <a:ea typeface="Calibri"/>
                          <a:cs typeface="Mangal"/>
                        </a:rPr>
                        <a:t> FROM PLANNED TARGET</a:t>
                      </a:r>
                      <a:endParaRPr lang="en-US" sz="1400" b="1" dirty="0">
                        <a:solidFill>
                          <a:sysClr val="windowText" lastClr="000000"/>
                        </a:solidFill>
                        <a:latin typeface="+mj-lt"/>
                        <a:ea typeface="Calibri"/>
                        <a:cs typeface="Mangal"/>
                      </a:endParaRPr>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400" b="1" dirty="0" smtClean="0"/>
                        <a:t>COMMENT</a:t>
                      </a:r>
                      <a:r>
                        <a:rPr lang="en-ZA" sz="1400" b="1" baseline="0" dirty="0" smtClean="0"/>
                        <a:t> ON DEVIATION</a:t>
                      </a:r>
                      <a:endParaRPr lang="en-ZA" sz="1400" b="1" dirty="0"/>
                    </a:p>
                  </a:txBody>
                  <a:tcPr marL="13799" marR="137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r h="3448094">
                <a:tc>
                  <a:txBody>
                    <a:bodyPr/>
                    <a:lstStyle/>
                    <a:p>
                      <a:pPr algn="l">
                        <a:lnSpc>
                          <a:spcPct val="115000"/>
                        </a:lnSpc>
                        <a:spcAft>
                          <a:spcPts val="0"/>
                        </a:spcAft>
                      </a:pPr>
                      <a:r>
                        <a:rPr lang="en-US" sz="14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Number of requests for media briefings received from government departments conducted per year</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1000"/>
                        </a:spcAft>
                      </a:pPr>
                      <a:r>
                        <a:rPr lang="en-ZA" sz="1400" kern="12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100 </a:t>
                      </a:r>
                      <a:r>
                        <a:rPr lang="en-ZA" sz="14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media briefings conducted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1000"/>
                        </a:spcAft>
                      </a:pPr>
                      <a:r>
                        <a:rPr lang="en-US" sz="1400" dirty="0" smtClean="0">
                          <a:effectLst/>
                          <a:latin typeface="Arial" panose="020B0604020202020204" pitchFamily="34" charset="0"/>
                          <a:ea typeface="Times New Roman" panose="02020603050405020304" pitchFamily="18" charset="0"/>
                          <a:cs typeface="Arial" panose="020B0604020202020204" pitchFamily="34" charset="0"/>
                        </a:rPr>
                        <a:t>90 media briefings were conducted </a:t>
                      </a:r>
                      <a:endParaRPr lang="en-ZA" sz="1400" dirty="0" smtClean="0">
                        <a:effectLst/>
                        <a:latin typeface="Arial" panose="020B0604020202020204" pitchFamily="34" charset="0"/>
                        <a:ea typeface="Times New Roman" panose="02020603050405020304" pitchFamily="18" charset="0"/>
                        <a:cs typeface="Arial" panose="020B0604020202020204" pitchFamily="34" charset="0"/>
                      </a:endParaRPr>
                    </a:p>
                    <a:p>
                      <a:pPr algn="l">
                        <a:lnSpc>
                          <a:spcPct val="115000"/>
                        </a:lnSpc>
                        <a:spcAft>
                          <a:spcPts val="1000"/>
                        </a:spcAft>
                      </a:pPr>
                      <a:endParaRPr lang="en-ZA" sz="1400" dirty="0" smtClean="0">
                        <a:effectLst/>
                        <a:latin typeface="Arial" panose="020B0604020202020204" pitchFamily="34" charset="0"/>
                        <a:ea typeface="Times New Roman" panose="02020603050405020304" pitchFamily="18" charset="0"/>
                        <a:cs typeface="Arial" panose="020B0604020202020204" pitchFamily="34" charset="0"/>
                      </a:endParaRPr>
                    </a:p>
                    <a:p>
                      <a:pPr algn="l">
                        <a:lnSpc>
                          <a:spcPct val="115000"/>
                        </a:lnSpc>
                        <a:spcAft>
                          <a:spcPts val="1000"/>
                        </a:spcAft>
                      </a:pPr>
                      <a:endParaRPr lang="en-ZA" sz="1400" dirty="0" smtClean="0">
                        <a:effectLst/>
                        <a:latin typeface="Arial" panose="020B0604020202020204" pitchFamily="34" charset="0"/>
                        <a:ea typeface="Times New Roman" panose="02020603050405020304" pitchFamily="18" charset="0"/>
                        <a:cs typeface="Arial" panose="020B0604020202020204" pitchFamily="34" charset="0"/>
                      </a:endParaRPr>
                    </a:p>
                    <a:p>
                      <a:pPr algn="l">
                        <a:lnSpc>
                          <a:spcPct val="115000"/>
                        </a:lnSpc>
                        <a:spcAft>
                          <a:spcPts val="1000"/>
                        </a:spcAft>
                      </a:pPr>
                      <a:endParaRPr lang="en-ZA" sz="1400" dirty="0" smtClean="0">
                        <a:effectLst/>
                        <a:latin typeface="Arial" panose="020B0604020202020204" pitchFamily="34" charset="0"/>
                        <a:ea typeface="Times New Roman" panose="02020603050405020304" pitchFamily="18" charset="0"/>
                        <a:cs typeface="Arial" panose="020B0604020202020204" pitchFamily="34" charset="0"/>
                      </a:endParaRPr>
                    </a:p>
                    <a:p>
                      <a:pPr algn="l">
                        <a:lnSpc>
                          <a:spcPct val="115000"/>
                        </a:lnSpc>
                        <a:spcAft>
                          <a:spcPts val="1000"/>
                        </a:spcAft>
                      </a:pPr>
                      <a:endParaRPr lang="en-ZA" sz="1400" dirty="0" smtClean="0">
                        <a:effectLst/>
                        <a:latin typeface="Arial" panose="020B0604020202020204" pitchFamily="34" charset="0"/>
                        <a:ea typeface="Times New Roman" panose="02020603050405020304" pitchFamily="18" charset="0"/>
                        <a:cs typeface="Arial" panose="020B0604020202020204" pitchFamily="34" charset="0"/>
                      </a:endParaRPr>
                    </a:p>
                    <a:p>
                      <a:pPr algn="l">
                        <a:lnSpc>
                          <a:spcPct val="115000"/>
                        </a:lnSpc>
                        <a:spcAft>
                          <a:spcPts val="1000"/>
                        </a:spcAft>
                      </a:pPr>
                      <a:endParaRPr lang="en-ZA" sz="1400" dirty="0" smtClean="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ZA"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Target underachieved by 10</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ZA"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ZA"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ZA"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ZA"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ZA"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ZA"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1400" dirty="0" smtClean="0">
                          <a:effectLst/>
                          <a:latin typeface="Arial" panose="020B0604020202020204" pitchFamily="34" charset="0"/>
                          <a:ea typeface="Times New Roman" panose="02020603050405020304" pitchFamily="18" charset="0"/>
                          <a:cs typeface="Arial" panose="020B0604020202020204" pitchFamily="34" charset="0"/>
                        </a:rPr>
                        <a:t>Government departments scaled down on media briefings due to the conclusion of the Fifth Administration in Q1 and due to departments having had to defer briefings and only have COVID-19 briefings in Q4</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45784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400" kern="12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Number of  biweekly Rapid Response reports produced (excluding December and January)</a:t>
                      </a:r>
                      <a:endParaRPr lang="en-ZA" sz="14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lang="en-US" sz="1400" kern="12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Produced 24 biweekly Rapid Response reports for the Minister (excluding December and January)</a:t>
                      </a:r>
                      <a:endParaRPr lang="en-ZA" sz="14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1000"/>
                        </a:spcAft>
                      </a:pPr>
                      <a:r>
                        <a:rPr lang="en-US" sz="1400" dirty="0" smtClean="0">
                          <a:effectLst/>
                          <a:latin typeface="Arial" panose="020B0604020202020204" pitchFamily="34" charset="0"/>
                          <a:ea typeface="Times New Roman" panose="02020603050405020304" pitchFamily="18" charset="0"/>
                          <a:cs typeface="Arial" panose="020B0604020202020204" pitchFamily="34" charset="0"/>
                        </a:rPr>
                        <a:t>24 biweekly Rapid Response reports produced (excluding December and January</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ZA"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None</a:t>
                      </a:r>
                      <a:endParaRPr kumimoji="0" lang="en-ZA"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ZA"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1400" dirty="0" smtClean="0">
                          <a:effectLst/>
                          <a:latin typeface="Arial" panose="020B0604020202020204" pitchFamily="34" charset="0"/>
                          <a:ea typeface="Calibri" panose="020F0502020204030204" pitchFamily="34" charset="0"/>
                          <a:cs typeface="Arial" panose="020B0604020202020204" pitchFamily="34" charset="0"/>
                        </a:rPr>
                        <a:t>None</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3" name="Title 1"/>
          <p:cNvSpPr txBox="1">
            <a:spLocks/>
          </p:cNvSpPr>
          <p:nvPr/>
        </p:nvSpPr>
        <p:spPr>
          <a:xfrm>
            <a:off x="99068" y="1"/>
            <a:ext cx="8941898" cy="82548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defPPr>
              <a:defRPr lang="en-US"/>
            </a:defPPr>
            <a:lvl1pPr algn="ctr">
              <a:spcBef>
                <a:spcPct val="0"/>
              </a:spcBef>
              <a:defRPr sz="2800" b="1">
                <a:solidFill>
                  <a:prstClr val="white"/>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Programme 3: Intergovernmental Coordination and Stakeholder Management</a:t>
            </a:r>
          </a:p>
        </p:txBody>
      </p:sp>
      <p:sp>
        <p:nvSpPr>
          <p:cNvPr id="6" name="Slide Number Placeholder 5"/>
          <p:cNvSpPr>
            <a:spLocks noGrp="1"/>
          </p:cNvSpPr>
          <p:nvPr>
            <p:ph type="sldNum" sz="quarter" idx="12"/>
          </p:nvPr>
        </p:nvSpPr>
        <p:spPr/>
        <p:txBody>
          <a:bodyPr/>
          <a:lstStyle/>
          <a:p>
            <a:fld id="{8843D58F-2DAB-1446-A47E-C34A82BC1FA1}" type="slidenum">
              <a:rPr lang="en-US" smtClean="0"/>
              <a:pPr/>
              <a:t>36</a:t>
            </a:fld>
            <a:endParaRPr lang="en-US" dirty="0"/>
          </a:p>
        </p:txBody>
      </p:sp>
    </p:spTree>
    <p:extLst>
      <p:ext uri="{BB962C8B-B14F-4D97-AF65-F5344CB8AC3E}">
        <p14:creationId xmlns:p14="http://schemas.microsoft.com/office/powerpoint/2010/main" xmlns="" val="10761943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00000">
              <a:schemeClr val="bg1">
                <a:lumMod val="75000"/>
              </a:schemeClr>
            </a:gs>
            <a:gs pos="36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98F88B5-8F95-4E5F-9251-82383F0C2A6E}"/>
              </a:ext>
            </a:extLst>
          </p:cNvPr>
          <p:cNvSpPr/>
          <p:nvPr/>
        </p:nvSpPr>
        <p:spPr>
          <a:xfrm>
            <a:off x="0" y="58825"/>
            <a:ext cx="9144000" cy="2171700"/>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p>
            <a:pPr algn="ctr" defTabSz="895350">
              <a:spcBef>
                <a:spcPct val="20000"/>
              </a:spcBef>
            </a:pPr>
            <a:endParaRPr lang="en-US" sz="3200" b="1" dirty="0">
              <a:solidFill>
                <a:schemeClr val="bg1"/>
              </a:solidFill>
            </a:endParaRPr>
          </a:p>
        </p:txBody>
      </p:sp>
      <p:pic>
        <p:nvPicPr>
          <p:cNvPr id="8" name="Picture 7" descr="Slide1 copy.jpg">
            <a:extLst>
              <a:ext uri="{FF2B5EF4-FFF2-40B4-BE49-F238E27FC236}">
                <a16:creationId xmlns:a16="http://schemas.microsoft.com/office/drawing/2014/main" xmlns="" id="{D76FB6B9-6486-4269-B680-B5C9E1C35F25}"/>
              </a:ext>
            </a:extLst>
          </p:cNvPr>
          <p:cNvPicPr>
            <a:picLocks noChangeAspect="1"/>
          </p:cNvPicPr>
          <p:nvPr/>
        </p:nvPicPr>
        <p:blipFill rotWithShape="1">
          <a:blip r:embed="rId2">
            <a:alphaModFix amt="14000"/>
            <a:extLst>
              <a:ext uri="{28A0092B-C50C-407E-A947-70E740481C1C}">
                <a14:useLocalDpi xmlns:a14="http://schemas.microsoft.com/office/drawing/2010/main" xmlns="" val="0"/>
              </a:ext>
            </a:extLst>
          </a:blip>
          <a:srcRect b="21232"/>
          <a:stretch/>
        </p:blipFill>
        <p:spPr>
          <a:xfrm>
            <a:off x="0" y="14820"/>
            <a:ext cx="9144000" cy="5401911"/>
          </a:xfrm>
          <a:prstGeom prst="rect">
            <a:avLst/>
          </a:prstGeom>
          <a:noFill/>
          <a:effectLst/>
        </p:spPr>
      </p:pic>
      <p:sp>
        <p:nvSpPr>
          <p:cNvPr id="7" name="Title 3">
            <a:extLst>
              <a:ext uri="{FF2B5EF4-FFF2-40B4-BE49-F238E27FC236}">
                <a16:creationId xmlns:a16="http://schemas.microsoft.com/office/drawing/2014/main" xmlns="" id="{3287CF2E-17A1-4FB5-83BA-DA72F7A585C2}"/>
              </a:ext>
            </a:extLst>
          </p:cNvPr>
          <p:cNvSpPr txBox="1">
            <a:spLocks/>
          </p:cNvSpPr>
          <p:nvPr/>
        </p:nvSpPr>
        <p:spPr>
          <a:xfrm>
            <a:off x="0" y="1587748"/>
            <a:ext cx="9144000" cy="4921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prstClr val="white"/>
                </a:solidFill>
              </a:rPr>
              <a:t>5.  </a:t>
            </a:r>
            <a:r>
              <a:rPr lang="en-US" sz="4000" b="1" dirty="0" smtClean="0">
                <a:solidFill>
                  <a:prstClr val="white"/>
                </a:solidFill>
              </a:rPr>
              <a:t>2019/20 Budget and Expenditure</a:t>
            </a:r>
            <a:endParaRPr lang="en-US" sz="4000" b="1" dirty="0"/>
          </a:p>
        </p:txBody>
      </p:sp>
      <mc:AlternateContent xmlns:mc="http://schemas.openxmlformats.org/markup-compatibility/2006">
        <mc:Choice xmlns:am3d="http://schemas.microsoft.com/office/drawing/2017/model3d" xmlns="" Requires="am3d">
          <p:graphicFrame>
            <p:nvGraphicFramePr>
              <p:cNvPr id="5" name="3D Model 4" descr="Gold coins">
                <a:extLst>
                  <a:ext uri="{FF2B5EF4-FFF2-40B4-BE49-F238E27FC236}">
                    <a16:creationId xmlns:a16="http://schemas.microsoft.com/office/drawing/2014/main" id="{74EE46B4-A283-41FE-964F-BABE98FD9EE7}"/>
                  </a:ext>
                </a:extLst>
              </p:cNvPr>
              <p:cNvGraphicFramePr>
                <a:graphicFrameLocks noChangeAspect="1"/>
              </p:cNvGraphicFramePr>
              <p:nvPr>
                <p:extLst>
                  <p:ext uri="{D42A27DB-BD31-4B8C-83A1-F6EECF244321}">
                    <p14:modId xmlns:p14="http://schemas.microsoft.com/office/powerpoint/2010/main" val="2836762734"/>
                  </p:ext>
                </p:extLst>
              </p:nvPr>
            </p:nvGraphicFramePr>
            <p:xfrm>
              <a:off x="1961245" y="2743200"/>
              <a:ext cx="4934505" cy="3712861"/>
            </p:xfrm>
            <a:graphic>
              <a:graphicData uri="http://schemas.microsoft.com/office/drawing/2017/model3d">
                <am3d:model3d r:embed="rId3">
                  <am3d:spPr>
                    <a:xfrm>
                      <a:off x="0" y="0"/>
                      <a:ext cx="4934505" cy="3712861"/>
                    </a:xfrm>
                    <a:prstGeom prst="rect">
                      <a:avLst/>
                    </a:prstGeom>
                  </am3d:spPr>
                  <am3d:camera>
                    <am3d:pos x="0" y="0" z="66316102"/>
                    <am3d:up dx="0" dy="36000000" dz="0"/>
                    <am3d:lookAt x="0" y="0" z="0"/>
                    <am3d:perspective fov="2700000"/>
                  </am3d:camera>
                  <am3d:trans>
                    <am3d:meterPerModelUnit n="173461" d="1000000"/>
                    <am3d:preTrans dx="723681" dy="-10108787" dz="6133181"/>
                    <am3d:scale>
                      <am3d:sx n="1000000" d="1000000"/>
                      <am3d:sy n="1000000" d="1000000"/>
                      <am3d:sz n="1000000" d="1000000"/>
                    </am3d:scale>
                    <am3d:rot ay="16200000"/>
                    <am3d:postTrans dx="0" dy="0" dz="0"/>
                  </am3d:trans>
                  <am3d:raster rName="Office3DRenderer" rVer="16.0.8326">
                    <am3d:blip r:embed="rId4"/>
                  </am3d:raster>
                  <am3d:objViewport viewportSz="73221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Gold coins">
                <a:extLst>
                  <a:ext uri="{FF2B5EF4-FFF2-40B4-BE49-F238E27FC236}">
                    <a16:creationId xmlns:a16="http://schemas.microsoft.com/office/drawing/2014/main" xmlns="" id="{74EE46B4-A283-41FE-964F-BABE98FD9EE7}"/>
                  </a:ext>
                </a:extLst>
              </p:cNvPr>
              <p:cNvPicPr>
                <a:picLocks noGrp="1" noRot="1" noChangeAspect="1" noMove="1" noResize="1" noEditPoints="1" noAdjustHandles="1" noChangeArrowheads="1" noChangeShapeType="1" noCrop="1"/>
              </p:cNvPicPr>
              <p:nvPr/>
            </p:nvPicPr>
            <p:blipFill>
              <a:blip r:embed="rId5"/>
              <a:stretch>
                <a:fillRect/>
              </a:stretch>
            </p:blipFill>
            <p:spPr>
              <a:xfrm>
                <a:off x="1961245" y="2743200"/>
                <a:ext cx="4934505" cy="3712861"/>
              </a:xfrm>
              <a:prstGeom prst="rect">
                <a:avLst/>
              </a:prstGeom>
            </p:spPr>
          </p:pic>
        </mc:Fallback>
      </mc:AlternateContent>
      <p:sp>
        <p:nvSpPr>
          <p:cNvPr id="4" name="Slide Number Placeholder 3"/>
          <p:cNvSpPr>
            <a:spLocks noGrp="1"/>
          </p:cNvSpPr>
          <p:nvPr>
            <p:ph type="sldNum" sz="quarter" idx="12"/>
          </p:nvPr>
        </p:nvSpPr>
        <p:spPr/>
        <p:txBody>
          <a:bodyPr/>
          <a:lstStyle/>
          <a:p>
            <a:pPr defTabSz="457200"/>
            <a:fld id="{8843D58F-2DAB-1446-A47E-C34A82BC1FA1}" type="slidenum">
              <a:rPr lang="en-US" smtClean="0">
                <a:solidFill>
                  <a:prstClr val="black">
                    <a:tint val="75000"/>
                  </a:prstClr>
                </a:solidFill>
              </a:rPr>
              <a:pPr defTabSz="457200"/>
              <a:t>37</a:t>
            </a:fld>
            <a:endParaRPr lang="en-US" dirty="0">
              <a:solidFill>
                <a:prstClr val="black">
                  <a:tint val="75000"/>
                </a:prstClr>
              </a:solidFill>
            </a:endParaRPr>
          </a:p>
        </p:txBody>
      </p:sp>
    </p:spTree>
    <p:extLst>
      <p:ext uri="{BB962C8B-B14F-4D97-AF65-F5344CB8AC3E}">
        <p14:creationId xmlns:p14="http://schemas.microsoft.com/office/powerpoint/2010/main" xmlns="" val="1937062164"/>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133816"/>
            <a:ext cx="9143999" cy="78675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895350" rtl="0" eaLnBrk="1" fontAlgn="auto" latinLnBrk="0" hangingPunct="1">
              <a:lnSpc>
                <a:spcPct val="100000"/>
              </a:lnSpc>
              <a:spcBef>
                <a:spcPct val="20000"/>
              </a:spcBef>
              <a:spcAft>
                <a:spcPts val="0"/>
              </a:spcAft>
              <a:buClrTx/>
              <a:buSzTx/>
              <a:buFontTx/>
              <a:buNone/>
              <a:tabLst/>
              <a:defRPr/>
            </a:pPr>
            <a:r>
              <a:rPr kumimoji="0" lang="en-ZA" sz="2800" b="1" i="0" u="none" strike="noStrike" kern="1200" cap="none" spc="0" normalizeH="0" baseline="0" noProof="0" dirty="0" smtClean="0">
                <a:ln>
                  <a:noFill/>
                </a:ln>
                <a:solidFill>
                  <a:prstClr val="white"/>
                </a:solidFill>
                <a:effectLst/>
                <a:uLnTx/>
                <a:uFillTx/>
                <a:latin typeface="Calibri"/>
                <a:ea typeface="+mj-ea"/>
                <a:cs typeface="+mj-cs"/>
              </a:rPr>
              <a:t>  Expenditure per Programme – 2019/20 </a:t>
            </a:r>
            <a:endParaRPr kumimoji="0" lang="en-ZA" sz="2800" b="1" i="0" u="none" strike="noStrike" kern="1200" cap="none" spc="0" normalizeH="0" baseline="0" noProof="0" dirty="0">
              <a:ln>
                <a:noFill/>
              </a:ln>
              <a:solidFill>
                <a:prstClr val="white"/>
              </a:solidFill>
              <a:effectLst/>
              <a:uLnTx/>
              <a:uFillTx/>
              <a:latin typeface="Calibri"/>
              <a:ea typeface="+mj-ea"/>
              <a:cs typeface="+mj-cs"/>
            </a:endParaRPr>
          </a:p>
        </p:txBody>
      </p:sp>
      <p:graphicFrame>
        <p:nvGraphicFramePr>
          <p:cNvPr id="3" name="Table 2"/>
          <p:cNvGraphicFramePr>
            <a:graphicFrameLocks noGrp="1"/>
          </p:cNvGraphicFramePr>
          <p:nvPr>
            <p:extLst/>
          </p:nvPr>
        </p:nvGraphicFramePr>
        <p:xfrm>
          <a:off x="69397" y="920568"/>
          <a:ext cx="9005206" cy="5020611"/>
        </p:xfrm>
        <a:graphic>
          <a:graphicData uri="http://schemas.openxmlformats.org/drawingml/2006/table">
            <a:tbl>
              <a:tblPr firstRow="1" firstCol="1" bandRow="1"/>
              <a:tblGrid>
                <a:gridCol w="3453492">
                  <a:extLst>
                    <a:ext uri="{9D8B030D-6E8A-4147-A177-3AD203B41FA5}">
                      <a16:colId xmlns:a16="http://schemas.microsoft.com/office/drawing/2014/main" xmlns="" val="20000"/>
                    </a:ext>
                  </a:extLst>
                </a:gridCol>
                <a:gridCol w="1375682">
                  <a:extLst>
                    <a:ext uri="{9D8B030D-6E8A-4147-A177-3AD203B41FA5}">
                      <a16:colId xmlns:a16="http://schemas.microsoft.com/office/drawing/2014/main" xmlns="" val="20001"/>
                    </a:ext>
                  </a:extLst>
                </a:gridCol>
                <a:gridCol w="1596118">
                  <a:extLst>
                    <a:ext uri="{9D8B030D-6E8A-4147-A177-3AD203B41FA5}">
                      <a16:colId xmlns:a16="http://schemas.microsoft.com/office/drawing/2014/main" xmlns="" val="20002"/>
                    </a:ext>
                  </a:extLst>
                </a:gridCol>
                <a:gridCol w="906236">
                  <a:extLst>
                    <a:ext uri="{9D8B030D-6E8A-4147-A177-3AD203B41FA5}">
                      <a16:colId xmlns:a16="http://schemas.microsoft.com/office/drawing/2014/main" xmlns="" val="20003"/>
                    </a:ext>
                  </a:extLst>
                </a:gridCol>
                <a:gridCol w="1673678">
                  <a:extLst>
                    <a:ext uri="{9D8B030D-6E8A-4147-A177-3AD203B41FA5}">
                      <a16:colId xmlns:a16="http://schemas.microsoft.com/office/drawing/2014/main" xmlns="" val="20004"/>
                    </a:ext>
                  </a:extLst>
                </a:gridCol>
              </a:tblGrid>
              <a:tr h="712401">
                <a:tc rowSpan="2">
                  <a:txBody>
                    <a:bodyPr/>
                    <a:lstStyle/>
                    <a:p>
                      <a:pPr algn="ctr">
                        <a:lnSpc>
                          <a:spcPct val="115000"/>
                        </a:lnSpc>
                        <a:spcAft>
                          <a:spcPts val="0"/>
                        </a:spcAft>
                      </a:pPr>
                      <a:r>
                        <a:rPr lang="en-ZA" sz="15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Programme</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Final </a:t>
                      </a:r>
                    </a:p>
                    <a:p>
                      <a:pPr algn="ct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Budget</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Final</a:t>
                      </a:r>
                      <a:r>
                        <a:rPr lang="en-ZA" sz="1500" b="1"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Expenditure</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 Spent</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Variance</a:t>
                      </a:r>
                    </a:p>
                    <a:p>
                      <a:pPr algn="ctr">
                        <a:lnSpc>
                          <a:spcPct val="115000"/>
                        </a:lnSpc>
                        <a:spcAft>
                          <a:spcPts val="0"/>
                        </a:spcAft>
                      </a:pPr>
                      <a:r>
                        <a:rPr lang="en-ZA" sz="15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(under spending)</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0"/>
                  </a:ext>
                </a:extLst>
              </a:tr>
              <a:tr h="369616">
                <a:tc vMerge="1">
                  <a:txBody>
                    <a:bodyPr/>
                    <a:lstStyle/>
                    <a:p>
                      <a:endParaRPr lang="en-ZA"/>
                    </a:p>
                  </a:txBody>
                  <a:tcPr/>
                </a:tc>
                <a:tc>
                  <a:txBody>
                    <a:bodyPr/>
                    <a:lstStyle/>
                    <a:p>
                      <a:pPr algn="ctr">
                        <a:lnSpc>
                          <a:spcPct val="115000"/>
                        </a:lnSpc>
                        <a:spcAft>
                          <a:spcPts val="0"/>
                        </a:spcAft>
                      </a:pPr>
                      <a:r>
                        <a:rPr lang="en-ZA" sz="1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R'000</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pPr>
                      <a:r>
                        <a:rPr lang="en-ZA" sz="1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R'000</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vMerge="1">
                  <a:txBody>
                    <a:bodyPr/>
                    <a:lstStyle/>
                    <a:p>
                      <a:pPr algn="ctr">
                        <a:lnSpc>
                          <a:spcPct val="115000"/>
                        </a:lnSpc>
                        <a:spcAft>
                          <a:spcPts val="0"/>
                        </a:spcAft>
                      </a:pPr>
                      <a:endParaRPr lang="en-Z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pPr>
                      <a:r>
                        <a:rPr lang="en-ZA" sz="1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R'000</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xmlns="" val="10001"/>
                  </a:ext>
                </a:extLst>
              </a:tr>
              <a:tr h="583720">
                <a:tc>
                  <a:txBody>
                    <a:bodyPr/>
                    <a:lstStyle/>
                    <a:p>
                      <a:pPr algn="l">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Programme </a:t>
                      </a:r>
                      <a:r>
                        <a:rPr lang="en-ZA" sz="1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Administration</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49054" marR="49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170,681</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49054" marR="49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167,655</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49054" marR="49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98.2%</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49054" marR="49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3,026</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49054" marR="49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xmlns="" val="10002"/>
                  </a:ext>
                </a:extLst>
              </a:tr>
              <a:tr h="277173">
                <a:tc>
                  <a:txBody>
                    <a:bodyPr/>
                    <a:lstStyle/>
                    <a:p>
                      <a:pPr algn="l">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58027">
                <a:tc>
                  <a:txBody>
                    <a:bodyPr/>
                    <a:lstStyle/>
                    <a:p>
                      <a:pPr algn="l">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Programme </a:t>
                      </a:r>
                      <a:r>
                        <a:rPr lang="en-ZA" sz="1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Content</a:t>
                      </a:r>
                      <a:r>
                        <a:rPr lang="en-ZA" sz="1500" b="1"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Processing</a:t>
                      </a: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and Dissemination</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145,382</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139,804</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96.2%</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5,578</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4"/>
                  </a:ext>
                </a:extLst>
              </a:tr>
              <a:tr h="277173">
                <a:tc>
                  <a:txBody>
                    <a:bodyPr/>
                    <a:lstStyle/>
                    <a:p>
                      <a:pPr algn="l">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108692">
                <a:tc>
                  <a:txBody>
                    <a:bodyPr/>
                    <a:lstStyle/>
                    <a:p>
                      <a:pPr algn="l">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Programme </a:t>
                      </a:r>
                      <a:r>
                        <a:rPr lang="en-ZA" sz="1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a:t>
                      </a: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Intergovernmental Coordination</a:t>
                      </a:r>
                      <a:r>
                        <a:rPr lang="en-ZA" sz="1500" b="1"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and Stakeholder Management</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122,620</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118,109</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96.3%</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4,511</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6"/>
                  </a:ext>
                </a:extLst>
              </a:tr>
              <a:tr h="340441">
                <a:tc>
                  <a:txBody>
                    <a:bodyPr/>
                    <a:lstStyle/>
                    <a:p>
                      <a:pPr algn="l">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9625"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9625"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539451">
                <a:tc>
                  <a:txBody>
                    <a:bodyPr/>
                    <a:lstStyle/>
                    <a:p>
                      <a:pPr algn="l">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438,683</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425,567</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indent="0"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97.0%</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indent="0"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13,116</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0008"/>
                  </a:ext>
                </a:extLst>
              </a:tr>
            </a:tbl>
          </a:graphicData>
        </a:graphic>
      </p:graphicFrame>
      <p:sp>
        <p:nvSpPr>
          <p:cNvPr id="6" name="Slide Number Placeholder 5"/>
          <p:cNvSpPr>
            <a:spLocks noGrp="1"/>
          </p:cNvSpPr>
          <p:nvPr>
            <p:ph type="sldNum" sz="quarter" idx="12"/>
          </p:nvPr>
        </p:nvSpPr>
        <p:spPr/>
        <p:txBody>
          <a:bodyPr/>
          <a:lstStyle/>
          <a:p>
            <a:fld id="{8843D58F-2DAB-1446-A47E-C34A82BC1FA1}" type="slidenum">
              <a:rPr lang="en-US" smtClean="0"/>
              <a:pPr/>
              <a:t>38</a:t>
            </a:fld>
            <a:endParaRPr lang="en-US" dirty="0"/>
          </a:p>
        </p:txBody>
      </p:sp>
    </p:spTree>
    <p:extLst>
      <p:ext uri="{BB962C8B-B14F-4D97-AF65-F5344CB8AC3E}">
        <p14:creationId xmlns:p14="http://schemas.microsoft.com/office/powerpoint/2010/main" xmlns="" val="93492470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133816"/>
            <a:ext cx="9144000" cy="786752"/>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895350" rtl="0" eaLnBrk="1" fontAlgn="auto" latinLnBrk="0" hangingPunct="1">
              <a:lnSpc>
                <a:spcPct val="100000"/>
              </a:lnSpc>
              <a:spcBef>
                <a:spcPct val="20000"/>
              </a:spcBef>
              <a:spcAft>
                <a:spcPts val="0"/>
              </a:spcAft>
              <a:buClrTx/>
              <a:buSzTx/>
              <a:buFontTx/>
              <a:buNone/>
              <a:tabLst/>
              <a:defRPr/>
            </a:pPr>
            <a:r>
              <a:rPr kumimoji="0" lang="en-ZA" sz="2800" b="1" i="0" u="none" strike="noStrike" kern="1200" cap="none" spc="0" normalizeH="0" baseline="0" noProof="0" dirty="0" smtClean="0">
                <a:ln>
                  <a:noFill/>
                </a:ln>
                <a:solidFill>
                  <a:prstClr val="white"/>
                </a:solidFill>
                <a:effectLst/>
                <a:uLnTx/>
                <a:uFillTx/>
                <a:latin typeface="Calibri"/>
                <a:ea typeface="+mj-ea"/>
                <a:cs typeface="+mj-cs"/>
              </a:rPr>
              <a:t>  Expenditure per Economic Classification – 2019/20 </a:t>
            </a:r>
            <a:endParaRPr kumimoji="0" lang="en-ZA" sz="2800" b="1" i="0" u="none" strike="noStrike" kern="1200" cap="none" spc="0" normalizeH="0" baseline="0" noProof="0" dirty="0">
              <a:ln>
                <a:noFill/>
              </a:ln>
              <a:solidFill>
                <a:prstClr val="white"/>
              </a:solidFill>
              <a:effectLst/>
              <a:uLnTx/>
              <a:uFillTx/>
              <a:latin typeface="Calibri"/>
              <a:ea typeface="+mj-ea"/>
              <a:cs typeface="+mj-cs"/>
            </a:endParaRPr>
          </a:p>
        </p:txBody>
      </p:sp>
      <p:graphicFrame>
        <p:nvGraphicFramePr>
          <p:cNvPr id="3" name="Table 2"/>
          <p:cNvGraphicFramePr>
            <a:graphicFrameLocks noGrp="1"/>
          </p:cNvGraphicFramePr>
          <p:nvPr>
            <p:extLst>
              <p:ext uri="{D42A27DB-BD31-4B8C-83A1-F6EECF244321}">
                <p14:modId xmlns:p14="http://schemas.microsoft.com/office/powerpoint/2010/main" xmlns="" val="1933016827"/>
              </p:ext>
            </p:extLst>
          </p:nvPr>
        </p:nvGraphicFramePr>
        <p:xfrm>
          <a:off x="66175" y="920568"/>
          <a:ext cx="9011651" cy="5471102"/>
        </p:xfrm>
        <a:graphic>
          <a:graphicData uri="http://schemas.openxmlformats.org/drawingml/2006/table">
            <a:tbl>
              <a:tblPr firstRow="1" firstCol="1" bandRow="1"/>
              <a:tblGrid>
                <a:gridCol w="3242787">
                  <a:extLst>
                    <a:ext uri="{9D8B030D-6E8A-4147-A177-3AD203B41FA5}">
                      <a16:colId xmlns:a16="http://schemas.microsoft.com/office/drawing/2014/main" xmlns="" val="20000"/>
                    </a:ext>
                  </a:extLst>
                </a:gridCol>
                <a:gridCol w="1680138">
                  <a:extLst>
                    <a:ext uri="{9D8B030D-6E8A-4147-A177-3AD203B41FA5}">
                      <a16:colId xmlns:a16="http://schemas.microsoft.com/office/drawing/2014/main" xmlns="" val="20001"/>
                    </a:ext>
                  </a:extLst>
                </a:gridCol>
                <a:gridCol w="1527398">
                  <a:extLst>
                    <a:ext uri="{9D8B030D-6E8A-4147-A177-3AD203B41FA5}">
                      <a16:colId xmlns:a16="http://schemas.microsoft.com/office/drawing/2014/main" xmlns="" val="20002"/>
                    </a:ext>
                  </a:extLst>
                </a:gridCol>
                <a:gridCol w="716702">
                  <a:extLst>
                    <a:ext uri="{9D8B030D-6E8A-4147-A177-3AD203B41FA5}">
                      <a16:colId xmlns:a16="http://schemas.microsoft.com/office/drawing/2014/main" xmlns="" val="20003"/>
                    </a:ext>
                  </a:extLst>
                </a:gridCol>
                <a:gridCol w="1844626">
                  <a:extLst>
                    <a:ext uri="{9D8B030D-6E8A-4147-A177-3AD203B41FA5}">
                      <a16:colId xmlns:a16="http://schemas.microsoft.com/office/drawing/2014/main" xmlns="" val="20004"/>
                    </a:ext>
                  </a:extLst>
                </a:gridCol>
              </a:tblGrid>
              <a:tr h="751805">
                <a:tc rowSpan="2">
                  <a:txBody>
                    <a:bodyPr/>
                    <a:lstStyle/>
                    <a:p>
                      <a:pPr algn="ctr">
                        <a:lnSpc>
                          <a:spcPct val="115000"/>
                        </a:lnSpc>
                        <a:spcAft>
                          <a:spcPts val="0"/>
                        </a:spcAft>
                      </a:pPr>
                      <a:r>
                        <a:rPr lang="en-ZA" sz="1500" b="1"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Economic</a:t>
                      </a:r>
                      <a:r>
                        <a:rPr lang="en-ZA" sz="1500" b="1"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Classification</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Final</a:t>
                      </a:r>
                    </a:p>
                    <a:p>
                      <a:pPr algn="ct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Budget</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Final Expenditure</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rowSpan="2">
                  <a:txBody>
                    <a:bodyPr/>
                    <a:lstStyle/>
                    <a:p>
                      <a:pPr algn="ct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 Spent</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Variance</a:t>
                      </a:r>
                    </a:p>
                    <a:p>
                      <a:pPr algn="ct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(under </a:t>
                      </a:r>
                    </a:p>
                    <a:p>
                      <a:pPr algn="ct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spending)</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0"/>
                  </a:ext>
                </a:extLst>
              </a:tr>
              <a:tr h="362616">
                <a:tc vMerge="1">
                  <a:txBody>
                    <a:bodyPr/>
                    <a:lstStyle/>
                    <a:p>
                      <a:endParaRPr lang="en-ZA"/>
                    </a:p>
                  </a:txBody>
                  <a:tcPr/>
                </a:tc>
                <a:tc>
                  <a:txBody>
                    <a:bodyPr/>
                    <a:lstStyle/>
                    <a:p>
                      <a:pPr algn="ctr">
                        <a:lnSpc>
                          <a:spcPct val="115000"/>
                        </a:lnSpc>
                        <a:spcAft>
                          <a:spcPts val="0"/>
                        </a:spcAft>
                      </a:pPr>
                      <a:r>
                        <a:rPr lang="en-ZA" sz="1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R'000</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pPr>
                      <a:r>
                        <a:rPr lang="en-ZA" sz="1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R'000</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vMerge="1">
                  <a:txBody>
                    <a:bodyPr/>
                    <a:lstStyle/>
                    <a:p>
                      <a:pPr algn="ctr">
                        <a:lnSpc>
                          <a:spcPct val="115000"/>
                        </a:lnSpc>
                        <a:spcAft>
                          <a:spcPts val="0"/>
                        </a:spcAft>
                      </a:pPr>
                      <a:endParaRPr lang="en-Z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VR'000</a:t>
                      </a:r>
                      <a:endParaRPr lang="en-ZA"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xmlns="" val="10001"/>
                  </a:ext>
                </a:extLst>
              </a:tr>
              <a:tr h="470280">
                <a:tc>
                  <a:txBody>
                    <a:bodyPr/>
                    <a:lstStyle/>
                    <a:p>
                      <a:pPr algn="l">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Compensation</a:t>
                      </a:r>
                      <a:r>
                        <a:rPr lang="en-ZA" sz="1500" b="1"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of Employees</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49054" marR="49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267,502</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49054" marR="49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255,862</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49054" marR="49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95.6%</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49054" marR="49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11,640</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49054" marR="49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xmlns="" val="10002"/>
                  </a:ext>
                </a:extLst>
              </a:tr>
              <a:tr h="271924">
                <a:tc>
                  <a:txBody>
                    <a:bodyPr/>
                    <a:lstStyle/>
                    <a:p>
                      <a:pPr algn="l">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56956">
                <a:tc>
                  <a:txBody>
                    <a:bodyPr/>
                    <a:lstStyle/>
                    <a:p>
                      <a:pPr algn="l">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Goods</a:t>
                      </a:r>
                      <a:r>
                        <a:rPr lang="en-ZA" sz="1500" b="1"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and Services</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162,477</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161,094</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99.1%</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1,383</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6943" marR="669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4"/>
                  </a:ext>
                </a:extLst>
              </a:tr>
              <a:tr h="271924">
                <a:tc>
                  <a:txBody>
                    <a:bodyPr/>
                    <a:lstStyle/>
                    <a:p>
                      <a:pPr algn="l">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67920">
                <a:tc>
                  <a:txBody>
                    <a:bodyPr/>
                    <a:lstStyle/>
                    <a:p>
                      <a:pPr algn="l">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Transfers and Subsidies</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864</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689</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79.7%</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175</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6"/>
                  </a:ext>
                </a:extLst>
              </a:tr>
              <a:tr h="333994">
                <a:tc>
                  <a:txBody>
                    <a:bodyPr/>
                    <a:lstStyle/>
                    <a:p>
                      <a:pPr algn="l">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9625"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9625"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15960">
                <a:tc>
                  <a:txBody>
                    <a:bodyPr/>
                    <a:lstStyle/>
                    <a:p>
                      <a:pPr algn="l">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Capital Assets</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7,840</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7,838</a:t>
                      </a:r>
                      <a:endParaRPr lang="en-ZA" sz="15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100%</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2</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4020" marR="640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8"/>
                  </a:ext>
                </a:extLst>
              </a:tr>
              <a:tr h="333994">
                <a:tc>
                  <a:txBody>
                    <a:bodyPr/>
                    <a:lstStyle/>
                    <a:p>
                      <a:pPr algn="l">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9625"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9625"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455987">
                <a:tc>
                  <a:txBody>
                    <a:bodyPr/>
                    <a:lstStyle/>
                    <a:p>
                      <a:pPr algn="l">
                        <a:lnSpc>
                          <a:spcPct val="115000"/>
                        </a:lnSpc>
                        <a:spcAft>
                          <a:spcPts val="0"/>
                        </a:spcAft>
                      </a:pPr>
                      <a:r>
                        <a:rPr lang="en-US" sz="1500" b="1" dirty="0" smtClean="0">
                          <a:effectLst/>
                          <a:latin typeface="Arial" panose="020B0604020202020204" pitchFamily="34" charset="0"/>
                          <a:ea typeface="Calibri" panose="020F0502020204030204" pitchFamily="34" charset="0"/>
                          <a:cs typeface="Arial" panose="020B0604020202020204" pitchFamily="34" charset="0"/>
                        </a:rPr>
                        <a:t>Payment for financial assets</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r">
                        <a:lnSpc>
                          <a:spcPct val="115000"/>
                        </a:lnSpc>
                        <a:spcAft>
                          <a:spcPts val="0"/>
                        </a:spcAft>
                      </a:pPr>
                      <a:r>
                        <a:rPr lang="en-US" sz="1500" b="1" dirty="0" smtClean="0">
                          <a:effectLst/>
                          <a:latin typeface="Arial" panose="020B0604020202020204" pitchFamily="34" charset="0"/>
                          <a:ea typeface="Calibri" panose="020F0502020204030204" pitchFamily="34" charset="0"/>
                          <a:cs typeface="Arial" panose="020B0604020202020204" pitchFamily="34" charset="0"/>
                        </a:rPr>
                        <a:t>-</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r">
                        <a:lnSpc>
                          <a:spcPct val="115000"/>
                        </a:lnSpc>
                        <a:spcAft>
                          <a:spcPts val="0"/>
                        </a:spcAft>
                      </a:pPr>
                      <a:r>
                        <a:rPr lang="en-US" sz="1500" b="1" dirty="0" smtClean="0">
                          <a:effectLst/>
                          <a:latin typeface="Arial" panose="020B0604020202020204" pitchFamily="34" charset="0"/>
                          <a:ea typeface="Calibri" panose="020F0502020204030204" pitchFamily="34" charset="0"/>
                          <a:cs typeface="Arial" panose="020B0604020202020204" pitchFamily="34" charset="0"/>
                        </a:rPr>
                        <a:t>84</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809625" indent="-620713" algn="r">
                        <a:lnSpc>
                          <a:spcPct val="115000"/>
                        </a:lnSpc>
                        <a:spcAft>
                          <a:spcPts val="0"/>
                        </a:spcAft>
                      </a:pPr>
                      <a:r>
                        <a:rPr lang="en-US" sz="1500" b="1" dirty="0" smtClean="0">
                          <a:effectLst/>
                          <a:latin typeface="Arial" panose="020B0604020202020204" pitchFamily="34" charset="0"/>
                          <a:ea typeface="Calibri" panose="020F0502020204030204" pitchFamily="34" charset="0"/>
                          <a:cs typeface="Arial" panose="020B0604020202020204" pitchFamily="34" charset="0"/>
                        </a:rPr>
                        <a:t>-</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0" indent="0" algn="r">
                        <a:lnSpc>
                          <a:spcPct val="115000"/>
                        </a:lnSpc>
                        <a:spcAft>
                          <a:spcPts val="0"/>
                        </a:spcAft>
                      </a:pPr>
                      <a:r>
                        <a:rPr lang="en-US" sz="1500" b="1" dirty="0" smtClean="0">
                          <a:effectLst/>
                          <a:latin typeface="Arial" panose="020B0604020202020204" pitchFamily="34" charset="0"/>
                          <a:ea typeface="Calibri" panose="020F0502020204030204" pitchFamily="34" charset="0"/>
                          <a:cs typeface="Arial" panose="020B0604020202020204" pitchFamily="34" charset="0"/>
                        </a:rPr>
                        <a:t>-84</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extLst>
                  <a:ext uri="{0D108BD9-81ED-4DB2-BD59-A6C34878D82A}">
                    <a16:rowId xmlns:a16="http://schemas.microsoft.com/office/drawing/2014/main" xmlns="" val="3208975554"/>
                  </a:ext>
                </a:extLst>
              </a:tr>
              <a:tr h="333994">
                <a:tc>
                  <a:txBody>
                    <a:bodyPr/>
                    <a:lstStyle/>
                    <a:p>
                      <a:pPr algn="l">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9625"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9625" algn="r">
                        <a:lnSpc>
                          <a:spcPct val="115000"/>
                        </a:lnSpc>
                        <a:spcAft>
                          <a:spcPts val="0"/>
                        </a:spcAft>
                      </a:pP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84658635"/>
                  </a:ext>
                </a:extLst>
              </a:tr>
              <a:tr h="529235">
                <a:tc>
                  <a:txBody>
                    <a:bodyPr/>
                    <a:lstStyle/>
                    <a:p>
                      <a:pPr algn="l">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438,683</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r">
                        <a:lnSpc>
                          <a:spcPct val="115000"/>
                        </a:lnSpc>
                        <a:spcAft>
                          <a:spcPts val="0"/>
                        </a:spcAft>
                      </a:pPr>
                      <a:r>
                        <a:rPr lang="en-ZA" sz="15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425,567</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indent="0"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97.0%</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indent="0" algn="r">
                        <a:lnSpc>
                          <a:spcPct val="115000"/>
                        </a:lnSpc>
                        <a:spcAft>
                          <a:spcPts val="0"/>
                        </a:spcAft>
                      </a:pPr>
                      <a:r>
                        <a:rPr lang="en-ZA" sz="1500" b="1" dirty="0" smtClean="0">
                          <a:effectLst/>
                          <a:latin typeface="Arial" panose="020B0604020202020204" pitchFamily="34" charset="0"/>
                          <a:ea typeface="Calibri" panose="020F0502020204030204" pitchFamily="34" charset="0"/>
                          <a:cs typeface="Arial" panose="020B0604020202020204" pitchFamily="34" charset="0"/>
                        </a:rPr>
                        <a:t>13,116</a:t>
                      </a:r>
                      <a:endParaRPr lang="en-ZA" sz="15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0010"/>
                  </a:ext>
                </a:extLst>
              </a:tr>
            </a:tbl>
          </a:graphicData>
        </a:graphic>
      </p:graphicFrame>
      <p:sp>
        <p:nvSpPr>
          <p:cNvPr id="6" name="Slide Number Placeholder 5"/>
          <p:cNvSpPr>
            <a:spLocks noGrp="1"/>
          </p:cNvSpPr>
          <p:nvPr>
            <p:ph type="sldNum" sz="quarter" idx="12"/>
          </p:nvPr>
        </p:nvSpPr>
        <p:spPr/>
        <p:txBody>
          <a:bodyPr/>
          <a:lstStyle/>
          <a:p>
            <a:fld id="{8843D58F-2DAB-1446-A47E-C34A82BC1FA1}" type="slidenum">
              <a:rPr lang="en-US" smtClean="0"/>
              <a:pPr/>
              <a:t>39</a:t>
            </a:fld>
            <a:endParaRPr lang="en-US" dirty="0"/>
          </a:p>
        </p:txBody>
      </p:sp>
    </p:spTree>
    <p:extLst>
      <p:ext uri="{BB962C8B-B14F-4D97-AF65-F5344CB8AC3E}">
        <p14:creationId xmlns:p14="http://schemas.microsoft.com/office/powerpoint/2010/main" xmlns="" val="87956378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AF103A06-F125-44AA-9CF3-1BCC903F3278}"/>
              </a:ext>
            </a:extLst>
          </p:cNvPr>
          <p:cNvSpPr/>
          <p:nvPr/>
        </p:nvSpPr>
        <p:spPr>
          <a:xfrm>
            <a:off x="363392" y="1409701"/>
            <a:ext cx="8490051" cy="491489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5" name="Rectangle 24">
            <a:extLst>
              <a:ext uri="{FF2B5EF4-FFF2-40B4-BE49-F238E27FC236}">
                <a16:creationId xmlns:a16="http://schemas.microsoft.com/office/drawing/2014/main" xmlns="" id="{4CE6ABD3-CF8B-4895-9853-64B555EACB6A}"/>
              </a:ext>
            </a:extLst>
          </p:cNvPr>
          <p:cNvSpPr/>
          <p:nvPr/>
        </p:nvSpPr>
        <p:spPr>
          <a:xfrm>
            <a:off x="0" y="45720"/>
            <a:ext cx="9144000" cy="487680"/>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p>
            <a:pPr algn="ctr" defTabSz="895350">
              <a:spcBef>
                <a:spcPct val="20000"/>
              </a:spcBef>
            </a:pPr>
            <a:endParaRPr lang="en-US" sz="2800" b="1" dirty="0">
              <a:solidFill>
                <a:schemeClr val="bg1"/>
              </a:solidFill>
            </a:endParaRPr>
          </a:p>
        </p:txBody>
      </p:sp>
      <p:sp>
        <p:nvSpPr>
          <p:cNvPr id="18" name="Line 3">
            <a:extLst>
              <a:ext uri="{FF2B5EF4-FFF2-40B4-BE49-F238E27FC236}">
                <a16:creationId xmlns:a16="http://schemas.microsoft.com/office/drawing/2014/main" xmlns="" id="{8A31D61E-7646-4A79-8BF1-379C6568D20E}"/>
              </a:ext>
            </a:extLst>
          </p:cNvPr>
          <p:cNvSpPr>
            <a:spLocks noChangeShapeType="1"/>
          </p:cNvSpPr>
          <p:nvPr/>
        </p:nvSpPr>
        <p:spPr bwMode="auto">
          <a:xfrm>
            <a:off x="0" y="8351"/>
            <a:ext cx="9144000" cy="0"/>
          </a:xfrm>
          <a:prstGeom prst="line">
            <a:avLst/>
          </a:prstGeom>
          <a:noFill/>
          <a:ln w="57150">
            <a:solidFill>
              <a:srgbClr val="FFC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endParaRPr lang="en-ZA" sz="1800" kern="0" dirty="0">
              <a:solidFill>
                <a:prstClr val="black"/>
              </a:solidFill>
              <a:latin typeface="Arial"/>
              <a:ea typeface="ＭＳ Ｐゴシック"/>
              <a:cs typeface="+mn-cs"/>
            </a:endParaRPr>
          </a:p>
        </p:txBody>
      </p:sp>
      <p:graphicFrame>
        <p:nvGraphicFramePr>
          <p:cNvPr id="19" name="Group 68">
            <a:extLst>
              <a:ext uri="{FF2B5EF4-FFF2-40B4-BE49-F238E27FC236}">
                <a16:creationId xmlns:a16="http://schemas.microsoft.com/office/drawing/2014/main" xmlns="" id="{466936CF-BC87-4F78-B5E6-A1DDF3356785}"/>
              </a:ext>
            </a:extLst>
          </p:cNvPr>
          <p:cNvGraphicFramePr>
            <a:graphicFrameLocks/>
          </p:cNvGraphicFramePr>
          <p:nvPr>
            <p:extLst>
              <p:ext uri="{D42A27DB-BD31-4B8C-83A1-F6EECF244321}">
                <p14:modId xmlns:p14="http://schemas.microsoft.com/office/powerpoint/2010/main" xmlns="" val="3637882101"/>
              </p:ext>
            </p:extLst>
          </p:nvPr>
        </p:nvGraphicFramePr>
        <p:xfrm>
          <a:off x="363392" y="675005"/>
          <a:ext cx="8496944" cy="5804925"/>
        </p:xfrm>
        <a:graphic>
          <a:graphicData uri="http://schemas.openxmlformats.org/drawingml/2006/table">
            <a:tbl>
              <a:tblPr>
                <a:tableStyleId>{E8B1032C-EA38-4F05-BA0D-38AFFFC7BED3}</a:tableStyleId>
              </a:tblPr>
              <a:tblGrid>
                <a:gridCol w="8496944">
                  <a:extLst>
                    <a:ext uri="{9D8B030D-6E8A-4147-A177-3AD203B41FA5}">
                      <a16:colId xmlns:a16="http://schemas.microsoft.com/office/drawing/2014/main" xmlns="" val="20000"/>
                    </a:ext>
                  </a:extLst>
                </a:gridCol>
              </a:tblGrid>
              <a:tr h="502696">
                <a:tc>
                  <a:txBody>
                    <a:bodyPr/>
                    <a:lstStyle/>
                    <a:p>
                      <a:pPr marL="0" marR="0" lvl="0" indent="0" algn="l" defTabSz="914400" rtl="0" eaLnBrk="1" fontAlgn="base" latinLnBrk="0" hangingPunct="1">
                        <a:lnSpc>
                          <a:spcPct val="100000"/>
                        </a:lnSpc>
                        <a:spcBef>
                          <a:spcPct val="20000"/>
                        </a:spcBef>
                        <a:spcAft>
                          <a:spcPct val="0"/>
                        </a:spcAft>
                        <a:buClr>
                          <a:srgbClr val="F2BF0B"/>
                        </a:buClr>
                        <a:buSzTx/>
                        <a:buFont typeface="Webdings" pitchFamily="18" charset="2"/>
                        <a:buNone/>
                        <a:tabLst/>
                      </a:pPr>
                      <a:endParaRPr kumimoji="0" lang="en-US" sz="2000" b="1" i="0" u="none" strike="noStrike" cap="none" normalizeH="0" baseline="0" dirty="0">
                        <a:ln>
                          <a:noFill/>
                        </a:ln>
                        <a:solidFill>
                          <a:srgbClr val="05076A"/>
                        </a:solidFill>
                        <a:effectLst/>
                        <a:latin typeface="+mj-lt"/>
                        <a:ea typeface="ヒラギノ角ゴ Pro W3" pitchFamily="-44" charset="-128"/>
                      </a:endParaRPr>
                    </a:p>
                  </a:txBody>
                  <a:tcPr marT="45711" marB="45711" horzOverflow="overflow">
                    <a:solidFill>
                      <a:srgbClr val="FAC090"/>
                    </a:solidFill>
                  </a:tcPr>
                </a:tc>
                <a:extLst>
                  <a:ext uri="{0D108BD9-81ED-4DB2-BD59-A6C34878D82A}">
                    <a16:rowId xmlns:a16="http://schemas.microsoft.com/office/drawing/2014/main" xmlns="" val="10000"/>
                  </a:ext>
                </a:extLst>
              </a:tr>
              <a:tr h="5302229">
                <a:tc>
                  <a:txBody>
                    <a:bodyPr/>
                    <a:lstStyle/>
                    <a:p>
                      <a:pPr marL="0" marR="0" lvl="0" indent="0" algn="l" defTabSz="914400" rtl="0" eaLnBrk="1" fontAlgn="base" latinLnBrk="0" hangingPunct="1">
                        <a:lnSpc>
                          <a:spcPct val="100000"/>
                        </a:lnSpc>
                        <a:spcBef>
                          <a:spcPct val="20000"/>
                        </a:spcBef>
                        <a:spcAft>
                          <a:spcPct val="0"/>
                        </a:spcAft>
                        <a:buClr>
                          <a:srgbClr val="F2BF0B"/>
                        </a:buClr>
                        <a:buSzTx/>
                        <a:buFont typeface="+mj-lt"/>
                        <a:buNone/>
                        <a:tabLst/>
                        <a:defRPr/>
                      </a:pPr>
                      <a:endParaRPr kumimoji="0" lang="en-US" sz="1600" kern="1200" dirty="0">
                        <a:solidFill>
                          <a:schemeClr val="tx1"/>
                        </a:solidFill>
                        <a:latin typeface="+mj-lt"/>
                        <a:ea typeface="+mn-ea"/>
                        <a:cs typeface="Arial" pitchFamily="34" charset="0"/>
                      </a:endParaRPr>
                    </a:p>
                  </a:txBody>
                  <a:tcPr marT="45711" marB="45711" horzOverflow="overflow"/>
                </a:tc>
                <a:extLst>
                  <a:ext uri="{0D108BD9-81ED-4DB2-BD59-A6C34878D82A}">
                    <a16:rowId xmlns:a16="http://schemas.microsoft.com/office/drawing/2014/main" xmlns="" val="10001"/>
                  </a:ext>
                </a:extLst>
              </a:tr>
            </a:tbl>
          </a:graphicData>
        </a:graphic>
      </p:graphicFrame>
      <p:sp>
        <p:nvSpPr>
          <p:cNvPr id="20" name="List 1">
            <a:extLst>
              <a:ext uri="{FF2B5EF4-FFF2-40B4-BE49-F238E27FC236}">
                <a16:creationId xmlns:a16="http://schemas.microsoft.com/office/drawing/2014/main" xmlns="" id="{DF36A00F-8674-43B6-9405-90EB373960EB}"/>
              </a:ext>
            </a:extLst>
          </p:cNvPr>
          <p:cNvSpPr txBox="1">
            <a:spLocks/>
          </p:cNvSpPr>
          <p:nvPr/>
        </p:nvSpPr>
        <p:spPr>
          <a:xfrm>
            <a:off x="478173" y="1544174"/>
            <a:ext cx="4118295" cy="4351338"/>
          </a:xfrm>
          <a:prstGeom prst="rect">
            <a:avLst/>
          </a:prstGeom>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t">
              <a:buFont typeface="+mj-lt"/>
              <a:buAutoNum type="arabicPeriod"/>
            </a:pPr>
            <a:r>
              <a:rPr lang="en-ZA" sz="1800" dirty="0"/>
              <a:t>Section 195 (g) of the Constitution (1996)  - Public should be provided </a:t>
            </a:r>
            <a:br>
              <a:rPr lang="en-ZA" sz="1800" dirty="0"/>
            </a:br>
            <a:r>
              <a:rPr lang="en-ZA" sz="1800" dirty="0"/>
              <a:t>with </a:t>
            </a:r>
            <a:r>
              <a:rPr lang="en-ZA" sz="1800" b="1" dirty="0">
                <a:solidFill>
                  <a:srgbClr val="F26624"/>
                </a:solidFill>
              </a:rPr>
              <a:t>timely</a:t>
            </a:r>
            <a:r>
              <a:rPr lang="en-ZA" sz="1800" dirty="0"/>
              <a:t>, </a:t>
            </a:r>
            <a:r>
              <a:rPr lang="en-ZA" sz="1800" b="1" dirty="0">
                <a:solidFill>
                  <a:srgbClr val="F26624"/>
                </a:solidFill>
              </a:rPr>
              <a:t>accurate</a:t>
            </a:r>
            <a:r>
              <a:rPr lang="en-ZA" sz="1800" dirty="0"/>
              <a:t> and </a:t>
            </a:r>
            <a:r>
              <a:rPr lang="en-ZA" sz="1800" b="1" dirty="0">
                <a:solidFill>
                  <a:srgbClr val="F26624"/>
                </a:solidFill>
              </a:rPr>
              <a:t>accessible</a:t>
            </a:r>
            <a:r>
              <a:rPr lang="en-ZA" sz="1800" dirty="0"/>
              <a:t> </a:t>
            </a:r>
            <a:r>
              <a:rPr lang="en-ZA" sz="1800" b="1" dirty="0">
                <a:solidFill>
                  <a:srgbClr val="F26624"/>
                </a:solidFill>
              </a:rPr>
              <a:t>information</a:t>
            </a:r>
            <a:r>
              <a:rPr lang="en-ZA" sz="1800" dirty="0"/>
              <a:t>.</a:t>
            </a:r>
          </a:p>
          <a:p>
            <a:pPr>
              <a:buFont typeface="+mj-lt"/>
              <a:buAutoNum type="arabicPeriod"/>
            </a:pPr>
            <a:r>
              <a:rPr lang="en-ZA" sz="1800" dirty="0"/>
              <a:t>Deepen </a:t>
            </a:r>
            <a:r>
              <a:rPr lang="en-ZA" sz="1800" b="1" dirty="0">
                <a:solidFill>
                  <a:srgbClr val="F26624"/>
                </a:solidFill>
              </a:rPr>
              <a:t>democracy</a:t>
            </a:r>
            <a:r>
              <a:rPr lang="en-ZA" sz="1800" dirty="0"/>
              <a:t> and sustain </a:t>
            </a:r>
            <a:r>
              <a:rPr lang="en-ZA" sz="1800" b="1" dirty="0">
                <a:solidFill>
                  <a:srgbClr val="F26624"/>
                </a:solidFill>
              </a:rPr>
              <a:t>nation-building</a:t>
            </a:r>
            <a:r>
              <a:rPr lang="en-ZA" sz="1800" dirty="0"/>
              <a:t> and patriotism by ensuring that the citizenry is informed about government programmes and that they are able to </a:t>
            </a:r>
            <a:r>
              <a:rPr lang="en-ZA" sz="1800" b="1" dirty="0">
                <a:solidFill>
                  <a:srgbClr val="F26624"/>
                </a:solidFill>
              </a:rPr>
              <a:t>influence</a:t>
            </a:r>
            <a:r>
              <a:rPr lang="en-ZA" sz="1800" dirty="0"/>
              <a:t> and </a:t>
            </a:r>
            <a:r>
              <a:rPr lang="en-ZA" sz="1800" b="1" dirty="0">
                <a:solidFill>
                  <a:srgbClr val="F26624"/>
                </a:solidFill>
              </a:rPr>
              <a:t>participate</a:t>
            </a:r>
            <a:r>
              <a:rPr lang="en-ZA" sz="1800" dirty="0"/>
              <a:t> in such programmes.</a:t>
            </a:r>
          </a:p>
          <a:p>
            <a:pPr>
              <a:buFont typeface="+mj-lt"/>
              <a:buAutoNum type="arabicPeriod"/>
            </a:pPr>
            <a:r>
              <a:rPr lang="en-GB" sz="1700" dirty="0"/>
              <a:t>In </a:t>
            </a:r>
            <a:r>
              <a:rPr lang="en-GB" sz="1700" b="1" dirty="0">
                <a:solidFill>
                  <a:srgbClr val="F26624"/>
                </a:solidFill>
              </a:rPr>
              <a:t>1998</a:t>
            </a:r>
            <a:r>
              <a:rPr lang="en-GB" sz="1700" dirty="0"/>
              <a:t>, the South African Communication Service was dissolved and the </a:t>
            </a:r>
            <a:r>
              <a:rPr lang="en-GB" sz="1700" b="1" dirty="0">
                <a:solidFill>
                  <a:srgbClr val="F26624"/>
                </a:solidFill>
              </a:rPr>
              <a:t>GCIS established by Cabinet</a:t>
            </a:r>
            <a:r>
              <a:rPr lang="en-GB" sz="1700" dirty="0"/>
              <a:t>, largely on the basis of recommendations contained in the report of the Task Group on Government Communications (</a:t>
            </a:r>
            <a:r>
              <a:rPr lang="en-GB" sz="1700" dirty="0" err="1"/>
              <a:t>Comtask</a:t>
            </a:r>
            <a:r>
              <a:rPr lang="en-GB" sz="1700" dirty="0"/>
              <a:t>: 1996: 58).</a:t>
            </a:r>
          </a:p>
          <a:p>
            <a:pPr>
              <a:buFont typeface="+mj-lt"/>
              <a:buAutoNum type="arabicPeriod"/>
            </a:pPr>
            <a:endParaRPr lang="en-GB" sz="1700" dirty="0"/>
          </a:p>
        </p:txBody>
      </p:sp>
      <p:sp>
        <p:nvSpPr>
          <p:cNvPr id="21" name="List 2">
            <a:extLst>
              <a:ext uri="{FF2B5EF4-FFF2-40B4-BE49-F238E27FC236}">
                <a16:creationId xmlns:a16="http://schemas.microsoft.com/office/drawing/2014/main" xmlns="" id="{23F70FDA-EBBE-454E-9A5A-1ACF6CD292E2}"/>
              </a:ext>
            </a:extLst>
          </p:cNvPr>
          <p:cNvSpPr txBox="1">
            <a:spLocks/>
          </p:cNvSpPr>
          <p:nvPr/>
        </p:nvSpPr>
        <p:spPr>
          <a:xfrm>
            <a:off x="4589066" y="1560567"/>
            <a:ext cx="4104167" cy="4349057"/>
          </a:xfrm>
          <a:prstGeom prst="rect">
            <a:avLst/>
          </a:prstGeom>
          <a:ln>
            <a:noFill/>
          </a:ln>
        </p:spPr>
        <p:txBody>
          <a:bodyPr>
            <a:normAutofit lnSpcReduction="10000"/>
          </a:bodyPr>
          <a:lstStyle>
            <a:lvl1pPr marL="342900" indent="-342900" algn="l" defTabSz="457200" rtl="0" eaLnBrk="1" latinLnBrk="0" hangingPunct="1">
              <a:spcBef>
                <a:spcPct val="20000"/>
              </a:spcBef>
              <a:buSzPct val="90000"/>
              <a:buFont typeface="Wingdings" panose="05000000000000000000" pitchFamily="2" charset="2"/>
              <a:buChar char="q"/>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en-ZA" sz="1800" dirty="0"/>
              <a:t>The Public Finance Management Act, 1999 (</a:t>
            </a:r>
            <a:r>
              <a:rPr lang="en-ZA" sz="1800" b="1" dirty="0"/>
              <a:t>Act 1 of 1999</a:t>
            </a:r>
            <a:r>
              <a:rPr lang="en-ZA" sz="1800" dirty="0"/>
              <a:t>), as amended.</a:t>
            </a:r>
          </a:p>
          <a:p>
            <a:pPr marL="457200" indent="-457200">
              <a:buFont typeface="+mj-lt"/>
              <a:buAutoNum type="arabicPeriod"/>
            </a:pPr>
            <a:r>
              <a:rPr lang="en-ZA" sz="1800" b="1" dirty="0"/>
              <a:t>Section 41</a:t>
            </a:r>
            <a:r>
              <a:rPr lang="en-ZA" sz="1800" dirty="0"/>
              <a:t>: Cooperative governance values.</a:t>
            </a:r>
          </a:p>
          <a:p>
            <a:pPr marL="457200" indent="-457200">
              <a:buFont typeface="+mj-lt"/>
              <a:buAutoNum type="arabicPeriod"/>
            </a:pPr>
            <a:r>
              <a:rPr lang="en-ZA" sz="1800" b="1" dirty="0"/>
              <a:t>Section 195</a:t>
            </a:r>
            <a:r>
              <a:rPr lang="en-ZA" sz="1800" dirty="0"/>
              <a:t>: Basic values and principles governing public administration.</a:t>
            </a:r>
          </a:p>
          <a:p>
            <a:pPr marL="457200" indent="-457200">
              <a:buFont typeface="+mj-lt"/>
              <a:buAutoNum type="arabicPeriod"/>
            </a:pPr>
            <a:r>
              <a:rPr lang="en-ZA" sz="1800" b="1" dirty="0"/>
              <a:t>Sections 231</a:t>
            </a:r>
            <a:r>
              <a:rPr lang="en-ZA" sz="1800" dirty="0"/>
              <a:t>: International agreements</a:t>
            </a:r>
            <a:r>
              <a:rPr lang="en-ZA" sz="1800" dirty="0" smtClean="0"/>
              <a:t>.</a:t>
            </a:r>
          </a:p>
          <a:p>
            <a:pPr marL="0" indent="0">
              <a:buNone/>
            </a:pPr>
            <a:endParaRPr lang="en-ZA" sz="1800" dirty="0"/>
          </a:p>
          <a:p>
            <a:pPr marL="0" indent="0">
              <a:buNone/>
            </a:pPr>
            <a:r>
              <a:rPr lang="en-ZA" sz="1800" b="1" dirty="0" smtClean="0"/>
              <a:t>Relevant Policies</a:t>
            </a:r>
            <a:endParaRPr lang="en-ZA" sz="1800" b="1" dirty="0"/>
          </a:p>
          <a:p>
            <a:pPr marL="457200" indent="-457200">
              <a:buFont typeface="+mj-lt"/>
              <a:buAutoNum type="arabicPeriod"/>
            </a:pPr>
            <a:r>
              <a:rPr lang="en-ZA" sz="1800" dirty="0"/>
              <a:t>The </a:t>
            </a:r>
            <a:r>
              <a:rPr lang="en-ZA" sz="1800" b="1" dirty="0"/>
              <a:t>Medium Term Strategic Framework 2014-2019</a:t>
            </a:r>
            <a:r>
              <a:rPr lang="en-ZA" sz="1800" dirty="0"/>
              <a:t>.</a:t>
            </a:r>
          </a:p>
          <a:p>
            <a:pPr marL="457200" indent="-457200">
              <a:buFont typeface="+mj-lt"/>
              <a:buAutoNum type="arabicPeriod"/>
            </a:pPr>
            <a:r>
              <a:rPr lang="en-ZA" sz="1800" b="1" dirty="0" smtClean="0"/>
              <a:t>Framework </a:t>
            </a:r>
            <a:r>
              <a:rPr lang="en-ZA" sz="1800" b="1" dirty="0"/>
              <a:t>for Strategic &amp; Annual Performance Plans</a:t>
            </a:r>
            <a:r>
              <a:rPr lang="en-ZA" sz="1800" dirty="0"/>
              <a:t>.</a:t>
            </a:r>
            <a:endParaRPr lang="en-ZA" dirty="0"/>
          </a:p>
        </p:txBody>
      </p:sp>
      <p:sp>
        <p:nvSpPr>
          <p:cNvPr id="22" name="Head 1">
            <a:extLst>
              <a:ext uri="{FF2B5EF4-FFF2-40B4-BE49-F238E27FC236}">
                <a16:creationId xmlns:a16="http://schemas.microsoft.com/office/drawing/2014/main" xmlns="" id="{07290039-148E-4DEE-8BB9-03E2B2474376}"/>
              </a:ext>
            </a:extLst>
          </p:cNvPr>
          <p:cNvSpPr txBox="1">
            <a:spLocks/>
          </p:cNvSpPr>
          <p:nvPr/>
        </p:nvSpPr>
        <p:spPr>
          <a:xfrm>
            <a:off x="352189" y="973687"/>
            <a:ext cx="4128371" cy="419100"/>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SzPct val="90000"/>
              <a:buFont typeface="Wingdings" panose="05000000000000000000" pitchFamily="2" charset="2"/>
              <a:buChar char="q"/>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ZA" sz="2200" b="1" dirty="0"/>
              <a:t>1.1 Constitutional Mandate</a:t>
            </a:r>
          </a:p>
        </p:txBody>
      </p:sp>
      <p:sp>
        <p:nvSpPr>
          <p:cNvPr id="23" name="Head 2">
            <a:extLst>
              <a:ext uri="{FF2B5EF4-FFF2-40B4-BE49-F238E27FC236}">
                <a16:creationId xmlns:a16="http://schemas.microsoft.com/office/drawing/2014/main" xmlns="" id="{F9CC10CD-0AB7-4589-84C4-BF3DE5A051A1}"/>
              </a:ext>
            </a:extLst>
          </p:cNvPr>
          <p:cNvSpPr txBox="1">
            <a:spLocks/>
          </p:cNvSpPr>
          <p:nvPr/>
        </p:nvSpPr>
        <p:spPr>
          <a:xfrm>
            <a:off x="4572000" y="1001171"/>
            <a:ext cx="4176464" cy="419100"/>
          </a:xfrm>
          <a:prstGeom prst="rect">
            <a:avLst/>
          </a:prstGeom>
          <a:no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SzPct val="90000"/>
              <a:buFont typeface="Wingdings" panose="05000000000000000000" pitchFamily="2" charset="2"/>
              <a:buChar char="q"/>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ZA" sz="2400" b="1" dirty="0"/>
              <a:t>&amp;</a:t>
            </a:r>
            <a:r>
              <a:rPr lang="en-ZA" dirty="0"/>
              <a:t> </a:t>
            </a:r>
            <a:r>
              <a:rPr lang="en-ZA" sz="2400" b="1" dirty="0"/>
              <a:t>Legislative Mandate</a:t>
            </a:r>
          </a:p>
        </p:txBody>
      </p:sp>
      <p:sp>
        <p:nvSpPr>
          <p:cNvPr id="24" name="Title 5">
            <a:extLst>
              <a:ext uri="{FF2B5EF4-FFF2-40B4-BE49-F238E27FC236}">
                <a16:creationId xmlns:a16="http://schemas.microsoft.com/office/drawing/2014/main" xmlns="" id="{0D438C5F-A86F-4E8B-BFF0-0360DE2A9C5E}"/>
              </a:ext>
            </a:extLst>
          </p:cNvPr>
          <p:cNvSpPr txBox="1">
            <a:spLocks/>
          </p:cNvSpPr>
          <p:nvPr/>
        </p:nvSpPr>
        <p:spPr>
          <a:xfrm>
            <a:off x="-1" y="42862"/>
            <a:ext cx="9143999" cy="49053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solidFill>
                <a:latin typeface="+mn-lt"/>
              </a:rPr>
              <a:t>1.  Strategic Overview</a:t>
            </a:r>
          </a:p>
        </p:txBody>
      </p:sp>
      <mc:AlternateContent xmlns:mc="http://schemas.openxmlformats.org/markup-compatibility/2006">
        <mc:Choice xmlns:am3d="http://schemas.microsoft.com/office/drawing/2017/model3d" xmlns="" Requires="am3d">
          <p:graphicFrame>
            <p:nvGraphicFramePr>
              <p:cNvPr id="27" name="3D Model 26">
                <a:extLst>
                  <a:ext uri="{FF2B5EF4-FFF2-40B4-BE49-F238E27FC236}">
                    <a16:creationId xmlns:a16="http://schemas.microsoft.com/office/drawing/2014/main" id="{F60BA879-ED8D-4F71-8ED0-5272BAE1DDB7}"/>
                  </a:ext>
                </a:extLst>
              </p:cNvPr>
              <p:cNvGraphicFramePr>
                <a:graphicFrameLocks noChangeAspect="1"/>
              </p:cNvGraphicFramePr>
              <p:nvPr>
                <p:extLst>
                  <p:ext uri="{D42A27DB-BD31-4B8C-83A1-F6EECF244321}">
                    <p14:modId xmlns:p14="http://schemas.microsoft.com/office/powerpoint/2010/main" val="3759392201"/>
                  </p:ext>
                </p:extLst>
              </p:nvPr>
            </p:nvGraphicFramePr>
            <p:xfrm>
              <a:off x="202389" y="154416"/>
              <a:ext cx="469781" cy="285433"/>
            </p:xfrm>
            <a:graphic>
              <a:graphicData uri="http://schemas.microsoft.com/office/drawing/2017/model3d">
                <am3d:model3d r:embed="rId4">
                  <am3d:spPr>
                    <a:xfrm>
                      <a:off x="0" y="0"/>
                      <a:ext cx="469781" cy="285433"/>
                    </a:xfrm>
                    <a:prstGeom prst="rect">
                      <a:avLst/>
                    </a:prstGeom>
                  </am3d:spPr>
                  <am3d:camera>
                    <am3d:pos x="0" y="0" z="54906123"/>
                    <am3d:up dx="0" dy="36000000" dz="0"/>
                    <am3d:lookAt x="0" y="0" z="0"/>
                    <am3d:perspective fov="2700000"/>
                  </am3d:camera>
                  <am3d:trans>
                    <am3d:meterPerModelUnit n="12179" d="1000000"/>
                    <am3d:preTrans dx="-1622" dy="0" dz="-701536"/>
                    <am3d:scale>
                      <am3d:sx n="1000000" d="1000000"/>
                      <am3d:sy n="1000000" d="1000000"/>
                      <am3d:sz n="1000000" d="1000000"/>
                    </am3d:scale>
                    <am3d:rot ax="-10799986" ay="-392909" az="-10799989"/>
                    <am3d:postTrans dx="0" dy="0" dz="0"/>
                  </am3d:trans>
                  <am3d:raster rName="Office3DRenderer" rVer="16.0.8326">
                    <am3d:blip r:embed="rId5"/>
                  </am3d:raster>
                  <am3d:objViewport viewportSz="5701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a:extLst>
                  <a:ext uri="{FF2B5EF4-FFF2-40B4-BE49-F238E27FC236}">
                    <a16:creationId xmlns:a16="http://schemas.microsoft.com/office/drawing/2014/main" xmlns="" id="{F60BA879-ED8D-4F71-8ED0-5272BAE1DDB7}"/>
                  </a:ext>
                </a:extLst>
              </p:cNvPr>
              <p:cNvPicPr>
                <a:picLocks noGrp="1" noRot="1" noChangeAspect="1" noMove="1" noResize="1" noEditPoints="1" noAdjustHandles="1" noChangeArrowheads="1" noChangeShapeType="1" noCrop="1"/>
              </p:cNvPicPr>
              <p:nvPr/>
            </p:nvPicPr>
            <p:blipFill>
              <a:blip r:embed="rId6"/>
              <a:stretch>
                <a:fillRect/>
              </a:stretch>
            </p:blipFill>
            <p:spPr>
              <a:xfrm>
                <a:off x="202389" y="154416"/>
                <a:ext cx="469781" cy="285433"/>
              </a:xfrm>
              <a:prstGeom prst="rect">
                <a:avLst/>
              </a:prstGeom>
            </p:spPr>
          </p:pic>
        </mc:Fallback>
      </mc:AlternateContent>
      <p:sp>
        <p:nvSpPr>
          <p:cNvPr id="5" name="Slide Number Placeholder 4"/>
          <p:cNvSpPr>
            <a:spLocks noGrp="1"/>
          </p:cNvSpPr>
          <p:nvPr>
            <p:ph type="sldNum" sz="quarter" idx="12"/>
          </p:nvPr>
        </p:nvSpPr>
        <p:spPr/>
        <p:txBody>
          <a:bodyPr/>
          <a:lstStyle/>
          <a:p>
            <a:fld id="{8843D58F-2DAB-1446-A47E-C34A82BC1FA1}" type="slidenum">
              <a:rPr lang="en-US" smtClean="0">
                <a:solidFill>
                  <a:prstClr val="black">
                    <a:tint val="75000"/>
                  </a:prstClr>
                </a:solidFill>
              </a:rPr>
              <a:pPr/>
              <a:t>4</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xmlns="" val="8428385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wd">
                                    <p:tmPct val="0"/>
                                  </p:iterate>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left)">
                                      <p:cBhvr>
                                        <p:cTn id="11" dur="500"/>
                                        <p:tgtEl>
                                          <p:spTgt spid="20">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wd">
                                    <p:tmPct val="0"/>
                                  </p:iterate>
                                  <p:childTnLst>
                                    <p:set>
                                      <p:cBhvr>
                                        <p:cTn id="14" dur="1" fill="hold">
                                          <p:stCondLst>
                                            <p:cond delay="0"/>
                                          </p:stCondLst>
                                        </p:cTn>
                                        <p:tgtEl>
                                          <p:spTgt spid="20">
                                            <p:txEl>
                                              <p:pRg st="1" end="1"/>
                                            </p:txEl>
                                          </p:spTgt>
                                        </p:tgtEl>
                                        <p:attrNameLst>
                                          <p:attrName>style.visibility</p:attrName>
                                        </p:attrNameLst>
                                      </p:cBhvr>
                                      <p:to>
                                        <p:strVal val="visible"/>
                                      </p:to>
                                    </p:set>
                                    <p:animEffect transition="in" filter="wipe(left)">
                                      <p:cBhvr>
                                        <p:cTn id="15" dur="500"/>
                                        <p:tgtEl>
                                          <p:spTgt spid="20">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iterate type="wd">
                                    <p:tmPct val="0"/>
                                  </p:iterate>
                                  <p:childTnLst>
                                    <p:set>
                                      <p:cBhvr>
                                        <p:cTn id="18" dur="1" fill="hold">
                                          <p:stCondLst>
                                            <p:cond delay="0"/>
                                          </p:stCondLst>
                                        </p:cTn>
                                        <p:tgtEl>
                                          <p:spTgt spid="20">
                                            <p:txEl>
                                              <p:pRg st="2" end="2"/>
                                            </p:txEl>
                                          </p:spTgt>
                                        </p:tgtEl>
                                        <p:attrNameLst>
                                          <p:attrName>style.visibility</p:attrName>
                                        </p:attrNameLst>
                                      </p:cBhvr>
                                      <p:to>
                                        <p:strVal val="visible"/>
                                      </p:to>
                                    </p:set>
                                    <p:animEffect transition="in" filter="wipe(left)">
                                      <p:cBhvr>
                                        <p:cTn id="19" dur="500"/>
                                        <p:tgtEl>
                                          <p:spTgt spid="20">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22" presetClass="entr" presetSubtype="8" fill="hold" grpId="0" nodeType="withEffect">
                                  <p:stCondLst>
                                    <p:cond delay="160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par>
                          <p:cTn id="27" fill="hold">
                            <p:stCondLst>
                              <p:cond delay="4100"/>
                            </p:stCondLst>
                            <p:childTnLst>
                              <p:par>
                                <p:cTn id="28" presetID="22" presetClass="entr" presetSubtype="8" fill="hold" grpId="0" nodeType="afterEffect">
                                  <p:stCondLst>
                                    <p:cond delay="0"/>
                                  </p:stCondLst>
                                  <p:childTnLst>
                                    <p:set>
                                      <p:cBhvr>
                                        <p:cTn id="29" dur="1" fill="hold">
                                          <p:stCondLst>
                                            <p:cond delay="0"/>
                                          </p:stCondLst>
                                        </p:cTn>
                                        <p:tgtEl>
                                          <p:spTgt spid="21">
                                            <p:txEl>
                                              <p:pRg st="1" end="1"/>
                                            </p:txEl>
                                          </p:spTgt>
                                        </p:tgtEl>
                                        <p:attrNameLst>
                                          <p:attrName>style.visibility</p:attrName>
                                        </p:attrNameLst>
                                      </p:cBhvr>
                                      <p:to>
                                        <p:strVal val="visible"/>
                                      </p:to>
                                    </p:set>
                                    <p:animEffect transition="in" filter="wipe(left)">
                                      <p:cBhvr>
                                        <p:cTn id="30" dur="500"/>
                                        <p:tgtEl>
                                          <p:spTgt spid="21">
                                            <p:txEl>
                                              <p:pRg st="1" end="1"/>
                                            </p:txEl>
                                          </p:spTgt>
                                        </p:tgtEl>
                                      </p:cBhvr>
                                    </p:animEffect>
                                  </p:childTnLst>
                                </p:cTn>
                              </p:par>
                            </p:childTnLst>
                          </p:cTn>
                        </p:par>
                        <p:par>
                          <p:cTn id="31" fill="hold">
                            <p:stCondLst>
                              <p:cond delay="4600"/>
                            </p:stCondLst>
                            <p:childTnLst>
                              <p:par>
                                <p:cTn id="32" presetID="22" presetClass="entr" presetSubtype="8" fill="hold" grpId="0" nodeType="afterEffect">
                                  <p:stCondLst>
                                    <p:cond delay="0"/>
                                  </p:stCondLst>
                                  <p:childTnLst>
                                    <p:set>
                                      <p:cBhvr>
                                        <p:cTn id="33" dur="1" fill="hold">
                                          <p:stCondLst>
                                            <p:cond delay="0"/>
                                          </p:stCondLst>
                                        </p:cTn>
                                        <p:tgtEl>
                                          <p:spTgt spid="21">
                                            <p:txEl>
                                              <p:pRg st="2" end="2"/>
                                            </p:txEl>
                                          </p:spTgt>
                                        </p:tgtEl>
                                        <p:attrNameLst>
                                          <p:attrName>style.visibility</p:attrName>
                                        </p:attrNameLst>
                                      </p:cBhvr>
                                      <p:to>
                                        <p:strVal val="visible"/>
                                      </p:to>
                                    </p:set>
                                    <p:animEffect transition="in" filter="wipe(left)">
                                      <p:cBhvr>
                                        <p:cTn id="34" dur="500"/>
                                        <p:tgtEl>
                                          <p:spTgt spid="21">
                                            <p:txEl>
                                              <p:pRg st="2" end="2"/>
                                            </p:txEl>
                                          </p:spTgt>
                                        </p:tgtEl>
                                      </p:cBhvr>
                                    </p:animEffect>
                                  </p:childTnLst>
                                </p:cTn>
                              </p:par>
                            </p:childTnLst>
                          </p:cTn>
                        </p:par>
                        <p:par>
                          <p:cTn id="35" fill="hold">
                            <p:stCondLst>
                              <p:cond delay="5100"/>
                            </p:stCondLst>
                            <p:childTnLst>
                              <p:par>
                                <p:cTn id="36" presetID="22" presetClass="entr" presetSubtype="8" fill="hold" grpId="0" nodeType="afterEffect">
                                  <p:stCondLst>
                                    <p:cond delay="0"/>
                                  </p:stCondLst>
                                  <p:childTnLst>
                                    <p:set>
                                      <p:cBhvr>
                                        <p:cTn id="37" dur="1" fill="hold">
                                          <p:stCondLst>
                                            <p:cond delay="0"/>
                                          </p:stCondLst>
                                        </p:cTn>
                                        <p:tgtEl>
                                          <p:spTgt spid="21">
                                            <p:txEl>
                                              <p:pRg st="3" end="3"/>
                                            </p:txEl>
                                          </p:spTgt>
                                        </p:tgtEl>
                                        <p:attrNameLst>
                                          <p:attrName>style.visibility</p:attrName>
                                        </p:attrNameLst>
                                      </p:cBhvr>
                                      <p:to>
                                        <p:strVal val="visible"/>
                                      </p:to>
                                    </p:set>
                                    <p:animEffect transition="in" filter="wipe(left)">
                                      <p:cBhvr>
                                        <p:cTn id="38" dur="500"/>
                                        <p:tgtEl>
                                          <p:spTgt spid="21">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txEl>
                                              <p:pRg st="5" end="5"/>
                                            </p:txEl>
                                          </p:spTgt>
                                        </p:tgtEl>
                                        <p:attrNameLst>
                                          <p:attrName>style.visibility</p:attrName>
                                        </p:attrNameLst>
                                      </p:cBhvr>
                                      <p:to>
                                        <p:strVal val="visible"/>
                                      </p:to>
                                    </p:set>
                                    <p:animEffect transition="in" filter="wipe(left)">
                                      <p:cBhvr>
                                        <p:cTn id="43" dur="500"/>
                                        <p:tgtEl>
                                          <p:spTgt spid="21">
                                            <p:txEl>
                                              <p:pRg st="5" end="5"/>
                                            </p:txEl>
                                          </p:spTgt>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1">
                                            <p:txEl>
                                              <p:pRg st="6" end="6"/>
                                            </p:txEl>
                                          </p:spTgt>
                                        </p:tgtEl>
                                        <p:attrNameLst>
                                          <p:attrName>style.visibility</p:attrName>
                                        </p:attrNameLst>
                                      </p:cBhvr>
                                      <p:to>
                                        <p:strVal val="visible"/>
                                      </p:to>
                                    </p:set>
                                    <p:animEffect transition="in" filter="wipe(left)">
                                      <p:cBhvr>
                                        <p:cTn id="47" dur="500"/>
                                        <p:tgtEl>
                                          <p:spTgt spid="21">
                                            <p:txEl>
                                              <p:pRg st="6" end="6"/>
                                            </p:txEl>
                                          </p:spTgt>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21">
                                            <p:txEl>
                                              <p:pRg st="7" end="7"/>
                                            </p:txEl>
                                          </p:spTgt>
                                        </p:tgtEl>
                                        <p:attrNameLst>
                                          <p:attrName>style.visibility</p:attrName>
                                        </p:attrNameLst>
                                      </p:cBhvr>
                                      <p:to>
                                        <p:strVal val="visible"/>
                                      </p:to>
                                    </p:set>
                                    <p:animEffect transition="in" filter="wipe(left)">
                                      <p:cBhvr>
                                        <p:cTn id="51" dur="5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build="p"/>
      <p:bldP spid="22"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 copy.jpg">
            <a:extLst>
              <a:ext uri="{FF2B5EF4-FFF2-40B4-BE49-F238E27FC236}">
                <a16:creationId xmlns:a16="http://schemas.microsoft.com/office/drawing/2014/main" xmlns="" id="{7074EB58-A8C3-469C-92BC-1F6FA260F97A}"/>
              </a:ext>
            </a:extLst>
          </p:cNvPr>
          <p:cNvPicPr>
            <a:picLocks noChangeAspect="1"/>
          </p:cNvPicPr>
          <p:nvPr/>
        </p:nvPicPr>
        <p:blipFill>
          <a:blip r:embed="rId2">
            <a:alphaModFix amt="14000"/>
            <a:extLst>
              <a:ext uri="{28A0092B-C50C-407E-A947-70E740481C1C}">
                <a14:useLocalDpi xmlns:a14="http://schemas.microsoft.com/office/drawing/2010/main" xmlns="" val="0"/>
              </a:ext>
            </a:extLst>
          </a:blip>
          <a:stretch>
            <a:fillRect/>
          </a:stretch>
        </p:blipFill>
        <p:spPr>
          <a:xfrm>
            <a:off x="0" y="14820"/>
            <a:ext cx="9144000" cy="6858000"/>
          </a:xfrm>
          <a:prstGeom prst="rect">
            <a:avLst/>
          </a:prstGeom>
          <a:noFill/>
          <a:effectLst/>
        </p:spPr>
      </p:pic>
      <p:sp>
        <p:nvSpPr>
          <p:cNvPr id="33796" name="Rectangle 2"/>
          <p:cNvSpPr txBox="1">
            <a:spLocks noChangeArrowheads="1"/>
          </p:cNvSpPr>
          <p:nvPr/>
        </p:nvSpPr>
        <p:spPr bwMode="auto">
          <a:xfrm>
            <a:off x="223515" y="1955380"/>
            <a:ext cx="3830325" cy="10654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nchor="b"/>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457200" eaLnBrk="1" hangingPunct="1"/>
            <a:r>
              <a:rPr lang="en-US" sz="6600" dirty="0">
                <a:solidFill>
                  <a:srgbClr val="147D0B"/>
                </a:solidFill>
                <a:latin typeface="+mn-lt"/>
                <a:ea typeface="Calibri" pitchFamily="34" charset="0"/>
                <a:cs typeface="Calibri" pitchFamily="34" charset="0"/>
              </a:rPr>
              <a:t>Thank you</a:t>
            </a:r>
          </a:p>
        </p:txBody>
      </p:sp>
      <p:sp>
        <p:nvSpPr>
          <p:cNvPr id="5" name="Slide Number Placeholder 4"/>
          <p:cNvSpPr>
            <a:spLocks noGrp="1"/>
          </p:cNvSpPr>
          <p:nvPr>
            <p:ph type="sldNum" sz="quarter" idx="12"/>
          </p:nvPr>
        </p:nvSpPr>
        <p:spPr/>
        <p:txBody>
          <a:bodyPr/>
          <a:lstStyle/>
          <a:p>
            <a:fld id="{8843D58F-2DAB-1446-A47E-C34A82BC1FA1}" type="slidenum">
              <a:rPr lang="en-US" smtClean="0">
                <a:solidFill>
                  <a:prstClr val="black">
                    <a:tint val="75000"/>
                  </a:prstClr>
                </a:solidFill>
              </a:rPr>
              <a:pPr/>
              <a:t>40</a:t>
            </a:fld>
            <a:endParaRPr lang="en-US" dirty="0">
              <a:solidFill>
                <a:prstClr val="black">
                  <a:tint val="75000"/>
                </a:prstClr>
              </a:solidFill>
            </a:endParaRPr>
          </a:p>
        </p:txBody>
      </p:sp>
    </p:spTree>
    <p:extLst>
      <p:ext uri="{BB962C8B-B14F-4D97-AF65-F5344CB8AC3E}">
        <p14:creationId xmlns:p14="http://schemas.microsoft.com/office/powerpoint/2010/main" xmlns="" val="39287753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91D6693E-2704-464B-9B8D-1CA428753144}"/>
              </a:ext>
            </a:extLst>
          </p:cNvPr>
          <p:cNvSpPr/>
          <p:nvPr/>
        </p:nvSpPr>
        <p:spPr>
          <a:xfrm>
            <a:off x="0" y="42060"/>
            <a:ext cx="9144000" cy="491340"/>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p>
            <a:pPr algn="ctr" defTabSz="457200">
              <a:spcBef>
                <a:spcPct val="0"/>
              </a:spcBef>
              <a:defRPr/>
            </a:pPr>
            <a:r>
              <a:rPr lang="en-US" sz="2800" b="1" dirty="0">
                <a:solidFill>
                  <a:prstClr val="white"/>
                </a:solidFill>
              </a:rPr>
              <a:t>1.2  The GCIS Mandate</a:t>
            </a:r>
          </a:p>
        </p:txBody>
      </p:sp>
      <p:sp>
        <p:nvSpPr>
          <p:cNvPr id="17" name="Line 3">
            <a:extLst>
              <a:ext uri="{FF2B5EF4-FFF2-40B4-BE49-F238E27FC236}">
                <a16:creationId xmlns:a16="http://schemas.microsoft.com/office/drawing/2014/main" xmlns="" id="{CFE4EB67-8C07-4753-BECA-D66C0DAC0211}"/>
              </a:ext>
            </a:extLst>
          </p:cNvPr>
          <p:cNvSpPr>
            <a:spLocks noChangeShapeType="1"/>
          </p:cNvSpPr>
          <p:nvPr/>
        </p:nvSpPr>
        <p:spPr bwMode="auto">
          <a:xfrm>
            <a:off x="0" y="6818"/>
            <a:ext cx="9144000" cy="0"/>
          </a:xfrm>
          <a:prstGeom prst="line">
            <a:avLst/>
          </a:prstGeom>
          <a:noFill/>
          <a:ln w="57150">
            <a:solidFill>
              <a:srgbClr val="FFC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endParaRPr lang="en-ZA" sz="1800" kern="0" dirty="0">
              <a:solidFill>
                <a:prstClr val="black"/>
              </a:solidFill>
              <a:latin typeface="Arial"/>
              <a:ea typeface="ＭＳ Ｐゴシック"/>
              <a:cs typeface="+mn-cs"/>
            </a:endParaRPr>
          </a:p>
        </p:txBody>
      </p:sp>
      <p:sp>
        <p:nvSpPr>
          <p:cNvPr id="11" name="Rectangle 10"/>
          <p:cNvSpPr/>
          <p:nvPr/>
        </p:nvSpPr>
        <p:spPr>
          <a:xfrm>
            <a:off x="262151" y="3117864"/>
            <a:ext cx="8642850" cy="584775"/>
          </a:xfrm>
          <a:prstGeom prst="rect">
            <a:avLst/>
          </a:prstGeom>
          <a:noFill/>
        </p:spPr>
        <p:txBody>
          <a:bodyPr wrap="square">
            <a:spAutoFit/>
          </a:bodyPr>
          <a:lstStyle/>
          <a:p>
            <a:pPr defTabSz="457200"/>
            <a:r>
              <a:rPr lang="en-US" sz="1600" b="1" dirty="0">
                <a:solidFill>
                  <a:prstClr val="black"/>
                </a:solidFill>
              </a:rPr>
              <a:t>Proactively communicate with the public </a:t>
            </a:r>
            <a:r>
              <a:rPr lang="en-US" sz="1600" dirty="0">
                <a:solidFill>
                  <a:prstClr val="black"/>
                </a:solidFill>
              </a:rPr>
              <a:t>about government policies, plans programmes and achievement</a:t>
            </a:r>
            <a:endParaRPr lang="en-ZA" sz="1600" dirty="0">
              <a:solidFill>
                <a:prstClr val="black"/>
              </a:solidFill>
            </a:endParaRPr>
          </a:p>
        </p:txBody>
      </p:sp>
      <p:sp>
        <p:nvSpPr>
          <p:cNvPr id="12" name="Rectangle 11"/>
          <p:cNvSpPr/>
          <p:nvPr/>
        </p:nvSpPr>
        <p:spPr>
          <a:xfrm>
            <a:off x="275642" y="2745518"/>
            <a:ext cx="8629844" cy="369332"/>
          </a:xfrm>
          <a:prstGeom prst="rect">
            <a:avLst/>
          </a:prstGeom>
          <a:gradFill flip="none" rotWithShape="1">
            <a:gsLst>
              <a:gs pos="0">
                <a:schemeClr val="accent2">
                  <a:lumMod val="67000"/>
                </a:schemeClr>
              </a:gs>
              <a:gs pos="48000">
                <a:srgbClr val="FAC090"/>
              </a:gs>
              <a:gs pos="100000">
                <a:srgbClr val="FAC090"/>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defTabSz="457200"/>
            <a:r>
              <a:rPr lang="en-US" dirty="0">
                <a:solidFill>
                  <a:prstClr val="black"/>
                </a:solidFill>
              </a:rPr>
              <a:t>Provide </a:t>
            </a:r>
            <a:r>
              <a:rPr lang="en-US" b="1" dirty="0">
                <a:solidFill>
                  <a:prstClr val="white"/>
                </a:solidFill>
              </a:rPr>
              <a:t>professional</a:t>
            </a:r>
            <a:r>
              <a:rPr lang="en-US" b="1" dirty="0">
                <a:solidFill>
                  <a:prstClr val="black"/>
                </a:solidFill>
              </a:rPr>
              <a:t> </a:t>
            </a:r>
            <a:r>
              <a:rPr lang="en-US" dirty="0">
                <a:solidFill>
                  <a:prstClr val="black"/>
                </a:solidFill>
              </a:rPr>
              <a:t>communication services and</a:t>
            </a:r>
            <a:r>
              <a:rPr lang="en-US" b="1" dirty="0">
                <a:solidFill>
                  <a:prstClr val="black"/>
                </a:solidFill>
              </a:rPr>
              <a:t> </a:t>
            </a:r>
            <a:r>
              <a:rPr lang="en-ZA" b="1" dirty="0">
                <a:solidFill>
                  <a:schemeClr val="bg1"/>
                </a:solidFill>
              </a:rPr>
              <a:t>build communications capacity</a:t>
            </a:r>
          </a:p>
        </p:txBody>
      </p:sp>
      <p:sp>
        <p:nvSpPr>
          <p:cNvPr id="13" name="Rectangle 12"/>
          <p:cNvSpPr/>
          <p:nvPr/>
        </p:nvSpPr>
        <p:spPr>
          <a:xfrm>
            <a:off x="275642" y="2271700"/>
            <a:ext cx="8616837" cy="338554"/>
          </a:xfrm>
          <a:prstGeom prst="rect">
            <a:avLst/>
          </a:prstGeom>
          <a:noFill/>
        </p:spPr>
        <p:txBody>
          <a:bodyPr wrap="square">
            <a:spAutoFit/>
          </a:bodyPr>
          <a:lstStyle/>
          <a:p>
            <a:pPr defTabSz="457200"/>
            <a:r>
              <a:rPr lang="en-US" sz="1600" dirty="0">
                <a:solidFill>
                  <a:prstClr val="black"/>
                </a:solidFill>
              </a:rPr>
              <a:t>Set, influence adherence to professional </a:t>
            </a:r>
            <a:r>
              <a:rPr lang="en-US" sz="1600" b="1" dirty="0">
                <a:solidFill>
                  <a:prstClr val="black"/>
                </a:solidFill>
              </a:rPr>
              <a:t>communication standards</a:t>
            </a:r>
            <a:endParaRPr lang="en-ZA" sz="1600" b="1" dirty="0">
              <a:solidFill>
                <a:prstClr val="black"/>
              </a:solidFill>
            </a:endParaRPr>
          </a:p>
        </p:txBody>
      </p:sp>
      <p:sp>
        <p:nvSpPr>
          <p:cNvPr id="14" name="Rectangle 13"/>
          <p:cNvSpPr/>
          <p:nvPr/>
        </p:nvSpPr>
        <p:spPr>
          <a:xfrm>
            <a:off x="275642" y="1121840"/>
            <a:ext cx="8616838" cy="369332"/>
          </a:xfrm>
          <a:prstGeom prst="rect">
            <a:avLst/>
          </a:prstGeom>
          <a:gradFill flip="none" rotWithShape="1">
            <a:gsLst>
              <a:gs pos="0">
                <a:schemeClr val="accent2">
                  <a:lumMod val="67000"/>
                </a:schemeClr>
              </a:gs>
              <a:gs pos="48000">
                <a:srgbClr val="FAC090"/>
              </a:gs>
              <a:gs pos="100000">
                <a:srgbClr val="FAC090"/>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defTabSz="457200"/>
            <a:r>
              <a:rPr lang="en-US" b="1" dirty="0">
                <a:solidFill>
                  <a:schemeClr val="bg1"/>
                </a:solidFill>
              </a:rPr>
              <a:t>Drive coherent messaging </a:t>
            </a:r>
            <a:r>
              <a:rPr lang="en-ZA" dirty="0">
                <a:solidFill>
                  <a:schemeClr val="tx1"/>
                </a:solidFill>
              </a:rPr>
              <a:t>across the three spheres on the key priorities of government</a:t>
            </a:r>
            <a:endParaRPr lang="en-ZA" b="1" dirty="0">
              <a:solidFill>
                <a:schemeClr val="tx1"/>
              </a:solidFill>
            </a:endParaRPr>
          </a:p>
        </p:txBody>
      </p:sp>
      <p:sp>
        <p:nvSpPr>
          <p:cNvPr id="5" name="Rectangle 4"/>
          <p:cNvSpPr/>
          <p:nvPr/>
        </p:nvSpPr>
        <p:spPr>
          <a:xfrm>
            <a:off x="275643" y="1914092"/>
            <a:ext cx="8616837" cy="341632"/>
          </a:xfrm>
          <a:prstGeom prst="rect">
            <a:avLst/>
          </a:prstGeom>
          <a:gradFill flip="none" rotWithShape="1">
            <a:gsLst>
              <a:gs pos="0">
                <a:schemeClr val="accent2">
                  <a:lumMod val="67000"/>
                </a:schemeClr>
              </a:gs>
              <a:gs pos="48000">
                <a:srgbClr val="FAC090"/>
              </a:gs>
              <a:gs pos="100000">
                <a:srgbClr val="FAC090"/>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lvl="1" defTabSz="800100">
              <a:lnSpc>
                <a:spcPct val="90000"/>
              </a:lnSpc>
              <a:spcBef>
                <a:spcPct val="0"/>
              </a:spcBef>
              <a:spcAft>
                <a:spcPct val="15000"/>
              </a:spcAft>
            </a:pPr>
            <a:r>
              <a:rPr lang="en-ZA" dirty="0">
                <a:solidFill>
                  <a:schemeClr val="tx1"/>
                </a:solidFill>
              </a:rPr>
              <a:t>Take the </a:t>
            </a:r>
            <a:r>
              <a:rPr lang="en-ZA" b="1" dirty="0">
                <a:solidFill>
                  <a:prstClr val="white"/>
                </a:solidFill>
              </a:rPr>
              <a:t>Executive to the people</a:t>
            </a:r>
          </a:p>
        </p:txBody>
      </p:sp>
      <p:sp>
        <p:nvSpPr>
          <p:cNvPr id="6" name="Rectangle 5"/>
          <p:cNvSpPr/>
          <p:nvPr/>
        </p:nvSpPr>
        <p:spPr>
          <a:xfrm>
            <a:off x="251520" y="1507516"/>
            <a:ext cx="8642850" cy="313932"/>
          </a:xfrm>
          <a:prstGeom prst="rect">
            <a:avLst/>
          </a:prstGeom>
          <a:noFill/>
        </p:spPr>
        <p:txBody>
          <a:bodyPr wrap="square">
            <a:spAutoFit/>
          </a:bodyPr>
          <a:lstStyle/>
          <a:p>
            <a:pPr marL="0" lvl="1" defTabSz="800100">
              <a:lnSpc>
                <a:spcPct val="90000"/>
              </a:lnSpc>
              <a:spcBef>
                <a:spcPct val="0"/>
              </a:spcBef>
              <a:spcAft>
                <a:spcPct val="15000"/>
              </a:spcAft>
            </a:pPr>
            <a:r>
              <a:rPr lang="en-ZA" sz="1600" dirty="0">
                <a:solidFill>
                  <a:prstClr val="black"/>
                </a:solidFill>
              </a:rPr>
              <a:t>Secure </a:t>
            </a:r>
            <a:r>
              <a:rPr lang="en-ZA" sz="1600" b="1" dirty="0">
                <a:solidFill>
                  <a:prstClr val="black"/>
                </a:solidFill>
              </a:rPr>
              <a:t>value for money </a:t>
            </a:r>
            <a:r>
              <a:rPr lang="en-ZA" sz="1600" dirty="0">
                <a:solidFill>
                  <a:prstClr val="black"/>
                </a:solidFill>
              </a:rPr>
              <a:t>in advertising</a:t>
            </a:r>
          </a:p>
        </p:txBody>
      </p:sp>
      <p:pic>
        <p:nvPicPr>
          <p:cNvPr id="3" name="Picture 2"/>
          <p:cNvPicPr>
            <a:picLocks noChangeAspect="1"/>
          </p:cNvPicPr>
          <p:nvPr/>
        </p:nvPicPr>
        <p:blipFill>
          <a:blip r:embed="rId4"/>
          <a:stretch>
            <a:fillRect/>
          </a:stretch>
        </p:blipFill>
        <p:spPr>
          <a:xfrm>
            <a:off x="2895600" y="3913160"/>
            <a:ext cx="1403350" cy="1614695"/>
          </a:xfrm>
          <a:prstGeom prst="rect">
            <a:avLst/>
          </a:prstGeom>
        </p:spPr>
      </p:pic>
      <p:sp>
        <p:nvSpPr>
          <p:cNvPr id="15" name="Rectangle 13"/>
          <p:cNvSpPr>
            <a:spLocks noChangeArrowheads="1"/>
          </p:cNvSpPr>
          <p:nvPr/>
        </p:nvSpPr>
        <p:spPr bwMode="auto">
          <a:xfrm>
            <a:off x="2743199" y="5645185"/>
            <a:ext cx="1828801" cy="400110"/>
          </a:xfrm>
          <a:prstGeom prst="rect">
            <a:avLst/>
          </a:prstGeom>
        </p:spPr>
        <p:txBody>
          <a:bodyPr wrap="square">
            <a:spAutoFit/>
          </a:bodyPr>
          <a:lstStyle/>
          <a:p>
            <a:pPr algn="just"/>
            <a:r>
              <a:rPr lang="en-ZA" sz="1000" b="1" dirty="0">
                <a:solidFill>
                  <a:srgbClr val="000000"/>
                </a:solidFill>
                <a:latin typeface="Helvetica 55 Roman"/>
              </a:rPr>
              <a:t>Mr Jackson Mthembu, MP </a:t>
            </a:r>
          </a:p>
          <a:p>
            <a:pPr algn="just"/>
            <a:r>
              <a:rPr lang="en-ZA" sz="1000" dirty="0">
                <a:solidFill>
                  <a:srgbClr val="000000"/>
                </a:solidFill>
                <a:latin typeface="Helvetica 55 Roman"/>
              </a:rPr>
              <a:t>Minister in The Presidency </a:t>
            </a:r>
          </a:p>
        </p:txBody>
      </p:sp>
      <p:pic>
        <p:nvPicPr>
          <p:cNvPr id="4" name="Picture 3"/>
          <p:cNvPicPr>
            <a:picLocks noChangeAspect="1"/>
          </p:cNvPicPr>
          <p:nvPr/>
        </p:nvPicPr>
        <p:blipFill>
          <a:blip r:embed="rId5"/>
          <a:stretch>
            <a:fillRect/>
          </a:stretch>
        </p:blipFill>
        <p:spPr>
          <a:xfrm>
            <a:off x="4860035" y="3891714"/>
            <a:ext cx="1356615" cy="1636141"/>
          </a:xfrm>
          <a:prstGeom prst="rect">
            <a:avLst/>
          </a:prstGeom>
        </p:spPr>
      </p:pic>
      <p:sp>
        <p:nvSpPr>
          <p:cNvPr id="8" name="Rectangle 7"/>
          <p:cNvSpPr/>
          <p:nvPr/>
        </p:nvSpPr>
        <p:spPr>
          <a:xfrm>
            <a:off x="4788024" y="5634360"/>
            <a:ext cx="1606426" cy="553998"/>
          </a:xfrm>
          <a:prstGeom prst="rect">
            <a:avLst/>
          </a:prstGeom>
        </p:spPr>
        <p:txBody>
          <a:bodyPr wrap="square">
            <a:spAutoFit/>
          </a:bodyPr>
          <a:lstStyle/>
          <a:p>
            <a:pPr algn="ctr"/>
            <a:r>
              <a:rPr lang="en-ZA" sz="1000" b="1" dirty="0">
                <a:solidFill>
                  <a:srgbClr val="000000"/>
                </a:solidFill>
                <a:latin typeface="Helvetica 55 Roman"/>
              </a:rPr>
              <a:t>Ms Thembi Siweya, MP </a:t>
            </a:r>
            <a:endParaRPr lang="en-ZA" sz="1000" dirty="0">
              <a:solidFill>
                <a:srgbClr val="000000"/>
              </a:solidFill>
              <a:latin typeface="Helvetica 55 Roman"/>
            </a:endParaRPr>
          </a:p>
          <a:p>
            <a:pPr algn="ctr"/>
            <a:r>
              <a:rPr lang="en-US" sz="1000" dirty="0">
                <a:solidFill>
                  <a:srgbClr val="000000"/>
                </a:solidFill>
                <a:latin typeface="Helvetica Neue"/>
              </a:rPr>
              <a:t>Deputy Minister in The Presidency </a:t>
            </a:r>
            <a:endParaRPr lang="en-ZA" dirty="0"/>
          </a:p>
        </p:txBody>
      </p:sp>
      <mc:AlternateContent xmlns:mc="http://schemas.openxmlformats.org/markup-compatibility/2006">
        <mc:Choice xmlns:am3d="http://schemas.microsoft.com/office/drawing/2017/model3d" xmlns="" Requires="am3d">
          <p:graphicFrame>
            <p:nvGraphicFramePr>
              <p:cNvPr id="19" name="3D Model 18">
                <a:extLst>
                  <a:ext uri="{FF2B5EF4-FFF2-40B4-BE49-F238E27FC236}">
                    <a16:creationId xmlns:a16="http://schemas.microsoft.com/office/drawing/2014/main" id="{2B790B11-0D56-4B58-A29F-33A027B60744}"/>
                  </a:ext>
                </a:extLst>
              </p:cNvPr>
              <p:cNvGraphicFramePr>
                <a:graphicFrameLocks noChangeAspect="1"/>
              </p:cNvGraphicFramePr>
              <p:nvPr>
                <p:extLst>
                  <p:ext uri="{D42A27DB-BD31-4B8C-83A1-F6EECF244321}">
                    <p14:modId xmlns:p14="http://schemas.microsoft.com/office/powerpoint/2010/main" val="4228536644"/>
                  </p:ext>
                </p:extLst>
              </p:nvPr>
            </p:nvGraphicFramePr>
            <p:xfrm>
              <a:off x="202389" y="154416"/>
              <a:ext cx="469781" cy="285433"/>
            </p:xfrm>
            <a:graphic>
              <a:graphicData uri="http://schemas.microsoft.com/office/drawing/2017/model3d">
                <am3d:model3d r:embed="rId6">
                  <am3d:spPr>
                    <a:xfrm>
                      <a:off x="0" y="0"/>
                      <a:ext cx="469781" cy="285433"/>
                    </a:xfrm>
                    <a:prstGeom prst="rect">
                      <a:avLst/>
                    </a:prstGeom>
                  </am3d:spPr>
                  <am3d:camera>
                    <am3d:pos x="0" y="0" z="54906123"/>
                    <am3d:up dx="0" dy="36000000" dz="0"/>
                    <am3d:lookAt x="0" y="0" z="0"/>
                    <am3d:perspective fov="2700000"/>
                  </am3d:camera>
                  <am3d:trans>
                    <am3d:meterPerModelUnit n="12179" d="1000000"/>
                    <am3d:preTrans dx="-1622" dy="0" dz="-701536"/>
                    <am3d:scale>
                      <am3d:sx n="1000000" d="1000000"/>
                      <am3d:sy n="1000000" d="1000000"/>
                      <am3d:sz n="1000000" d="1000000"/>
                    </am3d:scale>
                    <am3d:rot ax="-10799986" ay="-392909" az="-10799989"/>
                    <am3d:postTrans dx="0" dy="0" dz="0"/>
                  </am3d:trans>
                  <am3d:raster rName="Office3DRenderer" rVer="16.0.8326">
                    <am3d:blip r:embed="rId7"/>
                  </am3d:raster>
                  <am3d:objViewport viewportSz="5701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a:extLst>
                  <a:ext uri="{FF2B5EF4-FFF2-40B4-BE49-F238E27FC236}">
                    <a16:creationId xmlns:a16="http://schemas.microsoft.com/office/drawing/2014/main" xmlns="" id="{2B790B11-0D56-4B58-A29F-33A027B60744}"/>
                  </a:ext>
                </a:extLst>
              </p:cNvPr>
              <p:cNvPicPr>
                <a:picLocks noGrp="1" noRot="1" noChangeAspect="1" noMove="1" noResize="1" noEditPoints="1" noAdjustHandles="1" noChangeArrowheads="1" noChangeShapeType="1" noCrop="1"/>
              </p:cNvPicPr>
              <p:nvPr/>
            </p:nvPicPr>
            <p:blipFill>
              <a:blip r:embed="rId8"/>
              <a:stretch>
                <a:fillRect/>
              </a:stretch>
            </p:blipFill>
            <p:spPr>
              <a:xfrm>
                <a:off x="202389" y="154416"/>
                <a:ext cx="469781" cy="285433"/>
              </a:xfrm>
              <a:prstGeom prst="rect">
                <a:avLst/>
              </a:prstGeom>
            </p:spPr>
          </p:pic>
        </mc:Fallback>
      </mc:AlternateContent>
    </p:spTree>
    <p:custDataLst>
      <p:tags r:id="rId1"/>
    </p:custDataLst>
    <p:extLst>
      <p:ext uri="{BB962C8B-B14F-4D97-AF65-F5344CB8AC3E}">
        <p14:creationId xmlns:p14="http://schemas.microsoft.com/office/powerpoint/2010/main" xmlns="" val="2395935685"/>
      </p:ext>
    </p:extLst>
  </p:cSld>
  <p:clrMapOvr>
    <a:masterClrMapping/>
  </p:clrMapOvr>
  <mc:AlternateContent xmlns:mc="http://schemas.openxmlformats.org/markup-compatibility/2006">
    <mc:Choice xmlns:p14="http://schemas.microsoft.com/office/powerpoint/2010/main" xmlns=""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0" presetClass="entr" presetSubtype="0" fill="hold" nodeType="afterEffect">
                                  <p:stCondLst>
                                    <p:cond delay="15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animBg="1"/>
      <p:bldP spid="5" grpId="0" animBg="1"/>
      <p:bldP spid="6" grpId="0"/>
      <p:bldP spid="1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6296773-F247-4A01-87F5-94C8DBA47A57}"/>
              </a:ext>
            </a:extLst>
          </p:cNvPr>
          <p:cNvSpPr/>
          <p:nvPr/>
        </p:nvSpPr>
        <p:spPr>
          <a:xfrm>
            <a:off x="2763297" y="813916"/>
            <a:ext cx="4343040" cy="2013260"/>
          </a:xfrm>
          <a:prstGeom prst="rect">
            <a:avLst/>
          </a:prstGeom>
          <a:gradFill>
            <a:gsLst>
              <a:gs pos="39000">
                <a:srgbClr val="CBDFFF"/>
              </a:gs>
              <a:gs pos="0">
                <a:schemeClr val="bg1"/>
              </a:gs>
              <a:gs pos="100000">
                <a:srgbClr val="0070C0"/>
              </a:gs>
            </a:gsLst>
            <a:lin ang="21594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xmlns="" id="{4B057751-FBA4-4AA0-8A13-27C20F82A47E}"/>
              </a:ext>
            </a:extLst>
          </p:cNvPr>
          <p:cNvSpPr/>
          <p:nvPr/>
        </p:nvSpPr>
        <p:spPr>
          <a:xfrm>
            <a:off x="0" y="582159"/>
            <a:ext cx="9144000" cy="5897461"/>
          </a:xfrm>
          <a:custGeom>
            <a:avLst/>
            <a:gdLst>
              <a:gd name="connsiteX0" fmla="*/ 5852160 w 9144000"/>
              <a:gd name="connsiteY0" fmla="*/ 519978 h 5897461"/>
              <a:gd name="connsiteX1" fmla="*/ 2072640 w 9144000"/>
              <a:gd name="connsiteY1" fmla="*/ 1316268 h 5897461"/>
              <a:gd name="connsiteX2" fmla="*/ 5852160 w 9144000"/>
              <a:gd name="connsiteY2" fmla="*/ 2112558 h 5897461"/>
              <a:gd name="connsiteX3" fmla="*/ 0 w 9144000"/>
              <a:gd name="connsiteY3" fmla="*/ 0 h 5897461"/>
              <a:gd name="connsiteX4" fmla="*/ 9144000 w 9144000"/>
              <a:gd name="connsiteY4" fmla="*/ 0 h 5897461"/>
              <a:gd name="connsiteX5" fmla="*/ 9144000 w 9144000"/>
              <a:gd name="connsiteY5" fmla="*/ 5897461 h 5897461"/>
              <a:gd name="connsiteX6" fmla="*/ 0 w 9144000"/>
              <a:gd name="connsiteY6" fmla="*/ 5897461 h 5897461"/>
              <a:gd name="connsiteX0" fmla="*/ 5852160 w 9144000"/>
              <a:gd name="connsiteY0" fmla="*/ 519978 h 5897461"/>
              <a:gd name="connsiteX1" fmla="*/ 2072640 w 9144000"/>
              <a:gd name="connsiteY1" fmla="*/ 1316268 h 5897461"/>
              <a:gd name="connsiteX2" fmla="*/ 6145774 w 9144000"/>
              <a:gd name="connsiteY2" fmla="*/ 2112558 h 5897461"/>
              <a:gd name="connsiteX3" fmla="*/ 5852160 w 9144000"/>
              <a:gd name="connsiteY3" fmla="*/ 519978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6137385 w 9144000"/>
              <a:gd name="connsiteY0" fmla="*/ 469644 h 5897461"/>
              <a:gd name="connsiteX1" fmla="*/ 2072640 w 9144000"/>
              <a:gd name="connsiteY1" fmla="*/ 1316268 h 5897461"/>
              <a:gd name="connsiteX2" fmla="*/ 6145774 w 9144000"/>
              <a:gd name="connsiteY2" fmla="*/ 2112558 h 5897461"/>
              <a:gd name="connsiteX3" fmla="*/ 6137385 w 9144000"/>
              <a:gd name="connsiteY3" fmla="*/ 469644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6137385 w 9144000"/>
              <a:gd name="connsiteY0" fmla="*/ 469644 h 5897461"/>
              <a:gd name="connsiteX1" fmla="*/ 2492089 w 9144000"/>
              <a:gd name="connsiteY1" fmla="*/ 1316268 h 5897461"/>
              <a:gd name="connsiteX2" fmla="*/ 6145774 w 9144000"/>
              <a:gd name="connsiteY2" fmla="*/ 2112558 h 5897461"/>
              <a:gd name="connsiteX3" fmla="*/ 6137385 w 9144000"/>
              <a:gd name="connsiteY3" fmla="*/ 469644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7182413 w 9144000"/>
              <a:gd name="connsiteY0" fmla="*/ 339015 h 5897461"/>
              <a:gd name="connsiteX1" fmla="*/ 2492089 w 9144000"/>
              <a:gd name="connsiteY1" fmla="*/ 1316268 h 5897461"/>
              <a:gd name="connsiteX2" fmla="*/ 6145774 w 9144000"/>
              <a:gd name="connsiteY2" fmla="*/ 2112558 h 5897461"/>
              <a:gd name="connsiteX3" fmla="*/ 7182413 w 9144000"/>
              <a:gd name="connsiteY3" fmla="*/ 339015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7182413 w 9144000"/>
              <a:gd name="connsiteY0" fmla="*/ 339015 h 5897461"/>
              <a:gd name="connsiteX1" fmla="*/ 2492089 w 9144000"/>
              <a:gd name="connsiteY1" fmla="*/ 1316268 h 5897461"/>
              <a:gd name="connsiteX2" fmla="*/ 7170706 w 9144000"/>
              <a:gd name="connsiteY2" fmla="*/ 2233138 h 5897461"/>
              <a:gd name="connsiteX3" fmla="*/ 7182413 w 9144000"/>
              <a:gd name="connsiteY3" fmla="*/ 339015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7182413 w 9144000"/>
              <a:gd name="connsiteY0" fmla="*/ 339015 h 5897461"/>
              <a:gd name="connsiteX1" fmla="*/ 2492089 w 9144000"/>
              <a:gd name="connsiteY1" fmla="*/ 1316268 h 5897461"/>
              <a:gd name="connsiteX2" fmla="*/ 7190803 w 9144000"/>
              <a:gd name="connsiteY2" fmla="*/ 2223090 h 5897461"/>
              <a:gd name="connsiteX3" fmla="*/ 7182413 w 9144000"/>
              <a:gd name="connsiteY3" fmla="*/ 339015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7182413 w 9144000"/>
              <a:gd name="connsiteY0" fmla="*/ 339015 h 5897461"/>
              <a:gd name="connsiteX1" fmla="*/ 2492089 w 9144000"/>
              <a:gd name="connsiteY1" fmla="*/ 1316268 h 5897461"/>
              <a:gd name="connsiteX2" fmla="*/ 7200851 w 9144000"/>
              <a:gd name="connsiteY2" fmla="*/ 2223090 h 5897461"/>
              <a:gd name="connsiteX3" fmla="*/ 7182413 w 9144000"/>
              <a:gd name="connsiteY3" fmla="*/ 339015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7182413 w 9144000"/>
              <a:gd name="connsiteY0" fmla="*/ 339015 h 5897461"/>
              <a:gd name="connsiteX1" fmla="*/ 2492089 w 9144000"/>
              <a:gd name="connsiteY1" fmla="*/ 1316268 h 5897461"/>
              <a:gd name="connsiteX2" fmla="*/ 7194501 w 9144000"/>
              <a:gd name="connsiteY2" fmla="*/ 2204040 h 5897461"/>
              <a:gd name="connsiteX3" fmla="*/ 7182413 w 9144000"/>
              <a:gd name="connsiteY3" fmla="*/ 339015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7182413 w 9144000"/>
              <a:gd name="connsiteY0" fmla="*/ 339015 h 5897461"/>
              <a:gd name="connsiteX1" fmla="*/ 2492089 w 9144000"/>
              <a:gd name="connsiteY1" fmla="*/ 1316268 h 5897461"/>
              <a:gd name="connsiteX2" fmla="*/ 7188151 w 9144000"/>
              <a:gd name="connsiteY2" fmla="*/ 2204040 h 5897461"/>
              <a:gd name="connsiteX3" fmla="*/ 7182413 w 9144000"/>
              <a:gd name="connsiteY3" fmla="*/ 339015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7190802 w 9144000"/>
              <a:gd name="connsiteY0" fmla="*/ 867521 h 5897461"/>
              <a:gd name="connsiteX1" fmla="*/ 2492089 w 9144000"/>
              <a:gd name="connsiteY1" fmla="*/ 1316268 h 5897461"/>
              <a:gd name="connsiteX2" fmla="*/ 7188151 w 9144000"/>
              <a:gd name="connsiteY2" fmla="*/ 2204040 h 5897461"/>
              <a:gd name="connsiteX3" fmla="*/ 7190802 w 9144000"/>
              <a:gd name="connsiteY3" fmla="*/ 867521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7190802 w 9144000"/>
              <a:gd name="connsiteY0" fmla="*/ 867521 h 5897461"/>
              <a:gd name="connsiteX1" fmla="*/ 2492089 w 9144000"/>
              <a:gd name="connsiteY1" fmla="*/ 1316268 h 5897461"/>
              <a:gd name="connsiteX2" fmla="*/ 7188151 w 9144000"/>
              <a:gd name="connsiteY2" fmla="*/ 1784590 h 5897461"/>
              <a:gd name="connsiteX3" fmla="*/ 7190802 w 9144000"/>
              <a:gd name="connsiteY3" fmla="*/ 867521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7190802 w 9144000"/>
              <a:gd name="connsiteY0" fmla="*/ 867521 h 5897461"/>
              <a:gd name="connsiteX1" fmla="*/ 2492089 w 9144000"/>
              <a:gd name="connsiteY1" fmla="*/ 1316268 h 5897461"/>
              <a:gd name="connsiteX2" fmla="*/ 7188151 w 9144000"/>
              <a:gd name="connsiteY2" fmla="*/ 1784590 h 5897461"/>
              <a:gd name="connsiteX3" fmla="*/ 7190802 w 9144000"/>
              <a:gd name="connsiteY3" fmla="*/ 867521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7190802 w 9144000"/>
              <a:gd name="connsiteY0" fmla="*/ 825576 h 5897461"/>
              <a:gd name="connsiteX1" fmla="*/ 2492089 w 9144000"/>
              <a:gd name="connsiteY1" fmla="*/ 1316268 h 5897461"/>
              <a:gd name="connsiteX2" fmla="*/ 7188151 w 9144000"/>
              <a:gd name="connsiteY2" fmla="*/ 1784590 h 5897461"/>
              <a:gd name="connsiteX3" fmla="*/ 7190802 w 9144000"/>
              <a:gd name="connsiteY3" fmla="*/ 825576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7190802 w 9144000"/>
              <a:gd name="connsiteY0" fmla="*/ 825576 h 5897461"/>
              <a:gd name="connsiteX1" fmla="*/ 2383032 w 9144000"/>
              <a:gd name="connsiteY1" fmla="*/ 1274323 h 5897461"/>
              <a:gd name="connsiteX2" fmla="*/ 7188151 w 9144000"/>
              <a:gd name="connsiteY2" fmla="*/ 1784590 h 5897461"/>
              <a:gd name="connsiteX3" fmla="*/ 7190802 w 9144000"/>
              <a:gd name="connsiteY3" fmla="*/ 825576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7157246 w 9144000"/>
              <a:gd name="connsiteY0" fmla="*/ 792020 h 5897461"/>
              <a:gd name="connsiteX1" fmla="*/ 2383032 w 9144000"/>
              <a:gd name="connsiteY1" fmla="*/ 1274323 h 5897461"/>
              <a:gd name="connsiteX2" fmla="*/ 7188151 w 9144000"/>
              <a:gd name="connsiteY2" fmla="*/ 1784590 h 5897461"/>
              <a:gd name="connsiteX3" fmla="*/ 7157246 w 9144000"/>
              <a:gd name="connsiteY3" fmla="*/ 792020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 name="connsiteX0" fmla="*/ 7157246 w 9144000"/>
              <a:gd name="connsiteY0" fmla="*/ 792020 h 5897461"/>
              <a:gd name="connsiteX1" fmla="*/ 2383032 w 9144000"/>
              <a:gd name="connsiteY1" fmla="*/ 1274323 h 5897461"/>
              <a:gd name="connsiteX2" fmla="*/ 7171373 w 9144000"/>
              <a:gd name="connsiteY2" fmla="*/ 1675534 h 5897461"/>
              <a:gd name="connsiteX3" fmla="*/ 7157246 w 9144000"/>
              <a:gd name="connsiteY3" fmla="*/ 792020 h 5897461"/>
              <a:gd name="connsiteX4" fmla="*/ 0 w 9144000"/>
              <a:gd name="connsiteY4" fmla="*/ 0 h 5897461"/>
              <a:gd name="connsiteX5" fmla="*/ 9144000 w 9144000"/>
              <a:gd name="connsiteY5" fmla="*/ 0 h 5897461"/>
              <a:gd name="connsiteX6" fmla="*/ 9144000 w 9144000"/>
              <a:gd name="connsiteY6" fmla="*/ 5897461 h 5897461"/>
              <a:gd name="connsiteX7" fmla="*/ 0 w 9144000"/>
              <a:gd name="connsiteY7" fmla="*/ 5897461 h 5897461"/>
              <a:gd name="connsiteX8" fmla="*/ 0 w 9144000"/>
              <a:gd name="connsiteY8" fmla="*/ 0 h 589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897461">
                <a:moveTo>
                  <a:pt x="7157246" y="792020"/>
                </a:moveTo>
                <a:lnTo>
                  <a:pt x="2383032" y="1274323"/>
                </a:lnTo>
                <a:lnTo>
                  <a:pt x="7171373" y="1675534"/>
                </a:lnTo>
                <a:cubicBezTo>
                  <a:pt x="7171373" y="1144674"/>
                  <a:pt x="7157246" y="1322880"/>
                  <a:pt x="7157246" y="792020"/>
                </a:cubicBezTo>
                <a:close/>
                <a:moveTo>
                  <a:pt x="0" y="0"/>
                </a:moveTo>
                <a:lnTo>
                  <a:pt x="9144000" y="0"/>
                </a:lnTo>
                <a:lnTo>
                  <a:pt x="9144000" y="5897461"/>
                </a:lnTo>
                <a:lnTo>
                  <a:pt x="0" y="5897461"/>
                </a:lnTo>
                <a:lnTo>
                  <a:pt x="0"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422110B9-1123-4108-9B98-42DB8F797F25}"/>
              </a:ext>
            </a:extLst>
          </p:cNvPr>
          <p:cNvPicPr>
            <a:picLocks noChangeAspect="1"/>
          </p:cNvPicPr>
          <p:nvPr/>
        </p:nvPicPr>
        <p:blipFill>
          <a:blip r:embed="rId4">
            <a:extLst>
              <a:ext uri="{28A0092B-C50C-407E-A947-70E740481C1C}">
                <a14:useLocalDpi xmlns:a14="http://schemas.microsoft.com/office/drawing/2010/main" xmlns="" val="0"/>
              </a:ext>
            </a:extLst>
          </a:blip>
          <a:srcRect/>
          <a:stretch/>
        </p:blipFill>
        <p:spPr>
          <a:xfrm rot="20809691">
            <a:off x="556102" y="2120132"/>
            <a:ext cx="2780731" cy="1710726"/>
          </a:xfrm>
          <a:prstGeom prst="rect">
            <a:avLst/>
          </a:prstGeom>
        </p:spPr>
      </p:pic>
      <p:sp>
        <p:nvSpPr>
          <p:cNvPr id="3" name="Content Placeholder 2">
            <a:extLst>
              <a:ext uri="{FF2B5EF4-FFF2-40B4-BE49-F238E27FC236}">
                <a16:creationId xmlns:a16="http://schemas.microsoft.com/office/drawing/2014/main" xmlns="" id="{7153DF90-1848-41F1-8446-87F03AC7AFF3}"/>
              </a:ext>
            </a:extLst>
          </p:cNvPr>
          <p:cNvSpPr>
            <a:spLocks noGrp="1"/>
          </p:cNvSpPr>
          <p:nvPr>
            <p:ph idx="1"/>
          </p:nvPr>
        </p:nvSpPr>
        <p:spPr>
          <a:xfrm>
            <a:off x="5837674" y="1506752"/>
            <a:ext cx="1231032" cy="491341"/>
          </a:xfrm>
        </p:spPr>
        <p:txBody>
          <a:bodyPr>
            <a:noAutofit/>
          </a:bodyPr>
          <a:lstStyle/>
          <a:p>
            <a:pPr marL="0" indent="0" algn="r">
              <a:buNone/>
            </a:pPr>
            <a:r>
              <a:rPr lang="en-ZA" sz="3000" b="1" dirty="0">
                <a:solidFill>
                  <a:schemeClr val="bg1"/>
                </a:solidFill>
              </a:rPr>
              <a:t>Vision</a:t>
            </a:r>
          </a:p>
        </p:txBody>
      </p:sp>
      <p:grpSp>
        <p:nvGrpSpPr>
          <p:cNvPr id="11" name="Group 10"/>
          <p:cNvGrpSpPr/>
          <p:nvPr/>
        </p:nvGrpSpPr>
        <p:grpSpPr>
          <a:xfrm>
            <a:off x="1855213" y="2951326"/>
            <a:ext cx="2411887" cy="659214"/>
            <a:chOff x="937588" y="2895593"/>
            <a:chExt cx="2411887" cy="659214"/>
          </a:xfrm>
          <a:scene3d>
            <a:camera prst="orthographicFront">
              <a:rot lat="0" lon="0" rev="0"/>
            </a:camera>
            <a:lightRig rig="contrasting" dir="t">
              <a:rot lat="0" lon="0" rev="1200000"/>
            </a:lightRig>
          </a:scene3d>
        </p:grpSpPr>
        <p:sp>
          <p:nvSpPr>
            <p:cNvPr id="20" name="Rectangle 19"/>
            <p:cNvSpPr/>
            <p:nvPr/>
          </p:nvSpPr>
          <p:spPr>
            <a:xfrm>
              <a:off x="937588" y="2895593"/>
              <a:ext cx="2411887" cy="659214"/>
            </a:xfrm>
            <a:prstGeom prst="rect">
              <a:avLst/>
            </a:prstGeom>
            <a:noFill/>
            <a:ln>
              <a:noFill/>
            </a:ln>
            <a:sp3d/>
          </p:spPr>
          <p:style>
            <a:lnRef idx="0">
              <a:scrgbClr r="0" g="0" b="0"/>
            </a:lnRef>
            <a:fillRef idx="1">
              <a:scrgbClr r="0" g="0" b="0"/>
            </a:fillRef>
            <a:effectRef idx="2">
              <a:schemeClr val="accent6">
                <a:shade val="80000"/>
                <a:hueOff val="0"/>
                <a:satOff val="0"/>
                <a:lumOff val="0"/>
                <a:alphaOff val="0"/>
              </a:schemeClr>
            </a:effectRef>
            <a:fontRef idx="minor">
              <a:schemeClr val="lt1"/>
            </a:fontRef>
          </p:style>
        </p:sp>
        <p:sp>
          <p:nvSpPr>
            <p:cNvPr id="21" name="Rectangle 20"/>
            <p:cNvSpPr/>
            <p:nvPr/>
          </p:nvSpPr>
          <p:spPr>
            <a:xfrm>
              <a:off x="937588" y="2895593"/>
              <a:ext cx="2411887" cy="65921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06680" rIns="0" bIns="114300" numCol="1" spcCol="1270" anchor="ctr" anchorCtr="0">
              <a:noAutofit/>
            </a:bodyPr>
            <a:lstStyle/>
            <a:p>
              <a:pPr algn="ctr" defTabSz="1333500">
                <a:lnSpc>
                  <a:spcPct val="90000"/>
                </a:lnSpc>
                <a:spcBef>
                  <a:spcPct val="0"/>
                </a:spcBef>
                <a:spcAft>
                  <a:spcPct val="35000"/>
                </a:spcAft>
              </a:pPr>
              <a:endParaRPr lang="en-ZA" sz="3000" dirty="0">
                <a:solidFill>
                  <a:prstClr val="black"/>
                </a:solidFill>
              </a:endParaRPr>
            </a:p>
          </p:txBody>
        </p:sp>
      </p:grpSp>
      <p:sp>
        <p:nvSpPr>
          <p:cNvPr id="15" name="Rectangle 14"/>
          <p:cNvSpPr/>
          <p:nvPr/>
        </p:nvSpPr>
        <p:spPr>
          <a:xfrm>
            <a:off x="4404360" y="3391551"/>
            <a:ext cx="3575045" cy="1492869"/>
          </a:xfrm>
          <a:prstGeom prst="rect">
            <a:avLst/>
          </a:prstGeom>
          <a:noFill/>
          <a:ln>
            <a:noFill/>
          </a:ln>
          <a:scene3d>
            <a:camera prst="orthographicFront">
              <a:rot lat="0" lon="0" rev="0"/>
            </a:camera>
            <a:lightRig rig="contrasting" dir="t">
              <a:rot lat="0" lon="0" rev="1200000"/>
            </a:lightRig>
          </a:scene3d>
          <a:sp3d/>
        </p:spPr>
        <p:style>
          <a:lnRef idx="0">
            <a:scrgbClr r="0" g="0" b="0"/>
          </a:lnRef>
          <a:fillRef idx="1">
            <a:scrgbClr r="0" g="0" b="0"/>
          </a:fillRef>
          <a:effectRef idx="2">
            <a:schemeClr val="accent6">
              <a:shade val="80000"/>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xmlns="" id="{C3A99AC0-7A7B-484B-9137-1FC67DC1F769}"/>
              </a:ext>
            </a:extLst>
          </p:cNvPr>
          <p:cNvSpPr txBox="1"/>
          <p:nvPr/>
        </p:nvSpPr>
        <p:spPr>
          <a:xfrm>
            <a:off x="7191955" y="1329751"/>
            <a:ext cx="1929820" cy="1036181"/>
          </a:xfrm>
          <a:prstGeom prst="rect">
            <a:avLst/>
          </a:prstGeom>
          <a:noFill/>
        </p:spPr>
        <p:txBody>
          <a:bodyPr wrap="square" rtlCol="0">
            <a:spAutoFit/>
          </a:bodyPr>
          <a:lstStyle/>
          <a:p>
            <a:pPr>
              <a:lnSpc>
                <a:spcPct val="85000"/>
              </a:lnSpc>
            </a:pPr>
            <a:r>
              <a:rPr lang="en-US" b="1" dirty="0">
                <a:solidFill>
                  <a:srgbClr val="0070C0"/>
                </a:solidFill>
              </a:rPr>
              <a:t>The pulse of communication</a:t>
            </a:r>
            <a:br>
              <a:rPr lang="en-US" b="1" dirty="0">
                <a:solidFill>
                  <a:srgbClr val="0070C0"/>
                </a:solidFill>
              </a:rPr>
            </a:br>
            <a:r>
              <a:rPr lang="en-US" b="1" dirty="0">
                <a:solidFill>
                  <a:srgbClr val="0070C0"/>
                </a:solidFill>
              </a:rPr>
              <a:t>excellence in Government</a:t>
            </a:r>
          </a:p>
        </p:txBody>
      </p:sp>
      <p:sp>
        <p:nvSpPr>
          <p:cNvPr id="6" name="TextBox 5">
            <a:extLst>
              <a:ext uri="{FF2B5EF4-FFF2-40B4-BE49-F238E27FC236}">
                <a16:creationId xmlns:a16="http://schemas.microsoft.com/office/drawing/2014/main" xmlns="" id="{5EF9C4C2-B957-4A1D-8037-5243113EC34F}"/>
              </a:ext>
            </a:extLst>
          </p:cNvPr>
          <p:cNvSpPr txBox="1"/>
          <p:nvPr/>
        </p:nvSpPr>
        <p:spPr>
          <a:xfrm>
            <a:off x="3413623" y="3402986"/>
            <a:ext cx="4792004" cy="2246769"/>
          </a:xfrm>
          <a:prstGeom prst="rect">
            <a:avLst/>
          </a:prstGeom>
          <a:noFill/>
        </p:spPr>
        <p:txBody>
          <a:bodyPr wrap="square" rtlCol="0">
            <a:spAutoFit/>
          </a:bodyPr>
          <a:lstStyle/>
          <a:p>
            <a:r>
              <a:rPr lang="en-ZA" sz="1600" dirty="0">
                <a:solidFill>
                  <a:prstClr val="black"/>
                </a:solidFill>
                <a:latin typeface="Arial" panose="020B0604020202020204" pitchFamily="34" charset="0"/>
                <a:cs typeface="Arial" panose="020B0604020202020204" pitchFamily="34" charset="0"/>
              </a:rPr>
              <a:t>To provide </a:t>
            </a:r>
            <a:r>
              <a:rPr lang="en-ZA" sz="2000" dirty="0">
                <a:solidFill>
                  <a:schemeClr val="accent6">
                    <a:lumMod val="75000"/>
                  </a:schemeClr>
                </a:solidFill>
                <a:latin typeface="Arial" panose="020B0604020202020204" pitchFamily="34" charset="0"/>
                <a:cs typeface="Arial" panose="020B0604020202020204" pitchFamily="34" charset="0"/>
              </a:rPr>
              <a:t>professional services</a:t>
            </a:r>
            <a:r>
              <a:rPr lang="en-ZA" sz="1600" dirty="0">
                <a:solidFill>
                  <a:prstClr val="black"/>
                </a:solidFill>
                <a:latin typeface="Arial" panose="020B0604020202020204" pitchFamily="34" charset="0"/>
                <a:cs typeface="Arial" panose="020B0604020202020204" pitchFamily="34" charset="0"/>
              </a:rPr>
              <a:t>, </a:t>
            </a:r>
            <a:br>
              <a:rPr lang="en-ZA" sz="1600" dirty="0">
                <a:solidFill>
                  <a:prstClr val="black"/>
                </a:solidFill>
                <a:latin typeface="Arial" panose="020B0604020202020204" pitchFamily="34" charset="0"/>
                <a:cs typeface="Arial" panose="020B0604020202020204" pitchFamily="34" charset="0"/>
              </a:rPr>
            </a:br>
            <a:r>
              <a:rPr lang="en-ZA" sz="1600" dirty="0">
                <a:solidFill>
                  <a:prstClr val="black"/>
                </a:solidFill>
                <a:latin typeface="Arial" panose="020B0604020202020204" pitchFamily="34" charset="0"/>
                <a:cs typeface="Arial" panose="020B0604020202020204" pitchFamily="34" charset="0"/>
              </a:rPr>
              <a:t>to set and influence </a:t>
            </a:r>
            <a:r>
              <a:rPr lang="en-ZA" sz="2000" dirty="0">
                <a:solidFill>
                  <a:schemeClr val="accent6">
                    <a:lumMod val="75000"/>
                  </a:schemeClr>
                </a:solidFill>
                <a:latin typeface="Arial" panose="020B0604020202020204" pitchFamily="34" charset="0"/>
                <a:cs typeface="Arial" panose="020B0604020202020204" pitchFamily="34" charset="0"/>
              </a:rPr>
              <a:t>adherence to standards</a:t>
            </a:r>
            <a:r>
              <a:rPr lang="en-ZA" sz="2000" dirty="0">
                <a:solidFill>
                  <a:srgbClr val="147D0B"/>
                </a:solidFill>
                <a:latin typeface="Arial" panose="020B0604020202020204" pitchFamily="34" charset="0"/>
                <a:cs typeface="Arial" panose="020B0604020202020204" pitchFamily="34" charset="0"/>
              </a:rPr>
              <a:t> </a:t>
            </a:r>
            <a:r>
              <a:rPr lang="en-ZA" sz="1600" dirty="0">
                <a:solidFill>
                  <a:prstClr val="black"/>
                </a:solidFill>
                <a:latin typeface="Arial" panose="020B0604020202020204" pitchFamily="34" charset="0"/>
                <a:cs typeface="Arial" panose="020B0604020202020204" pitchFamily="34" charset="0"/>
              </a:rPr>
              <a:t>for an effective government communication system, to </a:t>
            </a:r>
            <a:r>
              <a:rPr lang="en-ZA" sz="2000" dirty="0">
                <a:solidFill>
                  <a:schemeClr val="accent6">
                    <a:lumMod val="75000"/>
                  </a:schemeClr>
                </a:solidFill>
                <a:latin typeface="Arial" panose="020B0604020202020204" pitchFamily="34" charset="0"/>
                <a:cs typeface="Arial" panose="020B0604020202020204" pitchFamily="34" charset="0"/>
              </a:rPr>
              <a:t>drive coherent government messaging </a:t>
            </a:r>
            <a:r>
              <a:rPr lang="en-ZA" sz="1600" dirty="0">
                <a:solidFill>
                  <a:prstClr val="black"/>
                </a:solidFill>
                <a:latin typeface="Arial" panose="020B0604020202020204" pitchFamily="34" charset="0"/>
                <a:cs typeface="Arial" panose="020B0604020202020204" pitchFamily="34" charset="0"/>
              </a:rPr>
              <a:t>and to proactively </a:t>
            </a:r>
            <a:r>
              <a:rPr lang="en-ZA" sz="2000" dirty="0">
                <a:solidFill>
                  <a:schemeClr val="accent6">
                    <a:lumMod val="75000"/>
                  </a:schemeClr>
                </a:solidFill>
                <a:latin typeface="Arial" panose="020B0604020202020204" pitchFamily="34" charset="0"/>
                <a:cs typeface="Arial" panose="020B0604020202020204" pitchFamily="34" charset="0"/>
              </a:rPr>
              <a:t>communicate</a:t>
            </a:r>
            <a:r>
              <a:rPr lang="en-ZA" sz="1600" dirty="0">
                <a:solidFill>
                  <a:schemeClr val="accent6">
                    <a:lumMod val="75000"/>
                  </a:schemeClr>
                </a:solidFill>
                <a:latin typeface="Arial" panose="020B0604020202020204" pitchFamily="34" charset="0"/>
                <a:cs typeface="Arial" panose="020B0604020202020204" pitchFamily="34" charset="0"/>
              </a:rPr>
              <a:t> </a:t>
            </a:r>
            <a:r>
              <a:rPr lang="en-ZA" sz="1600" dirty="0">
                <a:solidFill>
                  <a:prstClr val="black"/>
                </a:solidFill>
                <a:latin typeface="Arial" panose="020B0604020202020204" pitchFamily="34" charset="0"/>
                <a:cs typeface="Arial" panose="020B0604020202020204" pitchFamily="34" charset="0"/>
              </a:rPr>
              <a:t/>
            </a:r>
            <a:br>
              <a:rPr lang="en-ZA" sz="1600" dirty="0">
                <a:solidFill>
                  <a:prstClr val="black"/>
                </a:solidFill>
                <a:latin typeface="Arial" panose="020B0604020202020204" pitchFamily="34" charset="0"/>
                <a:cs typeface="Arial" panose="020B0604020202020204" pitchFamily="34" charset="0"/>
              </a:rPr>
            </a:br>
            <a:r>
              <a:rPr lang="en-ZA" sz="1600" dirty="0">
                <a:solidFill>
                  <a:prstClr val="black"/>
                </a:solidFill>
                <a:latin typeface="Arial" panose="020B0604020202020204" pitchFamily="34" charset="0"/>
                <a:cs typeface="Arial" panose="020B0604020202020204" pitchFamily="34" charset="0"/>
              </a:rPr>
              <a:t>with the public about government policies, plans, programmes and achievements.</a:t>
            </a:r>
            <a:endParaRPr lang="en-US" sz="1600" dirty="0">
              <a:solidFill>
                <a:prstClr val="black"/>
              </a:solidFill>
              <a:latin typeface="Arial" panose="020B0604020202020204" pitchFamily="34" charset="0"/>
              <a:cs typeface="Arial" panose="020B0604020202020204" pitchFamily="34" charset="0"/>
            </a:endParaRPr>
          </a:p>
          <a:p>
            <a:endParaRPr lang="en-US" sz="1200" dirty="0"/>
          </a:p>
        </p:txBody>
      </p:sp>
      <p:sp>
        <p:nvSpPr>
          <p:cNvPr id="7" name="Rectangle 6">
            <a:extLst>
              <a:ext uri="{FF2B5EF4-FFF2-40B4-BE49-F238E27FC236}">
                <a16:creationId xmlns:a16="http://schemas.microsoft.com/office/drawing/2014/main" xmlns="" id="{94C520C0-0F5A-4019-BCF3-F9425DB163B9}"/>
              </a:ext>
            </a:extLst>
          </p:cNvPr>
          <p:cNvSpPr/>
          <p:nvPr/>
        </p:nvSpPr>
        <p:spPr>
          <a:xfrm>
            <a:off x="3375416" y="2927749"/>
            <a:ext cx="1431802" cy="553998"/>
          </a:xfrm>
          <a:prstGeom prst="rect">
            <a:avLst/>
          </a:prstGeom>
        </p:spPr>
        <p:txBody>
          <a:bodyPr wrap="square">
            <a:spAutoFit/>
          </a:bodyPr>
          <a:lstStyle/>
          <a:p>
            <a:pPr algn="r"/>
            <a:r>
              <a:rPr lang="en-ZA" sz="3000" b="1" dirty="0">
                <a:solidFill>
                  <a:schemeClr val="accent6">
                    <a:lumMod val="75000"/>
                  </a:schemeClr>
                </a:solidFill>
              </a:rPr>
              <a:t>Mission</a:t>
            </a:r>
            <a:endParaRPr lang="en-US" sz="3000" b="1" dirty="0">
              <a:solidFill>
                <a:schemeClr val="accent6">
                  <a:lumMod val="75000"/>
                </a:schemeClr>
              </a:solidFill>
            </a:endParaRPr>
          </a:p>
        </p:txBody>
      </p:sp>
      <p:sp>
        <p:nvSpPr>
          <p:cNvPr id="26" name="TextBox 25">
            <a:extLst>
              <a:ext uri="{FF2B5EF4-FFF2-40B4-BE49-F238E27FC236}">
                <a16:creationId xmlns:a16="http://schemas.microsoft.com/office/drawing/2014/main" xmlns="" id="{DF9E3808-A7B9-4975-BC33-3AC5026B69C2}"/>
              </a:ext>
            </a:extLst>
          </p:cNvPr>
          <p:cNvSpPr txBox="1"/>
          <p:nvPr/>
        </p:nvSpPr>
        <p:spPr>
          <a:xfrm>
            <a:off x="495133" y="5011552"/>
            <a:ext cx="2961315" cy="1200329"/>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1600" dirty="0">
                <a:latin typeface="Arial" panose="020B0604020202020204" pitchFamily="34" charset="0"/>
                <a:cs typeface="Arial" panose="020B0604020202020204" pitchFamily="34" charset="0"/>
              </a:rPr>
              <a:t>Professionalism</a:t>
            </a:r>
          </a:p>
          <a:p>
            <a:pPr marL="285750" indent="-285750">
              <a:lnSpc>
                <a:spcPct val="90000"/>
              </a:lnSpc>
              <a:buFont typeface="Arial" panose="020B0604020202020204" pitchFamily="34" charset="0"/>
              <a:buChar char="•"/>
            </a:pPr>
            <a:r>
              <a:rPr lang="en-US" sz="1600" dirty="0">
                <a:latin typeface="Arial" panose="020B0604020202020204" pitchFamily="34" charset="0"/>
                <a:cs typeface="Arial" panose="020B0604020202020204" pitchFamily="34" charset="0"/>
              </a:rPr>
              <a:t>Diversity</a:t>
            </a:r>
          </a:p>
          <a:p>
            <a:pPr marL="285750" indent="-285750">
              <a:lnSpc>
                <a:spcPct val="90000"/>
              </a:lnSpc>
              <a:buFont typeface="Arial" panose="020B0604020202020204" pitchFamily="34" charset="0"/>
              <a:buChar char="•"/>
            </a:pPr>
            <a:r>
              <a:rPr lang="en-US" sz="1600" dirty="0">
                <a:latin typeface="Arial" panose="020B0604020202020204" pitchFamily="34" charset="0"/>
                <a:cs typeface="Arial" panose="020B0604020202020204" pitchFamily="34" charset="0"/>
              </a:rPr>
              <a:t>Openness &amp; transparency</a:t>
            </a:r>
          </a:p>
          <a:p>
            <a:pPr marL="285750" indent="-285750">
              <a:lnSpc>
                <a:spcPct val="90000"/>
              </a:lnSpc>
              <a:buFont typeface="Arial" panose="020B0604020202020204" pitchFamily="34" charset="0"/>
              <a:buChar char="•"/>
            </a:pPr>
            <a:r>
              <a:rPr lang="en-US" sz="1600" dirty="0">
                <a:latin typeface="Arial" panose="020B0604020202020204" pitchFamily="34" charset="0"/>
                <a:cs typeface="Arial" panose="020B0604020202020204" pitchFamily="34" charset="0"/>
              </a:rPr>
              <a:t>Innovation</a:t>
            </a:r>
          </a:p>
          <a:p>
            <a:pPr marL="285750" indent="-285750">
              <a:lnSpc>
                <a:spcPct val="90000"/>
              </a:lnSpc>
              <a:buFont typeface="Arial" panose="020B0604020202020204" pitchFamily="34" charset="0"/>
              <a:buChar char="•"/>
            </a:pPr>
            <a:r>
              <a:rPr lang="en-US" sz="1600" dirty="0">
                <a:latin typeface="Arial" panose="020B0604020202020204" pitchFamily="34" charset="0"/>
                <a:cs typeface="Arial" panose="020B0604020202020204" pitchFamily="34" charset="0"/>
              </a:rPr>
              <a:t>Honesty &amp; integrity</a:t>
            </a:r>
          </a:p>
        </p:txBody>
      </p:sp>
      <p:sp>
        <p:nvSpPr>
          <p:cNvPr id="27" name="Rectangle 26">
            <a:extLst>
              <a:ext uri="{FF2B5EF4-FFF2-40B4-BE49-F238E27FC236}">
                <a16:creationId xmlns:a16="http://schemas.microsoft.com/office/drawing/2014/main" xmlns="" id="{B2E6F1F3-671E-4D24-BA2E-51E56C4AC4CC}"/>
              </a:ext>
            </a:extLst>
          </p:cNvPr>
          <p:cNvSpPr/>
          <p:nvPr/>
        </p:nvSpPr>
        <p:spPr>
          <a:xfrm>
            <a:off x="553076" y="4479047"/>
            <a:ext cx="1229439" cy="553998"/>
          </a:xfrm>
          <a:prstGeom prst="rect">
            <a:avLst/>
          </a:prstGeom>
        </p:spPr>
        <p:txBody>
          <a:bodyPr wrap="none">
            <a:spAutoFit/>
          </a:bodyPr>
          <a:lstStyle/>
          <a:p>
            <a:pPr algn="r"/>
            <a:r>
              <a:rPr lang="en-ZA" sz="3000" b="1" dirty="0">
                <a:solidFill>
                  <a:srgbClr val="147D0B"/>
                </a:solidFill>
              </a:rPr>
              <a:t>Values</a:t>
            </a:r>
            <a:endParaRPr lang="en-US" sz="3000" b="1" dirty="0">
              <a:solidFill>
                <a:srgbClr val="147D0B"/>
              </a:solidFill>
            </a:endParaRPr>
          </a:p>
        </p:txBody>
      </p:sp>
      <p:pic>
        <p:nvPicPr>
          <p:cNvPr id="4" name="Picture 3">
            <a:extLst>
              <a:ext uri="{FF2B5EF4-FFF2-40B4-BE49-F238E27FC236}">
                <a16:creationId xmlns:a16="http://schemas.microsoft.com/office/drawing/2014/main" xmlns="" id="{120B9974-F06E-4126-A20A-FDFEF2B8E611}"/>
              </a:ext>
            </a:extLst>
          </p:cNvPr>
          <p:cNvPicPr>
            <a:picLocks noChangeAspect="1"/>
          </p:cNvPicPr>
          <p:nvPr/>
        </p:nvPicPr>
        <p:blipFill>
          <a:blip r:embed="rId5">
            <a:extLst>
              <a:ext uri="{28A0092B-C50C-407E-A947-70E740481C1C}">
                <a14:useLocalDpi xmlns:a14="http://schemas.microsoft.com/office/drawing/2010/main" xmlns="" val="0"/>
              </a:ext>
            </a:extLst>
          </a:blip>
          <a:srcRect/>
          <a:stretch/>
        </p:blipFill>
        <p:spPr>
          <a:xfrm>
            <a:off x="530629" y="1400554"/>
            <a:ext cx="2314158" cy="3019046"/>
          </a:xfrm>
          <a:prstGeom prst="rect">
            <a:avLst/>
          </a:prstGeom>
        </p:spPr>
      </p:pic>
      <p:sp>
        <p:nvSpPr>
          <p:cNvPr id="30" name="Rectangle 29">
            <a:extLst>
              <a:ext uri="{FF2B5EF4-FFF2-40B4-BE49-F238E27FC236}">
                <a16:creationId xmlns:a16="http://schemas.microsoft.com/office/drawing/2014/main" xmlns="" id="{7D5F923D-86A0-46C4-8022-7C49330AB5AD}"/>
              </a:ext>
            </a:extLst>
          </p:cNvPr>
          <p:cNvSpPr/>
          <p:nvPr/>
        </p:nvSpPr>
        <p:spPr>
          <a:xfrm>
            <a:off x="0" y="42060"/>
            <a:ext cx="9144000" cy="491340"/>
          </a:xfrm>
          <a:prstGeom prst="rect">
            <a:avLst/>
          </a:prstGeom>
          <a:solidFill>
            <a:srgbClr val="147D0B"/>
          </a:solidFill>
          <a:ln w="9525">
            <a:noFill/>
            <a:miter lim="800000"/>
            <a:headEnd/>
            <a:tailEnd/>
          </a:ln>
        </p:spPr>
        <p:txBody>
          <a:bodyPr vert="horz" wrap="square" lIns="91429" tIns="45715" rIns="91429" bIns="45715" numCol="1" rtlCol="0" anchor="ctr" anchorCtr="0" compatLnSpc="1">
            <a:prstTxWarp prst="textNoShape">
              <a:avLst/>
            </a:prstTxWarp>
            <a:noAutofit/>
          </a:bodyPr>
          <a:lstStyle/>
          <a:p>
            <a:pPr algn="ctr" defTabSz="457200">
              <a:spcBef>
                <a:spcPct val="0"/>
              </a:spcBef>
              <a:defRPr/>
            </a:pPr>
            <a:r>
              <a:rPr lang="en-US" sz="2800" b="1" dirty="0">
                <a:solidFill>
                  <a:prstClr val="white"/>
                </a:solidFill>
              </a:rPr>
              <a:t>1.3  Vision, Mission, Values</a:t>
            </a:r>
          </a:p>
        </p:txBody>
      </p:sp>
      <p:sp>
        <p:nvSpPr>
          <p:cNvPr id="31" name="Line 3">
            <a:extLst>
              <a:ext uri="{FF2B5EF4-FFF2-40B4-BE49-F238E27FC236}">
                <a16:creationId xmlns:a16="http://schemas.microsoft.com/office/drawing/2014/main" xmlns="" id="{5852A899-6ABD-464B-AADA-077FFE9CAEA3}"/>
              </a:ext>
            </a:extLst>
          </p:cNvPr>
          <p:cNvSpPr>
            <a:spLocks noChangeShapeType="1"/>
          </p:cNvSpPr>
          <p:nvPr/>
        </p:nvSpPr>
        <p:spPr bwMode="auto">
          <a:xfrm>
            <a:off x="0" y="6818"/>
            <a:ext cx="9144000" cy="0"/>
          </a:xfrm>
          <a:prstGeom prst="line">
            <a:avLst/>
          </a:prstGeom>
          <a:noFill/>
          <a:ln w="57150">
            <a:solidFill>
              <a:srgbClr val="FFC000"/>
            </a:solidFill>
            <a:round/>
            <a:headEnd/>
            <a:tailEnd/>
          </a:ln>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endParaRPr lang="en-ZA" sz="1800" kern="0" dirty="0">
              <a:solidFill>
                <a:prstClr val="black"/>
              </a:solidFill>
              <a:latin typeface="Arial"/>
              <a:ea typeface="ＭＳ Ｐゴシック"/>
              <a:cs typeface="+mn-cs"/>
            </a:endParaRPr>
          </a:p>
        </p:txBody>
      </p:sp>
      <mc:AlternateContent xmlns:mc="http://schemas.openxmlformats.org/markup-compatibility/2006">
        <mc:Choice xmlns:am3d="http://schemas.microsoft.com/office/drawing/2017/model3d" xmlns="" Requires="am3d">
          <p:graphicFrame>
            <p:nvGraphicFramePr>
              <p:cNvPr id="23" name="3D Model 22">
                <a:extLst>
                  <a:ext uri="{FF2B5EF4-FFF2-40B4-BE49-F238E27FC236}">
                    <a16:creationId xmlns:a16="http://schemas.microsoft.com/office/drawing/2014/main" id="{CF2D399D-9A20-463B-9C72-37B67C42EF4F}"/>
                  </a:ext>
                </a:extLst>
              </p:cNvPr>
              <p:cNvGraphicFramePr>
                <a:graphicFrameLocks noChangeAspect="1"/>
              </p:cNvGraphicFramePr>
              <p:nvPr>
                <p:extLst>
                  <p:ext uri="{D42A27DB-BD31-4B8C-83A1-F6EECF244321}">
                    <p14:modId xmlns:p14="http://schemas.microsoft.com/office/powerpoint/2010/main" val="4228536644"/>
                  </p:ext>
                </p:extLst>
              </p:nvPr>
            </p:nvGraphicFramePr>
            <p:xfrm>
              <a:off x="202389" y="154416"/>
              <a:ext cx="469781" cy="285433"/>
            </p:xfrm>
            <a:graphic>
              <a:graphicData uri="http://schemas.microsoft.com/office/drawing/2017/model3d">
                <am3d:model3d r:embed="rId6">
                  <am3d:spPr>
                    <a:xfrm>
                      <a:off x="0" y="0"/>
                      <a:ext cx="469781" cy="285433"/>
                    </a:xfrm>
                    <a:prstGeom prst="rect">
                      <a:avLst/>
                    </a:prstGeom>
                  </am3d:spPr>
                  <am3d:camera>
                    <am3d:pos x="0" y="0" z="54906123"/>
                    <am3d:up dx="0" dy="36000000" dz="0"/>
                    <am3d:lookAt x="0" y="0" z="0"/>
                    <am3d:perspective fov="2700000"/>
                  </am3d:camera>
                  <am3d:trans>
                    <am3d:meterPerModelUnit n="12179" d="1000000"/>
                    <am3d:preTrans dx="-1622" dy="0" dz="-701536"/>
                    <am3d:scale>
                      <am3d:sx n="1000000" d="1000000"/>
                      <am3d:sy n="1000000" d="1000000"/>
                      <am3d:sz n="1000000" d="1000000"/>
                    </am3d:scale>
                    <am3d:rot ax="-10799986" ay="-392909" az="-10799989"/>
                    <am3d:postTrans dx="0" dy="0" dz="0"/>
                  </am3d:trans>
                  <am3d:raster rName="Office3DRenderer" rVer="16.0.8326">
                    <am3d:blip r:embed="rId7"/>
                  </am3d:raster>
                  <am3d:objViewport viewportSz="5701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a:extLst>
                  <a:ext uri="{FF2B5EF4-FFF2-40B4-BE49-F238E27FC236}">
                    <a16:creationId xmlns:a16="http://schemas.microsoft.com/office/drawing/2014/main" xmlns="" id="{CF2D399D-9A20-463B-9C72-37B67C42EF4F}"/>
                  </a:ext>
                </a:extLst>
              </p:cNvPr>
              <p:cNvPicPr>
                <a:picLocks noGrp="1" noRot="1" noChangeAspect="1" noMove="1" noResize="1" noEditPoints="1" noAdjustHandles="1" noChangeArrowheads="1" noChangeShapeType="1" noCrop="1"/>
              </p:cNvPicPr>
              <p:nvPr/>
            </p:nvPicPr>
            <p:blipFill>
              <a:blip r:embed="rId8"/>
              <a:stretch>
                <a:fillRect/>
              </a:stretch>
            </p:blipFill>
            <p:spPr>
              <a:xfrm>
                <a:off x="202389" y="154416"/>
                <a:ext cx="469781" cy="285433"/>
              </a:xfrm>
              <a:prstGeom prst="rect">
                <a:avLst/>
              </a:prstGeom>
            </p:spPr>
          </p:pic>
        </mc:Fallback>
      </mc:AlternateContent>
    </p:spTree>
    <p:custDataLst>
      <p:tags r:id="rId1"/>
    </p:custDataLst>
    <p:extLst>
      <p:ext uri="{BB962C8B-B14F-4D97-AF65-F5344CB8AC3E}">
        <p14:creationId xmlns:p14="http://schemas.microsoft.com/office/powerpoint/2010/main" xmlns="" val="3362415213"/>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decel="2000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0-#ppt_w/2"/>
                                          </p:val>
                                        </p:tav>
                                        <p:tav tm="100000">
                                          <p:val>
                                            <p:strVal val="#ppt_x"/>
                                          </p:val>
                                        </p:tav>
                                      </p:tavLst>
                                    </p:anim>
                                    <p:anim calcmode="lin" valueType="num">
                                      <p:cBhvr additive="base">
                                        <p:cTn id="12" dur="1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2" presetClass="entr" presetSubtype="8" fill="hold" grpId="0" nodeType="afterEffect">
                                  <p:stCondLst>
                                    <p:cond delay="5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0.11285 -0.00672 L -0.11268 -0.0007 L 2.77778E-6 3.7037E-6 " pathEditMode="relative" rAng="0" ptsTypes="AAA">
                                      <p:cBhvr>
                                        <p:cTn id="22" dur="2000" fill="hold"/>
                                        <p:tgtEl>
                                          <p:spTgt spid="12"/>
                                        </p:tgtEl>
                                        <p:attrNameLst>
                                          <p:attrName>ppt_x</p:attrName>
                                          <p:attrName>ppt_y</p:attrName>
                                        </p:attrNameLst>
                                      </p:cBhvr>
                                      <p:rCtr x="5642" y="324"/>
                                    </p:animMotion>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750"/>
                                        <p:tgtEl>
                                          <p:spTgt spid="7"/>
                                        </p:tgtEl>
                                      </p:cBhvr>
                                    </p:animEffect>
                                  </p:childTnLst>
                                </p:cTn>
                              </p:par>
                            </p:childTnLst>
                          </p:cTn>
                        </p:par>
                        <p:par>
                          <p:cTn id="27" fill="hold">
                            <p:stCondLst>
                              <p:cond delay="275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42" presetClass="path" presetSubtype="0" accel="50000" decel="50000" fill="hold" grpId="0" nodeType="withEffect">
                                  <p:stCondLst>
                                    <p:cond delay="0"/>
                                  </p:stCondLst>
                                  <p:childTnLst>
                                    <p:animMotion origin="layout" path="M -0.00017 -0.08518 L -4.16667E-6 -1.11111E-6 " pathEditMode="relative" rAng="0" ptsTypes="AA">
                                      <p:cBhvr>
                                        <p:cTn id="36" dur="2000" fill="hold"/>
                                        <p:tgtEl>
                                          <p:spTgt spid="27"/>
                                        </p:tgtEl>
                                        <p:attrNameLst>
                                          <p:attrName>ppt_x</p:attrName>
                                          <p:attrName>ppt_y</p:attrName>
                                        </p:attrNameLst>
                                      </p:cBhvr>
                                      <p:rCtr x="0" y="4259"/>
                                    </p:animMotion>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Effect transition="in" filter="wipe(left)">
                                      <p:cBhvr>
                                        <p:cTn id="40" dur="1000"/>
                                        <p:tgtEl>
                                          <p:spTgt spid="26">
                                            <p:txEl>
                                              <p:pRg st="0" end="0"/>
                                            </p:txEl>
                                          </p:spTgt>
                                        </p:tgtEl>
                                      </p:cBhvr>
                                    </p:animEffect>
                                  </p:childTnLst>
                                </p:cTn>
                              </p:par>
                            </p:childTnLst>
                          </p:cTn>
                        </p:par>
                        <p:par>
                          <p:cTn id="41" fill="hold">
                            <p:stCondLst>
                              <p:cond delay="3000"/>
                            </p:stCondLst>
                            <p:childTnLst>
                              <p:par>
                                <p:cTn id="42" presetID="22" presetClass="entr" presetSubtype="8" fill="hold" grpId="0" nodeType="afterEffect">
                                  <p:stCondLst>
                                    <p:cond delay="500"/>
                                  </p:stCondLst>
                                  <p:childTnLst>
                                    <p:set>
                                      <p:cBhvr>
                                        <p:cTn id="43" dur="1" fill="hold">
                                          <p:stCondLst>
                                            <p:cond delay="0"/>
                                          </p:stCondLst>
                                        </p:cTn>
                                        <p:tgtEl>
                                          <p:spTgt spid="26">
                                            <p:txEl>
                                              <p:pRg st="1" end="1"/>
                                            </p:txEl>
                                          </p:spTgt>
                                        </p:tgtEl>
                                        <p:attrNameLst>
                                          <p:attrName>style.visibility</p:attrName>
                                        </p:attrNameLst>
                                      </p:cBhvr>
                                      <p:to>
                                        <p:strVal val="visible"/>
                                      </p:to>
                                    </p:set>
                                    <p:animEffect transition="in" filter="wipe(left)">
                                      <p:cBhvr>
                                        <p:cTn id="44" dur="1000"/>
                                        <p:tgtEl>
                                          <p:spTgt spid="26">
                                            <p:txEl>
                                              <p:pRg st="1" end="1"/>
                                            </p:txEl>
                                          </p:spTgt>
                                        </p:tgtEl>
                                      </p:cBhvr>
                                    </p:animEffect>
                                  </p:childTnLst>
                                </p:cTn>
                              </p:par>
                            </p:childTnLst>
                          </p:cTn>
                        </p:par>
                        <p:par>
                          <p:cTn id="45" fill="hold">
                            <p:stCondLst>
                              <p:cond delay="4500"/>
                            </p:stCondLst>
                            <p:childTnLst>
                              <p:par>
                                <p:cTn id="46" presetID="22" presetClass="entr" presetSubtype="8" fill="hold" grpId="0" nodeType="afterEffect">
                                  <p:stCondLst>
                                    <p:cond delay="500"/>
                                  </p:stCondLst>
                                  <p:childTnLst>
                                    <p:set>
                                      <p:cBhvr>
                                        <p:cTn id="47" dur="1" fill="hold">
                                          <p:stCondLst>
                                            <p:cond delay="0"/>
                                          </p:stCondLst>
                                        </p:cTn>
                                        <p:tgtEl>
                                          <p:spTgt spid="26">
                                            <p:txEl>
                                              <p:pRg st="2" end="2"/>
                                            </p:txEl>
                                          </p:spTgt>
                                        </p:tgtEl>
                                        <p:attrNameLst>
                                          <p:attrName>style.visibility</p:attrName>
                                        </p:attrNameLst>
                                      </p:cBhvr>
                                      <p:to>
                                        <p:strVal val="visible"/>
                                      </p:to>
                                    </p:set>
                                    <p:animEffect transition="in" filter="wipe(left)">
                                      <p:cBhvr>
                                        <p:cTn id="48" dur="1000"/>
                                        <p:tgtEl>
                                          <p:spTgt spid="26">
                                            <p:txEl>
                                              <p:pRg st="2" end="2"/>
                                            </p:txEl>
                                          </p:spTgt>
                                        </p:tgtEl>
                                      </p:cBhvr>
                                    </p:animEffect>
                                  </p:childTnLst>
                                </p:cTn>
                              </p:par>
                            </p:childTnLst>
                          </p:cTn>
                        </p:par>
                        <p:par>
                          <p:cTn id="49" fill="hold">
                            <p:stCondLst>
                              <p:cond delay="6000"/>
                            </p:stCondLst>
                            <p:childTnLst>
                              <p:par>
                                <p:cTn id="50" presetID="22" presetClass="entr" presetSubtype="8" fill="hold" grpId="0" nodeType="afterEffect">
                                  <p:stCondLst>
                                    <p:cond delay="500"/>
                                  </p:stCondLst>
                                  <p:childTnLst>
                                    <p:set>
                                      <p:cBhvr>
                                        <p:cTn id="51" dur="1" fill="hold">
                                          <p:stCondLst>
                                            <p:cond delay="0"/>
                                          </p:stCondLst>
                                        </p:cTn>
                                        <p:tgtEl>
                                          <p:spTgt spid="26">
                                            <p:txEl>
                                              <p:pRg st="3" end="3"/>
                                            </p:txEl>
                                          </p:spTgt>
                                        </p:tgtEl>
                                        <p:attrNameLst>
                                          <p:attrName>style.visibility</p:attrName>
                                        </p:attrNameLst>
                                      </p:cBhvr>
                                      <p:to>
                                        <p:strVal val="visible"/>
                                      </p:to>
                                    </p:set>
                                    <p:animEffect transition="in" filter="wipe(left)">
                                      <p:cBhvr>
                                        <p:cTn id="52" dur="1000"/>
                                        <p:tgtEl>
                                          <p:spTgt spid="26">
                                            <p:txEl>
                                              <p:pRg st="3" end="3"/>
                                            </p:txEl>
                                          </p:spTgt>
                                        </p:tgtEl>
                                      </p:cBhvr>
                                    </p:animEffect>
                                  </p:childTnLst>
                                </p:cTn>
                              </p:par>
                            </p:childTnLst>
                          </p:cTn>
                        </p:par>
                        <p:par>
                          <p:cTn id="53" fill="hold">
                            <p:stCondLst>
                              <p:cond delay="7500"/>
                            </p:stCondLst>
                            <p:childTnLst>
                              <p:par>
                                <p:cTn id="54" presetID="22" presetClass="entr" presetSubtype="8" fill="hold" grpId="0" nodeType="afterEffect">
                                  <p:stCondLst>
                                    <p:cond delay="500"/>
                                  </p:stCondLst>
                                  <p:childTnLst>
                                    <p:set>
                                      <p:cBhvr>
                                        <p:cTn id="55" dur="1" fill="hold">
                                          <p:stCondLst>
                                            <p:cond delay="0"/>
                                          </p:stCondLst>
                                        </p:cTn>
                                        <p:tgtEl>
                                          <p:spTgt spid="26">
                                            <p:txEl>
                                              <p:pRg st="4" end="4"/>
                                            </p:txEl>
                                          </p:spTgt>
                                        </p:tgtEl>
                                        <p:attrNameLst>
                                          <p:attrName>style.visibility</p:attrName>
                                        </p:attrNameLst>
                                      </p:cBhvr>
                                      <p:to>
                                        <p:strVal val="visible"/>
                                      </p:to>
                                    </p:set>
                                    <p:animEffect transition="in" filter="wipe(left)">
                                      <p:cBhvr>
                                        <p:cTn id="56" dur="10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6" grpId="0"/>
      <p:bldP spid="7" grpId="0"/>
      <p:bldP spid="26" grpId="0" uiExpand="1" build="p"/>
      <p:bldP spid="27" grpId="0"/>
      <p:bldP spid="2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938"/>
            <a:ext cx="9144000" cy="525462"/>
          </a:xfrm>
          <a:prstGeom prst="rect">
            <a:avLst/>
          </a:prstGeom>
          <a:solidFill>
            <a:srgbClr val="147D0B"/>
          </a:solidFill>
          <a:ln w="9525">
            <a:noFill/>
            <a:miter lim="800000"/>
            <a:headEnd/>
            <a:tailEnd/>
          </a:ln>
          <a:effectLst>
            <a:innerShdw blurRad="63500" dist="50800" dir="189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29" tIns="45715" rIns="91429" bIns="45715" numCol="1" rtlCol="0" anchor="ctr" anchorCtr="0" compatLnSpc="1">
            <a:prstTxWarp prst="textNoShape">
              <a:avLst/>
            </a:prstTxWarp>
            <a:noAutofit/>
          </a:bodyPr>
          <a:lstStyle>
            <a:defPPr>
              <a:defRPr lang="en-US"/>
            </a:defPPr>
            <a:lvl1pPr algn="ctr" defTabSz="457200">
              <a:spcBef>
                <a:spcPct val="0"/>
              </a:spcBef>
              <a:defRPr sz="2800" b="1">
                <a:solidFill>
                  <a:prstClr val="white"/>
                </a:solidFill>
                <a:latin typeface="Century Gothic" panose="020B050202020202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a:ea typeface="+mn-ea"/>
                <a:cs typeface="+mn-cs"/>
              </a:rPr>
              <a:t>2. GCIS 2019/20</a:t>
            </a:r>
            <a:r>
              <a:rPr kumimoji="0" lang="en-US" sz="2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Performance Highlights</a:t>
            </a:r>
            <a:endParaRPr kumimoji="0" lang="en-ZA"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rId3"/>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AutoShape 2" descr="Image result for development communication"/>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31750" y="531941"/>
            <a:ext cx="9175750" cy="369332"/>
          </a:xfrm>
          <a:prstGeom prst="rect">
            <a:avLst/>
          </a:prstGeom>
          <a:solidFill>
            <a:schemeClr val="bg1">
              <a:lumMod val="75000"/>
            </a:schemeClr>
          </a:solidFill>
        </p:spPr>
        <p:txBody>
          <a:bodyPr wrap="square" rtlCol="0">
            <a:spAutoFit/>
          </a:bodyPr>
          <a:lstStyle/>
          <a:p>
            <a:r>
              <a:rPr lang="en-US" dirty="0" smtClean="0">
                <a:latin typeface="Century Gothic" panose="020B0502020202020204" pitchFamily="34" charset="0"/>
              </a:rPr>
              <a:t>GCIS GBVF INITIATIVES</a:t>
            </a:r>
            <a:endParaRPr lang="en-US" dirty="0">
              <a:latin typeface="Century Gothic" panose="020B0502020202020204" pitchFamily="34" charset="0"/>
            </a:endParaRPr>
          </a:p>
        </p:txBody>
      </p:sp>
      <p:sp>
        <p:nvSpPr>
          <p:cNvPr id="7" name="TextBox 6"/>
          <p:cNvSpPr txBox="1"/>
          <p:nvPr/>
        </p:nvSpPr>
        <p:spPr>
          <a:xfrm>
            <a:off x="0" y="885109"/>
            <a:ext cx="6013938" cy="7478970"/>
          </a:xfrm>
          <a:prstGeom prst="rect">
            <a:avLst/>
          </a:prstGeom>
          <a:noFill/>
        </p:spPr>
        <p:txBody>
          <a:bodyPr wrap="square" rtlCol="0">
            <a:spAutoFit/>
          </a:bodyPr>
          <a:lstStyle/>
          <a:p>
            <a:pPr marL="285750" indent="-285750">
              <a:buFont typeface="Wingdings" panose="05000000000000000000" pitchFamily="2" charset="2"/>
              <a:buChar char="q"/>
            </a:pPr>
            <a:r>
              <a:rPr lang="en-US" sz="2000" dirty="0" smtClean="0"/>
              <a:t>GCIS Media Buying Advertising Campaigns in support of Department of Justice and Constitutional Development against GBVF</a:t>
            </a:r>
          </a:p>
          <a:p>
            <a:pPr marL="171450" indent="-171450">
              <a:buFont typeface="Wingdings" panose="05000000000000000000" pitchFamily="2" charset="2"/>
              <a:buChar char="q"/>
            </a:pPr>
            <a:endParaRPr lang="en-US" sz="2000" dirty="0"/>
          </a:p>
          <a:p>
            <a:pPr marL="285750" indent="-285750">
              <a:buFont typeface="Wingdings" panose="05000000000000000000" pitchFamily="2" charset="2"/>
              <a:buChar char="q"/>
            </a:pPr>
            <a:r>
              <a:rPr lang="en-US" sz="2000" dirty="0" smtClean="0"/>
              <a:t>GBVF Opinion pieces and Key Messages to guide communication and setting the agenda around GBVF</a:t>
            </a:r>
          </a:p>
          <a:p>
            <a:pPr marL="171450" indent="-171450">
              <a:buFont typeface="Wingdings" panose="05000000000000000000" pitchFamily="2" charset="2"/>
              <a:buChar char="q"/>
            </a:pPr>
            <a:endParaRPr lang="en-US" sz="2000" dirty="0"/>
          </a:p>
          <a:p>
            <a:pPr marL="285750" indent="-285750">
              <a:buFont typeface="Wingdings" panose="05000000000000000000" pitchFamily="2" charset="2"/>
              <a:buChar char="q"/>
            </a:pPr>
            <a:r>
              <a:rPr lang="en-US" sz="2000" dirty="0" smtClean="0"/>
              <a:t>Public Opinion Research that assessed awareness and impact of GBVF communication campaigns.</a:t>
            </a:r>
          </a:p>
          <a:p>
            <a:pPr marL="171450" indent="-171450">
              <a:buFont typeface="Wingdings" panose="05000000000000000000" pitchFamily="2" charset="2"/>
              <a:buChar char="q"/>
            </a:pPr>
            <a:endParaRPr lang="en-US" sz="2000" dirty="0"/>
          </a:p>
          <a:p>
            <a:pPr marL="285750" indent="-285750">
              <a:buFont typeface="Wingdings" panose="05000000000000000000" pitchFamily="2" charset="2"/>
              <a:buChar char="q"/>
            </a:pPr>
            <a:r>
              <a:rPr lang="en-US" sz="2000" dirty="0" smtClean="0"/>
              <a:t>SaNews articles on GBVF stories that fed into the wider media space</a:t>
            </a:r>
          </a:p>
          <a:p>
            <a:pPr marL="171450" indent="-171450">
              <a:buFont typeface="Wingdings" panose="05000000000000000000" pitchFamily="2" charset="2"/>
              <a:buChar char="q"/>
            </a:pPr>
            <a:endParaRPr lang="en-US" sz="2000" dirty="0"/>
          </a:p>
          <a:p>
            <a:pPr marL="285750" indent="-285750">
              <a:buFont typeface="Wingdings" panose="05000000000000000000" pitchFamily="2" charset="2"/>
              <a:buChar char="q"/>
            </a:pPr>
            <a:r>
              <a:rPr lang="en-US" sz="2000" dirty="0" smtClean="0"/>
              <a:t>Paid for social media campaign and pushing content on all GCIS digital/social platforms</a:t>
            </a: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endParaRPr lang="en-US" sz="1200" dirty="0">
              <a:latin typeface="Century Gothic" panose="020B0502020202020204" pitchFamily="34" charset="0"/>
            </a:endParaRPr>
          </a:p>
          <a:p>
            <a:pPr marL="285750" indent="-285750">
              <a:buFont typeface="Wingdings" panose="05000000000000000000" pitchFamily="2" charset="2"/>
              <a:buChar char="q"/>
            </a:pPr>
            <a:endParaRPr lang="en-US" dirty="0" smtClean="0">
              <a:latin typeface="Century Gothic" panose="020B0502020202020204" pitchFamily="34" charset="0"/>
            </a:endParaRPr>
          </a:p>
          <a:p>
            <a:pPr marL="171450" indent="-171450">
              <a:buFont typeface="Wingdings" panose="05000000000000000000" pitchFamily="2" charset="2"/>
              <a:buChar char="q"/>
            </a:pPr>
            <a:endParaRPr lang="en-US" sz="1200" dirty="0">
              <a:latin typeface="Century Gothic" panose="020B0502020202020204" pitchFamily="34" charset="0"/>
            </a:endParaRPr>
          </a:p>
          <a:p>
            <a:pPr marL="285750" indent="-285750">
              <a:buFont typeface="Wingdings" panose="05000000000000000000" pitchFamily="2" charset="2"/>
              <a:buChar char="q"/>
            </a:pPr>
            <a:endParaRPr lang="en-US" dirty="0" smtClean="0">
              <a:latin typeface="Century Gothic" panose="020B0502020202020204" pitchFamily="34" charset="0"/>
            </a:endParaRPr>
          </a:p>
          <a:p>
            <a:pPr marL="171450" indent="-171450">
              <a:buFont typeface="Wingdings" panose="05000000000000000000" pitchFamily="2" charset="2"/>
              <a:buChar char="q"/>
            </a:pPr>
            <a:endParaRPr lang="en-US" sz="1200" dirty="0" smtClean="0">
              <a:latin typeface="Century Gothic" panose="020B0502020202020204" pitchFamily="34" charset="0"/>
            </a:endParaRPr>
          </a:p>
          <a:p>
            <a:pPr marL="285750" indent="-285750">
              <a:buFont typeface="Wingdings" panose="05000000000000000000" pitchFamily="2" charset="2"/>
              <a:buChar char="q"/>
            </a:pPr>
            <a:endParaRPr lang="en-US" dirty="0">
              <a:latin typeface="Century Gothic" panose="020B0502020202020204" pitchFamily="34" charset="0"/>
            </a:endParaRPr>
          </a:p>
          <a:p>
            <a:pPr marL="285750" indent="-285750">
              <a:buFont typeface="Wingdings" panose="05000000000000000000" pitchFamily="2" charset="2"/>
              <a:buChar char="q"/>
            </a:pPr>
            <a:endParaRPr lang="en-US" dirty="0" smtClean="0">
              <a:latin typeface="Century Gothic" panose="020B0502020202020204" pitchFamily="34" charset="0"/>
            </a:endParaRPr>
          </a:p>
          <a:p>
            <a:pPr marL="285750" indent="-285750">
              <a:buFont typeface="Wingdings" panose="05000000000000000000" pitchFamily="2" charset="2"/>
              <a:buChar char="q"/>
            </a:pPr>
            <a:endParaRPr lang="en-US" dirty="0">
              <a:latin typeface="Century Gothic" panose="020B0502020202020204" pitchFamily="34" charset="0"/>
            </a:endParaRPr>
          </a:p>
          <a:p>
            <a:pPr marL="285750" indent="-285750">
              <a:buFont typeface="Wingdings" panose="05000000000000000000" pitchFamily="2" charset="2"/>
              <a:buChar char="q"/>
            </a:pPr>
            <a:endParaRPr lang="en-US" dirty="0" smtClean="0">
              <a:latin typeface="Century Gothic" panose="020B0502020202020204" pitchFamily="34" charset="0"/>
            </a:endParaRPr>
          </a:p>
          <a:p>
            <a:pPr marL="285750" indent="-285750">
              <a:buFont typeface="Wingdings" panose="05000000000000000000" pitchFamily="2" charset="2"/>
              <a:buChar char="q"/>
            </a:pPr>
            <a:endParaRPr lang="en-US" dirty="0">
              <a:latin typeface="Century Gothic" panose="020B0502020202020204" pitchFamily="34" charset="0"/>
            </a:endParaRPr>
          </a:p>
        </p:txBody>
      </p:sp>
      <p:pic>
        <p:nvPicPr>
          <p:cNvPr id="8" name="Picture 7"/>
          <p:cNvPicPr>
            <a:picLocks noChangeAspect="1"/>
          </p:cNvPicPr>
          <p:nvPr/>
        </p:nvPicPr>
        <p:blipFill>
          <a:blip r:embed="rId4"/>
          <a:stretch>
            <a:fillRect/>
          </a:stretch>
        </p:blipFill>
        <p:spPr>
          <a:xfrm>
            <a:off x="6543674" y="716607"/>
            <a:ext cx="2600326" cy="3147765"/>
          </a:xfrm>
          <a:prstGeom prst="rect">
            <a:avLst/>
          </a:prstGeom>
        </p:spPr>
      </p:pic>
      <p:pic>
        <p:nvPicPr>
          <p:cNvPr id="10" name="Picture 9"/>
          <p:cNvPicPr>
            <a:picLocks noChangeAspect="1"/>
          </p:cNvPicPr>
          <p:nvPr/>
        </p:nvPicPr>
        <p:blipFill>
          <a:blip r:embed="rId5"/>
          <a:stretch>
            <a:fillRect/>
          </a:stretch>
        </p:blipFill>
        <p:spPr>
          <a:xfrm>
            <a:off x="5913172" y="3635016"/>
            <a:ext cx="2161052" cy="3069508"/>
          </a:xfrm>
          <a:prstGeom prst="rect">
            <a:avLst/>
          </a:prstGeom>
        </p:spPr>
      </p:pic>
    </p:spTree>
    <p:extLst>
      <p:ext uri="{BB962C8B-B14F-4D97-AF65-F5344CB8AC3E}">
        <p14:creationId xmlns:p14="http://schemas.microsoft.com/office/powerpoint/2010/main" xmlns="" val="3436968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938"/>
            <a:ext cx="9144000" cy="525462"/>
          </a:xfrm>
          <a:prstGeom prst="rect">
            <a:avLst/>
          </a:prstGeom>
          <a:solidFill>
            <a:srgbClr val="147D0B"/>
          </a:solidFill>
          <a:ln w="9525">
            <a:noFill/>
            <a:miter lim="800000"/>
            <a:headEnd/>
            <a:tailEnd/>
          </a:ln>
          <a:effectLst>
            <a:innerShdw blurRad="63500" dist="50800" dir="189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29" tIns="45715" rIns="91429" bIns="45715" numCol="1" rtlCol="0" anchor="ctr" anchorCtr="0" compatLnSpc="1">
            <a:prstTxWarp prst="textNoShape">
              <a:avLst/>
            </a:prstTxWarp>
            <a:noAutofit/>
          </a:bodyPr>
          <a:lstStyle>
            <a:defPPr>
              <a:defRPr lang="en-US"/>
            </a:defPPr>
            <a:lvl1pPr algn="ctr" defTabSz="457200">
              <a:spcBef>
                <a:spcPct val="0"/>
              </a:spcBef>
              <a:defRPr sz="2800" b="1">
                <a:solidFill>
                  <a:prstClr val="white"/>
                </a:solidFill>
                <a:latin typeface="Century Gothic" panose="020B050202020202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a:ea typeface="+mn-ea"/>
                <a:cs typeface="+mn-cs"/>
              </a:rPr>
              <a:t>2. GCIS 2019/20</a:t>
            </a:r>
            <a:r>
              <a:rPr kumimoji="0" lang="en-US" sz="2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Performance Highlights</a:t>
            </a:r>
            <a:endParaRPr kumimoji="0" lang="en-ZA"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rId3"/>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AutoShape 2" descr="Image result for development communication"/>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31750" y="531941"/>
            <a:ext cx="9175750" cy="369332"/>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GCIS GBVF INITIATIVES</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p:cNvSpPr txBox="1"/>
          <p:nvPr/>
        </p:nvSpPr>
        <p:spPr>
          <a:xfrm>
            <a:off x="114300" y="1008201"/>
            <a:ext cx="8784004" cy="6140142"/>
          </a:xfrm>
          <a:prstGeom prst="rect">
            <a:avLst/>
          </a:prstGeom>
          <a:noFill/>
        </p:spPr>
        <p:txBody>
          <a:bodyPr wrap="square" rtlCol="0">
            <a:spAutoFit/>
          </a:bodyPr>
          <a:lstStyle/>
          <a:p>
            <a:pPr marL="342900" lvl="0" indent="-342900">
              <a:buFont typeface="Wingdings" panose="05000000000000000000" pitchFamily="2" charset="2"/>
              <a:buChar char="§"/>
              <a:defRPr/>
            </a:pPr>
            <a:r>
              <a:rPr lang="en-US" sz="2100" dirty="0">
                <a:solidFill>
                  <a:prstClr val="black"/>
                </a:solidFill>
              </a:rPr>
              <a:t>Quarterly Media Content Analysis Reports on GBVF and daily media monitoring on GBVF related stories to inform Rapid Response</a:t>
            </a:r>
          </a:p>
          <a:p>
            <a:pPr marL="342900" lvl="0" indent="-342900">
              <a:buFont typeface="Wingdings" panose="05000000000000000000" pitchFamily="2" charset="2"/>
              <a:buChar char="§"/>
              <a:defRPr/>
            </a:pPr>
            <a:endParaRPr lang="en-US" sz="2100" dirty="0">
              <a:solidFill>
                <a:prstClr val="black"/>
              </a:solidFill>
            </a:endParaRPr>
          </a:p>
          <a:p>
            <a:pPr marL="342900" lvl="0" indent="-342900">
              <a:buFont typeface="Wingdings" panose="05000000000000000000" pitchFamily="2" charset="2"/>
              <a:buChar char="§"/>
              <a:defRPr/>
            </a:pPr>
            <a:r>
              <a:rPr lang="en-US" sz="2100" dirty="0" err="1">
                <a:solidFill>
                  <a:prstClr val="black"/>
                </a:solidFill>
              </a:rPr>
              <a:t>Vuk’uzenzele</a:t>
            </a:r>
            <a:r>
              <a:rPr lang="en-US" sz="2100" dirty="0">
                <a:solidFill>
                  <a:prstClr val="black"/>
                </a:solidFill>
              </a:rPr>
              <a:t> articles on GBVF </a:t>
            </a:r>
            <a:endParaRPr kumimoji="0" lang="en-US" sz="2100" b="0" i="0" u="none" strike="noStrike" kern="1200" cap="none" spc="0" normalizeH="0" baseline="0" noProof="0" dirty="0">
              <a:ln>
                <a:noFill/>
              </a:ln>
              <a:solidFill>
                <a:prstClr val="black"/>
              </a:solidFill>
              <a:effectLst/>
              <a:uLnTx/>
              <a:uFillTx/>
            </a:endParaRPr>
          </a:p>
          <a:p>
            <a:endParaRPr lang="en-ZA" sz="2100" dirty="0" smtClean="0"/>
          </a:p>
          <a:p>
            <a:pPr marL="342900" indent="-342900">
              <a:buFont typeface="Wingdings" panose="05000000000000000000" pitchFamily="2" charset="2"/>
              <a:buChar char="§"/>
            </a:pPr>
            <a:r>
              <a:rPr lang="en-ZA" sz="2100" dirty="0" smtClean="0"/>
              <a:t>The </a:t>
            </a:r>
            <a:r>
              <a:rPr lang="en-ZA" sz="2100" dirty="0"/>
              <a:t>following articles on GBVF were translated into isiZulu and isiXhosa respectively in 2019/20 Financial Year</a:t>
            </a:r>
            <a:endParaRPr lang="en-US" sz="2100" dirty="0"/>
          </a:p>
          <a:p>
            <a:pPr marL="342900" indent="-342900">
              <a:buFont typeface="Wingdings" panose="05000000000000000000" pitchFamily="2" charset="2"/>
              <a:buChar char="§"/>
            </a:pPr>
            <a:endParaRPr lang="en-US" sz="2100" dirty="0"/>
          </a:p>
          <a:p>
            <a:pPr marL="800100" lvl="1" indent="-342900">
              <a:buFont typeface="Wingdings" panose="05000000000000000000" pitchFamily="2" charset="2"/>
              <a:buChar char="§"/>
            </a:pPr>
            <a:r>
              <a:rPr lang="en-ZA" sz="2100" dirty="0"/>
              <a:t>Radio Script on GBVF Summit 12 April  2019</a:t>
            </a:r>
            <a:endParaRPr lang="en-US" sz="2100" dirty="0"/>
          </a:p>
          <a:p>
            <a:pPr marL="800100" lvl="1" indent="-342900">
              <a:buFont typeface="Wingdings" panose="05000000000000000000" pitchFamily="2" charset="2"/>
              <a:buChar char="§"/>
            </a:pPr>
            <a:r>
              <a:rPr lang="en-ZA" sz="2100" dirty="0"/>
              <a:t>GBV Video Content  12 September 2019</a:t>
            </a:r>
            <a:endParaRPr lang="en-US" sz="2100" dirty="0"/>
          </a:p>
          <a:p>
            <a:pPr marL="800100" lvl="1" indent="-342900">
              <a:buFont typeface="Wingdings" panose="05000000000000000000" pitchFamily="2" charset="2"/>
              <a:buChar char="§"/>
            </a:pPr>
            <a:r>
              <a:rPr lang="en-ZA" sz="2100" dirty="0"/>
              <a:t>GBVF article for placement on </a:t>
            </a:r>
            <a:r>
              <a:rPr lang="en-ZA" sz="2100" dirty="0" err="1"/>
              <a:t>Isolezwe</a:t>
            </a:r>
            <a:r>
              <a:rPr lang="en-ZA" sz="2100" dirty="0"/>
              <a:t>: 27 January 2020</a:t>
            </a:r>
            <a:endParaRPr lang="en-US" sz="210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2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xmlns="" val="3697095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938"/>
            <a:ext cx="9144000" cy="525462"/>
          </a:xfrm>
          <a:prstGeom prst="rect">
            <a:avLst/>
          </a:prstGeom>
          <a:solidFill>
            <a:srgbClr val="147D0B"/>
          </a:solidFill>
          <a:ln w="9525">
            <a:noFill/>
            <a:miter lim="800000"/>
            <a:headEnd/>
            <a:tailEnd/>
          </a:ln>
          <a:effectLst>
            <a:innerShdw blurRad="63500" dist="50800" dir="189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29" tIns="45715" rIns="91429" bIns="45715" numCol="1" rtlCol="0" anchor="ctr" anchorCtr="0" compatLnSpc="1">
            <a:prstTxWarp prst="textNoShape">
              <a:avLst/>
            </a:prstTxWarp>
            <a:noAutofit/>
          </a:bodyPr>
          <a:lstStyle>
            <a:defPPr>
              <a:defRPr lang="en-US"/>
            </a:defPPr>
            <a:lvl1pPr algn="ctr" defTabSz="457200">
              <a:spcBef>
                <a:spcPct val="0"/>
              </a:spcBef>
              <a:defRPr sz="2800" b="1">
                <a:solidFill>
                  <a:prstClr val="white"/>
                </a:solidFill>
                <a:latin typeface="Century Gothic" panose="020B050202020202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a:ea typeface="+mn-ea"/>
                <a:cs typeface="+mn-cs"/>
              </a:rPr>
              <a:t>2. GCIS 2019/20</a:t>
            </a:r>
            <a:r>
              <a:rPr kumimoji="0" lang="en-US" sz="2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Performance Highlights</a:t>
            </a:r>
            <a:endParaRPr kumimoji="0" lang="en-ZA"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rId3"/>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AutoShape 2" descr="Image result for development communication"/>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p:cNvSpPr txBox="1"/>
          <p:nvPr/>
        </p:nvSpPr>
        <p:spPr>
          <a:xfrm>
            <a:off x="131885" y="660111"/>
            <a:ext cx="8827477" cy="6186309"/>
          </a:xfrm>
          <a:prstGeom prst="rect">
            <a:avLst/>
          </a:prstGeom>
          <a:noFill/>
        </p:spPr>
        <p:txBody>
          <a:bodyPr wrap="square" rtlCol="0">
            <a:spAutoFit/>
          </a:bodyPr>
          <a:lstStyle/>
          <a:p>
            <a:pPr marL="285750" lvl="0" indent="-285750" algn="just">
              <a:buFont typeface="Wingdings" panose="05000000000000000000" pitchFamily="2" charset="2"/>
              <a:buChar char="§"/>
              <a:defRPr/>
            </a:pPr>
            <a:r>
              <a:rPr lang="en-US" sz="1900" b="1" dirty="0" smtClean="0">
                <a:solidFill>
                  <a:prstClr val="black"/>
                </a:solidFill>
              </a:rPr>
              <a:t>Media engagement:</a:t>
            </a:r>
          </a:p>
          <a:p>
            <a:pPr marL="742950" lvl="1" indent="-285750" algn="just">
              <a:buFont typeface="Wingdings" panose="05000000000000000000" pitchFamily="2" charset="2"/>
              <a:buChar char="§"/>
              <a:defRPr/>
            </a:pPr>
            <a:r>
              <a:rPr lang="en-US" sz="1900" dirty="0" smtClean="0">
                <a:solidFill>
                  <a:prstClr val="black"/>
                </a:solidFill>
              </a:rPr>
              <a:t>Inaugural Africa Media Tour – building our continental media footprint</a:t>
            </a:r>
          </a:p>
          <a:p>
            <a:pPr marL="742950" lvl="1" indent="-285750" algn="just">
              <a:buFont typeface="Wingdings" panose="05000000000000000000" pitchFamily="2" charset="2"/>
              <a:buChar char="§"/>
              <a:defRPr/>
            </a:pPr>
            <a:r>
              <a:rPr lang="en-US" sz="1900" dirty="0" smtClean="0">
                <a:solidFill>
                  <a:prstClr val="black"/>
                </a:solidFill>
              </a:rPr>
              <a:t>GCIS Studio at the 2</a:t>
            </a:r>
            <a:r>
              <a:rPr lang="en-US" sz="1900" baseline="30000" dirty="0" smtClean="0">
                <a:solidFill>
                  <a:prstClr val="black"/>
                </a:solidFill>
              </a:rPr>
              <a:t>nd</a:t>
            </a:r>
            <a:r>
              <a:rPr lang="en-US" sz="1900" dirty="0" smtClean="0">
                <a:solidFill>
                  <a:prstClr val="black"/>
                </a:solidFill>
              </a:rPr>
              <a:t> SA Investment Conference – high profile interviews</a:t>
            </a:r>
          </a:p>
          <a:p>
            <a:pPr marL="742950" lvl="1" indent="-285750" algn="just">
              <a:buFont typeface="Wingdings" panose="05000000000000000000" pitchFamily="2" charset="2"/>
              <a:buChar char="§"/>
              <a:defRPr/>
            </a:pPr>
            <a:endParaRPr lang="en-US" sz="1900" dirty="0" smtClean="0">
              <a:solidFill>
                <a:prstClr val="black"/>
              </a:solidFill>
            </a:endParaRPr>
          </a:p>
          <a:p>
            <a:pPr marL="285750" indent="-285750" algn="just">
              <a:buFont typeface="Wingdings" panose="05000000000000000000" pitchFamily="2" charset="2"/>
              <a:buChar char="§"/>
              <a:defRPr/>
            </a:pPr>
            <a:r>
              <a:rPr lang="en-US" sz="1900" dirty="0" smtClean="0">
                <a:solidFill>
                  <a:prstClr val="black"/>
                </a:solidFill>
              </a:rPr>
              <a:t>Communication Strategy and Plan for each of the three Pilot Launches of the District Development Model by the President</a:t>
            </a:r>
          </a:p>
          <a:p>
            <a:pPr marL="285750" indent="-285750" algn="just">
              <a:buFont typeface="Wingdings" panose="05000000000000000000" pitchFamily="2" charset="2"/>
              <a:buChar char="§"/>
              <a:defRPr/>
            </a:pPr>
            <a:endParaRPr lang="en-US" sz="1900" dirty="0" smtClean="0">
              <a:solidFill>
                <a:prstClr val="black"/>
              </a:solidFill>
            </a:endParaRPr>
          </a:p>
          <a:p>
            <a:pPr marL="285750" indent="-285750" algn="just">
              <a:buFont typeface="Wingdings" panose="05000000000000000000" pitchFamily="2" charset="2"/>
              <a:buChar char="§"/>
              <a:defRPr/>
            </a:pPr>
            <a:r>
              <a:rPr lang="en-US" sz="1900" dirty="0" smtClean="0">
                <a:solidFill>
                  <a:prstClr val="black"/>
                </a:solidFill>
              </a:rPr>
              <a:t>Rollout of the comprehensive CARA Funded anti-corruption campaign</a:t>
            </a:r>
          </a:p>
          <a:p>
            <a:pPr marL="285750" indent="-285750" algn="just">
              <a:buFont typeface="Wingdings" panose="05000000000000000000" pitchFamily="2" charset="2"/>
              <a:buChar char="§"/>
              <a:defRPr/>
            </a:pPr>
            <a:endParaRPr lang="en-US" sz="1900" dirty="0" smtClean="0">
              <a:solidFill>
                <a:prstClr val="black"/>
              </a:solidFill>
            </a:endParaRPr>
          </a:p>
          <a:p>
            <a:pPr marL="285750" indent="-285750" algn="just">
              <a:buFont typeface="Wingdings" panose="05000000000000000000" pitchFamily="2" charset="2"/>
              <a:buChar char="§"/>
              <a:defRPr/>
            </a:pPr>
            <a:r>
              <a:rPr lang="en-US" sz="1900" dirty="0" smtClean="0">
                <a:solidFill>
                  <a:prstClr val="black"/>
                </a:solidFill>
              </a:rPr>
              <a:t>Outreach campaign to support the 2019 Rugby World Cup which saw SA win and event graced by the President galvanizing the nation</a:t>
            </a:r>
          </a:p>
          <a:p>
            <a:pPr marL="285750" indent="-285750" algn="just">
              <a:buFont typeface="Wingdings" panose="05000000000000000000" pitchFamily="2" charset="2"/>
              <a:buChar char="§"/>
              <a:defRPr/>
            </a:pPr>
            <a:endParaRPr lang="en-US" sz="1900" dirty="0" smtClean="0">
              <a:solidFill>
                <a:prstClr val="black"/>
              </a:solidFill>
            </a:endParaRPr>
          </a:p>
          <a:p>
            <a:pPr marL="285750" indent="-285750" algn="just">
              <a:buFont typeface="Wingdings" panose="05000000000000000000" pitchFamily="2" charset="2"/>
              <a:buChar char="§"/>
              <a:defRPr/>
            </a:pPr>
            <a:r>
              <a:rPr lang="en-US" sz="1900" dirty="0" smtClean="0">
                <a:solidFill>
                  <a:prstClr val="black"/>
                </a:solidFill>
              </a:rPr>
              <a:t>Led the communications </a:t>
            </a:r>
            <a:r>
              <a:rPr lang="en-US" sz="1900" dirty="0" err="1" smtClean="0">
                <a:solidFill>
                  <a:prstClr val="black"/>
                </a:solidFill>
              </a:rPr>
              <a:t>workstream</a:t>
            </a:r>
            <a:r>
              <a:rPr lang="en-US" sz="1900" dirty="0" smtClean="0">
                <a:solidFill>
                  <a:prstClr val="black"/>
                </a:solidFill>
              </a:rPr>
              <a:t> for the Presidential Inauguration</a:t>
            </a:r>
          </a:p>
          <a:p>
            <a:pPr marL="285750" indent="-285750" algn="just">
              <a:buFont typeface="Wingdings" panose="05000000000000000000" pitchFamily="2" charset="2"/>
              <a:buChar char="§"/>
              <a:defRPr/>
            </a:pPr>
            <a:endParaRPr lang="en-US" sz="1900" dirty="0" smtClean="0">
              <a:solidFill>
                <a:prstClr val="black"/>
              </a:solidFill>
            </a:endParaRPr>
          </a:p>
          <a:p>
            <a:pPr marL="285750" indent="-285750" algn="just">
              <a:buFont typeface="Wingdings" panose="05000000000000000000" pitchFamily="2" charset="2"/>
              <a:buChar char="§"/>
              <a:defRPr/>
            </a:pPr>
            <a:r>
              <a:rPr lang="en-US" sz="1900" dirty="0" smtClean="0">
                <a:solidFill>
                  <a:prstClr val="black"/>
                </a:solidFill>
              </a:rPr>
              <a:t>Communications Support for the June 2019, 1</a:t>
            </a:r>
            <a:r>
              <a:rPr lang="en-US" sz="1900" baseline="30000" dirty="0" smtClean="0">
                <a:solidFill>
                  <a:prstClr val="black"/>
                </a:solidFill>
              </a:rPr>
              <a:t>st</a:t>
            </a:r>
            <a:r>
              <a:rPr lang="en-US" sz="1900" dirty="0" smtClean="0">
                <a:solidFill>
                  <a:prstClr val="black"/>
                </a:solidFill>
              </a:rPr>
              <a:t> of the 6</a:t>
            </a:r>
            <a:r>
              <a:rPr lang="en-US" sz="1900" baseline="30000" dirty="0" smtClean="0">
                <a:solidFill>
                  <a:prstClr val="black"/>
                </a:solidFill>
              </a:rPr>
              <a:t>th</a:t>
            </a:r>
            <a:r>
              <a:rPr lang="en-US" sz="1900" dirty="0" smtClean="0">
                <a:solidFill>
                  <a:prstClr val="black"/>
                </a:solidFill>
              </a:rPr>
              <a:t> Democratic Administration</a:t>
            </a:r>
          </a:p>
          <a:p>
            <a:pPr marL="285750" indent="-285750" algn="just">
              <a:buFont typeface="Wingdings" panose="05000000000000000000" pitchFamily="2" charset="2"/>
              <a:buChar char="§"/>
              <a:defRPr/>
            </a:pPr>
            <a:endParaRPr lang="en-US" sz="1900" dirty="0" smtClean="0">
              <a:solidFill>
                <a:prstClr val="black"/>
              </a:solidFill>
            </a:endParaRPr>
          </a:p>
          <a:p>
            <a:pPr marL="285750" indent="-285750" algn="just">
              <a:buFont typeface="Wingdings" panose="05000000000000000000" pitchFamily="2" charset="2"/>
              <a:buChar char="§"/>
              <a:defRPr/>
            </a:pPr>
            <a:r>
              <a:rPr lang="en-US" sz="1900" dirty="0" smtClean="0">
                <a:solidFill>
                  <a:prstClr val="black"/>
                </a:solidFill>
              </a:rPr>
              <a:t>Communications </a:t>
            </a:r>
            <a:r>
              <a:rPr lang="en-US" sz="1900" dirty="0" err="1" smtClean="0">
                <a:solidFill>
                  <a:prstClr val="black"/>
                </a:solidFill>
              </a:rPr>
              <a:t>Workstream</a:t>
            </a:r>
            <a:r>
              <a:rPr lang="en-US" sz="1900" dirty="0" smtClean="0">
                <a:solidFill>
                  <a:prstClr val="black"/>
                </a:solidFill>
              </a:rPr>
              <a:t> to support the public awareness, information and education about the 6</a:t>
            </a:r>
            <a:r>
              <a:rPr lang="en-US" sz="1900" baseline="30000" dirty="0" smtClean="0">
                <a:solidFill>
                  <a:prstClr val="black"/>
                </a:solidFill>
              </a:rPr>
              <a:t>th</a:t>
            </a:r>
            <a:r>
              <a:rPr lang="en-US" sz="1900" dirty="0" smtClean="0">
                <a:solidFill>
                  <a:prstClr val="black"/>
                </a:solidFill>
              </a:rPr>
              <a:t> democratic general election</a:t>
            </a:r>
          </a:p>
          <a:p>
            <a:pPr marL="285750" indent="-285750" algn="just">
              <a:buFont typeface="Wingdings" panose="05000000000000000000" pitchFamily="2" charset="2"/>
              <a:buChar char="§"/>
              <a:defRPr/>
            </a:pPr>
            <a:endParaRPr lang="en-US" sz="1900" dirty="0" smtClean="0">
              <a:solidFill>
                <a:prstClr val="black"/>
              </a:solidFill>
            </a:endParaRPr>
          </a:p>
          <a:p>
            <a:pPr marL="285750" lvl="0" indent="-285750">
              <a:buFont typeface="Wingdings" panose="05000000000000000000" pitchFamily="2" charset="2"/>
              <a:buChar char="§"/>
              <a:defRPr/>
            </a:pPr>
            <a:r>
              <a:rPr lang="en-GB" sz="1900" dirty="0" smtClean="0">
                <a:solidFill>
                  <a:srgbClr val="000000"/>
                </a:solidFill>
                <a:ea typeface="Calibri" panose="020F0502020204030204" pitchFamily="34" charset="0"/>
              </a:rPr>
              <a:t>Supported programme of </a:t>
            </a:r>
            <a:r>
              <a:rPr lang="en-GB" sz="1900" dirty="0" err="1" smtClean="0">
                <a:solidFill>
                  <a:srgbClr val="000000"/>
                </a:solidFill>
                <a:ea typeface="Calibri" panose="020F0502020204030204" pitchFamily="34" charset="0"/>
              </a:rPr>
              <a:t>Landhandovers</a:t>
            </a:r>
            <a:r>
              <a:rPr lang="en-GB" sz="1900" dirty="0" smtClean="0">
                <a:solidFill>
                  <a:srgbClr val="000000"/>
                </a:solidFill>
                <a:ea typeface="Calibri" panose="020F0502020204030204" pitchFamily="34" charset="0"/>
              </a:rPr>
              <a:t> – </a:t>
            </a:r>
            <a:r>
              <a:rPr lang="en-GB" sz="1900" dirty="0" err="1" smtClean="0">
                <a:solidFill>
                  <a:srgbClr val="000000"/>
                </a:solidFill>
                <a:ea typeface="Calibri" panose="020F0502020204030204" pitchFamily="34" charset="0"/>
              </a:rPr>
              <a:t>Mkhwanazi</a:t>
            </a:r>
            <a:r>
              <a:rPr lang="en-GB" sz="1900" dirty="0" smtClean="0">
                <a:solidFill>
                  <a:srgbClr val="000000"/>
                </a:solidFill>
                <a:ea typeface="Calibri" panose="020F0502020204030204" pitchFamily="34" charset="0"/>
              </a:rPr>
              <a:t> Handover in KZN</a:t>
            </a:r>
          </a:p>
          <a:p>
            <a:pPr marL="285750" lvl="0" indent="-285750">
              <a:buFont typeface="Wingdings" panose="05000000000000000000" pitchFamily="2" charset="2"/>
              <a:buChar char="§"/>
              <a:defRPr/>
            </a:pPr>
            <a:endParaRPr lang="en-GB" sz="1600" dirty="0" smtClean="0">
              <a:solidFill>
                <a:srgbClr val="000000"/>
              </a:solidFill>
              <a:ea typeface="Calibri" panose="020F0502020204030204" pitchFamily="34" charset="0"/>
            </a:endParaRPr>
          </a:p>
        </p:txBody>
      </p:sp>
    </p:spTree>
    <p:extLst>
      <p:ext uri="{BB962C8B-B14F-4D97-AF65-F5344CB8AC3E}">
        <p14:creationId xmlns:p14="http://schemas.microsoft.com/office/powerpoint/2010/main" xmlns="" val="9462638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OFFICE THEME" val="ctgyp43N"/>
  <p:tag name="ARTICULATE_DESIGN_ID_6_OFFICE THEME" val="qYH1d8og"/>
  <p:tag name="ARTICULATE_DESIGN_ID_4_OFFICE THEME" val="K2R9yYt5"/>
  <p:tag name="ARTICULATE_PROJECT_OPEN" val="0"/>
  <p:tag name="ARTICULATE_SLIDE_COUNT" val="27"/>
  <p:tag name="ARTICULATE_DESIGN_ID_2_OFFICE THEME" val="hi4Dnx2c"/>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8|2.9|4.6"/>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9|8.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46bfe040-0895-4455-aed3-86393e50e015">WZ24JC3V4QTC-24-28042</_dlc_DocId>
    <_dlc_DocIdUrl xmlns="46bfe040-0895-4455-aed3-86393e50e015">
      <Url>http://ecms.gcis.gov.za/sites/docs/Comm_policy_stratdev/_layouts/15/DocIdRedir.aspx?ID=WZ24JC3V4QTC-24-28042</Url>
      <Description>WZ24JC3V4QTC-24-28042</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 ma:contentTypeID="0x010100ECA1D4C58377134A9EF7B27769D1778B008F2E1C6DBBB94C48A8AB58E9F963F24B" ma:contentTypeVersion="9" ma:contentTypeDescription="" ma:contentTypeScope="" ma:versionID="3806f65b3ba0d710a2d794e369eb9b36">
  <xsd:schema xmlns:xsd="http://www.w3.org/2001/XMLSchema" xmlns:xs="http://www.w3.org/2001/XMLSchema" xmlns:p="http://schemas.microsoft.com/office/2006/metadata/properties" xmlns:ns2="46bfe040-0895-4455-aed3-86393e50e015" targetNamespace="http://schemas.microsoft.com/office/2006/metadata/properties" ma:root="true" ma:fieldsID="850ad4efbe50973b9a0a20e35e42df7a" ns2:_="">
    <xsd:import namespace="46bfe040-0895-4455-aed3-86393e50e015"/>
    <xsd:element name="properties">
      <xsd:complexType>
        <xsd:sequence>
          <xsd:element name="documentManagement">
            <xsd:complexType>
              <xsd:all>
                <xsd:element ref="ns2:_dlc_Exempt"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bfe040-0895-4455-aed3-86393e50e015" elementFormDefault="qualified">
    <xsd:import namespace="http://schemas.microsoft.com/office/2006/documentManagement/types"/>
    <xsd:import namespace="http://schemas.microsoft.com/office/infopath/2007/PartnerControls"/>
    <xsd:element name="_dlc_Exempt" ma:index="8" nillable="true" ma:displayName="Exempt from Policy" ma:description="" ma:hidden="true" ma:internalName="_dlc_Exempt" ma:readOnly="true">
      <xsd:simpleType>
        <xsd:restriction base="dms:Unknown"/>
      </xsd:simpleType>
    </xsd:element>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p:Policy xmlns:p="office.server.policy" id="" local="true">
  <p:Name>Document</p:Name>
  <p:Description/>
  <p:Statement/>
  <p:PolicyItems>
    <p:PolicyItem featureId="Microsoft.Office.RecordsManagement.PolicyFeatures.PolicyAudit" staticId="0x0101|8138272" UniqueId="0ba8d270-1641-45f2-baad-c6483d64d03c">
      <p:Name>Auditing</p:Name>
      <p:Description>Audits user actions on documents and list items to the Audit Log.</p:Description>
      <p:CustomData>
        <Audit>
          <Update/>
          <View/>
          <CheckInOut/>
          <MoveCopy/>
          <DeleteRestore/>
        </Audit>
      </p:CustomData>
    </p:PolicyItem>
  </p:PolicyItems>
</p:Policy>
</file>

<file path=customXml/item4.xml><?xml version="1.0" encoding="utf-8"?>
<?mso-contentType ?>
<spe:Receivers xmlns:spe="http://schemas.microsoft.com/sharepoint/events">
  <Receiver>
    <Name>Policy Auditing</Name>
    <Synchronization>Synchronous</Synchronization>
    <Type>10001</Type>
    <SequenceNumber>1100</SequenceNumber>
    <Url/>
    <Assembly>Microsoft.Office.Policy, Version=14.0.0.0, Culture=neutral, PublicKeyToken=71e9bce111e9429c</Assembly>
    <Class>Microsoft.Office.RecordsManagement.Internal.AuditHandler</Class>
    <Data/>
    <Filter/>
  </Receiver>
  <Receiver>
    <Name>Policy Auditing</Name>
    <Synchronization>Synchronous</Synchronization>
    <Type>10002</Type>
    <SequenceNumber>1101</SequenceNumber>
    <Url/>
    <Assembly>Microsoft.Office.Policy, Version=14.0.0.0, Culture=neutral, PublicKeyToken=71e9bce111e9429c</Assembly>
    <Class>Microsoft.Office.RecordsManagement.Internal.AuditHandler</Class>
    <Data/>
    <Filter/>
  </Receiver>
  <Receiver>
    <Name>Policy Auditing</Name>
    <Synchronization>Synchronous</Synchronization>
    <Type>10004</Type>
    <SequenceNumber>1102</SequenceNumber>
    <Url/>
    <Assembly>Microsoft.Office.Policy, Version=14.0.0.0, Culture=neutral, PublicKeyToken=71e9bce111e9429c</Assembly>
    <Class>Microsoft.Office.RecordsManagement.Internal.AuditHandler</Class>
    <Data/>
    <Filter/>
  </Receiver>
  <Receiver>
    <Name>Policy Auditing</Name>
    <Synchronization>Synchronous</Synchronization>
    <Type>10006</Type>
    <SequenceNumber>1103</SequenceNumber>
    <Url/>
    <Assembly>Microsoft.Office.Policy, Version=14.0.0.0, Culture=neutral, PublicKeyToken=71e9bce111e9429c</Assembly>
    <Class>Microsoft.Office.RecordsManagement.Internal.AuditHandler</Class>
    <Data/>
    <Filter/>
  </Receiver>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123CA8-8E87-47B5-BDCC-11C230DD9F9C}">
  <ds:schemaRefs>
    <ds:schemaRef ds:uri="http://purl.org/dc/dcmitype/"/>
    <ds:schemaRef ds:uri="http://schemas.microsoft.com/office/2006/metadata/properties"/>
    <ds:schemaRef ds:uri="http://www.w3.org/XML/1998/namespace"/>
    <ds:schemaRef ds:uri="http://purl.org/dc/elements/1.1/"/>
    <ds:schemaRef ds:uri="http://schemas.microsoft.com/office/2006/documentManagement/types"/>
    <ds:schemaRef ds:uri="46bfe040-0895-4455-aed3-86393e50e015"/>
    <ds:schemaRef ds:uri="http://schemas.openxmlformats.org/package/2006/metadata/core-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493A35E3-9FF9-4940-A5AE-6B917C50C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bfe040-0895-4455-aed3-86393e50e0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4DDDEE-224F-4998-9AC6-46629CFDCB68}">
  <ds:schemaRefs>
    <ds:schemaRef ds:uri="office.server.policy"/>
  </ds:schemaRefs>
</ds:datastoreItem>
</file>

<file path=customXml/itemProps4.xml><?xml version="1.0" encoding="utf-8"?>
<ds:datastoreItem xmlns:ds="http://schemas.openxmlformats.org/officeDocument/2006/customXml" ds:itemID="{18757516-429F-418F-9D26-15C1B84D5431}">
  <ds:schemaRefs>
    <ds:schemaRef ds:uri="http://schemas.microsoft.com/sharepoint/events"/>
  </ds:schemaRefs>
</ds:datastoreItem>
</file>

<file path=customXml/itemProps5.xml><?xml version="1.0" encoding="utf-8"?>
<ds:datastoreItem xmlns:ds="http://schemas.openxmlformats.org/officeDocument/2006/customXml" ds:itemID="{773E3286-4E15-485C-A1AA-CEF79ABACD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8739</TotalTime>
  <Words>4142</Words>
  <Application>Microsoft Office PowerPoint</Application>
  <PresentationFormat>On-screen Show (4:3)</PresentationFormat>
  <Paragraphs>755</Paragraphs>
  <Slides>40</Slides>
  <Notes>21</Notes>
  <HiddenSlides>0</HiddenSlides>
  <MMClips>0</MMClips>
  <ScaleCrop>false</ScaleCrop>
  <HeadingPairs>
    <vt:vector size="4" baseType="variant">
      <vt:variant>
        <vt:lpstr>Theme</vt:lpstr>
      </vt:variant>
      <vt:variant>
        <vt:i4>7</vt:i4>
      </vt:variant>
      <vt:variant>
        <vt:lpstr>Slide Titles</vt:lpstr>
      </vt:variant>
      <vt:variant>
        <vt:i4>40</vt:i4>
      </vt:variant>
    </vt:vector>
  </HeadingPairs>
  <TitlesOfParts>
    <vt:vector size="47" baseType="lpstr">
      <vt:lpstr>Custom Design</vt:lpstr>
      <vt:lpstr>2_Office Theme</vt:lpstr>
      <vt:lpstr>6_Office Theme</vt:lpstr>
      <vt:lpstr>7_Office Theme</vt:lpstr>
      <vt:lpstr>Office Theme</vt:lpstr>
      <vt:lpstr>11_Office Theme</vt:lpstr>
      <vt:lpstr>1_Office Theme</vt:lpstr>
      <vt:lpstr>Slide 1</vt:lpstr>
      <vt:lpstr>Slide 2</vt:lpstr>
      <vt:lpstr>1.  Strategic Overview</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GCIS Enhanced Presentation Template September 2019</dc:title>
  <dc:creator>Karabo Matlou</dc:creator>
  <cp:lastModifiedBy>USER</cp:lastModifiedBy>
  <cp:revision>541</cp:revision>
  <cp:lastPrinted>2020-11-11T08:06:50Z</cp:lastPrinted>
  <dcterms:created xsi:type="dcterms:W3CDTF">2014-10-01T13:28:29Z</dcterms:created>
  <dcterms:modified xsi:type="dcterms:W3CDTF">2020-11-19T12:42:14Z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CF648D85-E596-4EFF-A116-C17E9F8A87F2</vt:lpwstr>
  </property>
  <property fmtid="{D5CDD505-2E9C-101B-9397-08002B2CF9AE}" pid="3" name="ArticulatePath">
    <vt:lpwstr>Updated 2019-22 GCIS APP Presentation of Portfolio Committee2</vt:lpwstr>
  </property>
  <property fmtid="{D5CDD505-2E9C-101B-9397-08002B2CF9AE}" pid="4" name="ContentTypeId">
    <vt:lpwstr>0x010100ECA1D4C58377134A9EF7B27769D1778B008F2E1C6DBBB94C48A8AB58E9F963F24B</vt:lpwstr>
  </property>
  <property fmtid="{D5CDD505-2E9C-101B-9397-08002B2CF9AE}" pid="5" name="_dlc_DocIdItemGuid">
    <vt:lpwstr>e4011440-038f-4101-923c-4926179ca9f8</vt:lpwstr>
  </property>
</Properties>
</file>