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7" r:id="rId2"/>
  </p:sldMasterIdLst>
  <p:notesMasterIdLst>
    <p:notesMasterId r:id="rId21"/>
  </p:notesMasterIdLst>
  <p:sldIdLst>
    <p:sldId id="256" r:id="rId3"/>
    <p:sldId id="258" r:id="rId4"/>
    <p:sldId id="272" r:id="rId5"/>
    <p:sldId id="259" r:id="rId6"/>
    <p:sldId id="260" r:id="rId7"/>
    <p:sldId id="273" r:id="rId8"/>
    <p:sldId id="261" r:id="rId9"/>
    <p:sldId id="274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5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AC9E-697C-4415-B316-3876831EDA8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6970-91FF-489F-8BEE-8768DE4F4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FFF66-1A2D-4AE8-9565-E4B6D54BFA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0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038" y="927427"/>
            <a:ext cx="768984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0167" y="2756607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6" name="Picture 6" descr="SLIDE THEME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8400" r="6688" b="73750"/>
          <a:stretch/>
        </p:blipFill>
        <p:spPr bwMode="auto">
          <a:xfrm>
            <a:off x="0" y="4921265"/>
            <a:ext cx="2407930" cy="104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798277" y="4149969"/>
            <a:ext cx="1785249" cy="4360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81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2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63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5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8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6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60" y="291709"/>
            <a:ext cx="7868139" cy="1320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367106"/>
            <a:ext cx="8679766" cy="467425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1362" y="6456360"/>
            <a:ext cx="51263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6" descr="SLIDE THEME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8400" r="6688" b="73750"/>
          <a:stretch/>
        </p:blipFill>
        <p:spPr bwMode="auto">
          <a:xfrm>
            <a:off x="0" y="6201214"/>
            <a:ext cx="1506745" cy="65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53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9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1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0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9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0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3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21A0-C7F2-44EB-B469-BD47F68AA61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65BA-8711-4B10-9011-3156C558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65576"/>
            <a:ext cx="7631083" cy="1262267"/>
          </a:xfrm>
        </p:spPr>
        <p:txBody>
          <a:bodyPr/>
          <a:lstStyle/>
          <a:p>
            <a:r>
              <a:rPr lang="en-GB" sz="2700" b="1" dirty="0"/>
              <a:t>Implementation of the Articulation Policy for the Post-school Education and Training System of South Africa</a:t>
            </a:r>
            <a:br>
              <a:rPr lang="en-GB" sz="2700" b="1" dirty="0"/>
            </a:br>
            <a:r>
              <a:rPr lang="en-GB" sz="2700" b="1" dirty="0"/>
              <a:t>18 November 2020</a:t>
            </a:r>
            <a:r>
              <a:rPr lang="en-ZA" sz="2700" b="1" dirty="0"/>
              <a:t/>
            </a:r>
            <a:br>
              <a:rPr lang="en-ZA" sz="2700" b="1" dirty="0"/>
            </a:br>
            <a:r>
              <a:rPr lang="en-ZA" sz="2700" b="1" dirty="0"/>
              <a:t> </a:t>
            </a:r>
            <a:br>
              <a:rPr lang="en-ZA" sz="2700" b="1" dirty="0"/>
            </a:br>
            <a:r>
              <a:rPr lang="en-ZA" sz="2400" b="1" dirty="0"/>
              <a:t>Presentation to Portfolio Committee on Higher Education, Science and Innovation</a:t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1800" b="1" dirty="0"/>
              <a:t>Department of Higher Education and Training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8223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Policy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17371"/>
            <a:ext cx="7984247" cy="3447458"/>
          </a:xfrm>
        </p:spPr>
        <p:txBody>
          <a:bodyPr>
            <a:noAutofit/>
          </a:bodyPr>
          <a:lstStyle/>
          <a:p>
            <a:r>
              <a:rPr lang="en-GB" sz="1800" dirty="0"/>
              <a:t>Student focussed</a:t>
            </a:r>
          </a:p>
          <a:p>
            <a:r>
              <a:rPr lang="en-GB" sz="1800" dirty="0"/>
              <a:t>Quality promotion, assurance and management</a:t>
            </a:r>
          </a:p>
          <a:p>
            <a:r>
              <a:rPr lang="en-GB" sz="1800" dirty="0" smtClean="0"/>
              <a:t>Simplify the NQF</a:t>
            </a:r>
          </a:p>
          <a:p>
            <a:r>
              <a:rPr lang="en-GB" sz="1800" dirty="0" smtClean="0"/>
              <a:t>Standardisation </a:t>
            </a:r>
            <a:r>
              <a:rPr lang="en-GB" sz="1800" dirty="0"/>
              <a:t>– single coherent system</a:t>
            </a:r>
          </a:p>
          <a:p>
            <a:r>
              <a:rPr lang="en-GB" sz="1800" dirty="0"/>
              <a:t>Support from DHET</a:t>
            </a:r>
          </a:p>
          <a:p>
            <a:r>
              <a:rPr lang="en-GB" sz="1800" dirty="0"/>
              <a:t>SAQA to coordinate</a:t>
            </a:r>
          </a:p>
          <a:p>
            <a:r>
              <a:rPr lang="en-GB" sz="1800" dirty="0"/>
              <a:t>Research</a:t>
            </a:r>
          </a:p>
          <a:p>
            <a:r>
              <a:rPr lang="en-GB" sz="1800" dirty="0"/>
              <a:t>Advocacy and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44" y="2847855"/>
            <a:ext cx="3546358" cy="33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Implementation</a:t>
            </a:r>
            <a:endParaRPr lang="en-Z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8000" y="2117371"/>
            <a:ext cx="7984247" cy="3447458"/>
          </a:xfrm>
        </p:spPr>
        <p:txBody>
          <a:bodyPr>
            <a:noAutofit/>
          </a:bodyPr>
          <a:lstStyle/>
          <a:p>
            <a:r>
              <a:rPr lang="en-GB" sz="1500" dirty="0"/>
              <a:t>Articulation Office – DHET established an NQF Directorate responsible for articulation for guiding implementation, develop an enabling policy environment and monitor articulation</a:t>
            </a:r>
          </a:p>
          <a:p>
            <a:r>
              <a:rPr lang="en-GB" sz="1500" dirty="0"/>
              <a:t>SAQA coordinates and report quarterly/annually to the DHET</a:t>
            </a:r>
          </a:p>
          <a:p>
            <a:r>
              <a:rPr lang="en-GB" sz="1500" dirty="0"/>
              <a:t>DHET report annually on articulation</a:t>
            </a:r>
          </a:p>
          <a:p>
            <a:r>
              <a:rPr lang="en-GB" sz="1500" dirty="0"/>
              <a:t>SAQA ensures implementation and coherence to produce a well-articulated system – all registered qualifications have clear articulation pathways</a:t>
            </a:r>
          </a:p>
          <a:p>
            <a:r>
              <a:rPr lang="en-GB" sz="1500" dirty="0"/>
              <a:t>SAQA is addressing systemic challenges and incongruities</a:t>
            </a:r>
          </a:p>
          <a:p>
            <a:r>
              <a:rPr lang="en-GB" sz="1500" dirty="0"/>
              <a:t>Research – research directorate in DHET, SAQA, 3 QCs.  DHET conducts research in open learning; different modes of delivery; policy alignment; online learning (Directorate: Open Learning)</a:t>
            </a:r>
          </a:p>
          <a:p>
            <a:r>
              <a:rPr lang="en-GB" sz="1500" dirty="0"/>
              <a:t>Advocacy and communication – Khetha Career Development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547"/>
            <a:ext cx="9144000" cy="59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9403" y="1935178"/>
            <a:ext cx="4238952" cy="101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>
              <a:defRPr/>
            </a:pPr>
            <a:r>
              <a:rPr lang="en-ZA" sz="1350" b="1" dirty="0">
                <a:solidFill>
                  <a:prstClr val="black"/>
                </a:solidFill>
                <a:latin typeface="Calibri" panose="020F0502020204030204"/>
              </a:rPr>
              <a:t>Academic Stream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497" y="4900001"/>
            <a:ext cx="664502" cy="9600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ZA" sz="1200" b="1" dirty="0">
                <a:solidFill>
                  <a:prstClr val="black"/>
                </a:solidFill>
                <a:latin typeface="Calibri" panose="020F0502020204030204"/>
              </a:rPr>
              <a:t>Occupational  Orientation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497" y="2943267"/>
            <a:ext cx="3742859" cy="195673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>
              <a:defRPr/>
            </a:pPr>
            <a:r>
              <a:rPr lang="en-ZA" sz="1350" b="1" dirty="0">
                <a:solidFill>
                  <a:prstClr val="black"/>
                </a:solidFill>
                <a:latin typeface="Calibri" panose="020F0502020204030204"/>
              </a:rPr>
              <a:t>Vocational </a:t>
            </a:r>
          </a:p>
          <a:p>
            <a:pPr algn="r" defTabSz="685800">
              <a:defRPr/>
            </a:pPr>
            <a:r>
              <a:rPr lang="en-ZA" sz="1350" b="1" dirty="0">
                <a:solidFill>
                  <a:prstClr val="black"/>
                </a:solidFill>
                <a:latin typeface="Calibri" panose="020F0502020204030204"/>
              </a:rPr>
              <a:t>Stream</a:t>
            </a:r>
          </a:p>
          <a:p>
            <a:pPr algn="r" defTabSz="685800">
              <a:defRPr/>
            </a:pPr>
            <a:endParaRPr lang="en-ZA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00">
              <a:defRPr/>
            </a:pPr>
            <a:endParaRPr lang="en-ZA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0001" y="4629930"/>
            <a:ext cx="6835405" cy="12489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>
              <a:defRPr/>
            </a:pPr>
            <a:r>
              <a:rPr lang="en-ZA" sz="1050" dirty="0">
                <a:solidFill>
                  <a:prstClr val="black"/>
                </a:solidFill>
                <a:latin typeface="Calibri" panose="020F0502020204030204"/>
              </a:rPr>
              <a:t>Occupational studies</a:t>
            </a:r>
          </a:p>
          <a:p>
            <a:pPr algn="r" defTabSz="685800">
              <a:defRPr/>
            </a:pPr>
            <a:r>
              <a:rPr lang="en-ZA" sz="1050" dirty="0">
                <a:solidFill>
                  <a:prstClr val="black"/>
                </a:solidFill>
                <a:latin typeface="Calibri" panose="020F0502020204030204"/>
              </a:rPr>
              <a:t> e.g. trades, technicians, </a:t>
            </a:r>
          </a:p>
          <a:p>
            <a:pPr algn="r" defTabSz="685800">
              <a:defRPr/>
            </a:pPr>
            <a:r>
              <a:rPr lang="en-ZA" sz="1050" dirty="0">
                <a:solidFill>
                  <a:prstClr val="black"/>
                </a:solidFill>
                <a:latin typeface="Calibri" panose="020F0502020204030204"/>
              </a:rPr>
              <a:t>operators, etc.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736206" y="4876023"/>
            <a:ext cx="4423964" cy="8005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Prepare for World of Work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488654" y="3342294"/>
            <a:ext cx="1480258" cy="8005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Prepare for Professional Studies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87201" y="3349725"/>
            <a:ext cx="2248203" cy="7003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Professional careers e.g. engineers, medical professions, teachers, artists, etc.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87202" y="2077910"/>
            <a:ext cx="2248204" cy="7003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Academic studies</a:t>
            </a:r>
          </a:p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e.g. BA, BSc, BCom</a:t>
            </a:r>
          </a:p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Academic careers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266456" y="2662756"/>
            <a:ext cx="0" cy="84947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triped Right Arrow 54"/>
          <p:cNvSpPr/>
          <p:nvPr/>
        </p:nvSpPr>
        <p:spPr>
          <a:xfrm>
            <a:off x="1489319" y="2332702"/>
            <a:ext cx="1647401" cy="24485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General/Academic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Striped Right Arrow 43"/>
          <p:cNvSpPr/>
          <p:nvPr/>
        </p:nvSpPr>
        <p:spPr>
          <a:xfrm>
            <a:off x="1487837" y="3784898"/>
            <a:ext cx="1647401" cy="24485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Agriculture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Striped Right Arrow 45"/>
          <p:cNvSpPr/>
          <p:nvPr/>
        </p:nvSpPr>
        <p:spPr>
          <a:xfrm>
            <a:off x="1487837" y="2948501"/>
            <a:ext cx="1647401" cy="24485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975" dirty="0">
                <a:solidFill>
                  <a:prstClr val="white"/>
                </a:solidFill>
                <a:latin typeface="Calibri" panose="020F0502020204030204"/>
              </a:rPr>
              <a:t>Visual and Performing Arts</a:t>
            </a:r>
            <a:endParaRPr lang="en-US" sz="9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Striped Right Arrow 46"/>
          <p:cNvSpPr/>
          <p:nvPr/>
        </p:nvSpPr>
        <p:spPr>
          <a:xfrm>
            <a:off x="1487837" y="3506099"/>
            <a:ext cx="1647401" cy="24485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BCM Studies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Striped Right Arrow 47"/>
          <p:cNvSpPr/>
          <p:nvPr/>
        </p:nvSpPr>
        <p:spPr>
          <a:xfrm>
            <a:off x="1478547" y="3227300"/>
            <a:ext cx="1665981" cy="24485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Engineering/Technical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Striped Right Arrow 79"/>
          <p:cNvSpPr/>
          <p:nvPr/>
        </p:nvSpPr>
        <p:spPr>
          <a:xfrm>
            <a:off x="1478547" y="4063697"/>
            <a:ext cx="1665981" cy="24485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900" dirty="0">
                <a:solidFill>
                  <a:prstClr val="white"/>
                </a:solidFill>
                <a:latin typeface="Calibri" panose="020F0502020204030204"/>
              </a:rPr>
              <a:t>Hospitality</a:t>
            </a:r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39403" y="1600134"/>
            <a:ext cx="1160596" cy="34625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NQF 1</a:t>
            </a:r>
          </a:p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&gt;Gr9</a:t>
            </a:r>
          </a:p>
        </p:txBody>
      </p:sp>
      <p:sp>
        <p:nvSpPr>
          <p:cNvPr id="82" name="Pentagon 81"/>
          <p:cNvSpPr/>
          <p:nvPr/>
        </p:nvSpPr>
        <p:spPr>
          <a:xfrm>
            <a:off x="1400001" y="1600267"/>
            <a:ext cx="3078356" cy="34625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           NQF 2 – 4</a:t>
            </a:r>
          </a:p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           Gr 10 - 12</a:t>
            </a:r>
          </a:p>
        </p:txBody>
      </p:sp>
      <p:sp>
        <p:nvSpPr>
          <p:cNvPr id="83" name="Pentagon 82"/>
          <p:cNvSpPr/>
          <p:nvPr/>
        </p:nvSpPr>
        <p:spPr>
          <a:xfrm>
            <a:off x="4488654" y="1603974"/>
            <a:ext cx="3958376" cy="34625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NQF 5 - 10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1599013" y="1960361"/>
            <a:ext cx="1545517" cy="408063"/>
          </a:xfrm>
          <a:prstGeom prst="downArrow">
            <a:avLst>
              <a:gd name="adj1" fmla="val 84760"/>
              <a:gd name="adj2" fmla="val 196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Multiple Learning Pathways (FET Band) 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751101" y="4446048"/>
            <a:ext cx="1033810" cy="309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triped Right Arrow 49"/>
          <p:cNvSpPr/>
          <p:nvPr/>
        </p:nvSpPr>
        <p:spPr>
          <a:xfrm>
            <a:off x="1487837" y="4342495"/>
            <a:ext cx="1647401" cy="24485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Others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403" y="2943135"/>
            <a:ext cx="496094" cy="2916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88654" y="2070775"/>
            <a:ext cx="1480258" cy="741815"/>
          </a:xfrm>
          <a:prstGeom prst="rightArrow">
            <a:avLst>
              <a:gd name="adj1" fmla="val 58050"/>
              <a:gd name="adj2" fmla="val 378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ZA" sz="1050" dirty="0">
                <a:solidFill>
                  <a:prstClr val="white"/>
                </a:solidFill>
                <a:latin typeface="Calibri" panose="020F0502020204030204"/>
              </a:rPr>
              <a:t>Prepare for General/ Academic studies at university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496" y="2943135"/>
            <a:ext cx="664502" cy="1963286"/>
          </a:xfrm>
          <a:prstGeom prst="rect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r>
              <a:rPr lang="en-ZA" sz="1350" b="1" dirty="0">
                <a:solidFill>
                  <a:prstClr val="black"/>
                </a:solidFill>
                <a:latin typeface="Calibri" panose="020F0502020204030204"/>
              </a:rPr>
              <a:t>Vocational Orientation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256562" y="4744880"/>
            <a:ext cx="491000" cy="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447341" y="2627162"/>
            <a:ext cx="6371" cy="195464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39825" y="4700563"/>
            <a:ext cx="18167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1350" b="1" dirty="0">
                <a:solidFill>
                  <a:prstClr val="black"/>
                </a:solidFill>
                <a:latin typeface="Calibri" panose="020F0502020204030204"/>
              </a:rPr>
              <a:t>Occupational Stream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673539" y="2971820"/>
            <a:ext cx="23733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1350" dirty="0">
                <a:solidFill>
                  <a:prstClr val="black"/>
                </a:solidFill>
                <a:latin typeface="Calibri" panose="020F0502020204030204"/>
              </a:rPr>
              <a:t>General-Formative (GET Band)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56562" y="5402886"/>
            <a:ext cx="491000" cy="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33708" y="2453811"/>
            <a:ext cx="491000" cy="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45178" y="3750949"/>
            <a:ext cx="491000" cy="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39403" y="313770"/>
            <a:ext cx="8766353" cy="9906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ZA" b="1" dirty="0">
                <a:ln w="0"/>
                <a:solidFill>
                  <a:schemeClr val="bg2">
                    <a:lumMod val="50000"/>
                  </a:schemeClr>
                </a:solidFill>
              </a:rPr>
              <a:t>Articulation from the 3 Stream Model to PSET studies</a:t>
            </a:r>
          </a:p>
        </p:txBody>
      </p:sp>
    </p:spTree>
    <p:extLst>
      <p:ext uri="{BB962C8B-B14F-4D97-AF65-F5344CB8AC3E}">
        <p14:creationId xmlns:p14="http://schemas.microsoft.com/office/powerpoint/2010/main" val="5350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26" y="280781"/>
            <a:ext cx="8270240" cy="602673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Articulation from Schools to NC(V) and NATED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65" y="1375249"/>
            <a:ext cx="7984247" cy="3447458"/>
          </a:xfrm>
        </p:spPr>
        <p:txBody>
          <a:bodyPr>
            <a:noAutofit/>
          </a:bodyPr>
          <a:lstStyle/>
          <a:p>
            <a:r>
              <a:rPr lang="en-GB" dirty="0"/>
              <a:t>Grade 12 with Mathematics and Physical Science articulates into </a:t>
            </a:r>
            <a:r>
              <a:rPr lang="en-GB" dirty="0">
                <a:solidFill>
                  <a:srgbClr val="00B050"/>
                </a:solidFill>
              </a:rPr>
              <a:t>National N Diploma (N4 to N6 + Experiential Learning) – Mostly Engineering Studies</a:t>
            </a:r>
          </a:p>
          <a:p>
            <a:r>
              <a:rPr lang="en-GB" dirty="0"/>
              <a:t>Grade 12 without Mathematics and Physical Science articulates into </a:t>
            </a:r>
            <a:r>
              <a:rPr lang="en-GB" dirty="0">
                <a:solidFill>
                  <a:srgbClr val="00B050"/>
                </a:solidFill>
              </a:rPr>
              <a:t>National N Diploma (N4 to N6 + Experiential Learning) – Business and Services Studies</a:t>
            </a:r>
          </a:p>
          <a:p>
            <a:r>
              <a:rPr lang="en-GB" dirty="0"/>
              <a:t>Grade 10/11 with Mathematics and Physical Science articulates into </a:t>
            </a:r>
            <a:r>
              <a:rPr lang="en-GB" dirty="0">
                <a:solidFill>
                  <a:srgbClr val="00B050"/>
                </a:solidFill>
              </a:rPr>
              <a:t>National Certificate (Vocational) (NCV) – Engineering Studies and Services Studies </a:t>
            </a:r>
            <a:r>
              <a:rPr lang="en-GB" dirty="0"/>
              <a:t>or </a:t>
            </a:r>
            <a:r>
              <a:rPr lang="en-GB" dirty="0">
                <a:solidFill>
                  <a:srgbClr val="00B050"/>
                </a:solidFill>
              </a:rPr>
              <a:t>NATED N1 – N3 – Engineering Studies</a:t>
            </a:r>
          </a:p>
          <a:p>
            <a:r>
              <a:rPr lang="en-GB" dirty="0"/>
              <a:t>Grade 10/11 without Mathematics and Physical Science articulates into </a:t>
            </a:r>
            <a:r>
              <a:rPr lang="en-GB" dirty="0">
                <a:solidFill>
                  <a:srgbClr val="00B050"/>
                </a:solidFill>
              </a:rPr>
              <a:t>National Certificate (Vocational) (NCV) – Services Studies</a:t>
            </a:r>
          </a:p>
          <a:p>
            <a:r>
              <a:rPr lang="en-GB" dirty="0"/>
              <a:t>Grade 9 articulates into </a:t>
            </a:r>
            <a:r>
              <a:rPr lang="en-GB" dirty="0">
                <a:solidFill>
                  <a:srgbClr val="00B050"/>
                </a:solidFill>
              </a:rPr>
              <a:t>National Certificate (Vocational) (NCV)</a:t>
            </a:r>
          </a:p>
          <a:p>
            <a:r>
              <a:rPr lang="en-GB" dirty="0">
                <a:solidFill>
                  <a:srgbClr val="00B050"/>
                </a:solidFill>
              </a:rPr>
              <a:t>A Pre-Vocational Learning Programme (PLP) is also available to prepare those Grade 9 school leavers who do not meet the entry requirements for specific NCV or NATED </a:t>
            </a:r>
            <a:r>
              <a:rPr lang="en-GB" dirty="0" smtClean="0">
                <a:solidFill>
                  <a:srgbClr val="00B050"/>
                </a:solidFill>
              </a:rPr>
              <a:t>programmes</a:t>
            </a:r>
            <a:endParaRPr lang="en-GB" dirty="0">
              <a:solidFill>
                <a:srgbClr val="00B050"/>
              </a:solidFill>
            </a:endParaRPr>
          </a:p>
          <a:p>
            <a:endParaRPr lang="en-GB" sz="1800" dirty="0"/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911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506067"/>
            <a:ext cx="8270240" cy="602673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Articulation from NC(V) to other Qualifications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66" y="1876283"/>
            <a:ext cx="7984247" cy="3447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Articulation from NC(V) to Universities/Universities of Technology.  Students </a:t>
            </a:r>
            <a:r>
              <a:rPr lang="en-GB" dirty="0"/>
              <a:t>who completed </a:t>
            </a:r>
            <a:r>
              <a:rPr lang="en-GB" dirty="0" smtClean="0"/>
              <a:t>NC(V) </a:t>
            </a:r>
            <a:r>
              <a:rPr lang="en-GB" dirty="0"/>
              <a:t>Level 4 may access the following qualifications in higher </a:t>
            </a:r>
            <a:r>
              <a:rPr lang="en-GB" dirty="0" smtClean="0"/>
              <a:t>education (Specific articulation through MOU/MOA):</a:t>
            </a:r>
            <a:endParaRPr lang="en-GB" dirty="0"/>
          </a:p>
          <a:p>
            <a:r>
              <a:rPr lang="en-GB" dirty="0"/>
              <a:t>Higher Certificate NQF 5 and then Advanced Certificate NQF 6</a:t>
            </a:r>
          </a:p>
          <a:p>
            <a:r>
              <a:rPr lang="en-GB" dirty="0"/>
              <a:t>Diploma NQF 6</a:t>
            </a:r>
          </a:p>
          <a:p>
            <a:pPr marL="0" indent="0">
              <a:buNone/>
            </a:pPr>
            <a:r>
              <a:rPr lang="en-GB" dirty="0"/>
              <a:t>They can also access the following Occupational qualifications on the </a:t>
            </a:r>
            <a:r>
              <a:rPr lang="en-GB" dirty="0" smtClean="0"/>
              <a:t>OQSF:</a:t>
            </a:r>
            <a:endParaRPr lang="en-GB" dirty="0"/>
          </a:p>
          <a:p>
            <a:r>
              <a:rPr lang="en-GB" dirty="0"/>
              <a:t>Higher Occupational Certificate NQF </a:t>
            </a:r>
            <a:r>
              <a:rPr lang="en-GB" dirty="0" smtClean="0"/>
              <a:t>5 and </a:t>
            </a:r>
            <a:r>
              <a:rPr lang="en-GB" dirty="0"/>
              <a:t>then Advanced Occupational Certificate NQF 6</a:t>
            </a:r>
          </a:p>
          <a:p>
            <a:r>
              <a:rPr lang="en-GB" dirty="0"/>
              <a:t>Occupational Diploma NQF 6</a:t>
            </a:r>
          </a:p>
          <a:p>
            <a:r>
              <a:rPr lang="en-GB" dirty="0"/>
              <a:t>National N Diploma (N4 to N6 + Experiential Learning) 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650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691598"/>
            <a:ext cx="9144000" cy="602673"/>
          </a:xfrm>
        </p:spPr>
        <p:txBody>
          <a:bodyPr>
            <a:noAutofit/>
          </a:bodyPr>
          <a:lstStyle/>
          <a:p>
            <a:r>
              <a:rPr lang="en-ZA" dirty="0" smtClean="0"/>
              <a:t>Articulation from NC(V) and NATED to the World of Work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17371"/>
            <a:ext cx="7984247" cy="3447458"/>
          </a:xfrm>
        </p:spPr>
        <p:txBody>
          <a:bodyPr>
            <a:noAutofit/>
          </a:bodyPr>
          <a:lstStyle/>
          <a:p>
            <a:r>
              <a:rPr lang="en-GB" dirty="0" smtClean="0"/>
              <a:t>Specific and Individual Articulation </a:t>
            </a:r>
            <a:r>
              <a:rPr lang="en-GB" dirty="0"/>
              <a:t>from a qualification to </a:t>
            </a:r>
            <a:r>
              <a:rPr lang="en-GB" dirty="0" smtClean="0"/>
              <a:t>"</a:t>
            </a:r>
            <a:r>
              <a:rPr lang="en-GB" dirty="0"/>
              <a:t>the world of work" </a:t>
            </a:r>
            <a:r>
              <a:rPr lang="en-GB" dirty="0" smtClean="0"/>
              <a:t>is important, but it can’t </a:t>
            </a:r>
            <a:r>
              <a:rPr lang="en-GB" dirty="0"/>
              <a:t>be pinned down to a specific job or job level due to the diversity of </a:t>
            </a:r>
            <a:r>
              <a:rPr lang="en-GB" dirty="0" smtClean="0"/>
              <a:t>industries </a:t>
            </a:r>
          </a:p>
          <a:p>
            <a:r>
              <a:rPr lang="en-GB" dirty="0" smtClean="0"/>
              <a:t>The NC(V) and NATED qualifications and part-qualifications by themselves do </a:t>
            </a:r>
            <a:r>
              <a:rPr lang="en-GB" dirty="0"/>
              <a:t>not "articulate" into trades and occupations such as artisans, technicians,  operators, administration officers </a:t>
            </a:r>
            <a:r>
              <a:rPr lang="en-GB" dirty="0" smtClean="0"/>
              <a:t>etc.  They prepare </a:t>
            </a:r>
            <a:r>
              <a:rPr lang="en-GB" dirty="0"/>
              <a:t>students for a broader work </a:t>
            </a:r>
            <a:r>
              <a:rPr lang="en-GB" dirty="0" smtClean="0"/>
              <a:t>environment</a:t>
            </a:r>
          </a:p>
          <a:p>
            <a:r>
              <a:rPr lang="en-GB" dirty="0" smtClean="0"/>
              <a:t>NATED Qualifications can lead to Trade Certificates that articulate into “the world of work”</a:t>
            </a:r>
          </a:p>
          <a:p>
            <a:r>
              <a:rPr lang="en-GB" dirty="0" smtClean="0"/>
              <a:t>Some NC(V) students </a:t>
            </a:r>
            <a:r>
              <a:rPr lang="en-GB" dirty="0"/>
              <a:t>following the </a:t>
            </a:r>
            <a:r>
              <a:rPr lang="en-GB" dirty="0" smtClean="0"/>
              <a:t>same route through </a:t>
            </a:r>
            <a:r>
              <a:rPr lang="en-GB" dirty="0"/>
              <a:t>trades certificates or occupational </a:t>
            </a:r>
            <a:r>
              <a:rPr lang="en-GB" dirty="0" smtClean="0"/>
              <a:t>designations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2136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71" y="541718"/>
            <a:ext cx="8270240" cy="602673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Articulation from schools to GETCA/NASCA (CET </a:t>
            </a:r>
            <a:r>
              <a:rPr lang="en-ZA" dirty="0"/>
              <a:t>Colleges)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17371"/>
            <a:ext cx="7984247" cy="3447458"/>
          </a:xfrm>
        </p:spPr>
        <p:txBody>
          <a:bodyPr>
            <a:noAutofit/>
          </a:bodyPr>
          <a:lstStyle/>
          <a:p>
            <a:r>
              <a:rPr lang="en-GB" dirty="0"/>
              <a:t>Grade 8 articulates into GETC: ABET/GETCA for out-of-school youth if they have dropped out of </a:t>
            </a:r>
            <a:r>
              <a:rPr lang="en-GB" dirty="0" smtClean="0"/>
              <a:t>school</a:t>
            </a:r>
            <a:endParaRPr lang="en-GB" dirty="0"/>
          </a:p>
          <a:p>
            <a:r>
              <a:rPr lang="en-GB" dirty="0"/>
              <a:t>Grade 10 articulates into NASCA for out-of-school youth if they have dropped out of </a:t>
            </a:r>
            <a:r>
              <a:rPr lang="en-GB" dirty="0" smtClean="0"/>
              <a:t>school</a:t>
            </a:r>
            <a:endParaRPr lang="en-GB" dirty="0"/>
          </a:p>
          <a:p>
            <a:r>
              <a:rPr lang="en-GB" dirty="0"/>
              <a:t>Grade 11 articulates into NASCA for out-of-school youth if they have dropped out of </a:t>
            </a:r>
            <a:r>
              <a:rPr lang="en-GB" dirty="0" smtClean="0"/>
              <a:t>school</a:t>
            </a:r>
            <a:endParaRPr lang="en-GB" dirty="0"/>
          </a:p>
          <a:p>
            <a:r>
              <a:rPr lang="en-GB" dirty="0"/>
              <a:t>Grade 12 fundamentals articulates into NASCA for out-of-school youth if they have dropped out of school and have an incomplete </a:t>
            </a:r>
            <a:r>
              <a:rPr lang="en-GB" dirty="0" smtClean="0"/>
              <a:t>matric</a:t>
            </a:r>
            <a:endParaRPr lang="en-GB" dirty="0"/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573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71" y="541718"/>
            <a:ext cx="8270240" cy="602673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Articulation from </a:t>
            </a:r>
            <a:r>
              <a:rPr lang="en-ZA" dirty="0" smtClean="0"/>
              <a:t>GETCA/NASCA </a:t>
            </a:r>
            <a:r>
              <a:rPr lang="en-ZA" dirty="0" smtClean="0"/>
              <a:t>(CET </a:t>
            </a:r>
            <a:r>
              <a:rPr lang="en-ZA" dirty="0"/>
              <a:t>Colleges</a:t>
            </a:r>
            <a:r>
              <a:rPr lang="en-ZA" dirty="0" smtClean="0"/>
              <a:t>)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17371"/>
            <a:ext cx="7984247" cy="3447458"/>
          </a:xfrm>
        </p:spPr>
        <p:txBody>
          <a:bodyPr>
            <a:noAutofit/>
          </a:bodyPr>
          <a:lstStyle/>
          <a:p>
            <a:r>
              <a:rPr lang="en-GB" dirty="0"/>
              <a:t>The GETCA is an NQF level 1 qualification - articulates into </a:t>
            </a:r>
            <a:r>
              <a:rPr lang="en-GB" dirty="0" smtClean="0"/>
              <a:t>the Senior </a:t>
            </a:r>
            <a:r>
              <a:rPr lang="en-GB" dirty="0"/>
              <a:t>Certificate, </a:t>
            </a:r>
            <a:r>
              <a:rPr lang="en-GB" dirty="0" smtClean="0"/>
              <a:t>NC(V) </a:t>
            </a:r>
            <a:r>
              <a:rPr lang="en-GB" dirty="0"/>
              <a:t>level </a:t>
            </a:r>
            <a:r>
              <a:rPr lang="en-GB" dirty="0" smtClean="0"/>
              <a:t>2, </a:t>
            </a:r>
            <a:r>
              <a:rPr lang="en-GB" dirty="0"/>
              <a:t>NQF level 2 skills programmes and into NASCA.</a:t>
            </a:r>
          </a:p>
          <a:p>
            <a:endParaRPr lang="en-GB" dirty="0"/>
          </a:p>
          <a:p>
            <a:r>
              <a:rPr lang="en-GB" dirty="0"/>
              <a:t>The NASCA is an NQF level 4 qualification that </a:t>
            </a:r>
            <a:r>
              <a:rPr lang="en-GB" dirty="0" smtClean="0"/>
              <a:t>will articulate into specific </a:t>
            </a:r>
            <a:r>
              <a:rPr lang="en-GB" smtClean="0"/>
              <a:t>programmes at Higher </a:t>
            </a:r>
            <a:r>
              <a:rPr lang="en-GB" dirty="0"/>
              <a:t>Education Institutions - Universities or Universities of </a:t>
            </a:r>
            <a:r>
              <a:rPr lang="en-GB" dirty="0" smtClean="0"/>
              <a:t>Technology</a:t>
            </a:r>
            <a:endParaRPr lang="en-GB" dirty="0"/>
          </a:p>
          <a:p>
            <a:pPr marL="0" indent="0">
              <a:buNone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1142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nWyk.t\Pictures\945679_471189262950699_199047200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13" y="1440911"/>
            <a:ext cx="3777151" cy="3750644"/>
          </a:xfrm>
          <a:prstGeom prst="rect">
            <a:avLst/>
          </a:prstGeom>
          <a:noFill/>
          <a:effectLst>
            <a:glow rad="774700">
              <a:schemeClr val="accent3">
                <a:lumMod val="40000"/>
                <a:lumOff val="60000"/>
                <a:alpha val="51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LIDE THE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8400" r="6688" b="73750"/>
          <a:stretch/>
        </p:blipFill>
        <p:spPr bwMode="auto">
          <a:xfrm>
            <a:off x="105338" y="981858"/>
            <a:ext cx="2106234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5" y="534572"/>
            <a:ext cx="8406734" cy="137863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Articulation </a:t>
            </a:r>
            <a:r>
              <a:rPr lang="en-GB" b="1" dirty="0"/>
              <a:t>Policy for the </a:t>
            </a:r>
            <a:r>
              <a:rPr lang="en-GB" b="1" dirty="0" smtClean="0"/>
              <a:t>Post-School </a:t>
            </a:r>
            <a:r>
              <a:rPr lang="en-GB" b="1" dirty="0"/>
              <a:t>Education and Training System of South </a:t>
            </a:r>
            <a:r>
              <a:rPr lang="en-GB" b="1" dirty="0" smtClean="0"/>
              <a:t>Africa</a:t>
            </a:r>
            <a:br>
              <a:rPr lang="en-GB" b="1" dirty="0" smtClean="0"/>
            </a:br>
            <a:r>
              <a:rPr lang="en-GB" b="1" dirty="0" smtClean="0"/>
              <a:t>13 January 2017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5" y="2845544"/>
            <a:ext cx="6871208" cy="3447458"/>
          </a:xfrm>
        </p:spPr>
        <p:txBody>
          <a:bodyPr>
            <a:normAutofit/>
          </a:bodyPr>
          <a:lstStyle/>
          <a:p>
            <a:r>
              <a:rPr lang="en-GB" sz="1800" dirty="0"/>
              <a:t>Strategic policy</a:t>
            </a:r>
          </a:p>
          <a:p>
            <a:r>
              <a:rPr lang="en-GB" sz="1800" dirty="0"/>
              <a:t>Overarching </a:t>
            </a:r>
            <a:r>
              <a:rPr lang="en-GB" sz="1800" dirty="0" smtClean="0"/>
              <a:t>National Articulation Policy</a:t>
            </a:r>
            <a:endParaRPr lang="en-GB" sz="1800" dirty="0"/>
          </a:p>
          <a:p>
            <a:r>
              <a:rPr lang="en-GB" sz="1800" dirty="0"/>
              <a:t>To frame other policies developed by:</a:t>
            </a:r>
          </a:p>
          <a:p>
            <a:pPr lvl="1"/>
            <a:r>
              <a:rPr lang="en-GB" sz="1650" dirty="0"/>
              <a:t>South African Qualifications Authority (SAQA)</a:t>
            </a:r>
          </a:p>
          <a:p>
            <a:pPr lvl="1"/>
            <a:r>
              <a:rPr lang="en-GB" sz="1650" dirty="0"/>
              <a:t>Quality Councils (QCs)</a:t>
            </a:r>
          </a:p>
          <a:p>
            <a:pPr lvl="1"/>
            <a:r>
              <a:rPr lang="en-GB" sz="1650" dirty="0"/>
              <a:t>Institutions</a:t>
            </a:r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3599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is Articulation?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‘Learning-and-work pathway’</a:t>
            </a:r>
          </a:p>
          <a:p>
            <a:r>
              <a:rPr lang="en-GB" b="1" dirty="0">
                <a:solidFill>
                  <a:srgbClr val="00B050"/>
                </a:solidFill>
              </a:rPr>
              <a:t>Systemic </a:t>
            </a:r>
            <a:r>
              <a:rPr lang="en-GB" b="1" dirty="0" smtClean="0">
                <a:solidFill>
                  <a:srgbClr val="00B050"/>
                </a:solidFill>
              </a:rPr>
              <a:t>articulation - </a:t>
            </a:r>
            <a:r>
              <a:rPr lang="en-GB" dirty="0" smtClean="0"/>
              <a:t>linked </a:t>
            </a:r>
            <a:r>
              <a:rPr lang="en-GB" dirty="0"/>
              <a:t>qualifications, part qualifications, professional designations, structured workplace learning and other elements within and between country </a:t>
            </a:r>
            <a:r>
              <a:rPr lang="en-GB" dirty="0" smtClean="0"/>
              <a:t>systems. Systemic articulation is based on legislation and the steering mechanisms available to the state, such as policies, planning and funding   </a:t>
            </a:r>
            <a:endParaRPr lang="en-GB" dirty="0"/>
          </a:p>
          <a:p>
            <a:r>
              <a:rPr lang="en-GB" b="1" dirty="0" smtClean="0">
                <a:solidFill>
                  <a:srgbClr val="00B050"/>
                </a:solidFill>
              </a:rPr>
              <a:t>Specific programme articulation </a:t>
            </a:r>
            <a:r>
              <a:rPr lang="en-GB" dirty="0"/>
              <a:t>(specific </a:t>
            </a:r>
            <a:r>
              <a:rPr lang="en-GB" dirty="0" smtClean="0"/>
              <a:t>implementation arrangements e.g. RPL</a:t>
            </a:r>
            <a:r>
              <a:rPr lang="en-GB" dirty="0"/>
              <a:t>, </a:t>
            </a:r>
            <a:r>
              <a:rPr lang="en-GB" dirty="0" smtClean="0"/>
              <a:t>CAT,  </a:t>
            </a:r>
            <a:r>
              <a:rPr lang="en-GB" dirty="0" err="1"/>
              <a:t>MoU</a:t>
            </a:r>
            <a:r>
              <a:rPr lang="en-GB" dirty="0"/>
              <a:t>, </a:t>
            </a:r>
            <a:r>
              <a:rPr lang="en-GB" dirty="0" err="1"/>
              <a:t>MoA</a:t>
            </a:r>
            <a:r>
              <a:rPr lang="en-GB" dirty="0"/>
              <a:t>, and other inter-institutional arrangements that support specific </a:t>
            </a:r>
            <a:r>
              <a:rPr lang="en-GB" dirty="0" smtClean="0"/>
              <a:t>programme articulation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rgbClr val="00B050"/>
                </a:solidFill>
              </a:rPr>
              <a:t>Individual </a:t>
            </a:r>
            <a:r>
              <a:rPr lang="en-GB" b="1" dirty="0" smtClean="0">
                <a:solidFill>
                  <a:srgbClr val="00B050"/>
                </a:solidFill>
              </a:rPr>
              <a:t>articulation </a:t>
            </a:r>
            <a:r>
              <a:rPr lang="en-GB" dirty="0" smtClean="0"/>
              <a:t>(support </a:t>
            </a:r>
            <a:r>
              <a:rPr lang="en-GB" dirty="0"/>
              <a:t>for individuals on their learning-and-work pathways through career advice, flexible learning and teaching provision, and a variety of supportive programmes and structures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Principle: </a:t>
            </a:r>
            <a:r>
              <a:rPr lang="en-GB" dirty="0" smtClean="0"/>
              <a:t>Learner/student </a:t>
            </a:r>
            <a:r>
              <a:rPr lang="en-GB" dirty="0"/>
              <a:t>focussed</a:t>
            </a:r>
          </a:p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Application:</a:t>
            </a:r>
            <a:r>
              <a:rPr lang="en-GB" b="1" dirty="0" smtClean="0"/>
              <a:t> </a:t>
            </a:r>
            <a:r>
              <a:rPr lang="en-GB" dirty="0" smtClean="0"/>
              <a:t>Increase specific </a:t>
            </a:r>
            <a:r>
              <a:rPr lang="en-GB" dirty="0"/>
              <a:t>articulation </a:t>
            </a:r>
            <a:r>
              <a:rPr lang="en-GB" dirty="0" smtClean="0"/>
              <a:t>possibilities, </a:t>
            </a:r>
            <a:r>
              <a:rPr lang="en-GB" dirty="0"/>
              <a:t>but </a:t>
            </a:r>
            <a:r>
              <a:rPr lang="en-GB" dirty="0" smtClean="0"/>
              <a:t>ensure that systemic </a:t>
            </a:r>
            <a:r>
              <a:rPr lang="en-GB" dirty="0"/>
              <a:t>legislated articulation is adhered </a:t>
            </a:r>
            <a:r>
              <a:rPr lang="en-GB" dirty="0" smtClean="0"/>
              <a:t>to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Barriers to Articulation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46555"/>
            <a:ext cx="7502144" cy="3447458"/>
          </a:xfrm>
        </p:spPr>
        <p:txBody>
          <a:bodyPr>
            <a:noAutofit/>
          </a:bodyPr>
          <a:lstStyle/>
          <a:p>
            <a:r>
              <a:rPr lang="en-GB" sz="1800" dirty="0"/>
              <a:t>Perceptions - Academic qualifications are more valuable and credible than comparable vocational or occupational qualifications</a:t>
            </a:r>
          </a:p>
          <a:p>
            <a:r>
              <a:rPr lang="en-GB" sz="1800" dirty="0"/>
              <a:t>Some qualifications lead to “dead end” and not to further learning</a:t>
            </a:r>
          </a:p>
          <a:p>
            <a:r>
              <a:rPr lang="en-GB" sz="1800" dirty="0"/>
              <a:t>The purpose and nature of TVET is to focus on employment, job-specific skills and competencies</a:t>
            </a:r>
          </a:p>
          <a:p>
            <a:r>
              <a:rPr lang="en-GB" sz="1800" dirty="0"/>
              <a:t>Inadequate coherence between the NQF sub-frameworks</a:t>
            </a:r>
          </a:p>
          <a:p>
            <a:r>
              <a:rPr lang="en-GB" sz="1800" dirty="0"/>
              <a:t>Absence of robust articulation arrangements or alignment work between the different programmes and institutional types</a:t>
            </a:r>
          </a:p>
          <a:p>
            <a:r>
              <a:rPr lang="en-GB" sz="1800" dirty="0"/>
              <a:t>Lack of institutional flexibility to support students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287887"/>
            <a:ext cx="7773115" cy="471062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513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6886">
            <a:off x="2758453" y="2433864"/>
            <a:ext cx="3333728" cy="221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Purpose of the Articulation Policy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41" y="1243636"/>
            <a:ext cx="8375204" cy="34474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/>
              <a:t>To establish the overarching </a:t>
            </a:r>
            <a:r>
              <a:rPr lang="en-GB" sz="1800" dirty="0">
                <a:solidFill>
                  <a:srgbClr val="C00000"/>
                </a:solidFill>
              </a:rPr>
              <a:t>conceptual structure</a:t>
            </a:r>
            <a:r>
              <a:rPr lang="en-GB" sz="1800" dirty="0"/>
              <a:t>, </a:t>
            </a:r>
            <a:r>
              <a:rPr lang="en-GB" sz="1800" dirty="0">
                <a:solidFill>
                  <a:srgbClr val="00B050"/>
                </a:solidFill>
              </a:rPr>
              <a:t>principles</a:t>
            </a:r>
            <a:r>
              <a:rPr lang="en-GB" sz="1800" dirty="0"/>
              <a:t> and </a:t>
            </a:r>
            <a:r>
              <a:rPr lang="en-GB" sz="1800" dirty="0">
                <a:solidFill>
                  <a:srgbClr val="00B050"/>
                </a:solidFill>
              </a:rPr>
              <a:t>policy statements</a:t>
            </a:r>
            <a:r>
              <a:rPr lang="en-GB" sz="1800" dirty="0"/>
              <a:t> to support the implementation of credible approaches to articulation within the education and training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1225"/>
          <a:stretch/>
        </p:blipFill>
        <p:spPr>
          <a:xfrm rot="19581187">
            <a:off x="-75679" y="2980420"/>
            <a:ext cx="3393638" cy="187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1727"/>
          <a:stretch/>
        </p:blipFill>
        <p:spPr>
          <a:xfrm rot="1199204">
            <a:off x="5790598" y="3427610"/>
            <a:ext cx="3021808" cy="1865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8977">
            <a:off x="2500997" y="4857622"/>
            <a:ext cx="3191469" cy="1955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3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Conceptual Structure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961" b="7237"/>
          <a:stretch/>
        </p:blipFill>
        <p:spPr>
          <a:xfrm>
            <a:off x="70833" y="1402693"/>
            <a:ext cx="7495504" cy="5492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14434" y="904623"/>
            <a:ext cx="312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National Qualifications Framework</a:t>
            </a:r>
            <a:endParaRPr lang="en-US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292439" y="4610636"/>
            <a:ext cx="1287887" cy="193183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580326" y="5406980"/>
            <a:ext cx="1287887" cy="193183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6200000">
            <a:off x="3565301" y="3743460"/>
            <a:ext cx="588135" cy="223233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19121922">
            <a:off x="4018471" y="4456164"/>
            <a:ext cx="1287887" cy="193183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38030" y="1879735"/>
            <a:ext cx="14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Policies e.g.</a:t>
            </a:r>
          </a:p>
          <a:p>
            <a:r>
              <a:rPr lang="en-ZA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RPL and CAT</a:t>
            </a:r>
          </a:p>
        </p:txBody>
      </p:sp>
    </p:spTree>
    <p:extLst>
      <p:ext uri="{BB962C8B-B14F-4D97-AF65-F5344CB8AC3E}">
        <p14:creationId xmlns:p14="http://schemas.microsoft.com/office/powerpoint/2010/main" val="22172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09750"/>
            <a:ext cx="7984247" cy="3447458"/>
          </a:xfrm>
        </p:spPr>
        <p:txBody>
          <a:bodyPr>
            <a:noAutofit/>
          </a:bodyPr>
          <a:lstStyle/>
          <a:p>
            <a:r>
              <a:rPr lang="en-GB" sz="1800" dirty="0"/>
              <a:t>Is both systemic and specific</a:t>
            </a:r>
          </a:p>
          <a:p>
            <a:r>
              <a:rPr lang="en-GB" sz="1800" dirty="0"/>
              <a:t>Learner/Student focussed</a:t>
            </a:r>
          </a:p>
          <a:p>
            <a:r>
              <a:rPr lang="en-GB" sz="1800" dirty="0"/>
              <a:t>Meets the needs of the economy</a:t>
            </a:r>
          </a:p>
          <a:p>
            <a:r>
              <a:rPr lang="en-GB" sz="1800" dirty="0"/>
              <a:t>Addresses life-long learning</a:t>
            </a:r>
          </a:p>
          <a:p>
            <a:r>
              <a:rPr lang="en-GB" sz="1800" dirty="0"/>
              <a:t>Ensures redress, equity and inclusiveness</a:t>
            </a:r>
          </a:p>
          <a:p>
            <a:r>
              <a:rPr lang="en-GB" sz="1800" dirty="0"/>
              <a:t>Ensures programmatic rather than institutional articulation</a:t>
            </a:r>
          </a:p>
          <a:p>
            <a:r>
              <a:rPr lang="en-GB" sz="1800" dirty="0"/>
              <a:t>Simple and ensure accessibility </a:t>
            </a:r>
          </a:p>
          <a:p>
            <a:r>
              <a:rPr lang="en-GB" sz="1800" dirty="0"/>
              <a:t>Promote the value of learning outcomes achieved through different routes</a:t>
            </a:r>
          </a:p>
          <a:p>
            <a:r>
              <a:rPr lang="en-GB" sz="2400" b="1" dirty="0"/>
              <a:t>Must be done by </a:t>
            </a:r>
            <a:r>
              <a:rPr lang="en-GB" sz="2400" b="1" dirty="0" smtClean="0"/>
              <a:t>design (specific articulation)</a:t>
            </a:r>
            <a:endParaRPr lang="en-GB" sz="2400" b="1" dirty="0"/>
          </a:p>
          <a:p>
            <a:r>
              <a:rPr lang="en-GB" sz="1800" dirty="0"/>
              <a:t>Must include credible and fair procedures and practices to valid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09"/>
          <a:stretch/>
        </p:blipFill>
        <p:spPr>
          <a:xfrm>
            <a:off x="5573950" y="848941"/>
            <a:ext cx="3570051" cy="25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Enabling Legislative and Policy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5" y="1612509"/>
            <a:ext cx="8679766" cy="4674257"/>
          </a:xfrm>
        </p:spPr>
        <p:txBody>
          <a:bodyPr/>
          <a:lstStyle/>
          <a:p>
            <a:r>
              <a:rPr lang="en-ZA" dirty="0" smtClean="0"/>
              <a:t>NQF Act, CET Act, HE Act, SD Act, GENFQ Act</a:t>
            </a:r>
          </a:p>
          <a:p>
            <a:r>
              <a:rPr lang="en-ZA" dirty="0" smtClean="0"/>
              <a:t>White Paper for Post-School Education and Training (2014)</a:t>
            </a:r>
          </a:p>
          <a:p>
            <a:r>
              <a:rPr lang="en-GB" dirty="0"/>
              <a:t>Articulation Policy for the Post-school Education and Training System </a:t>
            </a:r>
            <a:r>
              <a:rPr lang="en-GB" dirty="0" smtClean="0"/>
              <a:t>(2017)</a:t>
            </a:r>
          </a:p>
          <a:p>
            <a:r>
              <a:rPr lang="en-GB" dirty="0" smtClean="0"/>
              <a:t>Determination of the sub-frameworks that comprise the NQF (2013) (amended determination to be published in 2020/1)</a:t>
            </a:r>
          </a:p>
          <a:p>
            <a:r>
              <a:rPr lang="en-GB" dirty="0" smtClean="0"/>
              <a:t>NQF Implementation Framework </a:t>
            </a:r>
          </a:p>
          <a:p>
            <a:r>
              <a:rPr lang="en-GB" dirty="0" smtClean="0"/>
              <a:t>Regulations e.g. Regulations for Resolving a dispute in terms of the NQF Act (2010)</a:t>
            </a:r>
          </a:p>
          <a:p>
            <a:r>
              <a:rPr lang="en-GB" dirty="0" smtClean="0"/>
              <a:t>Directives e.g. DPSA directive on the verification of Public Service Employees’ Qualifications by the SAQA; Guidelines on Strategy and Priorities of the NQF, Joint Communiqués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60" y="440165"/>
            <a:ext cx="7868139" cy="1320800"/>
          </a:xfrm>
        </p:spPr>
        <p:txBody>
          <a:bodyPr>
            <a:normAutofit/>
          </a:bodyPr>
          <a:lstStyle/>
          <a:p>
            <a:r>
              <a:rPr lang="en-ZA" dirty="0"/>
              <a:t>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58" y="1816206"/>
            <a:ext cx="5401553" cy="2154287"/>
          </a:xfrm>
        </p:spPr>
        <p:txBody>
          <a:bodyPr>
            <a:noAutofit/>
          </a:bodyPr>
          <a:lstStyle/>
          <a:p>
            <a:r>
              <a:rPr lang="en-GB" sz="1800" dirty="0"/>
              <a:t>Department of Higher Education and Training</a:t>
            </a:r>
          </a:p>
          <a:p>
            <a:pPr lvl="1"/>
            <a:r>
              <a:rPr lang="en-GB" sz="1650" dirty="0"/>
              <a:t>Enabling policy environment</a:t>
            </a:r>
          </a:p>
          <a:p>
            <a:pPr lvl="1"/>
            <a:r>
              <a:rPr lang="en-GB" sz="1650" dirty="0"/>
              <a:t>Monitor implementation</a:t>
            </a:r>
          </a:p>
          <a:p>
            <a:pPr lvl="1"/>
            <a:r>
              <a:rPr lang="en-GB" sz="1650" dirty="0"/>
              <a:t>Research</a:t>
            </a:r>
          </a:p>
          <a:p>
            <a:pPr lvl="1"/>
            <a:r>
              <a:rPr lang="en-GB" sz="1650" dirty="0"/>
              <a:t>Collaboration with other departments</a:t>
            </a:r>
          </a:p>
          <a:p>
            <a:pPr lvl="1"/>
            <a:r>
              <a:rPr lang="en-GB" sz="1650" dirty="0"/>
              <a:t>Consider advice for SAQA and 3 QCs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91437" y="2447761"/>
            <a:ext cx="4352561" cy="21542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SAQA</a:t>
            </a:r>
          </a:p>
          <a:p>
            <a:pPr lvl="1"/>
            <a:r>
              <a:rPr lang="en-GB" sz="1650" dirty="0" smtClean="0">
                <a:solidFill>
                  <a:schemeClr val="accent4">
                    <a:lumMod val="75000"/>
                  </a:schemeClr>
                </a:solidFill>
              </a:rPr>
              <a:t>Implementation policies</a:t>
            </a:r>
          </a:p>
          <a:p>
            <a:pPr lvl="1"/>
            <a:r>
              <a:rPr lang="en-GB" sz="1650" dirty="0" smtClean="0">
                <a:solidFill>
                  <a:schemeClr val="accent4">
                    <a:lumMod val="75000"/>
                  </a:schemeClr>
                </a:solidFill>
              </a:rPr>
              <a:t>Determine criteria </a:t>
            </a:r>
            <a:r>
              <a:rPr lang="en-GB" sz="1650" dirty="0">
                <a:solidFill>
                  <a:schemeClr val="accent4">
                    <a:lumMod val="75000"/>
                  </a:schemeClr>
                </a:solidFill>
              </a:rPr>
              <a:t>for articulation</a:t>
            </a:r>
          </a:p>
          <a:p>
            <a:pPr lvl="1"/>
            <a:r>
              <a:rPr lang="en-GB" sz="1650" dirty="0">
                <a:solidFill>
                  <a:schemeClr val="accent4">
                    <a:lumMod val="75000"/>
                  </a:schemeClr>
                </a:solidFill>
              </a:rPr>
              <a:t>Statements of articulation</a:t>
            </a:r>
          </a:p>
          <a:p>
            <a:pPr lvl="1"/>
            <a:r>
              <a:rPr lang="en-GB" sz="1650" dirty="0">
                <a:solidFill>
                  <a:schemeClr val="accent4">
                    <a:lumMod val="75000"/>
                  </a:schemeClr>
                </a:solidFill>
              </a:rPr>
              <a:t>Provide leadership to the QCs</a:t>
            </a:r>
          </a:p>
          <a:p>
            <a:pPr lvl="1"/>
            <a:r>
              <a:rPr lang="en-GB" sz="1650" dirty="0">
                <a:solidFill>
                  <a:schemeClr val="accent4">
                    <a:lumMod val="75000"/>
                  </a:schemeClr>
                </a:solidFill>
              </a:rPr>
              <a:t>Report to the Minister annually</a:t>
            </a:r>
          </a:p>
          <a:p>
            <a:pPr lvl="1"/>
            <a:r>
              <a:rPr lang="en-GB" sz="1650" dirty="0">
                <a:solidFill>
                  <a:schemeClr val="accent4">
                    <a:lumMod val="75000"/>
                  </a:schemeClr>
                </a:solidFill>
              </a:rPr>
              <a:t>Address challenges, inconsistencies, and deficiencies</a:t>
            </a:r>
          </a:p>
          <a:p>
            <a:pPr lvl="1"/>
            <a:r>
              <a:rPr lang="en-GB" sz="1650" dirty="0" smtClean="0">
                <a:solidFill>
                  <a:schemeClr val="accent4">
                    <a:lumMod val="75000"/>
                  </a:schemeClr>
                </a:solidFill>
              </a:rPr>
              <a:t>Monitor implementation</a:t>
            </a:r>
          </a:p>
          <a:p>
            <a:pPr lvl="1"/>
            <a:r>
              <a:rPr lang="en-GB" sz="1650" dirty="0" smtClean="0">
                <a:solidFill>
                  <a:schemeClr val="accent4">
                    <a:lumMod val="75000"/>
                  </a:schemeClr>
                </a:solidFill>
              </a:rPr>
              <a:t>Advise </a:t>
            </a:r>
            <a:r>
              <a:rPr lang="en-GB" sz="1650" dirty="0">
                <a:solidFill>
                  <a:schemeClr val="accent4">
                    <a:lumMod val="75000"/>
                  </a:schemeClr>
                </a:solidFill>
              </a:rPr>
              <a:t>the Minister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023286"/>
            <a:ext cx="5401553" cy="1157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QCs</a:t>
            </a:r>
          </a:p>
          <a:p>
            <a:pPr lvl="1"/>
            <a:r>
              <a:rPr lang="en-GB" sz="1650" dirty="0">
                <a:solidFill>
                  <a:srgbClr val="0070C0"/>
                </a:solidFill>
              </a:rPr>
              <a:t>Ensure articulation in all qualifications</a:t>
            </a:r>
          </a:p>
          <a:p>
            <a:pPr lvl="1"/>
            <a:r>
              <a:rPr lang="en-GB" sz="1650" dirty="0">
                <a:solidFill>
                  <a:srgbClr val="0070C0"/>
                </a:solidFill>
              </a:rPr>
              <a:t>Work towards simplifying the NQF</a:t>
            </a:r>
          </a:p>
          <a:p>
            <a:pPr lvl="1"/>
            <a:r>
              <a:rPr lang="en-GB" sz="1650" dirty="0">
                <a:solidFill>
                  <a:srgbClr val="0070C0"/>
                </a:solidFill>
              </a:rPr>
              <a:t>Eliminate ‘dead ends’</a:t>
            </a:r>
          </a:p>
          <a:p>
            <a:pPr lvl="1"/>
            <a:r>
              <a:rPr lang="en-GB" sz="1650" dirty="0">
                <a:solidFill>
                  <a:srgbClr val="0070C0"/>
                </a:solidFill>
              </a:rPr>
              <a:t>Oversee implementation of articulation</a:t>
            </a:r>
          </a:p>
        </p:txBody>
      </p:sp>
    </p:spTree>
    <p:extLst>
      <p:ext uri="{BB962C8B-B14F-4D97-AF65-F5344CB8AC3E}">
        <p14:creationId xmlns:p14="http://schemas.microsoft.com/office/powerpoint/2010/main" val="7317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1323</Words>
  <Application>Microsoft Office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Wingdings 3</vt:lpstr>
      <vt:lpstr>Facet</vt:lpstr>
      <vt:lpstr>Office Theme</vt:lpstr>
      <vt:lpstr>Implementation of the Articulation Policy for the Post-school Education and Training System of South Africa 18 November 2020   Presentation to Portfolio Committee on Higher Education, Science and Innovation  Department of Higher Education and Training</vt:lpstr>
      <vt:lpstr>Articulation Policy for the Post-School Education and Training System of South Africa 13 January 2017 </vt:lpstr>
      <vt:lpstr>What is Articulation?</vt:lpstr>
      <vt:lpstr>Barriers to Articulation</vt:lpstr>
      <vt:lpstr>Purpose of the Articulation Policy</vt:lpstr>
      <vt:lpstr>Conceptual Structure</vt:lpstr>
      <vt:lpstr>Principles</vt:lpstr>
      <vt:lpstr>Enabling Legislative and Policy Environment</vt:lpstr>
      <vt:lpstr>Roles and Responsibilities</vt:lpstr>
      <vt:lpstr>Policy Implementation</vt:lpstr>
      <vt:lpstr>Implementation</vt:lpstr>
      <vt:lpstr>PowerPoint Presentation</vt:lpstr>
      <vt:lpstr>Articulation from Schools to NC(V) and NATED</vt:lpstr>
      <vt:lpstr>Articulation from NC(V) to other Qualifications</vt:lpstr>
      <vt:lpstr>Articulation from NC(V) and NATED to the World of Work</vt:lpstr>
      <vt:lpstr>Articulation from schools to GETCA/NASCA (CET Colleges)</vt:lpstr>
      <vt:lpstr>Articulation from GETCA/NASCA (CET Colleges) 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articulation policy and developments at the national level: Sectoral plan updates and key issues for the future:  Department of Higher Education and Training</dc:title>
  <dc:creator>VanWyk.T</dc:creator>
  <cp:lastModifiedBy>VanWyk.T</cp:lastModifiedBy>
  <cp:revision>34</cp:revision>
  <dcterms:created xsi:type="dcterms:W3CDTF">2019-09-04T12:14:08Z</dcterms:created>
  <dcterms:modified xsi:type="dcterms:W3CDTF">2020-11-17T12:24:44Z</dcterms:modified>
</cp:coreProperties>
</file>