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87" r:id="rId5"/>
    <p:sldId id="262" r:id="rId6"/>
    <p:sldId id="288" r:id="rId7"/>
    <p:sldId id="257" r:id="rId8"/>
    <p:sldId id="289" r:id="rId9"/>
    <p:sldId id="292" r:id="rId10"/>
    <p:sldId id="293" r:id="rId11"/>
    <p:sldId id="290" r:id="rId12"/>
    <p:sldId id="294" r:id="rId13"/>
    <p:sldId id="295" r:id="rId14"/>
    <p:sldId id="296" r:id="rId15"/>
    <p:sldId id="298" r:id="rId16"/>
    <p:sldId id="319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92F"/>
    <a:srgbClr val="23329D"/>
    <a:srgbClr val="EEB500"/>
    <a:srgbClr val="48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7B2EB-38B5-4EB3-92CE-05C232FB392B}" v="54" dt="2020-11-17T16:08:17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42" d="100"/>
          <a:sy n="42" d="100"/>
        </p:scale>
        <p:origin x="30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C81A18-958F-4573-ACFD-481128D8E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D3FAC-5487-4828-80DD-B3993965AD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FB336-ACDB-4552-81E8-832E46E860DE}" type="datetime1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CA41F-0300-45B0-9E98-D5EA1140D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D4308-28F5-4C4A-8600-8BB421DF96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989B5-D451-4447-A3BA-6B91994E8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337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4454-B793-4E28-9B9B-CB2A8F9D210C}" type="datetime1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02AB-DFCC-4939-AA11-C9A4EE261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3233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Bullet point two: </a:t>
            </a:r>
            <a:r>
              <a:rPr lang="en-US" dirty="0"/>
              <a:t>vertical, lateral and horizontal movement of learners within the NQF.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8AB4454-B793-4E28-9B9B-CB2A8F9D210C}" type="datetime1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02AB-DFCC-4939-AA11-C9A4EE2614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8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808" y="1898780"/>
            <a:ext cx="10114384" cy="9616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Council on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8280" y="3219114"/>
            <a:ext cx="4315440" cy="41977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Quality Council for higher education.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53146-C88F-48FF-AD66-19843EDE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9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A1CB5-5C60-4448-ABB9-ED31EB9A9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A5BA3AA-AB78-4A65-9B19-D29DFD57D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5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FA79AF-C4EC-4701-BEA0-E870D391C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5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F348B51-6F69-40C8-9A31-6A1C3D58A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55CAB8-C906-4760-927B-4CFA8B638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DB210-1A9B-4AE1-9BA8-93461791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7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13063-42EB-46D9-86B1-905AA11D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9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F439-5665-4DE1-A51F-F2E9061A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FF4A4CF-67BB-47CC-AF35-6E454449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9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0DBA-255C-4D71-A2AC-73AE091F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60057F1-F126-42E8-85CF-69BDDDE71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445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14779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56" y="2142931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FA7D-377F-434E-9A4D-BD3701904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1874417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299" y="3514784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86B75-E617-4C77-BAA3-962947A1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3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35BC4F-C6F0-483A-AF35-73D5AFC44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2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E074A8-C6FE-4F07-9AF6-54B1D7087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48DBC25-4BC1-4145-95D9-BF75428AD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A8005B3-42CE-4CCD-B29B-5EED0EE35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1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2CCF35E-D34F-4712-BAD0-7A79F845F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8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D41713-87EE-456F-9088-C0DEF94C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3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flipH="1">
            <a:off x="11512479" y="4382940"/>
            <a:ext cx="698031" cy="2475060"/>
            <a:chOff x="6627813" y="194833"/>
            <a:chExt cx="1269911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485686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3329D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3329D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28" y="643540"/>
            <a:ext cx="6122520" cy="791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Council on Higher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886" y="1436012"/>
            <a:ext cx="10475605" cy="423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60A345-AFDD-4BD0-B48F-19F8D8CE2263}"/>
              </a:ext>
            </a:extLst>
          </p:cNvPr>
          <p:cNvSpPr/>
          <p:nvPr userDrawn="1"/>
        </p:nvSpPr>
        <p:spPr>
          <a:xfrm>
            <a:off x="0" y="0"/>
            <a:ext cx="249382" cy="20781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D89CC4-C5B3-4D89-ADD4-561ADE501A3F}"/>
              </a:ext>
            </a:extLst>
          </p:cNvPr>
          <p:cNvSpPr/>
          <p:nvPr userDrawn="1"/>
        </p:nvSpPr>
        <p:spPr>
          <a:xfrm>
            <a:off x="1369" y="357868"/>
            <a:ext cx="249382" cy="207818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EC679E-0B8A-4143-AF6A-DBAA2989BA3D}"/>
              </a:ext>
            </a:extLst>
          </p:cNvPr>
          <p:cNvSpPr/>
          <p:nvPr userDrawn="1"/>
        </p:nvSpPr>
        <p:spPr>
          <a:xfrm>
            <a:off x="0" y="651597"/>
            <a:ext cx="249382" cy="2078182"/>
          </a:xfrm>
          <a:prstGeom prst="rect">
            <a:avLst/>
          </a:prstGeom>
          <a:solidFill>
            <a:srgbClr val="257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F14328-ED62-4C41-90E7-C35ECB10EAFD}"/>
              </a:ext>
            </a:extLst>
          </p:cNvPr>
          <p:cNvSpPr/>
          <p:nvPr userDrawn="1"/>
        </p:nvSpPr>
        <p:spPr>
          <a:xfrm>
            <a:off x="0" y="1027906"/>
            <a:ext cx="249382" cy="2078182"/>
          </a:xfrm>
          <a:prstGeom prst="rect">
            <a:avLst/>
          </a:prstGeom>
          <a:solidFill>
            <a:srgbClr val="233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22B08D-53FC-4461-BEE4-D74C41340BA0}"/>
              </a:ext>
            </a:extLst>
          </p:cNvPr>
          <p:cNvSpPr/>
          <p:nvPr userDrawn="1"/>
        </p:nvSpPr>
        <p:spPr>
          <a:xfrm>
            <a:off x="0" y="1780525"/>
            <a:ext cx="249382" cy="2733286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05A57-D785-4E13-9787-D46705CFEB90}"/>
              </a:ext>
            </a:extLst>
          </p:cNvPr>
          <p:cNvSpPr/>
          <p:nvPr userDrawn="1"/>
        </p:nvSpPr>
        <p:spPr>
          <a:xfrm>
            <a:off x="0" y="4438996"/>
            <a:ext cx="249382" cy="24190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83FAEF-583A-4061-94A8-4020F5A45FCC}"/>
              </a:ext>
            </a:extLst>
          </p:cNvPr>
          <p:cNvGrpSpPr/>
          <p:nvPr userDrawn="1"/>
        </p:nvGrpSpPr>
        <p:grpSpPr>
          <a:xfrm>
            <a:off x="257857" y="4848766"/>
            <a:ext cx="557581" cy="2018461"/>
            <a:chOff x="6627813" y="194833"/>
            <a:chExt cx="1269911" cy="5678918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81B15909-A407-443D-BA21-7E5DA7A4B047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5A97744D-B6EC-4ED4-9CA2-EA2E535BFA35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B025D22D-4F5A-422F-AE57-1DA0FF46CD89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1022DCB6-96A5-4201-B261-924F10A7CB99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9F80473-B5F0-4265-BBC1-1F22FC431C4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F917F7F9-18CB-4343-AF37-58D8BE0967A5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77CF6E6-3723-43FD-AC3A-1F9B4C6AC328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89CAF97E-9E76-4F5F-9AC7-4D0D3D5A488A}"/>
                </a:ext>
              </a:extLst>
            </p:cNvPr>
            <p:cNvSpPr/>
            <p:nvPr/>
          </p:nvSpPr>
          <p:spPr bwMode="auto">
            <a:xfrm>
              <a:off x="7412038" y="2801938"/>
              <a:ext cx="485686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3329D"/>
            </a:solidFill>
            <a:ln>
              <a:noFill/>
            </a:ln>
          </p:spPr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EA4F136C-F416-44B1-B5B7-F7B7DB9C4C3B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0C6540C1-513C-4277-B583-996C5FF122CA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3329D"/>
            </a:solidFill>
            <a:ln>
              <a:noFill/>
            </a:ln>
          </p:spPr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8B091D67-3CF2-4BC5-BA41-BB634F36630E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8DB94DE4-CACC-49BB-B907-7553219DFC1C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pic>
        <p:nvPicPr>
          <p:cNvPr id="43" name="Picture 42" descr="A black sign with white text&#10;&#10;Description automatically generated">
            <a:extLst>
              <a:ext uri="{FF2B5EF4-FFF2-40B4-BE49-F238E27FC236}">
                <a16:creationId xmlns:a16="http://schemas.microsoft.com/office/drawing/2014/main" id="{D2CD97A1-72BC-43B5-9DAC-73E4AC1E9F5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2" y="5953576"/>
            <a:ext cx="1468941" cy="813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DB4D6-A0CB-4E4B-B52A-BC2EC459D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14647" r="64094" b="34598"/>
          <a:stretch/>
        </p:blipFill>
        <p:spPr>
          <a:xfrm>
            <a:off x="251894" y="0"/>
            <a:ext cx="744751" cy="745362"/>
          </a:xfrm>
          <a:prstGeom prst="rect">
            <a:avLst/>
          </a:prstGeom>
        </p:spPr>
      </p:pic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C976A080-BC9F-4D1D-B264-89EAEC817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5977"/>
            <a:ext cx="2743200" cy="365125"/>
          </a:xfrm>
          <a:prstGeom prst="rect">
            <a:avLst/>
          </a:prstGeom>
        </p:spPr>
        <p:txBody>
          <a:bodyPr/>
          <a:lstStyle/>
          <a:p>
            <a:fld id="{2E9CAD2E-7E5B-40C1-A402-F374045F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B11A-55F4-4C1A-99BD-2D3BBA4C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80" y="-1"/>
            <a:ext cx="11945420" cy="18698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b="1" dirty="0">
                <a:latin typeface="Tw Cen MT" panose="020B0602020104020603" pitchFamily="34" charset="0"/>
              </a:rPr>
              <a:t/>
            </a:r>
            <a:br>
              <a:rPr lang="en-GB" sz="4000" b="1" dirty="0">
                <a:latin typeface="Tw Cen MT" panose="020B0602020104020603" pitchFamily="34" charset="0"/>
              </a:rPr>
            </a:br>
            <a:r>
              <a:rPr lang="en-GB" sz="4000" dirty="0">
                <a:solidFill>
                  <a:schemeClr val="accent1"/>
                </a:solidFill>
                <a:latin typeface="Tw Cen MT" panose="020B0602020104020603" pitchFamily="34" charset="0"/>
              </a:rPr>
              <a:t>Articulation from Technical &amp; Vocational Education &amp; Training (TVET) Colleges to Higher Education</a:t>
            </a:r>
            <a:r>
              <a:rPr lang="en-GB" sz="4000" dirty="0">
                <a:latin typeface="Tw Cen MT" panose="020B0602020104020603" pitchFamily="34" charset="0"/>
              </a:rPr>
              <a:t/>
            </a:r>
            <a:br>
              <a:rPr lang="en-GB" sz="4000" dirty="0">
                <a:latin typeface="Tw Cen MT" panose="020B0602020104020603" pitchFamily="34" charset="0"/>
              </a:rPr>
            </a:b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5864-59A6-4338-9E59-800462E3B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0" y="4962418"/>
            <a:ext cx="12032512" cy="189558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Tw Cen MT" panose="020B0602020104020603" pitchFamily="34" charset="0"/>
              </a:rPr>
              <a:t>Presentation to the Parliamentary Portfolio Committee on Higher Education, Science &amp; Technology</a:t>
            </a:r>
          </a:p>
          <a:p>
            <a:pPr algn="ctr"/>
            <a:r>
              <a:rPr lang="en-GB" sz="3200" dirty="0">
                <a:solidFill>
                  <a:schemeClr val="accent1"/>
                </a:solidFill>
                <a:latin typeface="Tw Cen MT" panose="020B0602020104020603" pitchFamily="34" charset="0"/>
              </a:rPr>
              <a:t>18 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8BAC5-0814-4852-BCBF-E73C27C2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9975" y="6356350"/>
            <a:ext cx="2743200" cy="365125"/>
          </a:xfrm>
        </p:spPr>
        <p:txBody>
          <a:bodyPr/>
          <a:lstStyle/>
          <a:p>
            <a:fld id="{2E9CAD2E-7E5B-40C1-A402-F374045F6AAA}" type="slidenum">
              <a:rPr lang="en-GB" smtClean="0"/>
              <a:t>1</a:t>
            </a:fld>
            <a:endParaRPr lang="en-GB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5BF0020C-47B9-4B7A-87AE-7C40F713A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79" y="1315093"/>
            <a:ext cx="11945421" cy="357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23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7E9F-13DF-45B2-BA4F-F63780E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0"/>
            <a:ext cx="11935146" cy="1191801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5: Professional </a:t>
            </a:r>
            <a:r>
              <a:rPr lang="en-ZA" sz="3600" dirty="0" err="1">
                <a:solidFill>
                  <a:schemeClr val="accent1"/>
                </a:solidFill>
                <a:latin typeface="Tw Cen MT" panose="020B0602020104020603" pitchFamily="34" charset="0"/>
              </a:rPr>
              <a:t>BEd</a:t>
            </a:r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/MEd/</a:t>
            </a:r>
            <a:r>
              <a:rPr lang="en-ZA" sz="3600" dirty="0" err="1">
                <a:solidFill>
                  <a:schemeClr val="accent1"/>
                </a:solidFill>
                <a:latin typeface="Tw Cen MT" panose="020B0602020104020603" pitchFamily="34" charset="0"/>
              </a:rPr>
              <a:t>DEd</a:t>
            </a:r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 Programmes for TVET Educators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218C-51C5-4F7F-ABF0-1727F292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602769"/>
            <a:ext cx="11935146" cy="52552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HE sector should assist to build capacity in the TVET sector by training curriculum development specialists for the sector, training education management specialists for the sector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Universities should increase the production of teacher graduates/educators in technical subject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Develop professional programmes for TVET educators at </a:t>
            </a:r>
            <a:r>
              <a:rPr lang="en-ZA" sz="2800" dirty="0" err="1">
                <a:latin typeface="Tw Cen MT" panose="020B0602020104020603" pitchFamily="34" charset="0"/>
              </a:rPr>
              <a:t>BEd</a:t>
            </a:r>
            <a:r>
              <a:rPr lang="en-ZA" sz="2800" dirty="0">
                <a:latin typeface="Tw Cen MT" panose="020B0602020104020603" pitchFamily="34" charset="0"/>
              </a:rPr>
              <a:t>, Med &amp; </a:t>
            </a:r>
            <a:r>
              <a:rPr lang="en-ZA" sz="2800" dirty="0" err="1">
                <a:latin typeface="Tw Cen MT" panose="020B0602020104020603" pitchFamily="34" charset="0"/>
              </a:rPr>
              <a:t>DEd</a:t>
            </a:r>
            <a:r>
              <a:rPr lang="en-ZA" sz="2800" dirty="0">
                <a:latin typeface="Tw Cen MT" panose="020B0602020104020603" pitchFamily="34" charset="0"/>
              </a:rPr>
              <a:t>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Universities to apply for UCDP grants emphasising the imperative of developing capacity for the TVET sector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30995-961C-4D6A-8B36-A0E9C4A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3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7E9F-13DF-45B2-BA4F-F63780E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0"/>
            <a:ext cx="11935146" cy="842481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7: Structural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218C-51C5-4F7F-ABF0-1727F292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842481"/>
            <a:ext cx="11935146" cy="60155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Aim of WP on PSET: single, expanded, effective &amp; integrated PSET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What we have: perceived hierarchy of PSET institutions: </a:t>
            </a:r>
          </a:p>
          <a:p>
            <a:pPr mar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- 	</a:t>
            </a:r>
            <a:r>
              <a:rPr lang="en-ZA" sz="2800" dirty="0">
                <a:solidFill>
                  <a:srgbClr val="0070C0"/>
                </a:solidFill>
                <a:latin typeface="Tw Cen MT" panose="020B0602020104020603" pitchFamily="34" charset="0"/>
              </a:rPr>
              <a:t>from traditional universities at the apex of the pyramid to TVET &amp;/or 				community colleges at the base</a:t>
            </a:r>
            <a:endParaRPr lang="en-ZA" sz="28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Serious structural obstacle to articulation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Exacerbated by reality of having ‘advantaged’ &amp; ‘disadvantaged’ dichotomies within each institutional 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Dialogues should take place between &amp; among different institutional 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DHET could facilitate such dialogues: CHE willing to play a role in such dialogues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30995-961C-4D6A-8B36-A0E9C4A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9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C524-2FE7-41DB-8078-7476171E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2"/>
            <a:ext cx="11914598" cy="908719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8: Research</a:t>
            </a:r>
            <a:endParaRPr lang="en-ZA" sz="36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922C-B622-459A-AEEC-0BC6B267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1" y="908721"/>
            <a:ext cx="11914598" cy="530634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The Articulation Policy acknowledges that articulation is complex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800" dirty="0">
                <a:latin typeface="Tw Cen MT" panose="020B0602020104020603" pitchFamily="34" charset="0"/>
              </a:rPr>
              <a:t>Adoption of workable articulation practices has to be guided by research</a:t>
            </a:r>
            <a:endParaRPr lang="en-ZA" sz="2800" dirty="0">
              <a:latin typeface="Tw Cen MT" panose="020B0602020104020603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But not much research is being conducted in this area by universities &amp;/or QCs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Research to identify barriers &amp; international best practices would be essential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Research towards establishing parity of esteem between qualifications on the same NQF levels but on different sub-frameworks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Research on monitoring trends also essential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The CHE plans to conduct a snap survey of institutions in its domain to elicit their responses to the articulation initiatives with the TVET sector</a:t>
            </a:r>
          </a:p>
        </p:txBody>
      </p:sp>
    </p:spTree>
    <p:extLst>
      <p:ext uri="{BB962C8B-B14F-4D97-AF65-F5344CB8AC3E}">
        <p14:creationId xmlns:p14="http://schemas.microsoft.com/office/powerpoint/2010/main" val="10626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3503712" y="620688"/>
            <a:ext cx="5292080" cy="2592288"/>
          </a:xfrm>
        </p:spPr>
        <p:txBody>
          <a:bodyPr>
            <a:normAutofit fontScale="70000" lnSpcReduction="20000"/>
          </a:bodyPr>
          <a:lstStyle/>
          <a:p>
            <a:pPr lvl="0"/>
            <a:endParaRPr lang="en-GB" sz="2800" dirty="0"/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endParaRPr lang="en-ZA" sz="2800" dirty="0"/>
          </a:p>
          <a:p>
            <a:pPr marL="0" indent="0" algn="ctr">
              <a:buNone/>
            </a:pP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ZA" sz="4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Thank you</a:t>
            </a:r>
          </a:p>
          <a:p>
            <a:pPr marL="0" indent="0">
              <a:buNone/>
            </a:pPr>
            <a:endParaRPr lang="en-ZA" sz="3600" b="1" dirty="0"/>
          </a:p>
          <a:p>
            <a:pPr marL="0" indent="0">
              <a:buNone/>
            </a:pPr>
            <a:endParaRPr lang="en-ZA" sz="3600" b="1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3D Model 1" descr="Handshake">
                <a:extLst>
                  <a:ext uri="{FF2B5EF4-FFF2-40B4-BE49-F238E27FC236}">
                    <a16:creationId xmlns:a16="http://schemas.microsoft.com/office/drawing/2014/main" id="{254C812B-BC45-4073-9082-E541E9E4B3A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98585" y="3708767"/>
              <a:ext cx="3702332" cy="168460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02332" cy="1684608"/>
                    </a:xfrm>
                    <a:prstGeom prst="rect">
                      <a:avLst/>
                    </a:prstGeom>
                  </am3d:spPr>
                  <am3d:camera>
                    <am3d:pos x="0" y="0" z="5200257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63" d="1000000"/>
                    <am3d:preTrans dx="15833" dy="-6963336" dz="-42949"/>
                    <am3d:scale>
                      <am3d:sx n="1000000" d="1000000"/>
                      <am3d:sy n="1000000" d="1000000"/>
                      <am3d:sz n="1000000" d="1000000"/>
                    </am3d:scale>
                    <am3d:rot ax="1595388" ay="910615" az="4479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639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Handshake">
                <a:extLst>
                  <a:ext uri="{FF2B5EF4-FFF2-40B4-BE49-F238E27FC236}">
                    <a16:creationId xmlns:a16="http://schemas.microsoft.com/office/drawing/2014/main" id="{254C812B-BC45-4073-9082-E541E9E4B3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585" y="3708767"/>
                <a:ext cx="3702332" cy="168460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411EF-F3DC-46D1-9A0C-CF9BDD39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6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F8DC-9B97-4337-8ABC-5EB47F9B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1"/>
            <a:ext cx="11948160" cy="934948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Tw Cen MT" panose="020B0602020104020603" pitchFamily="34" charset="0"/>
              </a:rPr>
              <a:t>The Position of the CHE Regarding Articulation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2652-AA9D-492B-B454-7BD225F49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34950"/>
            <a:ext cx="11948160" cy="579489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en-ZA" sz="2800" dirty="0">
              <a:latin typeface="Tw Cen MT" panose="020B0602020104020603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Articulation is a key mechanism for advancing objectives of the NQF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Does not just happen on its own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Needs to be promoted, facilitated &amp; supported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Needs interventions at multiple levels: ‘articulation by design’ at the levels of:</a:t>
            </a:r>
          </a:p>
          <a:p>
            <a:pPr marL="0" lv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- Learning programme</a:t>
            </a:r>
          </a:p>
          <a:p>
            <a:pPr marL="0" lv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- Institution</a:t>
            </a:r>
          </a:p>
          <a:p>
            <a:pPr marL="0" lv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- Group of institutions (inter-institution)</a:t>
            </a:r>
          </a:p>
          <a:p>
            <a:pPr marL="0" lv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- System</a:t>
            </a:r>
            <a:br>
              <a:rPr lang="en-ZA" sz="2800" dirty="0">
                <a:latin typeface="Tw Cen MT" panose="020B0602020104020603" pitchFamily="34" charset="0"/>
              </a:rPr>
            </a:br>
            <a:endParaRPr lang="en-ZA" sz="28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3200" dirty="0"/>
          </a:p>
          <a:p>
            <a:pPr marL="0" indent="0">
              <a:buNone/>
            </a:pP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4BA62-7A80-4779-9CF5-EBEA57A24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1333" y="6325528"/>
            <a:ext cx="2743200" cy="365125"/>
          </a:xfrm>
        </p:spPr>
        <p:txBody>
          <a:bodyPr/>
          <a:lstStyle/>
          <a:p>
            <a:fld id="{2E9CAD2E-7E5B-40C1-A402-F374045F6AA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35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18E5-7DCA-4281-888F-27EC6413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6" y="0"/>
            <a:ext cx="11955694" cy="937447"/>
          </a:xfrm>
        </p:spPr>
        <p:txBody>
          <a:bodyPr/>
          <a:lstStyle/>
          <a:p>
            <a:pPr algn="ctr"/>
            <a:r>
              <a:rPr lang="en-ZA" dirty="0">
                <a:solidFill>
                  <a:schemeClr val="accent1"/>
                </a:solidFill>
              </a:rPr>
              <a:t>HE Enrolment of Students through the TVET Sector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9005-C2F2-4162-8A68-7E978424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5" y="1273996"/>
            <a:ext cx="11955693" cy="55840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Enrolment into HE from the school sector is governed by national regulatory frameworks</a:t>
            </a:r>
          </a:p>
          <a:p>
            <a:pPr mar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</a:t>
            </a:r>
            <a:r>
              <a:rPr lang="en-ZA" sz="2800" dirty="0">
                <a:solidFill>
                  <a:srgbClr val="0070C0"/>
                </a:solidFill>
                <a:latin typeface="Tw Cen MT" panose="020B0602020104020603" pitchFamily="34" charset="0"/>
              </a:rPr>
              <a:t>a) Min requirements for admission (NSC): 2008, revised 2018</a:t>
            </a:r>
          </a:p>
          <a:p>
            <a:pPr marL="0" indent="0">
              <a:buNone/>
            </a:pPr>
            <a:r>
              <a:rPr lang="en-ZA" sz="2800" dirty="0">
                <a:solidFill>
                  <a:srgbClr val="0070C0"/>
                </a:solidFill>
                <a:latin typeface="Tw Cen MT" panose="020B0602020104020603" pitchFamily="34" charset="0"/>
              </a:rPr>
              <a:t>	b) Min requirements for admission (NCV): 2009, revised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There are no national regulatory frameworks governing enrolment into HE from the TVET sector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Admissions into HE through the TVET Sector route is at the mercy of HEIs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HEIs have different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Criteria may also differ between Faculties &amp; Departments within same HEIs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7757F-DE8F-44BD-B325-CBD710C4F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7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2E57-A2EF-43B3-9E67-E5D162E3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10274"/>
            <a:ext cx="11883775" cy="640445"/>
          </a:xfrm>
        </p:spPr>
        <p:txBody>
          <a:bodyPr/>
          <a:lstStyle/>
          <a:p>
            <a:pPr algn="ctr"/>
            <a:r>
              <a:rPr lang="en-ZA" dirty="0">
                <a:solidFill>
                  <a:schemeClr val="accent1"/>
                </a:solidFill>
                <a:latin typeface="Tw Cen MT" panose="020B0602020104020603" pitchFamily="34" charset="0"/>
              </a:rPr>
              <a:t>University Enrolment Figures through the TVET Route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BE47B3-E01B-4268-AEBA-D81E10B29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77816"/>
              </p:ext>
            </p:extLst>
          </p:nvPr>
        </p:nvGraphicFramePr>
        <p:xfrm>
          <a:off x="698644" y="640445"/>
          <a:ext cx="10674841" cy="53062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5231">
                  <a:extLst>
                    <a:ext uri="{9D8B030D-6E8A-4147-A177-3AD203B41FA5}">
                      <a16:colId xmlns:a16="http://schemas.microsoft.com/office/drawing/2014/main" val="4098434922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1433380658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2959769073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1725318707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653035525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3245799249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2530441686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303540839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2963280622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3167502072"/>
                    </a:ext>
                  </a:extLst>
                </a:gridCol>
                <a:gridCol w="884961">
                  <a:extLst>
                    <a:ext uri="{9D8B030D-6E8A-4147-A177-3AD203B41FA5}">
                      <a16:colId xmlns:a16="http://schemas.microsoft.com/office/drawing/2014/main" val="2373756772"/>
                    </a:ext>
                  </a:extLst>
                </a:gridCol>
              </a:tblGrid>
              <a:tr h="5992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w Cen MT" panose="020B0602020104020603" pitchFamily="34" charset="0"/>
                        </a:rPr>
                        <a:t>2014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w Cen MT" panose="020B0602020104020603" pitchFamily="34" charset="0"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w Cen MT" panose="020B0602020104020603" pitchFamily="34" charset="0"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w Cen MT" panose="020B0602020104020603" pitchFamily="34" charset="0"/>
                        </a:rPr>
                        <a:t>2017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w Cen MT" panose="020B0602020104020603" pitchFamily="34" charset="0"/>
                        </a:rPr>
                        <a:t>2018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438287"/>
                  </a:ext>
                </a:extLst>
              </a:tr>
              <a:tr h="1111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Count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Count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Count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Count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Count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56115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UG Dip/Cert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873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1.3%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1,065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1.5%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1,128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1.9%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2,009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2.3%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2,290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2.4%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23088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3yr Deg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0.1%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91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0.2%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93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202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0.4%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290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0.5%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12361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Prof 1st (3yr)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0.1%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0.0%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1.0%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1.1%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8135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BTech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48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2.0%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1.3%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44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1.8%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66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2.2%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1.7%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86041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4yr Deg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69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0.2%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76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186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0.4%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Tw Cen MT" panose="020B0602020104020603" pitchFamily="34" charset="0"/>
                        </a:rPr>
                        <a:t>244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Tw Cen MT" panose="020B0602020104020603" pitchFamily="34" charset="0"/>
                        </a:rPr>
                        <a:t>0.5%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05772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1,056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0.6%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1,281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0.7%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1,357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0.8%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2,495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1.3%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2,884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1.4%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5452" marR="5452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6947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D45EE2-F6BC-4948-AEC3-564383E63F5C}"/>
              </a:ext>
            </a:extLst>
          </p:cNvPr>
          <p:cNvSpPr txBox="1">
            <a:spLocks/>
          </p:cNvSpPr>
          <p:nvPr/>
        </p:nvSpPr>
        <p:spPr>
          <a:xfrm>
            <a:off x="9030466" y="5934449"/>
            <a:ext cx="2462890" cy="3821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2000" dirty="0">
                <a:latin typeface="Tw Cen MT" panose="020B0602020104020603" pitchFamily="34" charset="0"/>
              </a:rPr>
              <a:t>Data source: HEMIS</a:t>
            </a:r>
          </a:p>
        </p:txBody>
      </p:sp>
    </p:spTree>
    <p:extLst>
      <p:ext uri="{BB962C8B-B14F-4D97-AF65-F5344CB8AC3E}">
        <p14:creationId xmlns:p14="http://schemas.microsoft.com/office/powerpoint/2010/main" val="101625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1808-5FCF-404E-8984-79B0437B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82194"/>
            <a:ext cx="11846103" cy="855254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What do the Figures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061E-07B4-4B83-A984-68456711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8" y="937448"/>
            <a:ext cx="11924872" cy="5617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Admissions to HE through the TVET route still very small: less than 3000 students for all 26 universities in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If the figures were to be disaggregated by individual universities, the picture will be worse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Proportion of admission through TVET to total admission rose from 0.6% in 2014 to 1.4% in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Steadily increasing, but the annual rate of increase still less than 1%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Much of the enrolment is in UG Dip/Cert &amp; BTech: TVET certificates  &amp;/subject credits not widely accepted for most HE qualification programmes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Needs to be promoted, facilitated &amp; supported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28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84FC0-7BF5-4DD9-A22D-9AF919A4A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07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7E9F-13DF-45B2-BA4F-F63780E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11935146" cy="937446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1: Regulations &amp;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218C-51C5-4F7F-ABF0-1727F292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811658"/>
            <a:ext cx="11935146" cy="6046341"/>
          </a:xfrm>
        </p:spPr>
        <p:txBody>
          <a:bodyPr/>
          <a:lstStyle/>
          <a:p>
            <a:endParaRPr lang="en-ZA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Regulations like the ones governing admission to HE from the school system:</a:t>
            </a:r>
          </a:p>
          <a:p>
            <a:pPr mar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: NCV &amp;NSC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Guidelines to be developed by the Quality Councils (QCs)</a:t>
            </a:r>
          </a:p>
          <a:p>
            <a:pPr marL="0" indent="0">
              <a:buNone/>
            </a:pPr>
            <a:r>
              <a:rPr lang="en-ZA" sz="2800" dirty="0">
                <a:latin typeface="Tw Cen MT" panose="020B0602020104020603" pitchFamily="34" charset="0"/>
              </a:rPr>
              <a:t>	: CHE, QCTO, Umalusi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Consultation with Universities South Africa is essential </a:t>
            </a:r>
          </a:p>
          <a:p>
            <a:pPr marL="0" indent="0">
              <a:buNone/>
            </a:pPr>
            <a:endParaRPr lang="en-ZA" dirty="0">
              <a:latin typeface="Tw Cen MT" panose="020B0602020104020603" pitchFamily="34" charset="0"/>
            </a:endParaRPr>
          </a:p>
          <a:p>
            <a:endParaRPr lang="en-ZA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ZA" dirty="0">
              <a:latin typeface="Tw Cen MT" panose="020B0602020104020603" pitchFamily="34" charset="0"/>
            </a:endParaRP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30995-961C-4D6A-8B36-A0E9C4A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352B46-9E5D-43F0-9072-BEF4779F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63856" y="1006867"/>
            <a:ext cx="3328826" cy="58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7E9F-13DF-45B2-BA4F-F63780E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11935146" cy="937446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2: Articulation Incentive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218C-51C5-4F7F-ABF0-1727F292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130157"/>
            <a:ext cx="11935146" cy="5727842"/>
          </a:xfrm>
        </p:spPr>
        <p:txBody>
          <a:bodyPr/>
          <a:lstStyle/>
          <a:p>
            <a:endParaRPr lang="en-ZA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Articulation Policy acknowledges that ‘specific articulation’ is ‘articulation in practice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Based on agreements between institutions: HEIs &amp; TVET Colleges, for example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800" dirty="0">
                <a:latin typeface="Tw Cen MT" panose="020B0602020104020603" pitchFamily="34" charset="0"/>
              </a:rPr>
              <a:t>There are no incentives for HEIs to enter into these agreements, nor sanctions for choosing not to</a:t>
            </a:r>
            <a:endParaRPr lang="en-ZA" sz="2800" dirty="0">
              <a:latin typeface="Tw Cen MT" panose="020B0602020104020603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Incentives could go a long way to promote ‘specific articulation’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Possibility of developing &amp; implementing an ‘Articulation Incentive Programme’ should be explored</a:t>
            </a:r>
          </a:p>
          <a:p>
            <a:endParaRPr lang="en-ZA" dirty="0">
              <a:latin typeface="Tw Cen MT" panose="020B0602020104020603" pitchFamily="34" charset="0"/>
            </a:endParaRP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30995-961C-4D6A-8B36-A0E9C4A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7E9F-13DF-45B2-BA4F-F63780E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11935146" cy="937446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3: The CAS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218C-51C5-4F7F-ABF0-1727F292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811658"/>
            <a:ext cx="11935146" cy="6046341"/>
          </a:xfrm>
        </p:spPr>
        <p:txBody>
          <a:bodyPr/>
          <a:lstStyle/>
          <a:p>
            <a:endParaRPr lang="en-ZA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The Central Applications Service (CAS) Bill was released last year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Seeks to establish &amp; operationalise the CAS for HEIs &amp; TVET Colleges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CAS could help promote &amp; facilitate articulation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Provide all prospective entrants with access to the necessary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Provide advice service for prospective &amp; unsuccessful applicants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Provide career counselling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Provide clearing house service</a:t>
            </a:r>
          </a:p>
          <a:p>
            <a:endParaRPr lang="en-ZA" dirty="0">
              <a:latin typeface="Tw Cen MT" panose="020B0602020104020603" pitchFamily="34" charset="0"/>
            </a:endParaRP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30995-961C-4D6A-8B36-A0E9C4A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5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7E9F-13DF-45B2-BA4F-F63780E7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11935146" cy="937446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accent1"/>
                </a:solidFill>
                <a:latin typeface="Tw Cen MT" panose="020B0602020104020603" pitchFamily="34" charset="0"/>
              </a:rPr>
              <a:t>Possible Intervention 4: Review of the HEQSF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218C-51C5-4F7F-ABF0-1727F292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811658"/>
            <a:ext cx="11935146" cy="60463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The Higher Education Qualifications Sub-Framework (HEQSF) regulates qualification &amp; learning programme offerings in 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All HE offerings need to be aligned to the HEQSF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First published in 2013: now going through a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Some aims of the review:</a:t>
            </a:r>
          </a:p>
          <a:p>
            <a:pPr marL="514350" indent="-514350">
              <a:buFont typeface="+mj-lt"/>
              <a:buAutoNum type="alphaLcParenR"/>
            </a:pPr>
            <a:r>
              <a:rPr lang="en-ZA" sz="2800" dirty="0">
                <a:latin typeface="Tw Cen MT" panose="020B0602020104020603" pitchFamily="34" charset="0"/>
              </a:rPr>
              <a:t>Need to provide greater clarity on the articulation possibilities between qualifications on the HEQSF &amp; those on the OQSF</a:t>
            </a:r>
          </a:p>
          <a:p>
            <a:pPr marL="514350" indent="-514350">
              <a:buFont typeface="+mj-lt"/>
              <a:buAutoNum type="alphaLcParenR"/>
            </a:pPr>
            <a:r>
              <a:rPr lang="en-ZA" sz="2800" dirty="0">
                <a:latin typeface="Tw Cen MT" panose="020B0602020104020603" pitchFamily="34" charset="0"/>
              </a:rPr>
              <a:t>Emphasise parity of esteem of qualifications on the same NQF levels on the HEQSF &amp; OQSF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latin typeface="Tw Cen MT" panose="020B0602020104020603" pitchFamily="34" charset="0"/>
              </a:rPr>
              <a:t>Will consult widely, including TVET sector before finalisation of review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30995-961C-4D6A-8B36-A0E9C4A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9CAD2E-7E5B-40C1-A402-F374045F6A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62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48BA4C4128C540A63DAD770E05055A" ma:contentTypeVersion="8" ma:contentTypeDescription="Create a new document." ma:contentTypeScope="" ma:versionID="5f3fc564ab63d87f5bce2f6d3067258d">
  <xsd:schema xmlns:xsd="http://www.w3.org/2001/XMLSchema" xmlns:xs="http://www.w3.org/2001/XMLSchema" xmlns:p="http://schemas.microsoft.com/office/2006/metadata/properties" xmlns:ns3="ab3a59bc-eb8a-4243-a24f-de132c075e95" targetNamespace="http://schemas.microsoft.com/office/2006/metadata/properties" ma:root="true" ma:fieldsID="ebacdddb037dacbe6203fb9db2d77a29" ns3:_="">
    <xsd:import namespace="ab3a59bc-eb8a-4243-a24f-de132c075e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a59bc-eb8a-4243-a24f-de132c075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C2898-8B74-4F28-B388-BDA02FBE6178}">
  <ds:schemaRefs>
    <ds:schemaRef ds:uri="http://purl.org/dc/dcmitype/"/>
    <ds:schemaRef ds:uri="http://schemas.microsoft.com/office/2006/metadata/properties"/>
    <ds:schemaRef ds:uri="ab3a59bc-eb8a-4243-a24f-de132c075e9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209DBD-F7B3-40BA-A683-0C75569C6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a59bc-eb8a-4243-a24f-de132c075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9E7BB-7B9F-432B-9322-4D6496B4D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820</Words>
  <Application>Microsoft Office PowerPoint</Application>
  <PresentationFormat>Widescreen</PresentationFormat>
  <Paragraphs>215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3</vt:lpstr>
      <vt:lpstr>Wisp</vt:lpstr>
      <vt:lpstr>       Articulation from Technical &amp; Vocational Education &amp; Training (TVET) Colleges to Higher Education </vt:lpstr>
      <vt:lpstr>The Position of the CHE Regarding Articulation</vt:lpstr>
      <vt:lpstr>HE Enrolment of Students through the TVET Sector Route</vt:lpstr>
      <vt:lpstr>University Enrolment Figures through the TVET Route</vt:lpstr>
      <vt:lpstr>What do the Figures Tell Us?</vt:lpstr>
      <vt:lpstr>Possible Intervention 1: Regulations &amp; Guidelines</vt:lpstr>
      <vt:lpstr>Possible Intervention 2: Articulation Incentive Programme</vt:lpstr>
      <vt:lpstr>Possible Intervention 3: The CAS Bill</vt:lpstr>
      <vt:lpstr>Possible Intervention 4: Review of the HEQSF</vt:lpstr>
      <vt:lpstr>Possible Intervention 5: Professional BEd/MEd/DEd Programmes for TVET Educators </vt:lpstr>
      <vt:lpstr>Possible Intervention 7: Structural Reform</vt:lpstr>
      <vt:lpstr>Possible Intervention 8: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the Implementation of Articulation in the PSET System</dc:title>
  <dc:creator>Ntokozo Blessing Bhengu</dc:creator>
  <cp:lastModifiedBy>Faith Ndenze</cp:lastModifiedBy>
  <cp:revision>9</cp:revision>
  <cp:lastPrinted>2020-11-17T15:59:24Z</cp:lastPrinted>
  <dcterms:created xsi:type="dcterms:W3CDTF">2020-11-17T11:10:57Z</dcterms:created>
  <dcterms:modified xsi:type="dcterms:W3CDTF">2020-11-18T07:08:48Z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0x010100B648BA4C4128C540A63DAD770E05055A</vt:lpwstr>
  </property>
</Properties>
</file>