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44"/>
  </p:notesMasterIdLst>
  <p:handoutMasterIdLst>
    <p:handoutMasterId r:id="rId45"/>
  </p:handoutMasterIdLst>
  <p:sldIdLst>
    <p:sldId id="256" r:id="rId3"/>
    <p:sldId id="257" r:id="rId4"/>
    <p:sldId id="342" r:id="rId5"/>
    <p:sldId id="343" r:id="rId6"/>
    <p:sldId id="267" r:id="rId7"/>
    <p:sldId id="339" r:id="rId8"/>
    <p:sldId id="270" r:id="rId9"/>
    <p:sldId id="347" r:id="rId10"/>
    <p:sldId id="348" r:id="rId11"/>
    <p:sldId id="349" r:id="rId12"/>
    <p:sldId id="350" r:id="rId13"/>
    <p:sldId id="351" r:id="rId14"/>
    <p:sldId id="354" r:id="rId15"/>
    <p:sldId id="353" r:id="rId16"/>
    <p:sldId id="274" r:id="rId17"/>
    <p:sldId id="297" r:id="rId18"/>
    <p:sldId id="298" r:id="rId19"/>
    <p:sldId id="299" r:id="rId20"/>
    <p:sldId id="323" r:id="rId21"/>
    <p:sldId id="300" r:id="rId22"/>
    <p:sldId id="301" r:id="rId23"/>
    <p:sldId id="324" r:id="rId24"/>
    <p:sldId id="302" r:id="rId25"/>
    <p:sldId id="325" r:id="rId26"/>
    <p:sldId id="326" r:id="rId27"/>
    <p:sldId id="331" r:id="rId28"/>
    <p:sldId id="338" r:id="rId29"/>
    <p:sldId id="307" r:id="rId30"/>
    <p:sldId id="308" r:id="rId31"/>
    <p:sldId id="327" r:id="rId32"/>
    <p:sldId id="309" r:id="rId33"/>
    <p:sldId id="340" r:id="rId34"/>
    <p:sldId id="312" r:id="rId35"/>
    <p:sldId id="313" r:id="rId36"/>
    <p:sldId id="329" r:id="rId37"/>
    <p:sldId id="314" r:id="rId38"/>
    <p:sldId id="315" r:id="rId39"/>
    <p:sldId id="316" r:id="rId40"/>
    <p:sldId id="317" r:id="rId41"/>
    <p:sldId id="333" r:id="rId42"/>
    <p:sldId id="261" r:id="rId43"/>
  </p:sldIdLst>
  <p:sldSz cx="9144000" cy="6858000" type="screen4x3"/>
  <p:notesSz cx="6797675" cy="9926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9900"/>
    <a:srgbClr val="993300"/>
    <a:srgbClr val="FF3399"/>
    <a:srgbClr val="800080"/>
    <a:srgbClr val="006666"/>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46F890A9-2807-4EBB-B81D-B2AA78EC7F39}" styleName="Dark Style 2 - Accent 5/Accent 6">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5">
              <a:tint val="20000"/>
            </a:schemeClr>
          </a:solidFill>
        </a:fill>
      </a:tcStyle>
    </a:lastRow>
    <a:firstRow>
      <a:tcTxStyle b="on">
        <a:fontRef idx="minor">
          <a:scrgbClr r="0" g="0" b="0"/>
        </a:fontRef>
        <a:schemeClr val="lt1"/>
      </a:tcTxStyle>
      <a:tcStyle>
        <a:tcBdr/>
        <a:fill>
          <a:solidFill>
            <a:schemeClr val="accent6"/>
          </a:solidFill>
        </a:fill>
      </a:tcStyle>
    </a:firstRow>
  </a:tblStyle>
  <a:tblStyle styleId="{74C1A8A3-306A-4EB7-A6B1-4F7E0EB9C5D6}" styleName="Medium Style 3 - Accent 5">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5"/>
          </a:solidFill>
        </a:fill>
      </a:tcStyle>
    </a:lastCol>
    <a:firstCol>
      <a:tcTxStyle b="on">
        <a:fontRef idx="minor">
          <a:scrgbClr r="0" g="0" b="0"/>
        </a:fontRef>
        <a:schemeClr val="lt1"/>
      </a:tcTxStyle>
      <a:tcStyle>
        <a:tcBdr/>
        <a:fill>
          <a:solidFill>
            <a:schemeClr val="accent5"/>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5"/>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5340" autoAdjust="0"/>
    <p:restoredTop sz="94095" autoAdjust="0"/>
  </p:normalViewPr>
  <p:slideViewPr>
    <p:cSldViewPr>
      <p:cViewPr varScale="1">
        <p:scale>
          <a:sx n="69" d="100"/>
          <a:sy n="69" d="100"/>
        </p:scale>
        <p:origin x="1014" y="66"/>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notesViewPr>
    <p:cSldViewPr>
      <p:cViewPr varScale="1">
        <p:scale>
          <a:sx n="51" d="100"/>
          <a:sy n="51" d="100"/>
        </p:scale>
        <p:origin x="2624" y="40"/>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viewProps" Target="viewProps.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handoutMaster" Target="handoutMasters/handoutMaster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notesMaster" Target="notesMasters/notes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theme" Target="theme/theme1.xml"/><Relationship Id="rId8" Type="http://schemas.openxmlformats.org/officeDocument/2006/relationships/slide" Target="slides/slide6.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presProps" Target="presProps.xml"/><Relationship Id="rId20" Type="http://schemas.openxmlformats.org/officeDocument/2006/relationships/slide" Target="slides/slide18.xml"/><Relationship Id="rId41" Type="http://schemas.openxmlformats.org/officeDocument/2006/relationships/slide" Target="slides/slide39.xml"/><Relationship Id="rId1" Type="http://schemas.openxmlformats.org/officeDocument/2006/relationships/slideMaster" Target="slideMasters/slideMaster1.xml"/><Relationship Id="rId6" Type="http://schemas.openxmlformats.org/officeDocument/2006/relationships/slide" Target="slides/slide4.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embeddings/oleObject1.bin"/><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5.xml"/><Relationship Id="rId1" Type="http://schemas.microsoft.com/office/2011/relationships/chartStyle" Target="style5.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spPr>
            <a:solidFill>
              <a:srgbClr val="FFC000"/>
            </a:solidFill>
            <a:ln>
              <a:noFill/>
            </a:ln>
            <a:effectLst/>
          </c:spPr>
          <c:invertIfNegative val="0"/>
          <c:dPt>
            <c:idx val="4"/>
            <c:invertIfNegative val="0"/>
            <c:bubble3D val="0"/>
            <c:spPr>
              <a:solidFill>
                <a:srgbClr val="00B050"/>
              </a:solidFill>
              <a:ln>
                <a:noFill/>
              </a:ln>
              <a:effectLst/>
            </c:spPr>
            <c:extLst>
              <c:ext xmlns:c16="http://schemas.microsoft.com/office/drawing/2014/chart" uri="{C3380CC4-5D6E-409C-BE32-E72D297353CC}">
                <c16:uniqueId val="{00000001-C6E3-4A9B-88D6-921ACD37E37B}"/>
              </c:ext>
            </c:extLst>
          </c:dPt>
          <c:cat>
            <c:strRef>
              <c:f>Sheet1!$A$1:$A$5</c:f>
              <c:strCache>
                <c:ptCount val="5"/>
                <c:pt idx="0">
                  <c:v>2015/16</c:v>
                </c:pt>
                <c:pt idx="1">
                  <c:v>2016/17</c:v>
                </c:pt>
                <c:pt idx="2">
                  <c:v>2017/18</c:v>
                </c:pt>
                <c:pt idx="3">
                  <c:v>2018/19</c:v>
                </c:pt>
                <c:pt idx="4">
                  <c:v>2019/20</c:v>
                </c:pt>
              </c:strCache>
            </c:strRef>
          </c:cat>
          <c:val>
            <c:numRef>
              <c:f>Sheet1!$B$1:$B$5</c:f>
              <c:numCache>
                <c:formatCode>General</c:formatCode>
                <c:ptCount val="5"/>
                <c:pt idx="0">
                  <c:v>1</c:v>
                </c:pt>
                <c:pt idx="1">
                  <c:v>1</c:v>
                </c:pt>
                <c:pt idx="2">
                  <c:v>1</c:v>
                </c:pt>
                <c:pt idx="3">
                  <c:v>1</c:v>
                </c:pt>
                <c:pt idx="4">
                  <c:v>1</c:v>
                </c:pt>
              </c:numCache>
            </c:numRef>
          </c:val>
          <c:extLst>
            <c:ext xmlns:c16="http://schemas.microsoft.com/office/drawing/2014/chart" uri="{C3380CC4-5D6E-409C-BE32-E72D297353CC}">
              <c16:uniqueId val="{00000002-C6E3-4A9B-88D6-921ACD37E37B}"/>
            </c:ext>
          </c:extLst>
        </c:ser>
        <c:dLbls>
          <c:showLegendKey val="0"/>
          <c:showVal val="0"/>
          <c:showCatName val="0"/>
          <c:showSerName val="0"/>
          <c:showPercent val="0"/>
          <c:showBubbleSize val="0"/>
        </c:dLbls>
        <c:gapWidth val="47"/>
        <c:overlap val="-27"/>
        <c:axId val="128015920"/>
        <c:axId val="128019184"/>
      </c:barChart>
      <c:catAx>
        <c:axId val="12801592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8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28019184"/>
        <c:crosses val="autoZero"/>
        <c:auto val="1"/>
        <c:lblAlgn val="ctr"/>
        <c:lblOffset val="100"/>
        <c:noMultiLvlLbl val="0"/>
      </c:catAx>
      <c:valAx>
        <c:axId val="128019184"/>
        <c:scaling>
          <c:orientation val="minMax"/>
          <c:max val="1"/>
        </c:scaling>
        <c:delete val="1"/>
        <c:axPos val="l"/>
        <c:numFmt formatCode="General" sourceLinked="1"/>
        <c:majorTickMark val="none"/>
        <c:minorTickMark val="none"/>
        <c:tickLblPos val="nextTo"/>
        <c:crossAx val="128015920"/>
        <c:crosses val="autoZero"/>
        <c:crossBetween val="between"/>
      </c:valAx>
      <c:spPr>
        <a:noFill/>
        <a:ln>
          <a:noFill/>
        </a:ln>
        <a:effectLst/>
      </c:spPr>
    </c:plotArea>
    <c:plotVisOnly val="1"/>
    <c:dispBlanksAs val="gap"/>
    <c:showDLblsOverMax val="0"/>
  </c:chart>
  <c:spPr>
    <a:noFill/>
    <a:ln>
      <a:noFill/>
    </a:ln>
    <a:effectLst/>
  </c:spPr>
  <c:txPr>
    <a:bodyPr/>
    <a:lstStyle/>
    <a:p>
      <a:pPr>
        <a:defRPr sz="1800">
          <a:solidFill>
            <a:schemeClr val="tx1"/>
          </a:solidFill>
          <a:latin typeface="Arial" panose="020B0604020202020204" pitchFamily="34" charset="0"/>
          <a:cs typeface="Arial" panose="020B0604020202020204" pitchFamily="34" charset="0"/>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15"/>
      <c:rotY val="20"/>
      <c:depthPercent val="100"/>
      <c:rAngAx val="1"/>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bar3DChart>
        <c:barDir val="col"/>
        <c:grouping val="clustered"/>
        <c:varyColors val="0"/>
        <c:ser>
          <c:idx val="0"/>
          <c:order val="0"/>
          <c:tx>
            <c:strRef>
              <c:f>'[2019 20 annual report.xlsx]Findings'!$A$10</c:f>
              <c:strCache>
                <c:ptCount val="1"/>
                <c:pt idx="0">
                  <c:v>2015/16</c:v>
                </c:pt>
              </c:strCache>
            </c:strRef>
          </c:tx>
          <c:spPr>
            <a:solidFill>
              <a:schemeClr val="accent5">
                <a:lumMod val="75000"/>
              </a:schemeClr>
            </a:solidFill>
            <a:ln>
              <a:noFill/>
            </a:ln>
            <a:effectLst/>
            <a:sp3d/>
          </c:spPr>
          <c:invertIfNegative val="0"/>
          <c:dLbls>
            <c:spPr>
              <a:noFill/>
              <a:ln>
                <a:noFill/>
              </a:ln>
              <a:effectLst/>
            </c:spPr>
            <c:txPr>
              <a:bodyPr rot="0" spcFirstLastPara="1" vertOverflow="ellipsis" vert="horz" wrap="square" anchor="ctr" anchorCtr="1"/>
              <a:lstStyle/>
              <a:p>
                <a:pPr>
                  <a:defRPr sz="2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'[2019 20 annual report.xlsx]Findings'!$B$9:$D$9</c:f>
              <c:strCache>
                <c:ptCount val="3"/>
                <c:pt idx="0">
                  <c:v>Accruals and Commitments</c:v>
                </c:pt>
                <c:pt idx="1">
                  <c:v>Supply Chain Management</c:v>
                </c:pt>
                <c:pt idx="2">
                  <c:v>Performance Information</c:v>
                </c:pt>
              </c:strCache>
            </c:strRef>
          </c:cat>
          <c:val>
            <c:numRef>
              <c:f>'[2019 20 annual report.xlsx]Findings'!$B$10:$D$10</c:f>
              <c:numCache>
                <c:formatCode>General</c:formatCode>
                <c:ptCount val="3"/>
                <c:pt idx="0">
                  <c:v>0</c:v>
                </c:pt>
                <c:pt idx="1">
                  <c:v>1</c:v>
                </c:pt>
                <c:pt idx="2">
                  <c:v>0</c:v>
                </c:pt>
              </c:numCache>
            </c:numRef>
          </c:val>
          <c:extLst>
            <c:ext xmlns:c16="http://schemas.microsoft.com/office/drawing/2014/chart" uri="{C3380CC4-5D6E-409C-BE32-E72D297353CC}">
              <c16:uniqueId val="{00000000-4DE3-427B-8150-40F413A784AF}"/>
            </c:ext>
          </c:extLst>
        </c:ser>
        <c:ser>
          <c:idx val="1"/>
          <c:order val="1"/>
          <c:tx>
            <c:strRef>
              <c:f>'[2019 20 annual report.xlsx]Findings'!$A$11</c:f>
              <c:strCache>
                <c:ptCount val="1"/>
                <c:pt idx="0">
                  <c:v>2016/17</c:v>
                </c:pt>
              </c:strCache>
            </c:strRef>
          </c:tx>
          <c:spPr>
            <a:solidFill>
              <a:srgbClr val="993300"/>
            </a:solidFill>
            <a:ln>
              <a:noFill/>
            </a:ln>
            <a:effectLst/>
            <a:sp3d/>
          </c:spPr>
          <c:invertIfNegative val="0"/>
          <c:dLbls>
            <c:spPr>
              <a:noFill/>
              <a:ln>
                <a:noFill/>
              </a:ln>
              <a:effectLst/>
            </c:spPr>
            <c:txPr>
              <a:bodyPr rot="0" spcFirstLastPara="1" vertOverflow="ellipsis" vert="horz" wrap="square" anchor="ctr" anchorCtr="1"/>
              <a:lstStyle/>
              <a:p>
                <a:pPr>
                  <a:defRPr sz="2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'[2019 20 annual report.xlsx]Findings'!$B$9:$D$9</c:f>
              <c:strCache>
                <c:ptCount val="3"/>
                <c:pt idx="0">
                  <c:v>Accruals and Commitments</c:v>
                </c:pt>
                <c:pt idx="1">
                  <c:v>Supply Chain Management</c:v>
                </c:pt>
                <c:pt idx="2">
                  <c:v>Performance Information</c:v>
                </c:pt>
              </c:strCache>
            </c:strRef>
          </c:cat>
          <c:val>
            <c:numRef>
              <c:f>'[2019 20 annual report.xlsx]Findings'!$B$11:$D$11</c:f>
              <c:numCache>
                <c:formatCode>General</c:formatCode>
                <c:ptCount val="3"/>
                <c:pt idx="0">
                  <c:v>2</c:v>
                </c:pt>
                <c:pt idx="1">
                  <c:v>3</c:v>
                </c:pt>
                <c:pt idx="2">
                  <c:v>0</c:v>
                </c:pt>
              </c:numCache>
            </c:numRef>
          </c:val>
          <c:extLst>
            <c:ext xmlns:c16="http://schemas.microsoft.com/office/drawing/2014/chart" uri="{C3380CC4-5D6E-409C-BE32-E72D297353CC}">
              <c16:uniqueId val="{00000001-4DE3-427B-8150-40F413A784AF}"/>
            </c:ext>
          </c:extLst>
        </c:ser>
        <c:ser>
          <c:idx val="2"/>
          <c:order val="2"/>
          <c:tx>
            <c:strRef>
              <c:f>'[2019 20 annual report.xlsx]Findings'!$A$12</c:f>
              <c:strCache>
                <c:ptCount val="1"/>
                <c:pt idx="0">
                  <c:v>2017/18</c:v>
                </c:pt>
              </c:strCache>
            </c:strRef>
          </c:tx>
          <c:spPr>
            <a:solidFill>
              <a:schemeClr val="accent3"/>
            </a:solidFill>
            <a:ln>
              <a:noFill/>
            </a:ln>
            <a:effectLst/>
            <a:sp3d/>
          </c:spPr>
          <c:invertIfNegative val="0"/>
          <c:dLbls>
            <c:spPr>
              <a:noFill/>
              <a:ln>
                <a:noFill/>
              </a:ln>
              <a:effectLst/>
            </c:spPr>
            <c:txPr>
              <a:bodyPr rot="0" spcFirstLastPara="1" vertOverflow="ellipsis" vert="horz" wrap="square" lIns="38100" tIns="19050" rIns="38100" bIns="19050" anchor="ctr" anchorCtr="1">
                <a:spAutoFit/>
              </a:bodyPr>
              <a:lstStyle/>
              <a:p>
                <a:pPr>
                  <a:defRPr sz="2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'[2019 20 annual report.xlsx]Findings'!$B$9:$D$9</c:f>
              <c:strCache>
                <c:ptCount val="3"/>
                <c:pt idx="0">
                  <c:v>Accruals and Commitments</c:v>
                </c:pt>
                <c:pt idx="1">
                  <c:v>Supply Chain Management</c:v>
                </c:pt>
                <c:pt idx="2">
                  <c:v>Performance Information</c:v>
                </c:pt>
              </c:strCache>
            </c:strRef>
          </c:cat>
          <c:val>
            <c:numRef>
              <c:f>'[2019 20 annual report.xlsx]Findings'!$B$12:$D$12</c:f>
              <c:numCache>
                <c:formatCode>General</c:formatCode>
                <c:ptCount val="3"/>
                <c:pt idx="0">
                  <c:v>0</c:v>
                </c:pt>
                <c:pt idx="1">
                  <c:v>4</c:v>
                </c:pt>
                <c:pt idx="2">
                  <c:v>0</c:v>
                </c:pt>
              </c:numCache>
            </c:numRef>
          </c:val>
          <c:extLst>
            <c:ext xmlns:c16="http://schemas.microsoft.com/office/drawing/2014/chart" uri="{C3380CC4-5D6E-409C-BE32-E72D297353CC}">
              <c16:uniqueId val="{00000002-4DE3-427B-8150-40F413A784AF}"/>
            </c:ext>
          </c:extLst>
        </c:ser>
        <c:ser>
          <c:idx val="3"/>
          <c:order val="3"/>
          <c:tx>
            <c:strRef>
              <c:f>'[2019 20 annual report.xlsx]Findings'!$A$13</c:f>
              <c:strCache>
                <c:ptCount val="1"/>
                <c:pt idx="0">
                  <c:v>2018/19</c:v>
                </c:pt>
              </c:strCache>
            </c:strRef>
          </c:tx>
          <c:spPr>
            <a:solidFill>
              <a:schemeClr val="accent4"/>
            </a:solidFill>
            <a:ln>
              <a:noFill/>
            </a:ln>
            <a:effectLst/>
            <a:sp3d/>
          </c:spPr>
          <c:invertIfNegative val="0"/>
          <c:dLbls>
            <c:spPr>
              <a:noFill/>
              <a:ln>
                <a:noFill/>
              </a:ln>
              <a:effectLst/>
            </c:spPr>
            <c:txPr>
              <a:bodyPr rot="0" spcFirstLastPara="1" vertOverflow="ellipsis" vert="horz" wrap="square" anchor="ctr" anchorCtr="1"/>
              <a:lstStyle/>
              <a:p>
                <a:pPr>
                  <a:defRPr sz="2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'[2019 20 annual report.xlsx]Findings'!$B$9:$D$9</c:f>
              <c:strCache>
                <c:ptCount val="3"/>
                <c:pt idx="0">
                  <c:v>Accruals and Commitments</c:v>
                </c:pt>
                <c:pt idx="1">
                  <c:v>Supply Chain Management</c:v>
                </c:pt>
                <c:pt idx="2">
                  <c:v>Performance Information</c:v>
                </c:pt>
              </c:strCache>
            </c:strRef>
          </c:cat>
          <c:val>
            <c:numRef>
              <c:f>'[2019 20 annual report.xlsx]Findings'!$B$13:$D$13</c:f>
              <c:numCache>
                <c:formatCode>General</c:formatCode>
                <c:ptCount val="3"/>
                <c:pt idx="0">
                  <c:v>4</c:v>
                </c:pt>
                <c:pt idx="1">
                  <c:v>2</c:v>
                </c:pt>
                <c:pt idx="2">
                  <c:v>4</c:v>
                </c:pt>
              </c:numCache>
            </c:numRef>
          </c:val>
          <c:extLst>
            <c:ext xmlns:c16="http://schemas.microsoft.com/office/drawing/2014/chart" uri="{C3380CC4-5D6E-409C-BE32-E72D297353CC}">
              <c16:uniqueId val="{00000003-4DE3-427B-8150-40F413A784AF}"/>
            </c:ext>
          </c:extLst>
        </c:ser>
        <c:ser>
          <c:idx val="4"/>
          <c:order val="4"/>
          <c:tx>
            <c:strRef>
              <c:f>'[2019 20 annual report.xlsx]Findings'!$A$14</c:f>
              <c:strCache>
                <c:ptCount val="1"/>
                <c:pt idx="0">
                  <c:v>2019/20</c:v>
                </c:pt>
              </c:strCache>
            </c:strRef>
          </c:tx>
          <c:spPr>
            <a:solidFill>
              <a:srgbClr val="FF9900"/>
            </a:solidFill>
            <a:ln>
              <a:noFill/>
            </a:ln>
            <a:effectLst/>
            <a:sp3d/>
          </c:spPr>
          <c:invertIfNegative val="0"/>
          <c:dLbls>
            <c:spPr>
              <a:noFill/>
              <a:ln>
                <a:noFill/>
              </a:ln>
              <a:effectLst/>
            </c:spPr>
            <c:txPr>
              <a:bodyPr rot="0" spcFirstLastPara="1" vertOverflow="ellipsis" vert="horz" wrap="square" anchor="ctr" anchorCtr="1"/>
              <a:lstStyle/>
              <a:p>
                <a:pPr>
                  <a:defRPr sz="2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'[2019 20 annual report.xlsx]Findings'!$B$9:$D$9</c:f>
              <c:strCache>
                <c:ptCount val="3"/>
                <c:pt idx="0">
                  <c:v>Accruals and Commitments</c:v>
                </c:pt>
                <c:pt idx="1">
                  <c:v>Supply Chain Management</c:v>
                </c:pt>
                <c:pt idx="2">
                  <c:v>Performance Information</c:v>
                </c:pt>
              </c:strCache>
            </c:strRef>
          </c:cat>
          <c:val>
            <c:numRef>
              <c:f>'[2019 20 annual report.xlsx]Findings'!$B$14:$D$14</c:f>
              <c:numCache>
                <c:formatCode>General</c:formatCode>
                <c:ptCount val="3"/>
                <c:pt idx="0">
                  <c:v>0</c:v>
                </c:pt>
                <c:pt idx="1">
                  <c:v>0</c:v>
                </c:pt>
                <c:pt idx="2">
                  <c:v>0</c:v>
                </c:pt>
              </c:numCache>
            </c:numRef>
          </c:val>
          <c:extLst>
            <c:ext xmlns:c16="http://schemas.microsoft.com/office/drawing/2014/chart" uri="{C3380CC4-5D6E-409C-BE32-E72D297353CC}">
              <c16:uniqueId val="{00000004-4DE3-427B-8150-40F413A784AF}"/>
            </c:ext>
          </c:extLst>
        </c:ser>
        <c:dLbls>
          <c:showLegendKey val="0"/>
          <c:showVal val="0"/>
          <c:showCatName val="0"/>
          <c:showSerName val="0"/>
          <c:showPercent val="0"/>
          <c:showBubbleSize val="0"/>
        </c:dLbls>
        <c:gapWidth val="150"/>
        <c:shape val="box"/>
        <c:axId val="128017008"/>
        <c:axId val="128013200"/>
        <c:axId val="0"/>
      </c:bar3DChart>
      <c:catAx>
        <c:axId val="128017008"/>
        <c:scaling>
          <c:orientation val="minMax"/>
        </c:scaling>
        <c:delete val="0"/>
        <c:axPos val="b"/>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2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28013200"/>
        <c:crosses val="autoZero"/>
        <c:auto val="1"/>
        <c:lblAlgn val="ctr"/>
        <c:lblOffset val="100"/>
        <c:noMultiLvlLbl val="0"/>
      </c:catAx>
      <c:valAx>
        <c:axId val="128013200"/>
        <c:scaling>
          <c:orientation val="minMax"/>
        </c:scaling>
        <c:delete val="1"/>
        <c:axPos val="l"/>
        <c:numFmt formatCode="General" sourceLinked="1"/>
        <c:majorTickMark val="none"/>
        <c:minorTickMark val="none"/>
        <c:tickLblPos val="nextTo"/>
        <c:crossAx val="12801700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2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chart>
  <c:spPr>
    <a:solidFill>
      <a:schemeClr val="accent5">
        <a:lumMod val="40000"/>
        <a:lumOff val="60000"/>
        <a:alpha val="30000"/>
      </a:schemeClr>
    </a:solidFill>
    <a:ln>
      <a:noFill/>
    </a:ln>
    <a:effectLst/>
  </c:spPr>
  <c:txPr>
    <a:bodyPr/>
    <a:lstStyle/>
    <a:p>
      <a:pPr>
        <a:defRPr sz="2000">
          <a:solidFill>
            <a:schemeClr val="tx1"/>
          </a:solidFill>
          <a:latin typeface="Arial" panose="020B0604020202020204" pitchFamily="34" charset="0"/>
          <a:cs typeface="Arial" panose="020B0604020202020204" pitchFamily="34" charset="0"/>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'Creditors payment in daus'!$B$6</c:f>
              <c:strCache>
                <c:ptCount val="1"/>
                <c:pt idx="0">
                  <c:v>Days</c:v>
                </c:pt>
              </c:strCache>
            </c:strRef>
          </c:tx>
          <c:spPr>
            <a:ln w="111125" cap="rnd">
              <a:solidFill>
                <a:schemeClr val="accent5">
                  <a:lumMod val="75000"/>
                </a:schemeClr>
              </a:solidFill>
              <a:round/>
            </a:ln>
            <a:effectLst/>
          </c:spPr>
          <c:marker>
            <c:symbol val="none"/>
          </c:marker>
          <c:dLbls>
            <c:dLbl>
              <c:idx val="0"/>
              <c:layout>
                <c:manualLayout>
                  <c:x val="-1.9366346287162915E-2"/>
                  <c:y val="0.1377885096100433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E711-4643-8663-042CE0B92D8C}"/>
                </c:ext>
              </c:extLst>
            </c:dLbl>
            <c:dLbl>
              <c:idx val="1"/>
              <c:layout>
                <c:manualLayout>
                  <c:x val="-2.0856065232329295E-2"/>
                  <c:y val="-0.1047192673036329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E711-4643-8663-042CE0B92D8C}"/>
                </c:ext>
              </c:extLst>
            </c:dLbl>
            <c:dLbl>
              <c:idx val="2"/>
              <c:layout>
                <c:manualLayout>
                  <c:x val="-2.0856065232329402E-2"/>
                  <c:y val="-8.2673105766026003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E711-4643-8663-042CE0B92D8C}"/>
                </c:ext>
              </c:extLst>
            </c:dLbl>
            <c:dLbl>
              <c:idx val="3"/>
              <c:layout>
                <c:manualLayout>
                  <c:x val="-1.7876627341996538E-2"/>
                  <c:y val="-7.1650024997222478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E711-4643-8663-042CE0B92D8C}"/>
                </c:ext>
              </c:extLst>
            </c:dLbl>
            <c:spPr>
              <a:noFill/>
              <a:ln>
                <a:noFill/>
              </a:ln>
              <a:effectLst/>
            </c:spPr>
            <c:txPr>
              <a:bodyPr rot="0" spcFirstLastPara="1" vertOverflow="ellipsis" vert="horz" wrap="square" anchor="ctr" anchorCtr="1"/>
              <a:lstStyle/>
              <a:p>
                <a:pPr>
                  <a:defRPr sz="18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'Creditors payment in daus'!$A$7:$A$11</c:f>
              <c:strCache>
                <c:ptCount val="5"/>
                <c:pt idx="0">
                  <c:v>2015/16</c:v>
                </c:pt>
                <c:pt idx="1">
                  <c:v>2016/17</c:v>
                </c:pt>
                <c:pt idx="2">
                  <c:v>2017/18</c:v>
                </c:pt>
                <c:pt idx="3">
                  <c:v>2018/19</c:v>
                </c:pt>
                <c:pt idx="4">
                  <c:v>2019/20</c:v>
                </c:pt>
              </c:strCache>
            </c:strRef>
          </c:cat>
          <c:val>
            <c:numRef>
              <c:f>'Creditors payment in daus'!$B$7:$B$11</c:f>
              <c:numCache>
                <c:formatCode>General</c:formatCode>
                <c:ptCount val="5"/>
                <c:pt idx="0">
                  <c:v>15</c:v>
                </c:pt>
                <c:pt idx="1">
                  <c:v>31</c:v>
                </c:pt>
                <c:pt idx="2">
                  <c:v>13</c:v>
                </c:pt>
                <c:pt idx="3">
                  <c:v>13</c:v>
                </c:pt>
                <c:pt idx="4">
                  <c:v>7</c:v>
                </c:pt>
              </c:numCache>
            </c:numRef>
          </c:val>
          <c:smooth val="0"/>
          <c:extLst>
            <c:ext xmlns:c16="http://schemas.microsoft.com/office/drawing/2014/chart" uri="{C3380CC4-5D6E-409C-BE32-E72D297353CC}">
              <c16:uniqueId val="{00000004-E711-4643-8663-042CE0B92D8C}"/>
            </c:ext>
          </c:extLst>
        </c:ser>
        <c:dLbls>
          <c:showLegendKey val="0"/>
          <c:showVal val="0"/>
          <c:showCatName val="0"/>
          <c:showSerName val="0"/>
          <c:showPercent val="0"/>
          <c:showBubbleSize val="0"/>
        </c:dLbls>
        <c:smooth val="0"/>
        <c:axId val="128018096"/>
        <c:axId val="128019728"/>
      </c:lineChart>
      <c:catAx>
        <c:axId val="12801809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8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28019728"/>
        <c:crosses val="autoZero"/>
        <c:auto val="1"/>
        <c:lblAlgn val="ctr"/>
        <c:lblOffset val="100"/>
        <c:noMultiLvlLbl val="0"/>
      </c:catAx>
      <c:valAx>
        <c:axId val="128019728"/>
        <c:scaling>
          <c:orientation val="minMax"/>
        </c:scaling>
        <c:delete val="1"/>
        <c:axPos val="l"/>
        <c:title>
          <c:tx>
            <c:rich>
              <a:bodyPr rot="-5400000" spcFirstLastPara="1" vertOverflow="ellipsis" vert="horz" wrap="square" anchor="ctr" anchorCtr="1"/>
              <a:lstStyle/>
              <a:p>
                <a:pPr>
                  <a:defRPr sz="1800" b="0" i="0" u="none" strike="noStrike" kern="1200" baseline="0">
                    <a:solidFill>
                      <a:schemeClr val="tx1"/>
                    </a:solidFill>
                    <a:latin typeface="Arial" panose="020B0604020202020204" pitchFamily="34" charset="0"/>
                    <a:ea typeface="+mn-ea"/>
                    <a:cs typeface="Arial" panose="020B0604020202020204" pitchFamily="34" charset="0"/>
                  </a:defRPr>
                </a:pPr>
                <a:r>
                  <a:rPr lang="en-US"/>
                  <a:t>Number of days</a:t>
                </a:r>
              </a:p>
            </c:rich>
          </c:tx>
          <c:overlay val="0"/>
          <c:spPr>
            <a:noFill/>
            <a:ln>
              <a:noFill/>
            </a:ln>
            <a:effectLst/>
          </c:spPr>
          <c:txPr>
            <a:bodyPr rot="-5400000" spcFirstLastPara="1" vertOverflow="ellipsis" vert="horz" wrap="square" anchor="ctr" anchorCtr="1"/>
            <a:lstStyle/>
            <a:p>
              <a:pPr>
                <a:defRPr sz="18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title>
        <c:numFmt formatCode="General" sourceLinked="1"/>
        <c:majorTickMark val="none"/>
        <c:minorTickMark val="none"/>
        <c:tickLblPos val="nextTo"/>
        <c:crossAx val="128018096"/>
        <c:crosses val="autoZero"/>
        <c:crossBetween val="between"/>
      </c:valAx>
      <c:spPr>
        <a:noFill/>
        <a:ln>
          <a:noFill/>
        </a:ln>
        <a:effectLst/>
      </c:spPr>
    </c:plotArea>
    <c:plotVisOnly val="1"/>
    <c:dispBlanksAs val="gap"/>
    <c:showDLblsOverMax val="0"/>
  </c:chart>
  <c:spPr>
    <a:solidFill>
      <a:schemeClr val="accent5">
        <a:lumMod val="20000"/>
        <a:lumOff val="80000"/>
        <a:alpha val="34000"/>
      </a:schemeClr>
    </a:solidFill>
    <a:ln>
      <a:noFill/>
    </a:ln>
    <a:effectLst/>
  </c:spPr>
  <c:txPr>
    <a:bodyPr/>
    <a:lstStyle/>
    <a:p>
      <a:pPr>
        <a:defRPr sz="1800">
          <a:solidFill>
            <a:schemeClr val="tx1"/>
          </a:solidFill>
          <a:latin typeface="Arial" panose="020B0604020202020204" pitchFamily="34" charset="0"/>
          <a:cs typeface="Arial" panose="020B0604020202020204" pitchFamily="34" charset="0"/>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spPr>
            <a:solidFill>
              <a:schemeClr val="accent5">
                <a:lumMod val="75000"/>
              </a:schemeClr>
            </a:solidFill>
            <a:ln>
              <a:noFill/>
            </a:ln>
            <a:effectLst/>
          </c:spPr>
          <c:invertIfNegative val="0"/>
          <c:dLbls>
            <c:spPr>
              <a:noFill/>
              <a:ln>
                <a:noFill/>
              </a:ln>
              <a:effectLst/>
            </c:spPr>
            <c:txPr>
              <a:bodyPr rot="0" spcFirstLastPara="1" vertOverflow="ellipsis" vert="horz" wrap="square" anchor="ctr" anchorCtr="1"/>
              <a:lstStyle/>
              <a:p>
                <a:pPr>
                  <a:defRPr sz="2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Sheet3!$A$1:$A$3</c:f>
              <c:strCache>
                <c:ptCount val="3"/>
                <c:pt idx="0">
                  <c:v>Previous financial year</c:v>
                </c:pt>
                <c:pt idx="1">
                  <c:v>Prior financial year</c:v>
                </c:pt>
                <c:pt idx="2">
                  <c:v>Current financial year</c:v>
                </c:pt>
              </c:strCache>
            </c:strRef>
          </c:cat>
          <c:val>
            <c:numRef>
              <c:f>Sheet3!$B$1:$B$3</c:f>
              <c:numCache>
                <c:formatCode>[$R-1C09]#,##0</c:formatCode>
                <c:ptCount val="3"/>
                <c:pt idx="0">
                  <c:v>979000</c:v>
                </c:pt>
                <c:pt idx="1">
                  <c:v>555000</c:v>
                </c:pt>
                <c:pt idx="2">
                  <c:v>132000</c:v>
                </c:pt>
              </c:numCache>
            </c:numRef>
          </c:val>
          <c:extLst>
            <c:ext xmlns:c16="http://schemas.microsoft.com/office/drawing/2014/chart" uri="{C3380CC4-5D6E-409C-BE32-E72D297353CC}">
              <c16:uniqueId val="{00000000-0251-4BA0-9F41-6EDC77AC8D29}"/>
            </c:ext>
          </c:extLst>
        </c:ser>
        <c:dLbls>
          <c:showLegendKey val="0"/>
          <c:showVal val="0"/>
          <c:showCatName val="0"/>
          <c:showSerName val="0"/>
          <c:showPercent val="0"/>
          <c:showBubbleSize val="0"/>
        </c:dLbls>
        <c:gapWidth val="53"/>
        <c:axId val="128012656"/>
        <c:axId val="128013744"/>
      </c:barChart>
      <c:catAx>
        <c:axId val="128012656"/>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2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28013744"/>
        <c:crosses val="autoZero"/>
        <c:auto val="1"/>
        <c:lblAlgn val="ctr"/>
        <c:lblOffset val="100"/>
        <c:noMultiLvlLbl val="0"/>
      </c:catAx>
      <c:valAx>
        <c:axId val="128013744"/>
        <c:scaling>
          <c:orientation val="minMax"/>
        </c:scaling>
        <c:delete val="1"/>
        <c:axPos val="b"/>
        <c:numFmt formatCode="[$R-1C09]#,##0" sourceLinked="1"/>
        <c:majorTickMark val="none"/>
        <c:minorTickMark val="none"/>
        <c:tickLblPos val="nextTo"/>
        <c:crossAx val="128012656"/>
        <c:crosses val="autoZero"/>
        <c:crossBetween val="between"/>
      </c:valAx>
      <c:spPr>
        <a:noFill/>
        <a:ln>
          <a:noFill/>
        </a:ln>
        <a:effectLst/>
      </c:spPr>
    </c:plotArea>
    <c:plotVisOnly val="1"/>
    <c:dispBlanksAs val="gap"/>
    <c:showDLblsOverMax val="0"/>
  </c:chart>
  <c:spPr>
    <a:solidFill>
      <a:schemeClr val="accent5">
        <a:lumMod val="20000"/>
        <a:lumOff val="80000"/>
        <a:alpha val="27000"/>
      </a:schemeClr>
    </a:solidFill>
    <a:ln>
      <a:noFill/>
    </a:ln>
    <a:effectLst/>
  </c:spPr>
  <c:txPr>
    <a:bodyPr/>
    <a:lstStyle/>
    <a:p>
      <a:pPr>
        <a:defRPr sz="2000">
          <a:solidFill>
            <a:schemeClr val="tx1"/>
          </a:solidFill>
          <a:latin typeface="Arial" panose="020B0604020202020204" pitchFamily="34" charset="0"/>
          <a:cs typeface="Arial" panose="020B0604020202020204" pitchFamily="34" charset="0"/>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
          <c:y val="3.560721756432713E-2"/>
          <c:w val="0.70523485177849699"/>
          <c:h val="0.79897753250051951"/>
        </c:manualLayout>
      </c:layout>
      <c:barChart>
        <c:barDir val="col"/>
        <c:grouping val="clustered"/>
        <c:varyColors val="0"/>
        <c:ser>
          <c:idx val="0"/>
          <c:order val="0"/>
          <c:tx>
            <c:strRef>
              <c:f>'Figure 4'!$A$6</c:f>
              <c:strCache>
                <c:ptCount val="1"/>
                <c:pt idx="0">
                  <c:v>Total number of cases on the database</c:v>
                </c:pt>
              </c:strCache>
            </c:strRef>
          </c:tx>
          <c:spPr>
            <a:solidFill>
              <a:srgbClr val="009999"/>
            </a:solidFill>
            <a:ln>
              <a:solidFill>
                <a:srgbClr val="009BD5"/>
              </a:solidFill>
            </a:ln>
            <a:effectLst/>
          </c:spPr>
          <c:invertIfNegative val="0"/>
          <c:dLbls>
            <c:dLbl>
              <c:idx val="0"/>
              <c:layout>
                <c:manualLayout>
                  <c:x val="0"/>
                  <c:y val="1.7574692442882251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BC45-4D03-AB71-7095441B3143}"/>
                </c:ext>
              </c:extLst>
            </c:dLbl>
            <c:dLbl>
              <c:idx val="1"/>
              <c:layout>
                <c:manualLayout>
                  <c:x val="-2.7100271002710027E-3"/>
                  <c:y val="1.7574692442882216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BC45-4D03-AB71-7095441B3143}"/>
                </c:ext>
              </c:extLst>
            </c:dLbl>
            <c:dLbl>
              <c:idx val="2"/>
              <c:layout>
                <c:manualLayout>
                  <c:x val="-2.7100271002710027E-3"/>
                  <c:y val="1.4059753954305799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BC45-4D03-AB71-7095441B3143}"/>
                </c:ext>
              </c:extLst>
            </c:dLbl>
            <c:dLbl>
              <c:idx val="3"/>
              <c:layout>
                <c:manualLayout>
                  <c:x val="-8.1300813008131079E-3"/>
                  <c:y val="1.4059753954305799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BC45-4D03-AB71-7095441B3143}"/>
                </c:ext>
              </c:extLst>
            </c:dLbl>
            <c:spPr>
              <a:noFill/>
              <a:ln>
                <a:noFill/>
              </a:ln>
              <a:effectLst/>
            </c:spPr>
            <c:txPr>
              <a:bodyPr rot="0" spcFirstLastPara="1" vertOverflow="ellipsis" vert="horz" wrap="square" anchor="ctr" anchorCtr="1"/>
              <a:lstStyle/>
              <a:p>
                <a:pPr>
                  <a:defRPr sz="18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'Figure 4'!$B$5:$E$5</c:f>
              <c:strCache>
                <c:ptCount val="4"/>
                <c:pt idx="0">
                  <c:v>2016/17</c:v>
                </c:pt>
                <c:pt idx="1">
                  <c:v>2017/18</c:v>
                </c:pt>
                <c:pt idx="2">
                  <c:v>2018/2019</c:v>
                </c:pt>
                <c:pt idx="3">
                  <c:v>2019/20</c:v>
                </c:pt>
              </c:strCache>
            </c:strRef>
          </c:cat>
          <c:val>
            <c:numRef>
              <c:f>'Figure 4'!$B$6:$E$6</c:f>
              <c:numCache>
                <c:formatCode>General</c:formatCode>
                <c:ptCount val="4"/>
                <c:pt idx="0">
                  <c:v>360</c:v>
                </c:pt>
                <c:pt idx="1">
                  <c:v>306</c:v>
                </c:pt>
                <c:pt idx="2">
                  <c:v>283</c:v>
                </c:pt>
                <c:pt idx="3">
                  <c:v>315</c:v>
                </c:pt>
              </c:numCache>
            </c:numRef>
          </c:val>
          <c:extLst>
            <c:ext xmlns:c16="http://schemas.microsoft.com/office/drawing/2014/chart" uri="{C3380CC4-5D6E-409C-BE32-E72D297353CC}">
              <c16:uniqueId val="{00000004-BC45-4D03-AB71-7095441B3143}"/>
            </c:ext>
          </c:extLst>
        </c:ser>
        <c:ser>
          <c:idx val="1"/>
          <c:order val="1"/>
          <c:tx>
            <c:strRef>
              <c:f>'Figure 4'!$A$7</c:f>
              <c:strCache>
                <c:ptCount val="1"/>
                <c:pt idx="0">
                  <c:v>Total number of cases concluded</c:v>
                </c:pt>
              </c:strCache>
            </c:strRef>
          </c:tx>
          <c:spPr>
            <a:solidFill>
              <a:srgbClr val="990000"/>
            </a:solidFill>
            <a:ln>
              <a:noFill/>
            </a:ln>
            <a:effectLst/>
          </c:spPr>
          <c:invertIfNegative val="0"/>
          <c:dLbls>
            <c:dLbl>
              <c:idx val="0"/>
              <c:layout>
                <c:manualLayout>
                  <c:x val="-2.4841628113209743E-17"/>
                  <c:y val="1.4059753954305768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BC45-4D03-AB71-7095441B3143}"/>
                </c:ext>
              </c:extLst>
            </c:dLbl>
            <c:dLbl>
              <c:idx val="1"/>
              <c:layout>
                <c:manualLayout>
                  <c:x val="0"/>
                  <c:y val="7.0298769771528994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BC45-4D03-AB71-7095441B3143}"/>
                </c:ext>
              </c:extLst>
            </c:dLbl>
            <c:dLbl>
              <c:idx val="2"/>
              <c:layout>
                <c:manualLayout>
                  <c:x val="-2.7100271002710027E-3"/>
                  <c:y val="7.0298769771528352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BC45-4D03-AB71-7095441B3143}"/>
                </c:ext>
              </c:extLst>
            </c:dLbl>
            <c:dLbl>
              <c:idx val="3"/>
              <c:layout>
                <c:manualLayout>
                  <c:x val="-9.9366512452838974E-17"/>
                  <c:y val="1.4059753954305799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BC45-4D03-AB71-7095441B3143}"/>
                </c:ext>
              </c:extLst>
            </c:dLbl>
            <c:spPr>
              <a:noFill/>
              <a:ln>
                <a:noFill/>
              </a:ln>
              <a:effectLst/>
            </c:spPr>
            <c:txPr>
              <a:bodyPr rot="0" spcFirstLastPara="1" vertOverflow="ellipsis" vert="horz" wrap="square" anchor="ctr" anchorCtr="1"/>
              <a:lstStyle/>
              <a:p>
                <a:pPr>
                  <a:defRPr sz="18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'Figure 4'!$B$5:$E$5</c:f>
              <c:strCache>
                <c:ptCount val="4"/>
                <c:pt idx="0">
                  <c:v>2016/17</c:v>
                </c:pt>
                <c:pt idx="1">
                  <c:v>2017/18</c:v>
                </c:pt>
                <c:pt idx="2">
                  <c:v>2018/2019</c:v>
                </c:pt>
                <c:pt idx="3">
                  <c:v>2019/20</c:v>
                </c:pt>
              </c:strCache>
            </c:strRef>
          </c:cat>
          <c:val>
            <c:numRef>
              <c:f>'Figure 4'!$B$7:$E$7</c:f>
              <c:numCache>
                <c:formatCode>General</c:formatCode>
                <c:ptCount val="4"/>
                <c:pt idx="0">
                  <c:v>303</c:v>
                </c:pt>
                <c:pt idx="1">
                  <c:v>211</c:v>
                </c:pt>
                <c:pt idx="2">
                  <c:v>193</c:v>
                </c:pt>
                <c:pt idx="3">
                  <c:v>225</c:v>
                </c:pt>
              </c:numCache>
            </c:numRef>
          </c:val>
          <c:extLst>
            <c:ext xmlns:c16="http://schemas.microsoft.com/office/drawing/2014/chart" uri="{C3380CC4-5D6E-409C-BE32-E72D297353CC}">
              <c16:uniqueId val="{00000009-BC45-4D03-AB71-7095441B3143}"/>
            </c:ext>
          </c:extLst>
        </c:ser>
        <c:dLbls>
          <c:showLegendKey val="0"/>
          <c:showVal val="0"/>
          <c:showCatName val="0"/>
          <c:showSerName val="0"/>
          <c:showPercent val="0"/>
          <c:showBubbleSize val="0"/>
        </c:dLbls>
        <c:gapWidth val="259"/>
        <c:overlap val="-27"/>
        <c:axId val="128014288"/>
        <c:axId val="128016464"/>
      </c:barChart>
      <c:lineChart>
        <c:grouping val="standard"/>
        <c:varyColors val="0"/>
        <c:ser>
          <c:idx val="2"/>
          <c:order val="2"/>
          <c:tx>
            <c:strRef>
              <c:f>'Figure 4'!$A$8</c:f>
              <c:strCache>
                <c:ptCount val="1"/>
                <c:pt idx="0">
                  <c:v>% of cases concluded</c:v>
                </c:pt>
              </c:strCache>
            </c:strRef>
          </c:tx>
          <c:spPr>
            <a:ln w="28575" cap="rnd">
              <a:solidFill>
                <a:srgbClr val="FFC000"/>
              </a:solidFill>
              <a:round/>
            </a:ln>
            <a:effectLst/>
          </c:spPr>
          <c:marker>
            <c:symbol val="none"/>
          </c:marker>
          <c:dLbls>
            <c:dLbl>
              <c:idx val="0"/>
              <c:layout>
                <c:manualLayout>
                  <c:x val="1.6012660845286931E-3"/>
                  <c:y val="-2.5694007968514388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A26C-4715-A2A1-8C1F873D339F}"/>
                </c:ext>
              </c:extLst>
            </c:dLbl>
            <c:dLbl>
              <c:idx val="1"/>
              <c:layout>
                <c:manualLayout>
                  <c:x val="-5.8712411515264137E-17"/>
                  <c:y val="-5.9952685259866904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A26C-4715-A2A1-8C1F873D339F}"/>
                </c:ext>
              </c:extLst>
            </c:dLbl>
            <c:dLbl>
              <c:idx val="2"/>
              <c:layout>
                <c:manualLayout>
                  <c:x val="3.2025321690573277E-3"/>
                  <c:y val="-6.8517354582705053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A26C-4715-A2A1-8C1F873D339F}"/>
                </c:ext>
              </c:extLst>
            </c:dLbl>
            <c:spPr>
              <a:noFill/>
              <a:ln>
                <a:noFill/>
              </a:ln>
              <a:effectLst/>
            </c:spPr>
            <c:txPr>
              <a:bodyPr rot="0" spcFirstLastPara="1" vertOverflow="ellipsis" vert="horz" wrap="square" anchor="ctr" anchorCtr="1"/>
              <a:lstStyle/>
              <a:p>
                <a:pPr>
                  <a:defRPr sz="18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'Figure 4'!$B$5:$E$5</c:f>
              <c:strCache>
                <c:ptCount val="4"/>
                <c:pt idx="0">
                  <c:v>2016/17</c:v>
                </c:pt>
                <c:pt idx="1">
                  <c:v>2017/18</c:v>
                </c:pt>
                <c:pt idx="2">
                  <c:v>2018/2019</c:v>
                </c:pt>
                <c:pt idx="3">
                  <c:v>2019/20</c:v>
                </c:pt>
              </c:strCache>
            </c:strRef>
          </c:cat>
          <c:val>
            <c:numRef>
              <c:f>'Figure 4'!$B$8:$E$8</c:f>
              <c:numCache>
                <c:formatCode>0%</c:formatCode>
                <c:ptCount val="4"/>
                <c:pt idx="0">
                  <c:v>0.84</c:v>
                </c:pt>
                <c:pt idx="1">
                  <c:v>0.69</c:v>
                </c:pt>
                <c:pt idx="2">
                  <c:v>0.68</c:v>
                </c:pt>
                <c:pt idx="3">
                  <c:v>0.71</c:v>
                </c:pt>
              </c:numCache>
            </c:numRef>
          </c:val>
          <c:smooth val="0"/>
          <c:extLst>
            <c:ext xmlns:c16="http://schemas.microsoft.com/office/drawing/2014/chart" uri="{C3380CC4-5D6E-409C-BE32-E72D297353CC}">
              <c16:uniqueId val="{0000000A-BC45-4D03-AB71-7095441B3143}"/>
            </c:ext>
          </c:extLst>
        </c:ser>
        <c:dLbls>
          <c:showLegendKey val="0"/>
          <c:showVal val="0"/>
          <c:showCatName val="0"/>
          <c:showSerName val="0"/>
          <c:showPercent val="0"/>
          <c:showBubbleSize val="0"/>
        </c:dLbls>
        <c:marker val="1"/>
        <c:smooth val="0"/>
        <c:axId val="1863288608"/>
        <c:axId val="1863291328"/>
      </c:lineChart>
      <c:catAx>
        <c:axId val="12801428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8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crossAx val="128016464"/>
        <c:crosses val="autoZero"/>
        <c:auto val="1"/>
        <c:lblAlgn val="ctr"/>
        <c:lblOffset val="100"/>
        <c:noMultiLvlLbl val="0"/>
      </c:catAx>
      <c:valAx>
        <c:axId val="128016464"/>
        <c:scaling>
          <c:orientation val="minMax"/>
          <c:max val="450"/>
        </c:scaling>
        <c:delete val="0"/>
        <c:axPos val="l"/>
        <c:numFmt formatCode="General" sourceLinked="1"/>
        <c:majorTickMark val="none"/>
        <c:minorTickMark val="none"/>
        <c:tickLblPos val="none"/>
        <c:spPr>
          <a:noFill/>
          <a:ln>
            <a:noFill/>
          </a:ln>
          <a:effectLst/>
        </c:spPr>
        <c:txPr>
          <a:bodyPr rot="-60000000" spcFirstLastPara="1" vertOverflow="ellipsis" vert="horz" wrap="square" anchor="ctr" anchorCtr="1"/>
          <a:lstStyle/>
          <a:p>
            <a:pPr>
              <a:defRPr sz="18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crossAx val="128014288"/>
        <c:crosses val="autoZero"/>
        <c:crossBetween val="between"/>
      </c:valAx>
      <c:valAx>
        <c:axId val="1863291328"/>
        <c:scaling>
          <c:orientation val="minMax"/>
        </c:scaling>
        <c:delete val="0"/>
        <c:axPos val="r"/>
        <c:numFmt formatCode="0%" sourceLinked="1"/>
        <c:majorTickMark val="out"/>
        <c:minorTickMark val="none"/>
        <c:tickLblPos val="none"/>
        <c:spPr>
          <a:noFill/>
          <a:ln>
            <a:noFill/>
          </a:ln>
          <a:effectLst/>
        </c:spPr>
        <c:txPr>
          <a:bodyPr rot="-60000000" spcFirstLastPara="1" vertOverflow="ellipsis" vert="horz" wrap="square" anchor="ctr" anchorCtr="1"/>
          <a:lstStyle/>
          <a:p>
            <a:pPr>
              <a:defRPr sz="18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crossAx val="1863288608"/>
        <c:crosses val="max"/>
        <c:crossBetween val="between"/>
      </c:valAx>
      <c:catAx>
        <c:axId val="1863288608"/>
        <c:scaling>
          <c:orientation val="minMax"/>
        </c:scaling>
        <c:delete val="1"/>
        <c:axPos val="b"/>
        <c:numFmt formatCode="General" sourceLinked="1"/>
        <c:majorTickMark val="out"/>
        <c:minorTickMark val="none"/>
        <c:tickLblPos val="nextTo"/>
        <c:crossAx val="1863291328"/>
        <c:crosses val="autoZero"/>
        <c:auto val="1"/>
        <c:lblAlgn val="ctr"/>
        <c:lblOffset val="100"/>
        <c:noMultiLvlLbl val="0"/>
      </c:catAx>
      <c:spPr>
        <a:noFill/>
        <a:ln>
          <a:noFill/>
        </a:ln>
        <a:effectLst/>
      </c:spPr>
    </c:plotArea>
    <c:legend>
      <c:legendPos val="r"/>
      <c:layout>
        <c:manualLayout>
          <c:xMode val="edge"/>
          <c:yMode val="edge"/>
          <c:x val="0.74935445952691515"/>
          <c:y val="0.17244233033920614"/>
          <c:w val="0.23837560182277828"/>
          <c:h val="0.79250883291331986"/>
        </c:manualLayout>
      </c:layout>
      <c:overlay val="0"/>
      <c:spPr>
        <a:noFill/>
        <a:ln>
          <a:noFill/>
        </a:ln>
        <a:effectLst/>
      </c:spPr>
      <c:txPr>
        <a:bodyPr rot="0" spcFirstLastPara="1" vertOverflow="ellipsis" vert="horz" wrap="square" anchor="ctr" anchorCtr="1"/>
        <a:lstStyle/>
        <a:p>
          <a:pPr>
            <a:defRPr sz="18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chart>
  <c:spPr>
    <a:noFill/>
    <a:ln w="9525" cap="flat" cmpd="sng" algn="ctr">
      <a:solidFill>
        <a:schemeClr val="tx1">
          <a:lumMod val="15000"/>
          <a:lumOff val="85000"/>
        </a:schemeClr>
      </a:solidFill>
      <a:round/>
    </a:ln>
    <a:effectLst/>
  </c:spPr>
  <c:txPr>
    <a:bodyPr/>
    <a:lstStyle/>
    <a:p>
      <a:pPr>
        <a:defRPr sz="1800">
          <a:solidFill>
            <a:sysClr val="windowText" lastClr="000000"/>
          </a:solidFill>
          <a:latin typeface="Arial" panose="020B0604020202020204" pitchFamily="34" charset="0"/>
          <a:cs typeface="Arial" panose="020B0604020202020204" pitchFamily="34" charset="0"/>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8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32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8055"/>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50443" y="0"/>
            <a:ext cx="2945659" cy="498055"/>
          </a:xfrm>
          <a:prstGeom prst="rect">
            <a:avLst/>
          </a:prstGeom>
        </p:spPr>
        <p:txBody>
          <a:bodyPr vert="horz" lIns="91440" tIns="45720" rIns="91440" bIns="45720" rtlCol="0"/>
          <a:lstStyle>
            <a:lvl1pPr algn="r">
              <a:defRPr sz="1200"/>
            </a:lvl1pPr>
          </a:lstStyle>
          <a:p>
            <a:fld id="{DC2F17DD-F9C4-42C0-B318-ECCEBFD5C439}" type="datetimeFigureOut">
              <a:rPr lang="en-US" smtClean="0"/>
              <a:t>11/17/2020</a:t>
            </a:fld>
            <a:endParaRPr lang="en-US"/>
          </a:p>
        </p:txBody>
      </p:sp>
      <p:sp>
        <p:nvSpPr>
          <p:cNvPr id="4" name="Footer Placeholder 3"/>
          <p:cNvSpPr>
            <a:spLocks noGrp="1"/>
          </p:cNvSpPr>
          <p:nvPr>
            <p:ph type="ftr" sz="quarter" idx="2"/>
          </p:nvPr>
        </p:nvSpPr>
        <p:spPr>
          <a:xfrm>
            <a:off x="0" y="9428584"/>
            <a:ext cx="2945659" cy="498054"/>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50443" y="9428584"/>
            <a:ext cx="2945659" cy="498054"/>
          </a:xfrm>
          <a:prstGeom prst="rect">
            <a:avLst/>
          </a:prstGeom>
        </p:spPr>
        <p:txBody>
          <a:bodyPr vert="horz" lIns="91440" tIns="45720" rIns="91440" bIns="45720" rtlCol="0" anchor="b"/>
          <a:lstStyle>
            <a:lvl1pPr algn="r">
              <a:defRPr sz="1200"/>
            </a:lvl1pPr>
          </a:lstStyle>
          <a:p>
            <a:fld id="{85709265-D93A-4CB9-9E1C-95028958B226}" type="slidenum">
              <a:rPr lang="en-US" smtClean="0"/>
              <a:t>‹#›</a:t>
            </a:fld>
            <a:endParaRPr lang="en-US"/>
          </a:p>
        </p:txBody>
      </p:sp>
    </p:spTree>
    <p:extLst>
      <p:ext uri="{BB962C8B-B14F-4D97-AF65-F5344CB8AC3E}">
        <p14:creationId xmlns:p14="http://schemas.microsoft.com/office/powerpoint/2010/main" val="139107287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8055"/>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50443" y="0"/>
            <a:ext cx="2945659" cy="498055"/>
          </a:xfrm>
          <a:prstGeom prst="rect">
            <a:avLst/>
          </a:prstGeom>
        </p:spPr>
        <p:txBody>
          <a:bodyPr vert="horz" lIns="91440" tIns="45720" rIns="91440" bIns="45720" rtlCol="0"/>
          <a:lstStyle>
            <a:lvl1pPr algn="r">
              <a:defRPr sz="1200"/>
            </a:lvl1pPr>
          </a:lstStyle>
          <a:p>
            <a:fld id="{E72FF9FC-C754-4515-B058-B7B378D6A432}" type="datetimeFigureOut">
              <a:rPr lang="en-US" smtClean="0"/>
              <a:t>11/17/2020</a:t>
            </a:fld>
            <a:endParaRPr lang="en-US"/>
          </a:p>
        </p:txBody>
      </p:sp>
      <p:sp>
        <p:nvSpPr>
          <p:cNvPr id="4" name="Slide Image Placeholder 3"/>
          <p:cNvSpPr>
            <a:spLocks noGrp="1" noRot="1" noChangeAspect="1"/>
          </p:cNvSpPr>
          <p:nvPr>
            <p:ph type="sldImg" idx="2"/>
          </p:nvPr>
        </p:nvSpPr>
        <p:spPr>
          <a:xfrm>
            <a:off x="1166813" y="1241425"/>
            <a:ext cx="4464050" cy="3349625"/>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79768" y="4777194"/>
            <a:ext cx="5438140" cy="3908614"/>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9428584"/>
            <a:ext cx="2945659" cy="498054"/>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50443" y="9428584"/>
            <a:ext cx="2945659" cy="498054"/>
          </a:xfrm>
          <a:prstGeom prst="rect">
            <a:avLst/>
          </a:prstGeom>
        </p:spPr>
        <p:txBody>
          <a:bodyPr vert="horz" lIns="91440" tIns="45720" rIns="91440" bIns="45720" rtlCol="0" anchor="b"/>
          <a:lstStyle>
            <a:lvl1pPr algn="r">
              <a:defRPr sz="1200"/>
            </a:lvl1pPr>
          </a:lstStyle>
          <a:p>
            <a:fld id="{8015AED0-F47D-4378-B7D6-B30353CD46D5}" type="slidenum">
              <a:rPr lang="en-US" smtClean="0"/>
              <a:t>‹#›</a:t>
            </a:fld>
            <a:endParaRPr lang="en-US"/>
          </a:p>
        </p:txBody>
      </p:sp>
    </p:spTree>
    <p:extLst>
      <p:ext uri="{BB962C8B-B14F-4D97-AF65-F5344CB8AC3E}">
        <p14:creationId xmlns:p14="http://schemas.microsoft.com/office/powerpoint/2010/main" val="386240241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015AED0-F47D-4378-B7D6-B30353CD46D5}" type="slidenum">
              <a:rPr lang="en-US" smtClean="0"/>
              <a:t>1</a:t>
            </a:fld>
            <a:endParaRPr lang="en-US"/>
          </a:p>
        </p:txBody>
      </p:sp>
    </p:spTree>
    <p:extLst>
      <p:ext uri="{BB962C8B-B14F-4D97-AF65-F5344CB8AC3E}">
        <p14:creationId xmlns:p14="http://schemas.microsoft.com/office/powerpoint/2010/main" val="80573294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38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ZA" altLang="en-US" smtClean="0"/>
          </a:p>
        </p:txBody>
      </p:sp>
      <p:sp>
        <p:nvSpPr>
          <p:cNvPr id="1638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54063" indent="-290513">
              <a:spcBef>
                <a:spcPct val="30000"/>
              </a:spcBef>
              <a:defRPr sz="1200">
                <a:solidFill>
                  <a:schemeClr val="tx1"/>
                </a:solidFill>
                <a:latin typeface="Calibri" panose="020F0502020204030204" pitchFamily="34" charset="0"/>
              </a:defRPr>
            </a:lvl2pPr>
            <a:lvl3pPr marL="1162050" indent="-231775">
              <a:spcBef>
                <a:spcPct val="30000"/>
              </a:spcBef>
              <a:defRPr sz="1200">
                <a:solidFill>
                  <a:schemeClr val="tx1"/>
                </a:solidFill>
                <a:latin typeface="Calibri" panose="020F0502020204030204" pitchFamily="34" charset="0"/>
              </a:defRPr>
            </a:lvl3pPr>
            <a:lvl4pPr marL="1625600" indent="-231775">
              <a:spcBef>
                <a:spcPct val="30000"/>
              </a:spcBef>
              <a:defRPr sz="1200">
                <a:solidFill>
                  <a:schemeClr val="tx1"/>
                </a:solidFill>
                <a:latin typeface="Calibri" panose="020F0502020204030204" pitchFamily="34" charset="0"/>
              </a:defRPr>
            </a:lvl4pPr>
            <a:lvl5pPr marL="2090738" indent="-231775">
              <a:spcBef>
                <a:spcPct val="30000"/>
              </a:spcBef>
              <a:defRPr sz="1200">
                <a:solidFill>
                  <a:schemeClr val="tx1"/>
                </a:solidFill>
                <a:latin typeface="Calibri" panose="020F0502020204030204" pitchFamily="34" charset="0"/>
              </a:defRPr>
            </a:lvl5pPr>
            <a:lvl6pPr marL="2547938" indent="-231775" eaLnBrk="0" fontAlgn="base" hangingPunct="0">
              <a:spcBef>
                <a:spcPct val="30000"/>
              </a:spcBef>
              <a:spcAft>
                <a:spcPct val="0"/>
              </a:spcAft>
              <a:defRPr sz="1200">
                <a:solidFill>
                  <a:schemeClr val="tx1"/>
                </a:solidFill>
                <a:latin typeface="Calibri" panose="020F0502020204030204" pitchFamily="34" charset="0"/>
              </a:defRPr>
            </a:lvl6pPr>
            <a:lvl7pPr marL="3005138" indent="-231775" eaLnBrk="0" fontAlgn="base" hangingPunct="0">
              <a:spcBef>
                <a:spcPct val="30000"/>
              </a:spcBef>
              <a:spcAft>
                <a:spcPct val="0"/>
              </a:spcAft>
              <a:defRPr sz="1200">
                <a:solidFill>
                  <a:schemeClr val="tx1"/>
                </a:solidFill>
                <a:latin typeface="Calibri" panose="020F0502020204030204" pitchFamily="34" charset="0"/>
              </a:defRPr>
            </a:lvl7pPr>
            <a:lvl8pPr marL="3462338" indent="-231775" eaLnBrk="0" fontAlgn="base" hangingPunct="0">
              <a:spcBef>
                <a:spcPct val="30000"/>
              </a:spcBef>
              <a:spcAft>
                <a:spcPct val="0"/>
              </a:spcAft>
              <a:defRPr sz="1200">
                <a:solidFill>
                  <a:schemeClr val="tx1"/>
                </a:solidFill>
                <a:latin typeface="Calibri" panose="020F0502020204030204" pitchFamily="34" charset="0"/>
              </a:defRPr>
            </a:lvl8pPr>
            <a:lvl9pPr marL="3919538" indent="-231775"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D2EF4B15-FCE2-4CCC-9DE2-205A7C8252AF}" type="slidenum">
              <a:rPr lang="en-ZA" altLang="en-US" smtClean="0">
                <a:solidFill>
                  <a:srgbClr val="000000"/>
                </a:solidFill>
                <a:latin typeface="Arial" panose="020B0604020202020204" pitchFamily="34" charset="0"/>
              </a:rPr>
              <a:pPr>
                <a:spcBef>
                  <a:spcPct val="0"/>
                </a:spcBef>
              </a:pPr>
              <a:t>26</a:t>
            </a:fld>
            <a:endParaRPr lang="en-ZA" altLang="en-US" smtClean="0">
              <a:solidFill>
                <a:srgbClr val="000000"/>
              </a:solidFill>
              <a:latin typeface="Arial" panose="020B0604020202020204" pitchFamily="34" charset="0"/>
            </a:endParaRPr>
          </a:p>
        </p:txBody>
      </p:sp>
    </p:spTree>
    <p:extLst>
      <p:ext uri="{BB962C8B-B14F-4D97-AF65-F5344CB8AC3E}">
        <p14:creationId xmlns:p14="http://schemas.microsoft.com/office/powerpoint/2010/main" val="171186066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38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ZA" altLang="en-US" smtClean="0"/>
          </a:p>
        </p:txBody>
      </p:sp>
      <p:sp>
        <p:nvSpPr>
          <p:cNvPr id="1638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54063" indent="-290513">
              <a:spcBef>
                <a:spcPct val="30000"/>
              </a:spcBef>
              <a:defRPr sz="1200">
                <a:solidFill>
                  <a:schemeClr val="tx1"/>
                </a:solidFill>
                <a:latin typeface="Calibri" panose="020F0502020204030204" pitchFamily="34" charset="0"/>
              </a:defRPr>
            </a:lvl2pPr>
            <a:lvl3pPr marL="1162050" indent="-231775">
              <a:spcBef>
                <a:spcPct val="30000"/>
              </a:spcBef>
              <a:defRPr sz="1200">
                <a:solidFill>
                  <a:schemeClr val="tx1"/>
                </a:solidFill>
                <a:latin typeface="Calibri" panose="020F0502020204030204" pitchFamily="34" charset="0"/>
              </a:defRPr>
            </a:lvl3pPr>
            <a:lvl4pPr marL="1625600" indent="-231775">
              <a:spcBef>
                <a:spcPct val="30000"/>
              </a:spcBef>
              <a:defRPr sz="1200">
                <a:solidFill>
                  <a:schemeClr val="tx1"/>
                </a:solidFill>
                <a:latin typeface="Calibri" panose="020F0502020204030204" pitchFamily="34" charset="0"/>
              </a:defRPr>
            </a:lvl4pPr>
            <a:lvl5pPr marL="2090738" indent="-231775">
              <a:spcBef>
                <a:spcPct val="30000"/>
              </a:spcBef>
              <a:defRPr sz="1200">
                <a:solidFill>
                  <a:schemeClr val="tx1"/>
                </a:solidFill>
                <a:latin typeface="Calibri" panose="020F0502020204030204" pitchFamily="34" charset="0"/>
              </a:defRPr>
            </a:lvl5pPr>
            <a:lvl6pPr marL="2547938" indent="-231775" eaLnBrk="0" fontAlgn="base" hangingPunct="0">
              <a:spcBef>
                <a:spcPct val="30000"/>
              </a:spcBef>
              <a:spcAft>
                <a:spcPct val="0"/>
              </a:spcAft>
              <a:defRPr sz="1200">
                <a:solidFill>
                  <a:schemeClr val="tx1"/>
                </a:solidFill>
                <a:latin typeface="Calibri" panose="020F0502020204030204" pitchFamily="34" charset="0"/>
              </a:defRPr>
            </a:lvl6pPr>
            <a:lvl7pPr marL="3005138" indent="-231775" eaLnBrk="0" fontAlgn="base" hangingPunct="0">
              <a:spcBef>
                <a:spcPct val="30000"/>
              </a:spcBef>
              <a:spcAft>
                <a:spcPct val="0"/>
              </a:spcAft>
              <a:defRPr sz="1200">
                <a:solidFill>
                  <a:schemeClr val="tx1"/>
                </a:solidFill>
                <a:latin typeface="Calibri" panose="020F0502020204030204" pitchFamily="34" charset="0"/>
              </a:defRPr>
            </a:lvl7pPr>
            <a:lvl8pPr marL="3462338" indent="-231775" eaLnBrk="0" fontAlgn="base" hangingPunct="0">
              <a:spcBef>
                <a:spcPct val="30000"/>
              </a:spcBef>
              <a:spcAft>
                <a:spcPct val="0"/>
              </a:spcAft>
              <a:defRPr sz="1200">
                <a:solidFill>
                  <a:schemeClr val="tx1"/>
                </a:solidFill>
                <a:latin typeface="Calibri" panose="020F0502020204030204" pitchFamily="34" charset="0"/>
              </a:defRPr>
            </a:lvl8pPr>
            <a:lvl9pPr marL="3919538" indent="-231775"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D2EF4B15-FCE2-4CCC-9DE2-205A7C8252AF}" type="slidenum">
              <a:rPr lang="en-ZA" altLang="en-US" smtClean="0">
                <a:solidFill>
                  <a:srgbClr val="000000"/>
                </a:solidFill>
                <a:latin typeface="Arial" panose="020B0604020202020204" pitchFamily="34" charset="0"/>
              </a:rPr>
              <a:pPr>
                <a:spcBef>
                  <a:spcPct val="0"/>
                </a:spcBef>
              </a:pPr>
              <a:t>27</a:t>
            </a:fld>
            <a:endParaRPr lang="en-ZA" altLang="en-US" smtClean="0">
              <a:solidFill>
                <a:srgbClr val="000000"/>
              </a:solidFill>
              <a:latin typeface="Arial" panose="020B0604020202020204" pitchFamily="34" charset="0"/>
            </a:endParaRPr>
          </a:p>
        </p:txBody>
      </p:sp>
    </p:spTree>
    <p:extLst>
      <p:ext uri="{BB962C8B-B14F-4D97-AF65-F5344CB8AC3E}">
        <p14:creationId xmlns:p14="http://schemas.microsoft.com/office/powerpoint/2010/main" val="171186066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277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ZA" dirty="0" smtClean="0"/>
          </a:p>
        </p:txBody>
      </p:sp>
      <p:sp>
        <p:nvSpPr>
          <p:cNvPr id="3277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3300" b="1">
                <a:solidFill>
                  <a:schemeClr val="tx1"/>
                </a:solidFill>
                <a:latin typeface="Arial" charset="0"/>
                <a:ea typeface="ＭＳ Ｐゴシック" pitchFamily="34" charset="-128"/>
              </a:defRPr>
            </a:lvl1pPr>
            <a:lvl2pPr marL="755357" indent="-290522" eaLnBrk="0" hangingPunct="0">
              <a:defRPr sz="3300" b="1">
                <a:solidFill>
                  <a:schemeClr val="tx1"/>
                </a:solidFill>
                <a:latin typeface="Arial" charset="0"/>
                <a:ea typeface="ＭＳ Ｐゴシック" pitchFamily="34" charset="-128"/>
              </a:defRPr>
            </a:lvl2pPr>
            <a:lvl3pPr marL="1162088" indent="-232418" eaLnBrk="0" hangingPunct="0">
              <a:defRPr sz="3300" b="1">
                <a:solidFill>
                  <a:schemeClr val="tx1"/>
                </a:solidFill>
                <a:latin typeface="Arial" charset="0"/>
                <a:ea typeface="ＭＳ Ｐゴシック" pitchFamily="34" charset="-128"/>
              </a:defRPr>
            </a:lvl3pPr>
            <a:lvl4pPr marL="1626923" indent="-232418" eaLnBrk="0" hangingPunct="0">
              <a:defRPr sz="3300" b="1">
                <a:solidFill>
                  <a:schemeClr val="tx1"/>
                </a:solidFill>
                <a:latin typeface="Arial" charset="0"/>
                <a:ea typeface="ＭＳ Ｐゴシック" pitchFamily="34" charset="-128"/>
              </a:defRPr>
            </a:lvl4pPr>
            <a:lvl5pPr marL="2091759" indent="-232418" eaLnBrk="0" hangingPunct="0">
              <a:defRPr sz="3300" b="1">
                <a:solidFill>
                  <a:schemeClr val="tx1"/>
                </a:solidFill>
                <a:latin typeface="Arial" charset="0"/>
                <a:ea typeface="ＭＳ Ｐゴシック" pitchFamily="34" charset="-128"/>
              </a:defRPr>
            </a:lvl5pPr>
            <a:lvl6pPr marL="2556594" indent="-232418" algn="ctr" eaLnBrk="0" fontAlgn="base" hangingPunct="0">
              <a:spcBef>
                <a:spcPct val="0"/>
              </a:spcBef>
              <a:spcAft>
                <a:spcPct val="0"/>
              </a:spcAft>
              <a:defRPr sz="3300" b="1">
                <a:solidFill>
                  <a:schemeClr val="tx1"/>
                </a:solidFill>
                <a:latin typeface="Arial" charset="0"/>
                <a:ea typeface="ＭＳ Ｐゴシック" pitchFamily="34" charset="-128"/>
              </a:defRPr>
            </a:lvl6pPr>
            <a:lvl7pPr marL="3021429" indent="-232418" algn="ctr" eaLnBrk="0" fontAlgn="base" hangingPunct="0">
              <a:spcBef>
                <a:spcPct val="0"/>
              </a:spcBef>
              <a:spcAft>
                <a:spcPct val="0"/>
              </a:spcAft>
              <a:defRPr sz="3300" b="1">
                <a:solidFill>
                  <a:schemeClr val="tx1"/>
                </a:solidFill>
                <a:latin typeface="Arial" charset="0"/>
                <a:ea typeface="ＭＳ Ｐゴシック" pitchFamily="34" charset="-128"/>
              </a:defRPr>
            </a:lvl7pPr>
            <a:lvl8pPr marL="3486264" indent="-232418" algn="ctr" eaLnBrk="0" fontAlgn="base" hangingPunct="0">
              <a:spcBef>
                <a:spcPct val="0"/>
              </a:spcBef>
              <a:spcAft>
                <a:spcPct val="0"/>
              </a:spcAft>
              <a:defRPr sz="3300" b="1">
                <a:solidFill>
                  <a:schemeClr val="tx1"/>
                </a:solidFill>
                <a:latin typeface="Arial" charset="0"/>
                <a:ea typeface="ＭＳ Ｐゴシック" pitchFamily="34" charset="-128"/>
              </a:defRPr>
            </a:lvl8pPr>
            <a:lvl9pPr marL="3951100" indent="-232418" algn="ctr" eaLnBrk="0" fontAlgn="base" hangingPunct="0">
              <a:spcBef>
                <a:spcPct val="0"/>
              </a:spcBef>
              <a:spcAft>
                <a:spcPct val="0"/>
              </a:spcAft>
              <a:defRPr sz="3300" b="1">
                <a:solidFill>
                  <a:schemeClr val="tx1"/>
                </a:solidFill>
                <a:latin typeface="Arial" charset="0"/>
                <a:ea typeface="ＭＳ Ｐゴシック" pitchFamily="34" charset="-128"/>
              </a:defRPr>
            </a:lvl9pPr>
          </a:lstStyle>
          <a:p>
            <a:fld id="{9A307AAB-6ADB-4125-B949-88BC49AD6D94}" type="slidenum">
              <a:rPr lang="en-ZA" sz="1200" b="0">
                <a:solidFill>
                  <a:prstClr val="black"/>
                </a:solidFill>
              </a:rPr>
              <a:pPr/>
              <a:t>28</a:t>
            </a:fld>
            <a:endParaRPr lang="en-ZA" sz="1200" b="0" dirty="0">
              <a:solidFill>
                <a:prstClr val="black"/>
              </a:solidFill>
            </a:endParaRPr>
          </a:p>
        </p:txBody>
      </p:sp>
    </p:spTree>
    <p:extLst>
      <p:ext uri="{BB962C8B-B14F-4D97-AF65-F5344CB8AC3E}">
        <p14:creationId xmlns:p14="http://schemas.microsoft.com/office/powerpoint/2010/main" val="208601363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355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ZA" altLang="en-US" smtClean="0"/>
          </a:p>
        </p:txBody>
      </p:sp>
      <p:sp>
        <p:nvSpPr>
          <p:cNvPr id="2355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54063" indent="-290513">
              <a:spcBef>
                <a:spcPct val="30000"/>
              </a:spcBef>
              <a:defRPr sz="1200">
                <a:solidFill>
                  <a:schemeClr val="tx1"/>
                </a:solidFill>
                <a:latin typeface="Calibri" panose="020F0502020204030204" pitchFamily="34" charset="0"/>
              </a:defRPr>
            </a:lvl2pPr>
            <a:lvl3pPr marL="1162050" indent="-231775">
              <a:spcBef>
                <a:spcPct val="30000"/>
              </a:spcBef>
              <a:defRPr sz="1200">
                <a:solidFill>
                  <a:schemeClr val="tx1"/>
                </a:solidFill>
                <a:latin typeface="Calibri" panose="020F0502020204030204" pitchFamily="34" charset="0"/>
              </a:defRPr>
            </a:lvl3pPr>
            <a:lvl4pPr marL="1625600" indent="-231775">
              <a:spcBef>
                <a:spcPct val="30000"/>
              </a:spcBef>
              <a:defRPr sz="1200">
                <a:solidFill>
                  <a:schemeClr val="tx1"/>
                </a:solidFill>
                <a:latin typeface="Calibri" panose="020F0502020204030204" pitchFamily="34" charset="0"/>
              </a:defRPr>
            </a:lvl4pPr>
            <a:lvl5pPr marL="2090738" indent="-231775">
              <a:spcBef>
                <a:spcPct val="30000"/>
              </a:spcBef>
              <a:defRPr sz="1200">
                <a:solidFill>
                  <a:schemeClr val="tx1"/>
                </a:solidFill>
                <a:latin typeface="Calibri" panose="020F0502020204030204" pitchFamily="34" charset="0"/>
              </a:defRPr>
            </a:lvl5pPr>
            <a:lvl6pPr marL="2547938" indent="-231775" eaLnBrk="0" fontAlgn="base" hangingPunct="0">
              <a:spcBef>
                <a:spcPct val="30000"/>
              </a:spcBef>
              <a:spcAft>
                <a:spcPct val="0"/>
              </a:spcAft>
              <a:defRPr sz="1200">
                <a:solidFill>
                  <a:schemeClr val="tx1"/>
                </a:solidFill>
                <a:latin typeface="Calibri" panose="020F0502020204030204" pitchFamily="34" charset="0"/>
              </a:defRPr>
            </a:lvl6pPr>
            <a:lvl7pPr marL="3005138" indent="-231775" eaLnBrk="0" fontAlgn="base" hangingPunct="0">
              <a:spcBef>
                <a:spcPct val="30000"/>
              </a:spcBef>
              <a:spcAft>
                <a:spcPct val="0"/>
              </a:spcAft>
              <a:defRPr sz="1200">
                <a:solidFill>
                  <a:schemeClr val="tx1"/>
                </a:solidFill>
                <a:latin typeface="Calibri" panose="020F0502020204030204" pitchFamily="34" charset="0"/>
              </a:defRPr>
            </a:lvl7pPr>
            <a:lvl8pPr marL="3462338" indent="-231775" eaLnBrk="0" fontAlgn="base" hangingPunct="0">
              <a:spcBef>
                <a:spcPct val="30000"/>
              </a:spcBef>
              <a:spcAft>
                <a:spcPct val="0"/>
              </a:spcAft>
              <a:defRPr sz="1200">
                <a:solidFill>
                  <a:schemeClr val="tx1"/>
                </a:solidFill>
                <a:latin typeface="Calibri" panose="020F0502020204030204" pitchFamily="34" charset="0"/>
              </a:defRPr>
            </a:lvl8pPr>
            <a:lvl9pPr marL="3919538" indent="-231775"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315A39B0-3F6A-4FE1-9BE7-AE10B58788FB}" type="slidenum">
              <a:rPr lang="en-ZA" altLang="en-US" smtClean="0">
                <a:solidFill>
                  <a:srgbClr val="000000"/>
                </a:solidFill>
                <a:latin typeface="Arial" panose="020B0604020202020204" pitchFamily="34" charset="0"/>
              </a:rPr>
              <a:pPr>
                <a:spcBef>
                  <a:spcPct val="0"/>
                </a:spcBef>
              </a:pPr>
              <a:t>29</a:t>
            </a:fld>
            <a:endParaRPr lang="en-ZA" altLang="en-US" smtClean="0">
              <a:solidFill>
                <a:srgbClr val="000000"/>
              </a:solidFill>
              <a:latin typeface="Arial" panose="020B0604020202020204" pitchFamily="34" charset="0"/>
            </a:endParaRPr>
          </a:p>
        </p:txBody>
      </p:sp>
    </p:spTree>
    <p:extLst>
      <p:ext uri="{BB962C8B-B14F-4D97-AF65-F5344CB8AC3E}">
        <p14:creationId xmlns:p14="http://schemas.microsoft.com/office/powerpoint/2010/main" val="114051677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355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ZA" altLang="en-US" smtClean="0"/>
          </a:p>
        </p:txBody>
      </p:sp>
      <p:sp>
        <p:nvSpPr>
          <p:cNvPr id="2355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54063" indent="-290513">
              <a:spcBef>
                <a:spcPct val="30000"/>
              </a:spcBef>
              <a:defRPr sz="1200">
                <a:solidFill>
                  <a:schemeClr val="tx1"/>
                </a:solidFill>
                <a:latin typeface="Calibri" panose="020F0502020204030204" pitchFamily="34" charset="0"/>
              </a:defRPr>
            </a:lvl2pPr>
            <a:lvl3pPr marL="1162050" indent="-231775">
              <a:spcBef>
                <a:spcPct val="30000"/>
              </a:spcBef>
              <a:defRPr sz="1200">
                <a:solidFill>
                  <a:schemeClr val="tx1"/>
                </a:solidFill>
                <a:latin typeface="Calibri" panose="020F0502020204030204" pitchFamily="34" charset="0"/>
              </a:defRPr>
            </a:lvl3pPr>
            <a:lvl4pPr marL="1625600" indent="-231775">
              <a:spcBef>
                <a:spcPct val="30000"/>
              </a:spcBef>
              <a:defRPr sz="1200">
                <a:solidFill>
                  <a:schemeClr val="tx1"/>
                </a:solidFill>
                <a:latin typeface="Calibri" panose="020F0502020204030204" pitchFamily="34" charset="0"/>
              </a:defRPr>
            </a:lvl4pPr>
            <a:lvl5pPr marL="2090738" indent="-231775">
              <a:spcBef>
                <a:spcPct val="30000"/>
              </a:spcBef>
              <a:defRPr sz="1200">
                <a:solidFill>
                  <a:schemeClr val="tx1"/>
                </a:solidFill>
                <a:latin typeface="Calibri" panose="020F0502020204030204" pitchFamily="34" charset="0"/>
              </a:defRPr>
            </a:lvl5pPr>
            <a:lvl6pPr marL="2547938" indent="-231775" eaLnBrk="0" fontAlgn="base" hangingPunct="0">
              <a:spcBef>
                <a:spcPct val="30000"/>
              </a:spcBef>
              <a:spcAft>
                <a:spcPct val="0"/>
              </a:spcAft>
              <a:defRPr sz="1200">
                <a:solidFill>
                  <a:schemeClr val="tx1"/>
                </a:solidFill>
                <a:latin typeface="Calibri" panose="020F0502020204030204" pitchFamily="34" charset="0"/>
              </a:defRPr>
            </a:lvl6pPr>
            <a:lvl7pPr marL="3005138" indent="-231775" eaLnBrk="0" fontAlgn="base" hangingPunct="0">
              <a:spcBef>
                <a:spcPct val="30000"/>
              </a:spcBef>
              <a:spcAft>
                <a:spcPct val="0"/>
              </a:spcAft>
              <a:defRPr sz="1200">
                <a:solidFill>
                  <a:schemeClr val="tx1"/>
                </a:solidFill>
                <a:latin typeface="Calibri" panose="020F0502020204030204" pitchFamily="34" charset="0"/>
              </a:defRPr>
            </a:lvl7pPr>
            <a:lvl8pPr marL="3462338" indent="-231775" eaLnBrk="0" fontAlgn="base" hangingPunct="0">
              <a:spcBef>
                <a:spcPct val="30000"/>
              </a:spcBef>
              <a:spcAft>
                <a:spcPct val="0"/>
              </a:spcAft>
              <a:defRPr sz="1200">
                <a:solidFill>
                  <a:schemeClr val="tx1"/>
                </a:solidFill>
                <a:latin typeface="Calibri" panose="020F0502020204030204" pitchFamily="34" charset="0"/>
              </a:defRPr>
            </a:lvl8pPr>
            <a:lvl9pPr marL="3919538" indent="-231775"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315A39B0-3F6A-4FE1-9BE7-AE10B58788FB}" type="slidenum">
              <a:rPr lang="en-ZA" altLang="en-US" smtClean="0">
                <a:solidFill>
                  <a:srgbClr val="000000"/>
                </a:solidFill>
                <a:latin typeface="Arial" panose="020B0604020202020204" pitchFamily="34" charset="0"/>
              </a:rPr>
              <a:pPr>
                <a:spcBef>
                  <a:spcPct val="0"/>
                </a:spcBef>
              </a:pPr>
              <a:t>30</a:t>
            </a:fld>
            <a:endParaRPr lang="en-ZA" altLang="en-US" smtClean="0">
              <a:solidFill>
                <a:srgbClr val="000000"/>
              </a:solidFill>
              <a:latin typeface="Arial" panose="020B0604020202020204" pitchFamily="34" charset="0"/>
            </a:endParaRPr>
          </a:p>
        </p:txBody>
      </p:sp>
    </p:spTree>
    <p:extLst>
      <p:ext uri="{BB962C8B-B14F-4D97-AF65-F5344CB8AC3E}">
        <p14:creationId xmlns:p14="http://schemas.microsoft.com/office/powerpoint/2010/main" val="41457557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355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ZA" altLang="en-US" smtClean="0"/>
          </a:p>
        </p:txBody>
      </p:sp>
      <p:sp>
        <p:nvSpPr>
          <p:cNvPr id="2355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54063" indent="-290513">
              <a:spcBef>
                <a:spcPct val="30000"/>
              </a:spcBef>
              <a:defRPr sz="1200">
                <a:solidFill>
                  <a:schemeClr val="tx1"/>
                </a:solidFill>
                <a:latin typeface="Calibri" panose="020F0502020204030204" pitchFamily="34" charset="0"/>
              </a:defRPr>
            </a:lvl2pPr>
            <a:lvl3pPr marL="1162050" indent="-231775">
              <a:spcBef>
                <a:spcPct val="30000"/>
              </a:spcBef>
              <a:defRPr sz="1200">
                <a:solidFill>
                  <a:schemeClr val="tx1"/>
                </a:solidFill>
                <a:latin typeface="Calibri" panose="020F0502020204030204" pitchFamily="34" charset="0"/>
              </a:defRPr>
            </a:lvl3pPr>
            <a:lvl4pPr marL="1625600" indent="-231775">
              <a:spcBef>
                <a:spcPct val="30000"/>
              </a:spcBef>
              <a:defRPr sz="1200">
                <a:solidFill>
                  <a:schemeClr val="tx1"/>
                </a:solidFill>
                <a:latin typeface="Calibri" panose="020F0502020204030204" pitchFamily="34" charset="0"/>
              </a:defRPr>
            </a:lvl4pPr>
            <a:lvl5pPr marL="2090738" indent="-231775">
              <a:spcBef>
                <a:spcPct val="30000"/>
              </a:spcBef>
              <a:defRPr sz="1200">
                <a:solidFill>
                  <a:schemeClr val="tx1"/>
                </a:solidFill>
                <a:latin typeface="Calibri" panose="020F0502020204030204" pitchFamily="34" charset="0"/>
              </a:defRPr>
            </a:lvl5pPr>
            <a:lvl6pPr marL="2547938" indent="-231775" eaLnBrk="0" fontAlgn="base" hangingPunct="0">
              <a:spcBef>
                <a:spcPct val="30000"/>
              </a:spcBef>
              <a:spcAft>
                <a:spcPct val="0"/>
              </a:spcAft>
              <a:defRPr sz="1200">
                <a:solidFill>
                  <a:schemeClr val="tx1"/>
                </a:solidFill>
                <a:latin typeface="Calibri" panose="020F0502020204030204" pitchFamily="34" charset="0"/>
              </a:defRPr>
            </a:lvl6pPr>
            <a:lvl7pPr marL="3005138" indent="-231775" eaLnBrk="0" fontAlgn="base" hangingPunct="0">
              <a:spcBef>
                <a:spcPct val="30000"/>
              </a:spcBef>
              <a:spcAft>
                <a:spcPct val="0"/>
              </a:spcAft>
              <a:defRPr sz="1200">
                <a:solidFill>
                  <a:schemeClr val="tx1"/>
                </a:solidFill>
                <a:latin typeface="Calibri" panose="020F0502020204030204" pitchFamily="34" charset="0"/>
              </a:defRPr>
            </a:lvl7pPr>
            <a:lvl8pPr marL="3462338" indent="-231775" eaLnBrk="0" fontAlgn="base" hangingPunct="0">
              <a:spcBef>
                <a:spcPct val="30000"/>
              </a:spcBef>
              <a:spcAft>
                <a:spcPct val="0"/>
              </a:spcAft>
              <a:defRPr sz="1200">
                <a:solidFill>
                  <a:schemeClr val="tx1"/>
                </a:solidFill>
                <a:latin typeface="Calibri" panose="020F0502020204030204" pitchFamily="34" charset="0"/>
              </a:defRPr>
            </a:lvl8pPr>
            <a:lvl9pPr marL="3919538" indent="-231775"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315A39B0-3F6A-4FE1-9BE7-AE10B58788FB}" type="slidenum">
              <a:rPr lang="en-ZA" altLang="en-US" smtClean="0">
                <a:solidFill>
                  <a:srgbClr val="000000"/>
                </a:solidFill>
                <a:latin typeface="Arial" panose="020B0604020202020204" pitchFamily="34" charset="0"/>
              </a:rPr>
              <a:pPr>
                <a:spcBef>
                  <a:spcPct val="0"/>
                </a:spcBef>
              </a:pPr>
              <a:t>31</a:t>
            </a:fld>
            <a:endParaRPr lang="en-ZA" altLang="en-US" smtClean="0">
              <a:solidFill>
                <a:srgbClr val="000000"/>
              </a:solidFill>
              <a:latin typeface="Arial" panose="020B0604020202020204" pitchFamily="34" charset="0"/>
            </a:endParaRPr>
          </a:p>
        </p:txBody>
      </p:sp>
    </p:spTree>
    <p:extLst>
      <p:ext uri="{BB962C8B-B14F-4D97-AF65-F5344CB8AC3E}">
        <p14:creationId xmlns:p14="http://schemas.microsoft.com/office/powerpoint/2010/main" val="314679623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355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ZA" altLang="en-US" smtClean="0"/>
          </a:p>
        </p:txBody>
      </p:sp>
      <p:sp>
        <p:nvSpPr>
          <p:cNvPr id="2355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54063" indent="-290513">
              <a:spcBef>
                <a:spcPct val="30000"/>
              </a:spcBef>
              <a:defRPr sz="1200">
                <a:solidFill>
                  <a:schemeClr val="tx1"/>
                </a:solidFill>
                <a:latin typeface="Calibri" panose="020F0502020204030204" pitchFamily="34" charset="0"/>
              </a:defRPr>
            </a:lvl2pPr>
            <a:lvl3pPr marL="1162050" indent="-231775">
              <a:spcBef>
                <a:spcPct val="30000"/>
              </a:spcBef>
              <a:defRPr sz="1200">
                <a:solidFill>
                  <a:schemeClr val="tx1"/>
                </a:solidFill>
                <a:latin typeface="Calibri" panose="020F0502020204030204" pitchFamily="34" charset="0"/>
              </a:defRPr>
            </a:lvl3pPr>
            <a:lvl4pPr marL="1625600" indent="-231775">
              <a:spcBef>
                <a:spcPct val="30000"/>
              </a:spcBef>
              <a:defRPr sz="1200">
                <a:solidFill>
                  <a:schemeClr val="tx1"/>
                </a:solidFill>
                <a:latin typeface="Calibri" panose="020F0502020204030204" pitchFamily="34" charset="0"/>
              </a:defRPr>
            </a:lvl4pPr>
            <a:lvl5pPr marL="2090738" indent="-231775">
              <a:spcBef>
                <a:spcPct val="30000"/>
              </a:spcBef>
              <a:defRPr sz="1200">
                <a:solidFill>
                  <a:schemeClr val="tx1"/>
                </a:solidFill>
                <a:latin typeface="Calibri" panose="020F0502020204030204" pitchFamily="34" charset="0"/>
              </a:defRPr>
            </a:lvl5pPr>
            <a:lvl6pPr marL="2547938" indent="-231775" eaLnBrk="0" fontAlgn="base" hangingPunct="0">
              <a:spcBef>
                <a:spcPct val="30000"/>
              </a:spcBef>
              <a:spcAft>
                <a:spcPct val="0"/>
              </a:spcAft>
              <a:defRPr sz="1200">
                <a:solidFill>
                  <a:schemeClr val="tx1"/>
                </a:solidFill>
                <a:latin typeface="Calibri" panose="020F0502020204030204" pitchFamily="34" charset="0"/>
              </a:defRPr>
            </a:lvl6pPr>
            <a:lvl7pPr marL="3005138" indent="-231775" eaLnBrk="0" fontAlgn="base" hangingPunct="0">
              <a:spcBef>
                <a:spcPct val="30000"/>
              </a:spcBef>
              <a:spcAft>
                <a:spcPct val="0"/>
              </a:spcAft>
              <a:defRPr sz="1200">
                <a:solidFill>
                  <a:schemeClr val="tx1"/>
                </a:solidFill>
                <a:latin typeface="Calibri" panose="020F0502020204030204" pitchFamily="34" charset="0"/>
              </a:defRPr>
            </a:lvl7pPr>
            <a:lvl8pPr marL="3462338" indent="-231775" eaLnBrk="0" fontAlgn="base" hangingPunct="0">
              <a:spcBef>
                <a:spcPct val="30000"/>
              </a:spcBef>
              <a:spcAft>
                <a:spcPct val="0"/>
              </a:spcAft>
              <a:defRPr sz="1200">
                <a:solidFill>
                  <a:schemeClr val="tx1"/>
                </a:solidFill>
                <a:latin typeface="Calibri" panose="020F0502020204030204" pitchFamily="34" charset="0"/>
              </a:defRPr>
            </a:lvl8pPr>
            <a:lvl9pPr marL="3919538" indent="-231775"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315A39B0-3F6A-4FE1-9BE7-AE10B58788FB}" type="slidenum">
              <a:rPr lang="en-ZA" altLang="en-US" smtClean="0">
                <a:solidFill>
                  <a:srgbClr val="000000"/>
                </a:solidFill>
                <a:latin typeface="Arial" panose="020B0604020202020204" pitchFamily="34" charset="0"/>
              </a:rPr>
              <a:pPr>
                <a:spcBef>
                  <a:spcPct val="0"/>
                </a:spcBef>
              </a:pPr>
              <a:t>32</a:t>
            </a:fld>
            <a:endParaRPr lang="en-ZA" altLang="en-US" smtClean="0">
              <a:solidFill>
                <a:srgbClr val="000000"/>
              </a:solidFill>
              <a:latin typeface="Arial" panose="020B0604020202020204" pitchFamily="34" charset="0"/>
            </a:endParaRPr>
          </a:p>
        </p:txBody>
      </p:sp>
    </p:spTree>
    <p:extLst>
      <p:ext uri="{BB962C8B-B14F-4D97-AF65-F5344CB8AC3E}">
        <p14:creationId xmlns:p14="http://schemas.microsoft.com/office/powerpoint/2010/main" val="111481774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277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ZA" dirty="0" smtClean="0"/>
          </a:p>
        </p:txBody>
      </p:sp>
      <p:sp>
        <p:nvSpPr>
          <p:cNvPr id="3277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3300" b="1">
                <a:solidFill>
                  <a:schemeClr val="tx1"/>
                </a:solidFill>
                <a:latin typeface="Arial" charset="0"/>
                <a:ea typeface="ＭＳ Ｐゴシック" pitchFamily="34" charset="-128"/>
              </a:defRPr>
            </a:lvl1pPr>
            <a:lvl2pPr marL="755357" indent="-290522" eaLnBrk="0" hangingPunct="0">
              <a:defRPr sz="3300" b="1">
                <a:solidFill>
                  <a:schemeClr val="tx1"/>
                </a:solidFill>
                <a:latin typeface="Arial" charset="0"/>
                <a:ea typeface="ＭＳ Ｐゴシック" pitchFamily="34" charset="-128"/>
              </a:defRPr>
            </a:lvl2pPr>
            <a:lvl3pPr marL="1162088" indent="-232418" eaLnBrk="0" hangingPunct="0">
              <a:defRPr sz="3300" b="1">
                <a:solidFill>
                  <a:schemeClr val="tx1"/>
                </a:solidFill>
                <a:latin typeface="Arial" charset="0"/>
                <a:ea typeface="ＭＳ Ｐゴシック" pitchFamily="34" charset="-128"/>
              </a:defRPr>
            </a:lvl3pPr>
            <a:lvl4pPr marL="1626923" indent="-232418" eaLnBrk="0" hangingPunct="0">
              <a:defRPr sz="3300" b="1">
                <a:solidFill>
                  <a:schemeClr val="tx1"/>
                </a:solidFill>
                <a:latin typeface="Arial" charset="0"/>
                <a:ea typeface="ＭＳ Ｐゴシック" pitchFamily="34" charset="-128"/>
              </a:defRPr>
            </a:lvl4pPr>
            <a:lvl5pPr marL="2091759" indent="-232418" eaLnBrk="0" hangingPunct="0">
              <a:defRPr sz="3300" b="1">
                <a:solidFill>
                  <a:schemeClr val="tx1"/>
                </a:solidFill>
                <a:latin typeface="Arial" charset="0"/>
                <a:ea typeface="ＭＳ Ｐゴシック" pitchFamily="34" charset="-128"/>
              </a:defRPr>
            </a:lvl5pPr>
            <a:lvl6pPr marL="2556594" indent="-232418" algn="ctr" eaLnBrk="0" fontAlgn="base" hangingPunct="0">
              <a:spcBef>
                <a:spcPct val="0"/>
              </a:spcBef>
              <a:spcAft>
                <a:spcPct val="0"/>
              </a:spcAft>
              <a:defRPr sz="3300" b="1">
                <a:solidFill>
                  <a:schemeClr val="tx1"/>
                </a:solidFill>
                <a:latin typeface="Arial" charset="0"/>
                <a:ea typeface="ＭＳ Ｐゴシック" pitchFamily="34" charset="-128"/>
              </a:defRPr>
            </a:lvl6pPr>
            <a:lvl7pPr marL="3021429" indent="-232418" algn="ctr" eaLnBrk="0" fontAlgn="base" hangingPunct="0">
              <a:spcBef>
                <a:spcPct val="0"/>
              </a:spcBef>
              <a:spcAft>
                <a:spcPct val="0"/>
              </a:spcAft>
              <a:defRPr sz="3300" b="1">
                <a:solidFill>
                  <a:schemeClr val="tx1"/>
                </a:solidFill>
                <a:latin typeface="Arial" charset="0"/>
                <a:ea typeface="ＭＳ Ｐゴシック" pitchFamily="34" charset="-128"/>
              </a:defRPr>
            </a:lvl7pPr>
            <a:lvl8pPr marL="3486264" indent="-232418" algn="ctr" eaLnBrk="0" fontAlgn="base" hangingPunct="0">
              <a:spcBef>
                <a:spcPct val="0"/>
              </a:spcBef>
              <a:spcAft>
                <a:spcPct val="0"/>
              </a:spcAft>
              <a:defRPr sz="3300" b="1">
                <a:solidFill>
                  <a:schemeClr val="tx1"/>
                </a:solidFill>
                <a:latin typeface="Arial" charset="0"/>
                <a:ea typeface="ＭＳ Ｐゴシック" pitchFamily="34" charset="-128"/>
              </a:defRPr>
            </a:lvl8pPr>
            <a:lvl9pPr marL="3951100" indent="-232418" algn="ctr" eaLnBrk="0" fontAlgn="base" hangingPunct="0">
              <a:spcBef>
                <a:spcPct val="0"/>
              </a:spcBef>
              <a:spcAft>
                <a:spcPct val="0"/>
              </a:spcAft>
              <a:defRPr sz="3300" b="1">
                <a:solidFill>
                  <a:schemeClr val="tx1"/>
                </a:solidFill>
                <a:latin typeface="Arial" charset="0"/>
                <a:ea typeface="ＭＳ Ｐゴシック" pitchFamily="34" charset="-128"/>
              </a:defRPr>
            </a:lvl9pPr>
          </a:lstStyle>
          <a:p>
            <a:fld id="{9A307AAB-6ADB-4125-B949-88BC49AD6D94}" type="slidenum">
              <a:rPr lang="en-ZA" sz="1200" b="0">
                <a:solidFill>
                  <a:prstClr val="black"/>
                </a:solidFill>
              </a:rPr>
              <a:pPr/>
              <a:t>33</a:t>
            </a:fld>
            <a:endParaRPr lang="en-ZA" sz="1200" b="0" dirty="0">
              <a:solidFill>
                <a:prstClr val="black"/>
              </a:solidFill>
            </a:endParaRPr>
          </a:p>
        </p:txBody>
      </p:sp>
    </p:spTree>
    <p:extLst>
      <p:ext uri="{BB962C8B-B14F-4D97-AF65-F5344CB8AC3E}">
        <p14:creationId xmlns:p14="http://schemas.microsoft.com/office/powerpoint/2010/main" val="82218599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277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ZA" altLang="en-US" smtClean="0"/>
          </a:p>
        </p:txBody>
      </p:sp>
      <p:sp>
        <p:nvSpPr>
          <p:cNvPr id="3277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54063" indent="-290513">
              <a:spcBef>
                <a:spcPct val="30000"/>
              </a:spcBef>
              <a:defRPr sz="1200">
                <a:solidFill>
                  <a:schemeClr val="tx1"/>
                </a:solidFill>
                <a:latin typeface="Calibri" panose="020F0502020204030204" pitchFamily="34" charset="0"/>
              </a:defRPr>
            </a:lvl2pPr>
            <a:lvl3pPr marL="1162050" indent="-231775">
              <a:spcBef>
                <a:spcPct val="30000"/>
              </a:spcBef>
              <a:defRPr sz="1200">
                <a:solidFill>
                  <a:schemeClr val="tx1"/>
                </a:solidFill>
                <a:latin typeface="Calibri" panose="020F0502020204030204" pitchFamily="34" charset="0"/>
              </a:defRPr>
            </a:lvl3pPr>
            <a:lvl4pPr marL="1625600" indent="-231775">
              <a:spcBef>
                <a:spcPct val="30000"/>
              </a:spcBef>
              <a:defRPr sz="1200">
                <a:solidFill>
                  <a:schemeClr val="tx1"/>
                </a:solidFill>
                <a:latin typeface="Calibri" panose="020F0502020204030204" pitchFamily="34" charset="0"/>
              </a:defRPr>
            </a:lvl4pPr>
            <a:lvl5pPr marL="2090738" indent="-231775">
              <a:spcBef>
                <a:spcPct val="30000"/>
              </a:spcBef>
              <a:defRPr sz="1200">
                <a:solidFill>
                  <a:schemeClr val="tx1"/>
                </a:solidFill>
                <a:latin typeface="Calibri" panose="020F0502020204030204" pitchFamily="34" charset="0"/>
              </a:defRPr>
            </a:lvl5pPr>
            <a:lvl6pPr marL="2547938" indent="-231775" eaLnBrk="0" fontAlgn="base" hangingPunct="0">
              <a:spcBef>
                <a:spcPct val="30000"/>
              </a:spcBef>
              <a:spcAft>
                <a:spcPct val="0"/>
              </a:spcAft>
              <a:defRPr sz="1200">
                <a:solidFill>
                  <a:schemeClr val="tx1"/>
                </a:solidFill>
                <a:latin typeface="Calibri" panose="020F0502020204030204" pitchFamily="34" charset="0"/>
              </a:defRPr>
            </a:lvl6pPr>
            <a:lvl7pPr marL="3005138" indent="-231775" eaLnBrk="0" fontAlgn="base" hangingPunct="0">
              <a:spcBef>
                <a:spcPct val="30000"/>
              </a:spcBef>
              <a:spcAft>
                <a:spcPct val="0"/>
              </a:spcAft>
              <a:defRPr sz="1200">
                <a:solidFill>
                  <a:schemeClr val="tx1"/>
                </a:solidFill>
                <a:latin typeface="Calibri" panose="020F0502020204030204" pitchFamily="34" charset="0"/>
              </a:defRPr>
            </a:lvl7pPr>
            <a:lvl8pPr marL="3462338" indent="-231775" eaLnBrk="0" fontAlgn="base" hangingPunct="0">
              <a:spcBef>
                <a:spcPct val="30000"/>
              </a:spcBef>
              <a:spcAft>
                <a:spcPct val="0"/>
              </a:spcAft>
              <a:defRPr sz="1200">
                <a:solidFill>
                  <a:schemeClr val="tx1"/>
                </a:solidFill>
                <a:latin typeface="Calibri" panose="020F0502020204030204" pitchFamily="34" charset="0"/>
              </a:defRPr>
            </a:lvl8pPr>
            <a:lvl9pPr marL="3919538" indent="-231775"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20642C65-34C9-49F4-8ABE-AD9EA5B430D5}" type="slidenum">
              <a:rPr lang="en-ZA" altLang="en-US" smtClean="0">
                <a:solidFill>
                  <a:srgbClr val="000000"/>
                </a:solidFill>
                <a:latin typeface="Arial" panose="020B0604020202020204" pitchFamily="34" charset="0"/>
              </a:rPr>
              <a:pPr>
                <a:spcBef>
                  <a:spcPct val="0"/>
                </a:spcBef>
              </a:pPr>
              <a:t>34</a:t>
            </a:fld>
            <a:endParaRPr lang="en-ZA" altLang="en-US" smtClean="0">
              <a:solidFill>
                <a:srgbClr val="000000"/>
              </a:solidFill>
              <a:latin typeface="Arial" panose="020B0604020202020204" pitchFamily="34" charset="0"/>
            </a:endParaRPr>
          </a:p>
        </p:txBody>
      </p:sp>
    </p:spTree>
    <p:extLst>
      <p:ext uri="{BB962C8B-B14F-4D97-AF65-F5344CB8AC3E}">
        <p14:creationId xmlns:p14="http://schemas.microsoft.com/office/powerpoint/2010/main" val="367951304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277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ZA" altLang="en-US" smtClean="0"/>
          </a:p>
        </p:txBody>
      </p:sp>
      <p:sp>
        <p:nvSpPr>
          <p:cNvPr id="3277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54063" indent="-290513">
              <a:spcBef>
                <a:spcPct val="30000"/>
              </a:spcBef>
              <a:defRPr sz="1200">
                <a:solidFill>
                  <a:schemeClr val="tx1"/>
                </a:solidFill>
                <a:latin typeface="Calibri" panose="020F0502020204030204" pitchFamily="34" charset="0"/>
              </a:defRPr>
            </a:lvl2pPr>
            <a:lvl3pPr marL="1162050" indent="-231775">
              <a:spcBef>
                <a:spcPct val="30000"/>
              </a:spcBef>
              <a:defRPr sz="1200">
                <a:solidFill>
                  <a:schemeClr val="tx1"/>
                </a:solidFill>
                <a:latin typeface="Calibri" panose="020F0502020204030204" pitchFamily="34" charset="0"/>
              </a:defRPr>
            </a:lvl3pPr>
            <a:lvl4pPr marL="1625600" indent="-231775">
              <a:spcBef>
                <a:spcPct val="30000"/>
              </a:spcBef>
              <a:defRPr sz="1200">
                <a:solidFill>
                  <a:schemeClr val="tx1"/>
                </a:solidFill>
                <a:latin typeface="Calibri" panose="020F0502020204030204" pitchFamily="34" charset="0"/>
              </a:defRPr>
            </a:lvl4pPr>
            <a:lvl5pPr marL="2090738" indent="-231775">
              <a:spcBef>
                <a:spcPct val="30000"/>
              </a:spcBef>
              <a:defRPr sz="1200">
                <a:solidFill>
                  <a:schemeClr val="tx1"/>
                </a:solidFill>
                <a:latin typeface="Calibri" panose="020F0502020204030204" pitchFamily="34" charset="0"/>
              </a:defRPr>
            </a:lvl5pPr>
            <a:lvl6pPr marL="2547938" indent="-231775" eaLnBrk="0" fontAlgn="base" hangingPunct="0">
              <a:spcBef>
                <a:spcPct val="30000"/>
              </a:spcBef>
              <a:spcAft>
                <a:spcPct val="0"/>
              </a:spcAft>
              <a:defRPr sz="1200">
                <a:solidFill>
                  <a:schemeClr val="tx1"/>
                </a:solidFill>
                <a:latin typeface="Calibri" panose="020F0502020204030204" pitchFamily="34" charset="0"/>
              </a:defRPr>
            </a:lvl6pPr>
            <a:lvl7pPr marL="3005138" indent="-231775" eaLnBrk="0" fontAlgn="base" hangingPunct="0">
              <a:spcBef>
                <a:spcPct val="30000"/>
              </a:spcBef>
              <a:spcAft>
                <a:spcPct val="0"/>
              </a:spcAft>
              <a:defRPr sz="1200">
                <a:solidFill>
                  <a:schemeClr val="tx1"/>
                </a:solidFill>
                <a:latin typeface="Calibri" panose="020F0502020204030204" pitchFamily="34" charset="0"/>
              </a:defRPr>
            </a:lvl7pPr>
            <a:lvl8pPr marL="3462338" indent="-231775" eaLnBrk="0" fontAlgn="base" hangingPunct="0">
              <a:spcBef>
                <a:spcPct val="30000"/>
              </a:spcBef>
              <a:spcAft>
                <a:spcPct val="0"/>
              </a:spcAft>
              <a:defRPr sz="1200">
                <a:solidFill>
                  <a:schemeClr val="tx1"/>
                </a:solidFill>
                <a:latin typeface="Calibri" panose="020F0502020204030204" pitchFamily="34" charset="0"/>
              </a:defRPr>
            </a:lvl8pPr>
            <a:lvl9pPr marL="3919538" indent="-231775"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20642C65-34C9-49F4-8ABE-AD9EA5B430D5}" type="slidenum">
              <a:rPr lang="en-ZA" altLang="en-US" smtClean="0">
                <a:solidFill>
                  <a:srgbClr val="000000"/>
                </a:solidFill>
                <a:latin typeface="Arial" panose="020B0604020202020204" pitchFamily="34" charset="0"/>
              </a:rPr>
              <a:pPr>
                <a:spcBef>
                  <a:spcPct val="0"/>
                </a:spcBef>
              </a:pPr>
              <a:t>36</a:t>
            </a:fld>
            <a:endParaRPr lang="en-ZA" altLang="en-US" smtClean="0">
              <a:solidFill>
                <a:srgbClr val="000000"/>
              </a:solidFill>
              <a:latin typeface="Arial" panose="020B0604020202020204" pitchFamily="34" charset="0"/>
            </a:endParaRPr>
          </a:p>
        </p:txBody>
      </p:sp>
    </p:spTree>
    <p:extLst>
      <p:ext uri="{BB962C8B-B14F-4D97-AF65-F5344CB8AC3E}">
        <p14:creationId xmlns:p14="http://schemas.microsoft.com/office/powerpoint/2010/main" val="23832721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015AED0-F47D-4378-B7D6-B30353CD46D5}" type="slidenum">
              <a:rPr lang="en-US" smtClean="0"/>
              <a:t>10</a:t>
            </a:fld>
            <a:endParaRPr lang="en-US"/>
          </a:p>
        </p:txBody>
      </p:sp>
    </p:spTree>
    <p:extLst>
      <p:ext uri="{BB962C8B-B14F-4D97-AF65-F5344CB8AC3E}">
        <p14:creationId xmlns:p14="http://schemas.microsoft.com/office/powerpoint/2010/main" val="179643191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686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ZA" altLang="en-US" smtClean="0"/>
          </a:p>
        </p:txBody>
      </p:sp>
      <p:sp>
        <p:nvSpPr>
          <p:cNvPr id="3686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54063" indent="-290513">
              <a:spcBef>
                <a:spcPct val="30000"/>
              </a:spcBef>
              <a:defRPr sz="1200">
                <a:solidFill>
                  <a:schemeClr val="tx1"/>
                </a:solidFill>
                <a:latin typeface="Calibri" panose="020F0502020204030204" pitchFamily="34" charset="0"/>
              </a:defRPr>
            </a:lvl2pPr>
            <a:lvl3pPr marL="1162050" indent="-231775">
              <a:spcBef>
                <a:spcPct val="30000"/>
              </a:spcBef>
              <a:defRPr sz="1200">
                <a:solidFill>
                  <a:schemeClr val="tx1"/>
                </a:solidFill>
                <a:latin typeface="Calibri" panose="020F0502020204030204" pitchFamily="34" charset="0"/>
              </a:defRPr>
            </a:lvl3pPr>
            <a:lvl4pPr marL="1625600" indent="-231775">
              <a:spcBef>
                <a:spcPct val="30000"/>
              </a:spcBef>
              <a:defRPr sz="1200">
                <a:solidFill>
                  <a:schemeClr val="tx1"/>
                </a:solidFill>
                <a:latin typeface="Calibri" panose="020F0502020204030204" pitchFamily="34" charset="0"/>
              </a:defRPr>
            </a:lvl4pPr>
            <a:lvl5pPr marL="2090738" indent="-231775">
              <a:spcBef>
                <a:spcPct val="30000"/>
              </a:spcBef>
              <a:defRPr sz="1200">
                <a:solidFill>
                  <a:schemeClr val="tx1"/>
                </a:solidFill>
                <a:latin typeface="Calibri" panose="020F0502020204030204" pitchFamily="34" charset="0"/>
              </a:defRPr>
            </a:lvl5pPr>
            <a:lvl6pPr marL="2547938" indent="-231775" eaLnBrk="0" fontAlgn="base" hangingPunct="0">
              <a:spcBef>
                <a:spcPct val="30000"/>
              </a:spcBef>
              <a:spcAft>
                <a:spcPct val="0"/>
              </a:spcAft>
              <a:defRPr sz="1200">
                <a:solidFill>
                  <a:schemeClr val="tx1"/>
                </a:solidFill>
                <a:latin typeface="Calibri" panose="020F0502020204030204" pitchFamily="34" charset="0"/>
              </a:defRPr>
            </a:lvl6pPr>
            <a:lvl7pPr marL="3005138" indent="-231775" eaLnBrk="0" fontAlgn="base" hangingPunct="0">
              <a:spcBef>
                <a:spcPct val="30000"/>
              </a:spcBef>
              <a:spcAft>
                <a:spcPct val="0"/>
              </a:spcAft>
              <a:defRPr sz="1200">
                <a:solidFill>
                  <a:schemeClr val="tx1"/>
                </a:solidFill>
                <a:latin typeface="Calibri" panose="020F0502020204030204" pitchFamily="34" charset="0"/>
              </a:defRPr>
            </a:lvl7pPr>
            <a:lvl8pPr marL="3462338" indent="-231775" eaLnBrk="0" fontAlgn="base" hangingPunct="0">
              <a:spcBef>
                <a:spcPct val="30000"/>
              </a:spcBef>
              <a:spcAft>
                <a:spcPct val="0"/>
              </a:spcAft>
              <a:defRPr sz="1200">
                <a:solidFill>
                  <a:schemeClr val="tx1"/>
                </a:solidFill>
                <a:latin typeface="Calibri" panose="020F0502020204030204" pitchFamily="34" charset="0"/>
              </a:defRPr>
            </a:lvl8pPr>
            <a:lvl9pPr marL="3919538" indent="-231775"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893ABF78-B98E-4A19-82F0-9F4873E79A53}" type="slidenum">
              <a:rPr lang="en-ZA" altLang="en-US" smtClean="0">
                <a:solidFill>
                  <a:srgbClr val="000000"/>
                </a:solidFill>
                <a:latin typeface="Arial" panose="020B0604020202020204" pitchFamily="34" charset="0"/>
              </a:rPr>
              <a:pPr>
                <a:spcBef>
                  <a:spcPct val="0"/>
                </a:spcBef>
              </a:pPr>
              <a:t>37</a:t>
            </a:fld>
            <a:endParaRPr lang="en-ZA" altLang="en-US" smtClean="0">
              <a:solidFill>
                <a:srgbClr val="000000"/>
              </a:solidFill>
              <a:latin typeface="Arial" panose="020B0604020202020204" pitchFamily="34" charset="0"/>
            </a:endParaRPr>
          </a:p>
        </p:txBody>
      </p:sp>
    </p:spTree>
    <p:extLst>
      <p:ext uri="{BB962C8B-B14F-4D97-AF65-F5344CB8AC3E}">
        <p14:creationId xmlns:p14="http://schemas.microsoft.com/office/powerpoint/2010/main" val="230469533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355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smtClean="0"/>
          </a:p>
        </p:txBody>
      </p:sp>
      <p:sp>
        <p:nvSpPr>
          <p:cNvPr id="2355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3200" b="1">
                <a:solidFill>
                  <a:schemeClr val="tx1"/>
                </a:solidFill>
                <a:latin typeface="Arial" charset="0"/>
                <a:ea typeface="MS PGothic" pitchFamily="34" charset="-128"/>
              </a:defRPr>
            </a:lvl1pPr>
            <a:lvl2pPr marL="742950" indent="-285750" eaLnBrk="0" hangingPunct="0">
              <a:defRPr sz="3200" b="1">
                <a:solidFill>
                  <a:schemeClr val="tx1"/>
                </a:solidFill>
                <a:latin typeface="Arial" charset="0"/>
                <a:ea typeface="MS PGothic" pitchFamily="34" charset="-128"/>
              </a:defRPr>
            </a:lvl2pPr>
            <a:lvl3pPr marL="1143000" indent="-228600" eaLnBrk="0" hangingPunct="0">
              <a:defRPr sz="3200" b="1">
                <a:solidFill>
                  <a:schemeClr val="tx1"/>
                </a:solidFill>
                <a:latin typeface="Arial" charset="0"/>
                <a:ea typeface="MS PGothic" pitchFamily="34" charset="-128"/>
              </a:defRPr>
            </a:lvl3pPr>
            <a:lvl4pPr marL="1600200" indent="-228600" eaLnBrk="0" hangingPunct="0">
              <a:defRPr sz="3200" b="1">
                <a:solidFill>
                  <a:schemeClr val="tx1"/>
                </a:solidFill>
                <a:latin typeface="Arial" charset="0"/>
                <a:ea typeface="MS PGothic" pitchFamily="34" charset="-128"/>
              </a:defRPr>
            </a:lvl4pPr>
            <a:lvl5pPr marL="2057400" indent="-228600" eaLnBrk="0" hangingPunct="0">
              <a:defRPr sz="3200" b="1">
                <a:solidFill>
                  <a:schemeClr val="tx1"/>
                </a:solidFill>
                <a:latin typeface="Arial" charset="0"/>
                <a:ea typeface="MS PGothic" pitchFamily="34" charset="-128"/>
              </a:defRPr>
            </a:lvl5pPr>
            <a:lvl6pPr marL="2514600" indent="-228600" eaLnBrk="0" fontAlgn="base" hangingPunct="0">
              <a:spcBef>
                <a:spcPct val="0"/>
              </a:spcBef>
              <a:spcAft>
                <a:spcPct val="0"/>
              </a:spcAft>
              <a:defRPr sz="3200" b="1">
                <a:solidFill>
                  <a:schemeClr val="tx1"/>
                </a:solidFill>
                <a:latin typeface="Arial" charset="0"/>
                <a:ea typeface="MS PGothic" pitchFamily="34" charset="-128"/>
              </a:defRPr>
            </a:lvl6pPr>
            <a:lvl7pPr marL="2971800" indent="-228600" eaLnBrk="0" fontAlgn="base" hangingPunct="0">
              <a:spcBef>
                <a:spcPct val="0"/>
              </a:spcBef>
              <a:spcAft>
                <a:spcPct val="0"/>
              </a:spcAft>
              <a:defRPr sz="3200" b="1">
                <a:solidFill>
                  <a:schemeClr val="tx1"/>
                </a:solidFill>
                <a:latin typeface="Arial" charset="0"/>
                <a:ea typeface="MS PGothic" pitchFamily="34" charset="-128"/>
              </a:defRPr>
            </a:lvl7pPr>
            <a:lvl8pPr marL="3429000" indent="-228600" eaLnBrk="0" fontAlgn="base" hangingPunct="0">
              <a:spcBef>
                <a:spcPct val="0"/>
              </a:spcBef>
              <a:spcAft>
                <a:spcPct val="0"/>
              </a:spcAft>
              <a:defRPr sz="3200" b="1">
                <a:solidFill>
                  <a:schemeClr val="tx1"/>
                </a:solidFill>
                <a:latin typeface="Arial" charset="0"/>
                <a:ea typeface="MS PGothic" pitchFamily="34" charset="-128"/>
              </a:defRPr>
            </a:lvl8pPr>
            <a:lvl9pPr marL="3886200" indent="-228600" eaLnBrk="0" fontAlgn="base" hangingPunct="0">
              <a:spcBef>
                <a:spcPct val="0"/>
              </a:spcBef>
              <a:spcAft>
                <a:spcPct val="0"/>
              </a:spcAft>
              <a:defRPr sz="3200" b="1">
                <a:solidFill>
                  <a:schemeClr val="tx1"/>
                </a:solidFill>
                <a:latin typeface="Arial" charset="0"/>
                <a:ea typeface="MS PGothic" pitchFamily="34" charset="-128"/>
              </a:defRPr>
            </a:lvl9pPr>
          </a:lstStyle>
          <a:p>
            <a:fld id="{D69DB3C6-58AC-4CC2-AD36-79477620FFA5}" type="slidenum">
              <a:rPr lang="en-ZA" sz="1200" b="0" smtClean="0">
                <a:solidFill>
                  <a:prstClr val="black"/>
                </a:solidFill>
              </a:rPr>
              <a:pPr/>
              <a:t>38</a:t>
            </a:fld>
            <a:endParaRPr lang="en-ZA" sz="1200" b="0" dirty="0" smtClean="0">
              <a:solidFill>
                <a:prstClr val="black"/>
              </a:solidFill>
            </a:endParaRPr>
          </a:p>
        </p:txBody>
      </p:sp>
    </p:spTree>
    <p:extLst>
      <p:ext uri="{BB962C8B-B14F-4D97-AF65-F5344CB8AC3E}">
        <p14:creationId xmlns:p14="http://schemas.microsoft.com/office/powerpoint/2010/main" val="426909743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355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smtClean="0"/>
          </a:p>
        </p:txBody>
      </p:sp>
      <p:sp>
        <p:nvSpPr>
          <p:cNvPr id="2355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3200" b="1">
                <a:solidFill>
                  <a:schemeClr val="tx1"/>
                </a:solidFill>
                <a:latin typeface="Arial" charset="0"/>
                <a:ea typeface="MS PGothic" pitchFamily="34" charset="-128"/>
              </a:defRPr>
            </a:lvl1pPr>
            <a:lvl2pPr marL="742950" indent="-285750" eaLnBrk="0" hangingPunct="0">
              <a:defRPr sz="3200" b="1">
                <a:solidFill>
                  <a:schemeClr val="tx1"/>
                </a:solidFill>
                <a:latin typeface="Arial" charset="0"/>
                <a:ea typeface="MS PGothic" pitchFamily="34" charset="-128"/>
              </a:defRPr>
            </a:lvl2pPr>
            <a:lvl3pPr marL="1143000" indent="-228600" eaLnBrk="0" hangingPunct="0">
              <a:defRPr sz="3200" b="1">
                <a:solidFill>
                  <a:schemeClr val="tx1"/>
                </a:solidFill>
                <a:latin typeface="Arial" charset="0"/>
                <a:ea typeface="MS PGothic" pitchFamily="34" charset="-128"/>
              </a:defRPr>
            </a:lvl3pPr>
            <a:lvl4pPr marL="1600200" indent="-228600" eaLnBrk="0" hangingPunct="0">
              <a:defRPr sz="3200" b="1">
                <a:solidFill>
                  <a:schemeClr val="tx1"/>
                </a:solidFill>
                <a:latin typeface="Arial" charset="0"/>
                <a:ea typeface="MS PGothic" pitchFamily="34" charset="-128"/>
              </a:defRPr>
            </a:lvl4pPr>
            <a:lvl5pPr marL="2057400" indent="-228600" eaLnBrk="0" hangingPunct="0">
              <a:defRPr sz="3200" b="1">
                <a:solidFill>
                  <a:schemeClr val="tx1"/>
                </a:solidFill>
                <a:latin typeface="Arial" charset="0"/>
                <a:ea typeface="MS PGothic" pitchFamily="34" charset="-128"/>
              </a:defRPr>
            </a:lvl5pPr>
            <a:lvl6pPr marL="2514600" indent="-228600" eaLnBrk="0" fontAlgn="base" hangingPunct="0">
              <a:spcBef>
                <a:spcPct val="0"/>
              </a:spcBef>
              <a:spcAft>
                <a:spcPct val="0"/>
              </a:spcAft>
              <a:defRPr sz="3200" b="1">
                <a:solidFill>
                  <a:schemeClr val="tx1"/>
                </a:solidFill>
                <a:latin typeface="Arial" charset="0"/>
                <a:ea typeface="MS PGothic" pitchFamily="34" charset="-128"/>
              </a:defRPr>
            </a:lvl6pPr>
            <a:lvl7pPr marL="2971800" indent="-228600" eaLnBrk="0" fontAlgn="base" hangingPunct="0">
              <a:spcBef>
                <a:spcPct val="0"/>
              </a:spcBef>
              <a:spcAft>
                <a:spcPct val="0"/>
              </a:spcAft>
              <a:defRPr sz="3200" b="1">
                <a:solidFill>
                  <a:schemeClr val="tx1"/>
                </a:solidFill>
                <a:latin typeface="Arial" charset="0"/>
                <a:ea typeface="MS PGothic" pitchFamily="34" charset="-128"/>
              </a:defRPr>
            </a:lvl7pPr>
            <a:lvl8pPr marL="3429000" indent="-228600" eaLnBrk="0" fontAlgn="base" hangingPunct="0">
              <a:spcBef>
                <a:spcPct val="0"/>
              </a:spcBef>
              <a:spcAft>
                <a:spcPct val="0"/>
              </a:spcAft>
              <a:defRPr sz="3200" b="1">
                <a:solidFill>
                  <a:schemeClr val="tx1"/>
                </a:solidFill>
                <a:latin typeface="Arial" charset="0"/>
                <a:ea typeface="MS PGothic" pitchFamily="34" charset="-128"/>
              </a:defRPr>
            </a:lvl8pPr>
            <a:lvl9pPr marL="3886200" indent="-228600" eaLnBrk="0" fontAlgn="base" hangingPunct="0">
              <a:spcBef>
                <a:spcPct val="0"/>
              </a:spcBef>
              <a:spcAft>
                <a:spcPct val="0"/>
              </a:spcAft>
              <a:defRPr sz="3200" b="1">
                <a:solidFill>
                  <a:schemeClr val="tx1"/>
                </a:solidFill>
                <a:latin typeface="Arial" charset="0"/>
                <a:ea typeface="MS PGothic" pitchFamily="34" charset="-128"/>
              </a:defRPr>
            </a:lvl9pPr>
          </a:lstStyle>
          <a:p>
            <a:fld id="{D69DB3C6-58AC-4CC2-AD36-79477620FFA5}" type="slidenum">
              <a:rPr lang="en-ZA" sz="1200" b="0" smtClean="0">
                <a:solidFill>
                  <a:prstClr val="black"/>
                </a:solidFill>
              </a:rPr>
              <a:pPr/>
              <a:t>39</a:t>
            </a:fld>
            <a:endParaRPr lang="en-ZA" sz="1200" b="0" dirty="0" smtClean="0">
              <a:solidFill>
                <a:prstClr val="black"/>
              </a:solidFill>
            </a:endParaRPr>
          </a:p>
        </p:txBody>
      </p:sp>
    </p:spTree>
    <p:extLst>
      <p:ext uri="{BB962C8B-B14F-4D97-AF65-F5344CB8AC3E}">
        <p14:creationId xmlns:p14="http://schemas.microsoft.com/office/powerpoint/2010/main" val="256191151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686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ZA" altLang="en-US" smtClean="0"/>
          </a:p>
        </p:txBody>
      </p:sp>
      <p:sp>
        <p:nvSpPr>
          <p:cNvPr id="3686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54063" indent="-290513">
              <a:spcBef>
                <a:spcPct val="30000"/>
              </a:spcBef>
              <a:defRPr sz="1200">
                <a:solidFill>
                  <a:schemeClr val="tx1"/>
                </a:solidFill>
                <a:latin typeface="Calibri" panose="020F0502020204030204" pitchFamily="34" charset="0"/>
              </a:defRPr>
            </a:lvl2pPr>
            <a:lvl3pPr marL="1162050" indent="-231775">
              <a:spcBef>
                <a:spcPct val="30000"/>
              </a:spcBef>
              <a:defRPr sz="1200">
                <a:solidFill>
                  <a:schemeClr val="tx1"/>
                </a:solidFill>
                <a:latin typeface="Calibri" panose="020F0502020204030204" pitchFamily="34" charset="0"/>
              </a:defRPr>
            </a:lvl3pPr>
            <a:lvl4pPr marL="1625600" indent="-231775">
              <a:spcBef>
                <a:spcPct val="30000"/>
              </a:spcBef>
              <a:defRPr sz="1200">
                <a:solidFill>
                  <a:schemeClr val="tx1"/>
                </a:solidFill>
                <a:latin typeface="Calibri" panose="020F0502020204030204" pitchFamily="34" charset="0"/>
              </a:defRPr>
            </a:lvl4pPr>
            <a:lvl5pPr marL="2090738" indent="-231775">
              <a:spcBef>
                <a:spcPct val="30000"/>
              </a:spcBef>
              <a:defRPr sz="1200">
                <a:solidFill>
                  <a:schemeClr val="tx1"/>
                </a:solidFill>
                <a:latin typeface="Calibri" panose="020F0502020204030204" pitchFamily="34" charset="0"/>
              </a:defRPr>
            </a:lvl5pPr>
            <a:lvl6pPr marL="2547938" indent="-231775" eaLnBrk="0" fontAlgn="base" hangingPunct="0">
              <a:spcBef>
                <a:spcPct val="30000"/>
              </a:spcBef>
              <a:spcAft>
                <a:spcPct val="0"/>
              </a:spcAft>
              <a:defRPr sz="1200">
                <a:solidFill>
                  <a:schemeClr val="tx1"/>
                </a:solidFill>
                <a:latin typeface="Calibri" panose="020F0502020204030204" pitchFamily="34" charset="0"/>
              </a:defRPr>
            </a:lvl6pPr>
            <a:lvl7pPr marL="3005138" indent="-231775" eaLnBrk="0" fontAlgn="base" hangingPunct="0">
              <a:spcBef>
                <a:spcPct val="30000"/>
              </a:spcBef>
              <a:spcAft>
                <a:spcPct val="0"/>
              </a:spcAft>
              <a:defRPr sz="1200">
                <a:solidFill>
                  <a:schemeClr val="tx1"/>
                </a:solidFill>
                <a:latin typeface="Calibri" panose="020F0502020204030204" pitchFamily="34" charset="0"/>
              </a:defRPr>
            </a:lvl7pPr>
            <a:lvl8pPr marL="3462338" indent="-231775" eaLnBrk="0" fontAlgn="base" hangingPunct="0">
              <a:spcBef>
                <a:spcPct val="30000"/>
              </a:spcBef>
              <a:spcAft>
                <a:spcPct val="0"/>
              </a:spcAft>
              <a:defRPr sz="1200">
                <a:solidFill>
                  <a:schemeClr val="tx1"/>
                </a:solidFill>
                <a:latin typeface="Calibri" panose="020F0502020204030204" pitchFamily="34" charset="0"/>
              </a:defRPr>
            </a:lvl8pPr>
            <a:lvl9pPr marL="3919538" indent="-231775"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893ABF78-B98E-4A19-82F0-9F4873E79A53}" type="slidenum">
              <a:rPr lang="en-ZA" altLang="en-US" smtClean="0">
                <a:solidFill>
                  <a:srgbClr val="000000"/>
                </a:solidFill>
                <a:latin typeface="Arial" panose="020B0604020202020204" pitchFamily="34" charset="0"/>
              </a:rPr>
              <a:pPr>
                <a:spcBef>
                  <a:spcPct val="0"/>
                </a:spcBef>
              </a:pPr>
              <a:t>40</a:t>
            </a:fld>
            <a:endParaRPr lang="en-ZA" altLang="en-US" smtClean="0">
              <a:solidFill>
                <a:srgbClr val="000000"/>
              </a:solidFill>
              <a:latin typeface="Arial" panose="020B0604020202020204" pitchFamily="34" charset="0"/>
            </a:endParaRPr>
          </a:p>
        </p:txBody>
      </p:sp>
    </p:spTree>
    <p:extLst>
      <p:ext uri="{BB962C8B-B14F-4D97-AF65-F5344CB8AC3E}">
        <p14:creationId xmlns:p14="http://schemas.microsoft.com/office/powerpoint/2010/main" val="230469533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015AED0-F47D-4378-B7D6-B30353CD46D5}" type="slidenum">
              <a:rPr lang="en-US" smtClean="0"/>
              <a:t>11</a:t>
            </a:fld>
            <a:endParaRPr lang="en-US"/>
          </a:p>
        </p:txBody>
      </p:sp>
    </p:spTree>
    <p:extLst>
      <p:ext uri="{BB962C8B-B14F-4D97-AF65-F5344CB8AC3E}">
        <p14:creationId xmlns:p14="http://schemas.microsoft.com/office/powerpoint/2010/main" val="196438464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277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ZA" dirty="0" smtClean="0"/>
          </a:p>
        </p:txBody>
      </p:sp>
      <p:sp>
        <p:nvSpPr>
          <p:cNvPr id="3277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3300" b="1">
                <a:solidFill>
                  <a:schemeClr val="tx1"/>
                </a:solidFill>
                <a:latin typeface="Arial" charset="0"/>
                <a:ea typeface="ＭＳ Ｐゴシック" pitchFamily="34" charset="-128"/>
              </a:defRPr>
            </a:lvl1pPr>
            <a:lvl2pPr marL="755357" indent="-290522" eaLnBrk="0" hangingPunct="0">
              <a:defRPr sz="3300" b="1">
                <a:solidFill>
                  <a:schemeClr val="tx1"/>
                </a:solidFill>
                <a:latin typeface="Arial" charset="0"/>
                <a:ea typeface="ＭＳ Ｐゴシック" pitchFamily="34" charset="-128"/>
              </a:defRPr>
            </a:lvl2pPr>
            <a:lvl3pPr marL="1162088" indent="-232418" eaLnBrk="0" hangingPunct="0">
              <a:defRPr sz="3300" b="1">
                <a:solidFill>
                  <a:schemeClr val="tx1"/>
                </a:solidFill>
                <a:latin typeface="Arial" charset="0"/>
                <a:ea typeface="ＭＳ Ｐゴシック" pitchFamily="34" charset="-128"/>
              </a:defRPr>
            </a:lvl3pPr>
            <a:lvl4pPr marL="1626923" indent="-232418" eaLnBrk="0" hangingPunct="0">
              <a:defRPr sz="3300" b="1">
                <a:solidFill>
                  <a:schemeClr val="tx1"/>
                </a:solidFill>
                <a:latin typeface="Arial" charset="0"/>
                <a:ea typeface="ＭＳ Ｐゴシック" pitchFamily="34" charset="-128"/>
              </a:defRPr>
            </a:lvl4pPr>
            <a:lvl5pPr marL="2091759" indent="-232418" eaLnBrk="0" hangingPunct="0">
              <a:defRPr sz="3300" b="1">
                <a:solidFill>
                  <a:schemeClr val="tx1"/>
                </a:solidFill>
                <a:latin typeface="Arial" charset="0"/>
                <a:ea typeface="ＭＳ Ｐゴシック" pitchFamily="34" charset="-128"/>
              </a:defRPr>
            </a:lvl5pPr>
            <a:lvl6pPr marL="2556594" indent="-232418" algn="ctr" eaLnBrk="0" fontAlgn="base" hangingPunct="0">
              <a:spcBef>
                <a:spcPct val="0"/>
              </a:spcBef>
              <a:spcAft>
                <a:spcPct val="0"/>
              </a:spcAft>
              <a:defRPr sz="3300" b="1">
                <a:solidFill>
                  <a:schemeClr val="tx1"/>
                </a:solidFill>
                <a:latin typeface="Arial" charset="0"/>
                <a:ea typeface="ＭＳ Ｐゴシック" pitchFamily="34" charset="-128"/>
              </a:defRPr>
            </a:lvl6pPr>
            <a:lvl7pPr marL="3021429" indent="-232418" algn="ctr" eaLnBrk="0" fontAlgn="base" hangingPunct="0">
              <a:spcBef>
                <a:spcPct val="0"/>
              </a:spcBef>
              <a:spcAft>
                <a:spcPct val="0"/>
              </a:spcAft>
              <a:defRPr sz="3300" b="1">
                <a:solidFill>
                  <a:schemeClr val="tx1"/>
                </a:solidFill>
                <a:latin typeface="Arial" charset="0"/>
                <a:ea typeface="ＭＳ Ｐゴシック" pitchFamily="34" charset="-128"/>
              </a:defRPr>
            </a:lvl7pPr>
            <a:lvl8pPr marL="3486264" indent="-232418" algn="ctr" eaLnBrk="0" fontAlgn="base" hangingPunct="0">
              <a:spcBef>
                <a:spcPct val="0"/>
              </a:spcBef>
              <a:spcAft>
                <a:spcPct val="0"/>
              </a:spcAft>
              <a:defRPr sz="3300" b="1">
                <a:solidFill>
                  <a:schemeClr val="tx1"/>
                </a:solidFill>
                <a:latin typeface="Arial" charset="0"/>
                <a:ea typeface="ＭＳ Ｐゴシック" pitchFamily="34" charset="-128"/>
              </a:defRPr>
            </a:lvl8pPr>
            <a:lvl9pPr marL="3951100" indent="-232418" algn="ctr" eaLnBrk="0" fontAlgn="base" hangingPunct="0">
              <a:spcBef>
                <a:spcPct val="0"/>
              </a:spcBef>
              <a:spcAft>
                <a:spcPct val="0"/>
              </a:spcAft>
              <a:defRPr sz="3300" b="1">
                <a:solidFill>
                  <a:schemeClr val="tx1"/>
                </a:solidFill>
                <a:latin typeface="Arial" charset="0"/>
                <a:ea typeface="ＭＳ Ｐゴシック" pitchFamily="34" charset="-128"/>
              </a:defRPr>
            </a:lvl9pPr>
          </a:lstStyle>
          <a:p>
            <a:fld id="{9A307AAB-6ADB-4125-B949-88BC49AD6D94}" type="slidenum">
              <a:rPr lang="en-ZA" sz="1200" b="0">
                <a:solidFill>
                  <a:prstClr val="black"/>
                </a:solidFill>
              </a:rPr>
              <a:pPr/>
              <a:t>16</a:t>
            </a:fld>
            <a:endParaRPr lang="en-ZA" sz="1200" b="0" dirty="0">
              <a:solidFill>
                <a:prstClr val="black"/>
              </a:solidFill>
            </a:endParaRPr>
          </a:p>
        </p:txBody>
      </p:sp>
    </p:spTree>
    <p:extLst>
      <p:ext uri="{BB962C8B-B14F-4D97-AF65-F5344CB8AC3E}">
        <p14:creationId xmlns:p14="http://schemas.microsoft.com/office/powerpoint/2010/main" val="308507327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277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ZA" dirty="0" smtClean="0"/>
          </a:p>
        </p:txBody>
      </p:sp>
      <p:sp>
        <p:nvSpPr>
          <p:cNvPr id="3277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3300" b="1">
                <a:solidFill>
                  <a:schemeClr val="tx1"/>
                </a:solidFill>
                <a:latin typeface="Arial" charset="0"/>
                <a:ea typeface="ＭＳ Ｐゴシック" pitchFamily="34" charset="-128"/>
              </a:defRPr>
            </a:lvl1pPr>
            <a:lvl2pPr marL="755357" indent="-290522" eaLnBrk="0" hangingPunct="0">
              <a:defRPr sz="3300" b="1">
                <a:solidFill>
                  <a:schemeClr val="tx1"/>
                </a:solidFill>
                <a:latin typeface="Arial" charset="0"/>
                <a:ea typeface="ＭＳ Ｐゴシック" pitchFamily="34" charset="-128"/>
              </a:defRPr>
            </a:lvl2pPr>
            <a:lvl3pPr marL="1162088" indent="-232418" eaLnBrk="0" hangingPunct="0">
              <a:defRPr sz="3300" b="1">
                <a:solidFill>
                  <a:schemeClr val="tx1"/>
                </a:solidFill>
                <a:latin typeface="Arial" charset="0"/>
                <a:ea typeface="ＭＳ Ｐゴシック" pitchFamily="34" charset="-128"/>
              </a:defRPr>
            </a:lvl3pPr>
            <a:lvl4pPr marL="1626923" indent="-232418" eaLnBrk="0" hangingPunct="0">
              <a:defRPr sz="3300" b="1">
                <a:solidFill>
                  <a:schemeClr val="tx1"/>
                </a:solidFill>
                <a:latin typeface="Arial" charset="0"/>
                <a:ea typeface="ＭＳ Ｐゴシック" pitchFamily="34" charset="-128"/>
              </a:defRPr>
            </a:lvl4pPr>
            <a:lvl5pPr marL="2091759" indent="-232418" eaLnBrk="0" hangingPunct="0">
              <a:defRPr sz="3300" b="1">
                <a:solidFill>
                  <a:schemeClr val="tx1"/>
                </a:solidFill>
                <a:latin typeface="Arial" charset="0"/>
                <a:ea typeface="ＭＳ Ｐゴシック" pitchFamily="34" charset="-128"/>
              </a:defRPr>
            </a:lvl5pPr>
            <a:lvl6pPr marL="2556594" indent="-232418" algn="ctr" eaLnBrk="0" fontAlgn="base" hangingPunct="0">
              <a:spcBef>
                <a:spcPct val="0"/>
              </a:spcBef>
              <a:spcAft>
                <a:spcPct val="0"/>
              </a:spcAft>
              <a:defRPr sz="3300" b="1">
                <a:solidFill>
                  <a:schemeClr val="tx1"/>
                </a:solidFill>
                <a:latin typeface="Arial" charset="0"/>
                <a:ea typeface="ＭＳ Ｐゴシック" pitchFamily="34" charset="-128"/>
              </a:defRPr>
            </a:lvl6pPr>
            <a:lvl7pPr marL="3021429" indent="-232418" algn="ctr" eaLnBrk="0" fontAlgn="base" hangingPunct="0">
              <a:spcBef>
                <a:spcPct val="0"/>
              </a:spcBef>
              <a:spcAft>
                <a:spcPct val="0"/>
              </a:spcAft>
              <a:defRPr sz="3300" b="1">
                <a:solidFill>
                  <a:schemeClr val="tx1"/>
                </a:solidFill>
                <a:latin typeface="Arial" charset="0"/>
                <a:ea typeface="ＭＳ Ｐゴシック" pitchFamily="34" charset="-128"/>
              </a:defRPr>
            </a:lvl7pPr>
            <a:lvl8pPr marL="3486264" indent="-232418" algn="ctr" eaLnBrk="0" fontAlgn="base" hangingPunct="0">
              <a:spcBef>
                <a:spcPct val="0"/>
              </a:spcBef>
              <a:spcAft>
                <a:spcPct val="0"/>
              </a:spcAft>
              <a:defRPr sz="3300" b="1">
                <a:solidFill>
                  <a:schemeClr val="tx1"/>
                </a:solidFill>
                <a:latin typeface="Arial" charset="0"/>
                <a:ea typeface="ＭＳ Ｐゴシック" pitchFamily="34" charset="-128"/>
              </a:defRPr>
            </a:lvl8pPr>
            <a:lvl9pPr marL="3951100" indent="-232418" algn="ctr" eaLnBrk="0" fontAlgn="base" hangingPunct="0">
              <a:spcBef>
                <a:spcPct val="0"/>
              </a:spcBef>
              <a:spcAft>
                <a:spcPct val="0"/>
              </a:spcAft>
              <a:defRPr sz="3300" b="1">
                <a:solidFill>
                  <a:schemeClr val="tx1"/>
                </a:solidFill>
                <a:latin typeface="Arial" charset="0"/>
                <a:ea typeface="ＭＳ Ｐゴシック" pitchFamily="34" charset="-128"/>
              </a:defRPr>
            </a:lvl9pPr>
          </a:lstStyle>
          <a:p>
            <a:fld id="{9A307AAB-6ADB-4125-B949-88BC49AD6D94}" type="slidenum">
              <a:rPr lang="en-ZA" sz="1200" b="0">
                <a:solidFill>
                  <a:prstClr val="black"/>
                </a:solidFill>
              </a:rPr>
              <a:pPr/>
              <a:t>20</a:t>
            </a:fld>
            <a:endParaRPr lang="en-ZA" sz="1200" b="0" dirty="0">
              <a:solidFill>
                <a:prstClr val="black"/>
              </a:solidFill>
            </a:endParaRPr>
          </a:p>
        </p:txBody>
      </p:sp>
    </p:spTree>
    <p:extLst>
      <p:ext uri="{BB962C8B-B14F-4D97-AF65-F5344CB8AC3E}">
        <p14:creationId xmlns:p14="http://schemas.microsoft.com/office/powerpoint/2010/main" val="337160063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29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ZA" altLang="en-US" smtClean="0"/>
          </a:p>
        </p:txBody>
      </p:sp>
      <p:sp>
        <p:nvSpPr>
          <p:cNvPr id="1229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54063" indent="-290513">
              <a:spcBef>
                <a:spcPct val="30000"/>
              </a:spcBef>
              <a:defRPr sz="1200">
                <a:solidFill>
                  <a:schemeClr val="tx1"/>
                </a:solidFill>
                <a:latin typeface="Calibri" panose="020F0502020204030204" pitchFamily="34" charset="0"/>
              </a:defRPr>
            </a:lvl2pPr>
            <a:lvl3pPr marL="1162050" indent="-231775">
              <a:spcBef>
                <a:spcPct val="30000"/>
              </a:spcBef>
              <a:defRPr sz="1200">
                <a:solidFill>
                  <a:schemeClr val="tx1"/>
                </a:solidFill>
                <a:latin typeface="Calibri" panose="020F0502020204030204" pitchFamily="34" charset="0"/>
              </a:defRPr>
            </a:lvl3pPr>
            <a:lvl4pPr marL="1625600" indent="-231775">
              <a:spcBef>
                <a:spcPct val="30000"/>
              </a:spcBef>
              <a:defRPr sz="1200">
                <a:solidFill>
                  <a:schemeClr val="tx1"/>
                </a:solidFill>
                <a:latin typeface="Calibri" panose="020F0502020204030204" pitchFamily="34" charset="0"/>
              </a:defRPr>
            </a:lvl4pPr>
            <a:lvl5pPr marL="2090738" indent="-231775">
              <a:spcBef>
                <a:spcPct val="30000"/>
              </a:spcBef>
              <a:defRPr sz="1200">
                <a:solidFill>
                  <a:schemeClr val="tx1"/>
                </a:solidFill>
                <a:latin typeface="Calibri" panose="020F0502020204030204" pitchFamily="34" charset="0"/>
              </a:defRPr>
            </a:lvl5pPr>
            <a:lvl6pPr marL="2547938" indent="-231775" eaLnBrk="0" fontAlgn="base" hangingPunct="0">
              <a:spcBef>
                <a:spcPct val="30000"/>
              </a:spcBef>
              <a:spcAft>
                <a:spcPct val="0"/>
              </a:spcAft>
              <a:defRPr sz="1200">
                <a:solidFill>
                  <a:schemeClr val="tx1"/>
                </a:solidFill>
                <a:latin typeface="Calibri" panose="020F0502020204030204" pitchFamily="34" charset="0"/>
              </a:defRPr>
            </a:lvl6pPr>
            <a:lvl7pPr marL="3005138" indent="-231775" eaLnBrk="0" fontAlgn="base" hangingPunct="0">
              <a:spcBef>
                <a:spcPct val="30000"/>
              </a:spcBef>
              <a:spcAft>
                <a:spcPct val="0"/>
              </a:spcAft>
              <a:defRPr sz="1200">
                <a:solidFill>
                  <a:schemeClr val="tx1"/>
                </a:solidFill>
                <a:latin typeface="Calibri" panose="020F0502020204030204" pitchFamily="34" charset="0"/>
              </a:defRPr>
            </a:lvl7pPr>
            <a:lvl8pPr marL="3462338" indent="-231775" eaLnBrk="0" fontAlgn="base" hangingPunct="0">
              <a:spcBef>
                <a:spcPct val="30000"/>
              </a:spcBef>
              <a:spcAft>
                <a:spcPct val="0"/>
              </a:spcAft>
              <a:defRPr sz="1200">
                <a:solidFill>
                  <a:schemeClr val="tx1"/>
                </a:solidFill>
                <a:latin typeface="Calibri" panose="020F0502020204030204" pitchFamily="34" charset="0"/>
              </a:defRPr>
            </a:lvl8pPr>
            <a:lvl9pPr marL="3919538" indent="-231775"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77291D4A-99BE-424A-82EC-0D58795E833A}" type="slidenum">
              <a:rPr lang="en-ZA" altLang="en-US" smtClean="0">
                <a:solidFill>
                  <a:srgbClr val="000000"/>
                </a:solidFill>
                <a:latin typeface="Arial" panose="020B0604020202020204" pitchFamily="34" charset="0"/>
              </a:rPr>
              <a:pPr>
                <a:spcBef>
                  <a:spcPct val="0"/>
                </a:spcBef>
              </a:pPr>
              <a:t>21</a:t>
            </a:fld>
            <a:endParaRPr lang="en-ZA" altLang="en-US" smtClean="0">
              <a:solidFill>
                <a:srgbClr val="000000"/>
              </a:solidFill>
              <a:latin typeface="Arial" panose="020B0604020202020204" pitchFamily="34" charset="0"/>
            </a:endParaRPr>
          </a:p>
        </p:txBody>
      </p:sp>
    </p:spTree>
    <p:extLst>
      <p:ext uri="{BB962C8B-B14F-4D97-AF65-F5344CB8AC3E}">
        <p14:creationId xmlns:p14="http://schemas.microsoft.com/office/powerpoint/2010/main" val="13070953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38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ZA" altLang="en-US" smtClean="0"/>
          </a:p>
        </p:txBody>
      </p:sp>
      <p:sp>
        <p:nvSpPr>
          <p:cNvPr id="1638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54063" indent="-290513">
              <a:spcBef>
                <a:spcPct val="30000"/>
              </a:spcBef>
              <a:defRPr sz="1200">
                <a:solidFill>
                  <a:schemeClr val="tx1"/>
                </a:solidFill>
                <a:latin typeface="Calibri" panose="020F0502020204030204" pitchFamily="34" charset="0"/>
              </a:defRPr>
            </a:lvl2pPr>
            <a:lvl3pPr marL="1162050" indent="-231775">
              <a:spcBef>
                <a:spcPct val="30000"/>
              </a:spcBef>
              <a:defRPr sz="1200">
                <a:solidFill>
                  <a:schemeClr val="tx1"/>
                </a:solidFill>
                <a:latin typeface="Calibri" panose="020F0502020204030204" pitchFamily="34" charset="0"/>
              </a:defRPr>
            </a:lvl3pPr>
            <a:lvl4pPr marL="1625600" indent="-231775">
              <a:spcBef>
                <a:spcPct val="30000"/>
              </a:spcBef>
              <a:defRPr sz="1200">
                <a:solidFill>
                  <a:schemeClr val="tx1"/>
                </a:solidFill>
                <a:latin typeface="Calibri" panose="020F0502020204030204" pitchFamily="34" charset="0"/>
              </a:defRPr>
            </a:lvl4pPr>
            <a:lvl5pPr marL="2090738" indent="-231775">
              <a:spcBef>
                <a:spcPct val="30000"/>
              </a:spcBef>
              <a:defRPr sz="1200">
                <a:solidFill>
                  <a:schemeClr val="tx1"/>
                </a:solidFill>
                <a:latin typeface="Calibri" panose="020F0502020204030204" pitchFamily="34" charset="0"/>
              </a:defRPr>
            </a:lvl5pPr>
            <a:lvl6pPr marL="2547938" indent="-231775" eaLnBrk="0" fontAlgn="base" hangingPunct="0">
              <a:spcBef>
                <a:spcPct val="30000"/>
              </a:spcBef>
              <a:spcAft>
                <a:spcPct val="0"/>
              </a:spcAft>
              <a:defRPr sz="1200">
                <a:solidFill>
                  <a:schemeClr val="tx1"/>
                </a:solidFill>
                <a:latin typeface="Calibri" panose="020F0502020204030204" pitchFamily="34" charset="0"/>
              </a:defRPr>
            </a:lvl6pPr>
            <a:lvl7pPr marL="3005138" indent="-231775" eaLnBrk="0" fontAlgn="base" hangingPunct="0">
              <a:spcBef>
                <a:spcPct val="30000"/>
              </a:spcBef>
              <a:spcAft>
                <a:spcPct val="0"/>
              </a:spcAft>
              <a:defRPr sz="1200">
                <a:solidFill>
                  <a:schemeClr val="tx1"/>
                </a:solidFill>
                <a:latin typeface="Calibri" panose="020F0502020204030204" pitchFamily="34" charset="0"/>
              </a:defRPr>
            </a:lvl7pPr>
            <a:lvl8pPr marL="3462338" indent="-231775" eaLnBrk="0" fontAlgn="base" hangingPunct="0">
              <a:spcBef>
                <a:spcPct val="30000"/>
              </a:spcBef>
              <a:spcAft>
                <a:spcPct val="0"/>
              </a:spcAft>
              <a:defRPr sz="1200">
                <a:solidFill>
                  <a:schemeClr val="tx1"/>
                </a:solidFill>
                <a:latin typeface="Calibri" panose="020F0502020204030204" pitchFamily="34" charset="0"/>
              </a:defRPr>
            </a:lvl8pPr>
            <a:lvl9pPr marL="3919538" indent="-231775"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D2EF4B15-FCE2-4CCC-9DE2-205A7C8252AF}" type="slidenum">
              <a:rPr lang="en-ZA" altLang="en-US" smtClean="0">
                <a:solidFill>
                  <a:srgbClr val="000000"/>
                </a:solidFill>
                <a:latin typeface="Arial" panose="020B0604020202020204" pitchFamily="34" charset="0"/>
              </a:rPr>
              <a:pPr>
                <a:spcBef>
                  <a:spcPct val="0"/>
                </a:spcBef>
              </a:pPr>
              <a:t>23</a:t>
            </a:fld>
            <a:endParaRPr lang="en-ZA" altLang="en-US" smtClean="0">
              <a:solidFill>
                <a:srgbClr val="000000"/>
              </a:solidFill>
              <a:latin typeface="Arial" panose="020B0604020202020204" pitchFamily="34" charset="0"/>
            </a:endParaRPr>
          </a:p>
        </p:txBody>
      </p:sp>
    </p:spTree>
    <p:extLst>
      <p:ext uri="{BB962C8B-B14F-4D97-AF65-F5344CB8AC3E}">
        <p14:creationId xmlns:p14="http://schemas.microsoft.com/office/powerpoint/2010/main" val="171186066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38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ZA" altLang="en-US" smtClean="0"/>
          </a:p>
        </p:txBody>
      </p:sp>
      <p:sp>
        <p:nvSpPr>
          <p:cNvPr id="1638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54063" indent="-290513">
              <a:spcBef>
                <a:spcPct val="30000"/>
              </a:spcBef>
              <a:defRPr sz="1200">
                <a:solidFill>
                  <a:schemeClr val="tx1"/>
                </a:solidFill>
                <a:latin typeface="Calibri" panose="020F0502020204030204" pitchFamily="34" charset="0"/>
              </a:defRPr>
            </a:lvl2pPr>
            <a:lvl3pPr marL="1162050" indent="-231775">
              <a:spcBef>
                <a:spcPct val="30000"/>
              </a:spcBef>
              <a:defRPr sz="1200">
                <a:solidFill>
                  <a:schemeClr val="tx1"/>
                </a:solidFill>
                <a:latin typeface="Calibri" panose="020F0502020204030204" pitchFamily="34" charset="0"/>
              </a:defRPr>
            </a:lvl3pPr>
            <a:lvl4pPr marL="1625600" indent="-231775">
              <a:spcBef>
                <a:spcPct val="30000"/>
              </a:spcBef>
              <a:defRPr sz="1200">
                <a:solidFill>
                  <a:schemeClr val="tx1"/>
                </a:solidFill>
                <a:latin typeface="Calibri" panose="020F0502020204030204" pitchFamily="34" charset="0"/>
              </a:defRPr>
            </a:lvl4pPr>
            <a:lvl5pPr marL="2090738" indent="-231775">
              <a:spcBef>
                <a:spcPct val="30000"/>
              </a:spcBef>
              <a:defRPr sz="1200">
                <a:solidFill>
                  <a:schemeClr val="tx1"/>
                </a:solidFill>
                <a:latin typeface="Calibri" panose="020F0502020204030204" pitchFamily="34" charset="0"/>
              </a:defRPr>
            </a:lvl5pPr>
            <a:lvl6pPr marL="2547938" indent="-231775" eaLnBrk="0" fontAlgn="base" hangingPunct="0">
              <a:spcBef>
                <a:spcPct val="30000"/>
              </a:spcBef>
              <a:spcAft>
                <a:spcPct val="0"/>
              </a:spcAft>
              <a:defRPr sz="1200">
                <a:solidFill>
                  <a:schemeClr val="tx1"/>
                </a:solidFill>
                <a:latin typeface="Calibri" panose="020F0502020204030204" pitchFamily="34" charset="0"/>
              </a:defRPr>
            </a:lvl6pPr>
            <a:lvl7pPr marL="3005138" indent="-231775" eaLnBrk="0" fontAlgn="base" hangingPunct="0">
              <a:spcBef>
                <a:spcPct val="30000"/>
              </a:spcBef>
              <a:spcAft>
                <a:spcPct val="0"/>
              </a:spcAft>
              <a:defRPr sz="1200">
                <a:solidFill>
                  <a:schemeClr val="tx1"/>
                </a:solidFill>
                <a:latin typeface="Calibri" panose="020F0502020204030204" pitchFamily="34" charset="0"/>
              </a:defRPr>
            </a:lvl7pPr>
            <a:lvl8pPr marL="3462338" indent="-231775" eaLnBrk="0" fontAlgn="base" hangingPunct="0">
              <a:spcBef>
                <a:spcPct val="30000"/>
              </a:spcBef>
              <a:spcAft>
                <a:spcPct val="0"/>
              </a:spcAft>
              <a:defRPr sz="1200">
                <a:solidFill>
                  <a:schemeClr val="tx1"/>
                </a:solidFill>
                <a:latin typeface="Calibri" panose="020F0502020204030204" pitchFamily="34" charset="0"/>
              </a:defRPr>
            </a:lvl8pPr>
            <a:lvl9pPr marL="3919538" indent="-231775"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D2EF4B15-FCE2-4CCC-9DE2-205A7C8252AF}" type="slidenum">
              <a:rPr lang="en-ZA" altLang="en-US" smtClean="0">
                <a:solidFill>
                  <a:srgbClr val="000000"/>
                </a:solidFill>
                <a:latin typeface="Arial" panose="020B0604020202020204" pitchFamily="34" charset="0"/>
              </a:rPr>
              <a:pPr>
                <a:spcBef>
                  <a:spcPct val="0"/>
                </a:spcBef>
              </a:pPr>
              <a:t>24</a:t>
            </a:fld>
            <a:endParaRPr lang="en-ZA" altLang="en-US" smtClean="0">
              <a:solidFill>
                <a:srgbClr val="000000"/>
              </a:solidFill>
              <a:latin typeface="Arial" panose="020B0604020202020204" pitchFamily="34" charset="0"/>
            </a:endParaRPr>
          </a:p>
        </p:txBody>
      </p:sp>
    </p:spTree>
    <p:extLst>
      <p:ext uri="{BB962C8B-B14F-4D97-AF65-F5344CB8AC3E}">
        <p14:creationId xmlns:p14="http://schemas.microsoft.com/office/powerpoint/2010/main" val="177166861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38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ZA" altLang="en-US" smtClean="0"/>
          </a:p>
        </p:txBody>
      </p:sp>
      <p:sp>
        <p:nvSpPr>
          <p:cNvPr id="1638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54063" indent="-290513">
              <a:spcBef>
                <a:spcPct val="30000"/>
              </a:spcBef>
              <a:defRPr sz="1200">
                <a:solidFill>
                  <a:schemeClr val="tx1"/>
                </a:solidFill>
                <a:latin typeface="Calibri" panose="020F0502020204030204" pitchFamily="34" charset="0"/>
              </a:defRPr>
            </a:lvl2pPr>
            <a:lvl3pPr marL="1162050" indent="-231775">
              <a:spcBef>
                <a:spcPct val="30000"/>
              </a:spcBef>
              <a:defRPr sz="1200">
                <a:solidFill>
                  <a:schemeClr val="tx1"/>
                </a:solidFill>
                <a:latin typeface="Calibri" panose="020F0502020204030204" pitchFamily="34" charset="0"/>
              </a:defRPr>
            </a:lvl3pPr>
            <a:lvl4pPr marL="1625600" indent="-231775">
              <a:spcBef>
                <a:spcPct val="30000"/>
              </a:spcBef>
              <a:defRPr sz="1200">
                <a:solidFill>
                  <a:schemeClr val="tx1"/>
                </a:solidFill>
                <a:latin typeface="Calibri" panose="020F0502020204030204" pitchFamily="34" charset="0"/>
              </a:defRPr>
            </a:lvl4pPr>
            <a:lvl5pPr marL="2090738" indent="-231775">
              <a:spcBef>
                <a:spcPct val="30000"/>
              </a:spcBef>
              <a:defRPr sz="1200">
                <a:solidFill>
                  <a:schemeClr val="tx1"/>
                </a:solidFill>
                <a:latin typeface="Calibri" panose="020F0502020204030204" pitchFamily="34" charset="0"/>
              </a:defRPr>
            </a:lvl5pPr>
            <a:lvl6pPr marL="2547938" indent="-231775" eaLnBrk="0" fontAlgn="base" hangingPunct="0">
              <a:spcBef>
                <a:spcPct val="30000"/>
              </a:spcBef>
              <a:spcAft>
                <a:spcPct val="0"/>
              </a:spcAft>
              <a:defRPr sz="1200">
                <a:solidFill>
                  <a:schemeClr val="tx1"/>
                </a:solidFill>
                <a:latin typeface="Calibri" panose="020F0502020204030204" pitchFamily="34" charset="0"/>
              </a:defRPr>
            </a:lvl6pPr>
            <a:lvl7pPr marL="3005138" indent="-231775" eaLnBrk="0" fontAlgn="base" hangingPunct="0">
              <a:spcBef>
                <a:spcPct val="30000"/>
              </a:spcBef>
              <a:spcAft>
                <a:spcPct val="0"/>
              </a:spcAft>
              <a:defRPr sz="1200">
                <a:solidFill>
                  <a:schemeClr val="tx1"/>
                </a:solidFill>
                <a:latin typeface="Calibri" panose="020F0502020204030204" pitchFamily="34" charset="0"/>
              </a:defRPr>
            </a:lvl7pPr>
            <a:lvl8pPr marL="3462338" indent="-231775" eaLnBrk="0" fontAlgn="base" hangingPunct="0">
              <a:spcBef>
                <a:spcPct val="30000"/>
              </a:spcBef>
              <a:spcAft>
                <a:spcPct val="0"/>
              </a:spcAft>
              <a:defRPr sz="1200">
                <a:solidFill>
                  <a:schemeClr val="tx1"/>
                </a:solidFill>
                <a:latin typeface="Calibri" panose="020F0502020204030204" pitchFamily="34" charset="0"/>
              </a:defRPr>
            </a:lvl8pPr>
            <a:lvl9pPr marL="3919538" indent="-231775"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D2EF4B15-FCE2-4CCC-9DE2-205A7C8252AF}" type="slidenum">
              <a:rPr lang="en-ZA" altLang="en-US" smtClean="0">
                <a:solidFill>
                  <a:srgbClr val="000000"/>
                </a:solidFill>
                <a:latin typeface="Arial" panose="020B0604020202020204" pitchFamily="34" charset="0"/>
              </a:rPr>
              <a:pPr>
                <a:spcBef>
                  <a:spcPct val="0"/>
                </a:spcBef>
              </a:pPr>
              <a:t>25</a:t>
            </a:fld>
            <a:endParaRPr lang="en-ZA" altLang="en-US" smtClean="0">
              <a:solidFill>
                <a:srgbClr val="000000"/>
              </a:solidFill>
              <a:latin typeface="Arial" panose="020B0604020202020204" pitchFamily="34" charset="0"/>
            </a:endParaRPr>
          </a:p>
        </p:txBody>
      </p:sp>
    </p:spTree>
    <p:extLst>
      <p:ext uri="{BB962C8B-B14F-4D97-AF65-F5344CB8AC3E}">
        <p14:creationId xmlns:p14="http://schemas.microsoft.com/office/powerpoint/2010/main" val="116627382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ZA"/>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ZA"/>
          </a:p>
        </p:txBody>
      </p:sp>
      <p:sp>
        <p:nvSpPr>
          <p:cNvPr id="4" name="Date Placeholder 3"/>
          <p:cNvSpPr>
            <a:spLocks noGrp="1"/>
          </p:cNvSpPr>
          <p:nvPr>
            <p:ph type="dt" sz="half" idx="10"/>
          </p:nvPr>
        </p:nvSpPr>
        <p:spPr/>
        <p:txBody>
          <a:bodyPr/>
          <a:lstStyle/>
          <a:p>
            <a:fld id="{73FD2597-41BD-4E67-B0FA-FCD58598F0CA}" type="datetime1">
              <a:rPr lang="en-ZA" smtClean="0"/>
              <a:t>2020/11/17</a:t>
            </a:fld>
            <a:endParaRPr lang="en-ZA"/>
          </a:p>
        </p:txBody>
      </p:sp>
      <p:sp>
        <p:nvSpPr>
          <p:cNvPr id="5" name="Footer Placeholder 4"/>
          <p:cNvSpPr>
            <a:spLocks noGrp="1"/>
          </p:cNvSpPr>
          <p:nvPr>
            <p:ph type="ftr" sz="quarter" idx="11"/>
          </p:nvPr>
        </p:nvSpPr>
        <p:spPr/>
        <p:txBody>
          <a:bodyPr/>
          <a:lstStyle/>
          <a:p>
            <a:endParaRPr lang="en-ZA"/>
          </a:p>
        </p:txBody>
      </p:sp>
      <p:sp>
        <p:nvSpPr>
          <p:cNvPr id="6" name="Slide Number Placeholder 5"/>
          <p:cNvSpPr>
            <a:spLocks noGrp="1"/>
          </p:cNvSpPr>
          <p:nvPr>
            <p:ph type="sldNum" sz="quarter" idx="12"/>
          </p:nvPr>
        </p:nvSpPr>
        <p:spPr/>
        <p:txBody>
          <a:bodyPr/>
          <a:lstStyle/>
          <a:p>
            <a:fld id="{CDAF3C70-3F06-4597-AE16-5F5EF8F327DE}" type="slidenum">
              <a:rPr lang="en-ZA" smtClean="0"/>
              <a:t>‹#›</a:t>
            </a:fld>
            <a:endParaRPr lang="en-ZA"/>
          </a:p>
        </p:txBody>
      </p:sp>
      <p:pic>
        <p:nvPicPr>
          <p:cNvPr id="7" name="Picture 6"/>
          <p:cNvPicPr>
            <a:picLocks noChangeAspect="1"/>
          </p:cNvPicPr>
          <p:nvPr userDrawn="1"/>
        </p:nvPicPr>
        <p:blipFill>
          <a:blip r:embed="rId2"/>
          <a:stretch>
            <a:fillRect/>
          </a:stretch>
        </p:blipFill>
        <p:spPr>
          <a:xfrm>
            <a:off x="0" y="1518"/>
            <a:ext cx="9144000" cy="6854964"/>
          </a:xfrm>
          <a:prstGeom prst="rect">
            <a:avLst/>
          </a:prstGeom>
        </p:spPr>
      </p:pic>
    </p:spTree>
    <p:extLst>
      <p:ext uri="{BB962C8B-B14F-4D97-AF65-F5344CB8AC3E}">
        <p14:creationId xmlns:p14="http://schemas.microsoft.com/office/powerpoint/2010/main" val="14394460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ZA"/>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4" name="Date Placeholder 3"/>
          <p:cNvSpPr>
            <a:spLocks noGrp="1"/>
          </p:cNvSpPr>
          <p:nvPr>
            <p:ph type="dt" sz="half" idx="10"/>
          </p:nvPr>
        </p:nvSpPr>
        <p:spPr/>
        <p:txBody>
          <a:bodyPr/>
          <a:lstStyle/>
          <a:p>
            <a:fld id="{4CBCDFB7-B0C3-433F-AAA3-9154EB35DC25}" type="datetime1">
              <a:rPr lang="en-ZA" smtClean="0"/>
              <a:t>2020/11/17</a:t>
            </a:fld>
            <a:endParaRPr lang="en-ZA"/>
          </a:p>
        </p:txBody>
      </p:sp>
      <p:sp>
        <p:nvSpPr>
          <p:cNvPr id="5" name="Footer Placeholder 4"/>
          <p:cNvSpPr>
            <a:spLocks noGrp="1"/>
          </p:cNvSpPr>
          <p:nvPr>
            <p:ph type="ftr" sz="quarter" idx="11"/>
          </p:nvPr>
        </p:nvSpPr>
        <p:spPr/>
        <p:txBody>
          <a:bodyPr/>
          <a:lstStyle/>
          <a:p>
            <a:endParaRPr lang="en-ZA"/>
          </a:p>
        </p:txBody>
      </p:sp>
      <p:sp>
        <p:nvSpPr>
          <p:cNvPr id="6" name="Slide Number Placeholder 5"/>
          <p:cNvSpPr>
            <a:spLocks noGrp="1"/>
          </p:cNvSpPr>
          <p:nvPr>
            <p:ph type="sldNum" sz="quarter" idx="12"/>
          </p:nvPr>
        </p:nvSpPr>
        <p:spPr/>
        <p:txBody>
          <a:bodyPr/>
          <a:lstStyle/>
          <a:p>
            <a:fld id="{CDAF3C70-3F06-4597-AE16-5F5EF8F327DE}" type="slidenum">
              <a:rPr lang="en-ZA" smtClean="0"/>
              <a:t>‹#›</a:t>
            </a:fld>
            <a:endParaRPr lang="en-ZA"/>
          </a:p>
        </p:txBody>
      </p:sp>
      <p:pic>
        <p:nvPicPr>
          <p:cNvPr id="7" name="Picture 6"/>
          <p:cNvPicPr>
            <a:picLocks noChangeAspect="1"/>
          </p:cNvPicPr>
          <p:nvPr userDrawn="1"/>
        </p:nvPicPr>
        <p:blipFill>
          <a:blip r:embed="rId2"/>
          <a:stretch>
            <a:fillRect/>
          </a:stretch>
        </p:blipFill>
        <p:spPr>
          <a:xfrm>
            <a:off x="0" y="1518"/>
            <a:ext cx="9144000" cy="6854964"/>
          </a:xfrm>
          <a:prstGeom prst="rect">
            <a:avLst/>
          </a:prstGeom>
        </p:spPr>
      </p:pic>
    </p:spTree>
    <p:extLst>
      <p:ext uri="{BB962C8B-B14F-4D97-AF65-F5344CB8AC3E}">
        <p14:creationId xmlns:p14="http://schemas.microsoft.com/office/powerpoint/2010/main" val="50719323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ZA"/>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4" name="Date Placeholder 3"/>
          <p:cNvSpPr>
            <a:spLocks noGrp="1"/>
          </p:cNvSpPr>
          <p:nvPr>
            <p:ph type="dt" sz="half" idx="10"/>
          </p:nvPr>
        </p:nvSpPr>
        <p:spPr/>
        <p:txBody>
          <a:bodyPr/>
          <a:lstStyle/>
          <a:p>
            <a:fld id="{A44EC144-FD86-411C-AA3C-B6C6423F9043}" type="datetime1">
              <a:rPr lang="en-ZA" smtClean="0"/>
              <a:t>2020/11/17</a:t>
            </a:fld>
            <a:endParaRPr lang="en-ZA"/>
          </a:p>
        </p:txBody>
      </p:sp>
      <p:sp>
        <p:nvSpPr>
          <p:cNvPr id="5" name="Footer Placeholder 4"/>
          <p:cNvSpPr>
            <a:spLocks noGrp="1"/>
          </p:cNvSpPr>
          <p:nvPr>
            <p:ph type="ftr" sz="quarter" idx="11"/>
          </p:nvPr>
        </p:nvSpPr>
        <p:spPr/>
        <p:txBody>
          <a:bodyPr/>
          <a:lstStyle/>
          <a:p>
            <a:endParaRPr lang="en-ZA"/>
          </a:p>
        </p:txBody>
      </p:sp>
      <p:sp>
        <p:nvSpPr>
          <p:cNvPr id="6" name="Slide Number Placeholder 5"/>
          <p:cNvSpPr>
            <a:spLocks noGrp="1"/>
          </p:cNvSpPr>
          <p:nvPr>
            <p:ph type="sldNum" sz="quarter" idx="12"/>
          </p:nvPr>
        </p:nvSpPr>
        <p:spPr/>
        <p:txBody>
          <a:bodyPr/>
          <a:lstStyle/>
          <a:p>
            <a:fld id="{CDAF3C70-3F06-4597-AE16-5F5EF8F327DE}" type="slidenum">
              <a:rPr lang="en-ZA" smtClean="0"/>
              <a:t>‹#›</a:t>
            </a:fld>
            <a:endParaRPr lang="en-ZA"/>
          </a:p>
        </p:txBody>
      </p:sp>
      <p:pic>
        <p:nvPicPr>
          <p:cNvPr id="7" name="Picture 6"/>
          <p:cNvPicPr>
            <a:picLocks noChangeAspect="1"/>
          </p:cNvPicPr>
          <p:nvPr userDrawn="1"/>
        </p:nvPicPr>
        <p:blipFill>
          <a:blip r:embed="rId2"/>
          <a:stretch>
            <a:fillRect/>
          </a:stretch>
        </p:blipFill>
        <p:spPr>
          <a:xfrm>
            <a:off x="0" y="1518"/>
            <a:ext cx="9144000" cy="6854964"/>
          </a:xfrm>
          <a:prstGeom prst="rect">
            <a:avLst/>
          </a:prstGeom>
        </p:spPr>
      </p:pic>
    </p:spTree>
    <p:extLst>
      <p:ext uri="{BB962C8B-B14F-4D97-AF65-F5344CB8AC3E}">
        <p14:creationId xmlns:p14="http://schemas.microsoft.com/office/powerpoint/2010/main" val="288191539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0280A4B9-735D-4E17-AAC5-BB8146EADD84}" type="datetime1">
              <a:rPr lang="en-ZA" smtClean="0"/>
              <a:t>2020/11/17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1A90D41-3C64-4E7B-8B79-51D67B05216A}" type="slidenum">
              <a:rPr lang="en-US" smtClean="0"/>
              <a:t>‹#›</a:t>
            </a:fld>
            <a:endParaRPr lang="en-US"/>
          </a:p>
        </p:txBody>
      </p:sp>
    </p:spTree>
    <p:extLst>
      <p:ext uri="{BB962C8B-B14F-4D97-AF65-F5344CB8AC3E}">
        <p14:creationId xmlns:p14="http://schemas.microsoft.com/office/powerpoint/2010/main" val="216337365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2BFFF4A-61AF-497B-B23F-A8BF9C40B648}" type="datetime1">
              <a:rPr lang="en-ZA" smtClean="0"/>
              <a:t>2020/11/17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1A90D41-3C64-4E7B-8B79-51D67B05216A}" type="slidenum">
              <a:rPr lang="en-US" smtClean="0"/>
              <a:t>‹#›</a:t>
            </a:fld>
            <a:endParaRPr lang="en-US"/>
          </a:p>
        </p:txBody>
      </p:sp>
    </p:spTree>
    <p:extLst>
      <p:ext uri="{BB962C8B-B14F-4D97-AF65-F5344CB8AC3E}">
        <p14:creationId xmlns:p14="http://schemas.microsoft.com/office/powerpoint/2010/main" val="33880976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8"/>
            <a:ext cx="78867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623888" y="4589463"/>
            <a:ext cx="78867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BE30ACE-6EC8-49F9-9E86-750B41642DB7}" type="datetime1">
              <a:rPr lang="en-ZA" smtClean="0"/>
              <a:t>2020/11/17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1A90D41-3C64-4E7B-8B79-51D67B05216A}" type="slidenum">
              <a:rPr lang="en-US" smtClean="0"/>
              <a:t>‹#›</a:t>
            </a:fld>
            <a:endParaRPr lang="en-US"/>
          </a:p>
        </p:txBody>
      </p:sp>
    </p:spTree>
    <p:extLst>
      <p:ext uri="{BB962C8B-B14F-4D97-AF65-F5344CB8AC3E}">
        <p14:creationId xmlns:p14="http://schemas.microsoft.com/office/powerpoint/2010/main" val="406438508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28650" y="1825625"/>
            <a:ext cx="386715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825625"/>
            <a:ext cx="386715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511701D7-E3A3-47BE-A34F-24EAD1EA9C15}" type="datetime1">
              <a:rPr lang="en-ZA" smtClean="0"/>
              <a:t>2020/11/17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1A90D41-3C64-4E7B-8B79-51D67B05216A}" type="slidenum">
              <a:rPr lang="en-US" smtClean="0"/>
              <a:t>‹#›</a:t>
            </a:fld>
            <a:endParaRPr lang="en-US"/>
          </a:p>
        </p:txBody>
      </p:sp>
    </p:spTree>
    <p:extLst>
      <p:ext uri="{BB962C8B-B14F-4D97-AF65-F5344CB8AC3E}">
        <p14:creationId xmlns:p14="http://schemas.microsoft.com/office/powerpoint/2010/main" val="58653540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365125"/>
            <a:ext cx="78867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30238" y="2505075"/>
            <a:ext cx="386873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7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64B5B6FF-F131-4CD4-BB55-05B00F0931DE}" type="datetime1">
              <a:rPr lang="en-ZA" smtClean="0"/>
              <a:t>2020/11/17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1A90D41-3C64-4E7B-8B79-51D67B05216A}" type="slidenum">
              <a:rPr lang="en-US" smtClean="0"/>
              <a:t>‹#›</a:t>
            </a:fld>
            <a:endParaRPr lang="en-US"/>
          </a:p>
        </p:txBody>
      </p:sp>
    </p:spTree>
    <p:extLst>
      <p:ext uri="{BB962C8B-B14F-4D97-AF65-F5344CB8AC3E}">
        <p14:creationId xmlns:p14="http://schemas.microsoft.com/office/powerpoint/2010/main" val="128313494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45DD1C4B-5F18-446E-99D4-9AC9D591FF51}" type="datetime1">
              <a:rPr lang="en-ZA" smtClean="0"/>
              <a:t>2020/11/17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1A90D41-3C64-4E7B-8B79-51D67B05216A}" type="slidenum">
              <a:rPr lang="en-US" smtClean="0"/>
              <a:t>‹#›</a:t>
            </a:fld>
            <a:endParaRPr lang="en-US"/>
          </a:p>
        </p:txBody>
      </p:sp>
    </p:spTree>
    <p:extLst>
      <p:ext uri="{BB962C8B-B14F-4D97-AF65-F5344CB8AC3E}">
        <p14:creationId xmlns:p14="http://schemas.microsoft.com/office/powerpoint/2010/main" val="95171296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8E430D4-FF5F-4F30-BC31-E33A9F123251}" type="datetime1">
              <a:rPr lang="en-ZA" smtClean="0"/>
              <a:t>2020/11/17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1A90D41-3C64-4E7B-8B79-51D67B05216A}" type="slidenum">
              <a:rPr lang="en-US" smtClean="0"/>
              <a:t>‹#›</a:t>
            </a:fld>
            <a:endParaRPr lang="en-US"/>
          </a:p>
        </p:txBody>
      </p:sp>
    </p:spTree>
    <p:extLst>
      <p:ext uri="{BB962C8B-B14F-4D97-AF65-F5344CB8AC3E}">
        <p14:creationId xmlns:p14="http://schemas.microsoft.com/office/powerpoint/2010/main" val="317901222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C6B764F-6578-4064-902C-E0F0EAA3D069}" type="datetime1">
              <a:rPr lang="en-ZA" smtClean="0"/>
              <a:t>2020/11/17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1A90D41-3C64-4E7B-8B79-51D67B05216A}" type="slidenum">
              <a:rPr lang="en-US" smtClean="0"/>
              <a:t>‹#›</a:t>
            </a:fld>
            <a:endParaRPr lang="en-US"/>
          </a:p>
        </p:txBody>
      </p:sp>
    </p:spTree>
    <p:extLst>
      <p:ext uri="{BB962C8B-B14F-4D97-AF65-F5344CB8AC3E}">
        <p14:creationId xmlns:p14="http://schemas.microsoft.com/office/powerpoint/2010/main" val="115473559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ZA"/>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4" name="Date Placeholder 3"/>
          <p:cNvSpPr>
            <a:spLocks noGrp="1"/>
          </p:cNvSpPr>
          <p:nvPr>
            <p:ph type="dt" sz="half" idx="10"/>
          </p:nvPr>
        </p:nvSpPr>
        <p:spPr/>
        <p:txBody>
          <a:bodyPr/>
          <a:lstStyle/>
          <a:p>
            <a:fld id="{470DEAA0-B222-44D9-AF02-1684CDA75CB1}" type="datetime1">
              <a:rPr lang="en-ZA" smtClean="0"/>
              <a:t>2020/11/17</a:t>
            </a:fld>
            <a:endParaRPr lang="en-ZA"/>
          </a:p>
        </p:txBody>
      </p:sp>
      <p:sp>
        <p:nvSpPr>
          <p:cNvPr id="5" name="Footer Placeholder 4"/>
          <p:cNvSpPr>
            <a:spLocks noGrp="1"/>
          </p:cNvSpPr>
          <p:nvPr>
            <p:ph type="ftr" sz="quarter" idx="11"/>
          </p:nvPr>
        </p:nvSpPr>
        <p:spPr/>
        <p:txBody>
          <a:bodyPr/>
          <a:lstStyle/>
          <a:p>
            <a:endParaRPr lang="en-ZA"/>
          </a:p>
        </p:txBody>
      </p:sp>
      <p:sp>
        <p:nvSpPr>
          <p:cNvPr id="6" name="Slide Number Placeholder 5"/>
          <p:cNvSpPr>
            <a:spLocks noGrp="1"/>
          </p:cNvSpPr>
          <p:nvPr>
            <p:ph type="sldNum" sz="quarter" idx="12"/>
          </p:nvPr>
        </p:nvSpPr>
        <p:spPr/>
        <p:txBody>
          <a:bodyPr/>
          <a:lstStyle>
            <a:lvl1pPr>
              <a:defRPr>
                <a:solidFill>
                  <a:srgbClr val="000000"/>
                </a:solidFill>
                <a:latin typeface="Arial" panose="020B0604020202020204" pitchFamily="34" charset="0"/>
                <a:cs typeface="Arial" panose="020B0604020202020204" pitchFamily="34" charset="0"/>
              </a:defRPr>
            </a:lvl1pPr>
          </a:lstStyle>
          <a:p>
            <a:fld id="{CDAF3C70-3F06-4597-AE16-5F5EF8F327DE}" type="slidenum">
              <a:rPr lang="en-ZA" smtClean="0"/>
              <a:pPr/>
              <a:t>‹#›</a:t>
            </a:fld>
            <a:endParaRPr lang="en-ZA"/>
          </a:p>
        </p:txBody>
      </p:sp>
      <p:pic>
        <p:nvPicPr>
          <p:cNvPr id="7" name="Picture 6"/>
          <p:cNvPicPr>
            <a:picLocks noChangeAspect="1"/>
          </p:cNvPicPr>
          <p:nvPr userDrawn="1"/>
        </p:nvPicPr>
        <p:blipFill>
          <a:blip r:embed="rId2"/>
          <a:stretch>
            <a:fillRect/>
          </a:stretch>
        </p:blipFill>
        <p:spPr>
          <a:xfrm>
            <a:off x="0" y="1518"/>
            <a:ext cx="9144000" cy="6854964"/>
          </a:xfrm>
          <a:prstGeom prst="rect">
            <a:avLst/>
          </a:prstGeom>
        </p:spPr>
      </p:pic>
    </p:spTree>
    <p:extLst>
      <p:ext uri="{BB962C8B-B14F-4D97-AF65-F5344CB8AC3E}">
        <p14:creationId xmlns:p14="http://schemas.microsoft.com/office/powerpoint/2010/main" val="134596405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0A1AC4F-01D4-4E05-8EEC-C7CA08C00AB2}" type="datetime1">
              <a:rPr lang="en-ZA" smtClean="0"/>
              <a:t>2020/11/17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1A90D41-3C64-4E7B-8B79-51D67B05216A}" type="slidenum">
              <a:rPr lang="en-US" smtClean="0"/>
              <a:t>‹#›</a:t>
            </a:fld>
            <a:endParaRPr lang="en-US"/>
          </a:p>
        </p:txBody>
      </p:sp>
    </p:spTree>
    <p:extLst>
      <p:ext uri="{BB962C8B-B14F-4D97-AF65-F5344CB8AC3E}">
        <p14:creationId xmlns:p14="http://schemas.microsoft.com/office/powerpoint/2010/main" val="187744669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66F74F6-27B7-4CE5-80FB-028B39AC9A73}" type="datetime1">
              <a:rPr lang="en-ZA" smtClean="0"/>
              <a:t>2020/11/17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1A90D41-3C64-4E7B-8B79-51D67B05216A}" type="slidenum">
              <a:rPr lang="en-US" smtClean="0"/>
              <a:t>‹#›</a:t>
            </a:fld>
            <a:endParaRPr lang="en-US"/>
          </a:p>
        </p:txBody>
      </p:sp>
    </p:spTree>
    <p:extLst>
      <p:ext uri="{BB962C8B-B14F-4D97-AF65-F5344CB8AC3E}">
        <p14:creationId xmlns:p14="http://schemas.microsoft.com/office/powerpoint/2010/main" val="205805329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28650" y="365125"/>
            <a:ext cx="5762625"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8893011-430D-49CF-AB92-6417B5804E02}" type="datetime1">
              <a:rPr lang="en-ZA" smtClean="0"/>
              <a:t>2020/11/17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1A90D41-3C64-4E7B-8B79-51D67B05216A}" type="slidenum">
              <a:rPr lang="en-US" smtClean="0"/>
              <a:t>‹#›</a:t>
            </a:fld>
            <a:endParaRPr lang="en-US"/>
          </a:p>
        </p:txBody>
      </p:sp>
    </p:spTree>
    <p:extLst>
      <p:ext uri="{BB962C8B-B14F-4D97-AF65-F5344CB8AC3E}">
        <p14:creationId xmlns:p14="http://schemas.microsoft.com/office/powerpoint/2010/main" val="193702593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ZA"/>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7DDB1E7-6F80-41D8-8ED3-FFDD70EC8167}" type="datetime1">
              <a:rPr lang="en-ZA" smtClean="0"/>
              <a:t>2020/11/17</a:t>
            </a:fld>
            <a:endParaRPr lang="en-ZA"/>
          </a:p>
        </p:txBody>
      </p:sp>
      <p:sp>
        <p:nvSpPr>
          <p:cNvPr id="5" name="Footer Placeholder 4"/>
          <p:cNvSpPr>
            <a:spLocks noGrp="1"/>
          </p:cNvSpPr>
          <p:nvPr>
            <p:ph type="ftr" sz="quarter" idx="11"/>
          </p:nvPr>
        </p:nvSpPr>
        <p:spPr/>
        <p:txBody>
          <a:bodyPr/>
          <a:lstStyle/>
          <a:p>
            <a:endParaRPr lang="en-ZA"/>
          </a:p>
        </p:txBody>
      </p:sp>
      <p:sp>
        <p:nvSpPr>
          <p:cNvPr id="6" name="Slide Number Placeholder 5"/>
          <p:cNvSpPr>
            <a:spLocks noGrp="1"/>
          </p:cNvSpPr>
          <p:nvPr>
            <p:ph type="sldNum" sz="quarter" idx="12"/>
          </p:nvPr>
        </p:nvSpPr>
        <p:spPr/>
        <p:txBody>
          <a:bodyPr/>
          <a:lstStyle/>
          <a:p>
            <a:fld id="{CDAF3C70-3F06-4597-AE16-5F5EF8F327DE}" type="slidenum">
              <a:rPr lang="en-ZA" smtClean="0"/>
              <a:t>‹#›</a:t>
            </a:fld>
            <a:endParaRPr lang="en-ZA"/>
          </a:p>
        </p:txBody>
      </p:sp>
      <p:pic>
        <p:nvPicPr>
          <p:cNvPr id="7" name="Picture 6"/>
          <p:cNvPicPr>
            <a:picLocks noChangeAspect="1"/>
          </p:cNvPicPr>
          <p:nvPr userDrawn="1"/>
        </p:nvPicPr>
        <p:blipFill>
          <a:blip r:embed="rId2"/>
          <a:stretch>
            <a:fillRect/>
          </a:stretch>
        </p:blipFill>
        <p:spPr>
          <a:xfrm>
            <a:off x="0" y="1518"/>
            <a:ext cx="9144000" cy="6854964"/>
          </a:xfrm>
          <a:prstGeom prst="rect">
            <a:avLst/>
          </a:prstGeom>
        </p:spPr>
      </p:pic>
    </p:spTree>
    <p:extLst>
      <p:ext uri="{BB962C8B-B14F-4D97-AF65-F5344CB8AC3E}">
        <p14:creationId xmlns:p14="http://schemas.microsoft.com/office/powerpoint/2010/main" val="378566833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ZA"/>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5" name="Date Placeholder 4"/>
          <p:cNvSpPr>
            <a:spLocks noGrp="1"/>
          </p:cNvSpPr>
          <p:nvPr>
            <p:ph type="dt" sz="half" idx="10"/>
          </p:nvPr>
        </p:nvSpPr>
        <p:spPr/>
        <p:txBody>
          <a:bodyPr/>
          <a:lstStyle/>
          <a:p>
            <a:fld id="{7B49C4AD-ECCF-434E-A128-303F1CE52C30}" type="datetime1">
              <a:rPr lang="en-ZA" smtClean="0"/>
              <a:t>2020/11/17</a:t>
            </a:fld>
            <a:endParaRPr lang="en-ZA"/>
          </a:p>
        </p:txBody>
      </p:sp>
      <p:sp>
        <p:nvSpPr>
          <p:cNvPr id="6" name="Footer Placeholder 5"/>
          <p:cNvSpPr>
            <a:spLocks noGrp="1"/>
          </p:cNvSpPr>
          <p:nvPr>
            <p:ph type="ftr" sz="quarter" idx="11"/>
          </p:nvPr>
        </p:nvSpPr>
        <p:spPr/>
        <p:txBody>
          <a:bodyPr/>
          <a:lstStyle/>
          <a:p>
            <a:endParaRPr lang="en-ZA"/>
          </a:p>
        </p:txBody>
      </p:sp>
      <p:sp>
        <p:nvSpPr>
          <p:cNvPr id="7" name="Slide Number Placeholder 6"/>
          <p:cNvSpPr>
            <a:spLocks noGrp="1"/>
          </p:cNvSpPr>
          <p:nvPr>
            <p:ph type="sldNum" sz="quarter" idx="12"/>
          </p:nvPr>
        </p:nvSpPr>
        <p:spPr/>
        <p:txBody>
          <a:bodyPr/>
          <a:lstStyle/>
          <a:p>
            <a:fld id="{CDAF3C70-3F06-4597-AE16-5F5EF8F327DE}" type="slidenum">
              <a:rPr lang="en-ZA" smtClean="0"/>
              <a:t>‹#›</a:t>
            </a:fld>
            <a:endParaRPr lang="en-ZA"/>
          </a:p>
        </p:txBody>
      </p:sp>
      <p:pic>
        <p:nvPicPr>
          <p:cNvPr id="8" name="Picture 7"/>
          <p:cNvPicPr>
            <a:picLocks noChangeAspect="1"/>
          </p:cNvPicPr>
          <p:nvPr userDrawn="1"/>
        </p:nvPicPr>
        <p:blipFill>
          <a:blip r:embed="rId2"/>
          <a:stretch>
            <a:fillRect/>
          </a:stretch>
        </p:blipFill>
        <p:spPr>
          <a:xfrm>
            <a:off x="0" y="1518"/>
            <a:ext cx="9144000" cy="6854964"/>
          </a:xfrm>
          <a:prstGeom prst="rect">
            <a:avLst/>
          </a:prstGeom>
        </p:spPr>
      </p:pic>
    </p:spTree>
    <p:extLst>
      <p:ext uri="{BB962C8B-B14F-4D97-AF65-F5344CB8AC3E}">
        <p14:creationId xmlns:p14="http://schemas.microsoft.com/office/powerpoint/2010/main" val="373569528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ZA"/>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7" name="Date Placeholder 6"/>
          <p:cNvSpPr>
            <a:spLocks noGrp="1"/>
          </p:cNvSpPr>
          <p:nvPr>
            <p:ph type="dt" sz="half" idx="10"/>
          </p:nvPr>
        </p:nvSpPr>
        <p:spPr/>
        <p:txBody>
          <a:bodyPr/>
          <a:lstStyle/>
          <a:p>
            <a:fld id="{1909DDE7-04E3-4066-8EBE-498500C792F9}" type="datetime1">
              <a:rPr lang="en-ZA" smtClean="0"/>
              <a:t>2020/11/17</a:t>
            </a:fld>
            <a:endParaRPr lang="en-ZA"/>
          </a:p>
        </p:txBody>
      </p:sp>
      <p:sp>
        <p:nvSpPr>
          <p:cNvPr id="8" name="Footer Placeholder 7"/>
          <p:cNvSpPr>
            <a:spLocks noGrp="1"/>
          </p:cNvSpPr>
          <p:nvPr>
            <p:ph type="ftr" sz="quarter" idx="11"/>
          </p:nvPr>
        </p:nvSpPr>
        <p:spPr/>
        <p:txBody>
          <a:bodyPr/>
          <a:lstStyle/>
          <a:p>
            <a:endParaRPr lang="en-ZA"/>
          </a:p>
        </p:txBody>
      </p:sp>
      <p:sp>
        <p:nvSpPr>
          <p:cNvPr id="9" name="Slide Number Placeholder 8"/>
          <p:cNvSpPr>
            <a:spLocks noGrp="1"/>
          </p:cNvSpPr>
          <p:nvPr>
            <p:ph type="sldNum" sz="quarter" idx="12"/>
          </p:nvPr>
        </p:nvSpPr>
        <p:spPr/>
        <p:txBody>
          <a:bodyPr/>
          <a:lstStyle/>
          <a:p>
            <a:fld id="{CDAF3C70-3F06-4597-AE16-5F5EF8F327DE}" type="slidenum">
              <a:rPr lang="en-ZA" smtClean="0"/>
              <a:t>‹#›</a:t>
            </a:fld>
            <a:endParaRPr lang="en-ZA"/>
          </a:p>
        </p:txBody>
      </p:sp>
      <p:pic>
        <p:nvPicPr>
          <p:cNvPr id="10" name="Picture 9"/>
          <p:cNvPicPr>
            <a:picLocks noChangeAspect="1"/>
          </p:cNvPicPr>
          <p:nvPr userDrawn="1"/>
        </p:nvPicPr>
        <p:blipFill>
          <a:blip r:embed="rId2"/>
          <a:stretch>
            <a:fillRect/>
          </a:stretch>
        </p:blipFill>
        <p:spPr>
          <a:xfrm>
            <a:off x="0" y="1518"/>
            <a:ext cx="9144000" cy="6854964"/>
          </a:xfrm>
          <a:prstGeom prst="rect">
            <a:avLst/>
          </a:prstGeom>
        </p:spPr>
      </p:pic>
    </p:spTree>
    <p:extLst>
      <p:ext uri="{BB962C8B-B14F-4D97-AF65-F5344CB8AC3E}">
        <p14:creationId xmlns:p14="http://schemas.microsoft.com/office/powerpoint/2010/main" val="8990709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ZA"/>
          </a:p>
        </p:txBody>
      </p:sp>
      <p:sp>
        <p:nvSpPr>
          <p:cNvPr id="3" name="Date Placeholder 2"/>
          <p:cNvSpPr>
            <a:spLocks noGrp="1"/>
          </p:cNvSpPr>
          <p:nvPr>
            <p:ph type="dt" sz="half" idx="10"/>
          </p:nvPr>
        </p:nvSpPr>
        <p:spPr/>
        <p:txBody>
          <a:bodyPr/>
          <a:lstStyle/>
          <a:p>
            <a:fld id="{925F3B1F-CD8A-49FD-B6DC-E0A98F735609}" type="datetime1">
              <a:rPr lang="en-ZA" smtClean="0"/>
              <a:t>2020/11/17</a:t>
            </a:fld>
            <a:endParaRPr lang="en-ZA"/>
          </a:p>
        </p:txBody>
      </p:sp>
      <p:sp>
        <p:nvSpPr>
          <p:cNvPr id="4" name="Footer Placeholder 3"/>
          <p:cNvSpPr>
            <a:spLocks noGrp="1"/>
          </p:cNvSpPr>
          <p:nvPr>
            <p:ph type="ftr" sz="quarter" idx="11"/>
          </p:nvPr>
        </p:nvSpPr>
        <p:spPr/>
        <p:txBody>
          <a:bodyPr/>
          <a:lstStyle/>
          <a:p>
            <a:endParaRPr lang="en-ZA"/>
          </a:p>
        </p:txBody>
      </p:sp>
      <p:sp>
        <p:nvSpPr>
          <p:cNvPr id="5" name="Slide Number Placeholder 4"/>
          <p:cNvSpPr>
            <a:spLocks noGrp="1"/>
          </p:cNvSpPr>
          <p:nvPr>
            <p:ph type="sldNum" sz="quarter" idx="12"/>
          </p:nvPr>
        </p:nvSpPr>
        <p:spPr/>
        <p:txBody>
          <a:bodyPr/>
          <a:lstStyle/>
          <a:p>
            <a:fld id="{CDAF3C70-3F06-4597-AE16-5F5EF8F327DE}" type="slidenum">
              <a:rPr lang="en-ZA" smtClean="0"/>
              <a:t>‹#›</a:t>
            </a:fld>
            <a:endParaRPr lang="en-ZA"/>
          </a:p>
        </p:txBody>
      </p:sp>
      <p:pic>
        <p:nvPicPr>
          <p:cNvPr id="6" name="Picture 5"/>
          <p:cNvPicPr>
            <a:picLocks noChangeAspect="1"/>
          </p:cNvPicPr>
          <p:nvPr userDrawn="1"/>
        </p:nvPicPr>
        <p:blipFill>
          <a:blip r:embed="rId2"/>
          <a:stretch>
            <a:fillRect/>
          </a:stretch>
        </p:blipFill>
        <p:spPr>
          <a:xfrm>
            <a:off x="0" y="1518"/>
            <a:ext cx="9144000" cy="6854964"/>
          </a:xfrm>
          <a:prstGeom prst="rect">
            <a:avLst/>
          </a:prstGeom>
        </p:spPr>
      </p:pic>
    </p:spTree>
    <p:extLst>
      <p:ext uri="{BB962C8B-B14F-4D97-AF65-F5344CB8AC3E}">
        <p14:creationId xmlns:p14="http://schemas.microsoft.com/office/powerpoint/2010/main" val="254428802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967EF33-5FEF-4D64-B5B4-D85D5472B3E0}" type="datetime1">
              <a:rPr lang="en-ZA" smtClean="0"/>
              <a:t>2020/11/17</a:t>
            </a:fld>
            <a:endParaRPr lang="en-ZA"/>
          </a:p>
        </p:txBody>
      </p:sp>
      <p:sp>
        <p:nvSpPr>
          <p:cNvPr id="3" name="Footer Placeholder 2"/>
          <p:cNvSpPr>
            <a:spLocks noGrp="1"/>
          </p:cNvSpPr>
          <p:nvPr>
            <p:ph type="ftr" sz="quarter" idx="11"/>
          </p:nvPr>
        </p:nvSpPr>
        <p:spPr/>
        <p:txBody>
          <a:bodyPr/>
          <a:lstStyle/>
          <a:p>
            <a:endParaRPr lang="en-ZA"/>
          </a:p>
        </p:txBody>
      </p:sp>
      <p:sp>
        <p:nvSpPr>
          <p:cNvPr id="4" name="Slide Number Placeholder 3"/>
          <p:cNvSpPr>
            <a:spLocks noGrp="1"/>
          </p:cNvSpPr>
          <p:nvPr>
            <p:ph type="sldNum" sz="quarter" idx="12"/>
          </p:nvPr>
        </p:nvSpPr>
        <p:spPr/>
        <p:txBody>
          <a:bodyPr/>
          <a:lstStyle/>
          <a:p>
            <a:fld id="{CDAF3C70-3F06-4597-AE16-5F5EF8F327DE}" type="slidenum">
              <a:rPr lang="en-ZA" smtClean="0"/>
              <a:t>‹#›</a:t>
            </a:fld>
            <a:endParaRPr lang="en-ZA"/>
          </a:p>
        </p:txBody>
      </p:sp>
      <p:pic>
        <p:nvPicPr>
          <p:cNvPr id="5" name="Picture 4"/>
          <p:cNvPicPr>
            <a:picLocks noChangeAspect="1"/>
          </p:cNvPicPr>
          <p:nvPr userDrawn="1"/>
        </p:nvPicPr>
        <p:blipFill>
          <a:blip r:embed="rId2"/>
          <a:stretch>
            <a:fillRect/>
          </a:stretch>
        </p:blipFill>
        <p:spPr>
          <a:xfrm>
            <a:off x="0" y="1518"/>
            <a:ext cx="9144000" cy="6854964"/>
          </a:xfrm>
          <a:prstGeom prst="rect">
            <a:avLst/>
          </a:prstGeom>
        </p:spPr>
      </p:pic>
    </p:spTree>
    <p:extLst>
      <p:ext uri="{BB962C8B-B14F-4D97-AF65-F5344CB8AC3E}">
        <p14:creationId xmlns:p14="http://schemas.microsoft.com/office/powerpoint/2010/main" val="192645761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ZA"/>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F7E9017-76CB-498F-8146-474F0D1172C3}" type="datetime1">
              <a:rPr lang="en-ZA" smtClean="0"/>
              <a:t>2020/11/17</a:t>
            </a:fld>
            <a:endParaRPr lang="en-ZA"/>
          </a:p>
        </p:txBody>
      </p:sp>
      <p:sp>
        <p:nvSpPr>
          <p:cNvPr id="6" name="Footer Placeholder 5"/>
          <p:cNvSpPr>
            <a:spLocks noGrp="1"/>
          </p:cNvSpPr>
          <p:nvPr>
            <p:ph type="ftr" sz="quarter" idx="11"/>
          </p:nvPr>
        </p:nvSpPr>
        <p:spPr/>
        <p:txBody>
          <a:bodyPr/>
          <a:lstStyle/>
          <a:p>
            <a:endParaRPr lang="en-ZA"/>
          </a:p>
        </p:txBody>
      </p:sp>
      <p:sp>
        <p:nvSpPr>
          <p:cNvPr id="7" name="Slide Number Placeholder 6"/>
          <p:cNvSpPr>
            <a:spLocks noGrp="1"/>
          </p:cNvSpPr>
          <p:nvPr>
            <p:ph type="sldNum" sz="quarter" idx="12"/>
          </p:nvPr>
        </p:nvSpPr>
        <p:spPr/>
        <p:txBody>
          <a:bodyPr/>
          <a:lstStyle/>
          <a:p>
            <a:fld id="{CDAF3C70-3F06-4597-AE16-5F5EF8F327DE}" type="slidenum">
              <a:rPr lang="en-ZA" smtClean="0"/>
              <a:t>‹#›</a:t>
            </a:fld>
            <a:endParaRPr lang="en-ZA"/>
          </a:p>
        </p:txBody>
      </p:sp>
      <p:pic>
        <p:nvPicPr>
          <p:cNvPr id="8" name="Picture 7"/>
          <p:cNvPicPr>
            <a:picLocks noChangeAspect="1"/>
          </p:cNvPicPr>
          <p:nvPr userDrawn="1"/>
        </p:nvPicPr>
        <p:blipFill>
          <a:blip r:embed="rId2"/>
          <a:stretch>
            <a:fillRect/>
          </a:stretch>
        </p:blipFill>
        <p:spPr>
          <a:xfrm>
            <a:off x="0" y="1518"/>
            <a:ext cx="9144000" cy="6854964"/>
          </a:xfrm>
          <a:prstGeom prst="rect">
            <a:avLst/>
          </a:prstGeom>
        </p:spPr>
      </p:pic>
    </p:spTree>
    <p:extLst>
      <p:ext uri="{BB962C8B-B14F-4D97-AF65-F5344CB8AC3E}">
        <p14:creationId xmlns:p14="http://schemas.microsoft.com/office/powerpoint/2010/main" val="235289105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ZA"/>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ZA"/>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F0F52C5-8FF0-4A76-B527-234A6C3E3A54}" type="datetime1">
              <a:rPr lang="en-ZA" smtClean="0"/>
              <a:t>2020/11/17</a:t>
            </a:fld>
            <a:endParaRPr lang="en-ZA"/>
          </a:p>
        </p:txBody>
      </p:sp>
      <p:sp>
        <p:nvSpPr>
          <p:cNvPr id="6" name="Footer Placeholder 5"/>
          <p:cNvSpPr>
            <a:spLocks noGrp="1"/>
          </p:cNvSpPr>
          <p:nvPr>
            <p:ph type="ftr" sz="quarter" idx="11"/>
          </p:nvPr>
        </p:nvSpPr>
        <p:spPr/>
        <p:txBody>
          <a:bodyPr/>
          <a:lstStyle/>
          <a:p>
            <a:endParaRPr lang="en-ZA"/>
          </a:p>
        </p:txBody>
      </p:sp>
      <p:sp>
        <p:nvSpPr>
          <p:cNvPr id="7" name="Slide Number Placeholder 6"/>
          <p:cNvSpPr>
            <a:spLocks noGrp="1"/>
          </p:cNvSpPr>
          <p:nvPr>
            <p:ph type="sldNum" sz="quarter" idx="12"/>
          </p:nvPr>
        </p:nvSpPr>
        <p:spPr/>
        <p:txBody>
          <a:bodyPr/>
          <a:lstStyle/>
          <a:p>
            <a:fld id="{CDAF3C70-3F06-4597-AE16-5F5EF8F327DE}" type="slidenum">
              <a:rPr lang="en-ZA" smtClean="0"/>
              <a:t>‹#›</a:t>
            </a:fld>
            <a:endParaRPr lang="en-ZA"/>
          </a:p>
        </p:txBody>
      </p:sp>
      <p:pic>
        <p:nvPicPr>
          <p:cNvPr id="8" name="Picture 7"/>
          <p:cNvPicPr>
            <a:picLocks noChangeAspect="1"/>
          </p:cNvPicPr>
          <p:nvPr userDrawn="1"/>
        </p:nvPicPr>
        <p:blipFill>
          <a:blip r:embed="rId2"/>
          <a:stretch>
            <a:fillRect/>
          </a:stretch>
        </p:blipFill>
        <p:spPr>
          <a:xfrm>
            <a:off x="0" y="1518"/>
            <a:ext cx="9144000" cy="6854964"/>
          </a:xfrm>
          <a:prstGeom prst="rect">
            <a:avLst/>
          </a:prstGeom>
        </p:spPr>
      </p:pic>
    </p:spTree>
    <p:extLst>
      <p:ext uri="{BB962C8B-B14F-4D97-AF65-F5344CB8AC3E}">
        <p14:creationId xmlns:p14="http://schemas.microsoft.com/office/powerpoint/2010/main" val="333085455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ZA"/>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E63F728-0AE1-4770-BACF-3ACCDF73216D}" type="datetime1">
              <a:rPr lang="en-ZA" smtClean="0"/>
              <a:t>2020/11/17</a:t>
            </a:fld>
            <a:endParaRPr lang="en-ZA"/>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ZA"/>
          </a:p>
        </p:txBody>
      </p:sp>
      <p:sp>
        <p:nvSpPr>
          <p:cNvPr id="6" name="Slide Number Placeholder 5"/>
          <p:cNvSpPr>
            <a:spLocks noGrp="1"/>
          </p:cNvSpPr>
          <p:nvPr>
            <p:ph type="sldNum" sz="quarter" idx="4"/>
          </p:nvPr>
        </p:nvSpPr>
        <p:spPr>
          <a:xfrm>
            <a:off x="6588224" y="6173787"/>
            <a:ext cx="2133600" cy="365125"/>
          </a:xfrm>
          <a:prstGeom prst="rect">
            <a:avLst/>
          </a:prstGeom>
        </p:spPr>
        <p:txBody>
          <a:bodyPr vert="horz" lIns="91440" tIns="45720" rIns="91440" bIns="45720" rtlCol="0" anchor="ctr"/>
          <a:lstStyle>
            <a:lvl1pPr algn="r">
              <a:defRPr sz="1200">
                <a:solidFill>
                  <a:schemeClr val="tx1"/>
                </a:solidFill>
              </a:defRPr>
            </a:lvl1pPr>
          </a:lstStyle>
          <a:p>
            <a:fld id="{CDAF3C70-3F06-4597-AE16-5F5EF8F327DE}" type="slidenum">
              <a:rPr lang="en-ZA" smtClean="0"/>
              <a:pPr/>
              <a:t>‹#›</a:t>
            </a:fld>
            <a:endParaRPr lang="en-ZA"/>
          </a:p>
        </p:txBody>
      </p:sp>
    </p:spTree>
    <p:extLst>
      <p:ext uri="{BB962C8B-B14F-4D97-AF65-F5344CB8AC3E}">
        <p14:creationId xmlns:p14="http://schemas.microsoft.com/office/powerpoint/2010/main" val="317658833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5"/>
            <a:ext cx="78867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628650" y="6356350"/>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3CB665D-25DA-49BF-9842-205D3D3AFABD}" type="datetime1">
              <a:rPr lang="en-ZA" smtClean="0"/>
              <a:t>2020/11/17</a:t>
            </a:fld>
            <a:endParaRPr lang="en-US"/>
          </a:p>
        </p:txBody>
      </p:sp>
      <p:sp>
        <p:nvSpPr>
          <p:cNvPr id="5" name="Footer Placeholder 4"/>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0"/>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1A90D41-3C64-4E7B-8B79-51D67B05216A}" type="slidenum">
              <a:rPr lang="en-US" smtClean="0"/>
              <a:t>‹#›</a:t>
            </a:fld>
            <a:endParaRPr lang="en-US"/>
          </a:p>
        </p:txBody>
      </p:sp>
    </p:spTree>
    <p:extLst>
      <p:ext uri="{BB962C8B-B14F-4D97-AF65-F5344CB8AC3E}">
        <p14:creationId xmlns:p14="http://schemas.microsoft.com/office/powerpoint/2010/main" val="245412224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image" Target="../media/image4.png"/><Relationship Id="rId1" Type="http://schemas.openxmlformats.org/officeDocument/2006/relationships/slideLayout" Target="../slideLayouts/slideLayout1.xml"/><Relationship Id="rId4" Type="http://schemas.openxmlformats.org/officeDocument/2006/relationships/chart" Target="../charts/chart4.xml"/></Relationships>
</file>

<file path=ppt/slides/_rels/slide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chart" Target="../charts/chart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6000" y="0"/>
            <a:ext cx="9180000" cy="6885000"/>
          </a:xfrm>
          <a:prstGeom prst="rect">
            <a:avLst/>
          </a:prstGeom>
        </p:spPr>
      </p:pic>
      <p:pic>
        <p:nvPicPr>
          <p:cNvPr id="4" name="Picture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95536" y="3482059"/>
            <a:ext cx="1800200" cy="2179189"/>
          </a:xfrm>
          <a:prstGeom prst="rect">
            <a:avLst/>
          </a:prstGeom>
        </p:spPr>
      </p:pic>
      <p:sp>
        <p:nvSpPr>
          <p:cNvPr id="6" name="TextBox 5"/>
          <p:cNvSpPr txBox="1"/>
          <p:nvPr/>
        </p:nvSpPr>
        <p:spPr>
          <a:xfrm>
            <a:off x="2600827" y="2422872"/>
            <a:ext cx="6408712" cy="1754326"/>
          </a:xfrm>
          <a:prstGeom prst="rect">
            <a:avLst/>
          </a:prstGeom>
          <a:noFill/>
        </p:spPr>
        <p:txBody>
          <a:bodyPr wrap="square" rtlCol="0">
            <a:spAutoFit/>
          </a:bodyPr>
          <a:lstStyle/>
          <a:p>
            <a:pPr algn="r"/>
            <a:r>
              <a:rPr lang="en-US" sz="3600" dirty="0" smtClean="0">
                <a:solidFill>
                  <a:srgbClr val="006666"/>
                </a:solidFill>
                <a:latin typeface="Berlin Sans FB Demi" panose="020E0802020502020306" pitchFamily="34" charset="0"/>
              </a:rPr>
              <a:t>ANNUAL </a:t>
            </a:r>
            <a:r>
              <a:rPr lang="en-US" sz="3600" dirty="0">
                <a:solidFill>
                  <a:srgbClr val="006666"/>
                </a:solidFill>
                <a:latin typeface="Berlin Sans FB Demi" panose="020E0802020502020306" pitchFamily="34" charset="0"/>
              </a:rPr>
              <a:t>REPORT </a:t>
            </a:r>
            <a:r>
              <a:rPr lang="en-US" sz="3600" dirty="0" smtClean="0">
                <a:solidFill>
                  <a:srgbClr val="006666"/>
                </a:solidFill>
                <a:latin typeface="Berlin Sans FB Demi" panose="020E0802020502020306" pitchFamily="34" charset="0"/>
              </a:rPr>
              <a:t>FOR 2019/20 </a:t>
            </a:r>
          </a:p>
          <a:p>
            <a:pPr algn="r"/>
            <a:r>
              <a:rPr lang="en-US" sz="3600" dirty="0" smtClean="0">
                <a:solidFill>
                  <a:srgbClr val="006666"/>
                </a:solidFill>
                <a:latin typeface="Berlin Sans FB Demi" panose="020E0802020502020306" pitchFamily="34" charset="0"/>
              </a:rPr>
              <a:t>FINANCIAL </a:t>
            </a:r>
            <a:r>
              <a:rPr lang="en-US" sz="3600" dirty="0">
                <a:solidFill>
                  <a:srgbClr val="006666"/>
                </a:solidFill>
                <a:latin typeface="Berlin Sans FB Demi" panose="020E0802020502020306" pitchFamily="34" charset="0"/>
              </a:rPr>
              <a:t>YEAR </a:t>
            </a:r>
          </a:p>
        </p:txBody>
      </p:sp>
      <p:sp>
        <p:nvSpPr>
          <p:cNvPr id="8" name="TextBox 7"/>
          <p:cNvSpPr txBox="1"/>
          <p:nvPr/>
        </p:nvSpPr>
        <p:spPr>
          <a:xfrm>
            <a:off x="2486515" y="4542571"/>
            <a:ext cx="6336704" cy="1631216"/>
          </a:xfrm>
          <a:prstGeom prst="rect">
            <a:avLst/>
          </a:prstGeom>
          <a:noFill/>
        </p:spPr>
        <p:txBody>
          <a:bodyPr wrap="square" rtlCol="0">
            <a:spAutoFit/>
          </a:bodyPr>
          <a:lstStyle/>
          <a:p>
            <a:pPr algn="r"/>
            <a:r>
              <a:rPr lang="en-US" sz="2000" dirty="0" smtClean="0">
                <a:solidFill>
                  <a:srgbClr val="006666"/>
                </a:solidFill>
                <a:latin typeface="Arial" panose="020B0604020202020204" pitchFamily="34" charset="0"/>
                <a:cs typeface="Arial" panose="020B0604020202020204" pitchFamily="34" charset="0"/>
              </a:rPr>
              <a:t>BRIEFING TO THE PORTFOLIO COMMITTEE ON PUBLIC SERVICE AND ADMINISTRATION, PLANNING/MONITORING &amp; EVALUATION</a:t>
            </a:r>
          </a:p>
          <a:p>
            <a:endParaRPr lang="en-US" sz="2000" dirty="0">
              <a:solidFill>
                <a:srgbClr val="006666"/>
              </a:solidFill>
              <a:latin typeface="Arial" panose="020B0604020202020204" pitchFamily="34" charset="0"/>
              <a:cs typeface="Arial" panose="020B0604020202020204" pitchFamily="34" charset="0"/>
            </a:endParaRPr>
          </a:p>
          <a:p>
            <a:pPr algn="r"/>
            <a:r>
              <a:rPr lang="en-US" sz="2000" b="1" dirty="0" smtClean="0">
                <a:solidFill>
                  <a:srgbClr val="006666"/>
                </a:solidFill>
                <a:latin typeface="Arial" panose="020B0604020202020204" pitchFamily="34" charset="0"/>
                <a:cs typeface="Arial" panose="020B0604020202020204" pitchFamily="34" charset="0"/>
              </a:rPr>
              <a:t>18 NOVEMBER 2020</a:t>
            </a:r>
          </a:p>
        </p:txBody>
      </p:sp>
      <p:sp>
        <p:nvSpPr>
          <p:cNvPr id="2" name="Slide Number Placeholder 1"/>
          <p:cNvSpPr>
            <a:spLocks noGrp="1"/>
          </p:cNvSpPr>
          <p:nvPr>
            <p:ph type="sldNum" sz="quarter" idx="12"/>
          </p:nvPr>
        </p:nvSpPr>
        <p:spPr/>
        <p:txBody>
          <a:bodyPr/>
          <a:lstStyle/>
          <a:p>
            <a:fld id="{CDAF3C70-3F06-4597-AE16-5F5EF8F327DE}" type="slidenum">
              <a:rPr lang="en-ZA" smtClean="0"/>
              <a:t>1</a:t>
            </a:fld>
            <a:endParaRPr lang="en-ZA" dirty="0"/>
          </a:p>
        </p:txBody>
      </p:sp>
    </p:spTree>
    <p:extLst>
      <p:ext uri="{BB962C8B-B14F-4D97-AF65-F5344CB8AC3E}">
        <p14:creationId xmlns:p14="http://schemas.microsoft.com/office/powerpoint/2010/main" val="51151681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569824" y="165713"/>
            <a:ext cx="8004350" cy="837152"/>
          </a:xfrm>
          <a:prstGeom prst="rect">
            <a:avLst/>
          </a:prstGeom>
          <a:noFill/>
        </p:spPr>
        <p:txBody>
          <a:bodyPr wrap="square" rtlCol="0">
            <a:spAutoFit/>
          </a:bodyPr>
          <a:lstStyle/>
          <a:p>
            <a:pPr algn="ctr">
              <a:lnSpc>
                <a:spcPct val="110000"/>
              </a:lnSpc>
            </a:pPr>
            <a:r>
              <a:rPr lang="it-IT" sz="2400" b="1" dirty="0" smtClean="0">
                <a:solidFill>
                  <a:srgbClr val="993300"/>
                </a:solidFill>
                <a:latin typeface="Berlin Sans FB Demi" panose="020E0802020502020306" pitchFamily="34" charset="0"/>
                <a:cs typeface="Arial" panose="020B0604020202020204" pitchFamily="34" charset="0"/>
              </a:rPr>
              <a:t>2019/20 EXPENDITURE PERFORMANCE  </a:t>
            </a:r>
          </a:p>
          <a:p>
            <a:pPr algn="ctr">
              <a:lnSpc>
                <a:spcPct val="110000"/>
              </a:lnSpc>
            </a:pPr>
            <a:r>
              <a:rPr lang="it-IT" sz="2000" b="1" dirty="0" smtClean="0">
                <a:solidFill>
                  <a:srgbClr val="993300"/>
                </a:solidFill>
                <a:latin typeface="Berlin Sans FB Demi" panose="020E0802020502020306" pitchFamily="34" charset="0"/>
                <a:cs typeface="Arial" panose="020B0604020202020204" pitchFamily="34" charset="0"/>
              </a:rPr>
              <a:t>PER PROGRAMME</a:t>
            </a:r>
            <a:endParaRPr lang="it-IT" sz="2000" b="1" dirty="0">
              <a:solidFill>
                <a:srgbClr val="993300"/>
              </a:solidFill>
              <a:latin typeface="Berlin Sans FB Demi" panose="020E0802020502020306" pitchFamily="34" charset="0"/>
              <a:cs typeface="Arial" panose="020B0604020202020204" pitchFamily="34" charset="0"/>
            </a:endParaRPr>
          </a:p>
        </p:txBody>
      </p: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422972" y="6597352"/>
            <a:ext cx="221036" cy="267570"/>
          </a:xfrm>
          <a:prstGeom prst="rect">
            <a:avLst/>
          </a:prstGeom>
        </p:spPr>
      </p:pic>
      <p:sp>
        <p:nvSpPr>
          <p:cNvPr id="4" name="Slide Number Placeholder 3"/>
          <p:cNvSpPr>
            <a:spLocks noGrp="1"/>
          </p:cNvSpPr>
          <p:nvPr>
            <p:ph type="sldNum" sz="quarter" idx="12"/>
          </p:nvPr>
        </p:nvSpPr>
        <p:spPr/>
        <p:txBody>
          <a:bodyPr/>
          <a:lstStyle/>
          <a:p>
            <a:fld id="{CDAF3C70-3F06-4597-AE16-5F5EF8F327DE}" type="slidenum">
              <a:rPr lang="en-ZA" sz="1400" smtClean="0">
                <a:latin typeface="Arial" panose="020B0604020202020204" pitchFamily="34" charset="0"/>
                <a:cs typeface="Arial" panose="020B0604020202020204" pitchFamily="34" charset="0"/>
              </a:rPr>
              <a:t>10</a:t>
            </a:fld>
            <a:endParaRPr lang="en-ZA" sz="1400" dirty="0">
              <a:latin typeface="Arial" panose="020B0604020202020204" pitchFamily="34" charset="0"/>
              <a:cs typeface="Arial" panose="020B0604020202020204" pitchFamily="34" charset="0"/>
            </a:endParaRPr>
          </a:p>
        </p:txBody>
      </p:sp>
      <p:graphicFrame>
        <p:nvGraphicFramePr>
          <p:cNvPr id="5" name="Table 4"/>
          <p:cNvGraphicFramePr>
            <a:graphicFrameLocks noGrp="1"/>
          </p:cNvGraphicFramePr>
          <p:nvPr>
            <p:extLst>
              <p:ext uri="{D42A27DB-BD31-4B8C-83A1-F6EECF244321}">
                <p14:modId xmlns:p14="http://schemas.microsoft.com/office/powerpoint/2010/main" val="3613329038"/>
              </p:ext>
            </p:extLst>
          </p:nvPr>
        </p:nvGraphicFramePr>
        <p:xfrm>
          <a:off x="259828" y="1020169"/>
          <a:ext cx="8326288" cy="5222708"/>
        </p:xfrm>
        <a:graphic>
          <a:graphicData uri="http://schemas.openxmlformats.org/drawingml/2006/table">
            <a:tbl>
              <a:tblPr firstRow="1" bandRow="1">
                <a:tableStyleId>{46F890A9-2807-4EBB-B81D-B2AA78EC7F39}</a:tableStyleId>
              </a:tblPr>
              <a:tblGrid>
                <a:gridCol w="1908824">
                  <a:extLst>
                    <a:ext uri="{9D8B030D-6E8A-4147-A177-3AD203B41FA5}">
                      <a16:colId xmlns:a16="http://schemas.microsoft.com/office/drawing/2014/main" val="20000"/>
                    </a:ext>
                  </a:extLst>
                </a:gridCol>
                <a:gridCol w="1296019">
                  <a:extLst>
                    <a:ext uri="{9D8B030D-6E8A-4147-A177-3AD203B41FA5}">
                      <a16:colId xmlns:a16="http://schemas.microsoft.com/office/drawing/2014/main" val="20001"/>
                    </a:ext>
                  </a:extLst>
                </a:gridCol>
                <a:gridCol w="1415369">
                  <a:extLst>
                    <a:ext uri="{9D8B030D-6E8A-4147-A177-3AD203B41FA5}">
                      <a16:colId xmlns:a16="http://schemas.microsoft.com/office/drawing/2014/main" val="20002"/>
                    </a:ext>
                  </a:extLst>
                </a:gridCol>
                <a:gridCol w="1356451">
                  <a:extLst>
                    <a:ext uri="{9D8B030D-6E8A-4147-A177-3AD203B41FA5}">
                      <a16:colId xmlns:a16="http://schemas.microsoft.com/office/drawing/2014/main" val="20003"/>
                    </a:ext>
                  </a:extLst>
                </a:gridCol>
                <a:gridCol w="1041599">
                  <a:extLst>
                    <a:ext uri="{9D8B030D-6E8A-4147-A177-3AD203B41FA5}">
                      <a16:colId xmlns:a16="http://schemas.microsoft.com/office/drawing/2014/main" val="2181632573"/>
                    </a:ext>
                  </a:extLst>
                </a:gridCol>
                <a:gridCol w="1308026">
                  <a:extLst>
                    <a:ext uri="{9D8B030D-6E8A-4147-A177-3AD203B41FA5}">
                      <a16:colId xmlns:a16="http://schemas.microsoft.com/office/drawing/2014/main" val="20004"/>
                    </a:ext>
                  </a:extLst>
                </a:gridCol>
              </a:tblGrid>
              <a:tr h="1603127">
                <a:tc>
                  <a:txBody>
                    <a:bodyPr/>
                    <a:lstStyle/>
                    <a:p>
                      <a:pPr algn="ctr" fontAlgn="ctr"/>
                      <a:r>
                        <a:rPr lang="en-ZA" sz="1800" u="none" strike="noStrike" dirty="0" smtClean="0">
                          <a:effectLst/>
                          <a:latin typeface="Arial" panose="020B0604020202020204" pitchFamily="34" charset="0"/>
                          <a:cs typeface="Arial" panose="020B0604020202020204" pitchFamily="34" charset="0"/>
                        </a:rPr>
                        <a:t>Programme</a:t>
                      </a:r>
                      <a:endParaRPr lang="en-ZA" sz="1800" b="0" i="0" u="none" strike="noStrike" dirty="0">
                        <a:solidFill>
                          <a:srgbClr val="FFFFCC"/>
                        </a:solidFill>
                        <a:effectLst/>
                        <a:latin typeface="Arial" panose="020B0604020202020204" pitchFamily="34" charset="0"/>
                        <a:cs typeface="Arial" panose="020B0604020202020204" pitchFamily="34" charset="0"/>
                      </a:endParaRPr>
                    </a:p>
                  </a:txBody>
                  <a:tcPr marL="9525" marR="9525" marT="9525" marB="0" anchor="ctr">
                    <a:lnL w="12700" cap="flat" cmpd="sng" algn="ctr">
                      <a:solidFill>
                        <a:schemeClr val="accent5">
                          <a:lumMod val="75000"/>
                        </a:schemeClr>
                      </a:solidFill>
                      <a:prstDash val="solid"/>
                      <a:round/>
                      <a:headEnd type="none" w="med" len="med"/>
                      <a:tailEnd type="none" w="med" len="med"/>
                    </a:lnL>
                    <a:lnR w="12700" cap="flat" cmpd="sng" algn="ctr">
                      <a:solidFill>
                        <a:schemeClr val="accent5">
                          <a:lumMod val="75000"/>
                        </a:schemeClr>
                      </a:solidFill>
                      <a:prstDash val="solid"/>
                      <a:round/>
                      <a:headEnd type="none" w="med" len="med"/>
                      <a:tailEnd type="none" w="med" len="med"/>
                    </a:lnR>
                    <a:lnT w="12700" cap="flat" cmpd="sng" algn="ctr">
                      <a:solidFill>
                        <a:schemeClr val="accent5">
                          <a:lumMod val="75000"/>
                        </a:schemeClr>
                      </a:solidFill>
                      <a:prstDash val="solid"/>
                      <a:round/>
                      <a:headEnd type="none" w="med" len="med"/>
                      <a:tailEnd type="none" w="med" len="med"/>
                    </a:lnT>
                    <a:lnB w="12700" cap="flat" cmpd="sng" algn="ctr">
                      <a:solidFill>
                        <a:schemeClr val="accent5">
                          <a:lumMod val="75000"/>
                        </a:schemeClr>
                      </a:solidFill>
                      <a:prstDash val="solid"/>
                      <a:round/>
                      <a:headEnd type="none" w="med" len="med"/>
                      <a:tailEnd type="none" w="med" len="med"/>
                    </a:lnB>
                    <a:solidFill>
                      <a:srgbClr val="006666"/>
                    </a:solidFill>
                  </a:tcPr>
                </a:tc>
                <a:tc>
                  <a:txBody>
                    <a:bodyPr/>
                    <a:lstStyle/>
                    <a:p>
                      <a:pPr algn="r"/>
                      <a:r>
                        <a:rPr lang="en-ZA" sz="1800" kern="1200" dirty="0" smtClean="0">
                          <a:effectLst/>
                          <a:latin typeface="Arial" panose="020B0604020202020204" pitchFamily="34" charset="0"/>
                          <a:cs typeface="Arial" panose="020B0604020202020204" pitchFamily="34" charset="0"/>
                        </a:rPr>
                        <a:t>Final</a:t>
                      </a:r>
                    </a:p>
                    <a:p>
                      <a:pPr algn="r"/>
                      <a:r>
                        <a:rPr lang="en-ZA" sz="1800" kern="1200" dirty="0" smtClean="0">
                          <a:effectLst/>
                          <a:latin typeface="Arial" panose="020B0604020202020204" pitchFamily="34" charset="0"/>
                          <a:cs typeface="Arial" panose="020B0604020202020204" pitchFamily="34" charset="0"/>
                        </a:rPr>
                        <a:t>Budget</a:t>
                      </a:r>
                    </a:p>
                    <a:p>
                      <a:pPr algn="r"/>
                      <a:endParaRPr lang="en-ZA" sz="1800" kern="1200" dirty="0" smtClean="0">
                        <a:effectLst/>
                        <a:latin typeface="Arial" panose="020B0604020202020204" pitchFamily="34" charset="0"/>
                        <a:cs typeface="Arial" panose="020B0604020202020204" pitchFamily="34" charset="0"/>
                      </a:endParaRPr>
                    </a:p>
                    <a:p>
                      <a:pPr algn="r"/>
                      <a:endParaRPr lang="en-ZA" sz="1800" kern="1200" dirty="0" smtClean="0">
                        <a:effectLst/>
                        <a:latin typeface="Arial" panose="020B0604020202020204" pitchFamily="34" charset="0"/>
                        <a:cs typeface="Arial" panose="020B0604020202020204" pitchFamily="34" charset="0"/>
                      </a:endParaRPr>
                    </a:p>
                    <a:p>
                      <a:pPr algn="r"/>
                      <a:endParaRPr lang="en-ZA" sz="1800" kern="1200" dirty="0" smtClean="0">
                        <a:effectLst/>
                        <a:latin typeface="Arial" panose="020B0604020202020204" pitchFamily="34" charset="0"/>
                        <a:cs typeface="Arial" panose="020B0604020202020204" pitchFamily="34" charset="0"/>
                      </a:endParaRPr>
                    </a:p>
                    <a:p>
                      <a:pPr algn="r"/>
                      <a:r>
                        <a:rPr lang="en-ZA" sz="1800" kern="1200" dirty="0" smtClean="0">
                          <a:effectLst/>
                          <a:latin typeface="Arial" panose="020B0604020202020204" pitchFamily="34" charset="0"/>
                          <a:cs typeface="Arial" panose="020B0604020202020204" pitchFamily="34" charset="0"/>
                        </a:rPr>
                        <a:t>(R’000)</a:t>
                      </a:r>
                      <a:endParaRPr lang="en-ZA" sz="1800" b="0" i="0" dirty="0">
                        <a:solidFill>
                          <a:srgbClr val="FFFFCC"/>
                        </a:solidFill>
                        <a:latin typeface="Arial" panose="020B0604020202020204" pitchFamily="34" charset="0"/>
                        <a:cs typeface="Arial" panose="020B0604020202020204" pitchFamily="34" charset="0"/>
                      </a:endParaRPr>
                    </a:p>
                  </a:txBody>
                  <a:tcPr>
                    <a:lnL w="12700" cap="flat" cmpd="sng" algn="ctr">
                      <a:solidFill>
                        <a:schemeClr val="accent5">
                          <a:lumMod val="75000"/>
                        </a:schemeClr>
                      </a:solidFill>
                      <a:prstDash val="solid"/>
                      <a:round/>
                      <a:headEnd type="none" w="med" len="med"/>
                      <a:tailEnd type="none" w="med" len="med"/>
                    </a:lnL>
                    <a:lnR w="12700" cap="flat" cmpd="sng" algn="ctr">
                      <a:solidFill>
                        <a:schemeClr val="accent5">
                          <a:lumMod val="75000"/>
                        </a:schemeClr>
                      </a:solidFill>
                      <a:prstDash val="solid"/>
                      <a:round/>
                      <a:headEnd type="none" w="med" len="med"/>
                      <a:tailEnd type="none" w="med" len="med"/>
                    </a:lnR>
                    <a:lnT w="12700" cap="flat" cmpd="sng" algn="ctr">
                      <a:solidFill>
                        <a:schemeClr val="accent5">
                          <a:lumMod val="75000"/>
                        </a:schemeClr>
                      </a:solidFill>
                      <a:prstDash val="solid"/>
                      <a:round/>
                      <a:headEnd type="none" w="med" len="med"/>
                      <a:tailEnd type="none" w="med" len="med"/>
                    </a:lnT>
                    <a:lnB w="12700" cap="flat" cmpd="sng" algn="ctr">
                      <a:solidFill>
                        <a:schemeClr val="accent5">
                          <a:lumMod val="75000"/>
                        </a:schemeClr>
                      </a:solidFill>
                      <a:prstDash val="solid"/>
                      <a:round/>
                      <a:headEnd type="none" w="med" len="med"/>
                      <a:tailEnd type="none" w="med" len="med"/>
                    </a:lnB>
                    <a:solidFill>
                      <a:srgbClr val="006666"/>
                    </a:solidFill>
                  </a:tcPr>
                </a:tc>
                <a:tc>
                  <a:txBody>
                    <a:bodyPr/>
                    <a:lstStyle/>
                    <a:p>
                      <a:pPr algn="r"/>
                      <a:r>
                        <a:rPr lang="en-ZA" sz="1800" kern="1200" dirty="0" smtClean="0">
                          <a:effectLst/>
                          <a:latin typeface="Arial" panose="020B0604020202020204" pitchFamily="34" charset="0"/>
                          <a:cs typeface="Arial" panose="020B0604020202020204" pitchFamily="34" charset="0"/>
                        </a:rPr>
                        <a:t>Actual Expenditure </a:t>
                      </a:r>
                      <a:endParaRPr lang="en-ZA" sz="1800" kern="1200" baseline="0" dirty="0" smtClean="0">
                        <a:effectLst/>
                        <a:latin typeface="Arial" panose="020B0604020202020204" pitchFamily="34" charset="0"/>
                        <a:cs typeface="Arial" panose="020B0604020202020204" pitchFamily="34" charset="0"/>
                      </a:endParaRPr>
                    </a:p>
                    <a:p>
                      <a:pPr algn="r"/>
                      <a:endParaRPr lang="en-ZA" sz="1800" kern="1200" baseline="0" dirty="0" smtClean="0">
                        <a:effectLst/>
                        <a:latin typeface="Arial" panose="020B0604020202020204" pitchFamily="34" charset="0"/>
                        <a:cs typeface="Arial" panose="020B0604020202020204" pitchFamily="34" charset="0"/>
                      </a:endParaRPr>
                    </a:p>
                    <a:p>
                      <a:pPr algn="r"/>
                      <a:endParaRPr lang="en-ZA" sz="1800" kern="1200" baseline="0" dirty="0" smtClean="0">
                        <a:effectLst/>
                        <a:latin typeface="Arial" panose="020B0604020202020204" pitchFamily="34" charset="0"/>
                        <a:cs typeface="Arial" panose="020B0604020202020204" pitchFamily="34" charset="0"/>
                      </a:endParaRPr>
                    </a:p>
                    <a:p>
                      <a:pPr algn="r"/>
                      <a:endParaRPr lang="en-ZA" sz="1800" kern="1200" baseline="0" dirty="0" smtClean="0">
                        <a:effectLst/>
                        <a:latin typeface="Arial" panose="020B0604020202020204" pitchFamily="34" charset="0"/>
                        <a:cs typeface="Arial" panose="020B0604020202020204" pitchFamily="34" charset="0"/>
                      </a:endParaRPr>
                    </a:p>
                    <a:p>
                      <a:pPr algn="r"/>
                      <a:r>
                        <a:rPr lang="en-ZA" sz="1800" kern="1200" baseline="0" dirty="0" smtClean="0">
                          <a:effectLst/>
                          <a:latin typeface="Arial" panose="020B0604020202020204" pitchFamily="34" charset="0"/>
                          <a:cs typeface="Arial" panose="020B0604020202020204" pitchFamily="34" charset="0"/>
                        </a:rPr>
                        <a:t>(R’000)</a:t>
                      </a:r>
                      <a:endParaRPr lang="en-ZA" sz="1800" b="0" i="0" dirty="0">
                        <a:solidFill>
                          <a:srgbClr val="FFFFCC"/>
                        </a:solidFill>
                        <a:latin typeface="Arial" panose="020B0604020202020204" pitchFamily="34" charset="0"/>
                        <a:cs typeface="Arial" panose="020B0604020202020204" pitchFamily="34" charset="0"/>
                      </a:endParaRPr>
                    </a:p>
                  </a:txBody>
                  <a:tcPr>
                    <a:lnL w="12700" cap="flat" cmpd="sng" algn="ctr">
                      <a:solidFill>
                        <a:schemeClr val="accent5">
                          <a:lumMod val="75000"/>
                        </a:schemeClr>
                      </a:solidFill>
                      <a:prstDash val="solid"/>
                      <a:round/>
                      <a:headEnd type="none" w="med" len="med"/>
                      <a:tailEnd type="none" w="med" len="med"/>
                    </a:lnL>
                    <a:lnR w="12700" cap="flat" cmpd="sng" algn="ctr">
                      <a:solidFill>
                        <a:schemeClr val="accent5">
                          <a:lumMod val="75000"/>
                        </a:schemeClr>
                      </a:solidFill>
                      <a:prstDash val="solid"/>
                      <a:round/>
                      <a:headEnd type="none" w="med" len="med"/>
                      <a:tailEnd type="none" w="med" len="med"/>
                    </a:lnR>
                    <a:lnT w="12700" cap="flat" cmpd="sng" algn="ctr">
                      <a:solidFill>
                        <a:schemeClr val="accent5">
                          <a:lumMod val="75000"/>
                        </a:schemeClr>
                      </a:solidFill>
                      <a:prstDash val="solid"/>
                      <a:round/>
                      <a:headEnd type="none" w="med" len="med"/>
                      <a:tailEnd type="none" w="med" len="med"/>
                    </a:lnT>
                    <a:lnB w="12700" cap="flat" cmpd="sng" algn="ctr">
                      <a:solidFill>
                        <a:schemeClr val="accent5">
                          <a:lumMod val="75000"/>
                        </a:schemeClr>
                      </a:solidFill>
                      <a:prstDash val="solid"/>
                      <a:round/>
                      <a:headEnd type="none" w="med" len="med"/>
                      <a:tailEnd type="none" w="med" len="med"/>
                    </a:lnB>
                    <a:solidFill>
                      <a:srgbClr val="006666"/>
                    </a:solidFill>
                  </a:tcPr>
                </a:tc>
                <a:tc>
                  <a:txBody>
                    <a:bodyPr/>
                    <a:lstStyle/>
                    <a:p>
                      <a:pPr algn="r"/>
                      <a:r>
                        <a:rPr lang="en-ZA" sz="1800" dirty="0" smtClean="0">
                          <a:latin typeface="Arial" panose="020B0604020202020204" pitchFamily="34" charset="0"/>
                          <a:cs typeface="Arial" panose="020B0604020202020204" pitchFamily="34" charset="0"/>
                        </a:rPr>
                        <a:t>% of Budget Spent </a:t>
                      </a:r>
                    </a:p>
                    <a:p>
                      <a:pPr algn="r"/>
                      <a:endParaRPr lang="en-ZA" sz="1800" dirty="0" smtClean="0">
                        <a:latin typeface="Arial" panose="020B0604020202020204" pitchFamily="34" charset="0"/>
                        <a:cs typeface="Arial" panose="020B0604020202020204" pitchFamily="34" charset="0"/>
                      </a:endParaRPr>
                    </a:p>
                    <a:p>
                      <a:pPr algn="r"/>
                      <a:endParaRPr lang="en-ZA" sz="1800" dirty="0" smtClean="0">
                        <a:latin typeface="Arial" panose="020B0604020202020204" pitchFamily="34" charset="0"/>
                        <a:cs typeface="Arial" panose="020B0604020202020204" pitchFamily="34" charset="0"/>
                      </a:endParaRPr>
                    </a:p>
                    <a:p>
                      <a:pPr algn="r"/>
                      <a:r>
                        <a:rPr lang="en-ZA" sz="1800" dirty="0" smtClean="0">
                          <a:latin typeface="Arial" panose="020B0604020202020204" pitchFamily="34" charset="0"/>
                          <a:cs typeface="Arial" panose="020B0604020202020204" pitchFamily="34" charset="0"/>
                        </a:rPr>
                        <a:t>(%)</a:t>
                      </a:r>
                      <a:endParaRPr lang="en-ZA" sz="1800" b="0" i="0" dirty="0">
                        <a:solidFill>
                          <a:srgbClr val="FFFFCC"/>
                        </a:solidFill>
                        <a:latin typeface="Arial" panose="020B0604020202020204" pitchFamily="34" charset="0"/>
                        <a:cs typeface="Arial" panose="020B0604020202020204" pitchFamily="34" charset="0"/>
                      </a:endParaRPr>
                    </a:p>
                  </a:txBody>
                  <a:tcPr>
                    <a:lnL w="12700" cap="flat" cmpd="sng" algn="ctr">
                      <a:solidFill>
                        <a:schemeClr val="accent5">
                          <a:lumMod val="75000"/>
                        </a:schemeClr>
                      </a:solidFill>
                      <a:prstDash val="solid"/>
                      <a:round/>
                      <a:headEnd type="none" w="med" len="med"/>
                      <a:tailEnd type="none" w="med" len="med"/>
                    </a:lnL>
                    <a:lnR w="12700" cap="flat" cmpd="sng" algn="ctr">
                      <a:solidFill>
                        <a:schemeClr val="accent5">
                          <a:lumMod val="75000"/>
                        </a:schemeClr>
                      </a:solidFill>
                      <a:prstDash val="solid"/>
                      <a:round/>
                      <a:headEnd type="none" w="med" len="med"/>
                      <a:tailEnd type="none" w="med" len="med"/>
                    </a:lnR>
                    <a:lnT w="12700" cap="flat" cmpd="sng" algn="ctr">
                      <a:solidFill>
                        <a:schemeClr val="accent5">
                          <a:lumMod val="75000"/>
                        </a:schemeClr>
                      </a:solidFill>
                      <a:prstDash val="solid"/>
                      <a:round/>
                      <a:headEnd type="none" w="med" len="med"/>
                      <a:tailEnd type="none" w="med" len="med"/>
                    </a:lnT>
                    <a:lnB w="12700" cap="flat" cmpd="sng" algn="ctr">
                      <a:solidFill>
                        <a:schemeClr val="accent5">
                          <a:lumMod val="75000"/>
                        </a:schemeClr>
                      </a:solidFill>
                      <a:prstDash val="solid"/>
                      <a:round/>
                      <a:headEnd type="none" w="med" len="med"/>
                      <a:tailEnd type="none" w="med" len="med"/>
                    </a:lnB>
                    <a:solidFill>
                      <a:srgbClr val="006666"/>
                    </a:solidFill>
                  </a:tcPr>
                </a:tc>
                <a:tc>
                  <a:txBody>
                    <a:bodyPr/>
                    <a:lstStyle/>
                    <a:p>
                      <a:pPr algn="r"/>
                      <a:r>
                        <a:rPr lang="en-ZA" sz="1800" b="1" i="0" dirty="0" smtClean="0">
                          <a:solidFill>
                            <a:schemeClr val="bg1"/>
                          </a:solidFill>
                          <a:latin typeface="Arial" panose="020B0604020202020204" pitchFamily="34" charset="0"/>
                          <a:cs typeface="Arial" panose="020B0604020202020204" pitchFamily="34" charset="0"/>
                        </a:rPr>
                        <a:t>Budget Under Spent </a:t>
                      </a:r>
                    </a:p>
                    <a:p>
                      <a:pPr algn="r"/>
                      <a:endParaRPr lang="en-ZA" sz="1800" b="1" i="0" dirty="0" smtClean="0">
                        <a:solidFill>
                          <a:schemeClr val="bg1"/>
                        </a:solidFill>
                        <a:latin typeface="Arial" panose="020B0604020202020204" pitchFamily="34" charset="0"/>
                        <a:cs typeface="Arial" panose="020B0604020202020204" pitchFamily="34" charset="0"/>
                      </a:endParaRPr>
                    </a:p>
                    <a:p>
                      <a:pPr algn="r"/>
                      <a:endParaRPr lang="en-ZA" sz="1800" b="1" i="0" dirty="0" smtClean="0">
                        <a:solidFill>
                          <a:schemeClr val="bg1"/>
                        </a:solidFill>
                        <a:latin typeface="Arial" panose="020B0604020202020204" pitchFamily="34" charset="0"/>
                        <a:cs typeface="Arial" panose="020B0604020202020204" pitchFamily="34" charset="0"/>
                      </a:endParaRPr>
                    </a:p>
                    <a:p>
                      <a:pPr algn="r"/>
                      <a:r>
                        <a:rPr lang="en-ZA" sz="1800" b="1" i="0" dirty="0" smtClean="0">
                          <a:solidFill>
                            <a:schemeClr val="bg1"/>
                          </a:solidFill>
                          <a:latin typeface="Arial" panose="020B0604020202020204" pitchFamily="34" charset="0"/>
                          <a:cs typeface="Arial" panose="020B0604020202020204" pitchFamily="34" charset="0"/>
                        </a:rPr>
                        <a:t>(R’000)</a:t>
                      </a:r>
                      <a:endParaRPr lang="en-ZA" sz="1800" b="1" i="0" dirty="0">
                        <a:solidFill>
                          <a:schemeClr val="bg1"/>
                        </a:solidFill>
                        <a:latin typeface="Arial" panose="020B0604020202020204" pitchFamily="34" charset="0"/>
                        <a:cs typeface="Arial" panose="020B0604020202020204" pitchFamily="34" charset="0"/>
                      </a:endParaRPr>
                    </a:p>
                  </a:txBody>
                  <a:tcPr>
                    <a:lnL w="12700" cap="flat" cmpd="sng" algn="ctr">
                      <a:solidFill>
                        <a:schemeClr val="accent5">
                          <a:lumMod val="75000"/>
                        </a:schemeClr>
                      </a:solidFill>
                      <a:prstDash val="solid"/>
                      <a:round/>
                      <a:headEnd type="none" w="med" len="med"/>
                      <a:tailEnd type="none" w="med" len="med"/>
                    </a:lnL>
                    <a:lnR w="12700" cap="flat" cmpd="sng" algn="ctr">
                      <a:solidFill>
                        <a:schemeClr val="accent5">
                          <a:lumMod val="75000"/>
                        </a:schemeClr>
                      </a:solidFill>
                      <a:prstDash val="solid"/>
                      <a:round/>
                      <a:headEnd type="none" w="med" len="med"/>
                      <a:tailEnd type="none" w="med" len="med"/>
                    </a:lnR>
                    <a:lnT w="12700" cap="flat" cmpd="sng" algn="ctr">
                      <a:solidFill>
                        <a:schemeClr val="accent5">
                          <a:lumMod val="75000"/>
                        </a:schemeClr>
                      </a:solidFill>
                      <a:prstDash val="solid"/>
                      <a:round/>
                      <a:headEnd type="none" w="med" len="med"/>
                      <a:tailEnd type="none" w="med" len="med"/>
                    </a:lnT>
                    <a:lnB w="12700" cap="flat" cmpd="sng" algn="ctr">
                      <a:solidFill>
                        <a:schemeClr val="accent5">
                          <a:lumMod val="75000"/>
                        </a:schemeClr>
                      </a:solidFill>
                      <a:prstDash val="solid"/>
                      <a:round/>
                      <a:headEnd type="none" w="med" len="med"/>
                      <a:tailEnd type="none" w="med" len="med"/>
                    </a:lnB>
                    <a:solidFill>
                      <a:srgbClr val="006666"/>
                    </a:solidFill>
                  </a:tcPr>
                </a:tc>
                <a:tc>
                  <a:txBody>
                    <a:bodyPr/>
                    <a:lstStyle/>
                    <a:p>
                      <a:pPr algn="r"/>
                      <a:r>
                        <a:rPr lang="en-ZA" sz="1800" kern="1200" dirty="0" smtClean="0">
                          <a:effectLst/>
                          <a:latin typeface="Arial" panose="020B0604020202020204" pitchFamily="34" charset="0"/>
                          <a:cs typeface="Arial" panose="020B0604020202020204" pitchFamily="34" charset="0"/>
                        </a:rPr>
                        <a:t>% of Budget Under Spent </a:t>
                      </a:r>
                    </a:p>
                    <a:p>
                      <a:pPr algn="r"/>
                      <a:endParaRPr lang="en-ZA" sz="1800" kern="1200" dirty="0" smtClean="0">
                        <a:effectLst/>
                        <a:latin typeface="Arial" panose="020B0604020202020204" pitchFamily="34" charset="0"/>
                        <a:cs typeface="Arial" panose="020B0604020202020204" pitchFamily="34" charset="0"/>
                      </a:endParaRPr>
                    </a:p>
                    <a:p>
                      <a:pPr algn="r"/>
                      <a:r>
                        <a:rPr lang="en-ZA" sz="1800" kern="1200" dirty="0" smtClean="0">
                          <a:effectLst/>
                          <a:latin typeface="Arial" panose="020B0604020202020204" pitchFamily="34" charset="0"/>
                          <a:cs typeface="Arial" panose="020B0604020202020204" pitchFamily="34" charset="0"/>
                        </a:rPr>
                        <a:t>(%) </a:t>
                      </a:r>
                      <a:endParaRPr lang="en-ZA" sz="1800" b="0" i="0" dirty="0">
                        <a:solidFill>
                          <a:srgbClr val="FFFFCC"/>
                        </a:solidFill>
                        <a:latin typeface="Arial" panose="020B0604020202020204" pitchFamily="34" charset="0"/>
                        <a:cs typeface="Arial" panose="020B0604020202020204" pitchFamily="34" charset="0"/>
                      </a:endParaRPr>
                    </a:p>
                  </a:txBody>
                  <a:tcPr>
                    <a:lnL w="12700" cap="flat" cmpd="sng" algn="ctr">
                      <a:solidFill>
                        <a:schemeClr val="accent5">
                          <a:lumMod val="75000"/>
                        </a:schemeClr>
                      </a:solidFill>
                      <a:prstDash val="solid"/>
                      <a:round/>
                      <a:headEnd type="none" w="med" len="med"/>
                      <a:tailEnd type="none" w="med" len="med"/>
                    </a:lnL>
                    <a:lnR w="12700" cap="flat" cmpd="sng" algn="ctr">
                      <a:solidFill>
                        <a:schemeClr val="accent5">
                          <a:lumMod val="75000"/>
                        </a:schemeClr>
                      </a:solidFill>
                      <a:prstDash val="solid"/>
                      <a:round/>
                      <a:headEnd type="none" w="med" len="med"/>
                      <a:tailEnd type="none" w="med" len="med"/>
                    </a:lnR>
                    <a:lnT w="12700" cap="flat" cmpd="sng" algn="ctr">
                      <a:solidFill>
                        <a:schemeClr val="accent5">
                          <a:lumMod val="75000"/>
                        </a:schemeClr>
                      </a:solidFill>
                      <a:prstDash val="solid"/>
                      <a:round/>
                      <a:headEnd type="none" w="med" len="med"/>
                      <a:tailEnd type="none" w="med" len="med"/>
                    </a:lnT>
                    <a:lnB w="12700" cap="flat" cmpd="sng" algn="ctr">
                      <a:solidFill>
                        <a:schemeClr val="accent5">
                          <a:lumMod val="75000"/>
                        </a:schemeClr>
                      </a:solidFill>
                      <a:prstDash val="solid"/>
                      <a:round/>
                      <a:headEnd type="none" w="med" len="med"/>
                      <a:tailEnd type="none" w="med" len="med"/>
                    </a:lnB>
                    <a:solidFill>
                      <a:srgbClr val="006666"/>
                    </a:solidFill>
                  </a:tcPr>
                </a:tc>
                <a:extLst>
                  <a:ext uri="{0D108BD9-81ED-4DB2-BD59-A6C34878D82A}">
                    <a16:rowId xmlns:a16="http://schemas.microsoft.com/office/drawing/2014/main" val="10000"/>
                  </a:ext>
                </a:extLst>
              </a:tr>
              <a:tr h="530171">
                <a:tc>
                  <a:txBody>
                    <a:bodyPr/>
                    <a:lstStyle/>
                    <a:p>
                      <a:pPr algn="l" fontAlgn="b"/>
                      <a:r>
                        <a:rPr lang="en-US" sz="1800" b="0" i="0" u="none" strike="noStrike" dirty="0" smtClean="0">
                          <a:solidFill>
                            <a:srgbClr val="000000"/>
                          </a:solidFill>
                          <a:effectLst/>
                          <a:latin typeface="Arial" panose="020B0604020202020204" pitchFamily="34" charset="0"/>
                          <a:cs typeface="Arial" panose="020B0604020202020204" pitchFamily="34" charset="0"/>
                        </a:rPr>
                        <a:t>Administration</a:t>
                      </a:r>
                      <a:endParaRPr lang="en-US" sz="18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b">
                    <a:lnL w="12700" cap="flat" cmpd="sng" algn="ctr">
                      <a:solidFill>
                        <a:schemeClr val="accent5">
                          <a:lumMod val="75000"/>
                        </a:schemeClr>
                      </a:solidFill>
                      <a:prstDash val="solid"/>
                      <a:round/>
                      <a:headEnd type="none" w="med" len="med"/>
                      <a:tailEnd type="none" w="med" len="med"/>
                    </a:lnL>
                    <a:lnR w="12700" cap="flat" cmpd="sng" algn="ctr">
                      <a:solidFill>
                        <a:schemeClr val="accent5">
                          <a:lumMod val="75000"/>
                        </a:schemeClr>
                      </a:solidFill>
                      <a:prstDash val="solid"/>
                      <a:round/>
                      <a:headEnd type="none" w="med" len="med"/>
                      <a:tailEnd type="none" w="med" len="med"/>
                    </a:lnR>
                    <a:lnT w="12700" cap="flat" cmpd="sng" algn="ctr">
                      <a:solidFill>
                        <a:schemeClr val="accent5">
                          <a:lumMod val="75000"/>
                        </a:schemeClr>
                      </a:solidFill>
                      <a:prstDash val="solid"/>
                      <a:round/>
                      <a:headEnd type="none" w="med" len="med"/>
                      <a:tailEnd type="none" w="med" len="med"/>
                    </a:lnT>
                    <a:lnB w="12700" cap="flat" cmpd="sng" algn="ctr">
                      <a:solidFill>
                        <a:schemeClr val="accent5">
                          <a:lumMod val="75000"/>
                        </a:schemeClr>
                      </a:solidFill>
                      <a:prstDash val="solid"/>
                      <a:round/>
                      <a:headEnd type="none" w="med" len="med"/>
                      <a:tailEnd type="none" w="med" len="med"/>
                    </a:lnB>
                  </a:tcPr>
                </a:tc>
                <a:tc>
                  <a:txBody>
                    <a:bodyPr/>
                    <a:lstStyle/>
                    <a:p>
                      <a:pPr algn="r" fontAlgn="b"/>
                      <a:r>
                        <a:rPr lang="en-US" sz="1800" b="0" i="0" u="none" strike="noStrike" dirty="0" smtClean="0">
                          <a:solidFill>
                            <a:srgbClr val="000000"/>
                          </a:solidFill>
                          <a:effectLst/>
                          <a:latin typeface="Arial" panose="020B0604020202020204" pitchFamily="34" charset="0"/>
                          <a:cs typeface="Arial" panose="020B0604020202020204" pitchFamily="34" charset="0"/>
                        </a:rPr>
                        <a:t>128,603</a:t>
                      </a:r>
                      <a:endParaRPr lang="en-US" sz="18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b">
                    <a:lnL w="12700" cap="flat" cmpd="sng" algn="ctr">
                      <a:solidFill>
                        <a:schemeClr val="accent5">
                          <a:lumMod val="75000"/>
                        </a:schemeClr>
                      </a:solidFill>
                      <a:prstDash val="solid"/>
                      <a:round/>
                      <a:headEnd type="none" w="med" len="med"/>
                      <a:tailEnd type="none" w="med" len="med"/>
                    </a:lnL>
                    <a:lnR w="12700" cap="flat" cmpd="sng" algn="ctr">
                      <a:solidFill>
                        <a:schemeClr val="accent5">
                          <a:lumMod val="75000"/>
                        </a:schemeClr>
                      </a:solidFill>
                      <a:prstDash val="solid"/>
                      <a:round/>
                      <a:headEnd type="none" w="med" len="med"/>
                      <a:tailEnd type="none" w="med" len="med"/>
                    </a:lnR>
                    <a:lnT w="12700" cap="flat" cmpd="sng" algn="ctr">
                      <a:solidFill>
                        <a:schemeClr val="accent5">
                          <a:lumMod val="75000"/>
                        </a:schemeClr>
                      </a:solidFill>
                      <a:prstDash val="solid"/>
                      <a:round/>
                      <a:headEnd type="none" w="med" len="med"/>
                      <a:tailEnd type="none" w="med" len="med"/>
                    </a:lnT>
                    <a:lnB w="12700" cap="flat" cmpd="sng" algn="ctr">
                      <a:solidFill>
                        <a:schemeClr val="accent5">
                          <a:lumMod val="75000"/>
                        </a:schemeClr>
                      </a:solidFill>
                      <a:prstDash val="solid"/>
                      <a:round/>
                      <a:headEnd type="none" w="med" len="med"/>
                      <a:tailEnd type="none" w="med" len="med"/>
                    </a:lnB>
                  </a:tcPr>
                </a:tc>
                <a:tc>
                  <a:txBody>
                    <a:bodyPr/>
                    <a:lstStyle/>
                    <a:p>
                      <a:pPr algn="r" fontAlgn="b"/>
                      <a:r>
                        <a:rPr lang="en-US" sz="1800" b="0" i="0" u="none" strike="noStrike" dirty="0" smtClean="0">
                          <a:solidFill>
                            <a:srgbClr val="000000"/>
                          </a:solidFill>
                          <a:effectLst/>
                          <a:latin typeface="Arial" panose="020B0604020202020204" pitchFamily="34" charset="0"/>
                          <a:cs typeface="Arial" panose="020B0604020202020204" pitchFamily="34" charset="0"/>
                        </a:rPr>
                        <a:t>125,719</a:t>
                      </a:r>
                      <a:endParaRPr lang="en-US" sz="18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b">
                    <a:lnL w="12700" cap="flat" cmpd="sng" algn="ctr">
                      <a:solidFill>
                        <a:schemeClr val="accent5">
                          <a:lumMod val="75000"/>
                        </a:schemeClr>
                      </a:solidFill>
                      <a:prstDash val="solid"/>
                      <a:round/>
                      <a:headEnd type="none" w="med" len="med"/>
                      <a:tailEnd type="none" w="med" len="med"/>
                    </a:lnL>
                    <a:lnR w="12700" cap="flat" cmpd="sng" algn="ctr">
                      <a:solidFill>
                        <a:schemeClr val="accent5">
                          <a:lumMod val="75000"/>
                        </a:schemeClr>
                      </a:solidFill>
                      <a:prstDash val="solid"/>
                      <a:round/>
                      <a:headEnd type="none" w="med" len="med"/>
                      <a:tailEnd type="none" w="med" len="med"/>
                    </a:lnR>
                    <a:lnT w="12700" cap="flat" cmpd="sng" algn="ctr">
                      <a:solidFill>
                        <a:schemeClr val="accent5">
                          <a:lumMod val="75000"/>
                        </a:schemeClr>
                      </a:solidFill>
                      <a:prstDash val="solid"/>
                      <a:round/>
                      <a:headEnd type="none" w="med" len="med"/>
                      <a:tailEnd type="none" w="med" len="med"/>
                    </a:lnT>
                    <a:lnB w="12700" cap="flat" cmpd="sng" algn="ctr">
                      <a:solidFill>
                        <a:schemeClr val="accent5">
                          <a:lumMod val="75000"/>
                        </a:schemeClr>
                      </a:solidFill>
                      <a:prstDash val="solid"/>
                      <a:round/>
                      <a:headEnd type="none" w="med" len="med"/>
                      <a:tailEnd type="none" w="med" len="med"/>
                    </a:lnB>
                  </a:tcPr>
                </a:tc>
                <a:tc>
                  <a:txBody>
                    <a:bodyPr/>
                    <a:lstStyle/>
                    <a:p>
                      <a:pPr algn="r" fontAlgn="b"/>
                      <a:r>
                        <a:rPr lang="en-US" sz="1800" b="0" i="0" u="none" strike="noStrike" dirty="0" smtClean="0">
                          <a:solidFill>
                            <a:srgbClr val="000000"/>
                          </a:solidFill>
                          <a:effectLst/>
                          <a:latin typeface="Arial" panose="020B0604020202020204" pitchFamily="34" charset="0"/>
                          <a:cs typeface="Arial" panose="020B0604020202020204" pitchFamily="34" charset="0"/>
                        </a:rPr>
                        <a:t>97.76%</a:t>
                      </a:r>
                      <a:endParaRPr lang="en-US" sz="18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b">
                    <a:lnL w="12700" cap="flat" cmpd="sng" algn="ctr">
                      <a:solidFill>
                        <a:schemeClr val="accent5">
                          <a:lumMod val="75000"/>
                        </a:schemeClr>
                      </a:solidFill>
                      <a:prstDash val="solid"/>
                      <a:round/>
                      <a:headEnd type="none" w="med" len="med"/>
                      <a:tailEnd type="none" w="med" len="med"/>
                    </a:lnL>
                    <a:lnR w="12700" cap="flat" cmpd="sng" algn="ctr">
                      <a:solidFill>
                        <a:schemeClr val="accent5">
                          <a:lumMod val="75000"/>
                        </a:schemeClr>
                      </a:solidFill>
                      <a:prstDash val="solid"/>
                      <a:round/>
                      <a:headEnd type="none" w="med" len="med"/>
                      <a:tailEnd type="none" w="med" len="med"/>
                    </a:lnR>
                    <a:lnT w="12700" cap="flat" cmpd="sng" algn="ctr">
                      <a:solidFill>
                        <a:schemeClr val="accent5">
                          <a:lumMod val="75000"/>
                        </a:schemeClr>
                      </a:solidFill>
                      <a:prstDash val="solid"/>
                      <a:round/>
                      <a:headEnd type="none" w="med" len="med"/>
                      <a:tailEnd type="none" w="med" len="med"/>
                    </a:lnT>
                    <a:lnB w="12700" cap="flat" cmpd="sng" algn="ctr">
                      <a:solidFill>
                        <a:schemeClr val="accent5">
                          <a:lumMod val="75000"/>
                        </a:schemeClr>
                      </a:solidFill>
                      <a:prstDash val="solid"/>
                      <a:round/>
                      <a:headEnd type="none" w="med" len="med"/>
                      <a:tailEnd type="none" w="med" len="med"/>
                    </a:lnB>
                  </a:tcPr>
                </a:tc>
                <a:tc>
                  <a:txBody>
                    <a:bodyPr/>
                    <a:lstStyle/>
                    <a:p>
                      <a:pPr algn="r" fontAlgn="b"/>
                      <a:r>
                        <a:rPr lang="en-US" sz="1800" b="0" i="0" u="none" strike="noStrike" dirty="0" smtClean="0">
                          <a:solidFill>
                            <a:srgbClr val="000000"/>
                          </a:solidFill>
                          <a:effectLst/>
                          <a:latin typeface="Arial" panose="020B0604020202020204" pitchFamily="34" charset="0"/>
                          <a:cs typeface="Arial" panose="020B0604020202020204" pitchFamily="34" charset="0"/>
                        </a:rPr>
                        <a:t>2,884</a:t>
                      </a:r>
                      <a:endParaRPr lang="en-US" sz="18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b">
                    <a:lnL w="12700" cap="flat" cmpd="sng" algn="ctr">
                      <a:solidFill>
                        <a:schemeClr val="accent5">
                          <a:lumMod val="75000"/>
                        </a:schemeClr>
                      </a:solidFill>
                      <a:prstDash val="solid"/>
                      <a:round/>
                      <a:headEnd type="none" w="med" len="med"/>
                      <a:tailEnd type="none" w="med" len="med"/>
                    </a:lnL>
                    <a:lnR w="12700" cap="flat" cmpd="sng" algn="ctr">
                      <a:solidFill>
                        <a:schemeClr val="accent5">
                          <a:lumMod val="75000"/>
                        </a:schemeClr>
                      </a:solidFill>
                      <a:prstDash val="solid"/>
                      <a:round/>
                      <a:headEnd type="none" w="med" len="med"/>
                      <a:tailEnd type="none" w="med" len="med"/>
                    </a:lnR>
                    <a:lnT w="12700" cap="flat" cmpd="sng" algn="ctr">
                      <a:solidFill>
                        <a:schemeClr val="accent5">
                          <a:lumMod val="75000"/>
                        </a:schemeClr>
                      </a:solidFill>
                      <a:prstDash val="solid"/>
                      <a:round/>
                      <a:headEnd type="none" w="med" len="med"/>
                      <a:tailEnd type="none" w="med" len="med"/>
                    </a:lnT>
                    <a:lnB w="12700" cap="flat" cmpd="sng" algn="ctr">
                      <a:solidFill>
                        <a:schemeClr val="accent5">
                          <a:lumMod val="75000"/>
                        </a:schemeClr>
                      </a:solidFill>
                      <a:prstDash val="solid"/>
                      <a:round/>
                      <a:headEnd type="none" w="med" len="med"/>
                      <a:tailEnd type="none" w="med" len="med"/>
                    </a:lnB>
                  </a:tcPr>
                </a:tc>
                <a:tc>
                  <a:txBody>
                    <a:bodyPr/>
                    <a:lstStyle/>
                    <a:p>
                      <a:pPr algn="r" fontAlgn="b"/>
                      <a:r>
                        <a:rPr lang="en-US" sz="1800" b="0" i="0" u="none" strike="noStrike" dirty="0" smtClean="0">
                          <a:solidFill>
                            <a:srgbClr val="000000"/>
                          </a:solidFill>
                          <a:effectLst/>
                          <a:latin typeface="Arial" panose="020B0604020202020204" pitchFamily="34" charset="0"/>
                          <a:cs typeface="Arial" panose="020B0604020202020204" pitchFamily="34" charset="0"/>
                        </a:rPr>
                        <a:t>2.24%</a:t>
                      </a:r>
                      <a:endParaRPr lang="en-US" sz="18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b">
                    <a:lnL w="12700" cap="flat" cmpd="sng" algn="ctr">
                      <a:solidFill>
                        <a:schemeClr val="accent5">
                          <a:lumMod val="75000"/>
                        </a:schemeClr>
                      </a:solidFill>
                      <a:prstDash val="solid"/>
                      <a:round/>
                      <a:headEnd type="none" w="med" len="med"/>
                      <a:tailEnd type="none" w="med" len="med"/>
                    </a:lnL>
                    <a:lnR w="12700" cap="flat" cmpd="sng" algn="ctr">
                      <a:solidFill>
                        <a:schemeClr val="accent5">
                          <a:lumMod val="75000"/>
                        </a:schemeClr>
                      </a:solidFill>
                      <a:prstDash val="solid"/>
                      <a:round/>
                      <a:headEnd type="none" w="med" len="med"/>
                      <a:tailEnd type="none" w="med" len="med"/>
                    </a:lnR>
                    <a:lnT w="12700" cap="flat" cmpd="sng" algn="ctr">
                      <a:solidFill>
                        <a:schemeClr val="accent5">
                          <a:lumMod val="75000"/>
                        </a:schemeClr>
                      </a:solidFill>
                      <a:prstDash val="solid"/>
                      <a:round/>
                      <a:headEnd type="none" w="med" len="med"/>
                      <a:tailEnd type="none" w="med" len="med"/>
                    </a:lnT>
                    <a:lnB w="12700" cap="flat" cmpd="sng" algn="ctr">
                      <a:solidFill>
                        <a:schemeClr val="accent5">
                          <a:lumMod val="75000"/>
                        </a:schemeClr>
                      </a:solidFill>
                      <a:prstDash val="solid"/>
                      <a:round/>
                      <a:headEnd type="none" w="med" len="med"/>
                      <a:tailEnd type="none" w="med" len="med"/>
                    </a:lnB>
                  </a:tcPr>
                </a:tc>
                <a:extLst>
                  <a:ext uri="{0D108BD9-81ED-4DB2-BD59-A6C34878D82A}">
                    <a16:rowId xmlns:a16="http://schemas.microsoft.com/office/drawing/2014/main" val="10001"/>
                  </a:ext>
                </a:extLst>
              </a:tr>
              <a:tr h="764236">
                <a:tc>
                  <a:txBody>
                    <a:bodyPr/>
                    <a:lstStyle/>
                    <a:p>
                      <a:pPr algn="l" fontAlgn="b"/>
                      <a:r>
                        <a:rPr lang="en-US" sz="1800" b="0" i="0" u="none" strike="noStrike" dirty="0" smtClean="0">
                          <a:solidFill>
                            <a:srgbClr val="000000"/>
                          </a:solidFill>
                          <a:effectLst/>
                          <a:latin typeface="Arial" panose="020B0604020202020204" pitchFamily="34" charset="0"/>
                          <a:cs typeface="Arial" panose="020B0604020202020204" pitchFamily="34" charset="0"/>
                        </a:rPr>
                        <a:t>Leadership &amp; Management Practices</a:t>
                      </a:r>
                      <a:endParaRPr lang="en-US" sz="18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b">
                    <a:lnL w="12700" cap="flat" cmpd="sng" algn="ctr">
                      <a:solidFill>
                        <a:schemeClr val="accent5">
                          <a:lumMod val="75000"/>
                        </a:schemeClr>
                      </a:solidFill>
                      <a:prstDash val="solid"/>
                      <a:round/>
                      <a:headEnd type="none" w="med" len="med"/>
                      <a:tailEnd type="none" w="med" len="med"/>
                    </a:lnL>
                    <a:lnR w="12700" cap="flat" cmpd="sng" algn="ctr">
                      <a:solidFill>
                        <a:schemeClr val="accent5">
                          <a:lumMod val="75000"/>
                        </a:schemeClr>
                      </a:solidFill>
                      <a:prstDash val="solid"/>
                      <a:round/>
                      <a:headEnd type="none" w="med" len="med"/>
                      <a:tailEnd type="none" w="med" len="med"/>
                    </a:lnR>
                    <a:lnT w="12700" cap="flat" cmpd="sng" algn="ctr">
                      <a:solidFill>
                        <a:schemeClr val="accent5">
                          <a:lumMod val="75000"/>
                        </a:schemeClr>
                      </a:solidFill>
                      <a:prstDash val="solid"/>
                      <a:round/>
                      <a:headEnd type="none" w="med" len="med"/>
                      <a:tailEnd type="none" w="med" len="med"/>
                    </a:lnT>
                    <a:lnB w="12700" cap="flat" cmpd="sng" algn="ctr">
                      <a:solidFill>
                        <a:schemeClr val="accent5">
                          <a:lumMod val="75000"/>
                        </a:schemeClr>
                      </a:solidFill>
                      <a:prstDash val="solid"/>
                      <a:round/>
                      <a:headEnd type="none" w="med" len="med"/>
                      <a:tailEnd type="none" w="med" len="med"/>
                    </a:lnB>
                  </a:tcPr>
                </a:tc>
                <a:tc>
                  <a:txBody>
                    <a:bodyPr/>
                    <a:lstStyle/>
                    <a:p>
                      <a:pPr algn="r" fontAlgn="b"/>
                      <a:r>
                        <a:rPr lang="en-US" sz="1800" b="0" i="0" u="none" strike="noStrike" dirty="0" smtClean="0">
                          <a:solidFill>
                            <a:srgbClr val="000000"/>
                          </a:solidFill>
                          <a:effectLst/>
                          <a:latin typeface="Arial" panose="020B0604020202020204" pitchFamily="34" charset="0"/>
                          <a:cs typeface="Arial" panose="020B0604020202020204" pitchFamily="34" charset="0"/>
                        </a:rPr>
                        <a:t>49,693</a:t>
                      </a:r>
                      <a:endParaRPr lang="en-US" sz="18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b">
                    <a:lnL w="12700" cap="flat" cmpd="sng" algn="ctr">
                      <a:solidFill>
                        <a:schemeClr val="accent5">
                          <a:lumMod val="75000"/>
                        </a:schemeClr>
                      </a:solidFill>
                      <a:prstDash val="solid"/>
                      <a:round/>
                      <a:headEnd type="none" w="med" len="med"/>
                      <a:tailEnd type="none" w="med" len="med"/>
                    </a:lnL>
                    <a:lnR w="12700" cap="flat" cmpd="sng" algn="ctr">
                      <a:solidFill>
                        <a:schemeClr val="accent5">
                          <a:lumMod val="75000"/>
                        </a:schemeClr>
                      </a:solidFill>
                      <a:prstDash val="solid"/>
                      <a:round/>
                      <a:headEnd type="none" w="med" len="med"/>
                      <a:tailEnd type="none" w="med" len="med"/>
                    </a:lnR>
                    <a:lnT w="12700" cap="flat" cmpd="sng" algn="ctr">
                      <a:solidFill>
                        <a:schemeClr val="accent5">
                          <a:lumMod val="75000"/>
                        </a:schemeClr>
                      </a:solidFill>
                      <a:prstDash val="solid"/>
                      <a:round/>
                      <a:headEnd type="none" w="med" len="med"/>
                      <a:tailEnd type="none" w="med" len="med"/>
                    </a:lnT>
                    <a:lnB w="12700" cap="flat" cmpd="sng" algn="ctr">
                      <a:solidFill>
                        <a:schemeClr val="accent5">
                          <a:lumMod val="75000"/>
                        </a:schemeClr>
                      </a:solidFill>
                      <a:prstDash val="solid"/>
                      <a:round/>
                      <a:headEnd type="none" w="med" len="med"/>
                      <a:tailEnd type="none" w="med" len="med"/>
                    </a:lnB>
                  </a:tcPr>
                </a:tc>
                <a:tc>
                  <a:txBody>
                    <a:bodyPr/>
                    <a:lstStyle/>
                    <a:p>
                      <a:pPr algn="r" fontAlgn="b"/>
                      <a:r>
                        <a:rPr lang="en-US" sz="1800" b="0" i="0" u="none" strike="noStrike" dirty="0" smtClean="0">
                          <a:solidFill>
                            <a:srgbClr val="000000"/>
                          </a:solidFill>
                          <a:effectLst/>
                          <a:latin typeface="Arial" panose="020B0604020202020204" pitchFamily="34" charset="0"/>
                          <a:cs typeface="Arial" panose="020B0604020202020204" pitchFamily="34" charset="0"/>
                        </a:rPr>
                        <a:t>48,991</a:t>
                      </a:r>
                      <a:endParaRPr lang="en-US" sz="18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b">
                    <a:lnL w="12700" cap="flat" cmpd="sng" algn="ctr">
                      <a:solidFill>
                        <a:schemeClr val="accent5">
                          <a:lumMod val="75000"/>
                        </a:schemeClr>
                      </a:solidFill>
                      <a:prstDash val="solid"/>
                      <a:round/>
                      <a:headEnd type="none" w="med" len="med"/>
                      <a:tailEnd type="none" w="med" len="med"/>
                    </a:lnL>
                    <a:lnR w="12700" cap="flat" cmpd="sng" algn="ctr">
                      <a:solidFill>
                        <a:schemeClr val="accent5">
                          <a:lumMod val="75000"/>
                        </a:schemeClr>
                      </a:solidFill>
                      <a:prstDash val="solid"/>
                      <a:round/>
                      <a:headEnd type="none" w="med" len="med"/>
                      <a:tailEnd type="none" w="med" len="med"/>
                    </a:lnR>
                    <a:lnT w="12700" cap="flat" cmpd="sng" algn="ctr">
                      <a:solidFill>
                        <a:schemeClr val="accent5">
                          <a:lumMod val="75000"/>
                        </a:schemeClr>
                      </a:solidFill>
                      <a:prstDash val="solid"/>
                      <a:round/>
                      <a:headEnd type="none" w="med" len="med"/>
                      <a:tailEnd type="none" w="med" len="med"/>
                    </a:lnT>
                    <a:lnB w="12700" cap="flat" cmpd="sng" algn="ctr">
                      <a:solidFill>
                        <a:schemeClr val="accent5">
                          <a:lumMod val="75000"/>
                        </a:schemeClr>
                      </a:solidFill>
                      <a:prstDash val="solid"/>
                      <a:round/>
                      <a:headEnd type="none" w="med" len="med"/>
                      <a:tailEnd type="none" w="med" len="med"/>
                    </a:lnB>
                  </a:tcPr>
                </a:tc>
                <a:tc>
                  <a:txBody>
                    <a:bodyPr/>
                    <a:lstStyle/>
                    <a:p>
                      <a:pPr algn="r" fontAlgn="b"/>
                      <a:r>
                        <a:rPr lang="en-US" sz="1800" b="0" i="0" u="none" strike="noStrike" dirty="0" smtClean="0">
                          <a:solidFill>
                            <a:srgbClr val="000000"/>
                          </a:solidFill>
                          <a:effectLst/>
                          <a:latin typeface="Arial" panose="020B0604020202020204" pitchFamily="34" charset="0"/>
                          <a:cs typeface="Arial" panose="020B0604020202020204" pitchFamily="34" charset="0"/>
                        </a:rPr>
                        <a:t>98.59%</a:t>
                      </a:r>
                      <a:endParaRPr lang="en-US" sz="18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b">
                    <a:lnL w="12700" cap="flat" cmpd="sng" algn="ctr">
                      <a:solidFill>
                        <a:schemeClr val="accent5">
                          <a:lumMod val="75000"/>
                        </a:schemeClr>
                      </a:solidFill>
                      <a:prstDash val="solid"/>
                      <a:round/>
                      <a:headEnd type="none" w="med" len="med"/>
                      <a:tailEnd type="none" w="med" len="med"/>
                    </a:lnL>
                    <a:lnR w="12700" cap="flat" cmpd="sng" algn="ctr">
                      <a:solidFill>
                        <a:schemeClr val="accent5">
                          <a:lumMod val="75000"/>
                        </a:schemeClr>
                      </a:solidFill>
                      <a:prstDash val="solid"/>
                      <a:round/>
                      <a:headEnd type="none" w="med" len="med"/>
                      <a:tailEnd type="none" w="med" len="med"/>
                    </a:lnR>
                    <a:lnT w="12700" cap="flat" cmpd="sng" algn="ctr">
                      <a:solidFill>
                        <a:schemeClr val="accent5">
                          <a:lumMod val="75000"/>
                        </a:schemeClr>
                      </a:solidFill>
                      <a:prstDash val="solid"/>
                      <a:round/>
                      <a:headEnd type="none" w="med" len="med"/>
                      <a:tailEnd type="none" w="med" len="med"/>
                    </a:lnT>
                    <a:lnB w="12700" cap="flat" cmpd="sng" algn="ctr">
                      <a:solidFill>
                        <a:schemeClr val="accent5">
                          <a:lumMod val="75000"/>
                        </a:schemeClr>
                      </a:solidFill>
                      <a:prstDash val="solid"/>
                      <a:round/>
                      <a:headEnd type="none" w="med" len="med"/>
                      <a:tailEnd type="none" w="med" len="med"/>
                    </a:lnB>
                  </a:tcPr>
                </a:tc>
                <a:tc>
                  <a:txBody>
                    <a:bodyPr/>
                    <a:lstStyle/>
                    <a:p>
                      <a:pPr algn="r" fontAlgn="b"/>
                      <a:r>
                        <a:rPr lang="en-US" sz="1800" b="0" i="0" u="none" strike="noStrike" dirty="0" smtClean="0">
                          <a:solidFill>
                            <a:srgbClr val="000000"/>
                          </a:solidFill>
                          <a:effectLst/>
                          <a:latin typeface="Arial" panose="020B0604020202020204" pitchFamily="34" charset="0"/>
                          <a:cs typeface="Arial" panose="020B0604020202020204" pitchFamily="34" charset="0"/>
                        </a:rPr>
                        <a:t>702</a:t>
                      </a:r>
                      <a:endParaRPr lang="en-US" sz="18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b">
                    <a:lnL w="12700" cap="flat" cmpd="sng" algn="ctr">
                      <a:solidFill>
                        <a:schemeClr val="accent5">
                          <a:lumMod val="75000"/>
                        </a:schemeClr>
                      </a:solidFill>
                      <a:prstDash val="solid"/>
                      <a:round/>
                      <a:headEnd type="none" w="med" len="med"/>
                      <a:tailEnd type="none" w="med" len="med"/>
                    </a:lnL>
                    <a:lnR w="12700" cap="flat" cmpd="sng" algn="ctr">
                      <a:solidFill>
                        <a:schemeClr val="accent5">
                          <a:lumMod val="75000"/>
                        </a:schemeClr>
                      </a:solidFill>
                      <a:prstDash val="solid"/>
                      <a:round/>
                      <a:headEnd type="none" w="med" len="med"/>
                      <a:tailEnd type="none" w="med" len="med"/>
                    </a:lnR>
                    <a:lnT w="12700" cap="flat" cmpd="sng" algn="ctr">
                      <a:solidFill>
                        <a:schemeClr val="accent5">
                          <a:lumMod val="75000"/>
                        </a:schemeClr>
                      </a:solidFill>
                      <a:prstDash val="solid"/>
                      <a:round/>
                      <a:headEnd type="none" w="med" len="med"/>
                      <a:tailEnd type="none" w="med" len="med"/>
                    </a:lnT>
                    <a:lnB w="12700" cap="flat" cmpd="sng" algn="ctr">
                      <a:solidFill>
                        <a:schemeClr val="accent5">
                          <a:lumMod val="75000"/>
                        </a:schemeClr>
                      </a:solidFill>
                      <a:prstDash val="solid"/>
                      <a:round/>
                      <a:headEnd type="none" w="med" len="med"/>
                      <a:tailEnd type="none" w="med" len="med"/>
                    </a:lnB>
                  </a:tcPr>
                </a:tc>
                <a:tc>
                  <a:txBody>
                    <a:bodyPr/>
                    <a:lstStyle/>
                    <a:p>
                      <a:pPr algn="r" fontAlgn="b"/>
                      <a:r>
                        <a:rPr lang="en-US" sz="1800" b="0" i="0" u="none" strike="noStrike" dirty="0" smtClean="0">
                          <a:solidFill>
                            <a:srgbClr val="000000"/>
                          </a:solidFill>
                          <a:effectLst/>
                          <a:latin typeface="Arial" panose="020B0604020202020204" pitchFamily="34" charset="0"/>
                          <a:cs typeface="Arial" panose="020B0604020202020204" pitchFamily="34" charset="0"/>
                        </a:rPr>
                        <a:t>1.41%</a:t>
                      </a:r>
                      <a:endParaRPr lang="en-US" sz="18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b">
                    <a:lnL w="12700" cap="flat" cmpd="sng" algn="ctr">
                      <a:solidFill>
                        <a:schemeClr val="accent5">
                          <a:lumMod val="75000"/>
                        </a:schemeClr>
                      </a:solidFill>
                      <a:prstDash val="solid"/>
                      <a:round/>
                      <a:headEnd type="none" w="med" len="med"/>
                      <a:tailEnd type="none" w="med" len="med"/>
                    </a:lnL>
                    <a:lnR w="12700" cap="flat" cmpd="sng" algn="ctr">
                      <a:solidFill>
                        <a:schemeClr val="accent5">
                          <a:lumMod val="75000"/>
                        </a:schemeClr>
                      </a:solidFill>
                      <a:prstDash val="solid"/>
                      <a:round/>
                      <a:headEnd type="none" w="med" len="med"/>
                      <a:tailEnd type="none" w="med" len="med"/>
                    </a:lnR>
                    <a:lnT w="12700" cap="flat" cmpd="sng" algn="ctr">
                      <a:solidFill>
                        <a:schemeClr val="accent5">
                          <a:lumMod val="75000"/>
                        </a:schemeClr>
                      </a:solidFill>
                      <a:prstDash val="solid"/>
                      <a:round/>
                      <a:headEnd type="none" w="med" len="med"/>
                      <a:tailEnd type="none" w="med" len="med"/>
                    </a:lnT>
                    <a:lnB w="12700" cap="flat" cmpd="sng" algn="ctr">
                      <a:solidFill>
                        <a:schemeClr val="accent5">
                          <a:lumMod val="75000"/>
                        </a:schemeClr>
                      </a:solidFill>
                      <a:prstDash val="solid"/>
                      <a:round/>
                      <a:headEnd type="none" w="med" len="med"/>
                      <a:tailEnd type="none" w="med" len="med"/>
                    </a:lnB>
                  </a:tcPr>
                </a:tc>
                <a:extLst>
                  <a:ext uri="{0D108BD9-81ED-4DB2-BD59-A6C34878D82A}">
                    <a16:rowId xmlns:a16="http://schemas.microsoft.com/office/drawing/2014/main" val="10002"/>
                  </a:ext>
                </a:extLst>
              </a:tr>
              <a:tr h="739232">
                <a:tc>
                  <a:txBody>
                    <a:bodyPr/>
                    <a:lstStyle/>
                    <a:p>
                      <a:pPr algn="l" fontAlgn="b"/>
                      <a:r>
                        <a:rPr lang="en-US" sz="1800" b="0" i="0" u="none" strike="noStrike" dirty="0" smtClean="0">
                          <a:solidFill>
                            <a:srgbClr val="000000"/>
                          </a:solidFill>
                          <a:effectLst/>
                          <a:latin typeface="Arial" panose="020B0604020202020204" pitchFamily="34" charset="0"/>
                          <a:cs typeface="Arial" panose="020B0604020202020204" pitchFamily="34" charset="0"/>
                        </a:rPr>
                        <a:t>Monitoring &amp; Evaluation</a:t>
                      </a:r>
                      <a:endParaRPr lang="en-US" sz="18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b">
                    <a:lnL w="12700" cap="flat" cmpd="sng" algn="ctr">
                      <a:solidFill>
                        <a:schemeClr val="accent5">
                          <a:lumMod val="75000"/>
                        </a:schemeClr>
                      </a:solidFill>
                      <a:prstDash val="solid"/>
                      <a:round/>
                      <a:headEnd type="none" w="med" len="med"/>
                      <a:tailEnd type="none" w="med" len="med"/>
                    </a:lnL>
                    <a:lnR w="12700" cap="flat" cmpd="sng" algn="ctr">
                      <a:solidFill>
                        <a:schemeClr val="accent5">
                          <a:lumMod val="75000"/>
                        </a:schemeClr>
                      </a:solidFill>
                      <a:prstDash val="solid"/>
                      <a:round/>
                      <a:headEnd type="none" w="med" len="med"/>
                      <a:tailEnd type="none" w="med" len="med"/>
                    </a:lnR>
                    <a:lnT w="12700" cap="flat" cmpd="sng" algn="ctr">
                      <a:solidFill>
                        <a:schemeClr val="accent5">
                          <a:lumMod val="75000"/>
                        </a:schemeClr>
                      </a:solidFill>
                      <a:prstDash val="solid"/>
                      <a:round/>
                      <a:headEnd type="none" w="med" len="med"/>
                      <a:tailEnd type="none" w="med" len="med"/>
                    </a:lnT>
                    <a:lnB w="12700" cap="flat" cmpd="sng" algn="ctr">
                      <a:solidFill>
                        <a:schemeClr val="accent5">
                          <a:lumMod val="75000"/>
                        </a:schemeClr>
                      </a:solidFill>
                      <a:prstDash val="solid"/>
                      <a:round/>
                      <a:headEnd type="none" w="med" len="med"/>
                      <a:tailEnd type="none" w="med" len="med"/>
                    </a:lnB>
                  </a:tcPr>
                </a:tc>
                <a:tc>
                  <a:txBody>
                    <a:bodyPr/>
                    <a:lstStyle/>
                    <a:p>
                      <a:pPr algn="r" fontAlgn="b"/>
                      <a:r>
                        <a:rPr lang="en-US" sz="1800" b="0" i="0" u="none" strike="noStrike" dirty="0" smtClean="0">
                          <a:solidFill>
                            <a:srgbClr val="000000"/>
                          </a:solidFill>
                          <a:effectLst/>
                          <a:latin typeface="Arial" panose="020B0604020202020204" pitchFamily="34" charset="0"/>
                          <a:cs typeface="Arial" panose="020B0604020202020204" pitchFamily="34" charset="0"/>
                        </a:rPr>
                        <a:t>42,363</a:t>
                      </a:r>
                      <a:endParaRPr lang="en-US" sz="18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b">
                    <a:lnL w="12700" cap="flat" cmpd="sng" algn="ctr">
                      <a:solidFill>
                        <a:schemeClr val="accent5">
                          <a:lumMod val="75000"/>
                        </a:schemeClr>
                      </a:solidFill>
                      <a:prstDash val="solid"/>
                      <a:round/>
                      <a:headEnd type="none" w="med" len="med"/>
                      <a:tailEnd type="none" w="med" len="med"/>
                    </a:lnL>
                    <a:lnR w="12700" cap="flat" cmpd="sng" algn="ctr">
                      <a:solidFill>
                        <a:schemeClr val="accent5">
                          <a:lumMod val="75000"/>
                        </a:schemeClr>
                      </a:solidFill>
                      <a:prstDash val="solid"/>
                      <a:round/>
                      <a:headEnd type="none" w="med" len="med"/>
                      <a:tailEnd type="none" w="med" len="med"/>
                    </a:lnR>
                    <a:lnT w="12700" cap="flat" cmpd="sng" algn="ctr">
                      <a:solidFill>
                        <a:schemeClr val="accent5">
                          <a:lumMod val="75000"/>
                        </a:schemeClr>
                      </a:solidFill>
                      <a:prstDash val="solid"/>
                      <a:round/>
                      <a:headEnd type="none" w="med" len="med"/>
                      <a:tailEnd type="none" w="med" len="med"/>
                    </a:lnT>
                    <a:lnB w="12700" cap="flat" cmpd="sng" algn="ctr">
                      <a:solidFill>
                        <a:schemeClr val="accent5">
                          <a:lumMod val="75000"/>
                        </a:schemeClr>
                      </a:solidFill>
                      <a:prstDash val="solid"/>
                      <a:round/>
                      <a:headEnd type="none" w="med" len="med"/>
                      <a:tailEnd type="none" w="med" len="med"/>
                    </a:lnB>
                  </a:tcPr>
                </a:tc>
                <a:tc>
                  <a:txBody>
                    <a:bodyPr/>
                    <a:lstStyle/>
                    <a:p>
                      <a:pPr algn="r" fontAlgn="b"/>
                      <a:r>
                        <a:rPr lang="en-US" sz="1800" b="0" i="0" u="none" strike="noStrike" dirty="0" smtClean="0">
                          <a:solidFill>
                            <a:srgbClr val="000000"/>
                          </a:solidFill>
                          <a:effectLst/>
                          <a:latin typeface="Arial" panose="020B0604020202020204" pitchFamily="34" charset="0"/>
                          <a:cs typeface="Arial" panose="020B0604020202020204" pitchFamily="34" charset="0"/>
                        </a:rPr>
                        <a:t>42,313</a:t>
                      </a:r>
                      <a:endParaRPr lang="en-US" sz="18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b">
                    <a:lnL w="12700" cap="flat" cmpd="sng" algn="ctr">
                      <a:solidFill>
                        <a:schemeClr val="accent5">
                          <a:lumMod val="75000"/>
                        </a:schemeClr>
                      </a:solidFill>
                      <a:prstDash val="solid"/>
                      <a:round/>
                      <a:headEnd type="none" w="med" len="med"/>
                      <a:tailEnd type="none" w="med" len="med"/>
                    </a:lnL>
                    <a:lnR w="12700" cap="flat" cmpd="sng" algn="ctr">
                      <a:solidFill>
                        <a:schemeClr val="accent5">
                          <a:lumMod val="75000"/>
                        </a:schemeClr>
                      </a:solidFill>
                      <a:prstDash val="solid"/>
                      <a:round/>
                      <a:headEnd type="none" w="med" len="med"/>
                      <a:tailEnd type="none" w="med" len="med"/>
                    </a:lnR>
                    <a:lnT w="12700" cap="flat" cmpd="sng" algn="ctr">
                      <a:solidFill>
                        <a:schemeClr val="accent5">
                          <a:lumMod val="75000"/>
                        </a:schemeClr>
                      </a:solidFill>
                      <a:prstDash val="solid"/>
                      <a:round/>
                      <a:headEnd type="none" w="med" len="med"/>
                      <a:tailEnd type="none" w="med" len="med"/>
                    </a:lnT>
                    <a:lnB w="12700" cap="flat" cmpd="sng" algn="ctr">
                      <a:solidFill>
                        <a:schemeClr val="accent5">
                          <a:lumMod val="75000"/>
                        </a:schemeClr>
                      </a:solidFill>
                      <a:prstDash val="solid"/>
                      <a:round/>
                      <a:headEnd type="none" w="med" len="med"/>
                      <a:tailEnd type="none" w="med" len="med"/>
                    </a:lnB>
                  </a:tcPr>
                </a:tc>
                <a:tc>
                  <a:txBody>
                    <a:bodyPr/>
                    <a:lstStyle/>
                    <a:p>
                      <a:pPr algn="r" fontAlgn="b"/>
                      <a:r>
                        <a:rPr lang="en-US" sz="1800" b="0" i="0" u="none" strike="noStrike" dirty="0" smtClean="0">
                          <a:solidFill>
                            <a:srgbClr val="000000"/>
                          </a:solidFill>
                          <a:effectLst/>
                          <a:latin typeface="Arial" panose="020B0604020202020204" pitchFamily="34" charset="0"/>
                          <a:cs typeface="Arial" panose="020B0604020202020204" pitchFamily="34" charset="0"/>
                        </a:rPr>
                        <a:t>99.88%</a:t>
                      </a:r>
                      <a:endParaRPr lang="en-US" sz="18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b">
                    <a:lnL w="12700" cap="flat" cmpd="sng" algn="ctr">
                      <a:solidFill>
                        <a:schemeClr val="accent5">
                          <a:lumMod val="75000"/>
                        </a:schemeClr>
                      </a:solidFill>
                      <a:prstDash val="solid"/>
                      <a:round/>
                      <a:headEnd type="none" w="med" len="med"/>
                      <a:tailEnd type="none" w="med" len="med"/>
                    </a:lnL>
                    <a:lnR w="12700" cap="flat" cmpd="sng" algn="ctr">
                      <a:solidFill>
                        <a:schemeClr val="accent5">
                          <a:lumMod val="75000"/>
                        </a:schemeClr>
                      </a:solidFill>
                      <a:prstDash val="solid"/>
                      <a:round/>
                      <a:headEnd type="none" w="med" len="med"/>
                      <a:tailEnd type="none" w="med" len="med"/>
                    </a:lnR>
                    <a:lnT w="12700" cap="flat" cmpd="sng" algn="ctr">
                      <a:solidFill>
                        <a:schemeClr val="accent5">
                          <a:lumMod val="75000"/>
                        </a:schemeClr>
                      </a:solidFill>
                      <a:prstDash val="solid"/>
                      <a:round/>
                      <a:headEnd type="none" w="med" len="med"/>
                      <a:tailEnd type="none" w="med" len="med"/>
                    </a:lnT>
                    <a:lnB w="12700" cap="flat" cmpd="sng" algn="ctr">
                      <a:solidFill>
                        <a:schemeClr val="accent5">
                          <a:lumMod val="75000"/>
                        </a:schemeClr>
                      </a:solidFill>
                      <a:prstDash val="solid"/>
                      <a:round/>
                      <a:headEnd type="none" w="med" len="med"/>
                      <a:tailEnd type="none" w="med" len="med"/>
                    </a:lnB>
                  </a:tcPr>
                </a:tc>
                <a:tc>
                  <a:txBody>
                    <a:bodyPr/>
                    <a:lstStyle/>
                    <a:p>
                      <a:pPr algn="r" fontAlgn="b"/>
                      <a:r>
                        <a:rPr lang="en-US" sz="1800" b="0" i="0" u="none" strike="noStrike" dirty="0" smtClean="0">
                          <a:solidFill>
                            <a:srgbClr val="000000"/>
                          </a:solidFill>
                          <a:effectLst/>
                          <a:latin typeface="Arial" panose="020B0604020202020204" pitchFamily="34" charset="0"/>
                          <a:cs typeface="Arial" panose="020B0604020202020204" pitchFamily="34" charset="0"/>
                        </a:rPr>
                        <a:t>50</a:t>
                      </a:r>
                      <a:endParaRPr lang="en-US" sz="18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b">
                    <a:lnL w="12700" cap="flat" cmpd="sng" algn="ctr">
                      <a:solidFill>
                        <a:schemeClr val="accent5">
                          <a:lumMod val="75000"/>
                        </a:schemeClr>
                      </a:solidFill>
                      <a:prstDash val="solid"/>
                      <a:round/>
                      <a:headEnd type="none" w="med" len="med"/>
                      <a:tailEnd type="none" w="med" len="med"/>
                    </a:lnL>
                    <a:lnR w="12700" cap="flat" cmpd="sng" algn="ctr">
                      <a:solidFill>
                        <a:schemeClr val="accent5">
                          <a:lumMod val="75000"/>
                        </a:schemeClr>
                      </a:solidFill>
                      <a:prstDash val="solid"/>
                      <a:round/>
                      <a:headEnd type="none" w="med" len="med"/>
                      <a:tailEnd type="none" w="med" len="med"/>
                    </a:lnR>
                    <a:lnT w="12700" cap="flat" cmpd="sng" algn="ctr">
                      <a:solidFill>
                        <a:schemeClr val="accent5">
                          <a:lumMod val="75000"/>
                        </a:schemeClr>
                      </a:solidFill>
                      <a:prstDash val="solid"/>
                      <a:round/>
                      <a:headEnd type="none" w="med" len="med"/>
                      <a:tailEnd type="none" w="med" len="med"/>
                    </a:lnT>
                    <a:lnB w="12700" cap="flat" cmpd="sng" algn="ctr">
                      <a:solidFill>
                        <a:schemeClr val="accent5">
                          <a:lumMod val="75000"/>
                        </a:schemeClr>
                      </a:solidFill>
                      <a:prstDash val="solid"/>
                      <a:round/>
                      <a:headEnd type="none" w="med" len="med"/>
                      <a:tailEnd type="none" w="med" len="med"/>
                    </a:lnB>
                  </a:tcPr>
                </a:tc>
                <a:tc>
                  <a:txBody>
                    <a:bodyPr/>
                    <a:lstStyle/>
                    <a:p>
                      <a:pPr algn="r" fontAlgn="b"/>
                      <a:r>
                        <a:rPr lang="en-US" sz="1800" b="0" i="0" u="none" strike="noStrike" dirty="0" smtClean="0">
                          <a:solidFill>
                            <a:srgbClr val="000000"/>
                          </a:solidFill>
                          <a:effectLst/>
                          <a:latin typeface="Arial" panose="020B0604020202020204" pitchFamily="34" charset="0"/>
                          <a:cs typeface="Arial" panose="020B0604020202020204" pitchFamily="34" charset="0"/>
                        </a:rPr>
                        <a:t>0.12%</a:t>
                      </a:r>
                      <a:endParaRPr lang="en-US" sz="18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b">
                    <a:lnL w="12700" cap="flat" cmpd="sng" algn="ctr">
                      <a:solidFill>
                        <a:schemeClr val="accent5">
                          <a:lumMod val="75000"/>
                        </a:schemeClr>
                      </a:solidFill>
                      <a:prstDash val="solid"/>
                      <a:round/>
                      <a:headEnd type="none" w="med" len="med"/>
                      <a:tailEnd type="none" w="med" len="med"/>
                    </a:lnL>
                    <a:lnR w="12700" cap="flat" cmpd="sng" algn="ctr">
                      <a:solidFill>
                        <a:schemeClr val="accent5">
                          <a:lumMod val="75000"/>
                        </a:schemeClr>
                      </a:solidFill>
                      <a:prstDash val="solid"/>
                      <a:round/>
                      <a:headEnd type="none" w="med" len="med"/>
                      <a:tailEnd type="none" w="med" len="med"/>
                    </a:lnR>
                    <a:lnT w="12700" cap="flat" cmpd="sng" algn="ctr">
                      <a:solidFill>
                        <a:schemeClr val="accent5">
                          <a:lumMod val="75000"/>
                        </a:schemeClr>
                      </a:solidFill>
                      <a:prstDash val="solid"/>
                      <a:round/>
                      <a:headEnd type="none" w="med" len="med"/>
                      <a:tailEnd type="none" w="med" len="med"/>
                    </a:lnT>
                    <a:lnB w="12700" cap="flat" cmpd="sng" algn="ctr">
                      <a:solidFill>
                        <a:schemeClr val="accent5">
                          <a:lumMod val="75000"/>
                        </a:schemeClr>
                      </a:solidFill>
                      <a:prstDash val="solid"/>
                      <a:round/>
                      <a:headEnd type="none" w="med" len="med"/>
                      <a:tailEnd type="none" w="med" len="med"/>
                    </a:lnB>
                  </a:tcPr>
                </a:tc>
                <a:extLst>
                  <a:ext uri="{0D108BD9-81ED-4DB2-BD59-A6C34878D82A}">
                    <a16:rowId xmlns:a16="http://schemas.microsoft.com/office/drawing/2014/main" val="10003"/>
                  </a:ext>
                </a:extLst>
              </a:tr>
              <a:tr h="630599">
                <a:tc>
                  <a:txBody>
                    <a:bodyPr/>
                    <a:lstStyle/>
                    <a:p>
                      <a:pPr algn="l" fontAlgn="b"/>
                      <a:r>
                        <a:rPr lang="en-US" sz="1800" b="0" i="0" u="none" strike="noStrike" dirty="0" smtClean="0">
                          <a:solidFill>
                            <a:srgbClr val="000000"/>
                          </a:solidFill>
                          <a:effectLst/>
                          <a:latin typeface="Arial" panose="020B0604020202020204" pitchFamily="34" charset="0"/>
                          <a:cs typeface="Arial" panose="020B0604020202020204" pitchFamily="34" charset="0"/>
                        </a:rPr>
                        <a:t>Integrity</a:t>
                      </a:r>
                      <a:r>
                        <a:rPr lang="en-US" sz="1800" b="0" i="0" u="none" strike="noStrike" baseline="0" dirty="0" smtClean="0">
                          <a:solidFill>
                            <a:srgbClr val="000000"/>
                          </a:solidFill>
                          <a:effectLst/>
                          <a:latin typeface="Arial" panose="020B0604020202020204" pitchFamily="34" charset="0"/>
                          <a:cs typeface="Arial" panose="020B0604020202020204" pitchFamily="34" charset="0"/>
                        </a:rPr>
                        <a:t> &amp; Anti-Corruption</a:t>
                      </a:r>
                      <a:endParaRPr lang="en-US" sz="18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b">
                    <a:lnL w="12700" cap="flat" cmpd="sng" algn="ctr">
                      <a:solidFill>
                        <a:schemeClr val="accent5">
                          <a:lumMod val="75000"/>
                        </a:schemeClr>
                      </a:solidFill>
                      <a:prstDash val="solid"/>
                      <a:round/>
                      <a:headEnd type="none" w="med" len="med"/>
                      <a:tailEnd type="none" w="med" len="med"/>
                    </a:lnL>
                    <a:lnR w="12700" cap="flat" cmpd="sng" algn="ctr">
                      <a:solidFill>
                        <a:schemeClr val="accent5">
                          <a:lumMod val="75000"/>
                        </a:schemeClr>
                      </a:solidFill>
                      <a:prstDash val="solid"/>
                      <a:round/>
                      <a:headEnd type="none" w="med" len="med"/>
                      <a:tailEnd type="none" w="med" len="med"/>
                    </a:lnR>
                    <a:lnT w="12700" cap="flat" cmpd="sng" algn="ctr">
                      <a:solidFill>
                        <a:schemeClr val="accent5">
                          <a:lumMod val="75000"/>
                        </a:schemeClr>
                      </a:solidFill>
                      <a:prstDash val="solid"/>
                      <a:round/>
                      <a:headEnd type="none" w="med" len="med"/>
                      <a:tailEnd type="none" w="med" len="med"/>
                    </a:lnT>
                    <a:lnB w="12700" cap="flat" cmpd="sng" algn="ctr">
                      <a:solidFill>
                        <a:schemeClr val="accent5">
                          <a:lumMod val="75000"/>
                        </a:schemeClr>
                      </a:solidFill>
                      <a:prstDash val="solid"/>
                      <a:round/>
                      <a:headEnd type="none" w="med" len="med"/>
                      <a:tailEnd type="none" w="med" len="med"/>
                    </a:lnB>
                  </a:tcPr>
                </a:tc>
                <a:tc>
                  <a:txBody>
                    <a:bodyPr/>
                    <a:lstStyle/>
                    <a:p>
                      <a:pPr algn="r" fontAlgn="b"/>
                      <a:r>
                        <a:rPr lang="en-US" sz="1800" b="0" i="0" u="none" strike="noStrike" dirty="0" smtClean="0">
                          <a:solidFill>
                            <a:srgbClr val="000000"/>
                          </a:solidFill>
                          <a:effectLst/>
                          <a:latin typeface="Arial" panose="020B0604020202020204" pitchFamily="34" charset="0"/>
                          <a:cs typeface="Arial" panose="020B0604020202020204" pitchFamily="34" charset="0"/>
                        </a:rPr>
                        <a:t>57,570</a:t>
                      </a:r>
                      <a:endParaRPr lang="en-US" sz="18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b">
                    <a:lnL w="12700" cap="flat" cmpd="sng" algn="ctr">
                      <a:solidFill>
                        <a:schemeClr val="accent5">
                          <a:lumMod val="75000"/>
                        </a:schemeClr>
                      </a:solidFill>
                      <a:prstDash val="solid"/>
                      <a:round/>
                      <a:headEnd type="none" w="med" len="med"/>
                      <a:tailEnd type="none" w="med" len="med"/>
                    </a:lnL>
                    <a:lnR w="12700" cap="flat" cmpd="sng" algn="ctr">
                      <a:solidFill>
                        <a:schemeClr val="accent5">
                          <a:lumMod val="75000"/>
                        </a:schemeClr>
                      </a:solidFill>
                      <a:prstDash val="solid"/>
                      <a:round/>
                      <a:headEnd type="none" w="med" len="med"/>
                      <a:tailEnd type="none" w="med" len="med"/>
                    </a:lnR>
                    <a:lnT w="12700" cap="flat" cmpd="sng" algn="ctr">
                      <a:solidFill>
                        <a:schemeClr val="accent5">
                          <a:lumMod val="75000"/>
                        </a:schemeClr>
                      </a:solidFill>
                      <a:prstDash val="solid"/>
                      <a:round/>
                      <a:headEnd type="none" w="med" len="med"/>
                      <a:tailEnd type="none" w="med" len="med"/>
                    </a:lnT>
                    <a:lnB w="12700" cap="flat" cmpd="sng" algn="ctr">
                      <a:solidFill>
                        <a:schemeClr val="accent5">
                          <a:lumMod val="75000"/>
                        </a:schemeClr>
                      </a:solidFill>
                      <a:prstDash val="solid"/>
                      <a:round/>
                      <a:headEnd type="none" w="med" len="med"/>
                      <a:tailEnd type="none" w="med" len="med"/>
                    </a:lnB>
                  </a:tcPr>
                </a:tc>
                <a:tc>
                  <a:txBody>
                    <a:bodyPr/>
                    <a:lstStyle/>
                    <a:p>
                      <a:pPr algn="r" fontAlgn="b"/>
                      <a:r>
                        <a:rPr lang="en-US" sz="1800" b="0" i="0" u="none" strike="noStrike" dirty="0" smtClean="0">
                          <a:solidFill>
                            <a:srgbClr val="000000"/>
                          </a:solidFill>
                          <a:effectLst/>
                          <a:latin typeface="Arial" panose="020B0604020202020204" pitchFamily="34" charset="0"/>
                          <a:cs typeface="Arial" panose="020B0604020202020204" pitchFamily="34" charset="0"/>
                        </a:rPr>
                        <a:t>57,506</a:t>
                      </a:r>
                      <a:endParaRPr lang="en-US" sz="18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b">
                    <a:lnL w="12700" cap="flat" cmpd="sng" algn="ctr">
                      <a:solidFill>
                        <a:schemeClr val="accent5">
                          <a:lumMod val="75000"/>
                        </a:schemeClr>
                      </a:solidFill>
                      <a:prstDash val="solid"/>
                      <a:round/>
                      <a:headEnd type="none" w="med" len="med"/>
                      <a:tailEnd type="none" w="med" len="med"/>
                    </a:lnL>
                    <a:lnR w="12700" cap="flat" cmpd="sng" algn="ctr">
                      <a:solidFill>
                        <a:schemeClr val="accent5">
                          <a:lumMod val="75000"/>
                        </a:schemeClr>
                      </a:solidFill>
                      <a:prstDash val="solid"/>
                      <a:round/>
                      <a:headEnd type="none" w="med" len="med"/>
                      <a:tailEnd type="none" w="med" len="med"/>
                    </a:lnR>
                    <a:lnT w="12700" cap="flat" cmpd="sng" algn="ctr">
                      <a:solidFill>
                        <a:schemeClr val="accent5">
                          <a:lumMod val="75000"/>
                        </a:schemeClr>
                      </a:solidFill>
                      <a:prstDash val="solid"/>
                      <a:round/>
                      <a:headEnd type="none" w="med" len="med"/>
                      <a:tailEnd type="none" w="med" len="med"/>
                    </a:lnT>
                    <a:lnB w="12700" cap="flat" cmpd="sng" algn="ctr">
                      <a:solidFill>
                        <a:schemeClr val="accent5">
                          <a:lumMod val="75000"/>
                        </a:schemeClr>
                      </a:solidFill>
                      <a:prstDash val="solid"/>
                      <a:round/>
                      <a:headEnd type="none" w="med" len="med"/>
                      <a:tailEnd type="none" w="med" len="med"/>
                    </a:lnB>
                  </a:tcPr>
                </a:tc>
                <a:tc>
                  <a:txBody>
                    <a:bodyPr/>
                    <a:lstStyle/>
                    <a:p>
                      <a:pPr algn="r" fontAlgn="b"/>
                      <a:r>
                        <a:rPr lang="en-US" sz="1800" b="0" i="0" u="none" strike="noStrike" dirty="0" smtClean="0">
                          <a:solidFill>
                            <a:srgbClr val="000000"/>
                          </a:solidFill>
                          <a:effectLst/>
                          <a:latin typeface="Arial" panose="020B0604020202020204" pitchFamily="34" charset="0"/>
                          <a:cs typeface="Arial" panose="020B0604020202020204" pitchFamily="34" charset="0"/>
                        </a:rPr>
                        <a:t>99.89%</a:t>
                      </a:r>
                      <a:endParaRPr lang="en-US" sz="18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b">
                    <a:lnL w="12700" cap="flat" cmpd="sng" algn="ctr">
                      <a:solidFill>
                        <a:schemeClr val="accent5">
                          <a:lumMod val="75000"/>
                        </a:schemeClr>
                      </a:solidFill>
                      <a:prstDash val="solid"/>
                      <a:round/>
                      <a:headEnd type="none" w="med" len="med"/>
                      <a:tailEnd type="none" w="med" len="med"/>
                    </a:lnL>
                    <a:lnR w="12700" cap="flat" cmpd="sng" algn="ctr">
                      <a:solidFill>
                        <a:schemeClr val="accent5">
                          <a:lumMod val="75000"/>
                        </a:schemeClr>
                      </a:solidFill>
                      <a:prstDash val="solid"/>
                      <a:round/>
                      <a:headEnd type="none" w="med" len="med"/>
                      <a:tailEnd type="none" w="med" len="med"/>
                    </a:lnR>
                    <a:lnT w="12700" cap="flat" cmpd="sng" algn="ctr">
                      <a:solidFill>
                        <a:schemeClr val="accent5">
                          <a:lumMod val="75000"/>
                        </a:schemeClr>
                      </a:solidFill>
                      <a:prstDash val="solid"/>
                      <a:round/>
                      <a:headEnd type="none" w="med" len="med"/>
                      <a:tailEnd type="none" w="med" len="med"/>
                    </a:lnT>
                    <a:lnB w="12700" cap="flat" cmpd="sng" algn="ctr">
                      <a:solidFill>
                        <a:schemeClr val="accent5">
                          <a:lumMod val="75000"/>
                        </a:schemeClr>
                      </a:solidFill>
                      <a:prstDash val="solid"/>
                      <a:round/>
                      <a:headEnd type="none" w="med" len="med"/>
                      <a:tailEnd type="none" w="med" len="med"/>
                    </a:lnB>
                  </a:tcPr>
                </a:tc>
                <a:tc>
                  <a:txBody>
                    <a:bodyPr/>
                    <a:lstStyle/>
                    <a:p>
                      <a:pPr algn="r" fontAlgn="b"/>
                      <a:r>
                        <a:rPr lang="en-US" sz="1800" b="0" i="0" u="none" strike="noStrike" dirty="0" smtClean="0">
                          <a:solidFill>
                            <a:srgbClr val="000000"/>
                          </a:solidFill>
                          <a:effectLst/>
                          <a:latin typeface="Arial" panose="020B0604020202020204" pitchFamily="34" charset="0"/>
                          <a:cs typeface="Arial" panose="020B0604020202020204" pitchFamily="34" charset="0"/>
                        </a:rPr>
                        <a:t>64</a:t>
                      </a:r>
                      <a:endParaRPr lang="en-US" sz="18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b">
                    <a:lnL w="12700" cap="flat" cmpd="sng" algn="ctr">
                      <a:solidFill>
                        <a:schemeClr val="accent5">
                          <a:lumMod val="75000"/>
                        </a:schemeClr>
                      </a:solidFill>
                      <a:prstDash val="solid"/>
                      <a:round/>
                      <a:headEnd type="none" w="med" len="med"/>
                      <a:tailEnd type="none" w="med" len="med"/>
                    </a:lnL>
                    <a:lnR w="12700" cap="flat" cmpd="sng" algn="ctr">
                      <a:solidFill>
                        <a:schemeClr val="accent5">
                          <a:lumMod val="75000"/>
                        </a:schemeClr>
                      </a:solidFill>
                      <a:prstDash val="solid"/>
                      <a:round/>
                      <a:headEnd type="none" w="med" len="med"/>
                      <a:tailEnd type="none" w="med" len="med"/>
                    </a:lnR>
                    <a:lnT w="12700" cap="flat" cmpd="sng" algn="ctr">
                      <a:solidFill>
                        <a:schemeClr val="accent5">
                          <a:lumMod val="75000"/>
                        </a:schemeClr>
                      </a:solidFill>
                      <a:prstDash val="solid"/>
                      <a:round/>
                      <a:headEnd type="none" w="med" len="med"/>
                      <a:tailEnd type="none" w="med" len="med"/>
                    </a:lnT>
                    <a:lnB w="12700" cap="flat" cmpd="sng" algn="ctr">
                      <a:solidFill>
                        <a:schemeClr val="accent5">
                          <a:lumMod val="75000"/>
                        </a:schemeClr>
                      </a:solidFill>
                      <a:prstDash val="solid"/>
                      <a:round/>
                      <a:headEnd type="none" w="med" len="med"/>
                      <a:tailEnd type="none" w="med" len="med"/>
                    </a:lnB>
                  </a:tcPr>
                </a:tc>
                <a:tc>
                  <a:txBody>
                    <a:bodyPr/>
                    <a:lstStyle/>
                    <a:p>
                      <a:pPr algn="r" fontAlgn="b"/>
                      <a:r>
                        <a:rPr lang="en-US" sz="1800" b="0" i="0" u="none" strike="noStrike" dirty="0" smtClean="0">
                          <a:solidFill>
                            <a:srgbClr val="000000"/>
                          </a:solidFill>
                          <a:effectLst/>
                          <a:latin typeface="Arial" panose="020B0604020202020204" pitchFamily="34" charset="0"/>
                          <a:cs typeface="Arial" panose="020B0604020202020204" pitchFamily="34" charset="0"/>
                        </a:rPr>
                        <a:t>0.11%</a:t>
                      </a:r>
                      <a:endParaRPr lang="en-US" sz="18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b">
                    <a:lnL w="12700" cap="flat" cmpd="sng" algn="ctr">
                      <a:solidFill>
                        <a:schemeClr val="accent5">
                          <a:lumMod val="75000"/>
                        </a:schemeClr>
                      </a:solidFill>
                      <a:prstDash val="solid"/>
                      <a:round/>
                      <a:headEnd type="none" w="med" len="med"/>
                      <a:tailEnd type="none" w="med" len="med"/>
                    </a:lnL>
                    <a:lnR w="12700" cap="flat" cmpd="sng" algn="ctr">
                      <a:solidFill>
                        <a:schemeClr val="accent5">
                          <a:lumMod val="75000"/>
                        </a:schemeClr>
                      </a:solidFill>
                      <a:prstDash val="solid"/>
                      <a:round/>
                      <a:headEnd type="none" w="med" len="med"/>
                      <a:tailEnd type="none" w="med" len="med"/>
                    </a:lnR>
                    <a:lnT w="12700" cap="flat" cmpd="sng" algn="ctr">
                      <a:solidFill>
                        <a:schemeClr val="accent5">
                          <a:lumMod val="75000"/>
                        </a:schemeClr>
                      </a:solidFill>
                      <a:prstDash val="solid"/>
                      <a:round/>
                      <a:headEnd type="none" w="med" len="med"/>
                      <a:tailEnd type="none" w="med" len="med"/>
                    </a:lnT>
                    <a:lnB w="12700" cap="flat" cmpd="sng" algn="ctr">
                      <a:solidFill>
                        <a:schemeClr val="accent5">
                          <a:lumMod val="75000"/>
                        </a:schemeClr>
                      </a:solidFill>
                      <a:prstDash val="solid"/>
                      <a:round/>
                      <a:headEnd type="none" w="med" len="med"/>
                      <a:tailEnd type="none" w="med" len="med"/>
                    </a:lnB>
                  </a:tcPr>
                </a:tc>
                <a:extLst>
                  <a:ext uri="{0D108BD9-81ED-4DB2-BD59-A6C34878D82A}">
                    <a16:rowId xmlns:a16="http://schemas.microsoft.com/office/drawing/2014/main" val="10004"/>
                  </a:ext>
                </a:extLst>
              </a:tr>
              <a:tr h="478541">
                <a:tc>
                  <a:txBody>
                    <a:bodyPr/>
                    <a:lstStyle/>
                    <a:p>
                      <a:pPr algn="l" fontAlgn="b"/>
                      <a:r>
                        <a:rPr lang="en-US" sz="1800" b="1" i="0" u="none" strike="noStrike" dirty="0" smtClean="0">
                          <a:solidFill>
                            <a:srgbClr val="000000"/>
                          </a:solidFill>
                          <a:effectLst/>
                          <a:latin typeface="Arial" panose="020B0604020202020204" pitchFamily="34" charset="0"/>
                          <a:cs typeface="Arial" panose="020B0604020202020204" pitchFamily="34" charset="0"/>
                        </a:rPr>
                        <a:t>TOTAL</a:t>
                      </a:r>
                      <a:endParaRPr lang="en-US" sz="1800" b="1"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b">
                    <a:lnL w="12700" cap="flat" cmpd="sng" algn="ctr">
                      <a:solidFill>
                        <a:schemeClr val="accent5">
                          <a:lumMod val="75000"/>
                        </a:schemeClr>
                      </a:solidFill>
                      <a:prstDash val="solid"/>
                      <a:round/>
                      <a:headEnd type="none" w="med" len="med"/>
                      <a:tailEnd type="none" w="med" len="med"/>
                    </a:lnL>
                    <a:lnR w="12700" cap="flat" cmpd="sng" algn="ctr">
                      <a:solidFill>
                        <a:schemeClr val="accent5">
                          <a:lumMod val="75000"/>
                        </a:schemeClr>
                      </a:solidFill>
                      <a:prstDash val="solid"/>
                      <a:round/>
                      <a:headEnd type="none" w="med" len="med"/>
                      <a:tailEnd type="none" w="med" len="med"/>
                    </a:lnR>
                    <a:lnT w="12700" cap="flat" cmpd="sng" algn="ctr">
                      <a:solidFill>
                        <a:schemeClr val="accent5">
                          <a:lumMod val="75000"/>
                        </a:schemeClr>
                      </a:solidFill>
                      <a:prstDash val="solid"/>
                      <a:round/>
                      <a:headEnd type="none" w="med" len="med"/>
                      <a:tailEnd type="none" w="med" len="med"/>
                    </a:lnT>
                    <a:lnB w="12700" cap="flat" cmpd="sng" algn="ctr">
                      <a:solidFill>
                        <a:schemeClr val="accent5">
                          <a:lumMod val="75000"/>
                        </a:schemeClr>
                      </a:solidFill>
                      <a:prstDash val="solid"/>
                      <a:round/>
                      <a:headEnd type="none" w="med" len="med"/>
                      <a:tailEnd type="none" w="med" len="med"/>
                    </a:lnB>
                  </a:tcPr>
                </a:tc>
                <a:tc>
                  <a:txBody>
                    <a:bodyPr/>
                    <a:lstStyle/>
                    <a:p>
                      <a:pPr algn="r" fontAlgn="b"/>
                      <a:r>
                        <a:rPr lang="en-US" sz="1800" b="1" i="0" u="none" strike="noStrike" dirty="0" smtClean="0">
                          <a:solidFill>
                            <a:srgbClr val="000000"/>
                          </a:solidFill>
                          <a:effectLst/>
                          <a:latin typeface="Arial" panose="020B0604020202020204" pitchFamily="34" charset="0"/>
                          <a:cs typeface="Arial" panose="020B0604020202020204" pitchFamily="34" charset="0"/>
                        </a:rPr>
                        <a:t>278,229</a:t>
                      </a:r>
                      <a:endParaRPr lang="en-US" sz="1800" b="1"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b">
                    <a:lnL w="12700" cap="flat" cmpd="sng" algn="ctr">
                      <a:solidFill>
                        <a:schemeClr val="accent5">
                          <a:lumMod val="75000"/>
                        </a:schemeClr>
                      </a:solidFill>
                      <a:prstDash val="solid"/>
                      <a:round/>
                      <a:headEnd type="none" w="med" len="med"/>
                      <a:tailEnd type="none" w="med" len="med"/>
                    </a:lnL>
                    <a:lnR w="12700" cap="flat" cmpd="sng" algn="ctr">
                      <a:solidFill>
                        <a:schemeClr val="accent5">
                          <a:lumMod val="75000"/>
                        </a:schemeClr>
                      </a:solidFill>
                      <a:prstDash val="solid"/>
                      <a:round/>
                      <a:headEnd type="none" w="med" len="med"/>
                      <a:tailEnd type="none" w="med" len="med"/>
                    </a:lnR>
                    <a:lnT w="12700" cap="flat" cmpd="sng" algn="ctr">
                      <a:solidFill>
                        <a:schemeClr val="accent5">
                          <a:lumMod val="75000"/>
                        </a:schemeClr>
                      </a:solidFill>
                      <a:prstDash val="solid"/>
                      <a:round/>
                      <a:headEnd type="none" w="med" len="med"/>
                      <a:tailEnd type="none" w="med" len="med"/>
                    </a:lnT>
                    <a:lnB w="12700" cap="flat" cmpd="sng" algn="ctr">
                      <a:solidFill>
                        <a:schemeClr val="accent5">
                          <a:lumMod val="75000"/>
                        </a:schemeClr>
                      </a:solidFill>
                      <a:prstDash val="solid"/>
                      <a:round/>
                      <a:headEnd type="none" w="med" len="med"/>
                      <a:tailEnd type="none" w="med" len="med"/>
                    </a:lnB>
                  </a:tcPr>
                </a:tc>
                <a:tc>
                  <a:txBody>
                    <a:bodyPr/>
                    <a:lstStyle/>
                    <a:p>
                      <a:pPr algn="r" fontAlgn="b"/>
                      <a:r>
                        <a:rPr lang="en-US" sz="1800" b="1" i="0" u="none" strike="noStrike" dirty="0" smtClean="0">
                          <a:solidFill>
                            <a:srgbClr val="000000"/>
                          </a:solidFill>
                          <a:effectLst/>
                          <a:latin typeface="Arial" panose="020B0604020202020204" pitchFamily="34" charset="0"/>
                          <a:cs typeface="Arial" panose="020B0604020202020204" pitchFamily="34" charset="0"/>
                        </a:rPr>
                        <a:t>274,529</a:t>
                      </a:r>
                      <a:endParaRPr lang="en-US" sz="1800" b="1"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b">
                    <a:lnL w="12700" cap="flat" cmpd="sng" algn="ctr">
                      <a:solidFill>
                        <a:schemeClr val="accent5">
                          <a:lumMod val="75000"/>
                        </a:schemeClr>
                      </a:solidFill>
                      <a:prstDash val="solid"/>
                      <a:round/>
                      <a:headEnd type="none" w="med" len="med"/>
                      <a:tailEnd type="none" w="med" len="med"/>
                    </a:lnL>
                    <a:lnR w="12700" cap="flat" cmpd="sng" algn="ctr">
                      <a:solidFill>
                        <a:schemeClr val="accent5">
                          <a:lumMod val="75000"/>
                        </a:schemeClr>
                      </a:solidFill>
                      <a:prstDash val="solid"/>
                      <a:round/>
                      <a:headEnd type="none" w="med" len="med"/>
                      <a:tailEnd type="none" w="med" len="med"/>
                    </a:lnR>
                    <a:lnT w="12700" cap="flat" cmpd="sng" algn="ctr">
                      <a:solidFill>
                        <a:schemeClr val="accent5">
                          <a:lumMod val="75000"/>
                        </a:schemeClr>
                      </a:solidFill>
                      <a:prstDash val="solid"/>
                      <a:round/>
                      <a:headEnd type="none" w="med" len="med"/>
                      <a:tailEnd type="none" w="med" len="med"/>
                    </a:lnT>
                    <a:lnB w="12700" cap="flat" cmpd="sng" algn="ctr">
                      <a:solidFill>
                        <a:schemeClr val="accent5">
                          <a:lumMod val="75000"/>
                        </a:schemeClr>
                      </a:solidFill>
                      <a:prstDash val="solid"/>
                      <a:round/>
                      <a:headEnd type="none" w="med" len="med"/>
                      <a:tailEnd type="none" w="med" len="med"/>
                    </a:lnB>
                  </a:tcPr>
                </a:tc>
                <a:tc>
                  <a:txBody>
                    <a:bodyPr/>
                    <a:lstStyle/>
                    <a:p>
                      <a:pPr algn="r" fontAlgn="b"/>
                      <a:r>
                        <a:rPr lang="en-US" sz="1800" b="1" i="0" u="none" strike="noStrike" dirty="0" smtClean="0">
                          <a:solidFill>
                            <a:srgbClr val="000000"/>
                          </a:solidFill>
                          <a:effectLst/>
                          <a:latin typeface="Arial" panose="020B0604020202020204" pitchFamily="34" charset="0"/>
                          <a:cs typeface="Arial" panose="020B0604020202020204" pitchFamily="34" charset="0"/>
                        </a:rPr>
                        <a:t>98.67%</a:t>
                      </a:r>
                      <a:endParaRPr lang="en-US" sz="1800" b="1"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b">
                    <a:lnL w="12700" cap="flat" cmpd="sng" algn="ctr">
                      <a:solidFill>
                        <a:schemeClr val="accent5">
                          <a:lumMod val="75000"/>
                        </a:schemeClr>
                      </a:solidFill>
                      <a:prstDash val="solid"/>
                      <a:round/>
                      <a:headEnd type="none" w="med" len="med"/>
                      <a:tailEnd type="none" w="med" len="med"/>
                    </a:lnL>
                    <a:lnR w="12700" cap="flat" cmpd="sng" algn="ctr">
                      <a:solidFill>
                        <a:schemeClr val="accent5">
                          <a:lumMod val="75000"/>
                        </a:schemeClr>
                      </a:solidFill>
                      <a:prstDash val="solid"/>
                      <a:round/>
                      <a:headEnd type="none" w="med" len="med"/>
                      <a:tailEnd type="none" w="med" len="med"/>
                    </a:lnR>
                    <a:lnT w="12700" cap="flat" cmpd="sng" algn="ctr">
                      <a:solidFill>
                        <a:schemeClr val="accent5">
                          <a:lumMod val="75000"/>
                        </a:schemeClr>
                      </a:solidFill>
                      <a:prstDash val="solid"/>
                      <a:round/>
                      <a:headEnd type="none" w="med" len="med"/>
                      <a:tailEnd type="none" w="med" len="med"/>
                    </a:lnT>
                    <a:lnB w="12700" cap="flat" cmpd="sng" algn="ctr">
                      <a:solidFill>
                        <a:schemeClr val="accent5">
                          <a:lumMod val="75000"/>
                        </a:schemeClr>
                      </a:solidFill>
                      <a:prstDash val="solid"/>
                      <a:round/>
                      <a:headEnd type="none" w="med" len="med"/>
                      <a:tailEnd type="none" w="med" len="med"/>
                    </a:lnB>
                  </a:tcPr>
                </a:tc>
                <a:tc>
                  <a:txBody>
                    <a:bodyPr/>
                    <a:lstStyle/>
                    <a:p>
                      <a:pPr algn="r" fontAlgn="b"/>
                      <a:r>
                        <a:rPr lang="en-US" sz="1800" b="1" i="0" u="none" strike="noStrike" dirty="0" smtClean="0">
                          <a:solidFill>
                            <a:srgbClr val="000000"/>
                          </a:solidFill>
                          <a:effectLst/>
                          <a:latin typeface="Arial" panose="020B0604020202020204" pitchFamily="34" charset="0"/>
                          <a:cs typeface="Arial" panose="020B0604020202020204" pitchFamily="34" charset="0"/>
                        </a:rPr>
                        <a:t>3,700</a:t>
                      </a:r>
                      <a:endParaRPr lang="en-US" sz="1800" b="1"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b">
                    <a:lnL w="12700" cap="flat" cmpd="sng" algn="ctr">
                      <a:solidFill>
                        <a:schemeClr val="accent5">
                          <a:lumMod val="75000"/>
                        </a:schemeClr>
                      </a:solidFill>
                      <a:prstDash val="solid"/>
                      <a:round/>
                      <a:headEnd type="none" w="med" len="med"/>
                      <a:tailEnd type="none" w="med" len="med"/>
                    </a:lnL>
                    <a:lnR w="12700" cap="flat" cmpd="sng" algn="ctr">
                      <a:solidFill>
                        <a:schemeClr val="accent5">
                          <a:lumMod val="75000"/>
                        </a:schemeClr>
                      </a:solidFill>
                      <a:prstDash val="solid"/>
                      <a:round/>
                      <a:headEnd type="none" w="med" len="med"/>
                      <a:tailEnd type="none" w="med" len="med"/>
                    </a:lnR>
                    <a:lnT w="12700" cap="flat" cmpd="sng" algn="ctr">
                      <a:solidFill>
                        <a:schemeClr val="accent5">
                          <a:lumMod val="75000"/>
                        </a:schemeClr>
                      </a:solidFill>
                      <a:prstDash val="solid"/>
                      <a:round/>
                      <a:headEnd type="none" w="med" len="med"/>
                      <a:tailEnd type="none" w="med" len="med"/>
                    </a:lnT>
                    <a:lnB w="12700" cap="flat" cmpd="sng" algn="ctr">
                      <a:solidFill>
                        <a:schemeClr val="accent5">
                          <a:lumMod val="75000"/>
                        </a:schemeClr>
                      </a:solidFill>
                      <a:prstDash val="solid"/>
                      <a:round/>
                      <a:headEnd type="none" w="med" len="med"/>
                      <a:tailEnd type="none" w="med" len="med"/>
                    </a:lnB>
                  </a:tcPr>
                </a:tc>
                <a:tc>
                  <a:txBody>
                    <a:bodyPr/>
                    <a:lstStyle/>
                    <a:p>
                      <a:pPr algn="r" fontAlgn="b"/>
                      <a:r>
                        <a:rPr lang="en-US" sz="1800" b="1" i="0" u="none" strike="noStrike" dirty="0" smtClean="0">
                          <a:solidFill>
                            <a:srgbClr val="000000"/>
                          </a:solidFill>
                          <a:effectLst/>
                          <a:latin typeface="Arial" panose="020B0604020202020204" pitchFamily="34" charset="0"/>
                          <a:cs typeface="Arial" panose="020B0604020202020204" pitchFamily="34" charset="0"/>
                        </a:rPr>
                        <a:t>1.33%</a:t>
                      </a:r>
                      <a:endParaRPr lang="en-US" sz="1800" b="1"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b">
                    <a:lnL w="12700" cap="flat" cmpd="sng" algn="ctr">
                      <a:solidFill>
                        <a:schemeClr val="accent5">
                          <a:lumMod val="75000"/>
                        </a:schemeClr>
                      </a:solidFill>
                      <a:prstDash val="solid"/>
                      <a:round/>
                      <a:headEnd type="none" w="med" len="med"/>
                      <a:tailEnd type="none" w="med" len="med"/>
                    </a:lnL>
                    <a:lnR w="12700" cap="flat" cmpd="sng" algn="ctr">
                      <a:solidFill>
                        <a:schemeClr val="accent5">
                          <a:lumMod val="75000"/>
                        </a:schemeClr>
                      </a:solidFill>
                      <a:prstDash val="solid"/>
                      <a:round/>
                      <a:headEnd type="none" w="med" len="med"/>
                      <a:tailEnd type="none" w="med" len="med"/>
                    </a:lnR>
                    <a:lnT w="12700" cap="flat" cmpd="sng" algn="ctr">
                      <a:solidFill>
                        <a:schemeClr val="accent5">
                          <a:lumMod val="75000"/>
                        </a:schemeClr>
                      </a:solidFill>
                      <a:prstDash val="solid"/>
                      <a:round/>
                      <a:headEnd type="none" w="med" len="med"/>
                      <a:tailEnd type="none" w="med" len="med"/>
                    </a:lnT>
                    <a:lnB w="12700" cap="flat" cmpd="sng" algn="ctr">
                      <a:solidFill>
                        <a:schemeClr val="accent5">
                          <a:lumMod val="75000"/>
                        </a:schemeClr>
                      </a:solidFill>
                      <a:prstDash val="solid"/>
                      <a:round/>
                      <a:headEnd type="none" w="med" len="med"/>
                      <a:tailEnd type="none" w="med" len="med"/>
                    </a:lnB>
                  </a:tcPr>
                </a:tc>
                <a:extLst>
                  <a:ext uri="{0D108BD9-81ED-4DB2-BD59-A6C34878D82A}">
                    <a16:rowId xmlns:a16="http://schemas.microsoft.com/office/drawing/2014/main" val="442811289"/>
                  </a:ext>
                </a:extLst>
              </a:tr>
            </a:tbl>
          </a:graphicData>
        </a:graphic>
      </p:graphicFrame>
    </p:spTree>
    <p:extLst>
      <p:ext uri="{BB962C8B-B14F-4D97-AF65-F5344CB8AC3E}">
        <p14:creationId xmlns:p14="http://schemas.microsoft.com/office/powerpoint/2010/main" val="105337004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569824" y="165713"/>
            <a:ext cx="8004350" cy="837152"/>
          </a:xfrm>
          <a:prstGeom prst="rect">
            <a:avLst/>
          </a:prstGeom>
          <a:noFill/>
        </p:spPr>
        <p:txBody>
          <a:bodyPr wrap="square" rtlCol="0">
            <a:spAutoFit/>
          </a:bodyPr>
          <a:lstStyle/>
          <a:p>
            <a:pPr algn="ctr">
              <a:lnSpc>
                <a:spcPct val="110000"/>
              </a:lnSpc>
            </a:pPr>
            <a:r>
              <a:rPr lang="it-IT" sz="2400" b="1" dirty="0" smtClean="0">
                <a:solidFill>
                  <a:srgbClr val="993300"/>
                </a:solidFill>
                <a:latin typeface="Berlin Sans FB Demi" panose="020E0802020502020306" pitchFamily="34" charset="0"/>
                <a:cs typeface="Arial" panose="020B0604020202020204" pitchFamily="34" charset="0"/>
              </a:rPr>
              <a:t>2019/20 EXPENDITURE PERFORMANCE </a:t>
            </a:r>
          </a:p>
          <a:p>
            <a:pPr algn="ctr">
              <a:lnSpc>
                <a:spcPct val="110000"/>
              </a:lnSpc>
            </a:pPr>
            <a:r>
              <a:rPr lang="it-IT" sz="2000" b="1" dirty="0">
                <a:solidFill>
                  <a:srgbClr val="993300"/>
                </a:solidFill>
                <a:latin typeface="Berlin Sans FB Demi" panose="020E0802020502020306" pitchFamily="34" charset="0"/>
                <a:cs typeface="Arial" panose="020B0604020202020204" pitchFamily="34" charset="0"/>
              </a:rPr>
              <a:t>PER ECONOMIC CLASSIFICATION</a:t>
            </a:r>
            <a:endParaRPr lang="en-US" sz="2000" dirty="0"/>
          </a:p>
        </p:txBody>
      </p: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422972" y="6597352"/>
            <a:ext cx="221036" cy="267570"/>
          </a:xfrm>
          <a:prstGeom prst="rect">
            <a:avLst/>
          </a:prstGeom>
        </p:spPr>
      </p:pic>
      <p:sp>
        <p:nvSpPr>
          <p:cNvPr id="4" name="Slide Number Placeholder 3"/>
          <p:cNvSpPr>
            <a:spLocks noGrp="1"/>
          </p:cNvSpPr>
          <p:nvPr>
            <p:ph type="sldNum" sz="quarter" idx="12"/>
          </p:nvPr>
        </p:nvSpPr>
        <p:spPr/>
        <p:txBody>
          <a:bodyPr/>
          <a:lstStyle/>
          <a:p>
            <a:fld id="{CDAF3C70-3F06-4597-AE16-5F5EF8F327DE}" type="slidenum">
              <a:rPr lang="en-ZA" sz="1400" smtClean="0">
                <a:latin typeface="Arial" panose="020B0604020202020204" pitchFamily="34" charset="0"/>
                <a:cs typeface="Arial" panose="020B0604020202020204" pitchFamily="34" charset="0"/>
              </a:rPr>
              <a:t>11</a:t>
            </a:fld>
            <a:endParaRPr lang="en-ZA" sz="1400">
              <a:latin typeface="Arial" panose="020B0604020202020204" pitchFamily="34" charset="0"/>
              <a:cs typeface="Arial" panose="020B0604020202020204" pitchFamily="34" charset="0"/>
            </a:endParaRPr>
          </a:p>
        </p:txBody>
      </p:sp>
      <p:graphicFrame>
        <p:nvGraphicFramePr>
          <p:cNvPr id="5" name="Table 4"/>
          <p:cNvGraphicFramePr>
            <a:graphicFrameLocks noGrp="1"/>
          </p:cNvGraphicFramePr>
          <p:nvPr>
            <p:extLst>
              <p:ext uri="{D42A27DB-BD31-4B8C-83A1-F6EECF244321}">
                <p14:modId xmlns:p14="http://schemas.microsoft.com/office/powerpoint/2010/main" val="866492570"/>
              </p:ext>
            </p:extLst>
          </p:nvPr>
        </p:nvGraphicFramePr>
        <p:xfrm>
          <a:off x="395537" y="1002865"/>
          <a:ext cx="8326288" cy="4897839"/>
        </p:xfrm>
        <a:graphic>
          <a:graphicData uri="http://schemas.openxmlformats.org/drawingml/2006/table">
            <a:tbl>
              <a:tblPr firstRow="1" bandRow="1">
                <a:tableStyleId>{46F890A9-2807-4EBB-B81D-B2AA78EC7F39}</a:tableStyleId>
              </a:tblPr>
              <a:tblGrid>
                <a:gridCol w="1908824">
                  <a:extLst>
                    <a:ext uri="{9D8B030D-6E8A-4147-A177-3AD203B41FA5}">
                      <a16:colId xmlns:a16="http://schemas.microsoft.com/office/drawing/2014/main" val="20000"/>
                    </a:ext>
                  </a:extLst>
                </a:gridCol>
                <a:gridCol w="1187519">
                  <a:extLst>
                    <a:ext uri="{9D8B030D-6E8A-4147-A177-3AD203B41FA5}">
                      <a16:colId xmlns:a16="http://schemas.microsoft.com/office/drawing/2014/main" val="20001"/>
                    </a:ext>
                  </a:extLst>
                </a:gridCol>
                <a:gridCol w="1523869">
                  <a:extLst>
                    <a:ext uri="{9D8B030D-6E8A-4147-A177-3AD203B41FA5}">
                      <a16:colId xmlns:a16="http://schemas.microsoft.com/office/drawing/2014/main" val="20002"/>
                    </a:ext>
                  </a:extLst>
                </a:gridCol>
                <a:gridCol w="1356451">
                  <a:extLst>
                    <a:ext uri="{9D8B030D-6E8A-4147-A177-3AD203B41FA5}">
                      <a16:colId xmlns:a16="http://schemas.microsoft.com/office/drawing/2014/main" val="20003"/>
                    </a:ext>
                  </a:extLst>
                </a:gridCol>
                <a:gridCol w="1041599">
                  <a:extLst>
                    <a:ext uri="{9D8B030D-6E8A-4147-A177-3AD203B41FA5}">
                      <a16:colId xmlns:a16="http://schemas.microsoft.com/office/drawing/2014/main" val="2181632573"/>
                    </a:ext>
                  </a:extLst>
                </a:gridCol>
                <a:gridCol w="1308026">
                  <a:extLst>
                    <a:ext uri="{9D8B030D-6E8A-4147-A177-3AD203B41FA5}">
                      <a16:colId xmlns:a16="http://schemas.microsoft.com/office/drawing/2014/main" val="20004"/>
                    </a:ext>
                  </a:extLst>
                </a:gridCol>
              </a:tblGrid>
              <a:tr h="1476488">
                <a:tc>
                  <a:txBody>
                    <a:bodyPr/>
                    <a:lstStyle/>
                    <a:p>
                      <a:pPr algn="ctr" fontAlgn="ctr"/>
                      <a:r>
                        <a:rPr lang="en-ZA" sz="1800" b="1" i="0" u="none" strike="noStrike" dirty="0" smtClean="0">
                          <a:solidFill>
                            <a:schemeClr val="bg1"/>
                          </a:solidFill>
                          <a:effectLst/>
                          <a:latin typeface="Arial" panose="020B0604020202020204" pitchFamily="34" charset="0"/>
                          <a:cs typeface="Arial" panose="020B0604020202020204" pitchFamily="34" charset="0"/>
                        </a:rPr>
                        <a:t>Economic Items</a:t>
                      </a:r>
                      <a:endParaRPr lang="en-ZA" sz="1800" b="1" i="0" u="none" strike="noStrike" dirty="0">
                        <a:solidFill>
                          <a:schemeClr val="bg1"/>
                        </a:solidFill>
                        <a:effectLst/>
                        <a:latin typeface="Arial" panose="020B0604020202020204" pitchFamily="34" charset="0"/>
                        <a:cs typeface="Arial" panose="020B0604020202020204" pitchFamily="34" charset="0"/>
                      </a:endParaRPr>
                    </a:p>
                  </a:txBody>
                  <a:tcPr marL="9525" marR="9525" marT="9525" marB="0" anchor="ctr">
                    <a:lnL w="12700" cap="flat" cmpd="sng" algn="ctr">
                      <a:solidFill>
                        <a:schemeClr val="accent5">
                          <a:lumMod val="75000"/>
                        </a:schemeClr>
                      </a:solidFill>
                      <a:prstDash val="solid"/>
                      <a:round/>
                      <a:headEnd type="none" w="med" len="med"/>
                      <a:tailEnd type="none" w="med" len="med"/>
                    </a:lnL>
                    <a:lnR w="12700" cap="flat" cmpd="sng" algn="ctr">
                      <a:solidFill>
                        <a:schemeClr val="accent5">
                          <a:lumMod val="75000"/>
                        </a:schemeClr>
                      </a:solidFill>
                      <a:prstDash val="solid"/>
                      <a:round/>
                      <a:headEnd type="none" w="med" len="med"/>
                      <a:tailEnd type="none" w="med" len="med"/>
                    </a:lnR>
                    <a:lnT w="12700" cap="flat" cmpd="sng" algn="ctr">
                      <a:solidFill>
                        <a:schemeClr val="accent5">
                          <a:lumMod val="75000"/>
                        </a:schemeClr>
                      </a:solidFill>
                      <a:prstDash val="solid"/>
                      <a:round/>
                      <a:headEnd type="none" w="med" len="med"/>
                      <a:tailEnd type="none" w="med" len="med"/>
                    </a:lnT>
                    <a:lnB w="12700" cap="flat" cmpd="sng" algn="ctr">
                      <a:solidFill>
                        <a:schemeClr val="accent5">
                          <a:lumMod val="75000"/>
                        </a:schemeClr>
                      </a:solidFill>
                      <a:prstDash val="solid"/>
                      <a:round/>
                      <a:headEnd type="none" w="med" len="med"/>
                      <a:tailEnd type="none" w="med" len="med"/>
                    </a:lnB>
                    <a:solidFill>
                      <a:srgbClr val="006666"/>
                    </a:solidFill>
                  </a:tcPr>
                </a:tc>
                <a:tc>
                  <a:txBody>
                    <a:bodyPr/>
                    <a:lstStyle/>
                    <a:p>
                      <a:pPr algn="r"/>
                      <a:r>
                        <a:rPr lang="en-ZA" sz="1800" kern="1200" dirty="0" smtClean="0">
                          <a:effectLst/>
                          <a:latin typeface="Arial" panose="020B0604020202020204" pitchFamily="34" charset="0"/>
                          <a:cs typeface="Arial" panose="020B0604020202020204" pitchFamily="34" charset="0"/>
                        </a:rPr>
                        <a:t>Final</a:t>
                      </a:r>
                    </a:p>
                    <a:p>
                      <a:pPr algn="r"/>
                      <a:r>
                        <a:rPr lang="en-ZA" sz="1800" kern="1200" dirty="0" smtClean="0">
                          <a:effectLst/>
                          <a:latin typeface="Arial" panose="020B0604020202020204" pitchFamily="34" charset="0"/>
                          <a:cs typeface="Arial" panose="020B0604020202020204" pitchFamily="34" charset="0"/>
                        </a:rPr>
                        <a:t>Budget</a:t>
                      </a:r>
                    </a:p>
                    <a:p>
                      <a:pPr algn="r"/>
                      <a:endParaRPr lang="en-ZA" sz="1800" kern="1200" dirty="0" smtClean="0">
                        <a:effectLst/>
                        <a:latin typeface="Arial" panose="020B0604020202020204" pitchFamily="34" charset="0"/>
                        <a:cs typeface="Arial" panose="020B0604020202020204" pitchFamily="34" charset="0"/>
                      </a:endParaRPr>
                    </a:p>
                    <a:p>
                      <a:pPr algn="r"/>
                      <a:endParaRPr lang="en-ZA" sz="1800" kern="1200" dirty="0" smtClean="0">
                        <a:effectLst/>
                        <a:latin typeface="Arial" panose="020B0604020202020204" pitchFamily="34" charset="0"/>
                        <a:cs typeface="Arial" panose="020B0604020202020204" pitchFamily="34" charset="0"/>
                      </a:endParaRPr>
                    </a:p>
                    <a:p>
                      <a:pPr algn="r"/>
                      <a:endParaRPr lang="en-ZA" sz="1800" kern="1200" dirty="0" smtClean="0">
                        <a:effectLst/>
                        <a:latin typeface="Arial" panose="020B0604020202020204" pitchFamily="34" charset="0"/>
                        <a:cs typeface="Arial" panose="020B0604020202020204" pitchFamily="34" charset="0"/>
                      </a:endParaRPr>
                    </a:p>
                    <a:p>
                      <a:pPr algn="r"/>
                      <a:r>
                        <a:rPr lang="en-ZA" sz="1800" kern="1200" dirty="0" smtClean="0">
                          <a:effectLst/>
                          <a:latin typeface="Arial" panose="020B0604020202020204" pitchFamily="34" charset="0"/>
                          <a:cs typeface="Arial" panose="020B0604020202020204" pitchFamily="34" charset="0"/>
                        </a:rPr>
                        <a:t>(R’000)</a:t>
                      </a:r>
                      <a:endParaRPr lang="en-ZA" sz="1800" b="0" i="0" dirty="0">
                        <a:solidFill>
                          <a:srgbClr val="FFFFCC"/>
                        </a:solidFill>
                        <a:latin typeface="Arial" panose="020B0604020202020204" pitchFamily="34" charset="0"/>
                        <a:cs typeface="Arial" panose="020B0604020202020204" pitchFamily="34" charset="0"/>
                      </a:endParaRPr>
                    </a:p>
                  </a:txBody>
                  <a:tcPr>
                    <a:lnL w="12700" cap="flat" cmpd="sng" algn="ctr">
                      <a:solidFill>
                        <a:schemeClr val="accent5">
                          <a:lumMod val="75000"/>
                        </a:schemeClr>
                      </a:solidFill>
                      <a:prstDash val="solid"/>
                      <a:round/>
                      <a:headEnd type="none" w="med" len="med"/>
                      <a:tailEnd type="none" w="med" len="med"/>
                    </a:lnL>
                    <a:lnR w="12700" cap="flat" cmpd="sng" algn="ctr">
                      <a:solidFill>
                        <a:schemeClr val="accent5">
                          <a:lumMod val="75000"/>
                        </a:schemeClr>
                      </a:solidFill>
                      <a:prstDash val="solid"/>
                      <a:round/>
                      <a:headEnd type="none" w="med" len="med"/>
                      <a:tailEnd type="none" w="med" len="med"/>
                    </a:lnR>
                    <a:lnT w="12700" cap="flat" cmpd="sng" algn="ctr">
                      <a:solidFill>
                        <a:schemeClr val="accent5">
                          <a:lumMod val="75000"/>
                        </a:schemeClr>
                      </a:solidFill>
                      <a:prstDash val="solid"/>
                      <a:round/>
                      <a:headEnd type="none" w="med" len="med"/>
                      <a:tailEnd type="none" w="med" len="med"/>
                    </a:lnT>
                    <a:lnB w="12700" cap="flat" cmpd="sng" algn="ctr">
                      <a:solidFill>
                        <a:schemeClr val="accent5">
                          <a:lumMod val="75000"/>
                        </a:schemeClr>
                      </a:solidFill>
                      <a:prstDash val="solid"/>
                      <a:round/>
                      <a:headEnd type="none" w="med" len="med"/>
                      <a:tailEnd type="none" w="med" len="med"/>
                    </a:lnB>
                    <a:solidFill>
                      <a:srgbClr val="006666"/>
                    </a:solidFill>
                  </a:tcPr>
                </a:tc>
                <a:tc>
                  <a:txBody>
                    <a:bodyPr/>
                    <a:lstStyle/>
                    <a:p>
                      <a:pPr algn="r"/>
                      <a:r>
                        <a:rPr lang="en-ZA" sz="1800" kern="1200" dirty="0" smtClean="0">
                          <a:effectLst/>
                          <a:latin typeface="Arial" panose="020B0604020202020204" pitchFamily="34" charset="0"/>
                          <a:cs typeface="Arial" panose="020B0604020202020204" pitchFamily="34" charset="0"/>
                        </a:rPr>
                        <a:t>Actual Expenditure </a:t>
                      </a:r>
                      <a:endParaRPr lang="en-ZA" sz="1800" kern="1200" baseline="0" dirty="0" smtClean="0">
                        <a:effectLst/>
                        <a:latin typeface="Arial" panose="020B0604020202020204" pitchFamily="34" charset="0"/>
                        <a:cs typeface="Arial" panose="020B0604020202020204" pitchFamily="34" charset="0"/>
                      </a:endParaRPr>
                    </a:p>
                    <a:p>
                      <a:pPr algn="r"/>
                      <a:endParaRPr lang="en-ZA" sz="1800" kern="1200" baseline="0" dirty="0" smtClean="0">
                        <a:effectLst/>
                        <a:latin typeface="Arial" panose="020B0604020202020204" pitchFamily="34" charset="0"/>
                        <a:cs typeface="Arial" panose="020B0604020202020204" pitchFamily="34" charset="0"/>
                      </a:endParaRPr>
                    </a:p>
                    <a:p>
                      <a:pPr algn="r"/>
                      <a:endParaRPr lang="en-ZA" sz="1800" kern="1200" baseline="0" dirty="0" smtClean="0">
                        <a:effectLst/>
                        <a:latin typeface="Arial" panose="020B0604020202020204" pitchFamily="34" charset="0"/>
                        <a:cs typeface="Arial" panose="020B0604020202020204" pitchFamily="34" charset="0"/>
                      </a:endParaRPr>
                    </a:p>
                    <a:p>
                      <a:pPr algn="r"/>
                      <a:endParaRPr lang="en-ZA" sz="1800" kern="1200" baseline="0" dirty="0" smtClean="0">
                        <a:effectLst/>
                        <a:latin typeface="Arial" panose="020B0604020202020204" pitchFamily="34" charset="0"/>
                        <a:cs typeface="Arial" panose="020B0604020202020204" pitchFamily="34" charset="0"/>
                      </a:endParaRPr>
                    </a:p>
                    <a:p>
                      <a:pPr algn="r"/>
                      <a:r>
                        <a:rPr lang="en-ZA" sz="1800" kern="1200" baseline="0" dirty="0" smtClean="0">
                          <a:effectLst/>
                          <a:latin typeface="Arial" panose="020B0604020202020204" pitchFamily="34" charset="0"/>
                          <a:cs typeface="Arial" panose="020B0604020202020204" pitchFamily="34" charset="0"/>
                        </a:rPr>
                        <a:t>(R’000)</a:t>
                      </a:r>
                      <a:endParaRPr lang="en-ZA" sz="1800" b="0" i="0" dirty="0">
                        <a:solidFill>
                          <a:srgbClr val="FFFFCC"/>
                        </a:solidFill>
                        <a:latin typeface="Arial" panose="020B0604020202020204" pitchFamily="34" charset="0"/>
                        <a:cs typeface="Arial" panose="020B0604020202020204" pitchFamily="34" charset="0"/>
                      </a:endParaRPr>
                    </a:p>
                  </a:txBody>
                  <a:tcPr>
                    <a:lnL w="12700" cap="flat" cmpd="sng" algn="ctr">
                      <a:solidFill>
                        <a:schemeClr val="accent5">
                          <a:lumMod val="75000"/>
                        </a:schemeClr>
                      </a:solidFill>
                      <a:prstDash val="solid"/>
                      <a:round/>
                      <a:headEnd type="none" w="med" len="med"/>
                      <a:tailEnd type="none" w="med" len="med"/>
                    </a:lnL>
                    <a:lnR w="12700" cap="flat" cmpd="sng" algn="ctr">
                      <a:solidFill>
                        <a:schemeClr val="accent5">
                          <a:lumMod val="75000"/>
                        </a:schemeClr>
                      </a:solidFill>
                      <a:prstDash val="solid"/>
                      <a:round/>
                      <a:headEnd type="none" w="med" len="med"/>
                      <a:tailEnd type="none" w="med" len="med"/>
                    </a:lnR>
                    <a:lnT w="12700" cap="flat" cmpd="sng" algn="ctr">
                      <a:solidFill>
                        <a:schemeClr val="accent5">
                          <a:lumMod val="75000"/>
                        </a:schemeClr>
                      </a:solidFill>
                      <a:prstDash val="solid"/>
                      <a:round/>
                      <a:headEnd type="none" w="med" len="med"/>
                      <a:tailEnd type="none" w="med" len="med"/>
                    </a:lnT>
                    <a:lnB w="12700" cap="flat" cmpd="sng" algn="ctr">
                      <a:solidFill>
                        <a:schemeClr val="accent5">
                          <a:lumMod val="75000"/>
                        </a:schemeClr>
                      </a:solidFill>
                      <a:prstDash val="solid"/>
                      <a:round/>
                      <a:headEnd type="none" w="med" len="med"/>
                      <a:tailEnd type="none" w="med" len="med"/>
                    </a:lnB>
                    <a:solidFill>
                      <a:srgbClr val="006666"/>
                    </a:solidFill>
                  </a:tcPr>
                </a:tc>
                <a:tc>
                  <a:txBody>
                    <a:bodyPr/>
                    <a:lstStyle/>
                    <a:p>
                      <a:pPr algn="r"/>
                      <a:r>
                        <a:rPr lang="en-ZA" sz="1800" dirty="0" smtClean="0">
                          <a:latin typeface="Arial" panose="020B0604020202020204" pitchFamily="34" charset="0"/>
                          <a:cs typeface="Arial" panose="020B0604020202020204" pitchFamily="34" charset="0"/>
                        </a:rPr>
                        <a:t>% of Budget Spent </a:t>
                      </a:r>
                    </a:p>
                    <a:p>
                      <a:pPr algn="r"/>
                      <a:endParaRPr lang="en-ZA" sz="1800" dirty="0" smtClean="0">
                        <a:latin typeface="Arial" panose="020B0604020202020204" pitchFamily="34" charset="0"/>
                        <a:cs typeface="Arial" panose="020B0604020202020204" pitchFamily="34" charset="0"/>
                      </a:endParaRPr>
                    </a:p>
                    <a:p>
                      <a:pPr algn="r"/>
                      <a:endParaRPr lang="en-ZA" sz="1800" dirty="0" smtClean="0">
                        <a:latin typeface="Arial" panose="020B0604020202020204" pitchFamily="34" charset="0"/>
                        <a:cs typeface="Arial" panose="020B0604020202020204" pitchFamily="34" charset="0"/>
                      </a:endParaRPr>
                    </a:p>
                    <a:p>
                      <a:pPr algn="r"/>
                      <a:r>
                        <a:rPr lang="en-ZA" sz="1800" dirty="0" smtClean="0">
                          <a:latin typeface="Arial" panose="020B0604020202020204" pitchFamily="34" charset="0"/>
                          <a:cs typeface="Arial" panose="020B0604020202020204" pitchFamily="34" charset="0"/>
                        </a:rPr>
                        <a:t>(%)</a:t>
                      </a:r>
                      <a:endParaRPr lang="en-ZA" sz="1800" b="0" i="0" dirty="0">
                        <a:solidFill>
                          <a:srgbClr val="FFFFCC"/>
                        </a:solidFill>
                        <a:latin typeface="Arial" panose="020B0604020202020204" pitchFamily="34" charset="0"/>
                        <a:cs typeface="Arial" panose="020B0604020202020204" pitchFamily="34" charset="0"/>
                      </a:endParaRPr>
                    </a:p>
                  </a:txBody>
                  <a:tcPr>
                    <a:lnL w="12700" cap="flat" cmpd="sng" algn="ctr">
                      <a:solidFill>
                        <a:schemeClr val="accent5">
                          <a:lumMod val="75000"/>
                        </a:schemeClr>
                      </a:solidFill>
                      <a:prstDash val="solid"/>
                      <a:round/>
                      <a:headEnd type="none" w="med" len="med"/>
                      <a:tailEnd type="none" w="med" len="med"/>
                    </a:lnL>
                    <a:lnR w="12700" cap="flat" cmpd="sng" algn="ctr">
                      <a:solidFill>
                        <a:schemeClr val="accent5">
                          <a:lumMod val="75000"/>
                        </a:schemeClr>
                      </a:solidFill>
                      <a:prstDash val="solid"/>
                      <a:round/>
                      <a:headEnd type="none" w="med" len="med"/>
                      <a:tailEnd type="none" w="med" len="med"/>
                    </a:lnR>
                    <a:lnT w="12700" cap="flat" cmpd="sng" algn="ctr">
                      <a:solidFill>
                        <a:schemeClr val="accent5">
                          <a:lumMod val="75000"/>
                        </a:schemeClr>
                      </a:solidFill>
                      <a:prstDash val="solid"/>
                      <a:round/>
                      <a:headEnd type="none" w="med" len="med"/>
                      <a:tailEnd type="none" w="med" len="med"/>
                    </a:lnT>
                    <a:lnB w="12700" cap="flat" cmpd="sng" algn="ctr">
                      <a:solidFill>
                        <a:schemeClr val="accent5">
                          <a:lumMod val="75000"/>
                        </a:schemeClr>
                      </a:solidFill>
                      <a:prstDash val="solid"/>
                      <a:round/>
                      <a:headEnd type="none" w="med" len="med"/>
                      <a:tailEnd type="none" w="med" len="med"/>
                    </a:lnB>
                    <a:solidFill>
                      <a:srgbClr val="006666"/>
                    </a:solidFill>
                  </a:tcPr>
                </a:tc>
                <a:tc>
                  <a:txBody>
                    <a:bodyPr/>
                    <a:lstStyle/>
                    <a:p>
                      <a:pPr algn="r"/>
                      <a:r>
                        <a:rPr lang="en-ZA" sz="1800" b="1" i="0" dirty="0" smtClean="0">
                          <a:solidFill>
                            <a:schemeClr val="bg1"/>
                          </a:solidFill>
                          <a:latin typeface="Arial" panose="020B0604020202020204" pitchFamily="34" charset="0"/>
                          <a:cs typeface="Arial" panose="020B0604020202020204" pitchFamily="34" charset="0"/>
                        </a:rPr>
                        <a:t>Budget Under Spent </a:t>
                      </a:r>
                    </a:p>
                    <a:p>
                      <a:pPr algn="r"/>
                      <a:endParaRPr lang="en-ZA" sz="1800" b="1" i="0" dirty="0" smtClean="0">
                        <a:solidFill>
                          <a:schemeClr val="bg1"/>
                        </a:solidFill>
                        <a:latin typeface="Arial" panose="020B0604020202020204" pitchFamily="34" charset="0"/>
                        <a:cs typeface="Arial" panose="020B0604020202020204" pitchFamily="34" charset="0"/>
                      </a:endParaRPr>
                    </a:p>
                    <a:p>
                      <a:pPr algn="r"/>
                      <a:endParaRPr lang="en-ZA" sz="1800" b="1" i="0" dirty="0" smtClean="0">
                        <a:solidFill>
                          <a:schemeClr val="bg1"/>
                        </a:solidFill>
                        <a:latin typeface="Arial" panose="020B0604020202020204" pitchFamily="34" charset="0"/>
                        <a:cs typeface="Arial" panose="020B0604020202020204" pitchFamily="34" charset="0"/>
                      </a:endParaRPr>
                    </a:p>
                    <a:p>
                      <a:pPr algn="r"/>
                      <a:r>
                        <a:rPr lang="en-ZA" sz="1800" b="1" i="0" dirty="0" smtClean="0">
                          <a:solidFill>
                            <a:schemeClr val="bg1"/>
                          </a:solidFill>
                          <a:latin typeface="Arial" panose="020B0604020202020204" pitchFamily="34" charset="0"/>
                          <a:cs typeface="Arial" panose="020B0604020202020204" pitchFamily="34" charset="0"/>
                        </a:rPr>
                        <a:t>(R’000)</a:t>
                      </a:r>
                      <a:endParaRPr lang="en-ZA" sz="1800" b="1" i="0" dirty="0">
                        <a:solidFill>
                          <a:schemeClr val="bg1"/>
                        </a:solidFill>
                        <a:latin typeface="Arial" panose="020B0604020202020204" pitchFamily="34" charset="0"/>
                        <a:cs typeface="Arial" panose="020B0604020202020204" pitchFamily="34" charset="0"/>
                      </a:endParaRPr>
                    </a:p>
                  </a:txBody>
                  <a:tcPr>
                    <a:lnL w="12700" cap="flat" cmpd="sng" algn="ctr">
                      <a:solidFill>
                        <a:schemeClr val="accent5">
                          <a:lumMod val="75000"/>
                        </a:schemeClr>
                      </a:solidFill>
                      <a:prstDash val="solid"/>
                      <a:round/>
                      <a:headEnd type="none" w="med" len="med"/>
                      <a:tailEnd type="none" w="med" len="med"/>
                    </a:lnL>
                    <a:lnR w="12700" cap="flat" cmpd="sng" algn="ctr">
                      <a:solidFill>
                        <a:schemeClr val="accent5">
                          <a:lumMod val="75000"/>
                        </a:schemeClr>
                      </a:solidFill>
                      <a:prstDash val="solid"/>
                      <a:round/>
                      <a:headEnd type="none" w="med" len="med"/>
                      <a:tailEnd type="none" w="med" len="med"/>
                    </a:lnR>
                    <a:lnT w="12700" cap="flat" cmpd="sng" algn="ctr">
                      <a:solidFill>
                        <a:schemeClr val="accent5">
                          <a:lumMod val="75000"/>
                        </a:schemeClr>
                      </a:solidFill>
                      <a:prstDash val="solid"/>
                      <a:round/>
                      <a:headEnd type="none" w="med" len="med"/>
                      <a:tailEnd type="none" w="med" len="med"/>
                    </a:lnT>
                    <a:lnB w="12700" cap="flat" cmpd="sng" algn="ctr">
                      <a:solidFill>
                        <a:schemeClr val="accent5">
                          <a:lumMod val="75000"/>
                        </a:schemeClr>
                      </a:solidFill>
                      <a:prstDash val="solid"/>
                      <a:round/>
                      <a:headEnd type="none" w="med" len="med"/>
                      <a:tailEnd type="none" w="med" len="med"/>
                    </a:lnB>
                    <a:solidFill>
                      <a:srgbClr val="006666"/>
                    </a:solidFill>
                  </a:tcPr>
                </a:tc>
                <a:tc>
                  <a:txBody>
                    <a:bodyPr/>
                    <a:lstStyle/>
                    <a:p>
                      <a:pPr algn="r"/>
                      <a:r>
                        <a:rPr lang="en-ZA" sz="1800" kern="1200" dirty="0" smtClean="0">
                          <a:effectLst/>
                          <a:latin typeface="Arial" panose="020B0604020202020204" pitchFamily="34" charset="0"/>
                          <a:cs typeface="Arial" panose="020B0604020202020204" pitchFamily="34" charset="0"/>
                        </a:rPr>
                        <a:t>% of Budget Under Spent </a:t>
                      </a:r>
                    </a:p>
                    <a:p>
                      <a:pPr algn="r"/>
                      <a:endParaRPr lang="en-ZA" sz="1800" kern="1200" dirty="0" smtClean="0">
                        <a:effectLst/>
                        <a:latin typeface="Arial" panose="020B0604020202020204" pitchFamily="34" charset="0"/>
                        <a:cs typeface="Arial" panose="020B0604020202020204" pitchFamily="34" charset="0"/>
                      </a:endParaRPr>
                    </a:p>
                    <a:p>
                      <a:pPr algn="r"/>
                      <a:r>
                        <a:rPr lang="en-ZA" sz="1800" kern="1200" dirty="0" smtClean="0">
                          <a:effectLst/>
                          <a:latin typeface="Arial" panose="020B0604020202020204" pitchFamily="34" charset="0"/>
                          <a:cs typeface="Arial" panose="020B0604020202020204" pitchFamily="34" charset="0"/>
                        </a:rPr>
                        <a:t>(%) </a:t>
                      </a:r>
                      <a:endParaRPr lang="en-ZA" sz="1800" b="0" i="0" dirty="0">
                        <a:solidFill>
                          <a:srgbClr val="FFFFCC"/>
                        </a:solidFill>
                        <a:latin typeface="Arial" panose="020B0604020202020204" pitchFamily="34" charset="0"/>
                        <a:cs typeface="Arial" panose="020B0604020202020204" pitchFamily="34" charset="0"/>
                      </a:endParaRPr>
                    </a:p>
                  </a:txBody>
                  <a:tcPr>
                    <a:lnL w="12700" cap="flat" cmpd="sng" algn="ctr">
                      <a:solidFill>
                        <a:schemeClr val="accent5">
                          <a:lumMod val="75000"/>
                        </a:schemeClr>
                      </a:solidFill>
                      <a:prstDash val="solid"/>
                      <a:round/>
                      <a:headEnd type="none" w="med" len="med"/>
                      <a:tailEnd type="none" w="med" len="med"/>
                    </a:lnL>
                    <a:lnR w="12700" cap="flat" cmpd="sng" algn="ctr">
                      <a:solidFill>
                        <a:schemeClr val="accent5">
                          <a:lumMod val="75000"/>
                        </a:schemeClr>
                      </a:solidFill>
                      <a:prstDash val="solid"/>
                      <a:round/>
                      <a:headEnd type="none" w="med" len="med"/>
                      <a:tailEnd type="none" w="med" len="med"/>
                    </a:lnR>
                    <a:lnT w="12700" cap="flat" cmpd="sng" algn="ctr">
                      <a:solidFill>
                        <a:schemeClr val="accent5">
                          <a:lumMod val="75000"/>
                        </a:schemeClr>
                      </a:solidFill>
                      <a:prstDash val="solid"/>
                      <a:round/>
                      <a:headEnd type="none" w="med" len="med"/>
                      <a:tailEnd type="none" w="med" len="med"/>
                    </a:lnT>
                    <a:lnB w="12700" cap="flat" cmpd="sng" algn="ctr">
                      <a:solidFill>
                        <a:schemeClr val="accent5">
                          <a:lumMod val="75000"/>
                        </a:schemeClr>
                      </a:solidFill>
                      <a:prstDash val="solid"/>
                      <a:round/>
                      <a:headEnd type="none" w="med" len="med"/>
                      <a:tailEnd type="none" w="med" len="med"/>
                    </a:lnB>
                    <a:solidFill>
                      <a:srgbClr val="006666"/>
                    </a:solidFill>
                  </a:tcPr>
                </a:tc>
                <a:extLst>
                  <a:ext uri="{0D108BD9-81ED-4DB2-BD59-A6C34878D82A}">
                    <a16:rowId xmlns:a16="http://schemas.microsoft.com/office/drawing/2014/main" val="10000"/>
                  </a:ext>
                </a:extLst>
              </a:tr>
              <a:tr h="444654">
                <a:tc>
                  <a:txBody>
                    <a:bodyPr/>
                    <a:lstStyle/>
                    <a:p>
                      <a:pPr algn="l" fontAlgn="b"/>
                      <a:r>
                        <a:rPr lang="en-US" sz="1800" b="0" i="0" u="none" strike="noStrike" dirty="0" smtClean="0">
                          <a:solidFill>
                            <a:srgbClr val="000000"/>
                          </a:solidFill>
                          <a:effectLst/>
                          <a:latin typeface="Arial" panose="020B0604020202020204" pitchFamily="34" charset="0"/>
                          <a:cs typeface="Arial" panose="020B0604020202020204" pitchFamily="34" charset="0"/>
                        </a:rPr>
                        <a:t>Compensation </a:t>
                      </a:r>
                      <a:r>
                        <a:rPr lang="en-US" sz="1800" b="0" i="0" u="none" strike="noStrike" dirty="0">
                          <a:solidFill>
                            <a:srgbClr val="000000"/>
                          </a:solidFill>
                          <a:effectLst/>
                          <a:latin typeface="Arial" panose="020B0604020202020204" pitchFamily="34" charset="0"/>
                          <a:cs typeface="Arial" panose="020B0604020202020204" pitchFamily="34" charset="0"/>
                        </a:rPr>
                        <a:t>of Employees</a:t>
                      </a:r>
                    </a:p>
                  </a:txBody>
                  <a:tcPr marL="9525" marR="9525" marT="9525" marB="0" anchor="b">
                    <a:lnL w="12700" cap="flat" cmpd="sng" algn="ctr">
                      <a:solidFill>
                        <a:schemeClr val="accent5">
                          <a:lumMod val="75000"/>
                        </a:schemeClr>
                      </a:solidFill>
                      <a:prstDash val="solid"/>
                      <a:round/>
                      <a:headEnd type="none" w="med" len="med"/>
                      <a:tailEnd type="none" w="med" len="med"/>
                    </a:lnL>
                    <a:lnR w="12700" cap="flat" cmpd="sng" algn="ctr">
                      <a:solidFill>
                        <a:schemeClr val="accent5">
                          <a:lumMod val="75000"/>
                        </a:schemeClr>
                      </a:solidFill>
                      <a:prstDash val="solid"/>
                      <a:round/>
                      <a:headEnd type="none" w="med" len="med"/>
                      <a:tailEnd type="none" w="med" len="med"/>
                    </a:lnR>
                    <a:lnT w="12700" cap="flat" cmpd="sng" algn="ctr">
                      <a:solidFill>
                        <a:schemeClr val="accent5">
                          <a:lumMod val="75000"/>
                        </a:schemeClr>
                      </a:solidFill>
                      <a:prstDash val="solid"/>
                      <a:round/>
                      <a:headEnd type="none" w="med" len="med"/>
                      <a:tailEnd type="none" w="med" len="med"/>
                    </a:lnT>
                    <a:lnB w="12700" cap="flat" cmpd="sng" algn="ctr">
                      <a:solidFill>
                        <a:schemeClr val="accent5">
                          <a:lumMod val="75000"/>
                        </a:schemeClr>
                      </a:solidFill>
                      <a:prstDash val="solid"/>
                      <a:round/>
                      <a:headEnd type="none" w="med" len="med"/>
                      <a:tailEnd type="none" w="med" len="med"/>
                    </a:lnB>
                  </a:tcPr>
                </a:tc>
                <a:tc>
                  <a:txBody>
                    <a:bodyPr/>
                    <a:lstStyle/>
                    <a:p>
                      <a:pPr algn="r" fontAlgn="b"/>
                      <a:r>
                        <a:rPr lang="en-US" sz="1800" b="0" i="0" u="none" strike="noStrike" dirty="0">
                          <a:solidFill>
                            <a:srgbClr val="000000"/>
                          </a:solidFill>
                          <a:effectLst/>
                          <a:latin typeface="Arial" panose="020B0604020202020204" pitchFamily="34" charset="0"/>
                          <a:cs typeface="Arial" panose="020B0604020202020204" pitchFamily="34" charset="0"/>
                        </a:rPr>
                        <a:t>           212,866 </a:t>
                      </a:r>
                    </a:p>
                  </a:txBody>
                  <a:tcPr marL="9525" marR="9525" marT="9525" marB="0" anchor="b">
                    <a:lnL w="12700" cap="flat" cmpd="sng" algn="ctr">
                      <a:solidFill>
                        <a:schemeClr val="accent5">
                          <a:lumMod val="75000"/>
                        </a:schemeClr>
                      </a:solidFill>
                      <a:prstDash val="solid"/>
                      <a:round/>
                      <a:headEnd type="none" w="med" len="med"/>
                      <a:tailEnd type="none" w="med" len="med"/>
                    </a:lnL>
                    <a:lnR w="12700" cap="flat" cmpd="sng" algn="ctr">
                      <a:solidFill>
                        <a:schemeClr val="accent5">
                          <a:lumMod val="75000"/>
                        </a:schemeClr>
                      </a:solidFill>
                      <a:prstDash val="solid"/>
                      <a:round/>
                      <a:headEnd type="none" w="med" len="med"/>
                      <a:tailEnd type="none" w="med" len="med"/>
                    </a:lnR>
                    <a:lnT w="12700" cap="flat" cmpd="sng" algn="ctr">
                      <a:solidFill>
                        <a:schemeClr val="accent5">
                          <a:lumMod val="75000"/>
                        </a:schemeClr>
                      </a:solidFill>
                      <a:prstDash val="solid"/>
                      <a:round/>
                      <a:headEnd type="none" w="med" len="med"/>
                      <a:tailEnd type="none" w="med" len="med"/>
                    </a:lnT>
                    <a:lnB w="12700" cap="flat" cmpd="sng" algn="ctr">
                      <a:solidFill>
                        <a:schemeClr val="accent5">
                          <a:lumMod val="75000"/>
                        </a:schemeClr>
                      </a:solidFill>
                      <a:prstDash val="solid"/>
                      <a:round/>
                      <a:headEnd type="none" w="med" len="med"/>
                      <a:tailEnd type="none" w="med" len="med"/>
                    </a:lnB>
                  </a:tcPr>
                </a:tc>
                <a:tc>
                  <a:txBody>
                    <a:bodyPr/>
                    <a:lstStyle/>
                    <a:p>
                      <a:pPr algn="r" fontAlgn="b"/>
                      <a:r>
                        <a:rPr lang="en-US" sz="1800" b="0" i="0" u="none" strike="noStrike" dirty="0">
                          <a:solidFill>
                            <a:srgbClr val="000000"/>
                          </a:solidFill>
                          <a:effectLst/>
                          <a:latin typeface="Arial" panose="020B0604020202020204" pitchFamily="34" charset="0"/>
                          <a:cs typeface="Arial" panose="020B0604020202020204" pitchFamily="34" charset="0"/>
                        </a:rPr>
                        <a:t>                212,736 </a:t>
                      </a:r>
                    </a:p>
                  </a:txBody>
                  <a:tcPr marL="9525" marR="9525" marT="9525" marB="0" anchor="b">
                    <a:lnL w="12700" cap="flat" cmpd="sng" algn="ctr">
                      <a:solidFill>
                        <a:schemeClr val="accent5">
                          <a:lumMod val="75000"/>
                        </a:schemeClr>
                      </a:solidFill>
                      <a:prstDash val="solid"/>
                      <a:round/>
                      <a:headEnd type="none" w="med" len="med"/>
                      <a:tailEnd type="none" w="med" len="med"/>
                    </a:lnL>
                    <a:lnR w="12700" cap="flat" cmpd="sng" algn="ctr">
                      <a:solidFill>
                        <a:schemeClr val="accent5">
                          <a:lumMod val="75000"/>
                        </a:schemeClr>
                      </a:solidFill>
                      <a:prstDash val="solid"/>
                      <a:round/>
                      <a:headEnd type="none" w="med" len="med"/>
                      <a:tailEnd type="none" w="med" len="med"/>
                    </a:lnR>
                    <a:lnT w="12700" cap="flat" cmpd="sng" algn="ctr">
                      <a:solidFill>
                        <a:schemeClr val="accent5">
                          <a:lumMod val="75000"/>
                        </a:schemeClr>
                      </a:solidFill>
                      <a:prstDash val="solid"/>
                      <a:round/>
                      <a:headEnd type="none" w="med" len="med"/>
                      <a:tailEnd type="none" w="med" len="med"/>
                    </a:lnT>
                    <a:lnB w="12700" cap="flat" cmpd="sng" algn="ctr">
                      <a:solidFill>
                        <a:schemeClr val="accent5">
                          <a:lumMod val="75000"/>
                        </a:schemeClr>
                      </a:solidFill>
                      <a:prstDash val="solid"/>
                      <a:round/>
                      <a:headEnd type="none" w="med" len="med"/>
                      <a:tailEnd type="none" w="med" len="med"/>
                    </a:lnB>
                  </a:tcPr>
                </a:tc>
                <a:tc>
                  <a:txBody>
                    <a:bodyPr/>
                    <a:lstStyle/>
                    <a:p>
                      <a:pPr algn="r" fontAlgn="b"/>
                      <a:r>
                        <a:rPr lang="en-US" sz="1800" b="0" i="0" u="none" strike="noStrike" dirty="0">
                          <a:solidFill>
                            <a:srgbClr val="000000"/>
                          </a:solidFill>
                          <a:effectLst/>
                          <a:latin typeface="Arial" panose="020B0604020202020204" pitchFamily="34" charset="0"/>
                          <a:cs typeface="Arial" panose="020B0604020202020204" pitchFamily="34" charset="0"/>
                        </a:rPr>
                        <a:t>99.94%</a:t>
                      </a:r>
                    </a:p>
                  </a:txBody>
                  <a:tcPr marL="9525" marR="9525" marT="9525" marB="0" anchor="b">
                    <a:lnL w="12700" cap="flat" cmpd="sng" algn="ctr">
                      <a:solidFill>
                        <a:schemeClr val="accent5">
                          <a:lumMod val="75000"/>
                        </a:schemeClr>
                      </a:solidFill>
                      <a:prstDash val="solid"/>
                      <a:round/>
                      <a:headEnd type="none" w="med" len="med"/>
                      <a:tailEnd type="none" w="med" len="med"/>
                    </a:lnL>
                    <a:lnR w="12700" cap="flat" cmpd="sng" algn="ctr">
                      <a:solidFill>
                        <a:schemeClr val="accent5">
                          <a:lumMod val="75000"/>
                        </a:schemeClr>
                      </a:solidFill>
                      <a:prstDash val="solid"/>
                      <a:round/>
                      <a:headEnd type="none" w="med" len="med"/>
                      <a:tailEnd type="none" w="med" len="med"/>
                    </a:lnR>
                    <a:lnT w="12700" cap="flat" cmpd="sng" algn="ctr">
                      <a:solidFill>
                        <a:schemeClr val="accent5">
                          <a:lumMod val="75000"/>
                        </a:schemeClr>
                      </a:solidFill>
                      <a:prstDash val="solid"/>
                      <a:round/>
                      <a:headEnd type="none" w="med" len="med"/>
                      <a:tailEnd type="none" w="med" len="med"/>
                    </a:lnT>
                    <a:lnB w="12700" cap="flat" cmpd="sng" algn="ctr">
                      <a:solidFill>
                        <a:schemeClr val="accent5">
                          <a:lumMod val="75000"/>
                        </a:schemeClr>
                      </a:solidFill>
                      <a:prstDash val="solid"/>
                      <a:round/>
                      <a:headEnd type="none" w="med" len="med"/>
                      <a:tailEnd type="none" w="med" len="med"/>
                    </a:lnB>
                  </a:tcPr>
                </a:tc>
                <a:tc>
                  <a:txBody>
                    <a:bodyPr/>
                    <a:lstStyle/>
                    <a:p>
                      <a:pPr algn="r" fontAlgn="b"/>
                      <a:r>
                        <a:rPr lang="en-US" sz="1800" b="0" i="0" u="none" strike="noStrike" dirty="0" smtClean="0">
                          <a:solidFill>
                            <a:srgbClr val="000000"/>
                          </a:solidFill>
                          <a:effectLst/>
                          <a:latin typeface="Arial" panose="020B0604020202020204" pitchFamily="34" charset="0"/>
                          <a:cs typeface="Arial" panose="020B0604020202020204" pitchFamily="34" charset="0"/>
                        </a:rPr>
                        <a:t>130</a:t>
                      </a:r>
                      <a:endParaRPr lang="en-US" sz="18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b">
                    <a:lnL w="12700" cap="flat" cmpd="sng" algn="ctr">
                      <a:solidFill>
                        <a:schemeClr val="accent5">
                          <a:lumMod val="75000"/>
                        </a:schemeClr>
                      </a:solidFill>
                      <a:prstDash val="solid"/>
                      <a:round/>
                      <a:headEnd type="none" w="med" len="med"/>
                      <a:tailEnd type="none" w="med" len="med"/>
                    </a:lnL>
                    <a:lnR w="12700" cap="flat" cmpd="sng" algn="ctr">
                      <a:solidFill>
                        <a:schemeClr val="accent5">
                          <a:lumMod val="75000"/>
                        </a:schemeClr>
                      </a:solidFill>
                      <a:prstDash val="solid"/>
                      <a:round/>
                      <a:headEnd type="none" w="med" len="med"/>
                      <a:tailEnd type="none" w="med" len="med"/>
                    </a:lnR>
                    <a:lnT w="12700" cap="flat" cmpd="sng" algn="ctr">
                      <a:solidFill>
                        <a:schemeClr val="accent5">
                          <a:lumMod val="75000"/>
                        </a:schemeClr>
                      </a:solidFill>
                      <a:prstDash val="solid"/>
                      <a:round/>
                      <a:headEnd type="none" w="med" len="med"/>
                      <a:tailEnd type="none" w="med" len="med"/>
                    </a:lnT>
                    <a:lnB w="12700" cap="flat" cmpd="sng" algn="ctr">
                      <a:solidFill>
                        <a:schemeClr val="accent5">
                          <a:lumMod val="75000"/>
                        </a:schemeClr>
                      </a:solidFill>
                      <a:prstDash val="solid"/>
                      <a:round/>
                      <a:headEnd type="none" w="med" len="med"/>
                      <a:tailEnd type="none" w="med" len="med"/>
                    </a:lnB>
                  </a:tcPr>
                </a:tc>
                <a:tc>
                  <a:txBody>
                    <a:bodyPr/>
                    <a:lstStyle/>
                    <a:p>
                      <a:pPr algn="r" fontAlgn="b"/>
                      <a:r>
                        <a:rPr lang="en-US" sz="1800" b="0" i="0" u="none" strike="noStrike" dirty="0">
                          <a:solidFill>
                            <a:srgbClr val="000000"/>
                          </a:solidFill>
                          <a:effectLst/>
                          <a:latin typeface="Arial" panose="020B0604020202020204" pitchFamily="34" charset="0"/>
                          <a:cs typeface="Arial" panose="020B0604020202020204" pitchFamily="34" charset="0"/>
                        </a:rPr>
                        <a:t>0.06%</a:t>
                      </a:r>
                    </a:p>
                  </a:txBody>
                  <a:tcPr marL="9525" marR="9525" marT="9525" marB="0" anchor="b">
                    <a:lnL w="12700" cap="flat" cmpd="sng" algn="ctr">
                      <a:solidFill>
                        <a:schemeClr val="accent5">
                          <a:lumMod val="75000"/>
                        </a:schemeClr>
                      </a:solidFill>
                      <a:prstDash val="solid"/>
                      <a:round/>
                      <a:headEnd type="none" w="med" len="med"/>
                      <a:tailEnd type="none" w="med" len="med"/>
                    </a:lnL>
                    <a:lnR w="12700" cap="flat" cmpd="sng" algn="ctr">
                      <a:solidFill>
                        <a:schemeClr val="accent5">
                          <a:lumMod val="75000"/>
                        </a:schemeClr>
                      </a:solidFill>
                      <a:prstDash val="solid"/>
                      <a:round/>
                      <a:headEnd type="none" w="med" len="med"/>
                      <a:tailEnd type="none" w="med" len="med"/>
                    </a:lnR>
                    <a:lnT w="12700" cap="flat" cmpd="sng" algn="ctr">
                      <a:solidFill>
                        <a:schemeClr val="accent5">
                          <a:lumMod val="75000"/>
                        </a:schemeClr>
                      </a:solidFill>
                      <a:prstDash val="solid"/>
                      <a:round/>
                      <a:headEnd type="none" w="med" len="med"/>
                      <a:tailEnd type="none" w="med" len="med"/>
                    </a:lnT>
                    <a:lnB w="12700" cap="flat" cmpd="sng" algn="ctr">
                      <a:solidFill>
                        <a:schemeClr val="accent5">
                          <a:lumMod val="75000"/>
                        </a:schemeClr>
                      </a:solidFill>
                      <a:prstDash val="solid"/>
                      <a:round/>
                      <a:headEnd type="none" w="med" len="med"/>
                      <a:tailEnd type="none" w="med" len="med"/>
                    </a:lnB>
                  </a:tcPr>
                </a:tc>
                <a:extLst>
                  <a:ext uri="{0D108BD9-81ED-4DB2-BD59-A6C34878D82A}">
                    <a16:rowId xmlns:a16="http://schemas.microsoft.com/office/drawing/2014/main" val="10001"/>
                  </a:ext>
                </a:extLst>
              </a:tr>
              <a:tr h="487112">
                <a:tc>
                  <a:txBody>
                    <a:bodyPr/>
                    <a:lstStyle/>
                    <a:p>
                      <a:pPr algn="l" fontAlgn="b"/>
                      <a:r>
                        <a:rPr lang="en-US" sz="1800" b="0" i="0" u="none" strike="noStrike" dirty="0">
                          <a:solidFill>
                            <a:srgbClr val="000000"/>
                          </a:solidFill>
                          <a:effectLst/>
                          <a:latin typeface="Arial" panose="020B0604020202020204" pitchFamily="34" charset="0"/>
                          <a:cs typeface="Arial" panose="020B0604020202020204" pitchFamily="34" charset="0"/>
                        </a:rPr>
                        <a:t>Goods and Services</a:t>
                      </a:r>
                    </a:p>
                  </a:txBody>
                  <a:tcPr marL="9525" marR="9525" marT="9525" marB="0" anchor="b">
                    <a:lnL w="12700" cap="flat" cmpd="sng" algn="ctr">
                      <a:solidFill>
                        <a:schemeClr val="accent5">
                          <a:lumMod val="75000"/>
                        </a:schemeClr>
                      </a:solidFill>
                      <a:prstDash val="solid"/>
                      <a:round/>
                      <a:headEnd type="none" w="med" len="med"/>
                      <a:tailEnd type="none" w="med" len="med"/>
                    </a:lnL>
                    <a:lnR w="12700" cap="flat" cmpd="sng" algn="ctr">
                      <a:solidFill>
                        <a:schemeClr val="accent5">
                          <a:lumMod val="75000"/>
                        </a:schemeClr>
                      </a:solidFill>
                      <a:prstDash val="solid"/>
                      <a:round/>
                      <a:headEnd type="none" w="med" len="med"/>
                      <a:tailEnd type="none" w="med" len="med"/>
                    </a:lnR>
                    <a:lnT w="12700" cap="flat" cmpd="sng" algn="ctr">
                      <a:solidFill>
                        <a:schemeClr val="accent5">
                          <a:lumMod val="75000"/>
                        </a:schemeClr>
                      </a:solidFill>
                      <a:prstDash val="solid"/>
                      <a:round/>
                      <a:headEnd type="none" w="med" len="med"/>
                      <a:tailEnd type="none" w="med" len="med"/>
                    </a:lnT>
                    <a:lnB w="12700" cap="flat" cmpd="sng" algn="ctr">
                      <a:solidFill>
                        <a:schemeClr val="accent5">
                          <a:lumMod val="75000"/>
                        </a:schemeClr>
                      </a:solidFill>
                      <a:prstDash val="solid"/>
                      <a:round/>
                      <a:headEnd type="none" w="med" len="med"/>
                      <a:tailEnd type="none" w="med" len="med"/>
                    </a:lnB>
                  </a:tcPr>
                </a:tc>
                <a:tc>
                  <a:txBody>
                    <a:bodyPr/>
                    <a:lstStyle/>
                    <a:p>
                      <a:pPr algn="r" fontAlgn="b"/>
                      <a:r>
                        <a:rPr lang="en-US" sz="1800" b="0" i="0" u="none" strike="noStrike" dirty="0">
                          <a:solidFill>
                            <a:srgbClr val="000000"/>
                          </a:solidFill>
                          <a:effectLst/>
                          <a:latin typeface="Arial" panose="020B0604020202020204" pitchFamily="34" charset="0"/>
                          <a:cs typeface="Arial" panose="020B0604020202020204" pitchFamily="34" charset="0"/>
                        </a:rPr>
                        <a:t>             </a:t>
                      </a:r>
                      <a:r>
                        <a:rPr lang="en-US" sz="1800" b="0" i="0" u="none" strike="noStrike" dirty="0" smtClean="0">
                          <a:solidFill>
                            <a:srgbClr val="000000"/>
                          </a:solidFill>
                          <a:effectLst/>
                          <a:latin typeface="Arial" panose="020B0604020202020204" pitchFamily="34" charset="0"/>
                          <a:cs typeface="Arial" panose="020B0604020202020204" pitchFamily="34" charset="0"/>
                        </a:rPr>
                        <a:t>55,836 </a:t>
                      </a:r>
                      <a:endParaRPr lang="en-US" sz="18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b">
                    <a:lnL w="12700" cap="flat" cmpd="sng" algn="ctr">
                      <a:solidFill>
                        <a:schemeClr val="accent5">
                          <a:lumMod val="75000"/>
                        </a:schemeClr>
                      </a:solidFill>
                      <a:prstDash val="solid"/>
                      <a:round/>
                      <a:headEnd type="none" w="med" len="med"/>
                      <a:tailEnd type="none" w="med" len="med"/>
                    </a:lnL>
                    <a:lnR w="12700" cap="flat" cmpd="sng" algn="ctr">
                      <a:solidFill>
                        <a:schemeClr val="accent5">
                          <a:lumMod val="75000"/>
                        </a:schemeClr>
                      </a:solidFill>
                      <a:prstDash val="solid"/>
                      <a:round/>
                      <a:headEnd type="none" w="med" len="med"/>
                      <a:tailEnd type="none" w="med" len="med"/>
                    </a:lnR>
                    <a:lnT w="12700" cap="flat" cmpd="sng" algn="ctr">
                      <a:solidFill>
                        <a:schemeClr val="accent5">
                          <a:lumMod val="75000"/>
                        </a:schemeClr>
                      </a:solidFill>
                      <a:prstDash val="solid"/>
                      <a:round/>
                      <a:headEnd type="none" w="med" len="med"/>
                      <a:tailEnd type="none" w="med" len="med"/>
                    </a:lnT>
                    <a:lnB w="12700" cap="flat" cmpd="sng" algn="ctr">
                      <a:solidFill>
                        <a:schemeClr val="accent5">
                          <a:lumMod val="75000"/>
                        </a:schemeClr>
                      </a:solidFill>
                      <a:prstDash val="solid"/>
                      <a:round/>
                      <a:headEnd type="none" w="med" len="med"/>
                      <a:tailEnd type="none" w="med" len="med"/>
                    </a:lnB>
                  </a:tcPr>
                </a:tc>
                <a:tc>
                  <a:txBody>
                    <a:bodyPr/>
                    <a:lstStyle/>
                    <a:p>
                      <a:pPr algn="r" fontAlgn="b"/>
                      <a:r>
                        <a:rPr lang="en-US" sz="1800" b="0" i="0" u="none" strike="noStrike" dirty="0">
                          <a:solidFill>
                            <a:srgbClr val="000000"/>
                          </a:solidFill>
                          <a:effectLst/>
                          <a:latin typeface="Arial" panose="020B0604020202020204" pitchFamily="34" charset="0"/>
                          <a:cs typeface="Arial" panose="020B0604020202020204" pitchFamily="34" charset="0"/>
                        </a:rPr>
                        <a:t>                   </a:t>
                      </a:r>
                      <a:r>
                        <a:rPr lang="en-US" sz="1800" b="0" i="0" u="none" strike="noStrike" dirty="0" smtClean="0">
                          <a:solidFill>
                            <a:srgbClr val="000000"/>
                          </a:solidFill>
                          <a:effectLst/>
                          <a:latin typeface="Arial" panose="020B0604020202020204" pitchFamily="34" charset="0"/>
                          <a:cs typeface="Arial" panose="020B0604020202020204" pitchFamily="34" charset="0"/>
                        </a:rPr>
                        <a:t>52,008 </a:t>
                      </a:r>
                      <a:endParaRPr lang="en-US" sz="18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b">
                    <a:lnL w="12700" cap="flat" cmpd="sng" algn="ctr">
                      <a:solidFill>
                        <a:schemeClr val="accent5">
                          <a:lumMod val="75000"/>
                        </a:schemeClr>
                      </a:solidFill>
                      <a:prstDash val="solid"/>
                      <a:round/>
                      <a:headEnd type="none" w="med" len="med"/>
                      <a:tailEnd type="none" w="med" len="med"/>
                    </a:lnL>
                    <a:lnR w="12700" cap="flat" cmpd="sng" algn="ctr">
                      <a:solidFill>
                        <a:schemeClr val="accent5">
                          <a:lumMod val="75000"/>
                        </a:schemeClr>
                      </a:solidFill>
                      <a:prstDash val="solid"/>
                      <a:round/>
                      <a:headEnd type="none" w="med" len="med"/>
                      <a:tailEnd type="none" w="med" len="med"/>
                    </a:lnR>
                    <a:lnT w="12700" cap="flat" cmpd="sng" algn="ctr">
                      <a:solidFill>
                        <a:schemeClr val="accent5">
                          <a:lumMod val="75000"/>
                        </a:schemeClr>
                      </a:solidFill>
                      <a:prstDash val="solid"/>
                      <a:round/>
                      <a:headEnd type="none" w="med" len="med"/>
                      <a:tailEnd type="none" w="med" len="med"/>
                    </a:lnT>
                    <a:lnB w="12700" cap="flat" cmpd="sng" algn="ctr">
                      <a:solidFill>
                        <a:schemeClr val="accent5">
                          <a:lumMod val="75000"/>
                        </a:schemeClr>
                      </a:solidFill>
                      <a:prstDash val="solid"/>
                      <a:round/>
                      <a:headEnd type="none" w="med" len="med"/>
                      <a:tailEnd type="none" w="med" len="med"/>
                    </a:lnB>
                  </a:tcPr>
                </a:tc>
                <a:tc>
                  <a:txBody>
                    <a:bodyPr/>
                    <a:lstStyle/>
                    <a:p>
                      <a:pPr algn="r" fontAlgn="b"/>
                      <a:r>
                        <a:rPr lang="en-US" sz="1800" b="0" i="0" u="none" strike="noStrike" dirty="0" smtClean="0">
                          <a:solidFill>
                            <a:srgbClr val="000000"/>
                          </a:solidFill>
                          <a:effectLst/>
                          <a:latin typeface="Arial" panose="020B0604020202020204" pitchFamily="34" charset="0"/>
                          <a:cs typeface="Arial" panose="020B0604020202020204" pitchFamily="34" charset="0"/>
                        </a:rPr>
                        <a:t>93.14%</a:t>
                      </a:r>
                      <a:endParaRPr lang="en-US" sz="18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b">
                    <a:lnL w="12700" cap="flat" cmpd="sng" algn="ctr">
                      <a:solidFill>
                        <a:schemeClr val="accent5">
                          <a:lumMod val="75000"/>
                        </a:schemeClr>
                      </a:solidFill>
                      <a:prstDash val="solid"/>
                      <a:round/>
                      <a:headEnd type="none" w="med" len="med"/>
                      <a:tailEnd type="none" w="med" len="med"/>
                    </a:lnL>
                    <a:lnR w="12700" cap="flat" cmpd="sng" algn="ctr">
                      <a:solidFill>
                        <a:schemeClr val="accent5">
                          <a:lumMod val="75000"/>
                        </a:schemeClr>
                      </a:solidFill>
                      <a:prstDash val="solid"/>
                      <a:round/>
                      <a:headEnd type="none" w="med" len="med"/>
                      <a:tailEnd type="none" w="med" len="med"/>
                    </a:lnR>
                    <a:lnT w="12700" cap="flat" cmpd="sng" algn="ctr">
                      <a:solidFill>
                        <a:schemeClr val="accent5">
                          <a:lumMod val="75000"/>
                        </a:schemeClr>
                      </a:solidFill>
                      <a:prstDash val="solid"/>
                      <a:round/>
                      <a:headEnd type="none" w="med" len="med"/>
                      <a:tailEnd type="none" w="med" len="med"/>
                    </a:lnT>
                    <a:lnB w="12700" cap="flat" cmpd="sng" algn="ctr">
                      <a:solidFill>
                        <a:schemeClr val="accent5">
                          <a:lumMod val="75000"/>
                        </a:schemeClr>
                      </a:solidFill>
                      <a:prstDash val="solid"/>
                      <a:round/>
                      <a:headEnd type="none" w="med" len="med"/>
                      <a:tailEnd type="none" w="med" len="med"/>
                    </a:lnB>
                  </a:tcPr>
                </a:tc>
                <a:tc>
                  <a:txBody>
                    <a:bodyPr/>
                    <a:lstStyle/>
                    <a:p>
                      <a:pPr algn="r" fontAlgn="b"/>
                      <a:r>
                        <a:rPr lang="en-US" sz="1800" b="0" i="0" u="none" strike="noStrike" dirty="0" smtClean="0">
                          <a:solidFill>
                            <a:srgbClr val="000000"/>
                          </a:solidFill>
                          <a:effectLst/>
                          <a:latin typeface="Arial" panose="020B0604020202020204" pitchFamily="34" charset="0"/>
                          <a:cs typeface="Arial" panose="020B0604020202020204" pitchFamily="34" charset="0"/>
                        </a:rPr>
                        <a:t>3,828</a:t>
                      </a:r>
                      <a:endParaRPr lang="en-US" sz="18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b">
                    <a:lnL w="12700" cap="flat" cmpd="sng" algn="ctr">
                      <a:solidFill>
                        <a:schemeClr val="accent5">
                          <a:lumMod val="75000"/>
                        </a:schemeClr>
                      </a:solidFill>
                      <a:prstDash val="solid"/>
                      <a:round/>
                      <a:headEnd type="none" w="med" len="med"/>
                      <a:tailEnd type="none" w="med" len="med"/>
                    </a:lnL>
                    <a:lnR w="12700" cap="flat" cmpd="sng" algn="ctr">
                      <a:solidFill>
                        <a:schemeClr val="accent5">
                          <a:lumMod val="75000"/>
                        </a:schemeClr>
                      </a:solidFill>
                      <a:prstDash val="solid"/>
                      <a:round/>
                      <a:headEnd type="none" w="med" len="med"/>
                      <a:tailEnd type="none" w="med" len="med"/>
                    </a:lnR>
                    <a:lnT w="12700" cap="flat" cmpd="sng" algn="ctr">
                      <a:solidFill>
                        <a:schemeClr val="accent5">
                          <a:lumMod val="75000"/>
                        </a:schemeClr>
                      </a:solidFill>
                      <a:prstDash val="solid"/>
                      <a:round/>
                      <a:headEnd type="none" w="med" len="med"/>
                      <a:tailEnd type="none" w="med" len="med"/>
                    </a:lnT>
                    <a:lnB w="12700" cap="flat" cmpd="sng" algn="ctr">
                      <a:solidFill>
                        <a:schemeClr val="accent5">
                          <a:lumMod val="75000"/>
                        </a:schemeClr>
                      </a:solidFill>
                      <a:prstDash val="solid"/>
                      <a:round/>
                      <a:headEnd type="none" w="med" len="med"/>
                      <a:tailEnd type="none" w="med" len="med"/>
                    </a:lnB>
                  </a:tcPr>
                </a:tc>
                <a:tc>
                  <a:txBody>
                    <a:bodyPr/>
                    <a:lstStyle/>
                    <a:p>
                      <a:pPr algn="r" fontAlgn="b"/>
                      <a:r>
                        <a:rPr lang="en-US" sz="1800" b="0" i="0" u="none" strike="noStrike" dirty="0" smtClean="0">
                          <a:solidFill>
                            <a:srgbClr val="000000"/>
                          </a:solidFill>
                          <a:effectLst/>
                          <a:latin typeface="Arial" panose="020B0604020202020204" pitchFamily="34" charset="0"/>
                          <a:cs typeface="Arial" panose="020B0604020202020204" pitchFamily="34" charset="0"/>
                        </a:rPr>
                        <a:t>6.86%</a:t>
                      </a:r>
                      <a:endParaRPr lang="en-US" sz="18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b">
                    <a:lnL w="12700" cap="flat" cmpd="sng" algn="ctr">
                      <a:solidFill>
                        <a:schemeClr val="accent5">
                          <a:lumMod val="75000"/>
                        </a:schemeClr>
                      </a:solidFill>
                      <a:prstDash val="solid"/>
                      <a:round/>
                      <a:headEnd type="none" w="med" len="med"/>
                      <a:tailEnd type="none" w="med" len="med"/>
                    </a:lnL>
                    <a:lnR w="12700" cap="flat" cmpd="sng" algn="ctr">
                      <a:solidFill>
                        <a:schemeClr val="accent5">
                          <a:lumMod val="75000"/>
                        </a:schemeClr>
                      </a:solidFill>
                      <a:prstDash val="solid"/>
                      <a:round/>
                      <a:headEnd type="none" w="med" len="med"/>
                      <a:tailEnd type="none" w="med" len="med"/>
                    </a:lnR>
                    <a:lnT w="12700" cap="flat" cmpd="sng" algn="ctr">
                      <a:solidFill>
                        <a:schemeClr val="accent5">
                          <a:lumMod val="75000"/>
                        </a:schemeClr>
                      </a:solidFill>
                      <a:prstDash val="solid"/>
                      <a:round/>
                      <a:headEnd type="none" w="med" len="med"/>
                      <a:tailEnd type="none" w="med" len="med"/>
                    </a:lnT>
                    <a:lnB w="12700" cap="flat" cmpd="sng" algn="ctr">
                      <a:solidFill>
                        <a:schemeClr val="accent5">
                          <a:lumMod val="75000"/>
                        </a:schemeClr>
                      </a:solidFill>
                      <a:prstDash val="solid"/>
                      <a:round/>
                      <a:headEnd type="none" w="med" len="med"/>
                      <a:tailEnd type="none" w="med" len="med"/>
                    </a:lnB>
                  </a:tcPr>
                </a:tc>
                <a:extLst>
                  <a:ext uri="{0D108BD9-81ED-4DB2-BD59-A6C34878D82A}">
                    <a16:rowId xmlns:a16="http://schemas.microsoft.com/office/drawing/2014/main" val="10002"/>
                  </a:ext>
                </a:extLst>
              </a:tr>
              <a:tr h="487112">
                <a:tc>
                  <a:txBody>
                    <a:bodyPr/>
                    <a:lstStyle/>
                    <a:p>
                      <a:pPr algn="l" fontAlgn="b"/>
                      <a:r>
                        <a:rPr lang="en-US" sz="1800" b="0" i="0" u="none" strike="noStrike" dirty="0">
                          <a:solidFill>
                            <a:srgbClr val="000000"/>
                          </a:solidFill>
                          <a:effectLst/>
                          <a:latin typeface="Arial" panose="020B0604020202020204" pitchFamily="34" charset="0"/>
                          <a:cs typeface="Arial" panose="020B0604020202020204" pitchFamily="34" charset="0"/>
                        </a:rPr>
                        <a:t>Transfer and Subsidies</a:t>
                      </a:r>
                    </a:p>
                  </a:txBody>
                  <a:tcPr marL="9525" marR="9525" marT="9525" marB="0" anchor="b">
                    <a:lnL w="12700" cap="flat" cmpd="sng" algn="ctr">
                      <a:solidFill>
                        <a:schemeClr val="accent5">
                          <a:lumMod val="75000"/>
                        </a:schemeClr>
                      </a:solidFill>
                      <a:prstDash val="solid"/>
                      <a:round/>
                      <a:headEnd type="none" w="med" len="med"/>
                      <a:tailEnd type="none" w="med" len="med"/>
                    </a:lnL>
                    <a:lnR w="12700" cap="flat" cmpd="sng" algn="ctr">
                      <a:solidFill>
                        <a:schemeClr val="accent5">
                          <a:lumMod val="75000"/>
                        </a:schemeClr>
                      </a:solidFill>
                      <a:prstDash val="solid"/>
                      <a:round/>
                      <a:headEnd type="none" w="med" len="med"/>
                      <a:tailEnd type="none" w="med" len="med"/>
                    </a:lnR>
                    <a:lnT w="12700" cap="flat" cmpd="sng" algn="ctr">
                      <a:solidFill>
                        <a:schemeClr val="accent5">
                          <a:lumMod val="75000"/>
                        </a:schemeClr>
                      </a:solidFill>
                      <a:prstDash val="solid"/>
                      <a:round/>
                      <a:headEnd type="none" w="med" len="med"/>
                      <a:tailEnd type="none" w="med" len="med"/>
                    </a:lnT>
                    <a:lnB w="12700" cap="flat" cmpd="sng" algn="ctr">
                      <a:solidFill>
                        <a:schemeClr val="accent5">
                          <a:lumMod val="75000"/>
                        </a:schemeClr>
                      </a:solidFill>
                      <a:prstDash val="solid"/>
                      <a:round/>
                      <a:headEnd type="none" w="med" len="med"/>
                      <a:tailEnd type="none" w="med" len="med"/>
                    </a:lnB>
                  </a:tcPr>
                </a:tc>
                <a:tc>
                  <a:txBody>
                    <a:bodyPr/>
                    <a:lstStyle/>
                    <a:p>
                      <a:pPr algn="r" fontAlgn="b"/>
                      <a:r>
                        <a:rPr lang="en-US" sz="1800" b="0" i="0" u="none" strike="noStrike" dirty="0">
                          <a:solidFill>
                            <a:srgbClr val="000000"/>
                          </a:solidFill>
                          <a:effectLst/>
                          <a:latin typeface="Arial" panose="020B0604020202020204" pitchFamily="34" charset="0"/>
                          <a:cs typeface="Arial" panose="020B0604020202020204" pitchFamily="34" charset="0"/>
                        </a:rPr>
                        <a:t>               2,692 </a:t>
                      </a:r>
                    </a:p>
                  </a:txBody>
                  <a:tcPr marL="9525" marR="9525" marT="9525" marB="0" anchor="b">
                    <a:lnL w="12700" cap="flat" cmpd="sng" algn="ctr">
                      <a:solidFill>
                        <a:schemeClr val="accent5">
                          <a:lumMod val="75000"/>
                        </a:schemeClr>
                      </a:solidFill>
                      <a:prstDash val="solid"/>
                      <a:round/>
                      <a:headEnd type="none" w="med" len="med"/>
                      <a:tailEnd type="none" w="med" len="med"/>
                    </a:lnL>
                    <a:lnR w="12700" cap="flat" cmpd="sng" algn="ctr">
                      <a:solidFill>
                        <a:schemeClr val="accent5">
                          <a:lumMod val="75000"/>
                        </a:schemeClr>
                      </a:solidFill>
                      <a:prstDash val="solid"/>
                      <a:round/>
                      <a:headEnd type="none" w="med" len="med"/>
                      <a:tailEnd type="none" w="med" len="med"/>
                    </a:lnR>
                    <a:lnT w="12700" cap="flat" cmpd="sng" algn="ctr">
                      <a:solidFill>
                        <a:schemeClr val="accent5">
                          <a:lumMod val="75000"/>
                        </a:schemeClr>
                      </a:solidFill>
                      <a:prstDash val="solid"/>
                      <a:round/>
                      <a:headEnd type="none" w="med" len="med"/>
                      <a:tailEnd type="none" w="med" len="med"/>
                    </a:lnT>
                    <a:lnB w="12700" cap="flat" cmpd="sng" algn="ctr">
                      <a:solidFill>
                        <a:schemeClr val="accent5">
                          <a:lumMod val="75000"/>
                        </a:schemeClr>
                      </a:solidFill>
                      <a:prstDash val="solid"/>
                      <a:round/>
                      <a:headEnd type="none" w="med" len="med"/>
                      <a:tailEnd type="none" w="med" len="med"/>
                    </a:lnB>
                  </a:tcPr>
                </a:tc>
                <a:tc>
                  <a:txBody>
                    <a:bodyPr/>
                    <a:lstStyle/>
                    <a:p>
                      <a:pPr algn="r" fontAlgn="b"/>
                      <a:r>
                        <a:rPr lang="en-US" sz="1800" b="0" i="0" u="none" strike="noStrike" dirty="0">
                          <a:solidFill>
                            <a:srgbClr val="000000"/>
                          </a:solidFill>
                          <a:effectLst/>
                          <a:latin typeface="Arial" panose="020B0604020202020204" pitchFamily="34" charset="0"/>
                          <a:cs typeface="Arial" panose="020B0604020202020204" pitchFamily="34" charset="0"/>
                        </a:rPr>
                        <a:t>                     2,690 </a:t>
                      </a:r>
                    </a:p>
                  </a:txBody>
                  <a:tcPr marL="9525" marR="9525" marT="9525" marB="0" anchor="b">
                    <a:lnL w="12700" cap="flat" cmpd="sng" algn="ctr">
                      <a:solidFill>
                        <a:schemeClr val="accent5">
                          <a:lumMod val="75000"/>
                        </a:schemeClr>
                      </a:solidFill>
                      <a:prstDash val="solid"/>
                      <a:round/>
                      <a:headEnd type="none" w="med" len="med"/>
                      <a:tailEnd type="none" w="med" len="med"/>
                    </a:lnL>
                    <a:lnR w="12700" cap="flat" cmpd="sng" algn="ctr">
                      <a:solidFill>
                        <a:schemeClr val="accent5">
                          <a:lumMod val="75000"/>
                        </a:schemeClr>
                      </a:solidFill>
                      <a:prstDash val="solid"/>
                      <a:round/>
                      <a:headEnd type="none" w="med" len="med"/>
                      <a:tailEnd type="none" w="med" len="med"/>
                    </a:lnR>
                    <a:lnT w="12700" cap="flat" cmpd="sng" algn="ctr">
                      <a:solidFill>
                        <a:schemeClr val="accent5">
                          <a:lumMod val="75000"/>
                        </a:schemeClr>
                      </a:solidFill>
                      <a:prstDash val="solid"/>
                      <a:round/>
                      <a:headEnd type="none" w="med" len="med"/>
                      <a:tailEnd type="none" w="med" len="med"/>
                    </a:lnT>
                    <a:lnB w="12700" cap="flat" cmpd="sng" algn="ctr">
                      <a:solidFill>
                        <a:schemeClr val="accent5">
                          <a:lumMod val="75000"/>
                        </a:schemeClr>
                      </a:solidFill>
                      <a:prstDash val="solid"/>
                      <a:round/>
                      <a:headEnd type="none" w="med" len="med"/>
                      <a:tailEnd type="none" w="med" len="med"/>
                    </a:lnB>
                  </a:tcPr>
                </a:tc>
                <a:tc>
                  <a:txBody>
                    <a:bodyPr/>
                    <a:lstStyle/>
                    <a:p>
                      <a:pPr algn="r" fontAlgn="b"/>
                      <a:r>
                        <a:rPr lang="en-US" sz="1800" b="0" i="0" u="none" strike="noStrike" dirty="0">
                          <a:solidFill>
                            <a:srgbClr val="000000"/>
                          </a:solidFill>
                          <a:effectLst/>
                          <a:latin typeface="Arial" panose="020B0604020202020204" pitchFamily="34" charset="0"/>
                          <a:cs typeface="Arial" panose="020B0604020202020204" pitchFamily="34" charset="0"/>
                        </a:rPr>
                        <a:t>99.93%</a:t>
                      </a:r>
                    </a:p>
                  </a:txBody>
                  <a:tcPr marL="9525" marR="9525" marT="9525" marB="0" anchor="b">
                    <a:lnL w="12700" cap="flat" cmpd="sng" algn="ctr">
                      <a:solidFill>
                        <a:schemeClr val="accent5">
                          <a:lumMod val="75000"/>
                        </a:schemeClr>
                      </a:solidFill>
                      <a:prstDash val="solid"/>
                      <a:round/>
                      <a:headEnd type="none" w="med" len="med"/>
                      <a:tailEnd type="none" w="med" len="med"/>
                    </a:lnL>
                    <a:lnR w="12700" cap="flat" cmpd="sng" algn="ctr">
                      <a:solidFill>
                        <a:schemeClr val="accent5">
                          <a:lumMod val="75000"/>
                        </a:schemeClr>
                      </a:solidFill>
                      <a:prstDash val="solid"/>
                      <a:round/>
                      <a:headEnd type="none" w="med" len="med"/>
                      <a:tailEnd type="none" w="med" len="med"/>
                    </a:lnR>
                    <a:lnT w="12700" cap="flat" cmpd="sng" algn="ctr">
                      <a:solidFill>
                        <a:schemeClr val="accent5">
                          <a:lumMod val="75000"/>
                        </a:schemeClr>
                      </a:solidFill>
                      <a:prstDash val="solid"/>
                      <a:round/>
                      <a:headEnd type="none" w="med" len="med"/>
                      <a:tailEnd type="none" w="med" len="med"/>
                    </a:lnT>
                    <a:lnB w="12700" cap="flat" cmpd="sng" algn="ctr">
                      <a:solidFill>
                        <a:schemeClr val="accent5">
                          <a:lumMod val="75000"/>
                        </a:schemeClr>
                      </a:solidFill>
                      <a:prstDash val="solid"/>
                      <a:round/>
                      <a:headEnd type="none" w="med" len="med"/>
                      <a:tailEnd type="none" w="med" len="med"/>
                    </a:lnB>
                  </a:tcPr>
                </a:tc>
                <a:tc>
                  <a:txBody>
                    <a:bodyPr/>
                    <a:lstStyle/>
                    <a:p>
                      <a:pPr algn="r" fontAlgn="b"/>
                      <a:r>
                        <a:rPr lang="en-US" sz="1800" b="0" i="0" u="none" strike="noStrike" dirty="0" smtClean="0">
                          <a:solidFill>
                            <a:srgbClr val="000000"/>
                          </a:solidFill>
                          <a:effectLst/>
                          <a:latin typeface="Arial" panose="020B0604020202020204" pitchFamily="34" charset="0"/>
                          <a:cs typeface="Arial" panose="020B0604020202020204" pitchFamily="34" charset="0"/>
                        </a:rPr>
                        <a:t>2</a:t>
                      </a:r>
                      <a:endParaRPr lang="en-US" sz="18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b">
                    <a:lnL w="12700" cap="flat" cmpd="sng" algn="ctr">
                      <a:solidFill>
                        <a:schemeClr val="accent5">
                          <a:lumMod val="75000"/>
                        </a:schemeClr>
                      </a:solidFill>
                      <a:prstDash val="solid"/>
                      <a:round/>
                      <a:headEnd type="none" w="med" len="med"/>
                      <a:tailEnd type="none" w="med" len="med"/>
                    </a:lnL>
                    <a:lnR w="12700" cap="flat" cmpd="sng" algn="ctr">
                      <a:solidFill>
                        <a:schemeClr val="accent5">
                          <a:lumMod val="75000"/>
                        </a:schemeClr>
                      </a:solidFill>
                      <a:prstDash val="solid"/>
                      <a:round/>
                      <a:headEnd type="none" w="med" len="med"/>
                      <a:tailEnd type="none" w="med" len="med"/>
                    </a:lnR>
                    <a:lnT w="12700" cap="flat" cmpd="sng" algn="ctr">
                      <a:solidFill>
                        <a:schemeClr val="accent5">
                          <a:lumMod val="75000"/>
                        </a:schemeClr>
                      </a:solidFill>
                      <a:prstDash val="solid"/>
                      <a:round/>
                      <a:headEnd type="none" w="med" len="med"/>
                      <a:tailEnd type="none" w="med" len="med"/>
                    </a:lnT>
                    <a:lnB w="12700" cap="flat" cmpd="sng" algn="ctr">
                      <a:solidFill>
                        <a:schemeClr val="accent5">
                          <a:lumMod val="75000"/>
                        </a:schemeClr>
                      </a:solidFill>
                      <a:prstDash val="solid"/>
                      <a:round/>
                      <a:headEnd type="none" w="med" len="med"/>
                      <a:tailEnd type="none" w="med" len="med"/>
                    </a:lnB>
                  </a:tcPr>
                </a:tc>
                <a:tc>
                  <a:txBody>
                    <a:bodyPr/>
                    <a:lstStyle/>
                    <a:p>
                      <a:pPr algn="r" fontAlgn="b"/>
                      <a:r>
                        <a:rPr lang="en-US" sz="1800" b="0" i="0" u="none" strike="noStrike" dirty="0" smtClean="0">
                          <a:solidFill>
                            <a:srgbClr val="000000"/>
                          </a:solidFill>
                          <a:effectLst/>
                          <a:latin typeface="Arial" panose="020B0604020202020204" pitchFamily="34" charset="0"/>
                          <a:cs typeface="Arial" panose="020B0604020202020204" pitchFamily="34" charset="0"/>
                        </a:rPr>
                        <a:t>0.07%</a:t>
                      </a:r>
                      <a:endParaRPr lang="en-US" sz="18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b">
                    <a:lnL w="12700" cap="flat" cmpd="sng" algn="ctr">
                      <a:solidFill>
                        <a:schemeClr val="accent5">
                          <a:lumMod val="75000"/>
                        </a:schemeClr>
                      </a:solidFill>
                      <a:prstDash val="solid"/>
                      <a:round/>
                      <a:headEnd type="none" w="med" len="med"/>
                      <a:tailEnd type="none" w="med" len="med"/>
                    </a:lnL>
                    <a:lnR w="12700" cap="flat" cmpd="sng" algn="ctr">
                      <a:solidFill>
                        <a:schemeClr val="accent5">
                          <a:lumMod val="75000"/>
                        </a:schemeClr>
                      </a:solidFill>
                      <a:prstDash val="solid"/>
                      <a:round/>
                      <a:headEnd type="none" w="med" len="med"/>
                      <a:tailEnd type="none" w="med" len="med"/>
                    </a:lnR>
                    <a:lnT w="12700" cap="flat" cmpd="sng" algn="ctr">
                      <a:solidFill>
                        <a:schemeClr val="accent5">
                          <a:lumMod val="75000"/>
                        </a:schemeClr>
                      </a:solidFill>
                      <a:prstDash val="solid"/>
                      <a:round/>
                      <a:headEnd type="none" w="med" len="med"/>
                      <a:tailEnd type="none" w="med" len="med"/>
                    </a:lnT>
                    <a:lnB w="12700" cap="flat" cmpd="sng" algn="ctr">
                      <a:solidFill>
                        <a:schemeClr val="accent5">
                          <a:lumMod val="75000"/>
                        </a:schemeClr>
                      </a:solidFill>
                      <a:prstDash val="solid"/>
                      <a:round/>
                      <a:headEnd type="none" w="med" len="med"/>
                      <a:tailEnd type="none" w="med" len="med"/>
                    </a:lnB>
                  </a:tcPr>
                </a:tc>
                <a:extLst>
                  <a:ext uri="{0D108BD9-81ED-4DB2-BD59-A6C34878D82A}">
                    <a16:rowId xmlns:a16="http://schemas.microsoft.com/office/drawing/2014/main" val="10004"/>
                  </a:ext>
                </a:extLst>
              </a:tr>
              <a:tr h="444654">
                <a:tc>
                  <a:txBody>
                    <a:bodyPr/>
                    <a:lstStyle/>
                    <a:p>
                      <a:pPr algn="l" fontAlgn="b"/>
                      <a:r>
                        <a:rPr lang="en-US" sz="1800" b="0" i="0" u="none" strike="noStrike" dirty="0" smtClean="0">
                          <a:solidFill>
                            <a:srgbClr val="000000"/>
                          </a:solidFill>
                          <a:effectLst/>
                          <a:latin typeface="Arial" panose="020B0604020202020204" pitchFamily="34" charset="0"/>
                          <a:cs typeface="Arial" panose="020B0604020202020204" pitchFamily="34" charset="0"/>
                        </a:rPr>
                        <a:t>Payments</a:t>
                      </a:r>
                      <a:r>
                        <a:rPr lang="en-US" sz="1800" b="0" i="0" u="none" strike="noStrike" baseline="0" dirty="0" smtClean="0">
                          <a:solidFill>
                            <a:srgbClr val="000000"/>
                          </a:solidFill>
                          <a:effectLst/>
                          <a:latin typeface="Arial" panose="020B0604020202020204" pitchFamily="34" charset="0"/>
                          <a:cs typeface="Arial" panose="020B0604020202020204" pitchFamily="34" charset="0"/>
                        </a:rPr>
                        <a:t> of Capital Assets</a:t>
                      </a:r>
                      <a:endParaRPr lang="en-US" sz="18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b">
                    <a:lnL w="12700" cap="flat" cmpd="sng" algn="ctr">
                      <a:solidFill>
                        <a:schemeClr val="accent5">
                          <a:lumMod val="75000"/>
                        </a:schemeClr>
                      </a:solidFill>
                      <a:prstDash val="solid"/>
                      <a:round/>
                      <a:headEnd type="none" w="med" len="med"/>
                      <a:tailEnd type="none" w="med" len="med"/>
                    </a:lnL>
                    <a:lnR w="12700" cap="flat" cmpd="sng" algn="ctr">
                      <a:solidFill>
                        <a:schemeClr val="accent5">
                          <a:lumMod val="75000"/>
                        </a:schemeClr>
                      </a:solidFill>
                      <a:prstDash val="solid"/>
                      <a:round/>
                      <a:headEnd type="none" w="med" len="med"/>
                      <a:tailEnd type="none" w="med" len="med"/>
                    </a:lnR>
                    <a:lnT w="12700" cap="flat" cmpd="sng" algn="ctr">
                      <a:solidFill>
                        <a:schemeClr val="accent5">
                          <a:lumMod val="75000"/>
                        </a:schemeClr>
                      </a:solidFill>
                      <a:prstDash val="solid"/>
                      <a:round/>
                      <a:headEnd type="none" w="med" len="med"/>
                      <a:tailEnd type="none" w="med" len="med"/>
                    </a:lnT>
                    <a:lnB w="12700" cap="flat" cmpd="sng" algn="ctr">
                      <a:solidFill>
                        <a:schemeClr val="accent5">
                          <a:lumMod val="75000"/>
                        </a:schemeClr>
                      </a:solidFill>
                      <a:prstDash val="solid"/>
                      <a:round/>
                      <a:headEnd type="none" w="med" len="med"/>
                      <a:tailEnd type="none" w="med" len="med"/>
                    </a:lnB>
                  </a:tcPr>
                </a:tc>
                <a:tc>
                  <a:txBody>
                    <a:bodyPr/>
                    <a:lstStyle/>
                    <a:p>
                      <a:pPr algn="r" fontAlgn="b"/>
                      <a:r>
                        <a:rPr lang="en-US" sz="1800" b="0" i="0" u="none" strike="noStrike" dirty="0" smtClean="0">
                          <a:solidFill>
                            <a:srgbClr val="000000"/>
                          </a:solidFill>
                          <a:effectLst/>
                          <a:latin typeface="Arial" panose="020B0604020202020204" pitchFamily="34" charset="0"/>
                          <a:cs typeface="Arial" panose="020B0604020202020204" pitchFamily="34" charset="0"/>
                        </a:rPr>
                        <a:t>6,835</a:t>
                      </a:r>
                      <a:endParaRPr lang="en-US" sz="18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b">
                    <a:lnL w="12700" cap="flat" cmpd="sng" algn="ctr">
                      <a:solidFill>
                        <a:schemeClr val="accent5">
                          <a:lumMod val="75000"/>
                        </a:schemeClr>
                      </a:solidFill>
                      <a:prstDash val="solid"/>
                      <a:round/>
                      <a:headEnd type="none" w="med" len="med"/>
                      <a:tailEnd type="none" w="med" len="med"/>
                    </a:lnL>
                    <a:lnR w="12700" cap="flat" cmpd="sng" algn="ctr">
                      <a:solidFill>
                        <a:schemeClr val="accent5">
                          <a:lumMod val="75000"/>
                        </a:schemeClr>
                      </a:solidFill>
                      <a:prstDash val="solid"/>
                      <a:round/>
                      <a:headEnd type="none" w="med" len="med"/>
                      <a:tailEnd type="none" w="med" len="med"/>
                    </a:lnR>
                    <a:lnT w="12700" cap="flat" cmpd="sng" algn="ctr">
                      <a:solidFill>
                        <a:schemeClr val="accent5">
                          <a:lumMod val="75000"/>
                        </a:schemeClr>
                      </a:solidFill>
                      <a:prstDash val="solid"/>
                      <a:round/>
                      <a:headEnd type="none" w="med" len="med"/>
                      <a:tailEnd type="none" w="med" len="med"/>
                    </a:lnT>
                    <a:lnB w="12700" cap="flat" cmpd="sng" algn="ctr">
                      <a:solidFill>
                        <a:schemeClr val="accent5">
                          <a:lumMod val="75000"/>
                        </a:schemeClr>
                      </a:solidFill>
                      <a:prstDash val="solid"/>
                      <a:round/>
                      <a:headEnd type="none" w="med" len="med"/>
                      <a:tailEnd type="none" w="med" len="med"/>
                    </a:lnB>
                  </a:tcPr>
                </a:tc>
                <a:tc>
                  <a:txBody>
                    <a:bodyPr/>
                    <a:lstStyle/>
                    <a:p>
                      <a:pPr algn="r" fontAlgn="b"/>
                      <a:r>
                        <a:rPr lang="en-US" sz="1800" b="0" i="0" u="none" strike="noStrike" dirty="0" smtClean="0">
                          <a:solidFill>
                            <a:srgbClr val="000000"/>
                          </a:solidFill>
                          <a:effectLst/>
                          <a:latin typeface="Arial" panose="020B0604020202020204" pitchFamily="34" charset="0"/>
                          <a:cs typeface="Arial" panose="020B0604020202020204" pitchFamily="34" charset="0"/>
                        </a:rPr>
                        <a:t>6,824</a:t>
                      </a:r>
                      <a:endParaRPr lang="en-US" sz="18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b">
                    <a:lnL w="12700" cap="flat" cmpd="sng" algn="ctr">
                      <a:solidFill>
                        <a:schemeClr val="accent5">
                          <a:lumMod val="75000"/>
                        </a:schemeClr>
                      </a:solidFill>
                      <a:prstDash val="solid"/>
                      <a:round/>
                      <a:headEnd type="none" w="med" len="med"/>
                      <a:tailEnd type="none" w="med" len="med"/>
                    </a:lnL>
                    <a:lnR w="12700" cap="flat" cmpd="sng" algn="ctr">
                      <a:solidFill>
                        <a:schemeClr val="accent5">
                          <a:lumMod val="75000"/>
                        </a:schemeClr>
                      </a:solidFill>
                      <a:prstDash val="solid"/>
                      <a:round/>
                      <a:headEnd type="none" w="med" len="med"/>
                      <a:tailEnd type="none" w="med" len="med"/>
                    </a:lnR>
                    <a:lnT w="12700" cap="flat" cmpd="sng" algn="ctr">
                      <a:solidFill>
                        <a:schemeClr val="accent5">
                          <a:lumMod val="75000"/>
                        </a:schemeClr>
                      </a:solidFill>
                      <a:prstDash val="solid"/>
                      <a:round/>
                      <a:headEnd type="none" w="med" len="med"/>
                      <a:tailEnd type="none" w="med" len="med"/>
                    </a:lnT>
                    <a:lnB w="12700" cap="flat" cmpd="sng" algn="ctr">
                      <a:solidFill>
                        <a:schemeClr val="accent5">
                          <a:lumMod val="75000"/>
                        </a:schemeClr>
                      </a:solidFill>
                      <a:prstDash val="solid"/>
                      <a:round/>
                      <a:headEnd type="none" w="med" len="med"/>
                      <a:tailEnd type="none" w="med" len="med"/>
                    </a:lnB>
                  </a:tcPr>
                </a:tc>
                <a:tc>
                  <a:txBody>
                    <a:bodyPr/>
                    <a:lstStyle/>
                    <a:p>
                      <a:pPr algn="r" fontAlgn="b"/>
                      <a:r>
                        <a:rPr lang="en-US" sz="1800" b="0" i="0" u="none" strike="noStrike" dirty="0" smtClean="0">
                          <a:solidFill>
                            <a:srgbClr val="000000"/>
                          </a:solidFill>
                          <a:effectLst/>
                          <a:latin typeface="Arial" panose="020B0604020202020204" pitchFamily="34" charset="0"/>
                          <a:cs typeface="Arial" panose="020B0604020202020204" pitchFamily="34" charset="0"/>
                        </a:rPr>
                        <a:t>99.84%</a:t>
                      </a:r>
                      <a:endParaRPr lang="en-US" sz="18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b">
                    <a:lnL w="12700" cap="flat" cmpd="sng" algn="ctr">
                      <a:solidFill>
                        <a:schemeClr val="accent5">
                          <a:lumMod val="75000"/>
                        </a:schemeClr>
                      </a:solidFill>
                      <a:prstDash val="solid"/>
                      <a:round/>
                      <a:headEnd type="none" w="med" len="med"/>
                      <a:tailEnd type="none" w="med" len="med"/>
                    </a:lnL>
                    <a:lnR w="12700" cap="flat" cmpd="sng" algn="ctr">
                      <a:solidFill>
                        <a:schemeClr val="accent5">
                          <a:lumMod val="75000"/>
                        </a:schemeClr>
                      </a:solidFill>
                      <a:prstDash val="solid"/>
                      <a:round/>
                      <a:headEnd type="none" w="med" len="med"/>
                      <a:tailEnd type="none" w="med" len="med"/>
                    </a:lnR>
                    <a:lnT w="12700" cap="flat" cmpd="sng" algn="ctr">
                      <a:solidFill>
                        <a:schemeClr val="accent5">
                          <a:lumMod val="75000"/>
                        </a:schemeClr>
                      </a:solidFill>
                      <a:prstDash val="solid"/>
                      <a:round/>
                      <a:headEnd type="none" w="med" len="med"/>
                      <a:tailEnd type="none" w="med" len="med"/>
                    </a:lnT>
                    <a:lnB w="12700" cap="flat" cmpd="sng" algn="ctr">
                      <a:solidFill>
                        <a:schemeClr val="accent5">
                          <a:lumMod val="75000"/>
                        </a:schemeClr>
                      </a:solidFill>
                      <a:prstDash val="solid"/>
                      <a:round/>
                      <a:headEnd type="none" w="med" len="med"/>
                      <a:tailEnd type="none" w="med" len="med"/>
                    </a:lnB>
                  </a:tcPr>
                </a:tc>
                <a:tc>
                  <a:txBody>
                    <a:bodyPr/>
                    <a:lstStyle/>
                    <a:p>
                      <a:pPr algn="r" fontAlgn="b"/>
                      <a:r>
                        <a:rPr lang="en-US" sz="1800" b="0" i="0" u="none" strike="noStrike" dirty="0" smtClean="0">
                          <a:solidFill>
                            <a:srgbClr val="000000"/>
                          </a:solidFill>
                          <a:effectLst/>
                          <a:latin typeface="Arial" panose="020B0604020202020204" pitchFamily="34" charset="0"/>
                          <a:cs typeface="Arial" panose="020B0604020202020204" pitchFamily="34" charset="0"/>
                        </a:rPr>
                        <a:t>11</a:t>
                      </a:r>
                      <a:endParaRPr lang="en-US" sz="18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b">
                    <a:lnL w="12700" cap="flat" cmpd="sng" algn="ctr">
                      <a:solidFill>
                        <a:schemeClr val="accent5">
                          <a:lumMod val="75000"/>
                        </a:schemeClr>
                      </a:solidFill>
                      <a:prstDash val="solid"/>
                      <a:round/>
                      <a:headEnd type="none" w="med" len="med"/>
                      <a:tailEnd type="none" w="med" len="med"/>
                    </a:lnL>
                    <a:lnR w="12700" cap="flat" cmpd="sng" algn="ctr">
                      <a:solidFill>
                        <a:schemeClr val="accent5">
                          <a:lumMod val="75000"/>
                        </a:schemeClr>
                      </a:solidFill>
                      <a:prstDash val="solid"/>
                      <a:round/>
                      <a:headEnd type="none" w="med" len="med"/>
                      <a:tailEnd type="none" w="med" len="med"/>
                    </a:lnR>
                    <a:lnT w="12700" cap="flat" cmpd="sng" algn="ctr">
                      <a:solidFill>
                        <a:schemeClr val="accent5">
                          <a:lumMod val="75000"/>
                        </a:schemeClr>
                      </a:solidFill>
                      <a:prstDash val="solid"/>
                      <a:round/>
                      <a:headEnd type="none" w="med" len="med"/>
                      <a:tailEnd type="none" w="med" len="med"/>
                    </a:lnT>
                    <a:lnB w="12700" cap="flat" cmpd="sng" algn="ctr">
                      <a:solidFill>
                        <a:schemeClr val="accent5">
                          <a:lumMod val="75000"/>
                        </a:schemeClr>
                      </a:solidFill>
                      <a:prstDash val="solid"/>
                      <a:round/>
                      <a:headEnd type="none" w="med" len="med"/>
                      <a:tailEnd type="none" w="med" len="med"/>
                    </a:lnB>
                  </a:tcPr>
                </a:tc>
                <a:tc>
                  <a:txBody>
                    <a:bodyPr/>
                    <a:lstStyle/>
                    <a:p>
                      <a:pPr algn="r" fontAlgn="b"/>
                      <a:r>
                        <a:rPr lang="en-US" sz="1800" b="0" i="0" u="none" strike="noStrike" dirty="0" smtClean="0">
                          <a:solidFill>
                            <a:srgbClr val="000000"/>
                          </a:solidFill>
                          <a:effectLst/>
                          <a:latin typeface="Arial" panose="020B0604020202020204" pitchFamily="34" charset="0"/>
                          <a:cs typeface="Arial" panose="020B0604020202020204" pitchFamily="34" charset="0"/>
                        </a:rPr>
                        <a:t>0.16%</a:t>
                      </a:r>
                      <a:endParaRPr lang="en-US" sz="18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b">
                    <a:lnL w="12700" cap="flat" cmpd="sng" algn="ctr">
                      <a:solidFill>
                        <a:schemeClr val="accent5">
                          <a:lumMod val="75000"/>
                        </a:schemeClr>
                      </a:solidFill>
                      <a:prstDash val="solid"/>
                      <a:round/>
                      <a:headEnd type="none" w="med" len="med"/>
                      <a:tailEnd type="none" w="med" len="med"/>
                    </a:lnL>
                    <a:lnR w="12700" cap="flat" cmpd="sng" algn="ctr">
                      <a:solidFill>
                        <a:schemeClr val="accent5">
                          <a:lumMod val="75000"/>
                        </a:schemeClr>
                      </a:solidFill>
                      <a:prstDash val="solid"/>
                      <a:round/>
                      <a:headEnd type="none" w="med" len="med"/>
                      <a:tailEnd type="none" w="med" len="med"/>
                    </a:lnR>
                    <a:lnT w="12700" cap="flat" cmpd="sng" algn="ctr">
                      <a:solidFill>
                        <a:schemeClr val="accent5">
                          <a:lumMod val="75000"/>
                        </a:schemeClr>
                      </a:solidFill>
                      <a:prstDash val="solid"/>
                      <a:round/>
                      <a:headEnd type="none" w="med" len="med"/>
                      <a:tailEnd type="none" w="med" len="med"/>
                    </a:lnT>
                    <a:lnB w="12700" cap="flat" cmpd="sng" algn="ctr">
                      <a:solidFill>
                        <a:schemeClr val="accent5">
                          <a:lumMod val="75000"/>
                        </a:schemeClr>
                      </a:solidFill>
                      <a:prstDash val="solid"/>
                      <a:round/>
                      <a:headEnd type="none" w="med" len="med"/>
                      <a:tailEnd type="none" w="med" len="med"/>
                    </a:lnB>
                  </a:tcPr>
                </a:tc>
                <a:extLst>
                  <a:ext uri="{0D108BD9-81ED-4DB2-BD59-A6C34878D82A}">
                    <a16:rowId xmlns:a16="http://schemas.microsoft.com/office/drawing/2014/main" val="442811289"/>
                  </a:ext>
                </a:extLst>
              </a:tr>
              <a:tr h="444654">
                <a:tc>
                  <a:txBody>
                    <a:bodyPr/>
                    <a:lstStyle/>
                    <a:p>
                      <a:pPr algn="l" fontAlgn="b"/>
                      <a:r>
                        <a:rPr lang="en-US" sz="1800" b="0" i="0" u="none" strike="noStrike" dirty="0" smtClean="0">
                          <a:solidFill>
                            <a:srgbClr val="000000"/>
                          </a:solidFill>
                          <a:effectLst/>
                          <a:latin typeface="Arial" panose="020B0604020202020204" pitchFamily="34" charset="0"/>
                          <a:cs typeface="Arial" panose="020B0604020202020204" pitchFamily="34" charset="0"/>
                        </a:rPr>
                        <a:t>Payments for Financial Assets</a:t>
                      </a:r>
                      <a:endParaRPr lang="en-US" sz="18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b">
                    <a:lnL w="12700" cap="flat" cmpd="sng" algn="ctr">
                      <a:solidFill>
                        <a:schemeClr val="accent5">
                          <a:lumMod val="75000"/>
                        </a:schemeClr>
                      </a:solidFill>
                      <a:prstDash val="solid"/>
                      <a:round/>
                      <a:headEnd type="none" w="med" len="med"/>
                      <a:tailEnd type="none" w="med" len="med"/>
                    </a:lnL>
                    <a:lnR w="12700" cap="flat" cmpd="sng" algn="ctr">
                      <a:solidFill>
                        <a:schemeClr val="accent5">
                          <a:lumMod val="75000"/>
                        </a:schemeClr>
                      </a:solidFill>
                      <a:prstDash val="solid"/>
                      <a:round/>
                      <a:headEnd type="none" w="med" len="med"/>
                      <a:tailEnd type="none" w="med" len="med"/>
                    </a:lnR>
                    <a:lnT w="12700" cap="flat" cmpd="sng" algn="ctr">
                      <a:solidFill>
                        <a:schemeClr val="accent5">
                          <a:lumMod val="75000"/>
                        </a:schemeClr>
                      </a:solidFill>
                      <a:prstDash val="solid"/>
                      <a:round/>
                      <a:headEnd type="none" w="med" len="med"/>
                      <a:tailEnd type="none" w="med" len="med"/>
                    </a:lnT>
                    <a:lnB w="12700" cap="flat" cmpd="sng" algn="ctr">
                      <a:solidFill>
                        <a:schemeClr val="accent5">
                          <a:lumMod val="75000"/>
                        </a:schemeClr>
                      </a:solidFill>
                      <a:prstDash val="solid"/>
                      <a:round/>
                      <a:headEnd type="none" w="med" len="med"/>
                      <a:tailEnd type="none" w="med" len="med"/>
                    </a:lnB>
                  </a:tcPr>
                </a:tc>
                <a:tc>
                  <a:txBody>
                    <a:bodyPr/>
                    <a:lstStyle/>
                    <a:p>
                      <a:pPr algn="r" fontAlgn="b"/>
                      <a:r>
                        <a:rPr lang="en-US" sz="1800" b="0" i="0" u="none" strike="noStrike" dirty="0" smtClean="0">
                          <a:solidFill>
                            <a:srgbClr val="000000"/>
                          </a:solidFill>
                          <a:effectLst/>
                          <a:latin typeface="Arial" panose="020B0604020202020204" pitchFamily="34" charset="0"/>
                          <a:cs typeface="Arial" panose="020B0604020202020204" pitchFamily="34" charset="0"/>
                        </a:rPr>
                        <a:t>0</a:t>
                      </a:r>
                      <a:endParaRPr lang="en-US" sz="18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b">
                    <a:lnL w="12700" cap="flat" cmpd="sng" algn="ctr">
                      <a:solidFill>
                        <a:schemeClr val="accent5">
                          <a:lumMod val="75000"/>
                        </a:schemeClr>
                      </a:solidFill>
                      <a:prstDash val="solid"/>
                      <a:round/>
                      <a:headEnd type="none" w="med" len="med"/>
                      <a:tailEnd type="none" w="med" len="med"/>
                    </a:lnL>
                    <a:lnR w="12700" cap="flat" cmpd="sng" algn="ctr">
                      <a:solidFill>
                        <a:schemeClr val="accent5">
                          <a:lumMod val="75000"/>
                        </a:schemeClr>
                      </a:solidFill>
                      <a:prstDash val="solid"/>
                      <a:round/>
                      <a:headEnd type="none" w="med" len="med"/>
                      <a:tailEnd type="none" w="med" len="med"/>
                    </a:lnR>
                    <a:lnT w="12700" cap="flat" cmpd="sng" algn="ctr">
                      <a:solidFill>
                        <a:schemeClr val="accent5">
                          <a:lumMod val="75000"/>
                        </a:schemeClr>
                      </a:solidFill>
                      <a:prstDash val="solid"/>
                      <a:round/>
                      <a:headEnd type="none" w="med" len="med"/>
                      <a:tailEnd type="none" w="med" len="med"/>
                    </a:lnT>
                    <a:lnB w="12700" cap="flat" cmpd="sng" algn="ctr">
                      <a:solidFill>
                        <a:schemeClr val="accent5">
                          <a:lumMod val="75000"/>
                        </a:schemeClr>
                      </a:solidFill>
                      <a:prstDash val="solid"/>
                      <a:round/>
                      <a:headEnd type="none" w="med" len="med"/>
                      <a:tailEnd type="none" w="med" len="med"/>
                    </a:lnB>
                  </a:tcPr>
                </a:tc>
                <a:tc>
                  <a:txBody>
                    <a:bodyPr/>
                    <a:lstStyle/>
                    <a:p>
                      <a:pPr algn="r" fontAlgn="b"/>
                      <a:r>
                        <a:rPr lang="en-US" sz="1800" b="0" i="0" u="none" strike="noStrike" dirty="0" smtClean="0">
                          <a:solidFill>
                            <a:srgbClr val="000000"/>
                          </a:solidFill>
                          <a:effectLst/>
                          <a:latin typeface="Arial" panose="020B0604020202020204" pitchFamily="34" charset="0"/>
                          <a:cs typeface="Arial" panose="020B0604020202020204" pitchFamily="34" charset="0"/>
                        </a:rPr>
                        <a:t>271</a:t>
                      </a:r>
                      <a:endParaRPr lang="en-US" sz="18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b">
                    <a:lnL w="12700" cap="flat" cmpd="sng" algn="ctr">
                      <a:solidFill>
                        <a:schemeClr val="accent5">
                          <a:lumMod val="75000"/>
                        </a:schemeClr>
                      </a:solidFill>
                      <a:prstDash val="solid"/>
                      <a:round/>
                      <a:headEnd type="none" w="med" len="med"/>
                      <a:tailEnd type="none" w="med" len="med"/>
                    </a:lnL>
                    <a:lnR w="12700" cap="flat" cmpd="sng" algn="ctr">
                      <a:solidFill>
                        <a:schemeClr val="accent5">
                          <a:lumMod val="75000"/>
                        </a:schemeClr>
                      </a:solidFill>
                      <a:prstDash val="solid"/>
                      <a:round/>
                      <a:headEnd type="none" w="med" len="med"/>
                      <a:tailEnd type="none" w="med" len="med"/>
                    </a:lnR>
                    <a:lnT w="12700" cap="flat" cmpd="sng" algn="ctr">
                      <a:solidFill>
                        <a:schemeClr val="accent5">
                          <a:lumMod val="75000"/>
                        </a:schemeClr>
                      </a:solidFill>
                      <a:prstDash val="solid"/>
                      <a:round/>
                      <a:headEnd type="none" w="med" len="med"/>
                      <a:tailEnd type="none" w="med" len="med"/>
                    </a:lnT>
                    <a:lnB w="12700" cap="flat" cmpd="sng" algn="ctr">
                      <a:solidFill>
                        <a:schemeClr val="accent5">
                          <a:lumMod val="75000"/>
                        </a:schemeClr>
                      </a:solidFill>
                      <a:prstDash val="solid"/>
                      <a:round/>
                      <a:headEnd type="none" w="med" len="med"/>
                      <a:tailEnd type="none" w="med" len="med"/>
                    </a:lnB>
                  </a:tcPr>
                </a:tc>
                <a:tc>
                  <a:txBody>
                    <a:bodyPr/>
                    <a:lstStyle/>
                    <a:p>
                      <a:pPr algn="r" fontAlgn="b"/>
                      <a:r>
                        <a:rPr lang="en-US" sz="1800" b="0" i="0" u="none" strike="noStrike" dirty="0" smtClean="0">
                          <a:solidFill>
                            <a:srgbClr val="000000"/>
                          </a:solidFill>
                          <a:effectLst/>
                          <a:latin typeface="Arial" panose="020B0604020202020204" pitchFamily="34" charset="0"/>
                          <a:cs typeface="Arial" panose="020B0604020202020204" pitchFamily="34" charset="0"/>
                        </a:rPr>
                        <a:t>0.00%</a:t>
                      </a:r>
                      <a:endParaRPr lang="en-US" sz="18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b">
                    <a:lnL w="12700" cap="flat" cmpd="sng" algn="ctr">
                      <a:solidFill>
                        <a:schemeClr val="accent5">
                          <a:lumMod val="75000"/>
                        </a:schemeClr>
                      </a:solidFill>
                      <a:prstDash val="solid"/>
                      <a:round/>
                      <a:headEnd type="none" w="med" len="med"/>
                      <a:tailEnd type="none" w="med" len="med"/>
                    </a:lnL>
                    <a:lnR w="12700" cap="flat" cmpd="sng" algn="ctr">
                      <a:solidFill>
                        <a:schemeClr val="accent5">
                          <a:lumMod val="75000"/>
                        </a:schemeClr>
                      </a:solidFill>
                      <a:prstDash val="solid"/>
                      <a:round/>
                      <a:headEnd type="none" w="med" len="med"/>
                      <a:tailEnd type="none" w="med" len="med"/>
                    </a:lnR>
                    <a:lnT w="12700" cap="flat" cmpd="sng" algn="ctr">
                      <a:solidFill>
                        <a:schemeClr val="accent5">
                          <a:lumMod val="75000"/>
                        </a:schemeClr>
                      </a:solidFill>
                      <a:prstDash val="solid"/>
                      <a:round/>
                      <a:headEnd type="none" w="med" len="med"/>
                      <a:tailEnd type="none" w="med" len="med"/>
                    </a:lnT>
                    <a:lnB w="12700" cap="flat" cmpd="sng" algn="ctr">
                      <a:solidFill>
                        <a:schemeClr val="accent5">
                          <a:lumMod val="75000"/>
                        </a:schemeClr>
                      </a:solidFill>
                      <a:prstDash val="solid"/>
                      <a:round/>
                      <a:headEnd type="none" w="med" len="med"/>
                      <a:tailEnd type="none" w="med" len="med"/>
                    </a:lnB>
                  </a:tcPr>
                </a:tc>
                <a:tc>
                  <a:txBody>
                    <a:bodyPr/>
                    <a:lstStyle/>
                    <a:p>
                      <a:pPr algn="r" fontAlgn="b"/>
                      <a:r>
                        <a:rPr lang="en-US" sz="1800" b="0" i="0" u="none" strike="noStrike" dirty="0" smtClean="0">
                          <a:solidFill>
                            <a:srgbClr val="FF0000"/>
                          </a:solidFill>
                          <a:effectLst/>
                          <a:latin typeface="Arial" panose="020B0604020202020204" pitchFamily="34" charset="0"/>
                          <a:cs typeface="Arial" panose="020B0604020202020204" pitchFamily="34" charset="0"/>
                        </a:rPr>
                        <a:t>(271)</a:t>
                      </a:r>
                      <a:endParaRPr lang="en-US" sz="1800" b="0" i="0" u="none" strike="noStrike" dirty="0">
                        <a:solidFill>
                          <a:srgbClr val="FF0000"/>
                        </a:solidFill>
                        <a:effectLst/>
                        <a:latin typeface="Arial" panose="020B0604020202020204" pitchFamily="34" charset="0"/>
                        <a:cs typeface="Arial" panose="020B0604020202020204" pitchFamily="34" charset="0"/>
                      </a:endParaRPr>
                    </a:p>
                  </a:txBody>
                  <a:tcPr marL="9525" marR="9525" marT="9525" marB="0" anchor="b">
                    <a:lnL w="12700" cap="flat" cmpd="sng" algn="ctr">
                      <a:solidFill>
                        <a:schemeClr val="accent5">
                          <a:lumMod val="75000"/>
                        </a:schemeClr>
                      </a:solidFill>
                      <a:prstDash val="solid"/>
                      <a:round/>
                      <a:headEnd type="none" w="med" len="med"/>
                      <a:tailEnd type="none" w="med" len="med"/>
                    </a:lnL>
                    <a:lnR w="12700" cap="flat" cmpd="sng" algn="ctr">
                      <a:solidFill>
                        <a:schemeClr val="accent5">
                          <a:lumMod val="75000"/>
                        </a:schemeClr>
                      </a:solidFill>
                      <a:prstDash val="solid"/>
                      <a:round/>
                      <a:headEnd type="none" w="med" len="med"/>
                      <a:tailEnd type="none" w="med" len="med"/>
                    </a:lnR>
                    <a:lnT w="12700" cap="flat" cmpd="sng" algn="ctr">
                      <a:solidFill>
                        <a:schemeClr val="accent5">
                          <a:lumMod val="75000"/>
                        </a:schemeClr>
                      </a:solidFill>
                      <a:prstDash val="solid"/>
                      <a:round/>
                      <a:headEnd type="none" w="med" len="med"/>
                      <a:tailEnd type="none" w="med" len="med"/>
                    </a:lnT>
                    <a:lnB w="12700" cap="flat" cmpd="sng" algn="ctr">
                      <a:solidFill>
                        <a:schemeClr val="accent5">
                          <a:lumMod val="75000"/>
                        </a:schemeClr>
                      </a:solidFill>
                      <a:prstDash val="solid"/>
                      <a:round/>
                      <a:headEnd type="none" w="med" len="med"/>
                      <a:tailEnd type="none" w="med" len="med"/>
                    </a:lnB>
                  </a:tcPr>
                </a:tc>
                <a:tc>
                  <a:txBody>
                    <a:bodyPr/>
                    <a:lstStyle/>
                    <a:p>
                      <a:pPr algn="r" fontAlgn="b"/>
                      <a:r>
                        <a:rPr lang="en-US" sz="1800" b="0" i="0" u="none" strike="noStrike" dirty="0" smtClean="0">
                          <a:solidFill>
                            <a:srgbClr val="000000"/>
                          </a:solidFill>
                          <a:effectLst/>
                          <a:latin typeface="Arial" panose="020B0604020202020204" pitchFamily="34" charset="0"/>
                          <a:cs typeface="Arial" panose="020B0604020202020204" pitchFamily="34" charset="0"/>
                        </a:rPr>
                        <a:t>0.00%</a:t>
                      </a:r>
                      <a:endParaRPr lang="en-US" sz="18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b">
                    <a:lnL w="12700" cap="flat" cmpd="sng" algn="ctr">
                      <a:solidFill>
                        <a:schemeClr val="accent5">
                          <a:lumMod val="75000"/>
                        </a:schemeClr>
                      </a:solidFill>
                      <a:prstDash val="solid"/>
                      <a:round/>
                      <a:headEnd type="none" w="med" len="med"/>
                      <a:tailEnd type="none" w="med" len="med"/>
                    </a:lnL>
                    <a:lnR w="12700" cap="flat" cmpd="sng" algn="ctr">
                      <a:solidFill>
                        <a:schemeClr val="accent5">
                          <a:lumMod val="75000"/>
                        </a:schemeClr>
                      </a:solidFill>
                      <a:prstDash val="solid"/>
                      <a:round/>
                      <a:headEnd type="none" w="med" len="med"/>
                      <a:tailEnd type="none" w="med" len="med"/>
                    </a:lnR>
                    <a:lnT w="12700" cap="flat" cmpd="sng" algn="ctr">
                      <a:solidFill>
                        <a:schemeClr val="accent5">
                          <a:lumMod val="75000"/>
                        </a:schemeClr>
                      </a:solidFill>
                      <a:prstDash val="solid"/>
                      <a:round/>
                      <a:headEnd type="none" w="med" len="med"/>
                      <a:tailEnd type="none" w="med" len="med"/>
                    </a:lnT>
                    <a:lnB w="12700" cap="flat" cmpd="sng" algn="ctr">
                      <a:solidFill>
                        <a:schemeClr val="accent5">
                          <a:lumMod val="75000"/>
                        </a:schemeClr>
                      </a:solidFill>
                      <a:prstDash val="solid"/>
                      <a:round/>
                      <a:headEnd type="none" w="med" len="med"/>
                      <a:tailEnd type="none" w="med" len="med"/>
                    </a:lnB>
                  </a:tcPr>
                </a:tc>
                <a:extLst>
                  <a:ext uri="{0D108BD9-81ED-4DB2-BD59-A6C34878D82A}">
                    <a16:rowId xmlns:a16="http://schemas.microsoft.com/office/drawing/2014/main" val="4009113808"/>
                  </a:ext>
                </a:extLst>
              </a:tr>
              <a:tr h="369654">
                <a:tc>
                  <a:txBody>
                    <a:bodyPr/>
                    <a:lstStyle/>
                    <a:p>
                      <a:pPr algn="l" fontAlgn="b"/>
                      <a:r>
                        <a:rPr lang="en-US" sz="1800" b="1" i="0" u="none" strike="noStrike" dirty="0" smtClean="0">
                          <a:solidFill>
                            <a:srgbClr val="000000"/>
                          </a:solidFill>
                          <a:effectLst/>
                          <a:latin typeface="Arial" panose="020B0604020202020204" pitchFamily="34" charset="0"/>
                          <a:cs typeface="Arial" panose="020B0604020202020204" pitchFamily="34" charset="0"/>
                        </a:rPr>
                        <a:t>TOTAL</a:t>
                      </a:r>
                      <a:endParaRPr lang="en-US" sz="1800" b="1"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b">
                    <a:lnL w="12700" cap="flat" cmpd="sng" algn="ctr">
                      <a:solidFill>
                        <a:schemeClr val="accent5">
                          <a:lumMod val="75000"/>
                        </a:schemeClr>
                      </a:solidFill>
                      <a:prstDash val="solid"/>
                      <a:round/>
                      <a:headEnd type="none" w="med" len="med"/>
                      <a:tailEnd type="none" w="med" len="med"/>
                    </a:lnL>
                    <a:lnR w="12700" cap="flat" cmpd="sng" algn="ctr">
                      <a:solidFill>
                        <a:schemeClr val="accent5">
                          <a:lumMod val="75000"/>
                        </a:schemeClr>
                      </a:solidFill>
                      <a:prstDash val="solid"/>
                      <a:round/>
                      <a:headEnd type="none" w="med" len="med"/>
                      <a:tailEnd type="none" w="med" len="med"/>
                    </a:lnR>
                    <a:lnT w="12700" cap="flat" cmpd="sng" algn="ctr">
                      <a:solidFill>
                        <a:schemeClr val="accent5">
                          <a:lumMod val="75000"/>
                        </a:schemeClr>
                      </a:solidFill>
                      <a:prstDash val="solid"/>
                      <a:round/>
                      <a:headEnd type="none" w="med" len="med"/>
                      <a:tailEnd type="none" w="med" len="med"/>
                    </a:lnT>
                    <a:lnB w="12700" cap="flat" cmpd="sng" algn="ctr">
                      <a:solidFill>
                        <a:schemeClr val="accent5">
                          <a:lumMod val="75000"/>
                        </a:schemeClr>
                      </a:solidFill>
                      <a:prstDash val="solid"/>
                      <a:round/>
                      <a:headEnd type="none" w="med" len="med"/>
                      <a:tailEnd type="none" w="med" len="med"/>
                    </a:lnB>
                  </a:tcPr>
                </a:tc>
                <a:tc>
                  <a:txBody>
                    <a:bodyPr/>
                    <a:lstStyle/>
                    <a:p>
                      <a:pPr algn="r" fontAlgn="b"/>
                      <a:r>
                        <a:rPr lang="en-US" sz="1800" b="1" i="0" u="none" strike="noStrike" dirty="0" smtClean="0">
                          <a:solidFill>
                            <a:srgbClr val="000000"/>
                          </a:solidFill>
                          <a:effectLst/>
                          <a:latin typeface="Arial" panose="020B0604020202020204" pitchFamily="34" charset="0"/>
                          <a:cs typeface="Arial" panose="020B0604020202020204" pitchFamily="34" charset="0"/>
                        </a:rPr>
                        <a:t>278,229</a:t>
                      </a:r>
                      <a:endParaRPr lang="en-US" sz="1800" b="1"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b">
                    <a:lnL w="12700" cap="flat" cmpd="sng" algn="ctr">
                      <a:solidFill>
                        <a:schemeClr val="accent5">
                          <a:lumMod val="75000"/>
                        </a:schemeClr>
                      </a:solidFill>
                      <a:prstDash val="solid"/>
                      <a:round/>
                      <a:headEnd type="none" w="med" len="med"/>
                      <a:tailEnd type="none" w="med" len="med"/>
                    </a:lnL>
                    <a:lnR w="12700" cap="flat" cmpd="sng" algn="ctr">
                      <a:solidFill>
                        <a:schemeClr val="accent5">
                          <a:lumMod val="75000"/>
                        </a:schemeClr>
                      </a:solidFill>
                      <a:prstDash val="solid"/>
                      <a:round/>
                      <a:headEnd type="none" w="med" len="med"/>
                      <a:tailEnd type="none" w="med" len="med"/>
                    </a:lnR>
                    <a:lnT w="12700" cap="flat" cmpd="sng" algn="ctr">
                      <a:solidFill>
                        <a:schemeClr val="accent5">
                          <a:lumMod val="75000"/>
                        </a:schemeClr>
                      </a:solidFill>
                      <a:prstDash val="solid"/>
                      <a:round/>
                      <a:headEnd type="none" w="med" len="med"/>
                      <a:tailEnd type="none" w="med" len="med"/>
                    </a:lnT>
                    <a:lnB w="12700" cap="flat" cmpd="sng" algn="ctr">
                      <a:solidFill>
                        <a:schemeClr val="accent5">
                          <a:lumMod val="75000"/>
                        </a:schemeClr>
                      </a:solidFill>
                      <a:prstDash val="solid"/>
                      <a:round/>
                      <a:headEnd type="none" w="med" len="med"/>
                      <a:tailEnd type="none" w="med" len="med"/>
                    </a:lnB>
                  </a:tcPr>
                </a:tc>
                <a:tc>
                  <a:txBody>
                    <a:bodyPr/>
                    <a:lstStyle/>
                    <a:p>
                      <a:pPr algn="r" fontAlgn="b"/>
                      <a:r>
                        <a:rPr lang="en-US" sz="1800" b="1" i="0" u="none" strike="noStrike" dirty="0" smtClean="0">
                          <a:solidFill>
                            <a:srgbClr val="000000"/>
                          </a:solidFill>
                          <a:effectLst/>
                          <a:latin typeface="Arial" panose="020B0604020202020204" pitchFamily="34" charset="0"/>
                          <a:cs typeface="Arial" panose="020B0604020202020204" pitchFamily="34" charset="0"/>
                        </a:rPr>
                        <a:t>274,529</a:t>
                      </a:r>
                      <a:endParaRPr lang="en-US" sz="1800" b="1"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b">
                    <a:lnL w="12700" cap="flat" cmpd="sng" algn="ctr">
                      <a:solidFill>
                        <a:schemeClr val="accent5">
                          <a:lumMod val="75000"/>
                        </a:schemeClr>
                      </a:solidFill>
                      <a:prstDash val="solid"/>
                      <a:round/>
                      <a:headEnd type="none" w="med" len="med"/>
                      <a:tailEnd type="none" w="med" len="med"/>
                    </a:lnL>
                    <a:lnR w="12700" cap="flat" cmpd="sng" algn="ctr">
                      <a:solidFill>
                        <a:schemeClr val="accent5">
                          <a:lumMod val="75000"/>
                        </a:schemeClr>
                      </a:solidFill>
                      <a:prstDash val="solid"/>
                      <a:round/>
                      <a:headEnd type="none" w="med" len="med"/>
                      <a:tailEnd type="none" w="med" len="med"/>
                    </a:lnR>
                    <a:lnT w="12700" cap="flat" cmpd="sng" algn="ctr">
                      <a:solidFill>
                        <a:schemeClr val="accent5">
                          <a:lumMod val="75000"/>
                        </a:schemeClr>
                      </a:solidFill>
                      <a:prstDash val="solid"/>
                      <a:round/>
                      <a:headEnd type="none" w="med" len="med"/>
                      <a:tailEnd type="none" w="med" len="med"/>
                    </a:lnT>
                    <a:lnB w="12700" cap="flat" cmpd="sng" algn="ctr">
                      <a:solidFill>
                        <a:schemeClr val="accent5">
                          <a:lumMod val="75000"/>
                        </a:schemeClr>
                      </a:solidFill>
                      <a:prstDash val="solid"/>
                      <a:round/>
                      <a:headEnd type="none" w="med" len="med"/>
                      <a:tailEnd type="none" w="med" len="med"/>
                    </a:lnB>
                  </a:tcPr>
                </a:tc>
                <a:tc>
                  <a:txBody>
                    <a:bodyPr/>
                    <a:lstStyle/>
                    <a:p>
                      <a:pPr algn="r" fontAlgn="b"/>
                      <a:r>
                        <a:rPr lang="en-US" sz="1800" b="1" i="0" u="none" strike="noStrike" dirty="0" smtClean="0">
                          <a:solidFill>
                            <a:srgbClr val="000000"/>
                          </a:solidFill>
                          <a:effectLst/>
                          <a:latin typeface="Arial" panose="020B0604020202020204" pitchFamily="34" charset="0"/>
                          <a:cs typeface="Arial" panose="020B0604020202020204" pitchFamily="34" charset="0"/>
                        </a:rPr>
                        <a:t>98.67%</a:t>
                      </a:r>
                      <a:endParaRPr lang="en-US" sz="1800" b="1"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b">
                    <a:lnL w="12700" cap="flat" cmpd="sng" algn="ctr">
                      <a:solidFill>
                        <a:schemeClr val="accent5">
                          <a:lumMod val="75000"/>
                        </a:schemeClr>
                      </a:solidFill>
                      <a:prstDash val="solid"/>
                      <a:round/>
                      <a:headEnd type="none" w="med" len="med"/>
                      <a:tailEnd type="none" w="med" len="med"/>
                    </a:lnL>
                    <a:lnR w="12700" cap="flat" cmpd="sng" algn="ctr">
                      <a:solidFill>
                        <a:schemeClr val="accent5">
                          <a:lumMod val="75000"/>
                        </a:schemeClr>
                      </a:solidFill>
                      <a:prstDash val="solid"/>
                      <a:round/>
                      <a:headEnd type="none" w="med" len="med"/>
                      <a:tailEnd type="none" w="med" len="med"/>
                    </a:lnR>
                    <a:lnT w="12700" cap="flat" cmpd="sng" algn="ctr">
                      <a:solidFill>
                        <a:schemeClr val="accent5">
                          <a:lumMod val="75000"/>
                        </a:schemeClr>
                      </a:solidFill>
                      <a:prstDash val="solid"/>
                      <a:round/>
                      <a:headEnd type="none" w="med" len="med"/>
                      <a:tailEnd type="none" w="med" len="med"/>
                    </a:lnT>
                    <a:lnB w="12700" cap="flat" cmpd="sng" algn="ctr">
                      <a:solidFill>
                        <a:schemeClr val="accent5">
                          <a:lumMod val="75000"/>
                        </a:schemeClr>
                      </a:solidFill>
                      <a:prstDash val="solid"/>
                      <a:round/>
                      <a:headEnd type="none" w="med" len="med"/>
                      <a:tailEnd type="none" w="med" len="med"/>
                    </a:lnB>
                  </a:tcPr>
                </a:tc>
                <a:tc>
                  <a:txBody>
                    <a:bodyPr/>
                    <a:lstStyle/>
                    <a:p>
                      <a:pPr algn="r" fontAlgn="b"/>
                      <a:r>
                        <a:rPr lang="en-US" sz="1800" b="1" i="0" u="none" strike="noStrike" dirty="0" smtClean="0">
                          <a:solidFill>
                            <a:srgbClr val="000000"/>
                          </a:solidFill>
                          <a:effectLst/>
                          <a:latin typeface="Arial" panose="020B0604020202020204" pitchFamily="34" charset="0"/>
                          <a:cs typeface="Arial" panose="020B0604020202020204" pitchFamily="34" charset="0"/>
                        </a:rPr>
                        <a:t>3,700</a:t>
                      </a:r>
                      <a:endParaRPr lang="en-US" sz="1800" b="1"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b">
                    <a:lnL w="12700" cap="flat" cmpd="sng" algn="ctr">
                      <a:solidFill>
                        <a:schemeClr val="accent5">
                          <a:lumMod val="75000"/>
                        </a:schemeClr>
                      </a:solidFill>
                      <a:prstDash val="solid"/>
                      <a:round/>
                      <a:headEnd type="none" w="med" len="med"/>
                      <a:tailEnd type="none" w="med" len="med"/>
                    </a:lnL>
                    <a:lnR w="12700" cap="flat" cmpd="sng" algn="ctr">
                      <a:solidFill>
                        <a:schemeClr val="accent5">
                          <a:lumMod val="75000"/>
                        </a:schemeClr>
                      </a:solidFill>
                      <a:prstDash val="solid"/>
                      <a:round/>
                      <a:headEnd type="none" w="med" len="med"/>
                      <a:tailEnd type="none" w="med" len="med"/>
                    </a:lnR>
                    <a:lnT w="12700" cap="flat" cmpd="sng" algn="ctr">
                      <a:solidFill>
                        <a:schemeClr val="accent5">
                          <a:lumMod val="75000"/>
                        </a:schemeClr>
                      </a:solidFill>
                      <a:prstDash val="solid"/>
                      <a:round/>
                      <a:headEnd type="none" w="med" len="med"/>
                      <a:tailEnd type="none" w="med" len="med"/>
                    </a:lnT>
                    <a:lnB w="12700" cap="flat" cmpd="sng" algn="ctr">
                      <a:solidFill>
                        <a:schemeClr val="accent5">
                          <a:lumMod val="75000"/>
                        </a:schemeClr>
                      </a:solidFill>
                      <a:prstDash val="solid"/>
                      <a:round/>
                      <a:headEnd type="none" w="med" len="med"/>
                      <a:tailEnd type="none" w="med" len="med"/>
                    </a:lnB>
                  </a:tcPr>
                </a:tc>
                <a:tc>
                  <a:txBody>
                    <a:bodyPr/>
                    <a:lstStyle/>
                    <a:p>
                      <a:pPr algn="r" fontAlgn="b"/>
                      <a:r>
                        <a:rPr lang="en-US" sz="1800" b="1" i="0" u="none" strike="noStrike" dirty="0" smtClean="0">
                          <a:solidFill>
                            <a:srgbClr val="000000"/>
                          </a:solidFill>
                          <a:effectLst/>
                          <a:latin typeface="Arial" panose="020B0604020202020204" pitchFamily="34" charset="0"/>
                          <a:cs typeface="Arial" panose="020B0604020202020204" pitchFamily="34" charset="0"/>
                        </a:rPr>
                        <a:t>1.33%</a:t>
                      </a:r>
                      <a:endParaRPr lang="en-US" sz="1800" b="1"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b">
                    <a:lnL w="12700" cap="flat" cmpd="sng" algn="ctr">
                      <a:solidFill>
                        <a:schemeClr val="accent5">
                          <a:lumMod val="75000"/>
                        </a:schemeClr>
                      </a:solidFill>
                      <a:prstDash val="solid"/>
                      <a:round/>
                      <a:headEnd type="none" w="med" len="med"/>
                      <a:tailEnd type="none" w="med" len="med"/>
                    </a:lnL>
                    <a:lnR w="12700" cap="flat" cmpd="sng" algn="ctr">
                      <a:solidFill>
                        <a:schemeClr val="accent5">
                          <a:lumMod val="75000"/>
                        </a:schemeClr>
                      </a:solidFill>
                      <a:prstDash val="solid"/>
                      <a:round/>
                      <a:headEnd type="none" w="med" len="med"/>
                      <a:tailEnd type="none" w="med" len="med"/>
                    </a:lnR>
                    <a:lnT w="12700" cap="flat" cmpd="sng" algn="ctr">
                      <a:solidFill>
                        <a:schemeClr val="accent5">
                          <a:lumMod val="75000"/>
                        </a:schemeClr>
                      </a:solidFill>
                      <a:prstDash val="solid"/>
                      <a:round/>
                      <a:headEnd type="none" w="med" len="med"/>
                      <a:tailEnd type="none" w="med" len="med"/>
                    </a:lnT>
                    <a:lnB w="12700" cap="flat" cmpd="sng" algn="ctr">
                      <a:solidFill>
                        <a:schemeClr val="accent5">
                          <a:lumMod val="75000"/>
                        </a:schemeClr>
                      </a:solidFill>
                      <a:prstDash val="solid"/>
                      <a:round/>
                      <a:headEnd type="none" w="med" len="med"/>
                      <a:tailEnd type="none" w="med" len="med"/>
                    </a:lnB>
                  </a:tcPr>
                </a:tc>
                <a:extLst>
                  <a:ext uri="{0D108BD9-81ED-4DB2-BD59-A6C34878D82A}">
                    <a16:rowId xmlns:a16="http://schemas.microsoft.com/office/drawing/2014/main" val="199716654"/>
                  </a:ext>
                </a:extLst>
              </a:tr>
            </a:tbl>
          </a:graphicData>
        </a:graphic>
      </p:graphicFrame>
    </p:spTree>
    <p:extLst>
      <p:ext uri="{BB962C8B-B14F-4D97-AF65-F5344CB8AC3E}">
        <p14:creationId xmlns:p14="http://schemas.microsoft.com/office/powerpoint/2010/main" val="407987735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422972" y="6597352"/>
            <a:ext cx="221036" cy="267570"/>
          </a:xfrm>
          <a:prstGeom prst="rect">
            <a:avLst/>
          </a:prstGeom>
        </p:spPr>
      </p:pic>
      <p:sp>
        <p:nvSpPr>
          <p:cNvPr id="4" name="Slide Number Placeholder 3"/>
          <p:cNvSpPr>
            <a:spLocks noGrp="1"/>
          </p:cNvSpPr>
          <p:nvPr>
            <p:ph type="sldNum" sz="quarter" idx="12"/>
          </p:nvPr>
        </p:nvSpPr>
        <p:spPr/>
        <p:txBody>
          <a:bodyPr/>
          <a:lstStyle/>
          <a:p>
            <a:fld id="{CDAF3C70-3F06-4597-AE16-5F5EF8F327DE}" type="slidenum">
              <a:rPr lang="en-ZA" sz="1400" smtClean="0">
                <a:latin typeface="Arial" panose="020B0604020202020204" pitchFamily="34" charset="0"/>
                <a:cs typeface="Arial" panose="020B0604020202020204" pitchFamily="34" charset="0"/>
              </a:rPr>
              <a:t>12</a:t>
            </a:fld>
            <a:endParaRPr lang="en-ZA" sz="1400">
              <a:latin typeface="Arial" panose="020B0604020202020204" pitchFamily="34" charset="0"/>
              <a:cs typeface="Arial" panose="020B0604020202020204" pitchFamily="34" charset="0"/>
            </a:endParaRPr>
          </a:p>
        </p:txBody>
      </p:sp>
      <p:sp>
        <p:nvSpPr>
          <p:cNvPr id="5" name="Rectangle 4"/>
          <p:cNvSpPr/>
          <p:nvPr/>
        </p:nvSpPr>
        <p:spPr>
          <a:xfrm>
            <a:off x="2424113" y="208177"/>
            <a:ext cx="4572000" cy="461665"/>
          </a:xfrm>
          <a:prstGeom prst="rect">
            <a:avLst/>
          </a:prstGeom>
        </p:spPr>
        <p:txBody>
          <a:bodyPr>
            <a:spAutoFit/>
          </a:bodyPr>
          <a:lstStyle/>
          <a:p>
            <a:pPr algn="ctr"/>
            <a:r>
              <a:rPr lang="it-IT" sz="2400" b="1" dirty="0" smtClean="0">
                <a:solidFill>
                  <a:srgbClr val="993300"/>
                </a:solidFill>
                <a:latin typeface="Berlin Sans FB Demi" panose="020E0802020502020306" pitchFamily="34" charset="0"/>
                <a:cs typeface="Arial" panose="020B0604020202020204" pitchFamily="34" charset="0"/>
              </a:rPr>
              <a:t>PSC 2019/20 AUDIT OUTCOME</a:t>
            </a:r>
            <a:endParaRPr lang="en-US" sz="2400" dirty="0"/>
          </a:p>
        </p:txBody>
      </p:sp>
      <p:cxnSp>
        <p:nvCxnSpPr>
          <p:cNvPr id="857" name="Straight Connector 856"/>
          <p:cNvCxnSpPr/>
          <p:nvPr/>
        </p:nvCxnSpPr>
        <p:spPr>
          <a:xfrm>
            <a:off x="3107184" y="1740023"/>
            <a:ext cx="0" cy="0"/>
          </a:xfrm>
          <a:prstGeom prst="line">
            <a:avLst/>
          </a:prstGeom>
        </p:spPr>
        <p:style>
          <a:lnRef idx="1">
            <a:schemeClr val="accent1"/>
          </a:lnRef>
          <a:fillRef idx="0">
            <a:schemeClr val="accent1"/>
          </a:fillRef>
          <a:effectRef idx="0">
            <a:schemeClr val="accent1"/>
          </a:effectRef>
          <a:fontRef idx="minor">
            <a:schemeClr val="tx1"/>
          </a:fontRef>
        </p:style>
      </p:cxnSp>
      <p:graphicFrame>
        <p:nvGraphicFramePr>
          <p:cNvPr id="3" name="Table 2"/>
          <p:cNvGraphicFramePr>
            <a:graphicFrameLocks noGrp="1"/>
          </p:cNvGraphicFramePr>
          <p:nvPr>
            <p:extLst>
              <p:ext uri="{D42A27DB-BD31-4B8C-83A1-F6EECF244321}">
                <p14:modId xmlns:p14="http://schemas.microsoft.com/office/powerpoint/2010/main" val="1386642889"/>
              </p:ext>
            </p:extLst>
          </p:nvPr>
        </p:nvGraphicFramePr>
        <p:xfrm>
          <a:off x="2731068" y="3783101"/>
          <a:ext cx="3244850" cy="2595880"/>
        </p:xfrm>
        <a:graphic>
          <a:graphicData uri="http://schemas.openxmlformats.org/drawingml/2006/table">
            <a:tbl>
              <a:tblPr>
                <a:tableStyleId>{5C22544A-7EE6-4342-B048-85BDC9FD1C3A}</a:tableStyleId>
              </a:tblPr>
              <a:tblGrid>
                <a:gridCol w="3244850">
                  <a:extLst>
                    <a:ext uri="{9D8B030D-6E8A-4147-A177-3AD203B41FA5}">
                      <a16:colId xmlns:a16="http://schemas.microsoft.com/office/drawing/2014/main" val="20000"/>
                    </a:ext>
                  </a:extLst>
                </a:gridCol>
              </a:tblGrid>
              <a:tr h="370840">
                <a:tc>
                  <a:txBody>
                    <a:bodyPr/>
                    <a:lstStyle/>
                    <a:p>
                      <a:pPr algn="ctr"/>
                      <a:r>
                        <a:rPr lang="en-US" dirty="0" smtClean="0">
                          <a:latin typeface="Arial" panose="020B0604020202020204" pitchFamily="34" charset="0"/>
                          <a:cs typeface="Arial" panose="020B0604020202020204" pitchFamily="34" charset="0"/>
                        </a:rPr>
                        <a:t>Types of Audit Outcomes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370840">
                <a:tc>
                  <a:txBody>
                    <a:bodyPr/>
                    <a:lstStyle/>
                    <a:p>
                      <a:pPr algn="ctr"/>
                      <a:r>
                        <a:rPr lang="en-US" dirty="0" smtClean="0">
                          <a:latin typeface="Arial" panose="020B0604020202020204" pitchFamily="34" charset="0"/>
                          <a:cs typeface="Arial" panose="020B0604020202020204" pitchFamily="34" charset="0"/>
                        </a:rPr>
                        <a:t>Clean audit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B050"/>
                    </a:solidFill>
                  </a:tcPr>
                </a:tc>
                <a:extLst>
                  <a:ext uri="{0D108BD9-81ED-4DB2-BD59-A6C34878D82A}">
                    <a16:rowId xmlns:a16="http://schemas.microsoft.com/office/drawing/2014/main" val="10001"/>
                  </a:ext>
                </a:extLst>
              </a:tr>
              <a:tr h="370840">
                <a:tc>
                  <a:txBody>
                    <a:bodyPr/>
                    <a:lstStyle/>
                    <a:p>
                      <a:pPr algn="ctr"/>
                      <a:r>
                        <a:rPr lang="en-US" dirty="0" smtClean="0">
                          <a:latin typeface="Arial" panose="020B0604020202020204" pitchFamily="34" charset="0"/>
                          <a:cs typeface="Arial" panose="020B0604020202020204" pitchFamily="34" charset="0"/>
                        </a:rPr>
                        <a:t>Unqualified</a:t>
                      </a:r>
                      <a:r>
                        <a:rPr lang="en-US" baseline="0" dirty="0" smtClean="0">
                          <a:latin typeface="Arial" panose="020B0604020202020204" pitchFamily="34" charset="0"/>
                          <a:cs typeface="Arial" panose="020B0604020202020204" pitchFamily="34" charset="0"/>
                        </a:rPr>
                        <a:t> audit with findings</a:t>
                      </a:r>
                      <a:endParaRPr lang="en-US" dirty="0">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C000"/>
                    </a:solidFill>
                  </a:tcPr>
                </a:tc>
                <a:extLst>
                  <a:ext uri="{0D108BD9-81ED-4DB2-BD59-A6C34878D82A}">
                    <a16:rowId xmlns:a16="http://schemas.microsoft.com/office/drawing/2014/main" val="10002"/>
                  </a:ext>
                </a:extLst>
              </a:tr>
              <a:tr h="370840">
                <a:tc>
                  <a:txBody>
                    <a:bodyPr/>
                    <a:lstStyle/>
                    <a:p>
                      <a:pPr algn="ctr"/>
                      <a:r>
                        <a:rPr lang="en-US" dirty="0" smtClean="0">
                          <a:latin typeface="Arial" panose="020B0604020202020204" pitchFamily="34" charset="0"/>
                          <a:cs typeface="Arial" panose="020B0604020202020204" pitchFamily="34" charset="0"/>
                        </a:rPr>
                        <a:t>Qualified</a:t>
                      </a:r>
                      <a:r>
                        <a:rPr lang="en-US" baseline="0" dirty="0" smtClean="0">
                          <a:latin typeface="Arial" panose="020B0604020202020204" pitchFamily="34" charset="0"/>
                          <a:cs typeface="Arial" panose="020B0604020202020204" pitchFamily="34" charset="0"/>
                        </a:rPr>
                        <a:t> with findings</a:t>
                      </a:r>
                      <a:endParaRPr lang="en-US" dirty="0">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800080"/>
                    </a:solidFill>
                  </a:tcPr>
                </a:tc>
                <a:extLst>
                  <a:ext uri="{0D108BD9-81ED-4DB2-BD59-A6C34878D82A}">
                    <a16:rowId xmlns:a16="http://schemas.microsoft.com/office/drawing/2014/main" val="10003"/>
                  </a:ext>
                </a:extLst>
              </a:tr>
              <a:tr h="370840">
                <a:tc>
                  <a:txBody>
                    <a:bodyPr/>
                    <a:lstStyle/>
                    <a:p>
                      <a:pPr algn="ctr"/>
                      <a:r>
                        <a:rPr lang="en-US" dirty="0" smtClean="0">
                          <a:latin typeface="Arial" panose="020B0604020202020204" pitchFamily="34" charset="0"/>
                          <a:cs typeface="Arial" panose="020B0604020202020204" pitchFamily="34" charset="0"/>
                        </a:rPr>
                        <a:t>Adverse</a:t>
                      </a:r>
                      <a:r>
                        <a:rPr lang="en-US" baseline="0" dirty="0" smtClean="0">
                          <a:latin typeface="Arial" panose="020B0604020202020204" pitchFamily="34" charset="0"/>
                          <a:cs typeface="Arial" panose="020B0604020202020204" pitchFamily="34" charset="0"/>
                        </a:rPr>
                        <a:t> with findings</a:t>
                      </a:r>
                      <a:endParaRPr lang="en-US" dirty="0">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3399"/>
                    </a:solidFill>
                  </a:tcPr>
                </a:tc>
                <a:extLst>
                  <a:ext uri="{0D108BD9-81ED-4DB2-BD59-A6C34878D82A}">
                    <a16:rowId xmlns:a16="http://schemas.microsoft.com/office/drawing/2014/main" val="10004"/>
                  </a:ext>
                </a:extLst>
              </a:tr>
              <a:tr h="370840">
                <a:tc>
                  <a:txBody>
                    <a:bodyPr/>
                    <a:lstStyle/>
                    <a:p>
                      <a:pPr algn="ctr"/>
                      <a:r>
                        <a:rPr lang="en-US" dirty="0" smtClean="0">
                          <a:latin typeface="Arial" panose="020B0604020202020204" pitchFamily="34" charset="0"/>
                          <a:cs typeface="Arial" panose="020B0604020202020204" pitchFamily="34" charset="0"/>
                        </a:rPr>
                        <a:t>Disclaimer</a:t>
                      </a:r>
                      <a:r>
                        <a:rPr lang="en-US" baseline="0" dirty="0" smtClean="0">
                          <a:latin typeface="Arial" panose="020B0604020202020204" pitchFamily="34" charset="0"/>
                          <a:cs typeface="Arial" panose="020B0604020202020204" pitchFamily="34" charset="0"/>
                        </a:rPr>
                        <a:t> with findings</a:t>
                      </a:r>
                      <a:endParaRPr lang="en-US" dirty="0">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0000"/>
                    </a:solidFill>
                  </a:tcPr>
                </a:tc>
                <a:extLst>
                  <a:ext uri="{0D108BD9-81ED-4DB2-BD59-A6C34878D82A}">
                    <a16:rowId xmlns:a16="http://schemas.microsoft.com/office/drawing/2014/main" val="10005"/>
                  </a:ext>
                </a:extLst>
              </a:tr>
              <a:tr h="370840">
                <a:tc>
                  <a:txBody>
                    <a:bodyPr/>
                    <a:lstStyle/>
                    <a:p>
                      <a:pPr algn="ctr"/>
                      <a:r>
                        <a:rPr lang="en-US" dirty="0" smtClean="0">
                          <a:latin typeface="Arial" panose="020B0604020202020204" pitchFamily="34" charset="0"/>
                          <a:cs typeface="Arial" panose="020B0604020202020204" pitchFamily="34" charset="0"/>
                        </a:rPr>
                        <a:t>Outstanding audits</a:t>
                      </a:r>
                      <a:endParaRPr lang="en-US" dirty="0">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2">
                        <a:lumMod val="60000"/>
                        <a:lumOff val="40000"/>
                      </a:schemeClr>
                    </a:solidFill>
                  </a:tcPr>
                </a:tc>
                <a:extLst>
                  <a:ext uri="{0D108BD9-81ED-4DB2-BD59-A6C34878D82A}">
                    <a16:rowId xmlns:a16="http://schemas.microsoft.com/office/drawing/2014/main" val="10006"/>
                  </a:ext>
                </a:extLst>
              </a:tr>
            </a:tbl>
          </a:graphicData>
        </a:graphic>
      </p:graphicFrame>
      <p:graphicFrame>
        <p:nvGraphicFramePr>
          <p:cNvPr id="711" name="Chart 710"/>
          <p:cNvGraphicFramePr>
            <a:graphicFrameLocks/>
          </p:cNvGraphicFramePr>
          <p:nvPr>
            <p:extLst>
              <p:ext uri="{D42A27DB-BD31-4B8C-83A1-F6EECF244321}">
                <p14:modId xmlns:p14="http://schemas.microsoft.com/office/powerpoint/2010/main" val="3396287259"/>
              </p:ext>
            </p:extLst>
          </p:nvPr>
        </p:nvGraphicFramePr>
        <p:xfrm>
          <a:off x="251520" y="1332482"/>
          <a:ext cx="8352928" cy="2232248"/>
        </p:xfrm>
        <a:graphic>
          <a:graphicData uri="http://schemas.openxmlformats.org/drawingml/2006/chart">
            <c:chart xmlns:c="http://schemas.openxmlformats.org/drawingml/2006/chart" xmlns:r="http://schemas.openxmlformats.org/officeDocument/2006/relationships" r:id="rId3"/>
          </a:graphicData>
        </a:graphic>
      </p:graphicFrame>
      <p:sp>
        <p:nvSpPr>
          <p:cNvPr id="6" name="Rectangle 5"/>
          <p:cNvSpPr/>
          <p:nvPr/>
        </p:nvSpPr>
        <p:spPr>
          <a:xfrm>
            <a:off x="453800" y="853965"/>
            <a:ext cx="8159380" cy="369332"/>
          </a:xfrm>
          <a:prstGeom prst="rect">
            <a:avLst/>
          </a:prstGeom>
        </p:spPr>
        <p:txBody>
          <a:bodyPr wrap="square">
            <a:spAutoFit/>
          </a:bodyPr>
          <a:lstStyle/>
          <a:p>
            <a:pPr marL="285750" indent="-285750" algn="just">
              <a:buFont typeface="Arial" panose="020B0604020202020204" pitchFamily="34" charset="0"/>
              <a:buChar char="•"/>
            </a:pPr>
            <a:r>
              <a:rPr lang="en-ZA" dirty="0">
                <a:solidFill>
                  <a:srgbClr val="000000"/>
                </a:solidFill>
                <a:latin typeface="Arial" panose="020B0604020202020204" pitchFamily="34" charset="0"/>
                <a:cs typeface="Arial" panose="020B0604020202020204" pitchFamily="34" charset="0"/>
              </a:rPr>
              <a:t>During 2019/20 audit cycle, the PSC received </a:t>
            </a:r>
            <a:r>
              <a:rPr lang="en-ZA" dirty="0" smtClean="0">
                <a:solidFill>
                  <a:srgbClr val="000000"/>
                </a:solidFill>
                <a:latin typeface="Arial" panose="020B0604020202020204" pitchFamily="34" charset="0"/>
                <a:cs typeface="Arial" panose="020B0604020202020204" pitchFamily="34" charset="0"/>
              </a:rPr>
              <a:t>a clean audit.</a:t>
            </a:r>
            <a:endParaRPr lang="en-ZA" dirty="0">
              <a:solidFill>
                <a:srgbClr val="00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87425516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422972" y="6597352"/>
            <a:ext cx="221036" cy="267570"/>
          </a:xfrm>
          <a:prstGeom prst="rect">
            <a:avLst/>
          </a:prstGeom>
        </p:spPr>
      </p:pic>
      <p:sp>
        <p:nvSpPr>
          <p:cNvPr id="4" name="Slide Number Placeholder 3"/>
          <p:cNvSpPr>
            <a:spLocks noGrp="1"/>
          </p:cNvSpPr>
          <p:nvPr>
            <p:ph type="sldNum" sz="quarter" idx="12"/>
          </p:nvPr>
        </p:nvSpPr>
        <p:spPr/>
        <p:txBody>
          <a:bodyPr/>
          <a:lstStyle/>
          <a:p>
            <a:fld id="{CDAF3C70-3F06-4597-AE16-5F5EF8F327DE}" type="slidenum">
              <a:rPr lang="en-ZA" sz="1400" smtClean="0">
                <a:latin typeface="Arial" panose="020B0604020202020204" pitchFamily="34" charset="0"/>
                <a:cs typeface="Arial" panose="020B0604020202020204" pitchFamily="34" charset="0"/>
              </a:rPr>
              <a:t>13</a:t>
            </a:fld>
            <a:endParaRPr lang="en-ZA" sz="1400">
              <a:latin typeface="Arial" panose="020B0604020202020204" pitchFamily="34" charset="0"/>
              <a:cs typeface="Arial" panose="020B0604020202020204" pitchFamily="34" charset="0"/>
            </a:endParaRPr>
          </a:p>
        </p:txBody>
      </p:sp>
      <p:sp>
        <p:nvSpPr>
          <p:cNvPr id="3" name="Rectangle 2"/>
          <p:cNvSpPr/>
          <p:nvPr/>
        </p:nvSpPr>
        <p:spPr>
          <a:xfrm>
            <a:off x="2555776" y="116632"/>
            <a:ext cx="4572000" cy="464358"/>
          </a:xfrm>
          <a:prstGeom prst="rect">
            <a:avLst/>
          </a:prstGeom>
        </p:spPr>
        <p:txBody>
          <a:bodyPr wrap="square">
            <a:spAutoFit/>
          </a:bodyPr>
          <a:lstStyle/>
          <a:p>
            <a:pPr algn="ctr">
              <a:lnSpc>
                <a:spcPct val="110000"/>
              </a:lnSpc>
            </a:pPr>
            <a:r>
              <a:rPr lang="it-IT" sz="2400" b="1" dirty="0">
                <a:solidFill>
                  <a:srgbClr val="993300"/>
                </a:solidFill>
                <a:latin typeface="Berlin Sans FB Demi" panose="020E0802020502020306" pitchFamily="34" charset="0"/>
                <a:cs typeface="Arial" panose="020B0604020202020204" pitchFamily="34" charset="0"/>
              </a:rPr>
              <a:t>2019/20 AUDIT </a:t>
            </a:r>
            <a:r>
              <a:rPr lang="it-IT" sz="2400" b="1" dirty="0" smtClean="0">
                <a:solidFill>
                  <a:srgbClr val="993300"/>
                </a:solidFill>
                <a:latin typeface="Berlin Sans FB Demi" panose="020E0802020502020306" pitchFamily="34" charset="0"/>
                <a:cs typeface="Arial" panose="020B0604020202020204" pitchFamily="34" charset="0"/>
              </a:rPr>
              <a:t>OUTCOME  </a:t>
            </a:r>
            <a:endParaRPr lang="it-IT" sz="2400" b="1" dirty="0">
              <a:solidFill>
                <a:srgbClr val="993300"/>
              </a:solidFill>
              <a:latin typeface="Berlin Sans FB Demi" panose="020E0802020502020306" pitchFamily="34" charset="0"/>
              <a:cs typeface="Arial" panose="020B0604020202020204" pitchFamily="34" charset="0"/>
            </a:endParaRPr>
          </a:p>
        </p:txBody>
      </p:sp>
      <p:sp>
        <p:nvSpPr>
          <p:cNvPr id="8" name="Rectangle 7"/>
          <p:cNvSpPr/>
          <p:nvPr/>
        </p:nvSpPr>
        <p:spPr>
          <a:xfrm>
            <a:off x="445068" y="735088"/>
            <a:ext cx="8159380" cy="369332"/>
          </a:xfrm>
          <a:prstGeom prst="rect">
            <a:avLst/>
          </a:prstGeom>
        </p:spPr>
        <p:txBody>
          <a:bodyPr wrap="square">
            <a:spAutoFit/>
          </a:bodyPr>
          <a:lstStyle/>
          <a:p>
            <a:pPr marL="285750" indent="-285750" algn="just">
              <a:buFont typeface="Arial" panose="020B0604020202020204" pitchFamily="34" charset="0"/>
              <a:buChar char="•"/>
            </a:pPr>
            <a:r>
              <a:rPr lang="en-ZA" dirty="0" smtClean="0">
                <a:solidFill>
                  <a:srgbClr val="000000"/>
                </a:solidFill>
                <a:latin typeface="Arial" panose="020B0604020202020204" pitchFamily="34" charset="0"/>
                <a:cs typeface="Arial" panose="020B0604020202020204" pitchFamily="34" charset="0"/>
              </a:rPr>
              <a:t>Trend analysis of findings affecting the audit report: </a:t>
            </a:r>
            <a:endParaRPr lang="en-ZA" dirty="0">
              <a:solidFill>
                <a:srgbClr val="000000"/>
              </a:solidFill>
              <a:latin typeface="Arial" panose="020B0604020202020204" pitchFamily="34" charset="0"/>
              <a:cs typeface="Arial" panose="020B0604020202020204" pitchFamily="34" charset="0"/>
            </a:endParaRPr>
          </a:p>
        </p:txBody>
      </p:sp>
      <p:graphicFrame>
        <p:nvGraphicFramePr>
          <p:cNvPr id="12" name="Chart 11"/>
          <p:cNvGraphicFramePr>
            <a:graphicFrameLocks/>
          </p:cNvGraphicFramePr>
          <p:nvPr>
            <p:extLst>
              <p:ext uri="{D42A27DB-BD31-4B8C-83A1-F6EECF244321}">
                <p14:modId xmlns:p14="http://schemas.microsoft.com/office/powerpoint/2010/main" val="3015474997"/>
              </p:ext>
            </p:extLst>
          </p:nvPr>
        </p:nvGraphicFramePr>
        <p:xfrm>
          <a:off x="445068" y="1258518"/>
          <a:ext cx="8447412" cy="4114698"/>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45687391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422972" y="6597352"/>
            <a:ext cx="221036" cy="267570"/>
          </a:xfrm>
          <a:prstGeom prst="rect">
            <a:avLst/>
          </a:prstGeom>
        </p:spPr>
      </p:pic>
      <p:sp>
        <p:nvSpPr>
          <p:cNvPr id="4" name="Slide Number Placeholder 3"/>
          <p:cNvSpPr>
            <a:spLocks noGrp="1"/>
          </p:cNvSpPr>
          <p:nvPr>
            <p:ph type="sldNum" sz="quarter" idx="12"/>
          </p:nvPr>
        </p:nvSpPr>
        <p:spPr/>
        <p:txBody>
          <a:bodyPr/>
          <a:lstStyle/>
          <a:p>
            <a:fld id="{CDAF3C70-3F06-4597-AE16-5F5EF8F327DE}" type="slidenum">
              <a:rPr lang="en-ZA" sz="1400" smtClean="0">
                <a:latin typeface="Arial" panose="020B0604020202020204" pitchFamily="34" charset="0"/>
                <a:cs typeface="Arial" panose="020B0604020202020204" pitchFamily="34" charset="0"/>
              </a:rPr>
              <a:t>14</a:t>
            </a:fld>
            <a:endParaRPr lang="en-ZA" sz="1400">
              <a:latin typeface="Arial" panose="020B0604020202020204" pitchFamily="34" charset="0"/>
              <a:cs typeface="Arial" panose="020B0604020202020204" pitchFamily="34" charset="0"/>
            </a:endParaRPr>
          </a:p>
        </p:txBody>
      </p:sp>
      <p:sp>
        <p:nvSpPr>
          <p:cNvPr id="3" name="Rectangle 2"/>
          <p:cNvSpPr/>
          <p:nvPr/>
        </p:nvSpPr>
        <p:spPr>
          <a:xfrm>
            <a:off x="2555776" y="146361"/>
            <a:ext cx="4572000" cy="870623"/>
          </a:xfrm>
          <a:prstGeom prst="rect">
            <a:avLst/>
          </a:prstGeom>
        </p:spPr>
        <p:txBody>
          <a:bodyPr wrap="square">
            <a:spAutoFit/>
          </a:bodyPr>
          <a:lstStyle/>
          <a:p>
            <a:pPr algn="ctr">
              <a:lnSpc>
                <a:spcPct val="110000"/>
              </a:lnSpc>
            </a:pPr>
            <a:r>
              <a:rPr lang="it-IT" sz="2400" b="1" dirty="0">
                <a:solidFill>
                  <a:srgbClr val="993300"/>
                </a:solidFill>
                <a:latin typeface="Berlin Sans FB Demi" panose="020E0802020502020306" pitchFamily="34" charset="0"/>
                <a:cs typeface="Arial" panose="020B0604020202020204" pitchFamily="34" charset="0"/>
              </a:rPr>
              <a:t>2019/20 AUDIT OUTCOME</a:t>
            </a:r>
            <a:endParaRPr lang="en-US" sz="2400" dirty="0">
              <a:latin typeface="Berlin Sans FB Demi" panose="020E0802020502020306" pitchFamily="34" charset="0"/>
            </a:endParaRPr>
          </a:p>
          <a:p>
            <a:pPr algn="ctr">
              <a:lnSpc>
                <a:spcPct val="110000"/>
              </a:lnSpc>
            </a:pPr>
            <a:r>
              <a:rPr lang="it-IT" sz="2400" b="1" dirty="0" smtClean="0">
                <a:solidFill>
                  <a:srgbClr val="993300"/>
                </a:solidFill>
                <a:latin typeface="Berlin Sans FB Demi" panose="020E0802020502020306" pitchFamily="34" charset="0"/>
                <a:cs typeface="Arial" panose="020B0604020202020204" pitchFamily="34" charset="0"/>
              </a:rPr>
              <a:t>  </a:t>
            </a:r>
            <a:endParaRPr lang="it-IT" sz="2400" b="1" dirty="0">
              <a:solidFill>
                <a:srgbClr val="993300"/>
              </a:solidFill>
              <a:latin typeface="Berlin Sans FB Demi" panose="020E0802020502020306" pitchFamily="34" charset="0"/>
              <a:cs typeface="Arial" panose="020B0604020202020204" pitchFamily="34" charset="0"/>
            </a:endParaRPr>
          </a:p>
        </p:txBody>
      </p:sp>
      <p:graphicFrame>
        <p:nvGraphicFramePr>
          <p:cNvPr id="7" name="Chart 6"/>
          <p:cNvGraphicFramePr>
            <a:graphicFrameLocks/>
          </p:cNvGraphicFramePr>
          <p:nvPr>
            <p:extLst>
              <p:ext uri="{D42A27DB-BD31-4B8C-83A1-F6EECF244321}">
                <p14:modId xmlns:p14="http://schemas.microsoft.com/office/powerpoint/2010/main" val="486851347"/>
              </p:ext>
            </p:extLst>
          </p:nvPr>
        </p:nvGraphicFramePr>
        <p:xfrm>
          <a:off x="344066" y="1089529"/>
          <a:ext cx="8525098" cy="2304256"/>
        </p:xfrm>
        <a:graphic>
          <a:graphicData uri="http://schemas.openxmlformats.org/drawingml/2006/chart">
            <c:chart xmlns:c="http://schemas.openxmlformats.org/drawingml/2006/chart" xmlns:r="http://schemas.openxmlformats.org/officeDocument/2006/relationships" r:id="rId3"/>
          </a:graphicData>
        </a:graphic>
      </p:graphicFrame>
      <p:sp>
        <p:nvSpPr>
          <p:cNvPr id="8" name="Rectangle 7"/>
          <p:cNvSpPr/>
          <p:nvPr/>
        </p:nvSpPr>
        <p:spPr>
          <a:xfrm>
            <a:off x="445068" y="735088"/>
            <a:ext cx="8159380" cy="369332"/>
          </a:xfrm>
          <a:prstGeom prst="rect">
            <a:avLst/>
          </a:prstGeom>
        </p:spPr>
        <p:txBody>
          <a:bodyPr wrap="square">
            <a:spAutoFit/>
          </a:bodyPr>
          <a:lstStyle/>
          <a:p>
            <a:pPr marL="285750" indent="-285750" algn="just">
              <a:buFont typeface="Arial" panose="020B0604020202020204" pitchFamily="34" charset="0"/>
              <a:buChar char="•"/>
            </a:pPr>
            <a:r>
              <a:rPr lang="en-ZA" dirty="0" smtClean="0">
                <a:solidFill>
                  <a:srgbClr val="000000"/>
                </a:solidFill>
                <a:latin typeface="Arial" panose="020B0604020202020204" pitchFamily="34" charset="0"/>
                <a:cs typeface="Arial" panose="020B0604020202020204" pitchFamily="34" charset="0"/>
              </a:rPr>
              <a:t>Creditors payment days</a:t>
            </a:r>
            <a:endParaRPr lang="en-ZA" dirty="0">
              <a:solidFill>
                <a:srgbClr val="000000"/>
              </a:solidFill>
              <a:latin typeface="Arial" panose="020B0604020202020204" pitchFamily="34" charset="0"/>
              <a:cs typeface="Arial" panose="020B0604020202020204" pitchFamily="34" charset="0"/>
            </a:endParaRPr>
          </a:p>
        </p:txBody>
      </p:sp>
      <p:sp>
        <p:nvSpPr>
          <p:cNvPr id="9" name="Rectangle 8"/>
          <p:cNvSpPr/>
          <p:nvPr/>
        </p:nvSpPr>
        <p:spPr>
          <a:xfrm>
            <a:off x="344066" y="3612320"/>
            <a:ext cx="8159380" cy="707886"/>
          </a:xfrm>
          <a:prstGeom prst="rect">
            <a:avLst/>
          </a:prstGeom>
        </p:spPr>
        <p:txBody>
          <a:bodyPr wrap="square">
            <a:spAutoFit/>
          </a:bodyPr>
          <a:lstStyle/>
          <a:p>
            <a:pPr marL="285750" indent="-285750" algn="just">
              <a:buFont typeface="Arial" panose="020B0604020202020204" pitchFamily="34" charset="0"/>
              <a:buChar char="•"/>
            </a:pPr>
            <a:r>
              <a:rPr lang="en-ZA" sz="2000" dirty="0" smtClean="0">
                <a:solidFill>
                  <a:srgbClr val="000000"/>
                </a:solidFill>
                <a:latin typeface="Arial" panose="020B0604020202020204" pitchFamily="34" charset="0"/>
                <a:cs typeface="Arial" panose="020B0604020202020204" pitchFamily="34" charset="0"/>
              </a:rPr>
              <a:t>No fruitless and wasteful expenditure, as well as unauthorised expenditure incurred. The following irregular expenditure incurred:</a:t>
            </a:r>
            <a:endParaRPr lang="en-ZA" sz="2000" dirty="0">
              <a:solidFill>
                <a:srgbClr val="000000"/>
              </a:solidFill>
              <a:latin typeface="Arial" panose="020B0604020202020204" pitchFamily="34" charset="0"/>
              <a:cs typeface="Arial" panose="020B0604020202020204" pitchFamily="34" charset="0"/>
            </a:endParaRPr>
          </a:p>
        </p:txBody>
      </p:sp>
      <p:graphicFrame>
        <p:nvGraphicFramePr>
          <p:cNvPr id="10" name="Chart 9"/>
          <p:cNvGraphicFramePr>
            <a:graphicFrameLocks/>
          </p:cNvGraphicFramePr>
          <p:nvPr>
            <p:extLst>
              <p:ext uri="{D42A27DB-BD31-4B8C-83A1-F6EECF244321}">
                <p14:modId xmlns:p14="http://schemas.microsoft.com/office/powerpoint/2010/main" val="778964429"/>
              </p:ext>
            </p:extLst>
          </p:nvPr>
        </p:nvGraphicFramePr>
        <p:xfrm>
          <a:off x="344065" y="4293589"/>
          <a:ext cx="8260383" cy="2192135"/>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91527126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7000"/>
            <a:ext cx="9180000" cy="6885000"/>
          </a:xfrm>
          <a:prstGeom prst="rect">
            <a:avLst/>
          </a:prstGeom>
        </p:spPr>
      </p:pic>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95536" y="3482059"/>
            <a:ext cx="1800200" cy="2179189"/>
          </a:xfrm>
          <a:prstGeom prst="rect">
            <a:avLst/>
          </a:prstGeom>
        </p:spPr>
      </p:pic>
      <p:sp>
        <p:nvSpPr>
          <p:cNvPr id="6" name="TextBox 5"/>
          <p:cNvSpPr txBox="1"/>
          <p:nvPr/>
        </p:nvSpPr>
        <p:spPr>
          <a:xfrm>
            <a:off x="2512424" y="3068960"/>
            <a:ext cx="6408712" cy="1077218"/>
          </a:xfrm>
          <a:prstGeom prst="rect">
            <a:avLst/>
          </a:prstGeom>
          <a:noFill/>
        </p:spPr>
        <p:txBody>
          <a:bodyPr wrap="square" rtlCol="0">
            <a:spAutoFit/>
          </a:bodyPr>
          <a:lstStyle/>
          <a:p>
            <a:pPr algn="r"/>
            <a:r>
              <a:rPr lang="en-US" sz="3200" dirty="0" smtClean="0">
                <a:solidFill>
                  <a:srgbClr val="993300"/>
                </a:solidFill>
                <a:latin typeface="Berlin Sans FB Demi" panose="020E0802020502020306" pitchFamily="34" charset="0"/>
              </a:rPr>
              <a:t>Overview of </a:t>
            </a:r>
          </a:p>
          <a:p>
            <a:pPr algn="r"/>
            <a:r>
              <a:rPr lang="en-US" sz="3200" dirty="0" smtClean="0">
                <a:solidFill>
                  <a:srgbClr val="993300"/>
                </a:solidFill>
                <a:latin typeface="Berlin Sans FB Demi" panose="020E0802020502020306" pitchFamily="34" charset="0"/>
              </a:rPr>
              <a:t>Performance Information</a:t>
            </a:r>
            <a:endParaRPr lang="en-US" sz="3200" dirty="0">
              <a:solidFill>
                <a:srgbClr val="993300"/>
              </a:solidFill>
              <a:latin typeface="Berlin Sans FB Demi" panose="020E0802020502020306" pitchFamily="34" charset="0"/>
            </a:endParaRPr>
          </a:p>
        </p:txBody>
      </p:sp>
      <p:sp>
        <p:nvSpPr>
          <p:cNvPr id="2" name="Slide Number Placeholder 1"/>
          <p:cNvSpPr>
            <a:spLocks noGrp="1"/>
          </p:cNvSpPr>
          <p:nvPr>
            <p:ph type="sldNum" sz="quarter" idx="12"/>
          </p:nvPr>
        </p:nvSpPr>
        <p:spPr/>
        <p:txBody>
          <a:bodyPr/>
          <a:lstStyle/>
          <a:p>
            <a:fld id="{CDAF3C70-3F06-4597-AE16-5F5EF8F327DE}" type="slidenum">
              <a:rPr lang="en-ZA" sz="1400" smtClean="0">
                <a:latin typeface="Arial" panose="020B0604020202020204" pitchFamily="34" charset="0"/>
                <a:cs typeface="Arial" panose="020B0604020202020204" pitchFamily="34" charset="0"/>
              </a:rPr>
              <a:t>15</a:t>
            </a:fld>
            <a:endParaRPr lang="en-ZA" sz="1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17493788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0" y="0"/>
            <a:ext cx="9144000" cy="6857999"/>
          </a:xfrm>
          <a:prstGeom prst="rect">
            <a:avLst/>
          </a:prstGeom>
        </p:spPr>
      </p:pic>
      <p:sp>
        <p:nvSpPr>
          <p:cNvPr id="4" name="Subtitle 14"/>
          <p:cNvSpPr>
            <a:spLocks/>
          </p:cNvSpPr>
          <p:nvPr/>
        </p:nvSpPr>
        <p:spPr bwMode="auto">
          <a:xfrm>
            <a:off x="2699792" y="2780928"/>
            <a:ext cx="5976664" cy="10801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ctr" fontAlgn="base">
              <a:spcBef>
                <a:spcPct val="0"/>
              </a:spcBef>
              <a:spcAft>
                <a:spcPct val="0"/>
              </a:spcAft>
            </a:pPr>
            <a:r>
              <a:rPr lang="en-US" sz="4000" b="1" dirty="0" smtClean="0">
                <a:solidFill>
                  <a:srgbClr val="006666"/>
                </a:solidFill>
                <a:latin typeface="Stencil" panose="040409050D0802020404" pitchFamily="82" charset="0"/>
                <a:ea typeface="ＭＳ Ｐゴシック" pitchFamily="34" charset="-128"/>
              </a:rPr>
              <a:t>PROGRAMME 1: </a:t>
            </a:r>
            <a:br>
              <a:rPr lang="en-US" sz="4000" b="1" dirty="0" smtClean="0">
                <a:solidFill>
                  <a:srgbClr val="006666"/>
                </a:solidFill>
                <a:latin typeface="Stencil" panose="040409050D0802020404" pitchFamily="82" charset="0"/>
                <a:ea typeface="ＭＳ Ｐゴシック" pitchFamily="34" charset="-128"/>
              </a:rPr>
            </a:br>
            <a:r>
              <a:rPr lang="en-US" sz="4000" b="1" dirty="0" smtClean="0">
                <a:solidFill>
                  <a:srgbClr val="006666"/>
                </a:solidFill>
                <a:latin typeface="Stencil" panose="040409050D0802020404" pitchFamily="82" charset="0"/>
                <a:ea typeface="ＭＳ Ｐゴシック" pitchFamily="34" charset="-128"/>
              </a:rPr>
              <a:t>ADMINISTRATION</a:t>
            </a:r>
          </a:p>
          <a:p>
            <a:pPr algn="r" fontAlgn="base">
              <a:spcBef>
                <a:spcPct val="0"/>
              </a:spcBef>
              <a:spcAft>
                <a:spcPct val="0"/>
              </a:spcAft>
            </a:pPr>
            <a:r>
              <a:rPr lang="en-US" sz="4000" b="1" dirty="0" smtClean="0">
                <a:solidFill>
                  <a:srgbClr val="006666"/>
                </a:solidFill>
                <a:latin typeface="Stencil" panose="040409050D0802020404" pitchFamily="82" charset="0"/>
                <a:ea typeface="ＭＳ Ｐゴシック" pitchFamily="34" charset="-128"/>
              </a:rPr>
              <a:t>                 </a:t>
            </a:r>
          </a:p>
          <a:p>
            <a:pPr algn="r" fontAlgn="base">
              <a:spcBef>
                <a:spcPct val="0"/>
              </a:spcBef>
              <a:spcAft>
                <a:spcPct val="0"/>
              </a:spcAft>
            </a:pPr>
            <a:r>
              <a:rPr lang="en-US" sz="4000" b="1" dirty="0" smtClean="0">
                <a:solidFill>
                  <a:srgbClr val="800000"/>
                </a:solidFill>
                <a:latin typeface="Berlin Sans FB Demi" pitchFamily="34" charset="0"/>
                <a:ea typeface="ＭＳ Ｐゴシック" pitchFamily="34" charset="-128"/>
              </a:rPr>
              <a:t>                         </a:t>
            </a:r>
          </a:p>
          <a:p>
            <a:pPr algn="ctr" fontAlgn="base">
              <a:spcBef>
                <a:spcPct val="0"/>
              </a:spcBef>
              <a:spcAft>
                <a:spcPct val="0"/>
              </a:spcAft>
            </a:pPr>
            <a:r>
              <a:rPr lang="en-US" sz="4000" b="1" dirty="0" smtClean="0">
                <a:solidFill>
                  <a:srgbClr val="800000"/>
                </a:solidFill>
                <a:latin typeface="Berlin Sans FB Demi" pitchFamily="34" charset="0"/>
                <a:ea typeface="ＭＳ Ｐゴシック" pitchFamily="34" charset="-128"/>
              </a:rPr>
              <a:t>                    </a:t>
            </a:r>
            <a:endParaRPr lang="en-ZA" sz="4000" b="1" dirty="0" smtClean="0">
              <a:solidFill>
                <a:srgbClr val="800000"/>
              </a:solidFill>
              <a:latin typeface="Berlin Sans FB Demi" pitchFamily="34" charset="0"/>
              <a:ea typeface="ＭＳ Ｐゴシック" pitchFamily="34" charset="-128"/>
            </a:endParaRPr>
          </a:p>
        </p:txBody>
      </p:sp>
    </p:spTree>
    <p:extLst>
      <p:ext uri="{BB962C8B-B14F-4D97-AF65-F5344CB8AC3E}">
        <p14:creationId xmlns:p14="http://schemas.microsoft.com/office/powerpoint/2010/main" val="220025502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
          <p:cNvSpPr>
            <a:spLocks noGrp="1"/>
          </p:cNvSpPr>
          <p:nvPr>
            <p:ph type="title"/>
          </p:nvPr>
        </p:nvSpPr>
        <p:spPr>
          <a:xfrm>
            <a:off x="543365" y="11219"/>
            <a:ext cx="8229600" cy="608906"/>
          </a:xfrm>
        </p:spPr>
        <p:txBody>
          <a:bodyPr/>
          <a:lstStyle/>
          <a:p>
            <a:pPr>
              <a:spcBef>
                <a:spcPts val="0"/>
              </a:spcBef>
              <a:spcAft>
                <a:spcPts val="0"/>
              </a:spcAft>
              <a:defRPr/>
            </a:pPr>
            <a:r>
              <a:rPr lang="en-GB" sz="2400" spc="-25" dirty="0" smtClean="0">
                <a:solidFill>
                  <a:srgbClr val="993300"/>
                </a:solidFill>
                <a:latin typeface="Berlin Sans FB Demi" panose="020E0802020502020306" pitchFamily="34" charset="0"/>
              </a:rPr>
              <a:t>PROGRAMME 1: ADMINISTRATION (1)</a:t>
            </a:r>
            <a:endParaRPr lang="en-US" sz="2400" dirty="0">
              <a:solidFill>
                <a:srgbClr val="993300"/>
              </a:solidFill>
              <a:latin typeface="Berlin Sans FB Demi" panose="020E0802020502020306" pitchFamily="34" charset="0"/>
              <a:ea typeface="Times New Roman" panose="02020603050405020304" pitchFamily="18" charset="0"/>
            </a:endParaRPr>
          </a:p>
        </p:txBody>
      </p:sp>
      <p:sp>
        <p:nvSpPr>
          <p:cNvPr id="44035" name="Rectangle 4"/>
          <p:cNvSpPr>
            <a:spLocks noChangeArrowheads="1"/>
          </p:cNvSpPr>
          <p:nvPr/>
        </p:nvSpPr>
        <p:spPr bwMode="auto">
          <a:xfrm>
            <a:off x="6948264" y="6267558"/>
            <a:ext cx="21336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algn="r" fontAlgn="base">
              <a:spcBef>
                <a:spcPct val="0"/>
              </a:spcBef>
              <a:spcAft>
                <a:spcPct val="0"/>
              </a:spcAft>
              <a:buFontTx/>
              <a:buNone/>
            </a:pPr>
            <a:fld id="{65457407-6034-4E1B-93B3-483F4E6BB3A1}" type="slidenum">
              <a:rPr lang="en-US" altLang="en-US" sz="1400">
                <a:solidFill>
                  <a:srgbClr val="000000"/>
                </a:solidFill>
              </a:rPr>
              <a:pPr algn="r" fontAlgn="base">
                <a:spcBef>
                  <a:spcPct val="0"/>
                </a:spcBef>
                <a:spcAft>
                  <a:spcPct val="0"/>
                </a:spcAft>
                <a:buFontTx/>
                <a:buNone/>
              </a:pPr>
              <a:t>17</a:t>
            </a:fld>
            <a:endParaRPr lang="en-US" altLang="en-US" sz="1400" dirty="0">
              <a:solidFill>
                <a:srgbClr val="000000"/>
              </a:solidFill>
            </a:endParaRPr>
          </a:p>
        </p:txBody>
      </p:sp>
      <p:graphicFrame>
        <p:nvGraphicFramePr>
          <p:cNvPr id="6" name="Table 5"/>
          <p:cNvGraphicFramePr>
            <a:graphicFrameLocks noGrp="1"/>
          </p:cNvGraphicFramePr>
          <p:nvPr>
            <p:extLst>
              <p:ext uri="{D42A27DB-BD31-4B8C-83A1-F6EECF244321}">
                <p14:modId xmlns:p14="http://schemas.microsoft.com/office/powerpoint/2010/main" val="2441692284"/>
              </p:ext>
            </p:extLst>
          </p:nvPr>
        </p:nvGraphicFramePr>
        <p:xfrm>
          <a:off x="251520" y="764704"/>
          <a:ext cx="8688467" cy="5544616"/>
        </p:xfrm>
        <a:graphic>
          <a:graphicData uri="http://schemas.openxmlformats.org/drawingml/2006/table">
            <a:tbl>
              <a:tblPr firstRow="1" bandRow="1">
                <a:tableStyleId>{00A15C55-8517-42AA-B614-E9B94910E393}</a:tableStyleId>
              </a:tblPr>
              <a:tblGrid>
                <a:gridCol w="2423771">
                  <a:extLst>
                    <a:ext uri="{9D8B030D-6E8A-4147-A177-3AD203B41FA5}">
                      <a16:colId xmlns:a16="http://schemas.microsoft.com/office/drawing/2014/main" val="20000"/>
                    </a:ext>
                  </a:extLst>
                </a:gridCol>
                <a:gridCol w="1656184">
                  <a:extLst>
                    <a:ext uri="{9D8B030D-6E8A-4147-A177-3AD203B41FA5}">
                      <a16:colId xmlns:a16="http://schemas.microsoft.com/office/drawing/2014/main" val="20001"/>
                    </a:ext>
                  </a:extLst>
                </a:gridCol>
                <a:gridCol w="4248472">
                  <a:extLst>
                    <a:ext uri="{9D8B030D-6E8A-4147-A177-3AD203B41FA5}">
                      <a16:colId xmlns:a16="http://schemas.microsoft.com/office/drawing/2014/main" val="20002"/>
                    </a:ext>
                  </a:extLst>
                </a:gridCol>
                <a:gridCol w="360040">
                  <a:extLst>
                    <a:ext uri="{9D8B030D-6E8A-4147-A177-3AD203B41FA5}">
                      <a16:colId xmlns:a16="http://schemas.microsoft.com/office/drawing/2014/main" val="20003"/>
                    </a:ext>
                  </a:extLst>
                </a:gridCol>
              </a:tblGrid>
              <a:tr h="244355">
                <a:tc>
                  <a:txBody>
                    <a:bodyPr/>
                    <a:lstStyle/>
                    <a:p>
                      <a:pPr marL="0" marR="0" algn="ctr">
                        <a:lnSpc>
                          <a:spcPct val="100000"/>
                        </a:lnSpc>
                        <a:spcBef>
                          <a:spcPts val="0"/>
                        </a:spcBef>
                        <a:spcAft>
                          <a:spcPts val="0"/>
                        </a:spcAft>
                      </a:pPr>
                      <a:r>
                        <a:rPr lang="en-GB" sz="1800" kern="0" dirty="0" smtClean="0">
                          <a:effectLst/>
                          <a:latin typeface="Arial" panose="020B0604020202020204" pitchFamily="34" charset="0"/>
                          <a:cs typeface="Arial" panose="020B0604020202020204" pitchFamily="34" charset="0"/>
                        </a:rPr>
                        <a:t>Indicator</a:t>
                      </a:r>
                      <a:endParaRPr lang="en-US" sz="1800" b="1" kern="0" dirty="0">
                        <a:effectLst/>
                        <a:latin typeface="Arial" panose="020B0604020202020204" pitchFamily="34" charset="0"/>
                        <a:cs typeface="Arial" panose="020B0604020202020204" pitchFamily="34" charset="0"/>
                      </a:endParaRPr>
                    </a:p>
                  </a:txBody>
                  <a:tcPr marL="14699" marR="14699" marT="0" marB="0" anchor="ctr">
                    <a:lnL w="12700" cap="flat" cmpd="sng" algn="ctr">
                      <a:solidFill>
                        <a:srgbClr val="006666"/>
                      </a:solidFill>
                      <a:prstDash val="solid"/>
                      <a:round/>
                      <a:headEnd type="none" w="med" len="med"/>
                      <a:tailEnd type="none" w="med" len="med"/>
                    </a:lnL>
                    <a:lnR w="12700" cap="flat" cmpd="sng" algn="ctr">
                      <a:solidFill>
                        <a:srgbClr val="006666"/>
                      </a:solidFill>
                      <a:prstDash val="solid"/>
                      <a:round/>
                      <a:headEnd type="none" w="med" len="med"/>
                      <a:tailEnd type="none" w="med" len="med"/>
                    </a:lnR>
                    <a:lnT w="12700" cap="flat" cmpd="sng" algn="ctr">
                      <a:solidFill>
                        <a:srgbClr val="006666"/>
                      </a:solidFill>
                      <a:prstDash val="solid"/>
                      <a:round/>
                      <a:headEnd type="none" w="med" len="med"/>
                      <a:tailEnd type="none" w="med" len="med"/>
                    </a:lnT>
                    <a:lnB w="12700" cap="flat" cmpd="sng" algn="ctr">
                      <a:solidFill>
                        <a:srgbClr val="006666"/>
                      </a:solidFill>
                      <a:prstDash val="solid"/>
                      <a:round/>
                      <a:headEnd type="none" w="med" len="med"/>
                      <a:tailEnd type="none" w="med" len="med"/>
                    </a:lnB>
                    <a:solidFill>
                      <a:schemeClr val="accent5">
                        <a:lumMod val="50000"/>
                      </a:schemeClr>
                    </a:solidFill>
                  </a:tcPr>
                </a:tc>
                <a:tc>
                  <a:txBody>
                    <a:bodyPr/>
                    <a:lstStyle/>
                    <a:p>
                      <a:pPr marL="0" marR="0" algn="ctr">
                        <a:lnSpc>
                          <a:spcPct val="100000"/>
                        </a:lnSpc>
                        <a:spcBef>
                          <a:spcPts val="0"/>
                        </a:spcBef>
                        <a:spcAft>
                          <a:spcPts val="0"/>
                        </a:spcAft>
                      </a:pPr>
                      <a:r>
                        <a:rPr lang="en-GB" sz="1800" dirty="0" smtClean="0">
                          <a:effectLst/>
                          <a:latin typeface="Arial" panose="020B0604020202020204" pitchFamily="34" charset="0"/>
                          <a:cs typeface="Arial" panose="020B0604020202020204" pitchFamily="34" charset="0"/>
                        </a:rPr>
                        <a:t>APP</a:t>
                      </a:r>
                      <a:r>
                        <a:rPr lang="en-GB" sz="1800" baseline="0" dirty="0" smtClean="0">
                          <a:effectLst/>
                          <a:latin typeface="Arial" panose="020B0604020202020204" pitchFamily="34" charset="0"/>
                          <a:cs typeface="Arial" panose="020B0604020202020204" pitchFamily="34" charset="0"/>
                        </a:rPr>
                        <a:t> Target</a:t>
                      </a:r>
                      <a:endParaRPr lang="en-US" sz="1800" b="1" dirty="0">
                        <a:effectLst/>
                        <a:latin typeface="Arial" panose="020B0604020202020204" pitchFamily="34" charset="0"/>
                        <a:ea typeface="Times New Roman" panose="02020603050405020304" pitchFamily="18" charset="0"/>
                        <a:cs typeface="Arial" panose="020B0604020202020204" pitchFamily="34" charset="0"/>
                      </a:endParaRPr>
                    </a:p>
                  </a:txBody>
                  <a:tcPr marL="14699" marR="14699" marT="0" marB="0" anchor="ctr">
                    <a:lnL w="12700" cap="flat" cmpd="sng" algn="ctr">
                      <a:solidFill>
                        <a:srgbClr val="006666"/>
                      </a:solidFill>
                      <a:prstDash val="solid"/>
                      <a:round/>
                      <a:headEnd type="none" w="med" len="med"/>
                      <a:tailEnd type="none" w="med" len="med"/>
                    </a:lnL>
                    <a:lnR w="12700" cap="flat" cmpd="sng" algn="ctr">
                      <a:solidFill>
                        <a:srgbClr val="006666"/>
                      </a:solidFill>
                      <a:prstDash val="solid"/>
                      <a:round/>
                      <a:headEnd type="none" w="med" len="med"/>
                      <a:tailEnd type="none" w="med" len="med"/>
                    </a:lnR>
                    <a:lnT w="12700" cap="flat" cmpd="sng" algn="ctr">
                      <a:solidFill>
                        <a:srgbClr val="006666"/>
                      </a:solidFill>
                      <a:prstDash val="solid"/>
                      <a:round/>
                      <a:headEnd type="none" w="med" len="med"/>
                      <a:tailEnd type="none" w="med" len="med"/>
                    </a:lnT>
                    <a:lnB w="12700" cap="flat" cmpd="sng" algn="ctr">
                      <a:solidFill>
                        <a:srgbClr val="006666"/>
                      </a:solidFill>
                      <a:prstDash val="solid"/>
                      <a:round/>
                      <a:headEnd type="none" w="med" len="med"/>
                      <a:tailEnd type="none" w="med" len="med"/>
                    </a:lnB>
                    <a:solidFill>
                      <a:schemeClr val="accent5">
                        <a:lumMod val="50000"/>
                      </a:schemeClr>
                    </a:solidFill>
                  </a:tcPr>
                </a:tc>
                <a:tc gridSpan="2">
                  <a:txBody>
                    <a:bodyPr/>
                    <a:lstStyle/>
                    <a:p>
                      <a:pPr marL="0" marR="0" algn="ctr">
                        <a:lnSpc>
                          <a:spcPct val="100000"/>
                        </a:lnSpc>
                        <a:spcBef>
                          <a:spcPts val="0"/>
                        </a:spcBef>
                        <a:spcAft>
                          <a:spcPts val="0"/>
                        </a:spcAft>
                      </a:pPr>
                      <a:r>
                        <a:rPr lang="en-GB" sz="1800" baseline="0" dirty="0" smtClean="0">
                          <a:effectLst/>
                          <a:latin typeface="Arial" panose="020B0604020202020204" pitchFamily="34" charset="0"/>
                          <a:cs typeface="Arial" panose="020B0604020202020204" pitchFamily="34" charset="0"/>
                        </a:rPr>
                        <a:t>Consolidated Achievement</a:t>
                      </a:r>
                      <a:endParaRPr lang="en-US" sz="1800" b="1" dirty="0">
                        <a:effectLst/>
                        <a:latin typeface="Arial" panose="020B0604020202020204" pitchFamily="34" charset="0"/>
                        <a:ea typeface="Times New Roman" panose="02020603050405020304" pitchFamily="18" charset="0"/>
                        <a:cs typeface="Arial" panose="020B0604020202020204" pitchFamily="34" charset="0"/>
                      </a:endParaRPr>
                    </a:p>
                  </a:txBody>
                  <a:tcPr marL="14699" marR="14699" marT="0" marB="0" anchor="ctr">
                    <a:lnL w="12700" cap="flat" cmpd="sng" algn="ctr">
                      <a:solidFill>
                        <a:srgbClr val="006666"/>
                      </a:solidFill>
                      <a:prstDash val="solid"/>
                      <a:round/>
                      <a:headEnd type="none" w="med" len="med"/>
                      <a:tailEnd type="none" w="med" len="med"/>
                    </a:lnL>
                    <a:lnR w="12700" cap="flat" cmpd="sng" algn="ctr">
                      <a:solidFill>
                        <a:srgbClr val="006666"/>
                      </a:solidFill>
                      <a:prstDash val="solid"/>
                      <a:round/>
                      <a:headEnd type="none" w="med" len="med"/>
                      <a:tailEnd type="none" w="med" len="med"/>
                    </a:lnR>
                    <a:lnT w="12700" cap="flat" cmpd="sng" algn="ctr">
                      <a:solidFill>
                        <a:srgbClr val="006666"/>
                      </a:solidFill>
                      <a:prstDash val="solid"/>
                      <a:round/>
                      <a:headEnd type="none" w="med" len="med"/>
                      <a:tailEnd type="none" w="med" len="med"/>
                    </a:lnT>
                    <a:lnB w="12700" cap="flat" cmpd="sng" algn="ctr">
                      <a:solidFill>
                        <a:srgbClr val="006666"/>
                      </a:solidFill>
                      <a:prstDash val="solid"/>
                      <a:round/>
                      <a:headEnd type="none" w="med" len="med"/>
                      <a:tailEnd type="none" w="med" len="med"/>
                    </a:lnB>
                    <a:solidFill>
                      <a:schemeClr val="accent5">
                        <a:lumMod val="50000"/>
                      </a:schemeClr>
                    </a:solidFill>
                  </a:tcPr>
                </a:tc>
                <a:tc hMerge="1">
                  <a:txBody>
                    <a:bodyPr/>
                    <a:lstStyle/>
                    <a:p>
                      <a:endParaRPr lang="en-US"/>
                    </a:p>
                  </a:txBody>
                  <a:tcPr/>
                </a:tc>
                <a:extLst>
                  <a:ext uri="{0D108BD9-81ED-4DB2-BD59-A6C34878D82A}">
                    <a16:rowId xmlns:a16="http://schemas.microsoft.com/office/drawing/2014/main" val="10000"/>
                  </a:ext>
                </a:extLst>
              </a:tr>
              <a:tr h="1086021">
                <a:tc>
                  <a:txBody>
                    <a:bodyPr/>
                    <a:lstStyle/>
                    <a:p>
                      <a:pPr algn="just">
                        <a:lnSpc>
                          <a:spcPts val="2160"/>
                        </a:lnSpc>
                        <a:spcAft>
                          <a:spcPts val="0"/>
                        </a:spcAft>
                        <a:tabLst>
                          <a:tab pos="180340" algn="l"/>
                          <a:tab pos="540385" algn="l"/>
                        </a:tabLst>
                      </a:pPr>
                      <a:r>
                        <a:rPr lang="en-ZA" sz="2000" b="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Approved Annual Performance Plan tabled in Parliament by 31 March 2020</a:t>
                      </a:r>
                    </a:p>
                  </a:txBody>
                  <a:tcPr marL="68580" marR="68580" marT="0" marB="0">
                    <a:lnL w="12700" cap="flat" cmpd="sng" algn="ctr">
                      <a:solidFill>
                        <a:srgbClr val="006666"/>
                      </a:solidFill>
                      <a:prstDash val="solid"/>
                      <a:round/>
                      <a:headEnd type="none" w="med" len="med"/>
                      <a:tailEnd type="none" w="med" len="med"/>
                    </a:lnL>
                    <a:lnR w="12700" cap="flat" cmpd="sng" algn="ctr">
                      <a:solidFill>
                        <a:srgbClr val="006666"/>
                      </a:solidFill>
                      <a:prstDash val="solid"/>
                      <a:round/>
                      <a:headEnd type="none" w="med" len="med"/>
                      <a:tailEnd type="none" w="med" len="med"/>
                    </a:lnR>
                    <a:lnT w="12700" cap="flat" cmpd="sng" algn="ctr">
                      <a:solidFill>
                        <a:srgbClr val="006666"/>
                      </a:solidFill>
                      <a:prstDash val="solid"/>
                      <a:round/>
                      <a:headEnd type="none" w="med" len="med"/>
                      <a:tailEnd type="none" w="med" len="med"/>
                    </a:lnT>
                    <a:lnB w="12700" cap="flat" cmpd="sng" algn="ctr">
                      <a:solidFill>
                        <a:srgbClr val="006666"/>
                      </a:solidFill>
                      <a:prstDash val="solid"/>
                      <a:round/>
                      <a:headEnd type="none" w="med" len="med"/>
                      <a:tailEnd type="none" w="med" len="med"/>
                    </a:lnB>
                    <a:noFill/>
                  </a:tcPr>
                </a:tc>
                <a:tc>
                  <a:txBody>
                    <a:bodyPr/>
                    <a:lstStyle/>
                    <a:p>
                      <a:pPr algn="l">
                        <a:lnSpc>
                          <a:spcPct val="100000"/>
                        </a:lnSpc>
                      </a:pPr>
                      <a:r>
                        <a:rPr lang="en-US" sz="2000" b="0" baseline="0" dirty="0" smtClean="0">
                          <a:latin typeface="Arial" panose="020B0604020202020204" pitchFamily="34" charset="0"/>
                          <a:cs typeface="Arial" panose="020B0604020202020204" pitchFamily="34" charset="0"/>
                        </a:rPr>
                        <a:t>APP tabled in Parliament in March 2020</a:t>
                      </a:r>
                      <a:endParaRPr lang="en-US" sz="2000" b="0" dirty="0">
                        <a:latin typeface="Arial" panose="020B0604020202020204" pitchFamily="34" charset="0"/>
                        <a:cs typeface="Arial" panose="020B0604020202020204" pitchFamily="34" charset="0"/>
                      </a:endParaRPr>
                    </a:p>
                  </a:txBody>
                  <a:tcPr marL="68580" marR="68580" marT="0" marB="0">
                    <a:lnL w="12700" cap="flat" cmpd="sng" algn="ctr">
                      <a:solidFill>
                        <a:srgbClr val="006666"/>
                      </a:solidFill>
                      <a:prstDash val="solid"/>
                      <a:round/>
                      <a:headEnd type="none" w="med" len="med"/>
                      <a:tailEnd type="none" w="med" len="med"/>
                    </a:lnL>
                    <a:lnR w="12700" cap="flat" cmpd="sng" algn="ctr">
                      <a:solidFill>
                        <a:srgbClr val="006666"/>
                      </a:solidFill>
                      <a:prstDash val="solid"/>
                      <a:round/>
                      <a:headEnd type="none" w="med" len="med"/>
                      <a:tailEnd type="none" w="med" len="med"/>
                    </a:lnR>
                    <a:lnT w="12700" cap="flat" cmpd="sng" algn="ctr">
                      <a:solidFill>
                        <a:srgbClr val="006666"/>
                      </a:solidFill>
                      <a:prstDash val="solid"/>
                      <a:round/>
                      <a:headEnd type="none" w="med" len="med"/>
                      <a:tailEnd type="none" w="med" len="med"/>
                    </a:lnT>
                    <a:lnB w="12700" cap="flat" cmpd="sng" algn="ctr">
                      <a:solidFill>
                        <a:srgbClr val="006666"/>
                      </a:solidFill>
                      <a:prstDash val="solid"/>
                      <a:round/>
                      <a:headEnd type="none" w="med" len="med"/>
                      <a:tailEnd type="none" w="med" len="med"/>
                    </a:lnB>
                    <a:noFill/>
                  </a:tcPr>
                </a:tc>
                <a:tc>
                  <a:txBody>
                    <a:bodyPr/>
                    <a:lstStyle/>
                    <a:p>
                      <a:pPr marL="0" indent="0" algn="l">
                        <a:lnSpc>
                          <a:spcPct val="100000"/>
                        </a:lnSpc>
                        <a:buFont typeface="Arial" panose="020B0604020202020204" pitchFamily="34" charset="0"/>
                        <a:buNone/>
                      </a:pPr>
                      <a:r>
                        <a:rPr lang="en-US" sz="2000" b="1" i="1" dirty="0" smtClean="0">
                          <a:solidFill>
                            <a:schemeClr val="tx1"/>
                          </a:solidFill>
                          <a:latin typeface="Arial" panose="020B0604020202020204" pitchFamily="34" charset="0"/>
                          <a:cs typeface="Arial" panose="020B0604020202020204" pitchFamily="34" charset="0"/>
                        </a:rPr>
                        <a:t>Target achieved</a:t>
                      </a:r>
                    </a:p>
                    <a:p>
                      <a:pPr marL="0" indent="0" algn="l">
                        <a:lnSpc>
                          <a:spcPct val="100000"/>
                        </a:lnSpc>
                        <a:buFont typeface="Arial" panose="020B0604020202020204" pitchFamily="34" charset="0"/>
                        <a:buNone/>
                      </a:pPr>
                      <a:r>
                        <a:rPr lang="en-US" sz="2000" b="0" i="0" dirty="0" smtClean="0">
                          <a:solidFill>
                            <a:schemeClr val="tx1"/>
                          </a:solidFill>
                          <a:latin typeface="Arial" panose="020B0604020202020204" pitchFamily="34" charset="0"/>
                          <a:cs typeface="Arial" panose="020B0604020202020204" pitchFamily="34" charset="0"/>
                        </a:rPr>
                        <a:t>APP (2020/21) was tabled in March 2020</a:t>
                      </a:r>
                    </a:p>
                    <a:p>
                      <a:pPr marL="0" indent="0" algn="l">
                        <a:lnSpc>
                          <a:spcPct val="100000"/>
                        </a:lnSpc>
                        <a:buFont typeface="Arial" panose="020B0604020202020204" pitchFamily="34" charset="0"/>
                        <a:buNone/>
                      </a:pPr>
                      <a:endParaRPr lang="en-US" sz="2000" dirty="0">
                        <a:solidFill>
                          <a:schemeClr val="tx1"/>
                        </a:solidFill>
                        <a:latin typeface="Arial" panose="020B0604020202020204" pitchFamily="34" charset="0"/>
                        <a:cs typeface="Arial" panose="020B0604020202020204" pitchFamily="34" charset="0"/>
                      </a:endParaRPr>
                    </a:p>
                  </a:txBody>
                  <a:tcPr marL="68580" marR="68580" marT="0" marB="0">
                    <a:lnL w="12700" cap="flat" cmpd="sng" algn="ctr">
                      <a:solidFill>
                        <a:srgbClr val="006666"/>
                      </a:solidFill>
                      <a:prstDash val="solid"/>
                      <a:round/>
                      <a:headEnd type="none" w="med" len="med"/>
                      <a:tailEnd type="none" w="med" len="med"/>
                    </a:lnL>
                    <a:lnR w="12700" cap="flat" cmpd="sng" algn="ctr">
                      <a:solidFill>
                        <a:srgbClr val="006666"/>
                      </a:solidFill>
                      <a:prstDash val="solid"/>
                      <a:round/>
                      <a:headEnd type="none" w="med" len="med"/>
                      <a:tailEnd type="none" w="med" len="med"/>
                    </a:lnR>
                    <a:lnT w="12700" cap="flat" cmpd="sng" algn="ctr">
                      <a:solidFill>
                        <a:srgbClr val="006666"/>
                      </a:solidFill>
                      <a:prstDash val="solid"/>
                      <a:round/>
                      <a:headEnd type="none" w="med" len="med"/>
                      <a:tailEnd type="none" w="med" len="med"/>
                    </a:lnT>
                    <a:lnB w="12700" cap="flat" cmpd="sng" algn="ctr">
                      <a:solidFill>
                        <a:srgbClr val="006666"/>
                      </a:solidFill>
                      <a:prstDash val="solid"/>
                      <a:round/>
                      <a:headEnd type="none" w="med" len="med"/>
                      <a:tailEnd type="none" w="med" len="med"/>
                    </a:lnB>
                    <a:noFill/>
                  </a:tcPr>
                </a:tc>
                <a:tc rowSpan="3">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b="1" dirty="0" smtClean="0">
                          <a:effectLst/>
                          <a:latin typeface="Arial" panose="020B0604020202020204" pitchFamily="34" charset="0"/>
                          <a:cs typeface="Arial" panose="020B0604020202020204" pitchFamily="34" charset="0"/>
                        </a:rPr>
                        <a:t>Achieved</a:t>
                      </a:r>
                      <a:endParaRPr lang="en-US" sz="1600" b="1" dirty="0" smtClean="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vert="vert270" anchor="ctr">
                    <a:lnL w="12700" cap="flat" cmpd="sng" algn="ctr">
                      <a:solidFill>
                        <a:srgbClr val="006666"/>
                      </a:solidFill>
                      <a:prstDash val="solid"/>
                      <a:round/>
                      <a:headEnd type="none" w="med" len="med"/>
                      <a:tailEnd type="none" w="med" len="med"/>
                    </a:lnL>
                    <a:lnR w="12700" cap="flat" cmpd="sng" algn="ctr">
                      <a:solidFill>
                        <a:srgbClr val="006666"/>
                      </a:solidFill>
                      <a:prstDash val="solid"/>
                      <a:round/>
                      <a:headEnd type="none" w="med" len="med"/>
                      <a:tailEnd type="none" w="med" len="med"/>
                    </a:lnR>
                    <a:lnT w="12700" cap="flat" cmpd="sng" algn="ctr">
                      <a:solidFill>
                        <a:srgbClr val="006666"/>
                      </a:solidFill>
                      <a:prstDash val="solid"/>
                      <a:round/>
                      <a:headEnd type="none" w="med" len="med"/>
                      <a:tailEnd type="none" w="med" len="med"/>
                    </a:lnT>
                    <a:lnB w="12700" cap="flat" cmpd="sng" algn="ctr">
                      <a:solidFill>
                        <a:srgbClr val="006666"/>
                      </a:solidFill>
                      <a:prstDash val="solid"/>
                      <a:round/>
                      <a:headEnd type="none" w="med" len="med"/>
                      <a:tailEnd type="none" w="med" len="med"/>
                    </a:lnB>
                    <a:solidFill>
                      <a:srgbClr val="00B050"/>
                    </a:solidFill>
                  </a:tcPr>
                </a:tc>
                <a:extLst>
                  <a:ext uri="{0D108BD9-81ED-4DB2-BD59-A6C34878D82A}">
                    <a16:rowId xmlns:a16="http://schemas.microsoft.com/office/drawing/2014/main" val="10003"/>
                  </a:ext>
                </a:extLst>
              </a:tr>
              <a:tr h="2172042">
                <a:tc>
                  <a:txBody>
                    <a:bodyPr/>
                    <a:lstStyle/>
                    <a:p>
                      <a:pPr>
                        <a:lnSpc>
                          <a:spcPct val="100000"/>
                        </a:lnSpc>
                      </a:pPr>
                      <a:r>
                        <a:rPr lang="en-US" sz="2000" b="0" i="0" u="none" strike="noStrike" kern="1200" baseline="0" dirty="0" smtClean="0">
                          <a:solidFill>
                            <a:schemeClr val="dk1"/>
                          </a:solidFill>
                          <a:latin typeface="Arial" panose="020B0604020202020204" pitchFamily="34" charset="0"/>
                          <a:ea typeface="+mn-ea"/>
                          <a:cs typeface="Arial" panose="020B0604020202020204" pitchFamily="34" charset="0"/>
                        </a:rPr>
                        <a:t>Unqualified audit opinion 	</a:t>
                      </a:r>
                    </a:p>
                    <a:p>
                      <a:pPr algn="just" fontAlgn="t">
                        <a:lnSpc>
                          <a:spcPct val="100000"/>
                        </a:lnSpc>
                      </a:pPr>
                      <a:endParaRPr lang="en-US" sz="2000" b="0" i="0" u="none" strike="noStrike" dirty="0">
                        <a:solidFill>
                          <a:srgbClr val="000000"/>
                        </a:solidFill>
                        <a:effectLst/>
                        <a:latin typeface="Arial" panose="020B0604020202020204" pitchFamily="34" charset="0"/>
                        <a:cs typeface="Arial" panose="020B0604020202020204" pitchFamily="34" charset="0"/>
                      </a:endParaRPr>
                    </a:p>
                  </a:txBody>
                  <a:tcPr marL="0" marR="0" marT="0" marB="0">
                    <a:lnL w="12700" cap="flat" cmpd="sng" algn="ctr">
                      <a:solidFill>
                        <a:srgbClr val="006666"/>
                      </a:solidFill>
                      <a:prstDash val="solid"/>
                      <a:round/>
                      <a:headEnd type="none" w="med" len="med"/>
                      <a:tailEnd type="none" w="med" len="med"/>
                    </a:lnL>
                    <a:lnR w="12700" cap="flat" cmpd="sng" algn="ctr">
                      <a:solidFill>
                        <a:srgbClr val="006666"/>
                      </a:solidFill>
                      <a:prstDash val="solid"/>
                      <a:round/>
                      <a:headEnd type="none" w="med" len="med"/>
                      <a:tailEnd type="none" w="med" len="med"/>
                    </a:lnR>
                    <a:lnT w="12700" cap="flat" cmpd="sng" algn="ctr">
                      <a:solidFill>
                        <a:srgbClr val="006666"/>
                      </a:solidFill>
                      <a:prstDash val="solid"/>
                      <a:round/>
                      <a:headEnd type="none" w="med" len="med"/>
                      <a:tailEnd type="none" w="med" len="med"/>
                    </a:lnT>
                    <a:lnB w="12700" cap="flat" cmpd="sng" algn="ctr">
                      <a:solidFill>
                        <a:srgbClr val="006666"/>
                      </a:solidFill>
                      <a:prstDash val="solid"/>
                      <a:round/>
                      <a:headEnd type="none" w="med" len="med"/>
                      <a:tailEnd type="none" w="med" len="med"/>
                    </a:lnB>
                    <a:noFill/>
                  </a:tcPr>
                </a:tc>
                <a:tc>
                  <a:txBody>
                    <a:bodyPr/>
                    <a:lstStyle/>
                    <a:p>
                      <a:pPr algn="l">
                        <a:lnSpc>
                          <a:spcPct val="100000"/>
                        </a:lnSpc>
                      </a:pPr>
                      <a:r>
                        <a:rPr lang="en-US" sz="2000" b="0" dirty="0" smtClean="0">
                          <a:latin typeface="Arial" panose="020B0604020202020204" pitchFamily="34" charset="0"/>
                          <a:cs typeface="Arial" panose="020B0604020202020204" pitchFamily="34" charset="0"/>
                        </a:rPr>
                        <a:t>Unqualified audit opinion</a:t>
                      </a:r>
                      <a:endParaRPr lang="en-US" sz="2000" b="0" dirty="0">
                        <a:latin typeface="Arial" panose="020B0604020202020204" pitchFamily="34" charset="0"/>
                        <a:cs typeface="Arial" panose="020B0604020202020204" pitchFamily="34" charset="0"/>
                      </a:endParaRPr>
                    </a:p>
                  </a:txBody>
                  <a:tcPr marL="68580" marR="68580" marT="0" marB="0">
                    <a:lnL w="12700" cap="flat" cmpd="sng" algn="ctr">
                      <a:solidFill>
                        <a:srgbClr val="006666"/>
                      </a:solidFill>
                      <a:prstDash val="solid"/>
                      <a:round/>
                      <a:headEnd type="none" w="med" len="med"/>
                      <a:tailEnd type="none" w="med" len="med"/>
                    </a:lnL>
                    <a:lnR w="12700" cap="flat" cmpd="sng" algn="ctr">
                      <a:solidFill>
                        <a:srgbClr val="006666"/>
                      </a:solidFill>
                      <a:prstDash val="solid"/>
                      <a:round/>
                      <a:headEnd type="none" w="med" len="med"/>
                      <a:tailEnd type="none" w="med" len="med"/>
                    </a:lnR>
                    <a:lnT w="12700" cap="flat" cmpd="sng" algn="ctr">
                      <a:solidFill>
                        <a:srgbClr val="006666"/>
                      </a:solidFill>
                      <a:prstDash val="solid"/>
                      <a:round/>
                      <a:headEnd type="none" w="med" len="med"/>
                      <a:tailEnd type="none" w="med" len="med"/>
                    </a:lnT>
                    <a:lnB w="12700" cap="flat" cmpd="sng" algn="ctr">
                      <a:solidFill>
                        <a:srgbClr val="006666"/>
                      </a:solidFill>
                      <a:prstDash val="solid"/>
                      <a:round/>
                      <a:headEnd type="none" w="med" len="med"/>
                      <a:tailEnd type="none" w="med" len="med"/>
                    </a:lnB>
                    <a:noFill/>
                  </a:tcPr>
                </a:tc>
                <a:tc>
                  <a:txBody>
                    <a:bodyPr/>
                    <a:lstStyle/>
                    <a:p>
                      <a:pPr algn="just">
                        <a:lnSpc>
                          <a:spcPct val="100000"/>
                        </a:lnSpc>
                      </a:pPr>
                      <a:r>
                        <a:rPr lang="en-GB" sz="2000" b="1" i="1" dirty="0" smtClean="0">
                          <a:solidFill>
                            <a:schemeClr val="tx1"/>
                          </a:solidFill>
                          <a:latin typeface="Arial" panose="020B0604020202020204" pitchFamily="34" charset="0"/>
                          <a:cs typeface="Arial" panose="020B0604020202020204" pitchFamily="34" charset="0"/>
                        </a:rPr>
                        <a:t>Target achieved</a:t>
                      </a:r>
                    </a:p>
                    <a:p>
                      <a:pPr marL="285750" indent="-285750" algn="just">
                        <a:lnSpc>
                          <a:spcPct val="100000"/>
                        </a:lnSpc>
                        <a:buFont typeface="Arial" panose="020B0604020202020204" pitchFamily="34" charset="0"/>
                        <a:buChar char="•"/>
                      </a:pPr>
                      <a:r>
                        <a:rPr lang="en-US" sz="2000" dirty="0" smtClean="0">
                          <a:solidFill>
                            <a:schemeClr val="tx1"/>
                          </a:solidFill>
                          <a:latin typeface="Arial" panose="020B0604020202020204" pitchFamily="34" charset="0"/>
                          <a:cs typeface="Arial" panose="020B0604020202020204" pitchFamily="34" charset="0"/>
                        </a:rPr>
                        <a:t>Obtained an unqualified audit opinion</a:t>
                      </a:r>
                      <a:r>
                        <a:rPr lang="en-US" sz="2000" baseline="0" dirty="0" smtClean="0">
                          <a:solidFill>
                            <a:schemeClr val="tx1"/>
                          </a:solidFill>
                          <a:latin typeface="Arial" panose="020B0604020202020204" pitchFamily="34" charset="0"/>
                          <a:cs typeface="Arial" panose="020B0604020202020204" pitchFamily="34" charset="0"/>
                        </a:rPr>
                        <a:t> in July 2019</a:t>
                      </a:r>
                    </a:p>
                    <a:p>
                      <a:pPr marL="285750" indent="-285750" algn="just">
                        <a:lnSpc>
                          <a:spcPct val="100000"/>
                        </a:lnSpc>
                        <a:buFont typeface="Arial" panose="020B0604020202020204" pitchFamily="34" charset="0"/>
                        <a:buChar char="•"/>
                      </a:pPr>
                      <a:r>
                        <a:rPr lang="en-US" sz="2000" baseline="0" dirty="0" smtClean="0">
                          <a:solidFill>
                            <a:schemeClr val="tx1"/>
                          </a:solidFill>
                          <a:latin typeface="Arial" panose="020B0604020202020204" pitchFamily="34" charset="0"/>
                          <a:cs typeface="Arial" panose="020B0604020202020204" pitchFamily="34" charset="0"/>
                        </a:rPr>
                        <a:t>Implemented Audit Improvement Plan.</a:t>
                      </a:r>
                    </a:p>
                    <a:p>
                      <a:pPr marL="285750" indent="-285750" algn="just">
                        <a:lnSpc>
                          <a:spcPct val="100000"/>
                        </a:lnSpc>
                        <a:buFont typeface="Arial" panose="020B0604020202020204" pitchFamily="34" charset="0"/>
                        <a:buChar char="•"/>
                      </a:pPr>
                      <a:r>
                        <a:rPr lang="en-US" sz="2000" baseline="0" dirty="0" smtClean="0">
                          <a:solidFill>
                            <a:schemeClr val="tx1"/>
                          </a:solidFill>
                          <a:latin typeface="Arial" panose="020B0604020202020204" pitchFamily="34" charset="0"/>
                          <a:cs typeface="Arial" panose="020B0604020202020204" pitchFamily="34" charset="0"/>
                        </a:rPr>
                        <a:t>Positive outcome of interim audit on performance information.</a:t>
                      </a:r>
                    </a:p>
                    <a:p>
                      <a:pPr marL="285750" indent="-285750" algn="just">
                        <a:lnSpc>
                          <a:spcPct val="100000"/>
                        </a:lnSpc>
                        <a:buFont typeface="Arial" panose="020B0604020202020204" pitchFamily="34" charset="0"/>
                        <a:buChar char="•"/>
                      </a:pPr>
                      <a:r>
                        <a:rPr lang="en-US" sz="2000" baseline="0" dirty="0" smtClean="0">
                          <a:solidFill>
                            <a:schemeClr val="tx1"/>
                          </a:solidFill>
                          <a:latin typeface="Arial" panose="020B0604020202020204" pitchFamily="34" charset="0"/>
                          <a:cs typeface="Arial" panose="020B0604020202020204" pitchFamily="34" charset="0"/>
                        </a:rPr>
                        <a:t>Clean audit for the 2019/20 </a:t>
                      </a:r>
                      <a:r>
                        <a:rPr lang="en-US" sz="2000" baseline="0" dirty="0" err="1" smtClean="0">
                          <a:solidFill>
                            <a:schemeClr val="tx1"/>
                          </a:solidFill>
                          <a:latin typeface="Arial" panose="020B0604020202020204" pitchFamily="34" charset="0"/>
                          <a:cs typeface="Arial" panose="020B0604020202020204" pitchFamily="34" charset="0"/>
                        </a:rPr>
                        <a:t>fy</a:t>
                      </a:r>
                      <a:endParaRPr lang="en-US" sz="2000" dirty="0">
                        <a:solidFill>
                          <a:schemeClr val="tx1"/>
                        </a:solidFill>
                        <a:latin typeface="Arial" panose="020B0604020202020204" pitchFamily="34" charset="0"/>
                        <a:cs typeface="Arial" panose="020B0604020202020204" pitchFamily="34" charset="0"/>
                      </a:endParaRPr>
                    </a:p>
                  </a:txBody>
                  <a:tcPr marL="68580" marR="68580" marT="0" marB="0">
                    <a:lnL w="12700" cap="flat" cmpd="sng" algn="ctr">
                      <a:solidFill>
                        <a:srgbClr val="006666"/>
                      </a:solidFill>
                      <a:prstDash val="solid"/>
                      <a:round/>
                      <a:headEnd type="none" w="med" len="med"/>
                      <a:tailEnd type="none" w="med" len="med"/>
                    </a:lnL>
                    <a:lnR w="12700" cap="flat" cmpd="sng" algn="ctr">
                      <a:solidFill>
                        <a:srgbClr val="006666"/>
                      </a:solidFill>
                      <a:prstDash val="solid"/>
                      <a:round/>
                      <a:headEnd type="none" w="med" len="med"/>
                      <a:tailEnd type="none" w="med" len="med"/>
                    </a:lnR>
                    <a:lnT w="12700" cap="flat" cmpd="sng" algn="ctr">
                      <a:solidFill>
                        <a:srgbClr val="006666"/>
                      </a:solidFill>
                      <a:prstDash val="solid"/>
                      <a:round/>
                      <a:headEnd type="none" w="med" len="med"/>
                      <a:tailEnd type="none" w="med" len="med"/>
                    </a:lnT>
                    <a:lnB w="12700" cap="flat" cmpd="sng" algn="ctr">
                      <a:solidFill>
                        <a:srgbClr val="006666"/>
                      </a:solidFill>
                      <a:prstDash val="solid"/>
                      <a:round/>
                      <a:headEnd type="none" w="med" len="med"/>
                      <a:tailEnd type="none" w="med" len="med"/>
                    </a:lnB>
                    <a:noFill/>
                  </a:tcPr>
                </a:tc>
                <a:tc vMerge="1">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sz="1400" b="1" dirty="0" smtClean="0">
                        <a:effectLst/>
                        <a:latin typeface="+mn-lt"/>
                        <a:ea typeface="Times New Roman" panose="02020603050405020304" pitchFamily="18" charset="0"/>
                        <a:cs typeface="Times New Roman" panose="02020603050405020304" pitchFamily="18" charset="0"/>
                      </a:endParaRPr>
                    </a:p>
                  </a:txBody>
                  <a:tcPr marL="68580" marR="68580" marT="0" marB="0" vert="vert270" anchor="ctr">
                    <a:solidFill>
                      <a:srgbClr val="00B050"/>
                    </a:solidFill>
                  </a:tcPr>
                </a:tc>
                <a:extLst>
                  <a:ext uri="{0D108BD9-81ED-4DB2-BD59-A6C34878D82A}">
                    <a16:rowId xmlns:a16="http://schemas.microsoft.com/office/drawing/2014/main" val="1953641182"/>
                  </a:ext>
                </a:extLst>
              </a:tr>
              <a:tr h="1612696">
                <a:tc>
                  <a:txBody>
                    <a:bodyPr/>
                    <a:lstStyle/>
                    <a:p>
                      <a:pPr algn="just" fontAlgn="t">
                        <a:lnSpc>
                          <a:spcPct val="100000"/>
                        </a:lnSpc>
                      </a:pPr>
                      <a:r>
                        <a:rPr lang="en-US" sz="2000" u="none" strike="noStrike" dirty="0" smtClean="0">
                          <a:effectLst/>
                          <a:latin typeface="Arial" panose="020B0604020202020204" pitchFamily="34" charset="0"/>
                          <a:cs typeface="Arial" panose="020B0604020202020204" pitchFamily="34" charset="0"/>
                        </a:rPr>
                        <a:t>100% </a:t>
                      </a:r>
                      <a:r>
                        <a:rPr lang="en-US" sz="2000" u="none" strike="noStrike" dirty="0">
                          <a:effectLst/>
                          <a:latin typeface="Arial" panose="020B0604020202020204" pitchFamily="34" charset="0"/>
                          <a:cs typeface="Arial" panose="020B0604020202020204" pitchFamily="34" charset="0"/>
                        </a:rPr>
                        <a:t>of valid invoices paid within 30 days of receipt</a:t>
                      </a:r>
                      <a:endParaRPr lang="en-US" sz="2000" b="0" i="0" u="none" strike="noStrike" dirty="0">
                        <a:solidFill>
                          <a:srgbClr val="000000"/>
                        </a:solidFill>
                        <a:effectLst/>
                        <a:latin typeface="Arial" panose="020B0604020202020204" pitchFamily="34" charset="0"/>
                        <a:cs typeface="Arial" panose="020B0604020202020204" pitchFamily="34" charset="0"/>
                      </a:endParaRPr>
                    </a:p>
                  </a:txBody>
                  <a:tcPr marL="0" marR="0" marT="0" marB="0">
                    <a:lnL w="12700" cap="flat" cmpd="sng" algn="ctr">
                      <a:solidFill>
                        <a:srgbClr val="006666"/>
                      </a:solidFill>
                      <a:prstDash val="solid"/>
                      <a:round/>
                      <a:headEnd type="none" w="med" len="med"/>
                      <a:tailEnd type="none" w="med" len="med"/>
                    </a:lnL>
                    <a:lnR w="12700" cap="flat" cmpd="sng" algn="ctr">
                      <a:solidFill>
                        <a:srgbClr val="006666"/>
                      </a:solidFill>
                      <a:prstDash val="solid"/>
                      <a:round/>
                      <a:headEnd type="none" w="med" len="med"/>
                      <a:tailEnd type="none" w="med" len="med"/>
                    </a:lnR>
                    <a:lnT w="12700" cap="flat" cmpd="sng" algn="ctr">
                      <a:solidFill>
                        <a:srgbClr val="006666"/>
                      </a:solidFill>
                      <a:prstDash val="solid"/>
                      <a:round/>
                      <a:headEnd type="none" w="med" len="med"/>
                      <a:tailEnd type="none" w="med" len="med"/>
                    </a:lnT>
                    <a:lnB w="12700" cap="flat" cmpd="sng" algn="ctr">
                      <a:solidFill>
                        <a:srgbClr val="006666"/>
                      </a:solidFill>
                      <a:prstDash val="solid"/>
                      <a:round/>
                      <a:headEnd type="none" w="med" len="med"/>
                      <a:tailEnd type="none" w="med" len="med"/>
                    </a:lnB>
                    <a:noFill/>
                  </a:tcPr>
                </a:tc>
                <a:tc>
                  <a:txBody>
                    <a:bodyPr/>
                    <a:lstStyle/>
                    <a:p>
                      <a:pPr algn="l">
                        <a:lnSpc>
                          <a:spcPct val="100000"/>
                        </a:lnSpc>
                      </a:pPr>
                      <a:r>
                        <a:rPr lang="en-US" sz="2000" b="0" dirty="0" smtClean="0">
                          <a:latin typeface="Arial" panose="020B0604020202020204" pitchFamily="34" charset="0"/>
                          <a:cs typeface="Arial" panose="020B0604020202020204" pitchFamily="34" charset="0"/>
                        </a:rPr>
                        <a:t>100%</a:t>
                      </a:r>
                      <a:endParaRPr lang="en-US" sz="2000" b="0" dirty="0">
                        <a:latin typeface="Arial" panose="020B0604020202020204" pitchFamily="34" charset="0"/>
                        <a:cs typeface="Arial" panose="020B0604020202020204" pitchFamily="34" charset="0"/>
                      </a:endParaRPr>
                    </a:p>
                  </a:txBody>
                  <a:tcPr marL="68580" marR="68580" marT="0" marB="0">
                    <a:lnL w="12700" cap="flat" cmpd="sng" algn="ctr">
                      <a:solidFill>
                        <a:srgbClr val="006666"/>
                      </a:solidFill>
                      <a:prstDash val="solid"/>
                      <a:round/>
                      <a:headEnd type="none" w="med" len="med"/>
                      <a:tailEnd type="none" w="med" len="med"/>
                    </a:lnL>
                    <a:lnR w="12700" cap="flat" cmpd="sng" algn="ctr">
                      <a:solidFill>
                        <a:srgbClr val="006666"/>
                      </a:solidFill>
                      <a:prstDash val="solid"/>
                      <a:round/>
                      <a:headEnd type="none" w="med" len="med"/>
                      <a:tailEnd type="none" w="med" len="med"/>
                    </a:lnR>
                    <a:lnT w="12700" cap="flat" cmpd="sng" algn="ctr">
                      <a:solidFill>
                        <a:srgbClr val="006666"/>
                      </a:solidFill>
                      <a:prstDash val="solid"/>
                      <a:round/>
                      <a:headEnd type="none" w="med" len="med"/>
                      <a:tailEnd type="none" w="med" len="med"/>
                    </a:lnT>
                    <a:lnB w="12700" cap="flat" cmpd="sng" algn="ctr">
                      <a:solidFill>
                        <a:srgbClr val="006666"/>
                      </a:solidFill>
                      <a:prstDash val="solid"/>
                      <a:round/>
                      <a:headEnd type="none" w="med" len="med"/>
                      <a:tailEnd type="none" w="med" len="med"/>
                    </a:lnB>
                    <a:noFill/>
                  </a:tcPr>
                </a:tc>
                <a:tc>
                  <a:txBody>
                    <a:bodyPr/>
                    <a:lstStyle/>
                    <a:p>
                      <a:pPr algn="l">
                        <a:lnSpc>
                          <a:spcPct val="100000"/>
                        </a:lnSpc>
                      </a:pPr>
                      <a:r>
                        <a:rPr lang="en-US" sz="2000" dirty="0" smtClean="0">
                          <a:latin typeface="Arial" panose="020B0604020202020204" pitchFamily="34" charset="0"/>
                          <a:cs typeface="Arial" panose="020B0604020202020204" pitchFamily="34" charset="0"/>
                        </a:rPr>
                        <a:t>100% </a:t>
                      </a:r>
                    </a:p>
                    <a:p>
                      <a:pPr algn="l">
                        <a:lnSpc>
                          <a:spcPct val="100000"/>
                        </a:lnSpc>
                      </a:pPr>
                      <a:r>
                        <a:rPr lang="en-US" sz="2000" b="1" i="1" dirty="0" smtClean="0">
                          <a:latin typeface="Arial" panose="020B0604020202020204" pitchFamily="34" charset="0"/>
                          <a:cs typeface="Arial" panose="020B0604020202020204" pitchFamily="34" charset="0"/>
                        </a:rPr>
                        <a:t>Target achieved</a:t>
                      </a:r>
                    </a:p>
                    <a:p>
                      <a:pPr algn="l">
                        <a:lnSpc>
                          <a:spcPct val="100000"/>
                        </a:lnSpc>
                      </a:pPr>
                      <a:endParaRPr lang="en-US" sz="2000" dirty="0" smtClean="0">
                        <a:latin typeface="Arial" panose="020B0604020202020204" pitchFamily="34" charset="0"/>
                        <a:cs typeface="Arial" panose="020B0604020202020204" pitchFamily="34" charset="0"/>
                      </a:endParaRPr>
                    </a:p>
                    <a:p>
                      <a:pPr algn="l">
                        <a:lnSpc>
                          <a:spcPct val="100000"/>
                        </a:lnSpc>
                      </a:pPr>
                      <a:r>
                        <a:rPr lang="en-US" sz="2000" dirty="0" smtClean="0">
                          <a:latin typeface="Arial" panose="020B0604020202020204" pitchFamily="34" charset="0"/>
                          <a:cs typeface="Arial" panose="020B0604020202020204" pitchFamily="34" charset="0"/>
                        </a:rPr>
                        <a:t>3 641 of 3</a:t>
                      </a:r>
                      <a:r>
                        <a:rPr lang="en-US" sz="2000" baseline="0" dirty="0" smtClean="0">
                          <a:latin typeface="Arial" panose="020B0604020202020204" pitchFamily="34" charset="0"/>
                          <a:cs typeface="Arial" panose="020B0604020202020204" pitchFamily="34" charset="0"/>
                        </a:rPr>
                        <a:t> 641 </a:t>
                      </a:r>
                      <a:r>
                        <a:rPr lang="en-US" sz="2000" dirty="0" smtClean="0">
                          <a:latin typeface="Arial" panose="020B0604020202020204" pitchFamily="34" charset="0"/>
                          <a:cs typeface="Arial" panose="020B0604020202020204" pitchFamily="34" charset="0"/>
                        </a:rPr>
                        <a:t>of </a:t>
                      </a:r>
                      <a:r>
                        <a:rPr lang="en-US" sz="2000" baseline="0" dirty="0" smtClean="0">
                          <a:latin typeface="Arial" panose="020B0604020202020204" pitchFamily="34" charset="0"/>
                          <a:cs typeface="Arial" panose="020B0604020202020204" pitchFamily="34" charset="0"/>
                        </a:rPr>
                        <a:t>valid invoices paid within 30 days of receipt</a:t>
                      </a:r>
                    </a:p>
                  </a:txBody>
                  <a:tcPr marL="68580" marR="68580" marT="0" marB="0">
                    <a:lnL w="12700" cap="flat" cmpd="sng" algn="ctr">
                      <a:solidFill>
                        <a:srgbClr val="006666"/>
                      </a:solidFill>
                      <a:prstDash val="solid"/>
                      <a:round/>
                      <a:headEnd type="none" w="med" len="med"/>
                      <a:tailEnd type="none" w="med" len="med"/>
                    </a:lnL>
                    <a:lnR w="12700" cap="flat" cmpd="sng" algn="ctr">
                      <a:solidFill>
                        <a:srgbClr val="006666"/>
                      </a:solidFill>
                      <a:prstDash val="solid"/>
                      <a:round/>
                      <a:headEnd type="none" w="med" len="med"/>
                      <a:tailEnd type="none" w="med" len="med"/>
                    </a:lnR>
                    <a:lnT w="12700" cap="flat" cmpd="sng" algn="ctr">
                      <a:solidFill>
                        <a:srgbClr val="006666"/>
                      </a:solidFill>
                      <a:prstDash val="solid"/>
                      <a:round/>
                      <a:headEnd type="none" w="med" len="med"/>
                      <a:tailEnd type="none" w="med" len="med"/>
                    </a:lnT>
                    <a:lnB w="12700" cap="flat" cmpd="sng" algn="ctr">
                      <a:solidFill>
                        <a:srgbClr val="006666"/>
                      </a:solidFill>
                      <a:prstDash val="solid"/>
                      <a:round/>
                      <a:headEnd type="none" w="med" len="med"/>
                      <a:tailEnd type="none" w="med" len="med"/>
                    </a:lnB>
                    <a:noFill/>
                  </a:tcPr>
                </a:tc>
                <a:tc vMerge="1">
                  <a:txBody>
                    <a:bodyPr/>
                    <a:lstStyle/>
                    <a:p>
                      <a:pPr marL="0" marR="0" indent="0" algn="ctr" defTabSz="914400" rtl="0" eaLnBrk="1" fontAlgn="auto" latinLnBrk="0" hangingPunct="1">
                        <a:lnSpc>
                          <a:spcPct val="90000"/>
                        </a:lnSpc>
                        <a:spcBef>
                          <a:spcPts val="0"/>
                        </a:spcBef>
                        <a:spcAft>
                          <a:spcPts val="0"/>
                        </a:spcAft>
                        <a:buClrTx/>
                        <a:buSzTx/>
                        <a:buFontTx/>
                        <a:buNone/>
                        <a:tabLst/>
                        <a:defRPr/>
                      </a:pPr>
                      <a:endParaRPr lang="en-US" sz="1400" b="1" dirty="0" smtClean="0">
                        <a:effectLst/>
                        <a:latin typeface="+mn-lt"/>
                        <a:ea typeface="Times New Roman" panose="02020603050405020304" pitchFamily="18" charset="0"/>
                        <a:cs typeface="Times New Roman" panose="02020603050405020304" pitchFamily="18" charset="0"/>
                      </a:endParaRPr>
                    </a:p>
                  </a:txBody>
                  <a:tcPr marL="68580" marR="68580" marT="0" marB="0" vert="vert270" anchor="ctr">
                    <a:solidFill>
                      <a:srgbClr val="00B050"/>
                    </a:solidFill>
                  </a:tcPr>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393798952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
          <p:cNvSpPr>
            <a:spLocks noGrp="1"/>
          </p:cNvSpPr>
          <p:nvPr>
            <p:ph type="title"/>
          </p:nvPr>
        </p:nvSpPr>
        <p:spPr>
          <a:xfrm>
            <a:off x="543365" y="11219"/>
            <a:ext cx="8229600" cy="608906"/>
          </a:xfrm>
        </p:spPr>
        <p:txBody>
          <a:bodyPr/>
          <a:lstStyle/>
          <a:p>
            <a:pPr>
              <a:spcBef>
                <a:spcPts val="0"/>
              </a:spcBef>
              <a:spcAft>
                <a:spcPts val="0"/>
              </a:spcAft>
              <a:defRPr/>
            </a:pPr>
            <a:r>
              <a:rPr lang="en-GB" sz="2400" spc="-25" dirty="0" smtClean="0">
                <a:solidFill>
                  <a:srgbClr val="993300"/>
                </a:solidFill>
                <a:latin typeface="Berlin Sans FB Demi" panose="020E0802020502020306" pitchFamily="34" charset="0"/>
              </a:rPr>
              <a:t>PROGRAMME 1: ADMINISTRATION (2)</a:t>
            </a:r>
            <a:endParaRPr lang="en-US" sz="2400" dirty="0">
              <a:solidFill>
                <a:srgbClr val="993300"/>
              </a:solidFill>
              <a:latin typeface="Berlin Sans FB Demi" panose="020E0802020502020306" pitchFamily="34" charset="0"/>
              <a:ea typeface="Times New Roman" panose="02020603050405020304" pitchFamily="18" charset="0"/>
            </a:endParaRPr>
          </a:p>
        </p:txBody>
      </p:sp>
      <p:sp>
        <p:nvSpPr>
          <p:cNvPr id="44035" name="Rectangle 4"/>
          <p:cNvSpPr>
            <a:spLocks noChangeArrowheads="1"/>
          </p:cNvSpPr>
          <p:nvPr/>
        </p:nvSpPr>
        <p:spPr bwMode="auto">
          <a:xfrm>
            <a:off x="6876256" y="6165304"/>
            <a:ext cx="21336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algn="r" fontAlgn="base">
              <a:spcBef>
                <a:spcPct val="0"/>
              </a:spcBef>
              <a:spcAft>
                <a:spcPct val="0"/>
              </a:spcAft>
              <a:buFontTx/>
              <a:buNone/>
            </a:pPr>
            <a:fld id="{65457407-6034-4E1B-93B3-483F4E6BB3A1}" type="slidenum">
              <a:rPr lang="en-US" altLang="en-US" sz="1400">
                <a:solidFill>
                  <a:srgbClr val="000000"/>
                </a:solidFill>
              </a:rPr>
              <a:pPr algn="r" fontAlgn="base">
                <a:spcBef>
                  <a:spcPct val="0"/>
                </a:spcBef>
                <a:spcAft>
                  <a:spcPct val="0"/>
                </a:spcAft>
                <a:buFontTx/>
                <a:buNone/>
              </a:pPr>
              <a:t>18</a:t>
            </a:fld>
            <a:endParaRPr lang="en-US" altLang="en-US" sz="1400" dirty="0">
              <a:solidFill>
                <a:srgbClr val="000000"/>
              </a:solidFill>
            </a:endParaRPr>
          </a:p>
        </p:txBody>
      </p:sp>
      <p:graphicFrame>
        <p:nvGraphicFramePr>
          <p:cNvPr id="6" name="Table 5"/>
          <p:cNvGraphicFramePr>
            <a:graphicFrameLocks noGrp="1"/>
          </p:cNvGraphicFramePr>
          <p:nvPr>
            <p:extLst>
              <p:ext uri="{D42A27DB-BD31-4B8C-83A1-F6EECF244321}">
                <p14:modId xmlns:p14="http://schemas.microsoft.com/office/powerpoint/2010/main" val="2832191680"/>
              </p:ext>
            </p:extLst>
          </p:nvPr>
        </p:nvGraphicFramePr>
        <p:xfrm>
          <a:off x="445697" y="764704"/>
          <a:ext cx="8424936" cy="4775800"/>
        </p:xfrm>
        <a:graphic>
          <a:graphicData uri="http://schemas.openxmlformats.org/drawingml/2006/table">
            <a:tbl>
              <a:tblPr firstRow="1" bandRow="1">
                <a:tableStyleId>{00A15C55-8517-42AA-B614-E9B94910E393}</a:tableStyleId>
              </a:tblPr>
              <a:tblGrid>
                <a:gridCol w="2448272">
                  <a:extLst>
                    <a:ext uri="{9D8B030D-6E8A-4147-A177-3AD203B41FA5}">
                      <a16:colId xmlns:a16="http://schemas.microsoft.com/office/drawing/2014/main" val="20000"/>
                    </a:ext>
                  </a:extLst>
                </a:gridCol>
                <a:gridCol w="1872208">
                  <a:extLst>
                    <a:ext uri="{9D8B030D-6E8A-4147-A177-3AD203B41FA5}">
                      <a16:colId xmlns:a16="http://schemas.microsoft.com/office/drawing/2014/main" val="20001"/>
                    </a:ext>
                  </a:extLst>
                </a:gridCol>
                <a:gridCol w="3744416">
                  <a:extLst>
                    <a:ext uri="{9D8B030D-6E8A-4147-A177-3AD203B41FA5}">
                      <a16:colId xmlns:a16="http://schemas.microsoft.com/office/drawing/2014/main" val="20002"/>
                    </a:ext>
                  </a:extLst>
                </a:gridCol>
                <a:gridCol w="360040">
                  <a:extLst>
                    <a:ext uri="{9D8B030D-6E8A-4147-A177-3AD203B41FA5}">
                      <a16:colId xmlns:a16="http://schemas.microsoft.com/office/drawing/2014/main" val="20003"/>
                    </a:ext>
                  </a:extLst>
                </a:gridCol>
              </a:tblGrid>
              <a:tr h="207921">
                <a:tc>
                  <a:txBody>
                    <a:bodyPr/>
                    <a:lstStyle/>
                    <a:p>
                      <a:pPr marL="0" marR="0" algn="ctr">
                        <a:lnSpc>
                          <a:spcPct val="100000"/>
                        </a:lnSpc>
                        <a:spcBef>
                          <a:spcPts val="0"/>
                        </a:spcBef>
                        <a:spcAft>
                          <a:spcPts val="0"/>
                        </a:spcAft>
                      </a:pPr>
                      <a:r>
                        <a:rPr lang="en-GB" sz="1800" kern="0" dirty="0" smtClean="0">
                          <a:effectLst/>
                          <a:latin typeface="Arial" panose="020B0604020202020204" pitchFamily="34" charset="0"/>
                          <a:cs typeface="Arial" panose="020B0604020202020204" pitchFamily="34" charset="0"/>
                        </a:rPr>
                        <a:t>Indicator</a:t>
                      </a:r>
                      <a:endParaRPr lang="en-US" sz="1800" b="1" kern="0" dirty="0">
                        <a:effectLst/>
                        <a:latin typeface="Arial" panose="020B0604020202020204" pitchFamily="34" charset="0"/>
                        <a:cs typeface="Arial" panose="020B0604020202020204" pitchFamily="34" charset="0"/>
                      </a:endParaRPr>
                    </a:p>
                  </a:txBody>
                  <a:tcPr marL="14699" marR="14699" marT="0" marB="0" anchor="ctr">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solidFill>
                      <a:schemeClr val="accent5">
                        <a:lumMod val="50000"/>
                      </a:schemeClr>
                    </a:solidFill>
                  </a:tcPr>
                </a:tc>
                <a:tc>
                  <a:txBody>
                    <a:bodyPr/>
                    <a:lstStyle/>
                    <a:p>
                      <a:pPr marL="0" marR="0" algn="ctr">
                        <a:lnSpc>
                          <a:spcPct val="100000"/>
                        </a:lnSpc>
                        <a:spcBef>
                          <a:spcPts val="0"/>
                        </a:spcBef>
                        <a:spcAft>
                          <a:spcPts val="0"/>
                        </a:spcAft>
                      </a:pPr>
                      <a:r>
                        <a:rPr lang="en-GB" sz="1800" dirty="0" smtClean="0">
                          <a:effectLst/>
                          <a:latin typeface="Arial" panose="020B0604020202020204" pitchFamily="34" charset="0"/>
                          <a:cs typeface="Arial" panose="020B0604020202020204" pitchFamily="34" charset="0"/>
                        </a:rPr>
                        <a:t>APP</a:t>
                      </a:r>
                      <a:r>
                        <a:rPr lang="en-GB" sz="1800" baseline="0" dirty="0" smtClean="0">
                          <a:effectLst/>
                          <a:latin typeface="Arial" panose="020B0604020202020204" pitchFamily="34" charset="0"/>
                          <a:cs typeface="Arial" panose="020B0604020202020204" pitchFamily="34" charset="0"/>
                        </a:rPr>
                        <a:t> Target</a:t>
                      </a:r>
                      <a:endParaRPr lang="en-US" sz="1800" b="1" dirty="0">
                        <a:effectLst/>
                        <a:latin typeface="Arial" panose="020B0604020202020204" pitchFamily="34" charset="0"/>
                        <a:ea typeface="Times New Roman" panose="02020603050405020304" pitchFamily="18" charset="0"/>
                        <a:cs typeface="Arial" panose="020B0604020202020204" pitchFamily="34" charset="0"/>
                      </a:endParaRPr>
                    </a:p>
                  </a:txBody>
                  <a:tcPr marL="14699" marR="14699" marT="0" marB="0" anchor="ctr">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solidFill>
                      <a:schemeClr val="accent5">
                        <a:lumMod val="50000"/>
                      </a:schemeClr>
                    </a:solidFill>
                  </a:tcPr>
                </a:tc>
                <a:tc gridSpan="2">
                  <a:txBody>
                    <a:bodyPr/>
                    <a:lstStyle/>
                    <a:p>
                      <a:pPr marL="0" marR="0" algn="ctr">
                        <a:lnSpc>
                          <a:spcPct val="100000"/>
                        </a:lnSpc>
                        <a:spcBef>
                          <a:spcPts val="0"/>
                        </a:spcBef>
                        <a:spcAft>
                          <a:spcPts val="0"/>
                        </a:spcAft>
                      </a:pPr>
                      <a:r>
                        <a:rPr lang="en-GB" sz="1800" baseline="0" dirty="0" smtClean="0">
                          <a:effectLst/>
                          <a:latin typeface="Arial" panose="020B0604020202020204" pitchFamily="34" charset="0"/>
                          <a:cs typeface="Arial" panose="020B0604020202020204" pitchFamily="34" charset="0"/>
                        </a:rPr>
                        <a:t>Consolidated Achievement</a:t>
                      </a:r>
                      <a:endParaRPr lang="en-US" sz="1800" b="1" dirty="0">
                        <a:effectLst/>
                        <a:latin typeface="Arial" panose="020B0604020202020204" pitchFamily="34" charset="0"/>
                        <a:ea typeface="Times New Roman" panose="02020603050405020304" pitchFamily="18" charset="0"/>
                        <a:cs typeface="Arial" panose="020B0604020202020204" pitchFamily="34" charset="0"/>
                      </a:endParaRPr>
                    </a:p>
                  </a:txBody>
                  <a:tcPr marL="14699" marR="14699" marT="0" marB="0" anchor="ctr">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solidFill>
                      <a:schemeClr val="accent5">
                        <a:lumMod val="50000"/>
                      </a:schemeClr>
                    </a:solidFill>
                  </a:tcPr>
                </a:tc>
                <a:tc hMerge="1">
                  <a:txBody>
                    <a:bodyPr/>
                    <a:lstStyle/>
                    <a:p>
                      <a:endParaRPr lang="en-US"/>
                    </a:p>
                  </a:txBody>
                  <a:tcPr/>
                </a:tc>
                <a:extLst>
                  <a:ext uri="{0D108BD9-81ED-4DB2-BD59-A6C34878D82A}">
                    <a16:rowId xmlns:a16="http://schemas.microsoft.com/office/drawing/2014/main" val="10000"/>
                  </a:ext>
                </a:extLst>
              </a:tr>
              <a:tr h="1039606">
                <a:tc>
                  <a:txBody>
                    <a:bodyPr/>
                    <a:lstStyle/>
                    <a:p>
                      <a:pPr algn="just" fontAlgn="t">
                        <a:lnSpc>
                          <a:spcPct val="100000"/>
                        </a:lnSpc>
                      </a:pPr>
                      <a:r>
                        <a:rPr lang="en-US" sz="2000" u="none" strike="noStrike" dirty="0" smtClean="0">
                          <a:effectLst/>
                          <a:latin typeface="Arial" panose="020B0604020202020204" pitchFamily="34" charset="0"/>
                          <a:cs typeface="Arial" panose="020B0604020202020204" pitchFamily="34" charset="0"/>
                        </a:rPr>
                        <a:t>Number of interim financial statements submitted</a:t>
                      </a:r>
                      <a:r>
                        <a:rPr lang="en-US" sz="2000" u="none" strike="noStrike" baseline="0" dirty="0" smtClean="0">
                          <a:effectLst/>
                          <a:latin typeface="Arial" panose="020B0604020202020204" pitchFamily="34" charset="0"/>
                          <a:cs typeface="Arial" panose="020B0604020202020204" pitchFamily="34" charset="0"/>
                        </a:rPr>
                        <a:t> to NT quarterly</a:t>
                      </a:r>
                      <a:endParaRPr lang="en-US" sz="2000" b="0" i="0" u="none" strike="noStrike" dirty="0">
                        <a:solidFill>
                          <a:srgbClr val="000000"/>
                        </a:solidFill>
                        <a:effectLst/>
                        <a:latin typeface="Arial" panose="020B0604020202020204" pitchFamily="34" charset="0"/>
                        <a:cs typeface="Arial" panose="020B0604020202020204" pitchFamily="34" charset="0"/>
                      </a:endParaRPr>
                    </a:p>
                  </a:txBody>
                  <a:tcPr marL="0" marR="0" marT="0" marB="0">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noFill/>
                  </a:tcPr>
                </a:tc>
                <a:tc>
                  <a:txBody>
                    <a:bodyPr/>
                    <a:lstStyle/>
                    <a:p>
                      <a:pPr marL="0" marR="0" algn="just">
                        <a:lnSpc>
                          <a:spcPct val="100000"/>
                        </a:lnSpc>
                        <a:spcBef>
                          <a:spcPts val="0"/>
                        </a:spcBef>
                        <a:spcAft>
                          <a:spcPts val="0"/>
                        </a:spcAft>
                      </a:pPr>
                      <a:r>
                        <a:rPr lang="en-US" sz="2000" b="0" baseline="0" dirty="0" smtClean="0">
                          <a:effectLst/>
                          <a:latin typeface="Arial" panose="020B0604020202020204" pitchFamily="34" charset="0"/>
                          <a:cs typeface="Arial" panose="020B0604020202020204" pitchFamily="34" charset="0"/>
                        </a:rPr>
                        <a:t> 4</a:t>
                      </a:r>
                      <a:endParaRPr lang="en-US" sz="2000" b="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noFill/>
                  </a:tcPr>
                </a:tc>
                <a:tc>
                  <a:txBody>
                    <a:bodyPr/>
                    <a:lstStyle/>
                    <a:p>
                      <a:pPr marL="0" marR="0" indent="0" algn="just">
                        <a:lnSpc>
                          <a:spcPct val="100000"/>
                        </a:lnSpc>
                        <a:spcBef>
                          <a:spcPts val="0"/>
                        </a:spcBef>
                        <a:spcAft>
                          <a:spcPts val="0"/>
                        </a:spcAft>
                        <a:buFont typeface="Arial" panose="020B0604020202020204" pitchFamily="34" charset="0"/>
                        <a:buNone/>
                      </a:pPr>
                      <a:r>
                        <a:rPr lang="en-GB" sz="2000" b="1" i="1" u="none" strike="noStrike" baseline="0" dirty="0" smtClean="0">
                          <a:effectLst/>
                          <a:latin typeface="Arial" panose="020B0604020202020204" pitchFamily="34" charset="0"/>
                          <a:cs typeface="Arial" panose="020B0604020202020204" pitchFamily="34" charset="0"/>
                        </a:rPr>
                        <a:t>Target achieved</a:t>
                      </a:r>
                    </a:p>
                    <a:p>
                      <a:pPr marL="0" marR="0" indent="0" algn="just">
                        <a:lnSpc>
                          <a:spcPct val="100000"/>
                        </a:lnSpc>
                        <a:spcBef>
                          <a:spcPts val="0"/>
                        </a:spcBef>
                        <a:spcAft>
                          <a:spcPts val="0"/>
                        </a:spcAft>
                        <a:buFont typeface="Arial" panose="020B0604020202020204" pitchFamily="34" charset="0"/>
                        <a:buNone/>
                      </a:pPr>
                      <a:r>
                        <a:rPr lang="en-US" sz="2000" u="none" strike="noStrike" dirty="0" smtClean="0">
                          <a:effectLst/>
                          <a:latin typeface="Arial" panose="020B0604020202020204" pitchFamily="34" charset="0"/>
                          <a:cs typeface="Arial" panose="020B0604020202020204" pitchFamily="34" charset="0"/>
                        </a:rPr>
                        <a:t>4</a:t>
                      </a:r>
                      <a:endParaRPr lang="en-US" sz="2000" b="0" i="0" u="none" strike="noStrike" dirty="0" smtClean="0">
                        <a:solidFill>
                          <a:srgbClr val="000000"/>
                        </a:solidFill>
                        <a:effectLst/>
                        <a:latin typeface="Arial" panose="020B0604020202020204" pitchFamily="34" charset="0"/>
                        <a:cs typeface="Arial" panose="020B0604020202020204" pitchFamily="34" charset="0"/>
                      </a:endParaRPr>
                    </a:p>
                  </a:txBody>
                  <a:tcPr marL="68580" marR="68580" marT="0" marB="0">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noFill/>
                  </a:tcPr>
                </a:tc>
                <a:tc rowSpan="4">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b="1" dirty="0" smtClean="0">
                          <a:effectLst/>
                          <a:latin typeface="Arial" panose="020B0604020202020204" pitchFamily="34" charset="0"/>
                          <a:cs typeface="Arial" panose="020B0604020202020204" pitchFamily="34" charset="0"/>
                        </a:rPr>
                        <a:t>Achieved</a:t>
                      </a:r>
                      <a:endParaRPr lang="en-US" sz="1600" b="1" dirty="0" smtClean="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vert="vert270" anchor="ctr">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solidFill>
                      <a:srgbClr val="00B050"/>
                    </a:solidFill>
                  </a:tcPr>
                </a:tc>
                <a:extLst>
                  <a:ext uri="{0D108BD9-81ED-4DB2-BD59-A6C34878D82A}">
                    <a16:rowId xmlns:a16="http://schemas.microsoft.com/office/drawing/2014/main" val="10005"/>
                  </a:ext>
                </a:extLst>
              </a:tr>
              <a:tr h="1148680">
                <a:tc>
                  <a:txBody>
                    <a:bodyPr/>
                    <a:lstStyle/>
                    <a:p>
                      <a:pPr algn="just" fontAlgn="t">
                        <a:lnSpc>
                          <a:spcPct val="100000"/>
                        </a:lnSpc>
                      </a:pPr>
                      <a:r>
                        <a:rPr lang="en-US" sz="2000" b="0" i="0" u="none" strike="noStrike" dirty="0" smtClean="0">
                          <a:solidFill>
                            <a:srgbClr val="000000"/>
                          </a:solidFill>
                          <a:effectLst/>
                          <a:latin typeface="Arial" panose="020B0604020202020204" pitchFamily="34" charset="0"/>
                          <a:cs typeface="Arial" panose="020B0604020202020204" pitchFamily="34" charset="0"/>
                        </a:rPr>
                        <a:t>PAIA</a:t>
                      </a:r>
                      <a:r>
                        <a:rPr lang="en-US" sz="2000" b="0" i="0" u="none" strike="noStrike" baseline="0" dirty="0" smtClean="0">
                          <a:solidFill>
                            <a:srgbClr val="000000"/>
                          </a:solidFill>
                          <a:effectLst/>
                          <a:latin typeface="Arial" panose="020B0604020202020204" pitchFamily="34" charset="0"/>
                          <a:cs typeface="Arial" panose="020B0604020202020204" pitchFamily="34" charset="0"/>
                        </a:rPr>
                        <a:t> Section 15 Notice submitted to DoJCD</a:t>
                      </a:r>
                      <a:endParaRPr lang="en-US" sz="2000" b="0" i="0" u="none" strike="noStrike" dirty="0">
                        <a:solidFill>
                          <a:srgbClr val="000000"/>
                        </a:solidFill>
                        <a:effectLst/>
                        <a:latin typeface="Arial" panose="020B0604020202020204" pitchFamily="34" charset="0"/>
                        <a:cs typeface="Arial" panose="020B0604020202020204" pitchFamily="34" charset="0"/>
                      </a:endParaRPr>
                    </a:p>
                  </a:txBody>
                  <a:tcPr marL="0" marR="0" marT="0" marB="0">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noFill/>
                  </a:tcPr>
                </a:tc>
                <a:tc>
                  <a:txBody>
                    <a:bodyPr/>
                    <a:lstStyle/>
                    <a:p>
                      <a:pPr marL="0" marR="0" algn="just">
                        <a:lnSpc>
                          <a:spcPct val="100000"/>
                        </a:lnSpc>
                        <a:spcBef>
                          <a:spcPts val="0"/>
                        </a:spcBef>
                        <a:spcAft>
                          <a:spcPts val="0"/>
                        </a:spcAft>
                      </a:pPr>
                      <a:r>
                        <a:rPr lang="en-US" sz="2000" b="0" dirty="0" smtClean="0">
                          <a:effectLst/>
                          <a:latin typeface="Arial" panose="020B0604020202020204" pitchFamily="34" charset="0"/>
                          <a:ea typeface="Times New Roman" panose="02020603050405020304" pitchFamily="18" charset="0"/>
                          <a:cs typeface="Arial" panose="020B0604020202020204" pitchFamily="34" charset="0"/>
                        </a:rPr>
                        <a:t>Submit Section 15 Notice to DoJCD </a:t>
                      </a:r>
                      <a:endParaRPr lang="en-US" sz="2000" b="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noFill/>
                  </a:tcPr>
                </a:tc>
                <a:tc>
                  <a:txBody>
                    <a:bodyPr/>
                    <a:lstStyle/>
                    <a:p>
                      <a:pPr marL="0" marR="0" indent="0" algn="just">
                        <a:lnSpc>
                          <a:spcPct val="100000"/>
                        </a:lnSpc>
                        <a:spcBef>
                          <a:spcPts val="0"/>
                        </a:spcBef>
                        <a:spcAft>
                          <a:spcPts val="0"/>
                        </a:spcAft>
                        <a:buFont typeface="Arial" panose="020B0604020202020204" pitchFamily="34" charset="0"/>
                        <a:buNone/>
                      </a:pPr>
                      <a:r>
                        <a:rPr lang="en-US" sz="2000" b="1" i="1" u="none" strike="noStrike" dirty="0" smtClean="0">
                          <a:solidFill>
                            <a:srgbClr val="000000"/>
                          </a:solidFill>
                          <a:effectLst/>
                          <a:latin typeface="Arial" panose="020B0604020202020204" pitchFamily="34" charset="0"/>
                          <a:cs typeface="Arial" panose="020B0604020202020204" pitchFamily="34" charset="0"/>
                        </a:rPr>
                        <a:t>Target achieved</a:t>
                      </a:r>
                    </a:p>
                    <a:p>
                      <a:pPr marL="0" marR="0" indent="0" algn="just">
                        <a:lnSpc>
                          <a:spcPct val="100000"/>
                        </a:lnSpc>
                        <a:spcBef>
                          <a:spcPts val="0"/>
                        </a:spcBef>
                        <a:spcAft>
                          <a:spcPts val="0"/>
                        </a:spcAft>
                        <a:buFont typeface="Arial" panose="020B0604020202020204" pitchFamily="34" charset="0"/>
                        <a:buNone/>
                      </a:pPr>
                      <a:r>
                        <a:rPr lang="en-US" sz="2000" b="0" i="0" u="none" strike="noStrike" dirty="0" smtClean="0">
                          <a:solidFill>
                            <a:srgbClr val="000000"/>
                          </a:solidFill>
                          <a:effectLst/>
                          <a:latin typeface="Arial" panose="020B0604020202020204" pitchFamily="34" charset="0"/>
                          <a:cs typeface="Arial" panose="020B0604020202020204" pitchFamily="34" charset="0"/>
                        </a:rPr>
                        <a:t>Section</a:t>
                      </a:r>
                      <a:r>
                        <a:rPr lang="en-US" sz="2000" b="0" i="0" u="none" strike="noStrike" baseline="0" dirty="0" smtClean="0">
                          <a:solidFill>
                            <a:srgbClr val="000000"/>
                          </a:solidFill>
                          <a:effectLst/>
                          <a:latin typeface="Arial" panose="020B0604020202020204" pitchFamily="34" charset="0"/>
                          <a:cs typeface="Arial" panose="020B0604020202020204" pitchFamily="34" charset="0"/>
                        </a:rPr>
                        <a:t> 15 Notice submitted to DoJCD in March 2020</a:t>
                      </a:r>
                      <a:endParaRPr lang="en-US" sz="2000" b="0" i="1" u="none" strike="noStrike" dirty="0" smtClean="0">
                        <a:solidFill>
                          <a:srgbClr val="000000"/>
                        </a:solidFill>
                        <a:effectLst/>
                        <a:latin typeface="Arial" panose="020B0604020202020204" pitchFamily="34" charset="0"/>
                        <a:cs typeface="Arial" panose="020B0604020202020204" pitchFamily="34" charset="0"/>
                      </a:endParaRPr>
                    </a:p>
                  </a:txBody>
                  <a:tcPr marL="68580" marR="68580" marT="0" marB="0">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noFill/>
                  </a:tcPr>
                </a:tc>
                <a:tc vMerge="1">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sz="1400" b="1" dirty="0" smtClean="0">
                        <a:effectLst/>
                        <a:latin typeface="+mn-lt"/>
                        <a:ea typeface="Times New Roman" panose="02020603050405020304" pitchFamily="18" charset="0"/>
                        <a:cs typeface="Times New Roman" panose="02020603050405020304" pitchFamily="18" charset="0"/>
                      </a:endParaRPr>
                    </a:p>
                  </a:txBody>
                  <a:tcPr marL="68580" marR="68580" marT="0" marB="0" vert="vert270" anchor="ctr">
                    <a:solidFill>
                      <a:srgbClr val="00B050"/>
                    </a:solidFill>
                  </a:tcPr>
                </a:tc>
                <a:extLst>
                  <a:ext uri="{0D108BD9-81ED-4DB2-BD59-A6C34878D82A}">
                    <a16:rowId xmlns:a16="http://schemas.microsoft.com/office/drawing/2014/main" val="10003"/>
                  </a:ext>
                </a:extLst>
              </a:tr>
              <a:tr h="749028">
                <a:tc>
                  <a:txBody>
                    <a:bodyPr/>
                    <a:lstStyle/>
                    <a:p>
                      <a:pPr algn="just" fontAlgn="t">
                        <a:lnSpc>
                          <a:spcPct val="100000"/>
                        </a:lnSpc>
                      </a:pPr>
                      <a:r>
                        <a:rPr lang="en-US" sz="2000" b="0" i="0" u="none" strike="noStrike" dirty="0" smtClean="0">
                          <a:solidFill>
                            <a:srgbClr val="000000"/>
                          </a:solidFill>
                          <a:effectLst/>
                          <a:latin typeface="Arial" panose="020B0604020202020204" pitchFamily="34" charset="0"/>
                          <a:cs typeface="Arial" panose="020B0604020202020204" pitchFamily="34" charset="0"/>
                        </a:rPr>
                        <a:t>Percentage of BBBEEE suppliers appointed by March</a:t>
                      </a:r>
                      <a:r>
                        <a:rPr lang="en-US" sz="2000" b="0" i="0" u="none" strike="noStrike" baseline="0" dirty="0" smtClean="0">
                          <a:solidFill>
                            <a:srgbClr val="000000"/>
                          </a:solidFill>
                          <a:effectLst/>
                          <a:latin typeface="Arial" panose="020B0604020202020204" pitchFamily="34" charset="0"/>
                          <a:cs typeface="Arial" panose="020B0604020202020204" pitchFamily="34" charset="0"/>
                        </a:rPr>
                        <a:t> 2020</a:t>
                      </a:r>
                      <a:endParaRPr lang="en-US" sz="2000" b="0" i="0" u="none" strike="noStrike" dirty="0">
                        <a:solidFill>
                          <a:srgbClr val="000000"/>
                        </a:solidFill>
                        <a:effectLst/>
                        <a:latin typeface="Arial" panose="020B0604020202020204" pitchFamily="34" charset="0"/>
                        <a:cs typeface="Arial" panose="020B0604020202020204" pitchFamily="34" charset="0"/>
                      </a:endParaRPr>
                    </a:p>
                  </a:txBody>
                  <a:tcPr marL="0" marR="0" marT="0" marB="0">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noFill/>
                  </a:tcPr>
                </a:tc>
                <a:tc>
                  <a:txBody>
                    <a:bodyPr/>
                    <a:lstStyle/>
                    <a:p>
                      <a:pPr marL="0" marR="0" algn="just">
                        <a:lnSpc>
                          <a:spcPct val="100000"/>
                        </a:lnSpc>
                        <a:spcBef>
                          <a:spcPts val="0"/>
                        </a:spcBef>
                        <a:spcAft>
                          <a:spcPts val="0"/>
                        </a:spcAft>
                      </a:pPr>
                      <a:r>
                        <a:rPr lang="en-US" sz="2000" b="0" baseline="0" dirty="0" smtClean="0">
                          <a:effectLst/>
                          <a:latin typeface="Arial" panose="020B0604020202020204" pitchFamily="34" charset="0"/>
                          <a:ea typeface="Times New Roman" panose="02020603050405020304" pitchFamily="18" charset="0"/>
                          <a:cs typeface="Arial" panose="020B0604020202020204" pitchFamily="34" charset="0"/>
                        </a:rPr>
                        <a:t> 10%</a:t>
                      </a:r>
                      <a:endParaRPr lang="en-US" sz="2000" b="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noFill/>
                  </a:tcPr>
                </a:tc>
                <a:tc>
                  <a:txBody>
                    <a:bodyPr/>
                    <a:lstStyle/>
                    <a:p>
                      <a:pPr>
                        <a:spcAft>
                          <a:spcPts val="0"/>
                        </a:spcAft>
                      </a:pPr>
                      <a:r>
                        <a:rPr lang="en-US" sz="2000" b="1" i="1" dirty="0" smtClean="0">
                          <a:solidFill>
                            <a:srgbClr val="000000"/>
                          </a:solidFill>
                          <a:effectLst/>
                          <a:latin typeface="Arial" panose="020B0604020202020204" pitchFamily="34" charset="0"/>
                          <a:ea typeface="Times New Roman" panose="02020603050405020304" pitchFamily="18" charset="0"/>
                          <a:cs typeface="Arial" panose="020B0604020202020204" pitchFamily="34" charset="0"/>
                        </a:rPr>
                        <a:t>Target exceeded</a:t>
                      </a:r>
                      <a:endParaRPr lang="en-ZA" sz="2000" b="0" i="1" dirty="0" smtClean="0">
                        <a:solidFill>
                          <a:srgbClr val="000000"/>
                        </a:solidFill>
                        <a:effectLst/>
                        <a:latin typeface="Arial" panose="020B0604020202020204" pitchFamily="34" charset="0"/>
                        <a:ea typeface="Times New Roman" panose="02020603050405020304" pitchFamily="18" charset="0"/>
                        <a:cs typeface="Arial" panose="020B0604020202020204" pitchFamily="34" charset="0"/>
                      </a:endParaRPr>
                    </a:p>
                    <a:p>
                      <a:pPr>
                        <a:spcAft>
                          <a:spcPts val="0"/>
                        </a:spcAft>
                      </a:pPr>
                      <a:r>
                        <a:rPr lang="en-US" sz="2000" b="0" dirty="0" smtClean="0">
                          <a:solidFill>
                            <a:srgbClr val="000000"/>
                          </a:solidFill>
                          <a:effectLst/>
                          <a:latin typeface="Arial" panose="020B0604020202020204" pitchFamily="34" charset="0"/>
                          <a:ea typeface="Times New Roman" panose="02020603050405020304" pitchFamily="18" charset="0"/>
                          <a:cs typeface="Arial" panose="020B0604020202020204" pitchFamily="34" charset="0"/>
                        </a:rPr>
                        <a:t>A </a:t>
                      </a:r>
                      <a:r>
                        <a:rPr lang="en-US" sz="2000" b="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total of 58% (45 out of 78) BBBEEE suppliers were appointed by March 2020</a:t>
                      </a:r>
                      <a:endParaRPr lang="en-ZA" sz="2000" b="0" dirty="0">
                        <a:solidFill>
                          <a:srgbClr val="000000"/>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noFill/>
                  </a:tcPr>
                </a:tc>
                <a:tc vMerge="1">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sz="1400" b="1" dirty="0" smtClean="0">
                        <a:effectLst/>
                        <a:latin typeface="+mn-lt"/>
                        <a:ea typeface="Times New Roman" panose="02020603050405020304" pitchFamily="18" charset="0"/>
                        <a:cs typeface="Times New Roman" panose="02020603050405020304" pitchFamily="18" charset="0"/>
                      </a:endParaRPr>
                    </a:p>
                  </a:txBody>
                  <a:tcPr marL="68580" marR="68580" marT="0" marB="0" vert="vert270" anchor="ctr">
                    <a:solidFill>
                      <a:srgbClr val="00B050"/>
                    </a:solidFill>
                  </a:tcPr>
                </a:tc>
                <a:extLst>
                  <a:ext uri="{0D108BD9-81ED-4DB2-BD59-A6C34878D82A}">
                    <a16:rowId xmlns:a16="http://schemas.microsoft.com/office/drawing/2014/main" val="10004"/>
                  </a:ext>
                </a:extLst>
              </a:tr>
              <a:tr h="822960">
                <a:tc>
                  <a:txBody>
                    <a:bodyPr/>
                    <a:lstStyle/>
                    <a:p>
                      <a:pPr algn="just" fontAlgn="t">
                        <a:lnSpc>
                          <a:spcPct val="100000"/>
                        </a:lnSpc>
                      </a:pPr>
                      <a:r>
                        <a:rPr lang="en-US" sz="2000" b="0" i="0" u="none" strike="noStrike" dirty="0" smtClean="0">
                          <a:solidFill>
                            <a:srgbClr val="000000"/>
                          </a:solidFill>
                          <a:effectLst/>
                          <a:latin typeface="Arial" panose="020B0604020202020204" pitchFamily="34" charset="0"/>
                          <a:cs typeface="Arial" panose="020B0604020202020204" pitchFamily="34" charset="0"/>
                        </a:rPr>
                        <a:t>Number of</a:t>
                      </a:r>
                      <a:r>
                        <a:rPr lang="en-US" sz="2000" b="0" i="0" u="none" strike="noStrike" baseline="0" dirty="0" smtClean="0">
                          <a:solidFill>
                            <a:srgbClr val="000000"/>
                          </a:solidFill>
                          <a:effectLst/>
                          <a:latin typeface="Arial" panose="020B0604020202020204" pitchFamily="34" charset="0"/>
                          <a:cs typeface="Arial" panose="020B0604020202020204" pitchFamily="34" charset="0"/>
                        </a:rPr>
                        <a:t> risk management reports produced </a:t>
                      </a:r>
                      <a:endParaRPr lang="en-US" sz="2000" b="0" i="0" u="none" strike="noStrike" dirty="0">
                        <a:solidFill>
                          <a:srgbClr val="000000"/>
                        </a:solidFill>
                        <a:effectLst/>
                        <a:latin typeface="Arial" panose="020B0604020202020204" pitchFamily="34" charset="0"/>
                        <a:cs typeface="Arial" panose="020B0604020202020204" pitchFamily="34" charset="0"/>
                      </a:endParaRPr>
                    </a:p>
                  </a:txBody>
                  <a:tcPr marL="0" marR="0" marT="0" marB="0">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noFill/>
                  </a:tcPr>
                </a:tc>
                <a:tc>
                  <a:txBody>
                    <a:bodyPr/>
                    <a:lstStyle/>
                    <a:p>
                      <a:pPr marL="0" marR="0" algn="just">
                        <a:lnSpc>
                          <a:spcPct val="100000"/>
                        </a:lnSpc>
                        <a:spcBef>
                          <a:spcPts val="0"/>
                        </a:spcBef>
                        <a:spcAft>
                          <a:spcPts val="0"/>
                        </a:spcAft>
                      </a:pPr>
                      <a:r>
                        <a:rPr lang="en-US" sz="2000" b="0" baseline="0" dirty="0" smtClean="0">
                          <a:effectLst/>
                          <a:latin typeface="Arial" panose="020B0604020202020204" pitchFamily="34" charset="0"/>
                          <a:ea typeface="Times New Roman" panose="02020603050405020304" pitchFamily="18" charset="0"/>
                          <a:cs typeface="Arial" panose="020B0604020202020204" pitchFamily="34" charset="0"/>
                        </a:rPr>
                        <a:t>4</a:t>
                      </a:r>
                      <a:endParaRPr lang="en-US" sz="2000" b="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noFill/>
                  </a:tcPr>
                </a:tc>
                <a:tc>
                  <a:txBody>
                    <a:bodyPr/>
                    <a:lstStyle/>
                    <a:p>
                      <a:pPr marL="0" marR="0" indent="0" algn="just">
                        <a:lnSpc>
                          <a:spcPct val="100000"/>
                        </a:lnSpc>
                        <a:spcBef>
                          <a:spcPts val="0"/>
                        </a:spcBef>
                        <a:spcAft>
                          <a:spcPts val="0"/>
                        </a:spcAft>
                        <a:buFont typeface="Arial" panose="020B0604020202020204" pitchFamily="34" charset="0"/>
                        <a:buNone/>
                      </a:pPr>
                      <a:r>
                        <a:rPr lang="en-US" sz="2000" b="1" i="1" u="none" strike="noStrike" dirty="0" smtClean="0">
                          <a:solidFill>
                            <a:srgbClr val="000000"/>
                          </a:solidFill>
                          <a:effectLst/>
                          <a:latin typeface="Arial" panose="020B0604020202020204" pitchFamily="34" charset="0"/>
                          <a:cs typeface="Arial" panose="020B0604020202020204" pitchFamily="34" charset="0"/>
                        </a:rPr>
                        <a:t>Target achieved</a:t>
                      </a:r>
                    </a:p>
                    <a:p>
                      <a:pPr marL="0" marR="0" indent="0" algn="just">
                        <a:lnSpc>
                          <a:spcPct val="100000"/>
                        </a:lnSpc>
                        <a:spcBef>
                          <a:spcPts val="0"/>
                        </a:spcBef>
                        <a:spcAft>
                          <a:spcPts val="0"/>
                        </a:spcAft>
                        <a:buFont typeface="Arial" panose="020B0604020202020204" pitchFamily="34" charset="0"/>
                        <a:buNone/>
                      </a:pPr>
                      <a:r>
                        <a:rPr lang="en-US" sz="2000" b="0" i="0" u="none" strike="noStrike" baseline="0" dirty="0" smtClean="0">
                          <a:solidFill>
                            <a:srgbClr val="000000"/>
                          </a:solidFill>
                          <a:effectLst/>
                          <a:latin typeface="Arial" panose="020B0604020202020204" pitchFamily="34" charset="0"/>
                          <a:cs typeface="Arial" panose="020B0604020202020204" pitchFamily="34" charset="0"/>
                        </a:rPr>
                        <a:t>4</a:t>
                      </a:r>
                      <a:endParaRPr lang="en-US" sz="2000" b="0" i="0" u="none" strike="noStrike" dirty="0" smtClean="0">
                        <a:solidFill>
                          <a:srgbClr val="000000"/>
                        </a:solidFill>
                        <a:effectLst/>
                        <a:latin typeface="Arial" panose="020B0604020202020204" pitchFamily="34" charset="0"/>
                        <a:cs typeface="Arial" panose="020B0604020202020204" pitchFamily="34" charset="0"/>
                      </a:endParaRPr>
                    </a:p>
                  </a:txBody>
                  <a:tcPr marL="68580" marR="68580" marT="0" marB="0">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noFill/>
                  </a:tcPr>
                </a:tc>
                <a:tc vMerge="1">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sz="1400" b="1" dirty="0" smtClean="0">
                        <a:effectLst/>
                        <a:latin typeface="+mn-lt"/>
                        <a:ea typeface="Times New Roman" panose="02020603050405020304" pitchFamily="18" charset="0"/>
                        <a:cs typeface="Times New Roman" panose="02020603050405020304" pitchFamily="18" charset="0"/>
                      </a:endParaRPr>
                    </a:p>
                  </a:txBody>
                  <a:tcPr marL="68580" marR="68580" marT="0" marB="0" vert="vert270" anchor="ctr">
                    <a:solidFill>
                      <a:srgbClr val="00B050"/>
                    </a:solidFill>
                  </a:tcPr>
                </a:tc>
                <a:extLst>
                  <a:ext uri="{0D108BD9-81ED-4DB2-BD59-A6C34878D82A}">
                    <a16:rowId xmlns:a16="http://schemas.microsoft.com/office/drawing/2014/main" val="10007"/>
                  </a:ext>
                </a:extLst>
              </a:tr>
            </a:tbl>
          </a:graphicData>
        </a:graphic>
      </p:graphicFrame>
    </p:spTree>
    <p:extLst>
      <p:ext uri="{BB962C8B-B14F-4D97-AF65-F5344CB8AC3E}">
        <p14:creationId xmlns:p14="http://schemas.microsoft.com/office/powerpoint/2010/main" val="186851593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764704"/>
            <a:ext cx="8147248" cy="5409083"/>
          </a:xfrm>
        </p:spPr>
        <p:txBody>
          <a:bodyPr>
            <a:noAutofit/>
          </a:bodyPr>
          <a:lstStyle/>
          <a:p>
            <a:pPr algn="just"/>
            <a:r>
              <a:rPr lang="en-US" sz="1800" dirty="0">
                <a:latin typeface="Arial" panose="020B0604020202020204" pitchFamily="34" charset="0"/>
                <a:cs typeface="Arial" panose="020B0604020202020204" pitchFamily="34" charset="0"/>
              </a:rPr>
              <a:t>In providing institutional support to the PSC, the OPSC maintained a vacancy rate of 7% (19 vacancies out of 274 approved posts) and out of the 9 vacant critical posts at SMS level, 6 were filled, 4 of these posts were filled by women in an effort to attain the 50% representation of women at SMS level. </a:t>
            </a:r>
            <a:endParaRPr lang="en-US" sz="1800" dirty="0" smtClean="0">
              <a:latin typeface="Arial" panose="020B0604020202020204" pitchFamily="34" charset="0"/>
              <a:cs typeface="Arial" panose="020B0604020202020204" pitchFamily="34" charset="0"/>
            </a:endParaRPr>
          </a:p>
          <a:p>
            <a:pPr algn="just"/>
            <a:r>
              <a:rPr lang="en-US" sz="1800" dirty="0" smtClean="0">
                <a:latin typeface="Arial" panose="020B0604020202020204" pitchFamily="34" charset="0"/>
                <a:cs typeface="Arial" panose="020B0604020202020204" pitchFamily="34" charset="0"/>
              </a:rPr>
              <a:t>During </a:t>
            </a:r>
            <a:r>
              <a:rPr lang="en-US" sz="1800" dirty="0">
                <a:latin typeface="Arial" panose="020B0604020202020204" pitchFamily="34" charset="0"/>
                <a:cs typeface="Arial" panose="020B0604020202020204" pitchFamily="34" charset="0"/>
              </a:rPr>
              <a:t>the 2019/2020 financial year the OPSC reviewed </a:t>
            </a:r>
            <a:r>
              <a:rPr lang="en-US" sz="1800" dirty="0" smtClean="0">
                <a:latin typeface="Arial" panose="020B0604020202020204" pitchFamily="34" charset="0"/>
                <a:cs typeface="Arial" panose="020B0604020202020204" pitchFamily="34" charset="0"/>
              </a:rPr>
              <a:t>13 Human </a:t>
            </a:r>
            <a:r>
              <a:rPr lang="en-US" sz="1800" dirty="0">
                <a:latin typeface="Arial" panose="020B0604020202020204" pitchFamily="34" charset="0"/>
                <a:cs typeface="Arial" panose="020B0604020202020204" pitchFamily="34" charset="0"/>
              </a:rPr>
              <a:t>Resource Management and Development </a:t>
            </a:r>
            <a:r>
              <a:rPr lang="en-US" sz="1800" dirty="0" smtClean="0">
                <a:latin typeface="Arial" panose="020B0604020202020204" pitchFamily="34" charset="0"/>
                <a:cs typeface="Arial" panose="020B0604020202020204" pitchFamily="34" charset="0"/>
              </a:rPr>
              <a:t>policies.  </a:t>
            </a:r>
          </a:p>
          <a:p>
            <a:pPr algn="just"/>
            <a:r>
              <a:rPr lang="en-US" sz="1800" dirty="0" smtClean="0">
                <a:latin typeface="Arial" panose="020B0604020202020204" pitchFamily="34" charset="0"/>
                <a:cs typeface="Arial" panose="020B0604020202020204" pitchFamily="34" charset="0"/>
              </a:rPr>
              <a:t>Amendments </a:t>
            </a:r>
            <a:r>
              <a:rPr lang="en-US" sz="1800" dirty="0">
                <a:latin typeface="Arial" panose="020B0604020202020204" pitchFamily="34" charset="0"/>
                <a:cs typeface="Arial" panose="020B0604020202020204" pitchFamily="34" charset="0"/>
              </a:rPr>
              <a:t>were made to the organisational structure relating to the Branch: Corporate Services wherein two Chief Directorates were </a:t>
            </a:r>
            <a:r>
              <a:rPr lang="en-US" sz="1800" dirty="0" smtClean="0">
                <a:latin typeface="Arial" panose="020B0604020202020204" pitchFamily="34" charset="0"/>
                <a:cs typeface="Arial" panose="020B0604020202020204" pitchFamily="34" charset="0"/>
              </a:rPr>
              <a:t>created</a:t>
            </a:r>
            <a:r>
              <a:rPr lang="en-US" sz="1800" dirty="0">
                <a:latin typeface="Arial" panose="020B0604020202020204" pitchFamily="34" charset="0"/>
                <a:cs typeface="Arial" panose="020B0604020202020204" pitchFamily="34" charset="0"/>
              </a:rPr>
              <a:t> </a:t>
            </a:r>
            <a:r>
              <a:rPr lang="en-US" sz="1800" dirty="0" smtClean="0">
                <a:latin typeface="Arial" panose="020B0604020202020204" pitchFamily="34" charset="0"/>
                <a:cs typeface="Arial" panose="020B0604020202020204" pitchFamily="34" charset="0"/>
              </a:rPr>
              <a:t>and the post of Deputy Director-General was abolished.</a:t>
            </a:r>
          </a:p>
          <a:p>
            <a:pPr algn="just"/>
            <a:r>
              <a:rPr lang="en-US" sz="1800" dirty="0">
                <a:latin typeface="Arial" panose="020B0604020202020204" pitchFamily="34" charset="0"/>
                <a:cs typeface="Arial" panose="020B0604020202020204" pitchFamily="34" charset="0"/>
              </a:rPr>
              <a:t>The OPSC achieved a 100% submission rate in respect of the Performance Agreements </a:t>
            </a:r>
            <a:r>
              <a:rPr lang="en-US" sz="1800" dirty="0" smtClean="0">
                <a:latin typeface="Arial" panose="020B0604020202020204" pitchFamily="34" charset="0"/>
                <a:cs typeface="Arial" panose="020B0604020202020204" pitchFamily="34" charset="0"/>
              </a:rPr>
              <a:t>for </a:t>
            </a:r>
            <a:r>
              <a:rPr lang="en-US" sz="1800" dirty="0">
                <a:latin typeface="Arial" panose="020B0604020202020204" pitchFamily="34" charset="0"/>
                <a:cs typeface="Arial" panose="020B0604020202020204" pitchFamily="34" charset="0"/>
              </a:rPr>
              <a:t>all employees by the due date of 31 May 2019. </a:t>
            </a:r>
            <a:r>
              <a:rPr lang="en-US" sz="1800" dirty="0" smtClean="0">
                <a:latin typeface="Arial" panose="020B0604020202020204" pitchFamily="34" charset="0"/>
                <a:cs typeface="Arial" panose="020B0604020202020204" pitchFamily="34" charset="0"/>
              </a:rPr>
              <a:t>The </a:t>
            </a:r>
            <a:r>
              <a:rPr lang="en-US" sz="1800" dirty="0">
                <a:latin typeface="Arial" panose="020B0604020202020204" pitchFamily="34" charset="0"/>
                <a:cs typeface="Arial" panose="020B0604020202020204" pitchFamily="34" charset="0"/>
              </a:rPr>
              <a:t>moderation of the Performance Appraisals for the 2018/2019 performance cycle in respect of 219 eligible employees </a:t>
            </a:r>
            <a:r>
              <a:rPr lang="en-US" sz="1800" dirty="0" smtClean="0">
                <a:latin typeface="Arial" panose="020B0604020202020204" pitchFamily="34" charset="0"/>
                <a:cs typeface="Arial" panose="020B0604020202020204" pitchFamily="34" charset="0"/>
              </a:rPr>
              <a:t>was </a:t>
            </a:r>
            <a:r>
              <a:rPr lang="en-US" sz="1800" dirty="0">
                <a:latin typeface="Arial" panose="020B0604020202020204" pitchFamily="34" charset="0"/>
                <a:cs typeface="Arial" panose="020B0604020202020204" pitchFamily="34" charset="0"/>
              </a:rPr>
              <a:t>finalised in September </a:t>
            </a:r>
            <a:r>
              <a:rPr lang="en-US" sz="1800" dirty="0" smtClean="0">
                <a:latin typeface="Arial" panose="020B0604020202020204" pitchFamily="34" charset="0"/>
                <a:cs typeface="Arial" panose="020B0604020202020204" pitchFamily="34" charset="0"/>
              </a:rPr>
              <a:t>2019.</a:t>
            </a:r>
          </a:p>
          <a:p>
            <a:pPr algn="just"/>
            <a:r>
              <a:rPr lang="en-US" sz="1800" dirty="0">
                <a:latin typeface="Arial" panose="020B0604020202020204" pitchFamily="34" charset="0"/>
                <a:cs typeface="Arial" panose="020B0604020202020204" pitchFamily="34" charset="0"/>
              </a:rPr>
              <a:t>During the reporting period, the PSC’s visibility improved and this was done through various mediums of communication. The outputs such </a:t>
            </a:r>
            <a:r>
              <a:rPr lang="en-US" sz="1800" dirty="0" smtClean="0">
                <a:latin typeface="Arial" panose="020B0604020202020204" pitchFamily="34" charset="0"/>
                <a:cs typeface="Arial" panose="020B0604020202020204" pitchFamily="34" charset="0"/>
              </a:rPr>
              <a:t>media articles and the </a:t>
            </a:r>
            <a:r>
              <a:rPr lang="en-US" sz="1800" dirty="0">
                <a:latin typeface="Arial" panose="020B0604020202020204" pitchFamily="34" charset="0"/>
                <a:cs typeface="Arial" panose="020B0604020202020204" pitchFamily="34" charset="0"/>
              </a:rPr>
              <a:t>Pulse of the Public Service, which was released on a quarterly basis, continued to raise the profile of the PSC. </a:t>
            </a:r>
            <a:r>
              <a:rPr lang="en-US" sz="1800" dirty="0" smtClean="0">
                <a:latin typeface="Arial" panose="020B0604020202020204" pitchFamily="34" charset="0"/>
                <a:cs typeface="Arial" panose="020B0604020202020204" pitchFamily="34" charset="0"/>
              </a:rPr>
              <a:t> </a:t>
            </a:r>
            <a:endParaRPr lang="en-US" sz="180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2"/>
          </p:nvPr>
        </p:nvSpPr>
        <p:spPr/>
        <p:txBody>
          <a:bodyPr/>
          <a:lstStyle/>
          <a:p>
            <a:fld id="{CDAF3C70-3F06-4597-AE16-5F5EF8F327DE}" type="slidenum">
              <a:rPr lang="en-ZA" sz="1400" smtClean="0"/>
              <a:pPr/>
              <a:t>19</a:t>
            </a:fld>
            <a:endParaRPr lang="en-ZA" sz="1400" dirty="0"/>
          </a:p>
        </p:txBody>
      </p:sp>
      <p:sp>
        <p:nvSpPr>
          <p:cNvPr id="5" name="Title 1"/>
          <p:cNvSpPr>
            <a:spLocks noGrp="1"/>
          </p:cNvSpPr>
          <p:nvPr>
            <p:ph type="title"/>
          </p:nvPr>
        </p:nvSpPr>
        <p:spPr>
          <a:xfrm>
            <a:off x="457200" y="274638"/>
            <a:ext cx="8229600" cy="346050"/>
          </a:xfrm>
        </p:spPr>
        <p:txBody>
          <a:bodyPr>
            <a:noAutofit/>
          </a:bodyPr>
          <a:lstStyle/>
          <a:p>
            <a:pPr>
              <a:spcBef>
                <a:spcPts val="0"/>
              </a:spcBef>
              <a:spcAft>
                <a:spcPts val="0"/>
              </a:spcAft>
              <a:defRPr/>
            </a:pPr>
            <a:r>
              <a:rPr lang="en-GB" sz="2400" spc="-25" dirty="0" smtClean="0">
                <a:solidFill>
                  <a:srgbClr val="993300"/>
                </a:solidFill>
                <a:latin typeface="Berlin Sans FB Demi" panose="020E0802020502020306" pitchFamily="34" charset="0"/>
              </a:rPr>
              <a:t>ADDITIONAL OUTPUTS OUTSIDE THE APP (3)</a:t>
            </a:r>
            <a:endParaRPr lang="en-US" sz="2400" dirty="0">
              <a:solidFill>
                <a:srgbClr val="993300"/>
              </a:solidFill>
              <a:latin typeface="Berlin Sans FB Demi" panose="020E0802020502020306" pitchFamily="34" charset="0"/>
              <a:ea typeface="Times New Roman" panose="02020603050405020304" pitchFamily="18" charset="0"/>
            </a:endParaRPr>
          </a:p>
        </p:txBody>
      </p:sp>
    </p:spTree>
    <p:extLst>
      <p:ext uri="{BB962C8B-B14F-4D97-AF65-F5344CB8AC3E}">
        <p14:creationId xmlns:p14="http://schemas.microsoft.com/office/powerpoint/2010/main" val="414303016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539552" y="97468"/>
            <a:ext cx="8004350" cy="461665"/>
          </a:xfrm>
          <a:prstGeom prst="rect">
            <a:avLst/>
          </a:prstGeom>
          <a:noFill/>
        </p:spPr>
        <p:txBody>
          <a:bodyPr wrap="square" rtlCol="0">
            <a:spAutoFit/>
          </a:bodyPr>
          <a:lstStyle/>
          <a:p>
            <a:pPr algn="ctr"/>
            <a:r>
              <a:rPr lang="en-US" sz="2400" b="1" dirty="0" smtClean="0">
                <a:solidFill>
                  <a:srgbClr val="993300"/>
                </a:solidFill>
                <a:latin typeface="Berlin Sans FB Demi" panose="020E0802020502020306" pitchFamily="34" charset="0"/>
                <a:cs typeface="Arial" panose="020B0604020202020204" pitchFamily="34" charset="0"/>
              </a:rPr>
              <a:t>PRESENTATION OUTLINE</a:t>
            </a:r>
          </a:p>
        </p:txBody>
      </p:sp>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422972" y="6597352"/>
            <a:ext cx="221036" cy="267570"/>
          </a:xfrm>
          <a:prstGeom prst="rect">
            <a:avLst/>
          </a:prstGeom>
        </p:spPr>
      </p:pic>
      <p:sp>
        <p:nvSpPr>
          <p:cNvPr id="3" name="TextBox 2"/>
          <p:cNvSpPr txBox="1"/>
          <p:nvPr/>
        </p:nvSpPr>
        <p:spPr>
          <a:xfrm>
            <a:off x="379295" y="692696"/>
            <a:ext cx="8352928" cy="3939540"/>
          </a:xfrm>
          <a:prstGeom prst="rect">
            <a:avLst/>
          </a:prstGeom>
          <a:noFill/>
        </p:spPr>
        <p:txBody>
          <a:bodyPr wrap="square" rtlCol="0">
            <a:spAutoFit/>
          </a:bodyPr>
          <a:lstStyle/>
          <a:p>
            <a:pPr marL="342900" indent="-342900" algn="just">
              <a:buFont typeface="Arial" panose="020B0604020202020204" pitchFamily="34" charset="0"/>
              <a:buChar char="•"/>
            </a:pPr>
            <a:r>
              <a:rPr lang="en-US" sz="2000" dirty="0" smtClean="0">
                <a:latin typeface="Arial" panose="020B0604020202020204" pitchFamily="34" charset="0"/>
                <a:cs typeface="Arial" panose="020B0604020202020204" pitchFamily="34" charset="0"/>
              </a:rPr>
              <a:t>Briefing </a:t>
            </a:r>
            <a:r>
              <a:rPr lang="en-US" sz="2000" dirty="0">
                <a:latin typeface="Arial" panose="020B0604020202020204" pitchFamily="34" charset="0"/>
                <a:cs typeface="Arial" panose="020B0604020202020204" pitchFamily="34" charset="0"/>
              </a:rPr>
              <a:t>on the progress report with regard to the implementation of the recommendations contained in the budget report (Vote 10) 2019/20 financial year </a:t>
            </a:r>
          </a:p>
          <a:p>
            <a:pPr marL="342900" indent="-342900" algn="just">
              <a:buFont typeface="Arial" panose="020B0604020202020204" pitchFamily="34" charset="0"/>
              <a:buChar char="•"/>
            </a:pPr>
            <a:r>
              <a:rPr lang="en-US" sz="2000" dirty="0" smtClean="0">
                <a:latin typeface="Arial" panose="020B0604020202020204" pitchFamily="34" charset="0"/>
                <a:cs typeface="Arial" panose="020B0604020202020204" pitchFamily="34" charset="0"/>
              </a:rPr>
              <a:t>Briefing </a:t>
            </a:r>
            <a:r>
              <a:rPr lang="en-US" sz="2000" dirty="0">
                <a:latin typeface="Arial" panose="020B0604020202020204" pitchFamily="34" charset="0"/>
                <a:cs typeface="Arial" panose="020B0604020202020204" pitchFamily="34" charset="0"/>
              </a:rPr>
              <a:t>by the Public Service Commission on the </a:t>
            </a:r>
            <a:r>
              <a:rPr lang="en-US" sz="2000" dirty="0" smtClean="0">
                <a:latin typeface="Arial" panose="020B0604020202020204" pitchFamily="34" charset="0"/>
                <a:cs typeface="Arial" panose="020B0604020202020204" pitchFamily="34" charset="0"/>
              </a:rPr>
              <a:t>annual </a:t>
            </a:r>
            <a:r>
              <a:rPr lang="en-US" sz="2000" dirty="0">
                <a:latin typeface="Arial" panose="020B0604020202020204" pitchFamily="34" charset="0"/>
                <a:cs typeface="Arial" panose="020B0604020202020204" pitchFamily="34" charset="0"/>
              </a:rPr>
              <a:t>report for 2019/20 financial </a:t>
            </a:r>
            <a:r>
              <a:rPr lang="en-US" sz="2000" dirty="0" smtClean="0">
                <a:latin typeface="Arial" panose="020B0604020202020204" pitchFamily="34" charset="0"/>
                <a:cs typeface="Arial" panose="020B0604020202020204" pitchFamily="34" charset="0"/>
              </a:rPr>
              <a:t>year</a:t>
            </a:r>
            <a:r>
              <a:rPr lang="en-US" sz="2000" dirty="0">
                <a:latin typeface="Arial" panose="020B0604020202020204" pitchFamily="34" charset="0"/>
                <a:cs typeface="Arial" panose="020B0604020202020204" pitchFamily="34" charset="0"/>
              </a:rPr>
              <a:t> </a:t>
            </a:r>
            <a:r>
              <a:rPr lang="en-US" sz="2000" dirty="0" smtClean="0">
                <a:latin typeface="Arial" panose="020B0604020202020204" pitchFamily="34" charset="0"/>
                <a:cs typeface="Arial" panose="020B0604020202020204" pitchFamily="34" charset="0"/>
              </a:rPr>
              <a:t>(</a:t>
            </a:r>
            <a:r>
              <a:rPr lang="en-US" sz="2000" dirty="0" err="1" smtClean="0">
                <a:latin typeface="Arial" panose="020B0604020202020204" pitchFamily="34" charset="0"/>
                <a:cs typeface="Arial" panose="020B0604020202020204" pitchFamily="34" charset="0"/>
              </a:rPr>
              <a:t>BRRR</a:t>
            </a:r>
            <a:r>
              <a:rPr lang="en-US" sz="2000" dirty="0">
                <a:latin typeface="Arial" panose="020B0604020202020204" pitchFamily="34" charset="0"/>
                <a:cs typeface="Arial" panose="020B0604020202020204" pitchFamily="34" charset="0"/>
              </a:rPr>
              <a:t>) </a:t>
            </a:r>
          </a:p>
          <a:p>
            <a:pPr marL="852488" lvl="1" indent="-395288" algn="just">
              <a:lnSpc>
                <a:spcPct val="150000"/>
              </a:lnSpc>
              <a:buFont typeface="Wingdings" panose="05000000000000000000" pitchFamily="2" charset="2"/>
              <a:buChar char="ü"/>
            </a:pPr>
            <a:r>
              <a:rPr lang="en-US" sz="2000" dirty="0" smtClean="0">
                <a:solidFill>
                  <a:srgbClr val="000000"/>
                </a:solidFill>
                <a:latin typeface="Arial" panose="020B0604020202020204" pitchFamily="34" charset="0"/>
                <a:ea typeface="MS PGothic" pitchFamily="34" charset="-128"/>
                <a:cs typeface="Arial" panose="020B0604020202020204" pitchFamily="34" charset="0"/>
              </a:rPr>
              <a:t>Background</a:t>
            </a:r>
          </a:p>
          <a:p>
            <a:pPr marL="852488" lvl="1" indent="-395288" algn="just">
              <a:lnSpc>
                <a:spcPct val="150000"/>
              </a:lnSpc>
              <a:buFont typeface="Wingdings" panose="05000000000000000000" pitchFamily="2" charset="2"/>
              <a:buChar char="ü"/>
            </a:pPr>
            <a:r>
              <a:rPr lang="en-US" sz="2000" dirty="0" smtClean="0">
                <a:solidFill>
                  <a:srgbClr val="000000"/>
                </a:solidFill>
                <a:latin typeface="Arial" panose="020B0604020202020204" pitchFamily="34" charset="0"/>
                <a:ea typeface="MS PGothic" pitchFamily="34" charset="-128"/>
                <a:cs typeface="Arial" panose="020B0604020202020204" pitchFamily="34" charset="0"/>
              </a:rPr>
              <a:t>Summary </a:t>
            </a:r>
            <a:r>
              <a:rPr lang="en-US" sz="2000" dirty="0">
                <a:solidFill>
                  <a:srgbClr val="000000"/>
                </a:solidFill>
                <a:latin typeface="Arial" panose="020B0604020202020204" pitchFamily="34" charset="0"/>
                <a:ea typeface="MS PGothic" pitchFamily="34" charset="-128"/>
                <a:cs typeface="Arial" panose="020B0604020202020204" pitchFamily="34" charset="0"/>
              </a:rPr>
              <a:t>of </a:t>
            </a:r>
            <a:r>
              <a:rPr lang="en-US" sz="2000" dirty="0" smtClean="0">
                <a:solidFill>
                  <a:srgbClr val="000000"/>
                </a:solidFill>
                <a:latin typeface="Arial" panose="020B0604020202020204" pitchFamily="34" charset="0"/>
                <a:ea typeface="MS PGothic" pitchFamily="34" charset="-128"/>
                <a:cs typeface="Arial" panose="020B0604020202020204" pitchFamily="34" charset="0"/>
              </a:rPr>
              <a:t>Performance Information</a:t>
            </a:r>
          </a:p>
          <a:p>
            <a:pPr marL="852488" lvl="1" indent="-395288" algn="just">
              <a:lnSpc>
                <a:spcPct val="150000"/>
              </a:lnSpc>
              <a:buFont typeface="Wingdings" panose="05000000000000000000" pitchFamily="2" charset="2"/>
              <a:buChar char="ü"/>
            </a:pPr>
            <a:r>
              <a:rPr lang="en-US" sz="2000" dirty="0" smtClean="0">
                <a:solidFill>
                  <a:srgbClr val="000000"/>
                </a:solidFill>
                <a:latin typeface="Arial" panose="020B0604020202020204" pitchFamily="34" charset="0"/>
                <a:ea typeface="MS PGothic" pitchFamily="34" charset="-128"/>
                <a:cs typeface="Arial" panose="020B0604020202020204" pitchFamily="34" charset="0"/>
              </a:rPr>
              <a:t>Financial Performance</a:t>
            </a:r>
          </a:p>
          <a:p>
            <a:pPr marL="852488" lvl="1" indent="-395288" algn="just">
              <a:lnSpc>
                <a:spcPct val="150000"/>
              </a:lnSpc>
              <a:buFont typeface="Wingdings" panose="05000000000000000000" pitchFamily="2" charset="2"/>
              <a:buChar char="ü"/>
            </a:pPr>
            <a:r>
              <a:rPr lang="en-US" sz="2000" dirty="0" smtClean="0">
                <a:solidFill>
                  <a:srgbClr val="000000"/>
                </a:solidFill>
                <a:latin typeface="Arial" panose="020B0604020202020204" pitchFamily="34" charset="0"/>
                <a:ea typeface="MS PGothic" pitchFamily="34" charset="-128"/>
                <a:cs typeface="Arial" panose="020B0604020202020204" pitchFamily="34" charset="0"/>
              </a:rPr>
              <a:t>Audit </a:t>
            </a:r>
            <a:r>
              <a:rPr lang="en-US" sz="2000" dirty="0">
                <a:solidFill>
                  <a:srgbClr val="000000"/>
                </a:solidFill>
                <a:latin typeface="Arial" panose="020B0604020202020204" pitchFamily="34" charset="0"/>
                <a:ea typeface="MS PGothic" pitchFamily="34" charset="-128"/>
                <a:cs typeface="Arial" panose="020B0604020202020204" pitchFamily="34" charset="0"/>
              </a:rPr>
              <a:t>outcome</a:t>
            </a:r>
          </a:p>
          <a:p>
            <a:pPr marL="852488" lvl="1" indent="-395288" algn="just">
              <a:lnSpc>
                <a:spcPct val="150000"/>
              </a:lnSpc>
              <a:buFont typeface="Wingdings" panose="05000000000000000000" pitchFamily="2" charset="2"/>
              <a:buChar char="ü"/>
            </a:pPr>
            <a:r>
              <a:rPr lang="en-US" sz="2000" dirty="0" smtClean="0">
                <a:solidFill>
                  <a:srgbClr val="000000"/>
                </a:solidFill>
                <a:latin typeface="Arial" panose="020B0604020202020204" pitchFamily="34" charset="0"/>
                <a:ea typeface="MS PGothic" pitchFamily="34" charset="-128"/>
                <a:cs typeface="Arial" panose="020B0604020202020204" pitchFamily="34" charset="0"/>
              </a:rPr>
              <a:t>Overview </a:t>
            </a:r>
            <a:r>
              <a:rPr lang="en-US" sz="2000" dirty="0">
                <a:solidFill>
                  <a:srgbClr val="000000"/>
                </a:solidFill>
                <a:latin typeface="Arial" panose="020B0604020202020204" pitchFamily="34" charset="0"/>
                <a:ea typeface="MS PGothic" pitchFamily="34" charset="-128"/>
                <a:cs typeface="Arial" panose="020B0604020202020204" pitchFamily="34" charset="0"/>
              </a:rPr>
              <a:t>of </a:t>
            </a:r>
            <a:r>
              <a:rPr lang="en-US" sz="2000" dirty="0" smtClean="0">
                <a:solidFill>
                  <a:srgbClr val="000000"/>
                </a:solidFill>
                <a:latin typeface="Arial" panose="020B0604020202020204" pitchFamily="34" charset="0"/>
                <a:ea typeface="MS PGothic" pitchFamily="34" charset="-128"/>
                <a:cs typeface="Arial" panose="020B0604020202020204" pitchFamily="34" charset="0"/>
              </a:rPr>
              <a:t>draft Performance </a:t>
            </a:r>
            <a:r>
              <a:rPr lang="en-US" sz="2000" dirty="0">
                <a:solidFill>
                  <a:srgbClr val="000000"/>
                </a:solidFill>
                <a:latin typeface="Arial" panose="020B0604020202020204" pitchFamily="34" charset="0"/>
                <a:ea typeface="MS PGothic" pitchFamily="34" charset="-128"/>
                <a:cs typeface="Arial" panose="020B0604020202020204" pitchFamily="34" charset="0"/>
              </a:rPr>
              <a:t>Information per </a:t>
            </a:r>
            <a:r>
              <a:rPr lang="en-US" sz="2000" dirty="0" err="1" smtClean="0">
                <a:solidFill>
                  <a:srgbClr val="000000"/>
                </a:solidFill>
                <a:latin typeface="Arial" panose="020B0604020202020204" pitchFamily="34" charset="0"/>
                <a:ea typeface="MS PGothic" pitchFamily="34" charset="-128"/>
                <a:cs typeface="Arial" panose="020B0604020202020204" pitchFamily="34" charset="0"/>
              </a:rPr>
              <a:t>Programme</a:t>
            </a:r>
            <a:endParaRPr lang="en-US" sz="2000" dirty="0">
              <a:solidFill>
                <a:srgbClr val="000000"/>
              </a:solidFill>
              <a:latin typeface="Arial" panose="020B0604020202020204" pitchFamily="34" charset="0"/>
              <a:ea typeface="MS PGothic" pitchFamily="34" charset="-128"/>
              <a:cs typeface="Arial" panose="020B0604020202020204" pitchFamily="34" charset="0"/>
            </a:endParaRPr>
          </a:p>
        </p:txBody>
      </p:sp>
      <p:sp>
        <p:nvSpPr>
          <p:cNvPr id="4" name="Slide Number Placeholder 3"/>
          <p:cNvSpPr>
            <a:spLocks noGrp="1"/>
          </p:cNvSpPr>
          <p:nvPr>
            <p:ph type="sldNum" sz="quarter" idx="12"/>
          </p:nvPr>
        </p:nvSpPr>
        <p:spPr/>
        <p:txBody>
          <a:bodyPr/>
          <a:lstStyle/>
          <a:p>
            <a:fld id="{CDAF3C70-3F06-4597-AE16-5F5EF8F327DE}" type="slidenum">
              <a:rPr lang="en-ZA" sz="1400" smtClean="0">
                <a:latin typeface="Arial" panose="020B0604020202020204" pitchFamily="34" charset="0"/>
                <a:cs typeface="Arial" panose="020B0604020202020204" pitchFamily="34" charset="0"/>
              </a:rPr>
              <a:t>2</a:t>
            </a:fld>
            <a:endParaRPr lang="en-ZA" sz="1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43868709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0" y="0"/>
            <a:ext cx="9144000" cy="6857999"/>
          </a:xfrm>
          <a:prstGeom prst="rect">
            <a:avLst/>
          </a:prstGeom>
        </p:spPr>
      </p:pic>
      <p:sp>
        <p:nvSpPr>
          <p:cNvPr id="4" name="Subtitle 14"/>
          <p:cNvSpPr>
            <a:spLocks/>
          </p:cNvSpPr>
          <p:nvPr/>
        </p:nvSpPr>
        <p:spPr bwMode="auto">
          <a:xfrm>
            <a:off x="2555776" y="1628800"/>
            <a:ext cx="5832648" cy="26642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ctr" fontAlgn="base">
              <a:spcBef>
                <a:spcPct val="0"/>
              </a:spcBef>
              <a:spcAft>
                <a:spcPct val="0"/>
              </a:spcAft>
            </a:pPr>
            <a:r>
              <a:rPr lang="en-US" sz="4000" b="1" dirty="0" smtClean="0">
                <a:solidFill>
                  <a:srgbClr val="006666"/>
                </a:solidFill>
                <a:latin typeface="Stencil" panose="040409050D0802020404" pitchFamily="82" charset="0"/>
                <a:ea typeface="ＭＳ Ｐゴシック" pitchFamily="34" charset="-128"/>
              </a:rPr>
              <a:t>PROGRAMME 2: </a:t>
            </a:r>
            <a:br>
              <a:rPr lang="en-US" sz="4000" b="1" dirty="0" smtClean="0">
                <a:solidFill>
                  <a:srgbClr val="006666"/>
                </a:solidFill>
                <a:latin typeface="Stencil" panose="040409050D0802020404" pitchFamily="82" charset="0"/>
                <a:ea typeface="ＭＳ Ｐゴシック" pitchFamily="34" charset="-128"/>
              </a:rPr>
            </a:br>
            <a:r>
              <a:rPr lang="en-US" sz="4000" b="1" dirty="0" smtClean="0">
                <a:solidFill>
                  <a:srgbClr val="006666"/>
                </a:solidFill>
                <a:latin typeface="Stencil" panose="040409050D0802020404" pitchFamily="82" charset="0"/>
                <a:ea typeface="ＭＳ Ｐゴシック" pitchFamily="34" charset="-128"/>
              </a:rPr>
              <a:t>leadership and management practice (LMP)</a:t>
            </a:r>
          </a:p>
          <a:p>
            <a:pPr algn="r" fontAlgn="base">
              <a:spcBef>
                <a:spcPct val="0"/>
              </a:spcBef>
              <a:spcAft>
                <a:spcPct val="0"/>
              </a:spcAft>
            </a:pPr>
            <a:r>
              <a:rPr lang="en-US" sz="4000" b="1" dirty="0" smtClean="0">
                <a:solidFill>
                  <a:srgbClr val="006666"/>
                </a:solidFill>
                <a:latin typeface="Stencil" panose="040409050D0802020404" pitchFamily="82" charset="0"/>
                <a:ea typeface="ＭＳ Ｐゴシック" pitchFamily="34" charset="-128"/>
              </a:rPr>
              <a:t>                 </a:t>
            </a:r>
          </a:p>
          <a:p>
            <a:pPr algn="r" fontAlgn="base">
              <a:spcBef>
                <a:spcPct val="0"/>
              </a:spcBef>
              <a:spcAft>
                <a:spcPct val="0"/>
              </a:spcAft>
            </a:pPr>
            <a:r>
              <a:rPr lang="en-US" sz="4000" b="1" dirty="0" smtClean="0">
                <a:solidFill>
                  <a:srgbClr val="800000"/>
                </a:solidFill>
                <a:latin typeface="Berlin Sans FB Demi" pitchFamily="34" charset="0"/>
                <a:ea typeface="ＭＳ Ｐゴシック" pitchFamily="34" charset="-128"/>
              </a:rPr>
              <a:t>                         </a:t>
            </a:r>
          </a:p>
          <a:p>
            <a:pPr algn="ctr" fontAlgn="base">
              <a:spcBef>
                <a:spcPct val="0"/>
              </a:spcBef>
              <a:spcAft>
                <a:spcPct val="0"/>
              </a:spcAft>
            </a:pPr>
            <a:r>
              <a:rPr lang="en-US" sz="4000" b="1" dirty="0" smtClean="0">
                <a:solidFill>
                  <a:srgbClr val="800000"/>
                </a:solidFill>
                <a:latin typeface="Berlin Sans FB Demi" pitchFamily="34" charset="0"/>
                <a:ea typeface="ＭＳ Ｐゴシック" pitchFamily="34" charset="-128"/>
              </a:rPr>
              <a:t>                    </a:t>
            </a:r>
            <a:endParaRPr lang="en-ZA" sz="4000" b="1" dirty="0" smtClean="0">
              <a:solidFill>
                <a:srgbClr val="800000"/>
              </a:solidFill>
              <a:latin typeface="Berlin Sans FB Demi" pitchFamily="34" charset="0"/>
              <a:ea typeface="ＭＳ Ｐゴシック" pitchFamily="34" charset="-128"/>
            </a:endParaRPr>
          </a:p>
        </p:txBody>
      </p:sp>
    </p:spTree>
    <p:extLst>
      <p:ext uri="{BB962C8B-B14F-4D97-AF65-F5344CB8AC3E}">
        <p14:creationId xmlns:p14="http://schemas.microsoft.com/office/powerpoint/2010/main" val="253826364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4"/>
          <p:cNvSpPr>
            <a:spLocks noChangeArrowheads="1"/>
          </p:cNvSpPr>
          <p:nvPr/>
        </p:nvSpPr>
        <p:spPr bwMode="auto">
          <a:xfrm>
            <a:off x="6876256" y="6237312"/>
            <a:ext cx="21336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algn="r" fontAlgn="base">
              <a:spcBef>
                <a:spcPct val="0"/>
              </a:spcBef>
              <a:spcAft>
                <a:spcPct val="0"/>
              </a:spcAft>
              <a:buFontTx/>
              <a:buNone/>
            </a:pPr>
            <a:fld id="{9D5E8866-D1EE-42B8-83F8-FF63E00FB006}" type="slidenum">
              <a:rPr lang="en-US" altLang="en-US" sz="1400">
                <a:solidFill>
                  <a:srgbClr val="000000"/>
                </a:solidFill>
              </a:rPr>
              <a:pPr algn="r" fontAlgn="base">
                <a:spcBef>
                  <a:spcPct val="0"/>
                </a:spcBef>
                <a:spcAft>
                  <a:spcPct val="0"/>
                </a:spcAft>
                <a:buFontTx/>
                <a:buNone/>
              </a:pPr>
              <a:t>21</a:t>
            </a:fld>
            <a:endParaRPr lang="en-US" altLang="en-US" sz="1400">
              <a:solidFill>
                <a:srgbClr val="000000"/>
              </a:solidFill>
            </a:endParaRPr>
          </a:p>
        </p:txBody>
      </p:sp>
      <p:sp>
        <p:nvSpPr>
          <p:cNvPr id="8" name="Rectangle 7"/>
          <p:cNvSpPr/>
          <p:nvPr/>
        </p:nvSpPr>
        <p:spPr bwMode="auto">
          <a:xfrm>
            <a:off x="467544" y="34330"/>
            <a:ext cx="8143875" cy="648072"/>
          </a:xfrm>
          <a:prstGeom prst="rect">
            <a:avLst/>
          </a:prstGeom>
          <a:noFill/>
          <a:ln w="76200">
            <a:noFill/>
            <a:headEnd type="none" w="med" len="med"/>
            <a:tailEnd type="none" w="med" len="med"/>
          </a:ln>
          <a:effectLst>
            <a:innerShdw blurRad="444500" dist="50800">
              <a:schemeClr val="accent1">
                <a:lumMod val="50000"/>
                <a:alpha val="50000"/>
              </a:schemeClr>
            </a:innerShdw>
          </a:effectLst>
        </p:spPr>
        <p:style>
          <a:lnRef idx="2">
            <a:schemeClr val="accent5"/>
          </a:lnRef>
          <a:fillRef idx="1">
            <a:schemeClr val="lt1"/>
          </a:fillRef>
          <a:effectRef idx="0">
            <a:schemeClr val="accent5"/>
          </a:effectRef>
          <a:fontRef idx="minor">
            <a:schemeClr val="dk1"/>
          </a:fontRef>
        </p:style>
        <p:txBody>
          <a:bodyPr rIns="36000" anchor="ctr"/>
          <a:lstStyle/>
          <a:p>
            <a:pPr lvl="2" indent="-731838" algn="ctr" fontAlgn="base">
              <a:spcBef>
                <a:spcPct val="0"/>
              </a:spcBef>
              <a:spcAft>
                <a:spcPct val="0"/>
              </a:spcAft>
              <a:defRPr/>
            </a:pPr>
            <a:r>
              <a:rPr lang="en-US" sz="2400" b="1" dirty="0" smtClean="0">
                <a:solidFill>
                  <a:srgbClr val="993300"/>
                </a:solidFill>
                <a:latin typeface="Berlin Sans FB Demi" pitchFamily="34" charset="0"/>
                <a:cs typeface="Aharoni" pitchFamily="2" charset="-79"/>
              </a:rPr>
              <a:t>PROGRAMME 2: LMP (1)</a:t>
            </a:r>
            <a:endParaRPr lang="en-US" sz="2400" b="1" dirty="0">
              <a:solidFill>
                <a:srgbClr val="993300"/>
              </a:solidFill>
              <a:latin typeface="Berlin Sans FB Demi" pitchFamily="34" charset="0"/>
              <a:cs typeface="Aharoni" pitchFamily="2" charset="-79"/>
            </a:endParaRPr>
          </a:p>
        </p:txBody>
      </p:sp>
      <p:graphicFrame>
        <p:nvGraphicFramePr>
          <p:cNvPr id="2" name="Table 1"/>
          <p:cNvGraphicFramePr>
            <a:graphicFrameLocks noGrp="1"/>
          </p:cNvGraphicFramePr>
          <p:nvPr>
            <p:extLst>
              <p:ext uri="{D42A27DB-BD31-4B8C-83A1-F6EECF244321}">
                <p14:modId xmlns:p14="http://schemas.microsoft.com/office/powerpoint/2010/main" val="1124557825"/>
              </p:ext>
            </p:extLst>
          </p:nvPr>
        </p:nvGraphicFramePr>
        <p:xfrm>
          <a:off x="251520" y="682403"/>
          <a:ext cx="8568953" cy="4855845"/>
        </p:xfrm>
        <a:graphic>
          <a:graphicData uri="http://schemas.openxmlformats.org/drawingml/2006/table">
            <a:tbl>
              <a:tblPr firstRow="1" bandRow="1">
                <a:tableStyleId>{00A15C55-8517-42AA-B614-E9B94910E393}</a:tableStyleId>
              </a:tblPr>
              <a:tblGrid>
                <a:gridCol w="2376264">
                  <a:extLst>
                    <a:ext uri="{9D8B030D-6E8A-4147-A177-3AD203B41FA5}">
                      <a16:colId xmlns:a16="http://schemas.microsoft.com/office/drawing/2014/main" val="20000"/>
                    </a:ext>
                  </a:extLst>
                </a:gridCol>
                <a:gridCol w="1266422">
                  <a:extLst>
                    <a:ext uri="{9D8B030D-6E8A-4147-A177-3AD203B41FA5}">
                      <a16:colId xmlns:a16="http://schemas.microsoft.com/office/drawing/2014/main" val="20001"/>
                    </a:ext>
                  </a:extLst>
                </a:gridCol>
                <a:gridCol w="4627196">
                  <a:extLst>
                    <a:ext uri="{9D8B030D-6E8A-4147-A177-3AD203B41FA5}">
                      <a16:colId xmlns:a16="http://schemas.microsoft.com/office/drawing/2014/main" val="20002"/>
                    </a:ext>
                  </a:extLst>
                </a:gridCol>
                <a:gridCol w="299071">
                  <a:extLst>
                    <a:ext uri="{9D8B030D-6E8A-4147-A177-3AD203B41FA5}">
                      <a16:colId xmlns:a16="http://schemas.microsoft.com/office/drawing/2014/main" val="20003"/>
                    </a:ext>
                  </a:extLst>
                </a:gridCol>
              </a:tblGrid>
              <a:tr h="188747">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800" kern="0" dirty="0" smtClean="0">
                          <a:effectLst/>
                          <a:latin typeface="Arial" panose="020B0604020202020204" pitchFamily="34" charset="0"/>
                          <a:cs typeface="Arial" panose="020B0604020202020204" pitchFamily="34" charset="0"/>
                        </a:rPr>
                        <a:t>Indicator</a:t>
                      </a:r>
                      <a:endParaRPr lang="en-US" sz="1800" b="1" kern="0" dirty="0" smtClean="0">
                        <a:effectLst/>
                        <a:latin typeface="Arial" panose="020B0604020202020204" pitchFamily="34" charset="0"/>
                        <a:cs typeface="Arial" panose="020B0604020202020204" pitchFamily="34" charset="0"/>
                      </a:endParaRPr>
                    </a:p>
                  </a:txBody>
                  <a:tcPr marL="14699" marR="14699" marT="0" marB="0">
                    <a:lnL w="12700" cap="flat" cmpd="sng" algn="ctr">
                      <a:solidFill>
                        <a:srgbClr val="006666"/>
                      </a:solidFill>
                      <a:prstDash val="solid"/>
                      <a:round/>
                      <a:headEnd type="none" w="med" len="med"/>
                      <a:tailEnd type="none" w="med" len="med"/>
                    </a:lnL>
                    <a:lnR w="12700" cap="flat" cmpd="sng" algn="ctr">
                      <a:solidFill>
                        <a:srgbClr val="006666"/>
                      </a:solidFill>
                      <a:prstDash val="solid"/>
                      <a:round/>
                      <a:headEnd type="none" w="med" len="med"/>
                      <a:tailEnd type="none" w="med" len="med"/>
                    </a:lnR>
                    <a:lnT w="12700" cap="flat" cmpd="sng" algn="ctr">
                      <a:solidFill>
                        <a:srgbClr val="006666"/>
                      </a:solidFill>
                      <a:prstDash val="solid"/>
                      <a:round/>
                      <a:headEnd type="none" w="med" len="med"/>
                      <a:tailEnd type="none" w="med" len="med"/>
                    </a:lnT>
                    <a:lnB w="12700" cap="flat" cmpd="sng" algn="ctr">
                      <a:solidFill>
                        <a:srgbClr val="006666"/>
                      </a:solidFill>
                      <a:prstDash val="solid"/>
                      <a:round/>
                      <a:headEnd type="none" w="med" len="med"/>
                      <a:tailEnd type="none" w="med" len="med"/>
                    </a:lnB>
                    <a:solidFill>
                      <a:schemeClr val="accent5">
                        <a:lumMod val="50000"/>
                      </a:schemeClr>
                    </a:solidFill>
                  </a:tcPr>
                </a:tc>
                <a:tc>
                  <a:txBody>
                    <a:bodyPr/>
                    <a:lstStyle/>
                    <a:p>
                      <a:pPr marL="0" marR="0" algn="ctr">
                        <a:lnSpc>
                          <a:spcPct val="100000"/>
                        </a:lnSpc>
                        <a:spcBef>
                          <a:spcPts val="0"/>
                        </a:spcBef>
                        <a:spcAft>
                          <a:spcPts val="0"/>
                        </a:spcAft>
                      </a:pPr>
                      <a:r>
                        <a:rPr lang="en-GB" sz="1800" baseline="0" dirty="0" smtClean="0">
                          <a:effectLst/>
                          <a:latin typeface="Arial" panose="020B0604020202020204" pitchFamily="34" charset="0"/>
                          <a:cs typeface="Arial" panose="020B0604020202020204" pitchFamily="34" charset="0"/>
                        </a:rPr>
                        <a:t>APP Target</a:t>
                      </a:r>
                      <a:endParaRPr lang="en-US" sz="1800" b="1" dirty="0">
                        <a:effectLst/>
                        <a:latin typeface="Arial" panose="020B0604020202020204" pitchFamily="34" charset="0"/>
                        <a:ea typeface="Times New Roman" panose="02020603050405020304" pitchFamily="18" charset="0"/>
                        <a:cs typeface="Arial" panose="020B0604020202020204" pitchFamily="34" charset="0"/>
                      </a:endParaRPr>
                    </a:p>
                  </a:txBody>
                  <a:tcPr marL="14699" marR="14699" marT="0" marB="0">
                    <a:lnL w="12700" cap="flat" cmpd="sng" algn="ctr">
                      <a:solidFill>
                        <a:srgbClr val="006666"/>
                      </a:solidFill>
                      <a:prstDash val="solid"/>
                      <a:round/>
                      <a:headEnd type="none" w="med" len="med"/>
                      <a:tailEnd type="none" w="med" len="med"/>
                    </a:lnL>
                    <a:lnR w="12700" cap="flat" cmpd="sng" algn="ctr">
                      <a:solidFill>
                        <a:srgbClr val="006666"/>
                      </a:solidFill>
                      <a:prstDash val="solid"/>
                      <a:round/>
                      <a:headEnd type="none" w="med" len="med"/>
                      <a:tailEnd type="none" w="med" len="med"/>
                    </a:lnR>
                    <a:lnT w="12700" cap="flat" cmpd="sng" algn="ctr">
                      <a:solidFill>
                        <a:srgbClr val="006666"/>
                      </a:solidFill>
                      <a:prstDash val="solid"/>
                      <a:round/>
                      <a:headEnd type="none" w="med" len="med"/>
                      <a:tailEnd type="none" w="med" len="med"/>
                    </a:lnT>
                    <a:lnB w="12700" cap="flat" cmpd="sng" algn="ctr">
                      <a:solidFill>
                        <a:srgbClr val="006666"/>
                      </a:solidFill>
                      <a:prstDash val="solid"/>
                      <a:round/>
                      <a:headEnd type="none" w="med" len="med"/>
                      <a:tailEnd type="none" w="med" len="med"/>
                    </a:lnB>
                    <a:solidFill>
                      <a:schemeClr val="accent5">
                        <a:lumMod val="50000"/>
                      </a:schemeClr>
                    </a:solidFill>
                  </a:tcPr>
                </a:tc>
                <a:tc gridSpan="2">
                  <a:txBody>
                    <a:bodyPr/>
                    <a:lstStyle/>
                    <a:p>
                      <a:pPr marL="0" marR="0" algn="ctr">
                        <a:lnSpc>
                          <a:spcPct val="100000"/>
                        </a:lnSpc>
                        <a:spcBef>
                          <a:spcPts val="0"/>
                        </a:spcBef>
                        <a:spcAft>
                          <a:spcPts val="0"/>
                        </a:spcAft>
                      </a:pPr>
                      <a:r>
                        <a:rPr lang="en-GB" sz="1800" baseline="0" dirty="0" smtClean="0">
                          <a:effectLst/>
                          <a:latin typeface="Arial" panose="020B0604020202020204" pitchFamily="34" charset="0"/>
                          <a:cs typeface="Arial" panose="020B0604020202020204" pitchFamily="34" charset="0"/>
                        </a:rPr>
                        <a:t>Consolidated Achievement</a:t>
                      </a:r>
                      <a:endParaRPr lang="en-GB" sz="1800" b="1" baseline="0" dirty="0" smtClean="0">
                        <a:effectLst/>
                        <a:latin typeface="Arial" panose="020B0604020202020204" pitchFamily="34" charset="0"/>
                        <a:cs typeface="Arial" panose="020B0604020202020204" pitchFamily="34" charset="0"/>
                      </a:endParaRPr>
                    </a:p>
                  </a:txBody>
                  <a:tcPr marL="14699" marR="14699" marT="0" marB="0">
                    <a:lnL w="12700" cap="flat" cmpd="sng" algn="ctr">
                      <a:solidFill>
                        <a:srgbClr val="006666"/>
                      </a:solidFill>
                      <a:prstDash val="solid"/>
                      <a:round/>
                      <a:headEnd type="none" w="med" len="med"/>
                      <a:tailEnd type="none" w="med" len="med"/>
                    </a:lnL>
                    <a:lnR w="12700" cap="flat" cmpd="sng" algn="ctr">
                      <a:solidFill>
                        <a:srgbClr val="006666"/>
                      </a:solidFill>
                      <a:prstDash val="solid"/>
                      <a:round/>
                      <a:headEnd type="none" w="med" len="med"/>
                      <a:tailEnd type="none" w="med" len="med"/>
                    </a:lnR>
                    <a:lnT w="12700" cap="flat" cmpd="sng" algn="ctr">
                      <a:solidFill>
                        <a:srgbClr val="006666"/>
                      </a:solidFill>
                      <a:prstDash val="solid"/>
                      <a:round/>
                      <a:headEnd type="none" w="med" len="med"/>
                      <a:tailEnd type="none" w="med" len="med"/>
                    </a:lnT>
                    <a:lnB w="12700" cap="flat" cmpd="sng" algn="ctr">
                      <a:solidFill>
                        <a:srgbClr val="006666"/>
                      </a:solidFill>
                      <a:prstDash val="solid"/>
                      <a:round/>
                      <a:headEnd type="none" w="med" len="med"/>
                      <a:tailEnd type="none" w="med" len="med"/>
                    </a:lnB>
                    <a:solidFill>
                      <a:schemeClr val="accent5">
                        <a:lumMod val="50000"/>
                      </a:schemeClr>
                    </a:solidFill>
                  </a:tcPr>
                </a:tc>
                <a:tc hMerge="1">
                  <a:txBody>
                    <a:bodyPr/>
                    <a:lstStyle/>
                    <a:p>
                      <a:pPr marL="0" marR="0" algn="ctr">
                        <a:lnSpc>
                          <a:spcPct val="100000"/>
                        </a:lnSpc>
                        <a:spcBef>
                          <a:spcPts val="0"/>
                        </a:spcBef>
                        <a:spcAft>
                          <a:spcPts val="0"/>
                        </a:spcAft>
                      </a:pPr>
                      <a:endParaRPr lang="en-GB" sz="1800" baseline="0" dirty="0" smtClean="0">
                        <a:effectLst/>
                      </a:endParaRPr>
                    </a:p>
                  </a:txBody>
                  <a:tcPr marL="14699" marR="14699" marT="0" marB="0" anchor="ctr">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solidFill>
                      <a:schemeClr val="accent5">
                        <a:lumMod val="75000"/>
                      </a:schemeClr>
                    </a:solidFill>
                  </a:tcPr>
                </a:tc>
                <a:extLst>
                  <a:ext uri="{0D108BD9-81ED-4DB2-BD59-A6C34878D82A}">
                    <a16:rowId xmlns:a16="http://schemas.microsoft.com/office/drawing/2014/main" val="10000"/>
                  </a:ext>
                </a:extLst>
              </a:tr>
              <a:tr h="1516529">
                <a:tc>
                  <a:txBody>
                    <a:bodyPr/>
                    <a:lstStyle/>
                    <a:p>
                      <a:pPr algn="l" fontAlgn="t"/>
                      <a:r>
                        <a:rPr lang="en-ZA" sz="2000" u="none" strike="noStrike" dirty="0">
                          <a:effectLst/>
                          <a:latin typeface="Arial" panose="020B0604020202020204" pitchFamily="34" charset="0"/>
                          <a:cs typeface="Arial" panose="020B0604020202020204" pitchFamily="34" charset="0"/>
                        </a:rPr>
                        <a:t>% of grievances of employees on salary levels </a:t>
                      </a:r>
                      <a:r>
                        <a:rPr lang="en-ZA" sz="2000" u="none" strike="noStrike" dirty="0" smtClean="0">
                          <a:effectLst/>
                          <a:latin typeface="Arial" panose="020B0604020202020204" pitchFamily="34" charset="0"/>
                          <a:cs typeface="Arial" panose="020B0604020202020204" pitchFamily="34" charset="0"/>
                        </a:rPr>
                        <a:t>1 </a:t>
                      </a:r>
                      <a:r>
                        <a:rPr lang="en-ZA" sz="2000" u="none" strike="noStrike" dirty="0">
                          <a:effectLst/>
                          <a:latin typeface="Arial" panose="020B0604020202020204" pitchFamily="34" charset="0"/>
                          <a:cs typeface="Arial" panose="020B0604020202020204" pitchFamily="34" charset="0"/>
                        </a:rPr>
                        <a:t>– 12 finalised within 30 working days from date of receipt of all relevant information</a:t>
                      </a:r>
                      <a:endParaRPr lang="en-ZA" sz="2000" b="0" i="0" u="none" strike="noStrike" dirty="0">
                        <a:solidFill>
                          <a:srgbClr val="000000"/>
                        </a:solidFill>
                        <a:effectLst/>
                        <a:latin typeface="Arial" panose="020B0604020202020204" pitchFamily="34" charset="0"/>
                        <a:cs typeface="Arial" panose="020B0604020202020204" pitchFamily="34" charset="0"/>
                      </a:endParaRPr>
                    </a:p>
                  </a:txBody>
                  <a:tcPr marL="0" marR="0" marT="0" marB="0">
                    <a:lnL w="12700" cap="flat" cmpd="sng" algn="ctr">
                      <a:solidFill>
                        <a:srgbClr val="006666"/>
                      </a:solidFill>
                      <a:prstDash val="solid"/>
                      <a:round/>
                      <a:headEnd type="none" w="med" len="med"/>
                      <a:tailEnd type="none" w="med" len="med"/>
                    </a:lnL>
                    <a:lnR w="12700" cap="flat" cmpd="sng" algn="ctr">
                      <a:solidFill>
                        <a:srgbClr val="006666"/>
                      </a:solidFill>
                      <a:prstDash val="solid"/>
                      <a:round/>
                      <a:headEnd type="none" w="med" len="med"/>
                      <a:tailEnd type="none" w="med" len="med"/>
                    </a:lnR>
                    <a:lnT w="12700" cap="flat" cmpd="sng" algn="ctr">
                      <a:solidFill>
                        <a:srgbClr val="006666"/>
                      </a:solidFill>
                      <a:prstDash val="solid"/>
                      <a:round/>
                      <a:headEnd type="none" w="med" len="med"/>
                      <a:tailEnd type="none" w="med" len="med"/>
                    </a:lnT>
                    <a:lnB w="12700" cap="flat" cmpd="sng" algn="ctr">
                      <a:solidFill>
                        <a:srgbClr val="006666"/>
                      </a:solidFill>
                      <a:prstDash val="solid"/>
                      <a:round/>
                      <a:headEnd type="none" w="med" len="med"/>
                      <a:tailEnd type="none" w="med" len="med"/>
                    </a:lnB>
                    <a:noFill/>
                  </a:tcPr>
                </a:tc>
                <a:tc>
                  <a:txBody>
                    <a:bodyPr/>
                    <a:lstStyle/>
                    <a:p>
                      <a:pPr marL="0" marR="0" algn="l">
                        <a:lnSpc>
                          <a:spcPct val="100000"/>
                        </a:lnSpc>
                        <a:spcBef>
                          <a:spcPts val="0"/>
                        </a:spcBef>
                        <a:spcAft>
                          <a:spcPts val="0"/>
                        </a:spcAft>
                      </a:pPr>
                      <a:r>
                        <a:rPr lang="en-GB" sz="2000" b="0" dirty="0" smtClean="0">
                          <a:effectLst/>
                          <a:latin typeface="Arial" panose="020B0604020202020204" pitchFamily="34" charset="0"/>
                          <a:cs typeface="Arial" panose="020B0604020202020204" pitchFamily="34" charset="0"/>
                        </a:rPr>
                        <a:t>80%</a:t>
                      </a:r>
                    </a:p>
                  </a:txBody>
                  <a:tcPr marL="14699" marR="14699" marT="0" marB="0">
                    <a:lnL w="12700" cap="flat" cmpd="sng" algn="ctr">
                      <a:solidFill>
                        <a:srgbClr val="006666"/>
                      </a:solidFill>
                      <a:prstDash val="solid"/>
                      <a:round/>
                      <a:headEnd type="none" w="med" len="med"/>
                      <a:tailEnd type="none" w="med" len="med"/>
                    </a:lnL>
                    <a:lnR w="12700" cap="flat" cmpd="sng" algn="ctr">
                      <a:solidFill>
                        <a:srgbClr val="006666"/>
                      </a:solidFill>
                      <a:prstDash val="solid"/>
                      <a:round/>
                      <a:headEnd type="none" w="med" len="med"/>
                      <a:tailEnd type="none" w="med" len="med"/>
                    </a:lnR>
                    <a:lnT w="12700" cap="flat" cmpd="sng" algn="ctr">
                      <a:solidFill>
                        <a:srgbClr val="006666"/>
                      </a:solidFill>
                      <a:prstDash val="solid"/>
                      <a:round/>
                      <a:headEnd type="none" w="med" len="med"/>
                      <a:tailEnd type="none" w="med" len="med"/>
                    </a:lnT>
                    <a:lnB w="12700" cap="flat" cmpd="sng" algn="ctr">
                      <a:solidFill>
                        <a:srgbClr val="006666"/>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ZA" sz="2000" b="1" i="1" kern="1200" baseline="0" dirty="0" smtClean="0">
                          <a:solidFill>
                            <a:schemeClr val="dk1"/>
                          </a:solidFill>
                          <a:effectLst/>
                          <a:latin typeface="Arial" panose="020B0604020202020204" pitchFamily="34" charset="0"/>
                          <a:ea typeface="+mn-ea"/>
                          <a:cs typeface="Arial" panose="020B0604020202020204" pitchFamily="34" charset="0"/>
                        </a:rPr>
                        <a:t>84%</a:t>
                      </a:r>
                      <a:endParaRPr lang="en-ZA" sz="2000" b="1" i="1" kern="1200" dirty="0" smtClean="0">
                        <a:solidFill>
                          <a:schemeClr val="dk1"/>
                        </a:solidFill>
                        <a:effectLst/>
                        <a:latin typeface="Arial" panose="020B0604020202020204" pitchFamily="34" charset="0"/>
                        <a:ea typeface="+mn-ea"/>
                        <a:cs typeface="Arial" panose="020B0604020202020204" pitchFamily="34" charset="0"/>
                      </a:endParaRPr>
                    </a:p>
                    <a:p>
                      <a:r>
                        <a:rPr lang="en-ZA" sz="2000" b="1" i="1" kern="1200" dirty="0" smtClean="0">
                          <a:solidFill>
                            <a:schemeClr val="dk1"/>
                          </a:solidFill>
                          <a:effectLst/>
                          <a:latin typeface="Arial" panose="020B0604020202020204" pitchFamily="34" charset="0"/>
                          <a:ea typeface="+mn-ea"/>
                          <a:cs typeface="Arial" panose="020B0604020202020204" pitchFamily="34" charset="0"/>
                        </a:rPr>
                        <a:t>Target</a:t>
                      </a:r>
                      <a:r>
                        <a:rPr lang="en-ZA" sz="2000" b="1" i="1" kern="1200" baseline="0" dirty="0" smtClean="0">
                          <a:solidFill>
                            <a:schemeClr val="dk1"/>
                          </a:solidFill>
                          <a:effectLst/>
                          <a:latin typeface="Arial" panose="020B0604020202020204" pitchFamily="34" charset="0"/>
                          <a:ea typeface="+mn-ea"/>
                          <a:cs typeface="Arial" panose="020B0604020202020204" pitchFamily="34" charset="0"/>
                        </a:rPr>
                        <a:t> exceeded by 4% </a:t>
                      </a:r>
                    </a:p>
                    <a:p>
                      <a:r>
                        <a:rPr lang="en-ZA" sz="2000" kern="1200" dirty="0" smtClean="0">
                          <a:solidFill>
                            <a:schemeClr val="dk1"/>
                          </a:solidFill>
                          <a:effectLst/>
                          <a:latin typeface="Arial" panose="020B0604020202020204" pitchFamily="34" charset="0"/>
                          <a:ea typeface="+mn-ea"/>
                          <a:cs typeface="Arial" panose="020B0604020202020204" pitchFamily="34" charset="0"/>
                        </a:rPr>
                        <a:t>As at 31 March 2020, 806 grievances were registered of which 725 (90%) were for level 2-12. Of the 725 cases, 549 (76%) were concluded of which 460 (84%) were concluded within 30 working days of receipt of all relevant information)</a:t>
                      </a:r>
                    </a:p>
                  </a:txBody>
                  <a:tcPr marL="9525" marR="9525" marT="9525" marB="0">
                    <a:lnL w="12700" cap="flat" cmpd="sng" algn="ctr">
                      <a:solidFill>
                        <a:srgbClr val="006666"/>
                      </a:solidFill>
                      <a:prstDash val="solid"/>
                      <a:round/>
                      <a:headEnd type="none" w="med" len="med"/>
                      <a:tailEnd type="none" w="med" len="med"/>
                    </a:lnL>
                    <a:lnR w="12700" cap="flat" cmpd="sng" algn="ctr">
                      <a:solidFill>
                        <a:srgbClr val="006666"/>
                      </a:solidFill>
                      <a:prstDash val="solid"/>
                      <a:round/>
                      <a:headEnd type="none" w="med" len="med"/>
                      <a:tailEnd type="none" w="med" len="med"/>
                    </a:lnR>
                    <a:lnT w="12700" cap="flat" cmpd="sng" algn="ctr">
                      <a:solidFill>
                        <a:srgbClr val="006666"/>
                      </a:solidFill>
                      <a:prstDash val="solid"/>
                      <a:round/>
                      <a:headEnd type="none" w="med" len="med"/>
                      <a:tailEnd type="none" w="med" len="med"/>
                    </a:lnT>
                    <a:lnB w="12700" cap="flat" cmpd="sng" algn="ctr">
                      <a:solidFill>
                        <a:srgbClr val="006666"/>
                      </a:solidFill>
                      <a:prstDash val="solid"/>
                      <a:round/>
                      <a:headEnd type="none" w="med" len="med"/>
                      <a:tailEnd type="none" w="med" len="med"/>
                    </a:lnB>
                    <a:noFill/>
                  </a:tcPr>
                </a:tc>
                <a:tc rowSpan="2">
                  <a:txBody>
                    <a:bodyPr/>
                    <a:lstStyle/>
                    <a:p>
                      <a:pPr algn="ctr"/>
                      <a:r>
                        <a:rPr lang="en-US" sz="1600" b="1" i="0" baseline="0" dirty="0" smtClean="0">
                          <a:latin typeface="Arial" panose="020B0604020202020204" pitchFamily="34" charset="0"/>
                          <a:cs typeface="Arial" panose="020B0604020202020204" pitchFamily="34" charset="0"/>
                        </a:rPr>
                        <a:t>Exceeded </a:t>
                      </a:r>
                      <a:endParaRPr lang="en-US" sz="1600" b="1" i="0" dirty="0">
                        <a:latin typeface="Arial" panose="020B0604020202020204" pitchFamily="34" charset="0"/>
                        <a:cs typeface="Arial" panose="020B0604020202020204" pitchFamily="34" charset="0"/>
                      </a:endParaRPr>
                    </a:p>
                  </a:txBody>
                  <a:tcPr marL="14699" marR="14699" marT="0" marB="0" vert="vert270">
                    <a:lnL w="12700" cap="flat" cmpd="sng" algn="ctr">
                      <a:solidFill>
                        <a:srgbClr val="006666"/>
                      </a:solidFill>
                      <a:prstDash val="solid"/>
                      <a:round/>
                      <a:headEnd type="none" w="med" len="med"/>
                      <a:tailEnd type="none" w="med" len="med"/>
                    </a:lnL>
                    <a:lnR w="12700" cap="flat" cmpd="sng" algn="ctr">
                      <a:solidFill>
                        <a:srgbClr val="006666"/>
                      </a:solidFill>
                      <a:prstDash val="solid"/>
                      <a:round/>
                      <a:headEnd type="none" w="med" len="med"/>
                      <a:tailEnd type="none" w="med" len="med"/>
                    </a:lnR>
                    <a:lnT w="12700" cap="flat" cmpd="sng" algn="ctr">
                      <a:solidFill>
                        <a:srgbClr val="006666"/>
                      </a:solidFill>
                      <a:prstDash val="solid"/>
                      <a:round/>
                      <a:headEnd type="none" w="med" len="med"/>
                      <a:tailEnd type="none" w="med" len="med"/>
                    </a:lnT>
                    <a:lnB w="12700" cap="flat" cmpd="sng" algn="ctr">
                      <a:solidFill>
                        <a:srgbClr val="006666"/>
                      </a:solidFill>
                      <a:prstDash val="solid"/>
                      <a:round/>
                      <a:headEnd type="none" w="med" len="med"/>
                      <a:tailEnd type="none" w="med" len="med"/>
                    </a:lnB>
                    <a:solidFill>
                      <a:srgbClr val="00B050"/>
                    </a:solidFill>
                  </a:tcPr>
                </a:tc>
                <a:extLst>
                  <a:ext uri="{0D108BD9-81ED-4DB2-BD59-A6C34878D82A}">
                    <a16:rowId xmlns:a16="http://schemas.microsoft.com/office/drawing/2014/main" val="10001"/>
                  </a:ext>
                </a:extLst>
              </a:tr>
              <a:tr h="1473370">
                <a:tc>
                  <a:txBody>
                    <a:bodyPr/>
                    <a:lstStyle/>
                    <a:p>
                      <a:pPr algn="l" fontAlgn="t"/>
                      <a:r>
                        <a:rPr lang="en-ZA" sz="2000" u="none" strike="noStrike" dirty="0">
                          <a:effectLst/>
                          <a:latin typeface="Arial" panose="020B0604020202020204" pitchFamily="34" charset="0"/>
                          <a:cs typeface="Arial" panose="020B0604020202020204" pitchFamily="34" charset="0"/>
                        </a:rPr>
                        <a:t>% of grievances of SMS members finalised within 45 working days from date of receipt of all relevant information</a:t>
                      </a:r>
                      <a:endParaRPr lang="en-ZA" sz="2000" b="0" i="0" u="none" strike="noStrike" dirty="0">
                        <a:solidFill>
                          <a:srgbClr val="000000"/>
                        </a:solidFill>
                        <a:effectLst/>
                        <a:latin typeface="Arial" panose="020B0604020202020204" pitchFamily="34" charset="0"/>
                        <a:cs typeface="Arial" panose="020B0604020202020204" pitchFamily="34" charset="0"/>
                      </a:endParaRPr>
                    </a:p>
                  </a:txBody>
                  <a:tcPr marL="0" marR="0" marT="0" marB="0">
                    <a:lnL w="12700" cap="flat" cmpd="sng" algn="ctr">
                      <a:solidFill>
                        <a:srgbClr val="006666"/>
                      </a:solidFill>
                      <a:prstDash val="solid"/>
                      <a:round/>
                      <a:headEnd type="none" w="med" len="med"/>
                      <a:tailEnd type="none" w="med" len="med"/>
                    </a:lnL>
                    <a:lnR w="12700" cap="flat" cmpd="sng" algn="ctr">
                      <a:solidFill>
                        <a:srgbClr val="006666"/>
                      </a:solidFill>
                      <a:prstDash val="solid"/>
                      <a:round/>
                      <a:headEnd type="none" w="med" len="med"/>
                      <a:tailEnd type="none" w="med" len="med"/>
                    </a:lnR>
                    <a:lnT w="12700" cap="flat" cmpd="sng" algn="ctr">
                      <a:solidFill>
                        <a:srgbClr val="006666"/>
                      </a:solidFill>
                      <a:prstDash val="solid"/>
                      <a:round/>
                      <a:headEnd type="none" w="med" len="med"/>
                      <a:tailEnd type="none" w="med" len="med"/>
                    </a:lnT>
                    <a:lnB w="12700" cap="flat" cmpd="sng" algn="ctr">
                      <a:solidFill>
                        <a:srgbClr val="006666"/>
                      </a:solidFill>
                      <a:prstDash val="solid"/>
                      <a:round/>
                      <a:headEnd type="none" w="med" len="med"/>
                      <a:tailEnd type="none" w="med" len="med"/>
                    </a:lnB>
                    <a:noFill/>
                  </a:tcPr>
                </a:tc>
                <a:tc>
                  <a:txBody>
                    <a:bodyPr/>
                    <a:lstStyle/>
                    <a:p>
                      <a:pPr marL="0" marR="0" algn="l">
                        <a:lnSpc>
                          <a:spcPct val="100000"/>
                        </a:lnSpc>
                        <a:spcBef>
                          <a:spcPts val="0"/>
                        </a:spcBef>
                        <a:spcAft>
                          <a:spcPts val="0"/>
                        </a:spcAft>
                      </a:pPr>
                      <a:r>
                        <a:rPr lang="en-GB" sz="2000" b="0" dirty="0" smtClean="0">
                          <a:effectLst/>
                          <a:latin typeface="Arial" panose="020B0604020202020204" pitchFamily="34" charset="0"/>
                          <a:cs typeface="Arial" panose="020B0604020202020204" pitchFamily="34" charset="0"/>
                        </a:rPr>
                        <a:t>80%</a:t>
                      </a:r>
                    </a:p>
                  </a:txBody>
                  <a:tcPr marL="14699" marR="14699" marT="0" marB="0">
                    <a:lnL w="12700" cap="flat" cmpd="sng" algn="ctr">
                      <a:solidFill>
                        <a:srgbClr val="006666"/>
                      </a:solidFill>
                      <a:prstDash val="solid"/>
                      <a:round/>
                      <a:headEnd type="none" w="med" len="med"/>
                      <a:tailEnd type="none" w="med" len="med"/>
                    </a:lnL>
                    <a:lnR w="12700" cap="flat" cmpd="sng" algn="ctr">
                      <a:solidFill>
                        <a:srgbClr val="006666"/>
                      </a:solidFill>
                      <a:prstDash val="solid"/>
                      <a:round/>
                      <a:headEnd type="none" w="med" len="med"/>
                      <a:tailEnd type="none" w="med" len="med"/>
                    </a:lnR>
                    <a:lnT w="12700" cap="flat" cmpd="sng" algn="ctr">
                      <a:solidFill>
                        <a:srgbClr val="006666"/>
                      </a:solidFill>
                      <a:prstDash val="solid"/>
                      <a:round/>
                      <a:headEnd type="none" w="med" len="med"/>
                      <a:tailEnd type="none" w="med" len="med"/>
                    </a:lnT>
                    <a:lnB w="12700" cap="flat" cmpd="sng" algn="ctr">
                      <a:solidFill>
                        <a:srgbClr val="006666"/>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ZA" sz="2000" b="1" i="1" kern="1200" baseline="0" dirty="0" smtClean="0">
                          <a:solidFill>
                            <a:schemeClr val="dk1"/>
                          </a:solidFill>
                          <a:effectLst/>
                          <a:latin typeface="Arial" panose="020B0604020202020204" pitchFamily="34" charset="0"/>
                          <a:ea typeface="+mn-ea"/>
                          <a:cs typeface="Arial" panose="020B0604020202020204" pitchFamily="34" charset="0"/>
                        </a:rPr>
                        <a:t>92%</a:t>
                      </a:r>
                    </a:p>
                    <a:p>
                      <a:pPr marL="0" marR="0" lvl="0" indent="0" algn="l" defTabSz="914400" rtl="0" eaLnBrk="1" fontAlgn="auto" latinLnBrk="0" hangingPunct="1">
                        <a:lnSpc>
                          <a:spcPct val="100000"/>
                        </a:lnSpc>
                        <a:spcBef>
                          <a:spcPts val="0"/>
                        </a:spcBef>
                        <a:spcAft>
                          <a:spcPts val="0"/>
                        </a:spcAft>
                        <a:buClrTx/>
                        <a:buSzTx/>
                        <a:buFontTx/>
                        <a:buNone/>
                        <a:tabLst/>
                        <a:defRPr/>
                      </a:pPr>
                      <a:r>
                        <a:rPr lang="en-ZA" sz="2000" b="1" i="1" kern="1200" baseline="0" dirty="0" smtClean="0">
                          <a:solidFill>
                            <a:schemeClr val="dk1"/>
                          </a:solidFill>
                          <a:effectLst/>
                          <a:latin typeface="Arial" panose="020B0604020202020204" pitchFamily="34" charset="0"/>
                          <a:ea typeface="+mn-ea"/>
                          <a:cs typeface="Arial" panose="020B0604020202020204" pitchFamily="34" charset="0"/>
                        </a:rPr>
                        <a:t>Target exceeded by 12%</a:t>
                      </a:r>
                      <a:endParaRPr lang="en-ZA" sz="2000" b="1" i="1" kern="1200" dirty="0" smtClean="0">
                        <a:solidFill>
                          <a:schemeClr val="dk1"/>
                        </a:solidFill>
                        <a:effectLst/>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ZA" sz="2000" kern="1200" dirty="0" smtClean="0">
                          <a:solidFill>
                            <a:schemeClr val="dk1"/>
                          </a:solidFill>
                          <a:effectLst/>
                          <a:latin typeface="Arial" panose="020B0604020202020204" pitchFamily="34" charset="0"/>
                          <a:ea typeface="+mn-ea"/>
                          <a:cs typeface="Arial" panose="020B0604020202020204" pitchFamily="34" charset="0"/>
                        </a:rPr>
                        <a:t>The 806  cases mentioned above include 81 cases for members of the SMS, of which 61 (75%) were concluded and 56 (92%) within 45 days</a:t>
                      </a:r>
                      <a:endParaRPr lang="en-US" sz="2000" b="0" i="0" u="none" strike="noStrike" kern="1200" dirty="0" smtClean="0">
                        <a:solidFill>
                          <a:schemeClr val="dk1"/>
                        </a:solidFill>
                        <a:effectLst/>
                        <a:latin typeface="Arial" panose="020B0604020202020204" pitchFamily="34" charset="0"/>
                        <a:ea typeface="+mn-ea"/>
                        <a:cs typeface="Arial" panose="020B0604020202020204" pitchFamily="34" charset="0"/>
                      </a:endParaRPr>
                    </a:p>
                  </a:txBody>
                  <a:tcPr marL="0" marR="0" marT="0" marB="0">
                    <a:lnL w="12700" cap="flat" cmpd="sng" algn="ctr">
                      <a:solidFill>
                        <a:srgbClr val="006666"/>
                      </a:solidFill>
                      <a:prstDash val="solid"/>
                      <a:round/>
                      <a:headEnd type="none" w="med" len="med"/>
                      <a:tailEnd type="none" w="med" len="med"/>
                    </a:lnL>
                    <a:lnR w="12700" cap="flat" cmpd="sng" algn="ctr">
                      <a:solidFill>
                        <a:srgbClr val="006666"/>
                      </a:solidFill>
                      <a:prstDash val="solid"/>
                      <a:round/>
                      <a:headEnd type="none" w="med" len="med"/>
                      <a:tailEnd type="none" w="med" len="med"/>
                    </a:lnR>
                    <a:lnT w="12700" cap="flat" cmpd="sng" algn="ctr">
                      <a:solidFill>
                        <a:srgbClr val="006666"/>
                      </a:solidFill>
                      <a:prstDash val="solid"/>
                      <a:round/>
                      <a:headEnd type="none" w="med" len="med"/>
                      <a:tailEnd type="none" w="med" len="med"/>
                    </a:lnT>
                    <a:lnB w="12700" cap="flat" cmpd="sng" algn="ctr">
                      <a:solidFill>
                        <a:srgbClr val="006666"/>
                      </a:solidFill>
                      <a:prstDash val="solid"/>
                      <a:round/>
                      <a:headEnd type="none" w="med" len="med"/>
                      <a:tailEnd type="none" w="med" len="med"/>
                    </a:lnB>
                    <a:noFill/>
                  </a:tcPr>
                </a:tc>
                <a:tc vMerge="1">
                  <a:txBody>
                    <a:bodyPr/>
                    <a:lstStyle/>
                    <a:p>
                      <a:pPr algn="ctr"/>
                      <a:endParaRPr lang="en-US" sz="1600" b="1" i="0" dirty="0"/>
                    </a:p>
                  </a:txBody>
                  <a:tcPr marL="14699" marR="14699" marT="0" marB="0" vert="vert270">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solidFill>
                      <a:srgbClr val="00B050"/>
                    </a:solidFill>
                  </a:tcPr>
                </a:tc>
                <a:extLst>
                  <a:ext uri="{0D108BD9-81ED-4DB2-BD59-A6C34878D82A}">
                    <a16:rowId xmlns:a16="http://schemas.microsoft.com/office/drawing/2014/main" val="10003"/>
                  </a:ext>
                </a:extLst>
              </a:tr>
            </a:tbl>
          </a:graphicData>
        </a:graphic>
      </p:graphicFrame>
      <p:sp>
        <p:nvSpPr>
          <p:cNvPr id="3" name="Rectangle 2"/>
          <p:cNvSpPr/>
          <p:nvPr/>
        </p:nvSpPr>
        <p:spPr>
          <a:xfrm>
            <a:off x="323528" y="5484433"/>
            <a:ext cx="8287891" cy="646331"/>
          </a:xfrm>
          <a:prstGeom prst="rect">
            <a:avLst/>
          </a:prstGeom>
        </p:spPr>
        <p:txBody>
          <a:bodyPr wrap="square">
            <a:spAutoFit/>
          </a:bodyPr>
          <a:lstStyle/>
          <a:p>
            <a:pPr marL="285750" lvl="0" indent="-285750">
              <a:buFont typeface="Arial" panose="020B0604020202020204" pitchFamily="34" charset="0"/>
              <a:buChar char="•"/>
              <a:defRPr/>
            </a:pPr>
            <a:r>
              <a:rPr lang="en-US" i="1" dirty="0" smtClean="0">
                <a:solidFill>
                  <a:schemeClr val="dk1"/>
                </a:solidFill>
                <a:latin typeface="Arial" panose="020B0604020202020204" pitchFamily="34" charset="0"/>
                <a:cs typeface="Arial" panose="020B0604020202020204" pitchFamily="34" charset="0"/>
              </a:rPr>
              <a:t>Targets exceeded </a:t>
            </a:r>
            <a:r>
              <a:rPr lang="en-US" i="1" dirty="0">
                <a:solidFill>
                  <a:schemeClr val="dk1"/>
                </a:solidFill>
                <a:latin typeface="Arial" panose="020B0604020202020204" pitchFamily="34" charset="0"/>
                <a:cs typeface="Arial" panose="020B0604020202020204" pitchFamily="34" charset="0"/>
              </a:rPr>
              <a:t>due to improved business processes and engagements with departments</a:t>
            </a:r>
            <a:endParaRPr lang="en-US" i="1" dirty="0">
              <a:solidFill>
                <a:srgbClr val="00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677524689"/>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6804248" y="6166706"/>
            <a:ext cx="2133600" cy="365125"/>
          </a:xfrm>
        </p:spPr>
        <p:txBody>
          <a:bodyPr/>
          <a:lstStyle/>
          <a:p>
            <a:fld id="{CDAF3C70-3F06-4597-AE16-5F5EF8F327DE}" type="slidenum">
              <a:rPr lang="en-ZA" sz="1400" smtClean="0">
                <a:latin typeface="Arial" panose="020B0604020202020204" pitchFamily="34" charset="0"/>
                <a:cs typeface="Arial" panose="020B0604020202020204" pitchFamily="34" charset="0"/>
              </a:rPr>
              <a:t>22</a:t>
            </a:fld>
            <a:endParaRPr lang="en-ZA" sz="1400">
              <a:latin typeface="Arial" panose="020B0604020202020204" pitchFamily="34" charset="0"/>
              <a:cs typeface="Arial" panose="020B0604020202020204" pitchFamily="34" charset="0"/>
            </a:endParaRPr>
          </a:p>
        </p:txBody>
      </p:sp>
      <p:sp>
        <p:nvSpPr>
          <p:cNvPr id="8" name="Rectangle 7"/>
          <p:cNvSpPr/>
          <p:nvPr/>
        </p:nvSpPr>
        <p:spPr>
          <a:xfrm>
            <a:off x="598240" y="709245"/>
            <a:ext cx="7920880" cy="646331"/>
          </a:xfrm>
          <a:prstGeom prst="rect">
            <a:avLst/>
          </a:prstGeom>
        </p:spPr>
        <p:txBody>
          <a:bodyPr wrap="square">
            <a:spAutoFit/>
          </a:bodyPr>
          <a:lstStyle/>
          <a:p>
            <a:pPr marL="285750" indent="-285750">
              <a:buFont typeface="Arial" panose="020B0604020202020204" pitchFamily="34" charset="0"/>
              <a:buChar char="•"/>
            </a:pPr>
            <a:r>
              <a:rPr lang="en-ZA" dirty="0">
                <a:latin typeface="Arial" panose="020B0604020202020204" pitchFamily="34" charset="0"/>
                <a:cs typeface="Arial" panose="020B0604020202020204" pitchFamily="34" charset="0"/>
              </a:rPr>
              <a:t>Trends analysis of the management of </a:t>
            </a:r>
            <a:r>
              <a:rPr lang="en-ZA" dirty="0" smtClean="0">
                <a:latin typeface="Arial" panose="020B0604020202020204" pitchFamily="34" charset="0"/>
                <a:cs typeface="Arial" panose="020B0604020202020204" pitchFamily="34" charset="0"/>
              </a:rPr>
              <a:t>grievances over </a:t>
            </a:r>
            <a:r>
              <a:rPr lang="en-ZA" dirty="0">
                <a:latin typeface="Arial" panose="020B0604020202020204" pitchFamily="34" charset="0"/>
                <a:cs typeface="Arial" panose="020B0604020202020204" pitchFamily="34" charset="0"/>
              </a:rPr>
              <a:t>the past </a:t>
            </a:r>
            <a:r>
              <a:rPr lang="en-ZA" dirty="0" smtClean="0">
                <a:latin typeface="Arial" panose="020B0604020202020204" pitchFamily="34" charset="0"/>
                <a:cs typeface="Arial" panose="020B0604020202020204" pitchFamily="34" charset="0"/>
              </a:rPr>
              <a:t>five years</a:t>
            </a:r>
            <a:endParaRPr lang="en-US" dirty="0">
              <a:latin typeface="Arial" panose="020B0604020202020204" pitchFamily="34" charset="0"/>
              <a:cs typeface="Arial" panose="020B0604020202020204" pitchFamily="34" charset="0"/>
            </a:endParaRPr>
          </a:p>
        </p:txBody>
      </p:sp>
      <p:pic>
        <p:nvPicPr>
          <p:cNvPr id="13" name="Picture 12"/>
          <p:cNvPicPr>
            <a:picLocks noChangeAspect="1"/>
          </p:cNvPicPr>
          <p:nvPr/>
        </p:nvPicPr>
        <p:blipFill rotWithShape="1">
          <a:blip r:embed="rId2"/>
          <a:srcRect l="9838"/>
          <a:stretch/>
        </p:blipFill>
        <p:spPr>
          <a:xfrm>
            <a:off x="477416" y="1124744"/>
            <a:ext cx="8244408" cy="3099560"/>
          </a:xfrm>
          <a:prstGeom prst="rect">
            <a:avLst/>
          </a:prstGeom>
        </p:spPr>
      </p:pic>
      <p:sp>
        <p:nvSpPr>
          <p:cNvPr id="14" name="Rectangle 13"/>
          <p:cNvSpPr/>
          <p:nvPr/>
        </p:nvSpPr>
        <p:spPr>
          <a:xfrm>
            <a:off x="395536" y="4329410"/>
            <a:ext cx="8326288" cy="1754326"/>
          </a:xfrm>
          <a:prstGeom prst="rect">
            <a:avLst/>
          </a:prstGeom>
        </p:spPr>
        <p:txBody>
          <a:bodyPr wrap="square">
            <a:spAutoFit/>
          </a:bodyPr>
          <a:lstStyle/>
          <a:p>
            <a:pPr marL="285750" indent="-285750" algn="just">
              <a:lnSpc>
                <a:spcPct val="120000"/>
              </a:lnSpc>
              <a:buFont typeface="Arial" panose="020B0604020202020204" pitchFamily="34" charset="0"/>
              <a:buChar char="•"/>
            </a:pPr>
            <a:r>
              <a:rPr lang="en-GB" dirty="0">
                <a:latin typeface="Arial" panose="020B0604020202020204" pitchFamily="34" charset="0"/>
                <a:ea typeface="Times New Roman" panose="02020603050405020304" pitchFamily="18" charset="0"/>
              </a:rPr>
              <a:t>The trends analysis </a:t>
            </a:r>
            <a:r>
              <a:rPr lang="en-GB" dirty="0" smtClean="0">
                <a:latin typeface="Arial" panose="020B0604020202020204" pitchFamily="34" charset="0"/>
                <a:ea typeface="Times New Roman" panose="02020603050405020304" pitchFamily="18" charset="0"/>
              </a:rPr>
              <a:t>above </a:t>
            </a:r>
            <a:r>
              <a:rPr lang="en-GB" dirty="0">
                <a:latin typeface="Arial" panose="020B0604020202020204" pitchFamily="34" charset="0"/>
                <a:ea typeface="Times New Roman" panose="02020603050405020304" pitchFamily="18" charset="0"/>
              </a:rPr>
              <a:t>shows that the number of grievances referred to the PSC during 2019/2020 increased significantly when compared to the previous four years, especially the 2018/19 financial year.  The increase in the number of grievances referred to the PSC is consistent with an increase in the number of grievance lodged in departments. </a:t>
            </a:r>
            <a:endParaRPr lang="en-US" sz="2000" dirty="0">
              <a:effectLst/>
              <a:latin typeface="Times New Roman" panose="02020603050405020304" pitchFamily="18" charset="0"/>
              <a:ea typeface="Times New Roman" panose="02020603050405020304" pitchFamily="18" charset="0"/>
            </a:endParaRPr>
          </a:p>
        </p:txBody>
      </p:sp>
      <p:sp>
        <p:nvSpPr>
          <p:cNvPr id="15" name="Rectangle 14"/>
          <p:cNvSpPr/>
          <p:nvPr/>
        </p:nvSpPr>
        <p:spPr bwMode="auto">
          <a:xfrm>
            <a:off x="467544" y="34330"/>
            <a:ext cx="8143875" cy="648072"/>
          </a:xfrm>
          <a:prstGeom prst="rect">
            <a:avLst/>
          </a:prstGeom>
          <a:noFill/>
          <a:ln w="76200">
            <a:noFill/>
            <a:headEnd type="none" w="med" len="med"/>
            <a:tailEnd type="none" w="med" len="med"/>
          </a:ln>
          <a:effectLst>
            <a:innerShdw blurRad="444500" dist="50800">
              <a:schemeClr val="accent1">
                <a:lumMod val="50000"/>
                <a:alpha val="50000"/>
              </a:schemeClr>
            </a:innerShdw>
          </a:effectLst>
        </p:spPr>
        <p:style>
          <a:lnRef idx="2">
            <a:schemeClr val="accent5"/>
          </a:lnRef>
          <a:fillRef idx="1">
            <a:schemeClr val="lt1"/>
          </a:fillRef>
          <a:effectRef idx="0">
            <a:schemeClr val="accent5"/>
          </a:effectRef>
          <a:fontRef idx="minor">
            <a:schemeClr val="dk1"/>
          </a:fontRef>
        </p:style>
        <p:txBody>
          <a:bodyPr rIns="36000" anchor="ctr"/>
          <a:lstStyle/>
          <a:p>
            <a:pPr lvl="2" indent="-731838" algn="ctr" fontAlgn="base">
              <a:spcBef>
                <a:spcPct val="0"/>
              </a:spcBef>
              <a:spcAft>
                <a:spcPct val="0"/>
              </a:spcAft>
              <a:defRPr/>
            </a:pPr>
            <a:r>
              <a:rPr lang="en-US" sz="2400" b="1" dirty="0" smtClean="0">
                <a:solidFill>
                  <a:srgbClr val="993300"/>
                </a:solidFill>
                <a:latin typeface="Berlin Sans FB Demi" pitchFamily="34" charset="0"/>
                <a:cs typeface="Aharoni" pitchFamily="2" charset="-79"/>
              </a:rPr>
              <a:t>PROGRAMME 2: </a:t>
            </a:r>
            <a:r>
              <a:rPr lang="en-US" sz="2400" b="1" dirty="0" err="1" smtClean="0">
                <a:solidFill>
                  <a:srgbClr val="993300"/>
                </a:solidFill>
                <a:latin typeface="Berlin Sans FB Demi" pitchFamily="34" charset="0"/>
                <a:cs typeface="Aharoni" pitchFamily="2" charset="-79"/>
              </a:rPr>
              <a:t>LMP</a:t>
            </a:r>
            <a:r>
              <a:rPr lang="en-US" sz="2400" b="1" dirty="0" smtClean="0">
                <a:solidFill>
                  <a:srgbClr val="993300"/>
                </a:solidFill>
                <a:latin typeface="Berlin Sans FB Demi" pitchFamily="34" charset="0"/>
                <a:cs typeface="Aharoni" pitchFamily="2" charset="-79"/>
              </a:rPr>
              <a:t> (2)</a:t>
            </a:r>
            <a:endParaRPr lang="en-US" sz="2400" b="1" dirty="0">
              <a:solidFill>
                <a:srgbClr val="993300"/>
              </a:solidFill>
              <a:latin typeface="Berlin Sans FB Demi" pitchFamily="34" charset="0"/>
              <a:cs typeface="Aharoni" pitchFamily="2" charset="-79"/>
            </a:endParaRPr>
          </a:p>
        </p:txBody>
      </p:sp>
    </p:spTree>
    <p:extLst>
      <p:ext uri="{BB962C8B-B14F-4D97-AF65-F5344CB8AC3E}">
        <p14:creationId xmlns:p14="http://schemas.microsoft.com/office/powerpoint/2010/main" val="70038906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4"/>
          <p:cNvSpPr>
            <a:spLocks noChangeArrowheads="1"/>
          </p:cNvSpPr>
          <p:nvPr/>
        </p:nvSpPr>
        <p:spPr bwMode="auto">
          <a:xfrm>
            <a:off x="6876256" y="6276712"/>
            <a:ext cx="21336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algn="r" fontAlgn="base">
              <a:spcBef>
                <a:spcPct val="0"/>
              </a:spcBef>
              <a:spcAft>
                <a:spcPct val="0"/>
              </a:spcAft>
              <a:buFontTx/>
              <a:buNone/>
            </a:pPr>
            <a:fld id="{358A54CE-90DF-44D1-962A-84354507C4EC}" type="slidenum">
              <a:rPr lang="en-US" altLang="en-US" sz="1400">
                <a:solidFill>
                  <a:srgbClr val="000000"/>
                </a:solidFill>
              </a:rPr>
              <a:pPr algn="r" fontAlgn="base">
                <a:spcBef>
                  <a:spcPct val="0"/>
                </a:spcBef>
                <a:spcAft>
                  <a:spcPct val="0"/>
                </a:spcAft>
                <a:buFontTx/>
                <a:buNone/>
              </a:pPr>
              <a:t>23</a:t>
            </a:fld>
            <a:endParaRPr lang="en-US" altLang="en-US" sz="1400">
              <a:solidFill>
                <a:srgbClr val="000000"/>
              </a:solidFill>
            </a:endParaRPr>
          </a:p>
        </p:txBody>
      </p:sp>
      <p:sp>
        <p:nvSpPr>
          <p:cNvPr id="8" name="Rectangle 7"/>
          <p:cNvSpPr/>
          <p:nvPr/>
        </p:nvSpPr>
        <p:spPr bwMode="auto">
          <a:xfrm>
            <a:off x="545926" y="0"/>
            <a:ext cx="8143875" cy="648072"/>
          </a:xfrm>
          <a:prstGeom prst="rect">
            <a:avLst/>
          </a:prstGeom>
          <a:noFill/>
          <a:ln w="76200">
            <a:noFill/>
            <a:headEnd type="none" w="med" len="med"/>
            <a:tailEnd type="none" w="med" len="med"/>
          </a:ln>
          <a:effectLst>
            <a:innerShdw blurRad="444500" dist="50800">
              <a:schemeClr val="accent1">
                <a:lumMod val="50000"/>
                <a:alpha val="50000"/>
              </a:schemeClr>
            </a:innerShdw>
          </a:effectLst>
        </p:spPr>
        <p:style>
          <a:lnRef idx="2">
            <a:schemeClr val="accent5"/>
          </a:lnRef>
          <a:fillRef idx="1">
            <a:schemeClr val="lt1"/>
          </a:fillRef>
          <a:effectRef idx="0">
            <a:schemeClr val="accent5"/>
          </a:effectRef>
          <a:fontRef idx="minor">
            <a:schemeClr val="dk1"/>
          </a:fontRef>
        </p:style>
        <p:txBody>
          <a:bodyPr rIns="36000" anchor="ctr"/>
          <a:lstStyle/>
          <a:p>
            <a:pPr lvl="2" indent="-731838" algn="ctr" fontAlgn="base">
              <a:spcBef>
                <a:spcPct val="0"/>
              </a:spcBef>
              <a:spcAft>
                <a:spcPct val="0"/>
              </a:spcAft>
              <a:defRPr/>
            </a:pPr>
            <a:r>
              <a:rPr lang="en-US" sz="2400" b="1" dirty="0" smtClean="0">
                <a:solidFill>
                  <a:srgbClr val="993300"/>
                </a:solidFill>
                <a:latin typeface="Berlin Sans FB Demi" pitchFamily="34" charset="0"/>
                <a:cs typeface="Aharoni" pitchFamily="2" charset="-79"/>
              </a:rPr>
              <a:t>PROGRAMME 2: </a:t>
            </a:r>
            <a:r>
              <a:rPr lang="en-US" sz="2400" b="1" dirty="0" err="1">
                <a:solidFill>
                  <a:srgbClr val="993300"/>
                </a:solidFill>
                <a:latin typeface="Berlin Sans FB Demi" pitchFamily="34" charset="0"/>
                <a:cs typeface="Aharoni" pitchFamily="2" charset="-79"/>
              </a:rPr>
              <a:t>LMP</a:t>
            </a:r>
            <a:r>
              <a:rPr lang="en-US" sz="2400" b="1" dirty="0">
                <a:solidFill>
                  <a:srgbClr val="993300"/>
                </a:solidFill>
                <a:latin typeface="Berlin Sans FB Demi" pitchFamily="34" charset="0"/>
                <a:cs typeface="Aharoni" pitchFamily="2" charset="-79"/>
              </a:rPr>
              <a:t> </a:t>
            </a:r>
            <a:r>
              <a:rPr lang="en-US" sz="2400" b="1" dirty="0" smtClean="0">
                <a:solidFill>
                  <a:srgbClr val="993300"/>
                </a:solidFill>
                <a:latin typeface="Berlin Sans FB Demi" pitchFamily="34" charset="0"/>
                <a:cs typeface="Aharoni" pitchFamily="2" charset="-79"/>
              </a:rPr>
              <a:t>(3)</a:t>
            </a:r>
            <a:endParaRPr lang="en-US" sz="2400" b="1" dirty="0">
              <a:solidFill>
                <a:srgbClr val="993300"/>
              </a:solidFill>
              <a:latin typeface="Berlin Sans FB Demi" pitchFamily="34" charset="0"/>
              <a:cs typeface="Aharoni" pitchFamily="2" charset="-79"/>
            </a:endParaRPr>
          </a:p>
        </p:txBody>
      </p:sp>
      <p:graphicFrame>
        <p:nvGraphicFramePr>
          <p:cNvPr id="2" name="Table 1"/>
          <p:cNvGraphicFramePr>
            <a:graphicFrameLocks noGrp="1"/>
          </p:cNvGraphicFramePr>
          <p:nvPr>
            <p:extLst>
              <p:ext uri="{D42A27DB-BD31-4B8C-83A1-F6EECF244321}">
                <p14:modId xmlns:p14="http://schemas.microsoft.com/office/powerpoint/2010/main" val="3487849116"/>
              </p:ext>
            </p:extLst>
          </p:nvPr>
        </p:nvGraphicFramePr>
        <p:xfrm>
          <a:off x="373768" y="648072"/>
          <a:ext cx="8488189" cy="4840669"/>
        </p:xfrm>
        <a:graphic>
          <a:graphicData uri="http://schemas.openxmlformats.org/drawingml/2006/table">
            <a:tbl>
              <a:tblPr firstRow="1" bandRow="1">
                <a:tableStyleId>{00A15C55-8517-42AA-B614-E9B94910E393}</a:tableStyleId>
              </a:tblPr>
              <a:tblGrid>
                <a:gridCol w="2710614">
                  <a:extLst>
                    <a:ext uri="{9D8B030D-6E8A-4147-A177-3AD203B41FA5}">
                      <a16:colId xmlns:a16="http://schemas.microsoft.com/office/drawing/2014/main" val="20000"/>
                    </a:ext>
                  </a:extLst>
                </a:gridCol>
                <a:gridCol w="1541271">
                  <a:extLst>
                    <a:ext uri="{9D8B030D-6E8A-4147-A177-3AD203B41FA5}">
                      <a16:colId xmlns:a16="http://schemas.microsoft.com/office/drawing/2014/main" val="20001"/>
                    </a:ext>
                  </a:extLst>
                </a:gridCol>
                <a:gridCol w="3926790">
                  <a:extLst>
                    <a:ext uri="{9D8B030D-6E8A-4147-A177-3AD203B41FA5}">
                      <a16:colId xmlns:a16="http://schemas.microsoft.com/office/drawing/2014/main" val="20002"/>
                    </a:ext>
                  </a:extLst>
                </a:gridCol>
                <a:gridCol w="309514">
                  <a:extLst>
                    <a:ext uri="{9D8B030D-6E8A-4147-A177-3AD203B41FA5}">
                      <a16:colId xmlns:a16="http://schemas.microsoft.com/office/drawing/2014/main" val="20003"/>
                    </a:ext>
                  </a:extLst>
                </a:gridCol>
              </a:tblGrid>
              <a:tr h="236423">
                <a:tc>
                  <a:txBody>
                    <a:bodyPr/>
                    <a:lstStyle/>
                    <a:p>
                      <a:pPr marL="0" marR="0" indent="0" algn="ctr" defTabSz="914400" rtl="0" eaLnBrk="1" fontAlgn="auto" latinLnBrk="0" hangingPunct="1">
                        <a:lnSpc>
                          <a:spcPct val="90000"/>
                        </a:lnSpc>
                        <a:spcBef>
                          <a:spcPts val="0"/>
                        </a:spcBef>
                        <a:spcAft>
                          <a:spcPts val="0"/>
                        </a:spcAft>
                        <a:buClrTx/>
                        <a:buSzTx/>
                        <a:buFontTx/>
                        <a:buNone/>
                        <a:tabLst/>
                        <a:defRPr/>
                      </a:pPr>
                      <a:r>
                        <a:rPr lang="en-GB" sz="1800" b="1" kern="0" dirty="0" smtClean="0">
                          <a:effectLst/>
                          <a:latin typeface="Arial" panose="020B0604020202020204" pitchFamily="34" charset="0"/>
                          <a:cs typeface="Arial" panose="020B0604020202020204" pitchFamily="34" charset="0"/>
                        </a:rPr>
                        <a:t>Indicator</a:t>
                      </a:r>
                      <a:endParaRPr lang="en-US" sz="1800" b="1" kern="0" dirty="0" smtClean="0">
                        <a:effectLst/>
                        <a:latin typeface="Arial" panose="020B0604020202020204" pitchFamily="34" charset="0"/>
                        <a:cs typeface="Arial" panose="020B0604020202020204" pitchFamily="34" charset="0"/>
                      </a:endParaRPr>
                    </a:p>
                  </a:txBody>
                  <a:tcPr marL="14699" marR="14699" marT="0" marB="0">
                    <a:lnL w="12700" cap="flat" cmpd="sng" algn="ctr">
                      <a:solidFill>
                        <a:srgbClr val="006666"/>
                      </a:solidFill>
                      <a:prstDash val="solid"/>
                      <a:round/>
                      <a:headEnd type="none" w="med" len="med"/>
                      <a:tailEnd type="none" w="med" len="med"/>
                    </a:lnL>
                    <a:lnR w="12700" cap="flat" cmpd="sng" algn="ctr">
                      <a:solidFill>
                        <a:srgbClr val="006666"/>
                      </a:solidFill>
                      <a:prstDash val="solid"/>
                      <a:round/>
                      <a:headEnd type="none" w="med" len="med"/>
                      <a:tailEnd type="none" w="med" len="med"/>
                    </a:lnR>
                    <a:lnT w="12700" cap="flat" cmpd="sng" algn="ctr">
                      <a:solidFill>
                        <a:srgbClr val="006666"/>
                      </a:solidFill>
                      <a:prstDash val="solid"/>
                      <a:round/>
                      <a:headEnd type="none" w="med" len="med"/>
                      <a:tailEnd type="none" w="med" len="med"/>
                    </a:lnT>
                    <a:lnB w="12700" cap="flat" cmpd="sng" algn="ctr">
                      <a:solidFill>
                        <a:srgbClr val="006666"/>
                      </a:solidFill>
                      <a:prstDash val="solid"/>
                      <a:round/>
                      <a:headEnd type="none" w="med" len="med"/>
                      <a:tailEnd type="none" w="med" len="med"/>
                    </a:lnB>
                    <a:solidFill>
                      <a:schemeClr val="accent5">
                        <a:lumMod val="50000"/>
                      </a:schemeClr>
                    </a:solidFill>
                  </a:tcPr>
                </a:tc>
                <a:tc>
                  <a:txBody>
                    <a:bodyPr/>
                    <a:lstStyle/>
                    <a:p>
                      <a:pPr marL="0" marR="0" algn="ctr">
                        <a:lnSpc>
                          <a:spcPct val="90000"/>
                        </a:lnSpc>
                        <a:spcBef>
                          <a:spcPts val="0"/>
                        </a:spcBef>
                        <a:spcAft>
                          <a:spcPts val="0"/>
                        </a:spcAft>
                      </a:pPr>
                      <a:r>
                        <a:rPr lang="en-GB" sz="1800" b="1" baseline="0" dirty="0" smtClean="0">
                          <a:effectLst/>
                          <a:latin typeface="Arial" panose="020B0604020202020204" pitchFamily="34" charset="0"/>
                          <a:cs typeface="Arial" panose="020B0604020202020204" pitchFamily="34" charset="0"/>
                        </a:rPr>
                        <a:t>APP Target</a:t>
                      </a:r>
                      <a:endParaRPr lang="en-US" sz="1800" b="1" dirty="0">
                        <a:effectLst/>
                        <a:latin typeface="Arial" panose="020B0604020202020204" pitchFamily="34" charset="0"/>
                        <a:ea typeface="Times New Roman" panose="02020603050405020304" pitchFamily="18" charset="0"/>
                        <a:cs typeface="Arial" panose="020B0604020202020204" pitchFamily="34" charset="0"/>
                      </a:endParaRPr>
                    </a:p>
                  </a:txBody>
                  <a:tcPr marL="14699" marR="14699" marT="0" marB="0">
                    <a:lnL w="12700" cap="flat" cmpd="sng" algn="ctr">
                      <a:solidFill>
                        <a:srgbClr val="006666"/>
                      </a:solidFill>
                      <a:prstDash val="solid"/>
                      <a:round/>
                      <a:headEnd type="none" w="med" len="med"/>
                      <a:tailEnd type="none" w="med" len="med"/>
                    </a:lnL>
                    <a:lnR w="12700" cap="flat" cmpd="sng" algn="ctr">
                      <a:solidFill>
                        <a:srgbClr val="006666"/>
                      </a:solidFill>
                      <a:prstDash val="solid"/>
                      <a:round/>
                      <a:headEnd type="none" w="med" len="med"/>
                      <a:tailEnd type="none" w="med" len="med"/>
                    </a:lnR>
                    <a:lnT w="12700" cap="flat" cmpd="sng" algn="ctr">
                      <a:solidFill>
                        <a:srgbClr val="006666"/>
                      </a:solidFill>
                      <a:prstDash val="solid"/>
                      <a:round/>
                      <a:headEnd type="none" w="med" len="med"/>
                      <a:tailEnd type="none" w="med" len="med"/>
                    </a:lnT>
                    <a:lnB w="12700" cap="flat" cmpd="sng" algn="ctr">
                      <a:solidFill>
                        <a:srgbClr val="006666"/>
                      </a:solidFill>
                      <a:prstDash val="solid"/>
                      <a:round/>
                      <a:headEnd type="none" w="med" len="med"/>
                      <a:tailEnd type="none" w="med" len="med"/>
                    </a:lnB>
                    <a:solidFill>
                      <a:schemeClr val="accent5">
                        <a:lumMod val="50000"/>
                      </a:schemeClr>
                    </a:solidFill>
                  </a:tcPr>
                </a:tc>
                <a:tc gridSpan="2">
                  <a:txBody>
                    <a:bodyPr/>
                    <a:lstStyle/>
                    <a:p>
                      <a:pPr marL="0" marR="0" algn="ctr">
                        <a:lnSpc>
                          <a:spcPct val="90000"/>
                        </a:lnSpc>
                        <a:spcBef>
                          <a:spcPts val="0"/>
                        </a:spcBef>
                        <a:spcAft>
                          <a:spcPts val="0"/>
                        </a:spcAft>
                      </a:pPr>
                      <a:r>
                        <a:rPr lang="en-GB" sz="1800" b="1" baseline="0" dirty="0" smtClean="0">
                          <a:effectLst/>
                          <a:latin typeface="Arial" panose="020B0604020202020204" pitchFamily="34" charset="0"/>
                          <a:cs typeface="Arial" panose="020B0604020202020204" pitchFamily="34" charset="0"/>
                        </a:rPr>
                        <a:t>Consolidated Achievement</a:t>
                      </a:r>
                    </a:p>
                  </a:txBody>
                  <a:tcPr marL="14699" marR="14699" marT="0" marB="0">
                    <a:lnL w="12700" cap="flat" cmpd="sng" algn="ctr">
                      <a:solidFill>
                        <a:srgbClr val="006666"/>
                      </a:solidFill>
                      <a:prstDash val="solid"/>
                      <a:round/>
                      <a:headEnd type="none" w="med" len="med"/>
                      <a:tailEnd type="none" w="med" len="med"/>
                    </a:lnL>
                    <a:lnR w="12700" cap="flat" cmpd="sng" algn="ctr">
                      <a:solidFill>
                        <a:srgbClr val="006666"/>
                      </a:solidFill>
                      <a:prstDash val="solid"/>
                      <a:round/>
                      <a:headEnd type="none" w="med" len="med"/>
                      <a:tailEnd type="none" w="med" len="med"/>
                    </a:lnR>
                    <a:lnT w="12700" cap="flat" cmpd="sng" algn="ctr">
                      <a:solidFill>
                        <a:srgbClr val="006666"/>
                      </a:solidFill>
                      <a:prstDash val="solid"/>
                      <a:round/>
                      <a:headEnd type="none" w="med" len="med"/>
                      <a:tailEnd type="none" w="med" len="med"/>
                    </a:lnT>
                    <a:lnB w="12700" cap="flat" cmpd="sng" algn="ctr">
                      <a:solidFill>
                        <a:srgbClr val="006666"/>
                      </a:solidFill>
                      <a:prstDash val="solid"/>
                      <a:round/>
                      <a:headEnd type="none" w="med" len="med"/>
                      <a:tailEnd type="none" w="med" len="med"/>
                    </a:lnB>
                    <a:solidFill>
                      <a:schemeClr val="accent5">
                        <a:lumMod val="50000"/>
                      </a:schemeClr>
                    </a:solidFill>
                  </a:tcPr>
                </a:tc>
                <a:tc hMerge="1">
                  <a:txBody>
                    <a:bodyPr/>
                    <a:lstStyle/>
                    <a:p>
                      <a:pPr marL="0" marR="0" algn="ctr">
                        <a:lnSpc>
                          <a:spcPct val="100000"/>
                        </a:lnSpc>
                        <a:spcBef>
                          <a:spcPts val="0"/>
                        </a:spcBef>
                        <a:spcAft>
                          <a:spcPts val="0"/>
                        </a:spcAft>
                      </a:pPr>
                      <a:endParaRPr lang="en-GB" sz="1800" baseline="0" dirty="0" smtClean="0">
                        <a:effectLst/>
                      </a:endParaRPr>
                    </a:p>
                  </a:txBody>
                  <a:tcPr marL="14699" marR="14699" marT="0" marB="0" anchor="ctr">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solidFill>
                      <a:schemeClr val="accent5">
                        <a:lumMod val="75000"/>
                      </a:schemeClr>
                    </a:solidFill>
                  </a:tcPr>
                </a:tc>
                <a:extLst>
                  <a:ext uri="{0D108BD9-81ED-4DB2-BD59-A6C34878D82A}">
                    <a16:rowId xmlns:a16="http://schemas.microsoft.com/office/drawing/2014/main" val="10000"/>
                  </a:ext>
                </a:extLst>
              </a:tr>
              <a:tr h="475606">
                <a:tc>
                  <a:txBody>
                    <a:bodyPr/>
                    <a:lstStyle/>
                    <a:p>
                      <a:pPr algn="l" fontAlgn="t">
                        <a:lnSpc>
                          <a:spcPct val="90000"/>
                        </a:lnSpc>
                        <a:spcBef>
                          <a:spcPts val="0"/>
                        </a:spcBef>
                        <a:spcAft>
                          <a:spcPts val="0"/>
                        </a:spcAft>
                      </a:pPr>
                      <a:r>
                        <a:rPr lang="en-ZA" sz="1760" b="0" u="none" strike="noStrike" dirty="0">
                          <a:effectLst/>
                          <a:latin typeface="Arial" panose="020B0604020202020204" pitchFamily="34" charset="0"/>
                          <a:cs typeface="Arial" panose="020B0604020202020204" pitchFamily="34" charset="0"/>
                        </a:rPr>
                        <a:t>Number of </a:t>
                      </a:r>
                      <a:r>
                        <a:rPr lang="en-ZA" sz="1760" b="0" u="none" strike="noStrike" dirty="0" smtClean="0">
                          <a:effectLst/>
                          <a:latin typeface="Arial" panose="020B0604020202020204" pitchFamily="34" charset="0"/>
                          <a:cs typeface="Arial" panose="020B0604020202020204" pitchFamily="34" charset="0"/>
                        </a:rPr>
                        <a:t>reports </a:t>
                      </a:r>
                      <a:r>
                        <a:rPr lang="en-ZA" sz="1760" b="0" u="none" strike="noStrike" dirty="0">
                          <a:effectLst/>
                          <a:latin typeface="Arial" panose="020B0604020202020204" pitchFamily="34" charset="0"/>
                          <a:cs typeface="Arial" panose="020B0604020202020204" pitchFamily="34" charset="0"/>
                        </a:rPr>
                        <a:t>on </a:t>
                      </a:r>
                      <a:r>
                        <a:rPr lang="en-ZA" sz="1760" b="0" u="none" strike="noStrike" dirty="0" smtClean="0">
                          <a:effectLst/>
                          <a:latin typeface="Arial" panose="020B0604020202020204" pitchFamily="34" charset="0"/>
                          <a:cs typeface="Arial" panose="020B0604020202020204" pitchFamily="34" charset="0"/>
                        </a:rPr>
                        <a:t>management</a:t>
                      </a:r>
                      <a:r>
                        <a:rPr lang="en-ZA" sz="1760" b="0" u="none" strike="noStrike" baseline="0" dirty="0" smtClean="0">
                          <a:effectLst/>
                          <a:latin typeface="Arial" panose="020B0604020202020204" pitchFamily="34" charset="0"/>
                          <a:cs typeface="Arial" panose="020B0604020202020204" pitchFamily="34" charset="0"/>
                        </a:rPr>
                        <a:t> of grievances in the public service produced</a:t>
                      </a:r>
                      <a:endParaRPr lang="en-ZA" sz="1760" b="0" i="0" u="none" strike="noStrike" dirty="0">
                        <a:solidFill>
                          <a:srgbClr val="000000"/>
                        </a:solidFill>
                        <a:effectLst/>
                        <a:latin typeface="Arial" panose="020B0604020202020204" pitchFamily="34" charset="0"/>
                        <a:cs typeface="Arial" panose="020B0604020202020204" pitchFamily="34" charset="0"/>
                      </a:endParaRPr>
                    </a:p>
                  </a:txBody>
                  <a:tcPr marL="0" marR="0" marT="0" marB="0">
                    <a:lnL w="12700" cap="flat" cmpd="sng" algn="ctr">
                      <a:solidFill>
                        <a:srgbClr val="006666"/>
                      </a:solidFill>
                      <a:prstDash val="solid"/>
                      <a:round/>
                      <a:headEnd type="none" w="med" len="med"/>
                      <a:tailEnd type="none" w="med" len="med"/>
                    </a:lnL>
                    <a:lnR w="12700" cap="flat" cmpd="sng" algn="ctr">
                      <a:solidFill>
                        <a:srgbClr val="006666"/>
                      </a:solidFill>
                      <a:prstDash val="solid"/>
                      <a:round/>
                      <a:headEnd type="none" w="med" len="med"/>
                      <a:tailEnd type="none" w="med" len="med"/>
                    </a:lnR>
                    <a:lnT w="12700" cap="flat" cmpd="sng" algn="ctr">
                      <a:solidFill>
                        <a:srgbClr val="006666"/>
                      </a:solidFill>
                      <a:prstDash val="solid"/>
                      <a:round/>
                      <a:headEnd type="none" w="med" len="med"/>
                      <a:tailEnd type="none" w="med" len="med"/>
                    </a:lnT>
                    <a:lnB w="12700" cap="flat" cmpd="sng" algn="ctr">
                      <a:solidFill>
                        <a:srgbClr val="006666"/>
                      </a:solidFill>
                      <a:prstDash val="solid"/>
                      <a:round/>
                      <a:headEnd type="none" w="med" len="med"/>
                      <a:tailEnd type="none" w="med" len="med"/>
                    </a:lnB>
                    <a:noFill/>
                  </a:tcPr>
                </a:tc>
                <a:tc>
                  <a:txBody>
                    <a:bodyPr/>
                    <a:lstStyle/>
                    <a:p>
                      <a:pPr algn="l" fontAlgn="t">
                        <a:lnSpc>
                          <a:spcPct val="90000"/>
                        </a:lnSpc>
                        <a:spcBef>
                          <a:spcPts val="0"/>
                        </a:spcBef>
                        <a:spcAft>
                          <a:spcPts val="0"/>
                        </a:spcAft>
                      </a:pPr>
                      <a:r>
                        <a:rPr lang="en-ZA" sz="1760" b="0" u="none" strike="noStrike" dirty="0" smtClean="0">
                          <a:effectLst/>
                          <a:latin typeface="Arial" panose="020B0604020202020204" pitchFamily="34" charset="0"/>
                          <a:cs typeface="Arial" panose="020B0604020202020204" pitchFamily="34" charset="0"/>
                        </a:rPr>
                        <a:t>3</a:t>
                      </a:r>
                      <a:endParaRPr lang="en-ZA" sz="1760" b="0" i="0" u="none" strike="noStrike" dirty="0">
                        <a:solidFill>
                          <a:srgbClr val="000000"/>
                        </a:solidFill>
                        <a:effectLst/>
                        <a:latin typeface="Arial" panose="020B0604020202020204" pitchFamily="34" charset="0"/>
                        <a:cs typeface="Arial" panose="020B0604020202020204" pitchFamily="34" charset="0"/>
                      </a:endParaRPr>
                    </a:p>
                  </a:txBody>
                  <a:tcPr marL="0" marR="0" marT="0" marB="0">
                    <a:lnL w="12700" cap="flat" cmpd="sng" algn="ctr">
                      <a:solidFill>
                        <a:srgbClr val="006666"/>
                      </a:solidFill>
                      <a:prstDash val="solid"/>
                      <a:round/>
                      <a:headEnd type="none" w="med" len="med"/>
                      <a:tailEnd type="none" w="med" len="med"/>
                    </a:lnL>
                    <a:lnR w="12700" cap="flat" cmpd="sng" algn="ctr">
                      <a:solidFill>
                        <a:srgbClr val="006666"/>
                      </a:solidFill>
                      <a:prstDash val="solid"/>
                      <a:round/>
                      <a:headEnd type="none" w="med" len="med"/>
                      <a:tailEnd type="none" w="med" len="med"/>
                    </a:lnR>
                    <a:lnT w="12700" cap="flat" cmpd="sng" algn="ctr">
                      <a:solidFill>
                        <a:srgbClr val="006666"/>
                      </a:solidFill>
                      <a:prstDash val="solid"/>
                      <a:round/>
                      <a:headEnd type="none" w="med" len="med"/>
                      <a:tailEnd type="none" w="med" len="med"/>
                    </a:lnT>
                    <a:lnB w="12700" cap="flat" cmpd="sng" algn="ctr">
                      <a:solidFill>
                        <a:srgbClr val="006666"/>
                      </a:solidFill>
                      <a:prstDash val="solid"/>
                      <a:round/>
                      <a:headEnd type="none" w="med" len="med"/>
                      <a:tailEnd type="none" w="med" len="med"/>
                    </a:lnB>
                    <a:noFill/>
                  </a:tcPr>
                </a:tc>
                <a:tc>
                  <a:txBody>
                    <a:bodyPr/>
                    <a:lstStyle/>
                    <a:p>
                      <a:pPr algn="just" fontAlgn="t">
                        <a:lnSpc>
                          <a:spcPct val="90000"/>
                        </a:lnSpc>
                        <a:spcBef>
                          <a:spcPts val="0"/>
                        </a:spcBef>
                        <a:spcAft>
                          <a:spcPts val="0"/>
                        </a:spcAft>
                      </a:pPr>
                      <a:r>
                        <a:rPr lang="en-US" sz="1760" b="1" i="1" kern="1200" dirty="0" smtClean="0">
                          <a:solidFill>
                            <a:schemeClr val="tx1"/>
                          </a:solidFill>
                          <a:effectLst/>
                          <a:latin typeface="Arial" panose="020B0604020202020204" pitchFamily="34" charset="0"/>
                          <a:ea typeface="+mn-ea"/>
                          <a:cs typeface="Arial" panose="020B0604020202020204" pitchFamily="34" charset="0"/>
                        </a:rPr>
                        <a:t>Target achieved</a:t>
                      </a:r>
                    </a:p>
                    <a:p>
                      <a:pPr algn="just" fontAlgn="t">
                        <a:lnSpc>
                          <a:spcPct val="90000"/>
                        </a:lnSpc>
                        <a:spcBef>
                          <a:spcPts val="0"/>
                        </a:spcBef>
                        <a:spcAft>
                          <a:spcPts val="0"/>
                        </a:spcAft>
                      </a:pPr>
                      <a:r>
                        <a:rPr lang="en-US" sz="1760" b="0" i="0" u="none" strike="noStrike" kern="1200" baseline="0" dirty="0" smtClean="0">
                          <a:solidFill>
                            <a:schemeClr val="tx1"/>
                          </a:solidFill>
                          <a:effectLst/>
                          <a:latin typeface="Arial" panose="020B0604020202020204" pitchFamily="34" charset="0"/>
                          <a:ea typeface="+mn-ea"/>
                          <a:cs typeface="Arial" panose="020B0604020202020204" pitchFamily="34" charset="0"/>
                        </a:rPr>
                        <a:t>2 bi-annul reports and 1 Factsheet  produced </a:t>
                      </a:r>
                      <a:endParaRPr lang="en-US" sz="1760" b="1" i="1" u="none" strike="noStrike" kern="1200" baseline="0" dirty="0" smtClean="0">
                        <a:solidFill>
                          <a:schemeClr val="tx1"/>
                        </a:solidFill>
                        <a:effectLst/>
                        <a:latin typeface="Arial" panose="020B0604020202020204" pitchFamily="34" charset="0"/>
                        <a:ea typeface="+mn-ea"/>
                        <a:cs typeface="Arial" panose="020B0604020202020204" pitchFamily="34" charset="0"/>
                      </a:endParaRPr>
                    </a:p>
                    <a:p>
                      <a:pPr algn="just" fontAlgn="t">
                        <a:lnSpc>
                          <a:spcPct val="90000"/>
                        </a:lnSpc>
                        <a:spcBef>
                          <a:spcPts val="0"/>
                        </a:spcBef>
                        <a:spcAft>
                          <a:spcPts val="0"/>
                        </a:spcAft>
                      </a:pPr>
                      <a:endParaRPr lang="en-US" sz="1760" b="0" i="0" u="none" strike="noStrike" baseline="0" dirty="0" smtClean="0">
                        <a:solidFill>
                          <a:schemeClr val="dk1"/>
                        </a:solidFill>
                        <a:effectLst/>
                        <a:latin typeface="Arial" panose="020B0604020202020204" pitchFamily="34" charset="0"/>
                        <a:cs typeface="Arial" panose="020B0604020202020204" pitchFamily="34" charset="0"/>
                      </a:endParaRPr>
                    </a:p>
                  </a:txBody>
                  <a:tcPr marL="0" marR="0" marT="0" marB="0">
                    <a:lnL w="12700" cap="flat" cmpd="sng" algn="ctr">
                      <a:solidFill>
                        <a:srgbClr val="006666"/>
                      </a:solidFill>
                      <a:prstDash val="solid"/>
                      <a:round/>
                      <a:headEnd type="none" w="med" len="med"/>
                      <a:tailEnd type="none" w="med" len="med"/>
                    </a:lnL>
                    <a:lnR w="12700" cap="flat" cmpd="sng" algn="ctr">
                      <a:solidFill>
                        <a:srgbClr val="006666"/>
                      </a:solidFill>
                      <a:prstDash val="solid"/>
                      <a:round/>
                      <a:headEnd type="none" w="med" len="med"/>
                      <a:tailEnd type="none" w="med" len="med"/>
                    </a:lnR>
                    <a:lnT w="12700" cap="flat" cmpd="sng" algn="ctr">
                      <a:solidFill>
                        <a:srgbClr val="006666"/>
                      </a:solidFill>
                      <a:prstDash val="solid"/>
                      <a:round/>
                      <a:headEnd type="none" w="med" len="med"/>
                      <a:tailEnd type="none" w="med" len="med"/>
                    </a:lnT>
                    <a:lnB w="12700" cap="flat" cmpd="sng" algn="ctr">
                      <a:solidFill>
                        <a:srgbClr val="006666"/>
                      </a:solidFill>
                      <a:prstDash val="solid"/>
                      <a:round/>
                      <a:headEnd type="none" w="med" len="med"/>
                      <a:tailEnd type="none" w="med" len="med"/>
                    </a:lnB>
                    <a:noFill/>
                  </a:tcPr>
                </a:tc>
                <a:tc rowSpan="2">
                  <a:txBody>
                    <a:bodyPr/>
                    <a:lstStyle/>
                    <a:p>
                      <a:pPr algn="ctr">
                        <a:lnSpc>
                          <a:spcPct val="90000"/>
                        </a:lnSpc>
                        <a:spcBef>
                          <a:spcPts val="0"/>
                        </a:spcBef>
                        <a:spcAft>
                          <a:spcPts val="0"/>
                        </a:spcAft>
                      </a:pPr>
                      <a:r>
                        <a:rPr lang="en-US" sz="1600" b="1" i="0" dirty="0" smtClean="0">
                          <a:latin typeface="Arial" panose="020B0604020202020204" pitchFamily="34" charset="0"/>
                          <a:cs typeface="Arial" panose="020B0604020202020204" pitchFamily="34" charset="0"/>
                        </a:rPr>
                        <a:t>Achieved</a:t>
                      </a:r>
                      <a:endParaRPr lang="en-US" sz="1600" b="1" i="0" dirty="0">
                        <a:latin typeface="Arial" panose="020B0604020202020204" pitchFamily="34" charset="0"/>
                        <a:cs typeface="Arial" panose="020B0604020202020204" pitchFamily="34" charset="0"/>
                      </a:endParaRPr>
                    </a:p>
                  </a:txBody>
                  <a:tcPr marL="14699" marR="14699" marT="0" marB="0" vert="vert270">
                    <a:lnL w="12700" cap="flat" cmpd="sng" algn="ctr">
                      <a:solidFill>
                        <a:srgbClr val="006666"/>
                      </a:solidFill>
                      <a:prstDash val="solid"/>
                      <a:round/>
                      <a:headEnd type="none" w="med" len="med"/>
                      <a:tailEnd type="none" w="med" len="med"/>
                    </a:lnL>
                    <a:lnR w="12700" cap="flat" cmpd="sng" algn="ctr">
                      <a:solidFill>
                        <a:srgbClr val="006666"/>
                      </a:solidFill>
                      <a:prstDash val="solid"/>
                      <a:round/>
                      <a:headEnd type="none" w="med" len="med"/>
                      <a:tailEnd type="none" w="med" len="med"/>
                    </a:lnR>
                    <a:lnT w="12700" cap="flat" cmpd="sng" algn="ctr">
                      <a:solidFill>
                        <a:srgbClr val="006666"/>
                      </a:solidFill>
                      <a:prstDash val="solid"/>
                      <a:round/>
                      <a:headEnd type="none" w="med" len="med"/>
                      <a:tailEnd type="none" w="med" len="med"/>
                    </a:lnT>
                    <a:lnB w="12700" cap="flat" cmpd="sng" algn="ctr">
                      <a:solidFill>
                        <a:srgbClr val="006666"/>
                      </a:solidFill>
                      <a:prstDash val="solid"/>
                      <a:round/>
                      <a:headEnd type="none" w="med" len="med"/>
                      <a:tailEnd type="none" w="med" len="med"/>
                    </a:lnB>
                    <a:solidFill>
                      <a:srgbClr val="00B050"/>
                    </a:solidFill>
                  </a:tcPr>
                </a:tc>
                <a:extLst>
                  <a:ext uri="{0D108BD9-81ED-4DB2-BD59-A6C34878D82A}">
                    <a16:rowId xmlns:a16="http://schemas.microsoft.com/office/drawing/2014/main" val="10001"/>
                  </a:ext>
                </a:extLst>
              </a:tr>
              <a:tr h="708934">
                <a:tc>
                  <a:txBody>
                    <a:bodyPr/>
                    <a:lstStyle/>
                    <a:p>
                      <a:pPr algn="l" fontAlgn="t">
                        <a:lnSpc>
                          <a:spcPct val="90000"/>
                        </a:lnSpc>
                        <a:spcBef>
                          <a:spcPts val="0"/>
                        </a:spcBef>
                        <a:spcAft>
                          <a:spcPts val="0"/>
                        </a:spcAft>
                      </a:pPr>
                      <a:r>
                        <a:rPr lang="en-US" sz="1760" b="0" i="0" u="none" strike="noStrike" dirty="0" smtClean="0">
                          <a:solidFill>
                            <a:srgbClr val="000000"/>
                          </a:solidFill>
                          <a:effectLst/>
                          <a:latin typeface="Arial" panose="020B0604020202020204" pitchFamily="34" charset="0"/>
                          <a:cs typeface="Arial" panose="020B0604020202020204" pitchFamily="34" charset="0"/>
                        </a:rPr>
                        <a:t>Number of communiques on grievance management approved by Mar 2020</a:t>
                      </a:r>
                      <a:endParaRPr lang="en-ZA" sz="1760" b="0" i="0" u="none" strike="noStrike" dirty="0">
                        <a:solidFill>
                          <a:srgbClr val="000000"/>
                        </a:solidFill>
                        <a:effectLst/>
                        <a:latin typeface="Arial" panose="020B0604020202020204" pitchFamily="34" charset="0"/>
                        <a:cs typeface="Arial" panose="020B0604020202020204" pitchFamily="34" charset="0"/>
                      </a:endParaRPr>
                    </a:p>
                  </a:txBody>
                  <a:tcPr marL="0" marR="0" marT="0" marB="0">
                    <a:lnL w="12700" cap="flat" cmpd="sng" algn="ctr">
                      <a:solidFill>
                        <a:srgbClr val="006666"/>
                      </a:solidFill>
                      <a:prstDash val="solid"/>
                      <a:round/>
                      <a:headEnd type="none" w="med" len="med"/>
                      <a:tailEnd type="none" w="med" len="med"/>
                    </a:lnL>
                    <a:lnR w="12700" cap="flat" cmpd="sng" algn="ctr">
                      <a:solidFill>
                        <a:srgbClr val="006666"/>
                      </a:solidFill>
                      <a:prstDash val="solid"/>
                      <a:round/>
                      <a:headEnd type="none" w="med" len="med"/>
                      <a:tailEnd type="none" w="med" len="med"/>
                    </a:lnR>
                    <a:lnT w="12700" cap="flat" cmpd="sng" algn="ctr">
                      <a:solidFill>
                        <a:srgbClr val="006666"/>
                      </a:solidFill>
                      <a:prstDash val="solid"/>
                      <a:round/>
                      <a:headEnd type="none" w="med" len="med"/>
                      <a:tailEnd type="none" w="med" len="med"/>
                    </a:lnT>
                    <a:lnB w="12700" cap="flat" cmpd="sng" algn="ctr">
                      <a:solidFill>
                        <a:srgbClr val="006666"/>
                      </a:solidFill>
                      <a:prstDash val="solid"/>
                      <a:round/>
                      <a:headEnd type="none" w="med" len="med"/>
                      <a:tailEnd type="none" w="med" len="med"/>
                    </a:lnB>
                    <a:noFill/>
                  </a:tcPr>
                </a:tc>
                <a:tc>
                  <a:txBody>
                    <a:bodyPr/>
                    <a:lstStyle/>
                    <a:p>
                      <a:pPr algn="l" fontAlgn="t">
                        <a:lnSpc>
                          <a:spcPct val="90000"/>
                        </a:lnSpc>
                        <a:spcBef>
                          <a:spcPts val="0"/>
                        </a:spcBef>
                        <a:spcAft>
                          <a:spcPts val="0"/>
                        </a:spcAft>
                      </a:pPr>
                      <a:r>
                        <a:rPr lang="en-ZA" sz="1760" b="0" i="0" u="none" strike="noStrike" dirty="0" smtClean="0">
                          <a:solidFill>
                            <a:schemeClr val="tx1"/>
                          </a:solidFill>
                          <a:effectLst/>
                          <a:latin typeface="Arial" panose="020B0604020202020204" pitchFamily="34" charset="0"/>
                          <a:cs typeface="Arial" panose="020B0604020202020204" pitchFamily="34" charset="0"/>
                        </a:rPr>
                        <a:t>2</a:t>
                      </a:r>
                      <a:endParaRPr lang="en-ZA" sz="1760" b="0" i="0" u="none" strike="noStrike" dirty="0">
                        <a:solidFill>
                          <a:schemeClr val="tx1"/>
                        </a:solidFill>
                        <a:effectLst/>
                        <a:latin typeface="Arial" panose="020B0604020202020204" pitchFamily="34" charset="0"/>
                        <a:cs typeface="Arial" panose="020B0604020202020204" pitchFamily="34" charset="0"/>
                      </a:endParaRPr>
                    </a:p>
                  </a:txBody>
                  <a:tcPr marL="0" marR="0" marT="0" marB="0">
                    <a:lnL w="12700" cap="flat" cmpd="sng" algn="ctr">
                      <a:solidFill>
                        <a:srgbClr val="006666"/>
                      </a:solidFill>
                      <a:prstDash val="solid"/>
                      <a:round/>
                      <a:headEnd type="none" w="med" len="med"/>
                      <a:tailEnd type="none" w="med" len="med"/>
                    </a:lnL>
                    <a:lnR w="12700" cap="flat" cmpd="sng" algn="ctr">
                      <a:solidFill>
                        <a:srgbClr val="006666"/>
                      </a:solidFill>
                      <a:prstDash val="solid"/>
                      <a:round/>
                      <a:headEnd type="none" w="med" len="med"/>
                      <a:tailEnd type="none" w="med" len="med"/>
                    </a:lnR>
                    <a:lnT w="12700" cap="flat" cmpd="sng" algn="ctr">
                      <a:solidFill>
                        <a:srgbClr val="006666"/>
                      </a:solidFill>
                      <a:prstDash val="solid"/>
                      <a:round/>
                      <a:headEnd type="none" w="med" len="med"/>
                      <a:tailEnd type="none" w="med" len="med"/>
                    </a:lnT>
                    <a:lnB w="12700" cap="flat" cmpd="sng" algn="ctr">
                      <a:solidFill>
                        <a:srgbClr val="006666"/>
                      </a:solidFill>
                      <a:prstDash val="solid"/>
                      <a:round/>
                      <a:headEnd type="none" w="med" len="med"/>
                      <a:tailEnd type="none" w="med" len="med"/>
                    </a:lnB>
                    <a:noFill/>
                  </a:tcPr>
                </a:tc>
                <a:tc>
                  <a:txBody>
                    <a:bodyPr/>
                    <a:lstStyle/>
                    <a:p>
                      <a:pPr marL="0" marR="0" lvl="0" indent="0" algn="just" defTabSz="914400" rtl="0" eaLnBrk="1" fontAlgn="t" latinLnBrk="0" hangingPunct="1">
                        <a:lnSpc>
                          <a:spcPct val="90000"/>
                        </a:lnSpc>
                        <a:spcBef>
                          <a:spcPts val="0"/>
                        </a:spcBef>
                        <a:spcAft>
                          <a:spcPts val="0"/>
                        </a:spcAft>
                        <a:buClrTx/>
                        <a:buSzTx/>
                        <a:buFontTx/>
                        <a:buNone/>
                        <a:tabLst/>
                        <a:defRPr/>
                      </a:pPr>
                      <a:r>
                        <a:rPr lang="en-US" sz="1760" b="1" i="1" u="none" strike="noStrike" kern="1200" dirty="0" smtClean="0">
                          <a:solidFill>
                            <a:schemeClr val="dk1"/>
                          </a:solidFill>
                          <a:effectLst/>
                          <a:latin typeface="Arial" panose="020B0604020202020204" pitchFamily="34" charset="0"/>
                          <a:ea typeface="+mn-ea"/>
                          <a:cs typeface="Arial" panose="020B0604020202020204" pitchFamily="34" charset="0"/>
                        </a:rPr>
                        <a:t>T</a:t>
                      </a:r>
                      <a:r>
                        <a:rPr lang="en-US" sz="1760" b="1" i="1" kern="1200" dirty="0" smtClean="0">
                          <a:solidFill>
                            <a:schemeClr val="tx1"/>
                          </a:solidFill>
                          <a:effectLst/>
                          <a:latin typeface="Arial" panose="020B0604020202020204" pitchFamily="34" charset="0"/>
                          <a:ea typeface="+mn-ea"/>
                          <a:cs typeface="Arial" panose="020B0604020202020204" pitchFamily="34" charset="0"/>
                        </a:rPr>
                        <a:t>arget achieved</a:t>
                      </a:r>
                      <a:endParaRPr lang="en-US" sz="1760" b="1" i="1" u="none" strike="noStrike" dirty="0" smtClean="0">
                        <a:effectLst/>
                        <a:latin typeface="Arial" panose="020B0604020202020204" pitchFamily="34" charset="0"/>
                        <a:cs typeface="Arial" panose="020B0604020202020204" pitchFamily="34" charset="0"/>
                      </a:endParaRPr>
                    </a:p>
                    <a:p>
                      <a:pPr algn="just" fontAlgn="t">
                        <a:lnSpc>
                          <a:spcPct val="90000"/>
                        </a:lnSpc>
                        <a:spcBef>
                          <a:spcPts val="0"/>
                        </a:spcBef>
                        <a:spcAft>
                          <a:spcPts val="0"/>
                        </a:spcAft>
                      </a:pPr>
                      <a:r>
                        <a:rPr lang="en-US" sz="1760" u="none" strike="noStrike" dirty="0" smtClean="0">
                          <a:effectLst/>
                          <a:latin typeface="Arial" panose="020B0604020202020204" pitchFamily="34" charset="0"/>
                          <a:cs typeface="Arial" panose="020B0604020202020204" pitchFamily="34" charset="0"/>
                        </a:rPr>
                        <a:t>2</a:t>
                      </a:r>
                      <a:r>
                        <a:rPr lang="en-US" sz="1760" u="none" strike="noStrike" baseline="0" dirty="0" smtClean="0">
                          <a:effectLst/>
                          <a:latin typeface="Arial" panose="020B0604020202020204" pitchFamily="34" charset="0"/>
                          <a:cs typeface="Arial" panose="020B0604020202020204" pitchFamily="34" charset="0"/>
                        </a:rPr>
                        <a:t> </a:t>
                      </a:r>
                      <a:r>
                        <a:rPr lang="en-US" sz="1760" u="none" strike="noStrike" dirty="0" smtClean="0">
                          <a:effectLst/>
                          <a:latin typeface="Arial" panose="020B0604020202020204" pitchFamily="34" charset="0"/>
                          <a:cs typeface="Arial" panose="020B0604020202020204" pitchFamily="34" charset="0"/>
                        </a:rPr>
                        <a:t>communique p</a:t>
                      </a:r>
                      <a:r>
                        <a:rPr lang="en-US" sz="1760" u="none" strike="noStrike" baseline="0" dirty="0" smtClean="0">
                          <a:effectLst/>
                          <a:latin typeface="Arial" panose="020B0604020202020204" pitchFamily="34" charset="0"/>
                          <a:cs typeface="Arial" panose="020B0604020202020204" pitchFamily="34" charset="0"/>
                        </a:rPr>
                        <a:t>roduced in September 2019 &amp; March 2020, respectively</a:t>
                      </a:r>
                      <a:endParaRPr lang="en-US" sz="1760" b="0" i="0" u="none" strike="noStrike" dirty="0">
                        <a:solidFill>
                          <a:srgbClr val="000000"/>
                        </a:solidFill>
                        <a:effectLst/>
                        <a:latin typeface="Arial" panose="020B0604020202020204" pitchFamily="34" charset="0"/>
                        <a:cs typeface="Arial" panose="020B0604020202020204" pitchFamily="34" charset="0"/>
                      </a:endParaRPr>
                    </a:p>
                  </a:txBody>
                  <a:tcPr marL="0" marR="0" marT="0" marB="0">
                    <a:lnL w="12700" cap="flat" cmpd="sng" algn="ctr">
                      <a:solidFill>
                        <a:srgbClr val="006666"/>
                      </a:solidFill>
                      <a:prstDash val="solid"/>
                      <a:round/>
                      <a:headEnd type="none" w="med" len="med"/>
                      <a:tailEnd type="none" w="med" len="med"/>
                    </a:lnL>
                    <a:lnR w="12700" cap="flat" cmpd="sng" algn="ctr">
                      <a:solidFill>
                        <a:srgbClr val="006666"/>
                      </a:solidFill>
                      <a:prstDash val="solid"/>
                      <a:round/>
                      <a:headEnd type="none" w="med" len="med"/>
                      <a:tailEnd type="none" w="med" len="med"/>
                    </a:lnR>
                    <a:lnT w="12700" cap="flat" cmpd="sng" algn="ctr">
                      <a:solidFill>
                        <a:srgbClr val="006666"/>
                      </a:solidFill>
                      <a:prstDash val="solid"/>
                      <a:round/>
                      <a:headEnd type="none" w="med" len="med"/>
                      <a:tailEnd type="none" w="med" len="med"/>
                    </a:lnT>
                    <a:lnB w="12700" cap="flat" cmpd="sng" algn="ctr">
                      <a:solidFill>
                        <a:srgbClr val="006666"/>
                      </a:solidFill>
                      <a:prstDash val="solid"/>
                      <a:round/>
                      <a:headEnd type="none" w="med" len="med"/>
                      <a:tailEnd type="none" w="med" len="med"/>
                    </a:lnB>
                    <a:noFill/>
                  </a:tcPr>
                </a:tc>
                <a:tc vMerge="1">
                  <a:txBody>
                    <a:bodyPr/>
                    <a:lstStyle/>
                    <a:p>
                      <a:pPr algn="ctr"/>
                      <a:endParaRPr lang="en-US" sz="1400" b="1" i="1" dirty="0"/>
                    </a:p>
                  </a:txBody>
                  <a:tcPr marL="14699" marR="14699" marT="0" marB="0" vert="vert270">
                    <a:solidFill>
                      <a:srgbClr val="00B050"/>
                    </a:solidFill>
                  </a:tcPr>
                </a:tc>
                <a:extLst>
                  <a:ext uri="{0D108BD9-81ED-4DB2-BD59-A6C34878D82A}">
                    <a16:rowId xmlns:a16="http://schemas.microsoft.com/office/drawing/2014/main" val="10005"/>
                  </a:ext>
                </a:extLst>
              </a:tr>
              <a:tr h="558711">
                <a:tc>
                  <a:txBody>
                    <a:bodyPr/>
                    <a:lstStyle/>
                    <a:p>
                      <a:pPr algn="l" fontAlgn="t">
                        <a:lnSpc>
                          <a:spcPct val="90000"/>
                        </a:lnSpc>
                        <a:spcBef>
                          <a:spcPts val="0"/>
                        </a:spcBef>
                        <a:spcAft>
                          <a:spcPts val="0"/>
                        </a:spcAft>
                      </a:pPr>
                      <a:r>
                        <a:rPr lang="en-US" sz="1760" kern="1200" dirty="0" smtClean="0">
                          <a:solidFill>
                            <a:schemeClr val="dk1"/>
                          </a:solidFill>
                          <a:effectLst/>
                          <a:latin typeface="Arial" panose="020B0604020202020204" pitchFamily="34" charset="0"/>
                          <a:ea typeface="+mn-ea"/>
                          <a:cs typeface="Arial" panose="020B0604020202020204" pitchFamily="34" charset="0"/>
                        </a:rPr>
                        <a:t>Number of research reports on strategic human resources and leadership produced </a:t>
                      </a:r>
                      <a:endParaRPr lang="en-ZA" sz="1760" b="0" i="0" u="none" strike="noStrike" dirty="0">
                        <a:solidFill>
                          <a:srgbClr val="000000"/>
                        </a:solidFill>
                        <a:effectLst/>
                        <a:latin typeface="Arial" panose="020B0604020202020204" pitchFamily="34" charset="0"/>
                        <a:cs typeface="Arial" panose="020B0604020202020204" pitchFamily="34" charset="0"/>
                      </a:endParaRPr>
                    </a:p>
                  </a:txBody>
                  <a:tcPr marL="0" marR="0" marT="0" marB="0">
                    <a:lnL w="12700" cap="flat" cmpd="sng" algn="ctr">
                      <a:solidFill>
                        <a:srgbClr val="006666"/>
                      </a:solidFill>
                      <a:prstDash val="solid"/>
                      <a:round/>
                      <a:headEnd type="none" w="med" len="med"/>
                      <a:tailEnd type="none" w="med" len="med"/>
                    </a:lnL>
                    <a:lnR w="12700" cap="flat" cmpd="sng" algn="ctr">
                      <a:solidFill>
                        <a:srgbClr val="006666"/>
                      </a:solidFill>
                      <a:prstDash val="solid"/>
                      <a:round/>
                      <a:headEnd type="none" w="med" len="med"/>
                      <a:tailEnd type="none" w="med" len="med"/>
                    </a:lnR>
                    <a:lnT w="12700" cap="flat" cmpd="sng" algn="ctr">
                      <a:solidFill>
                        <a:srgbClr val="006666"/>
                      </a:solidFill>
                      <a:prstDash val="solid"/>
                      <a:round/>
                      <a:headEnd type="none" w="med" len="med"/>
                      <a:tailEnd type="none" w="med" len="med"/>
                    </a:lnT>
                    <a:lnB w="12700" cap="flat" cmpd="sng" algn="ctr">
                      <a:solidFill>
                        <a:srgbClr val="006666"/>
                      </a:solidFill>
                      <a:prstDash val="solid"/>
                      <a:round/>
                      <a:headEnd type="none" w="med" len="med"/>
                      <a:tailEnd type="none" w="med" len="med"/>
                    </a:lnB>
                    <a:noFill/>
                  </a:tcPr>
                </a:tc>
                <a:tc>
                  <a:txBody>
                    <a:bodyPr/>
                    <a:lstStyle/>
                    <a:p>
                      <a:pPr algn="l" fontAlgn="t">
                        <a:lnSpc>
                          <a:spcPct val="90000"/>
                        </a:lnSpc>
                        <a:spcBef>
                          <a:spcPts val="0"/>
                        </a:spcBef>
                        <a:spcAft>
                          <a:spcPts val="0"/>
                        </a:spcAft>
                      </a:pPr>
                      <a:r>
                        <a:rPr lang="en-ZA" sz="1760" b="0" i="0" u="none" strike="noStrike" dirty="0" smtClean="0">
                          <a:solidFill>
                            <a:schemeClr val="tx1"/>
                          </a:solidFill>
                          <a:effectLst/>
                          <a:latin typeface="Arial" panose="020B0604020202020204" pitchFamily="34" charset="0"/>
                          <a:cs typeface="Arial" panose="020B0604020202020204" pitchFamily="34" charset="0"/>
                        </a:rPr>
                        <a:t>2</a:t>
                      </a:r>
                      <a:endParaRPr lang="en-ZA" sz="1760" b="0" i="0" u="none" strike="noStrike" dirty="0">
                        <a:solidFill>
                          <a:schemeClr val="tx1"/>
                        </a:solidFill>
                        <a:effectLst/>
                        <a:latin typeface="Arial" panose="020B0604020202020204" pitchFamily="34" charset="0"/>
                        <a:cs typeface="Arial" panose="020B0604020202020204" pitchFamily="34" charset="0"/>
                      </a:endParaRPr>
                    </a:p>
                  </a:txBody>
                  <a:tcPr marL="0" marR="0" marT="0" marB="0">
                    <a:lnL w="12700" cap="flat" cmpd="sng" algn="ctr">
                      <a:solidFill>
                        <a:srgbClr val="006666"/>
                      </a:solidFill>
                      <a:prstDash val="solid"/>
                      <a:round/>
                      <a:headEnd type="none" w="med" len="med"/>
                      <a:tailEnd type="none" w="med" len="med"/>
                    </a:lnL>
                    <a:lnR w="12700" cap="flat" cmpd="sng" algn="ctr">
                      <a:solidFill>
                        <a:srgbClr val="006666"/>
                      </a:solidFill>
                      <a:prstDash val="solid"/>
                      <a:round/>
                      <a:headEnd type="none" w="med" len="med"/>
                      <a:tailEnd type="none" w="med" len="med"/>
                    </a:lnR>
                    <a:lnT w="12700" cap="flat" cmpd="sng" algn="ctr">
                      <a:solidFill>
                        <a:srgbClr val="006666"/>
                      </a:solidFill>
                      <a:prstDash val="solid"/>
                      <a:round/>
                      <a:headEnd type="none" w="med" len="med"/>
                      <a:tailEnd type="none" w="med" len="med"/>
                    </a:lnT>
                    <a:lnB w="12700" cap="flat" cmpd="sng" algn="ctr">
                      <a:solidFill>
                        <a:srgbClr val="006666"/>
                      </a:solidFill>
                      <a:prstDash val="solid"/>
                      <a:round/>
                      <a:headEnd type="none" w="med" len="med"/>
                      <a:tailEnd type="none" w="med" len="med"/>
                    </a:lnB>
                    <a:noFill/>
                  </a:tcPr>
                </a:tc>
                <a:tc>
                  <a:txBody>
                    <a:bodyPr/>
                    <a:lstStyle/>
                    <a:p>
                      <a:pPr algn="just" fontAlgn="t">
                        <a:lnSpc>
                          <a:spcPct val="90000"/>
                        </a:lnSpc>
                        <a:spcBef>
                          <a:spcPts val="0"/>
                        </a:spcBef>
                        <a:spcAft>
                          <a:spcPts val="0"/>
                        </a:spcAft>
                      </a:pPr>
                      <a:r>
                        <a:rPr lang="en-US" sz="1760" b="1" i="1" u="none" strike="noStrike" baseline="0" dirty="0" smtClean="0">
                          <a:solidFill>
                            <a:srgbClr val="000000"/>
                          </a:solidFill>
                          <a:effectLst/>
                          <a:latin typeface="Arial" panose="020B0604020202020204" pitchFamily="34" charset="0"/>
                          <a:cs typeface="Arial" panose="020B0604020202020204" pitchFamily="34" charset="0"/>
                        </a:rPr>
                        <a:t>3</a:t>
                      </a:r>
                    </a:p>
                    <a:p>
                      <a:pPr algn="just" fontAlgn="t">
                        <a:lnSpc>
                          <a:spcPct val="90000"/>
                        </a:lnSpc>
                        <a:spcBef>
                          <a:spcPts val="0"/>
                        </a:spcBef>
                        <a:spcAft>
                          <a:spcPts val="0"/>
                        </a:spcAft>
                      </a:pPr>
                      <a:r>
                        <a:rPr lang="en-US" sz="1760" b="1" i="1" u="none" strike="noStrike" baseline="0" dirty="0" smtClean="0">
                          <a:solidFill>
                            <a:srgbClr val="000000"/>
                          </a:solidFill>
                          <a:effectLst/>
                          <a:latin typeface="Arial" panose="020B0604020202020204" pitchFamily="34" charset="0"/>
                          <a:cs typeface="Arial" panose="020B0604020202020204" pitchFamily="34" charset="0"/>
                        </a:rPr>
                        <a:t>Target exceeded by 1</a:t>
                      </a:r>
                    </a:p>
                    <a:p>
                      <a:pPr marL="285750" lvl="0" indent="-285750">
                        <a:lnSpc>
                          <a:spcPct val="90000"/>
                        </a:lnSpc>
                        <a:spcBef>
                          <a:spcPts val="0"/>
                        </a:spcBef>
                        <a:spcAft>
                          <a:spcPts val="0"/>
                        </a:spcAft>
                        <a:buFont typeface="Arial" panose="020B0604020202020204" pitchFamily="34" charset="0"/>
                        <a:buChar char="•"/>
                      </a:pPr>
                      <a:r>
                        <a:rPr lang="en-US" sz="1760" kern="1200" dirty="0" smtClean="0">
                          <a:solidFill>
                            <a:schemeClr val="dk1"/>
                          </a:solidFill>
                          <a:effectLst/>
                          <a:latin typeface="Arial" panose="020B0604020202020204" pitchFamily="34" charset="0"/>
                          <a:ea typeface="+mn-ea"/>
                          <a:cs typeface="Arial" panose="020B0604020202020204" pitchFamily="34" charset="0"/>
                        </a:rPr>
                        <a:t>Report/Guide</a:t>
                      </a:r>
                      <a:r>
                        <a:rPr lang="en-US" sz="1760" kern="1200" baseline="0" dirty="0" smtClean="0">
                          <a:solidFill>
                            <a:schemeClr val="dk1"/>
                          </a:solidFill>
                          <a:effectLst/>
                          <a:latin typeface="Arial" panose="020B0604020202020204" pitchFamily="34" charset="0"/>
                          <a:ea typeface="+mn-ea"/>
                          <a:cs typeface="Arial" panose="020B0604020202020204" pitchFamily="34" charset="0"/>
                        </a:rPr>
                        <a:t> for </a:t>
                      </a:r>
                      <a:r>
                        <a:rPr lang="en-US" sz="1760" kern="1200" dirty="0" smtClean="0">
                          <a:solidFill>
                            <a:schemeClr val="dk1"/>
                          </a:solidFill>
                          <a:effectLst/>
                          <a:latin typeface="Arial" panose="020B0604020202020204" pitchFamily="34" charset="0"/>
                          <a:ea typeface="+mn-ea"/>
                          <a:cs typeface="Arial" panose="020B0604020202020204" pitchFamily="34" charset="0"/>
                        </a:rPr>
                        <a:t>EAs, </a:t>
                      </a:r>
                      <a:r>
                        <a:rPr lang="en-US" sz="1760" kern="1200" dirty="0" err="1" smtClean="0">
                          <a:solidFill>
                            <a:schemeClr val="dk1"/>
                          </a:solidFill>
                          <a:effectLst/>
                          <a:latin typeface="Arial" panose="020B0604020202020204" pitchFamily="34" charset="0"/>
                          <a:ea typeface="+mn-ea"/>
                          <a:cs typeface="Arial" panose="020B0604020202020204" pitchFamily="34" charset="0"/>
                        </a:rPr>
                        <a:t>HoDs</a:t>
                      </a:r>
                      <a:r>
                        <a:rPr lang="en-US" sz="1760" kern="1200" dirty="0" smtClean="0">
                          <a:solidFill>
                            <a:schemeClr val="dk1"/>
                          </a:solidFill>
                          <a:effectLst/>
                          <a:latin typeface="Arial" panose="020B0604020202020204" pitchFamily="34" charset="0"/>
                          <a:ea typeface="+mn-ea"/>
                          <a:cs typeface="Arial" panose="020B0604020202020204" pitchFamily="34" charset="0"/>
                        </a:rPr>
                        <a:t>, Senior Management and other staff on prescripts and legislative requirements for the new administration.</a:t>
                      </a:r>
                      <a:endParaRPr lang="en-ZA" sz="1760" kern="1200" dirty="0" smtClean="0">
                        <a:solidFill>
                          <a:schemeClr val="dk1"/>
                        </a:solidFill>
                        <a:effectLst/>
                        <a:latin typeface="Arial" panose="020B0604020202020204" pitchFamily="34" charset="0"/>
                        <a:ea typeface="+mn-ea"/>
                        <a:cs typeface="Arial" panose="020B0604020202020204" pitchFamily="34" charset="0"/>
                      </a:endParaRPr>
                    </a:p>
                    <a:p>
                      <a:pPr marL="285750" lvl="0" indent="-285750">
                        <a:lnSpc>
                          <a:spcPct val="90000"/>
                        </a:lnSpc>
                        <a:spcBef>
                          <a:spcPts val="0"/>
                        </a:spcBef>
                        <a:spcAft>
                          <a:spcPts val="0"/>
                        </a:spcAft>
                        <a:buFont typeface="Arial" panose="020B0604020202020204" pitchFamily="34" charset="0"/>
                        <a:buChar char="•"/>
                      </a:pPr>
                      <a:r>
                        <a:rPr lang="en-US" sz="1760" kern="1200" dirty="0" smtClean="0">
                          <a:solidFill>
                            <a:schemeClr val="dk1"/>
                          </a:solidFill>
                          <a:effectLst/>
                          <a:latin typeface="Arial" panose="020B0604020202020204" pitchFamily="34" charset="0"/>
                          <a:ea typeface="+mn-ea"/>
                          <a:cs typeface="Arial" panose="020B0604020202020204" pitchFamily="34" charset="0"/>
                        </a:rPr>
                        <a:t>Report on Contract Appointments in the Public Service was signed off in March 2020.</a:t>
                      </a:r>
                      <a:r>
                        <a:rPr lang="en-ZA" sz="1760" kern="1200" dirty="0" smtClean="0">
                          <a:solidFill>
                            <a:schemeClr val="dk1"/>
                          </a:solidFill>
                          <a:effectLst/>
                          <a:latin typeface="Arial" panose="020B0604020202020204" pitchFamily="34" charset="0"/>
                          <a:ea typeface="+mn-ea"/>
                          <a:cs typeface="Arial" panose="020B0604020202020204" pitchFamily="34" charset="0"/>
                        </a:rPr>
                        <a:t> </a:t>
                      </a:r>
                    </a:p>
                    <a:p>
                      <a:pPr marL="285750" lvl="0" indent="-285750">
                        <a:lnSpc>
                          <a:spcPct val="90000"/>
                        </a:lnSpc>
                        <a:spcBef>
                          <a:spcPts val="0"/>
                        </a:spcBef>
                        <a:spcAft>
                          <a:spcPts val="0"/>
                        </a:spcAft>
                        <a:buFont typeface="Arial" panose="020B0604020202020204" pitchFamily="34" charset="0"/>
                        <a:buChar char="•"/>
                      </a:pPr>
                      <a:r>
                        <a:rPr lang="en-US" sz="1760" kern="1200" dirty="0" smtClean="0">
                          <a:solidFill>
                            <a:schemeClr val="tx1"/>
                          </a:solidFill>
                          <a:effectLst/>
                          <a:latin typeface="Arial" panose="020B0604020202020204" pitchFamily="34" charset="0"/>
                          <a:ea typeface="+mn-ea"/>
                          <a:cs typeface="Arial" panose="020B0604020202020204" pitchFamily="34" charset="0"/>
                        </a:rPr>
                        <a:t>Report on </a:t>
                      </a:r>
                      <a:r>
                        <a:rPr lang="en-US" sz="1760" kern="1200" dirty="0" smtClean="0">
                          <a:solidFill>
                            <a:schemeClr val="dk1"/>
                          </a:solidFill>
                          <a:effectLst/>
                          <a:latin typeface="Arial" panose="020B0604020202020204" pitchFamily="34" charset="0"/>
                          <a:ea typeface="+mn-ea"/>
                          <a:cs typeface="Arial" panose="020B0604020202020204" pitchFamily="34" charset="0"/>
                        </a:rPr>
                        <a:t>performance of selected departments in the Public Service</a:t>
                      </a:r>
                      <a:r>
                        <a:rPr lang="en-ZA" sz="1760" kern="1200" dirty="0" smtClean="0">
                          <a:solidFill>
                            <a:schemeClr val="dk1"/>
                          </a:solidFill>
                          <a:effectLst/>
                          <a:latin typeface="Arial" panose="020B0604020202020204" pitchFamily="34" charset="0"/>
                          <a:ea typeface="+mn-ea"/>
                          <a:cs typeface="Arial" panose="020B0604020202020204" pitchFamily="34" charset="0"/>
                        </a:rPr>
                        <a:t> </a:t>
                      </a:r>
                    </a:p>
                  </a:txBody>
                  <a:tcPr marL="0" marR="0" marT="0" marB="0">
                    <a:lnL w="12700" cap="flat" cmpd="sng" algn="ctr">
                      <a:solidFill>
                        <a:srgbClr val="006666"/>
                      </a:solidFill>
                      <a:prstDash val="solid"/>
                      <a:round/>
                      <a:headEnd type="none" w="med" len="med"/>
                      <a:tailEnd type="none" w="med" len="med"/>
                    </a:lnL>
                    <a:lnR w="12700" cap="flat" cmpd="sng" algn="ctr">
                      <a:solidFill>
                        <a:srgbClr val="006666"/>
                      </a:solidFill>
                      <a:prstDash val="solid"/>
                      <a:round/>
                      <a:headEnd type="none" w="med" len="med"/>
                      <a:tailEnd type="none" w="med" len="med"/>
                    </a:lnR>
                    <a:lnT w="12700" cap="flat" cmpd="sng" algn="ctr">
                      <a:solidFill>
                        <a:srgbClr val="006666"/>
                      </a:solidFill>
                      <a:prstDash val="solid"/>
                      <a:round/>
                      <a:headEnd type="none" w="med" len="med"/>
                      <a:tailEnd type="none" w="med" len="med"/>
                    </a:lnT>
                    <a:lnB w="12700" cap="flat" cmpd="sng" algn="ctr">
                      <a:solidFill>
                        <a:srgbClr val="006666"/>
                      </a:solidFill>
                      <a:prstDash val="solid"/>
                      <a:round/>
                      <a:headEnd type="none" w="med" len="med"/>
                      <a:tailEnd type="none" w="med" len="med"/>
                    </a:lnB>
                    <a:noFill/>
                  </a:tcPr>
                </a:tc>
                <a:tc>
                  <a:txBody>
                    <a:bodyPr/>
                    <a:lstStyle/>
                    <a:p>
                      <a:pPr algn="ctr">
                        <a:lnSpc>
                          <a:spcPct val="90000"/>
                        </a:lnSpc>
                        <a:spcBef>
                          <a:spcPts val="0"/>
                        </a:spcBef>
                        <a:spcAft>
                          <a:spcPts val="0"/>
                        </a:spcAft>
                      </a:pPr>
                      <a:r>
                        <a:rPr lang="en-US" sz="1600" b="1" i="0" dirty="0" smtClean="0">
                          <a:latin typeface="Arial" panose="020B0604020202020204" pitchFamily="34" charset="0"/>
                          <a:cs typeface="Arial" panose="020B0604020202020204" pitchFamily="34" charset="0"/>
                        </a:rPr>
                        <a:t>Exceeded</a:t>
                      </a:r>
                      <a:endParaRPr lang="en-US" sz="1600" b="1" i="0" dirty="0">
                        <a:latin typeface="Arial" panose="020B0604020202020204" pitchFamily="34" charset="0"/>
                        <a:cs typeface="Arial" panose="020B0604020202020204" pitchFamily="34" charset="0"/>
                      </a:endParaRPr>
                    </a:p>
                  </a:txBody>
                  <a:tcPr marL="14699" marR="14699" marT="0" marB="0" vert="vert270">
                    <a:lnL w="12700" cap="flat" cmpd="sng" algn="ctr">
                      <a:solidFill>
                        <a:srgbClr val="006666"/>
                      </a:solidFill>
                      <a:prstDash val="solid"/>
                      <a:round/>
                      <a:headEnd type="none" w="med" len="med"/>
                      <a:tailEnd type="none" w="med" len="med"/>
                    </a:lnL>
                    <a:lnR w="12700" cap="flat" cmpd="sng" algn="ctr">
                      <a:solidFill>
                        <a:srgbClr val="006666"/>
                      </a:solidFill>
                      <a:prstDash val="solid"/>
                      <a:round/>
                      <a:headEnd type="none" w="med" len="med"/>
                      <a:tailEnd type="none" w="med" len="med"/>
                    </a:lnR>
                    <a:lnT w="12700" cap="flat" cmpd="sng" algn="ctr">
                      <a:solidFill>
                        <a:srgbClr val="006666"/>
                      </a:solidFill>
                      <a:prstDash val="solid"/>
                      <a:round/>
                      <a:headEnd type="none" w="med" len="med"/>
                      <a:tailEnd type="none" w="med" len="med"/>
                    </a:lnT>
                    <a:lnB w="12700" cap="flat" cmpd="sng" algn="ctr">
                      <a:solidFill>
                        <a:srgbClr val="006666"/>
                      </a:solidFill>
                      <a:prstDash val="solid"/>
                      <a:round/>
                      <a:headEnd type="none" w="med" len="med"/>
                      <a:tailEnd type="none" w="med" len="med"/>
                    </a:lnB>
                    <a:solidFill>
                      <a:srgbClr val="00B050"/>
                    </a:solidFill>
                  </a:tcPr>
                </a:tc>
                <a:extLst>
                  <a:ext uri="{0D108BD9-81ED-4DB2-BD59-A6C34878D82A}">
                    <a16:rowId xmlns:a16="http://schemas.microsoft.com/office/drawing/2014/main" val="10007"/>
                  </a:ext>
                </a:extLst>
              </a:tr>
            </a:tbl>
          </a:graphicData>
        </a:graphic>
      </p:graphicFrame>
    </p:spTree>
    <p:extLst>
      <p:ext uri="{BB962C8B-B14F-4D97-AF65-F5344CB8AC3E}">
        <p14:creationId xmlns:p14="http://schemas.microsoft.com/office/powerpoint/2010/main" val="2091705359"/>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4"/>
          <p:cNvSpPr>
            <a:spLocks noChangeArrowheads="1"/>
          </p:cNvSpPr>
          <p:nvPr/>
        </p:nvSpPr>
        <p:spPr bwMode="auto">
          <a:xfrm>
            <a:off x="6876256" y="6237312"/>
            <a:ext cx="21336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algn="r" fontAlgn="base">
              <a:spcBef>
                <a:spcPct val="0"/>
              </a:spcBef>
              <a:spcAft>
                <a:spcPct val="0"/>
              </a:spcAft>
              <a:buFontTx/>
              <a:buNone/>
            </a:pPr>
            <a:fld id="{358A54CE-90DF-44D1-962A-84354507C4EC}" type="slidenum">
              <a:rPr lang="en-US" altLang="en-US" sz="1400">
                <a:solidFill>
                  <a:srgbClr val="000000"/>
                </a:solidFill>
              </a:rPr>
              <a:pPr algn="r" fontAlgn="base">
                <a:spcBef>
                  <a:spcPct val="0"/>
                </a:spcBef>
                <a:spcAft>
                  <a:spcPct val="0"/>
                </a:spcAft>
                <a:buFontTx/>
                <a:buNone/>
              </a:pPr>
              <a:t>24</a:t>
            </a:fld>
            <a:endParaRPr lang="en-US" altLang="en-US" sz="1400" dirty="0">
              <a:solidFill>
                <a:srgbClr val="000000"/>
              </a:solidFill>
            </a:endParaRPr>
          </a:p>
        </p:txBody>
      </p:sp>
      <p:sp>
        <p:nvSpPr>
          <p:cNvPr id="8" name="Rectangle 7"/>
          <p:cNvSpPr/>
          <p:nvPr/>
        </p:nvSpPr>
        <p:spPr bwMode="auto">
          <a:xfrm>
            <a:off x="545926" y="0"/>
            <a:ext cx="8143875" cy="648072"/>
          </a:xfrm>
          <a:prstGeom prst="rect">
            <a:avLst/>
          </a:prstGeom>
          <a:noFill/>
          <a:ln w="76200">
            <a:noFill/>
            <a:headEnd type="none" w="med" len="med"/>
            <a:tailEnd type="none" w="med" len="med"/>
          </a:ln>
          <a:effectLst>
            <a:innerShdw blurRad="444500" dist="50800">
              <a:schemeClr val="accent1">
                <a:lumMod val="50000"/>
                <a:alpha val="50000"/>
              </a:schemeClr>
            </a:innerShdw>
          </a:effectLst>
        </p:spPr>
        <p:style>
          <a:lnRef idx="2">
            <a:schemeClr val="accent5"/>
          </a:lnRef>
          <a:fillRef idx="1">
            <a:schemeClr val="lt1"/>
          </a:fillRef>
          <a:effectRef idx="0">
            <a:schemeClr val="accent5"/>
          </a:effectRef>
          <a:fontRef idx="minor">
            <a:schemeClr val="dk1"/>
          </a:fontRef>
        </p:style>
        <p:txBody>
          <a:bodyPr rIns="36000" anchor="ctr"/>
          <a:lstStyle/>
          <a:p>
            <a:pPr lvl="2" indent="-731838" algn="ctr" fontAlgn="base">
              <a:spcBef>
                <a:spcPct val="0"/>
              </a:spcBef>
              <a:spcAft>
                <a:spcPct val="0"/>
              </a:spcAft>
              <a:defRPr/>
            </a:pPr>
            <a:r>
              <a:rPr lang="en-US" sz="2400" b="1" dirty="0" smtClean="0">
                <a:solidFill>
                  <a:srgbClr val="993300"/>
                </a:solidFill>
                <a:latin typeface="Berlin Sans FB Demi" pitchFamily="34" charset="0"/>
                <a:cs typeface="Aharoni" pitchFamily="2" charset="-79"/>
              </a:rPr>
              <a:t>ADDITIONAL OUTPUTS OUTSIDE THE APP (4)</a:t>
            </a:r>
            <a:endParaRPr lang="en-US" sz="2400" b="1" dirty="0">
              <a:solidFill>
                <a:srgbClr val="993300"/>
              </a:solidFill>
              <a:latin typeface="Berlin Sans FB Demi" pitchFamily="34" charset="0"/>
              <a:cs typeface="Aharoni" pitchFamily="2" charset="-79"/>
            </a:endParaRPr>
          </a:p>
        </p:txBody>
      </p:sp>
      <p:sp>
        <p:nvSpPr>
          <p:cNvPr id="3" name="Rectangle 2"/>
          <p:cNvSpPr/>
          <p:nvPr/>
        </p:nvSpPr>
        <p:spPr>
          <a:xfrm>
            <a:off x="545926" y="660936"/>
            <a:ext cx="8274546" cy="5909310"/>
          </a:xfrm>
          <a:prstGeom prst="rect">
            <a:avLst/>
          </a:prstGeom>
        </p:spPr>
        <p:txBody>
          <a:bodyPr wrap="square">
            <a:spAutoFit/>
          </a:bodyPr>
          <a:lstStyle/>
          <a:p>
            <a:pPr marL="285750" indent="-285750" algn="just">
              <a:buFont typeface="Arial" panose="020B0604020202020204" pitchFamily="34" charset="0"/>
              <a:buChar char="•"/>
            </a:pPr>
            <a:r>
              <a:rPr lang="en-ZA" dirty="0" smtClean="0">
                <a:solidFill>
                  <a:srgbClr val="FF0000"/>
                </a:solidFill>
                <a:latin typeface="Arial" panose="020B0604020202020204" pitchFamily="34" charset="0"/>
                <a:ea typeface="Times New Roman" panose="02020603050405020304" pitchFamily="18" charset="0"/>
                <a:cs typeface="Arial" panose="020B0604020202020204" pitchFamily="34" charset="0"/>
              </a:rPr>
              <a:t>The </a:t>
            </a:r>
            <a:r>
              <a:rPr lang="en-ZA" dirty="0">
                <a:solidFill>
                  <a:srgbClr val="FF0000"/>
                </a:solidFill>
                <a:latin typeface="Arial" panose="020B0604020202020204" pitchFamily="34" charset="0"/>
                <a:ea typeface="Times New Roman" panose="02020603050405020304" pitchFamily="18" charset="0"/>
                <a:cs typeface="Arial" panose="020B0604020202020204" pitchFamily="34" charset="0"/>
              </a:rPr>
              <a:t>PSC participated in the induction and orientation of Executive Authorities (</a:t>
            </a:r>
            <a:r>
              <a:rPr lang="en-ZA" dirty="0" err="1">
                <a:solidFill>
                  <a:srgbClr val="FF0000"/>
                </a:solidFill>
                <a:latin typeface="Arial" panose="020B0604020202020204" pitchFamily="34" charset="0"/>
                <a:ea typeface="Times New Roman" panose="02020603050405020304" pitchFamily="18" charset="0"/>
                <a:cs typeface="Arial" panose="020B0604020202020204" pitchFamily="34" charset="0"/>
              </a:rPr>
              <a:t>EAs</a:t>
            </a:r>
            <a:r>
              <a:rPr lang="en-ZA" dirty="0">
                <a:solidFill>
                  <a:srgbClr val="FF0000"/>
                </a:solidFill>
                <a:latin typeface="Arial" panose="020B0604020202020204" pitchFamily="34" charset="0"/>
                <a:ea typeface="Times New Roman" panose="02020603050405020304" pitchFamily="18" charset="0"/>
                <a:cs typeface="Arial" panose="020B0604020202020204" pitchFamily="34" charset="0"/>
              </a:rPr>
              <a:t>) at national and provincial levels at the beginning of the 6</a:t>
            </a:r>
            <a:r>
              <a:rPr lang="en-ZA" baseline="30000" dirty="0">
                <a:solidFill>
                  <a:srgbClr val="FF0000"/>
                </a:solidFill>
                <a:latin typeface="Arial" panose="020B0604020202020204" pitchFamily="34" charset="0"/>
                <a:ea typeface="Times New Roman" panose="02020603050405020304" pitchFamily="18" charset="0"/>
                <a:cs typeface="Arial" panose="020B0604020202020204" pitchFamily="34" charset="0"/>
              </a:rPr>
              <a:t>th</a:t>
            </a:r>
            <a:r>
              <a:rPr lang="en-ZA" dirty="0">
                <a:solidFill>
                  <a:srgbClr val="FF0000"/>
                </a:solidFill>
                <a:latin typeface="Arial" panose="020B0604020202020204" pitchFamily="34" charset="0"/>
                <a:ea typeface="Times New Roman" panose="02020603050405020304" pitchFamily="18" charset="0"/>
                <a:cs typeface="Arial" panose="020B0604020202020204" pitchFamily="34" charset="0"/>
              </a:rPr>
              <a:t> Administration in 2019. The engagements </a:t>
            </a:r>
            <a:r>
              <a:rPr lang="en-ZA" dirty="0" smtClean="0">
                <a:solidFill>
                  <a:srgbClr val="FF0000"/>
                </a:solidFill>
                <a:latin typeface="Arial" panose="020B0604020202020204" pitchFamily="34" charset="0"/>
                <a:ea typeface="Times New Roman" panose="02020603050405020304" pitchFamily="18" charset="0"/>
                <a:cs typeface="Arial" panose="020B0604020202020204" pitchFamily="34" charset="0"/>
              </a:rPr>
              <a:t>were </a:t>
            </a:r>
            <a:r>
              <a:rPr lang="en-ZA" dirty="0">
                <a:solidFill>
                  <a:srgbClr val="FF0000"/>
                </a:solidFill>
                <a:latin typeface="Arial" panose="020B0604020202020204" pitchFamily="34" charset="0"/>
                <a:ea typeface="Times New Roman" panose="02020603050405020304" pitchFamily="18" charset="0"/>
                <a:cs typeface="Arial" panose="020B0604020202020204" pitchFamily="34" charset="0"/>
              </a:rPr>
              <a:t>considered important in contributing towards building a capable, career-oriented and professional </a:t>
            </a:r>
            <a:r>
              <a:rPr lang="en-ZA" dirty="0">
                <a:solidFill>
                  <a:srgbClr val="FF0000"/>
                </a:solidFill>
                <a:latin typeface="Arial" panose="020B0604020202020204" pitchFamily="34" charset="0"/>
                <a:cs typeface="Arial" panose="020B0604020202020204" pitchFamily="34" charset="0"/>
              </a:rPr>
              <a:t>Public Service through preventing challenges related to non-compliance with legislative obligations placed upon </a:t>
            </a:r>
            <a:r>
              <a:rPr lang="en-ZA" dirty="0" err="1">
                <a:solidFill>
                  <a:srgbClr val="FF0000"/>
                </a:solidFill>
                <a:latin typeface="Arial" panose="020B0604020202020204" pitchFamily="34" charset="0"/>
                <a:cs typeface="Arial" panose="020B0604020202020204" pitchFamily="34" charset="0"/>
              </a:rPr>
              <a:t>EAs</a:t>
            </a:r>
            <a:r>
              <a:rPr lang="en-ZA" dirty="0">
                <a:solidFill>
                  <a:srgbClr val="FF0000"/>
                </a:solidFill>
                <a:latin typeface="Arial" panose="020B0604020202020204" pitchFamily="34" charset="0"/>
                <a:cs typeface="Arial" panose="020B0604020202020204" pitchFamily="34" charset="0"/>
              </a:rPr>
              <a:t> regarding public administration. </a:t>
            </a:r>
            <a:endParaRPr lang="en-ZA" dirty="0" smtClean="0">
              <a:solidFill>
                <a:srgbClr val="FF0000"/>
              </a:solidFill>
              <a:latin typeface="Arial" panose="020B0604020202020204" pitchFamily="34" charset="0"/>
              <a:cs typeface="Arial" panose="020B0604020202020204" pitchFamily="34" charset="0"/>
            </a:endParaRPr>
          </a:p>
          <a:p>
            <a:pPr marL="285750" indent="-285750" algn="just">
              <a:buFont typeface="Arial" panose="020B0604020202020204" pitchFamily="34" charset="0"/>
              <a:buChar char="•"/>
            </a:pPr>
            <a:r>
              <a:rPr lang="en-GB" dirty="0">
                <a:latin typeface="Arial" panose="020B0604020202020204" pitchFamily="34" charset="0"/>
                <a:cs typeface="Arial" panose="020B0604020202020204" pitchFamily="34" charset="0"/>
              </a:rPr>
              <a:t>The EA-</a:t>
            </a:r>
            <a:r>
              <a:rPr lang="en-GB" dirty="0" err="1">
                <a:latin typeface="Arial" panose="020B0604020202020204" pitchFamily="34" charset="0"/>
                <a:cs typeface="Arial" panose="020B0604020202020204" pitchFamily="34" charset="0"/>
              </a:rPr>
              <a:t>HOD</a:t>
            </a:r>
            <a:r>
              <a:rPr lang="en-GB" dirty="0">
                <a:latin typeface="Arial" panose="020B0604020202020204" pitchFamily="34" charset="0"/>
                <a:cs typeface="Arial" panose="020B0604020202020204" pitchFamily="34" charset="0"/>
              </a:rPr>
              <a:t> Guide covers various topical issues that cut across the mandate of the PSC, including among others, the </a:t>
            </a:r>
            <a:r>
              <a:rPr lang="en-ZA" dirty="0">
                <a:latin typeface="Arial" panose="020B0604020202020204" pitchFamily="34" charset="0"/>
                <a:cs typeface="Arial" panose="020B0604020202020204" pitchFamily="34" charset="0"/>
              </a:rPr>
              <a:t>application of the </a:t>
            </a:r>
            <a:r>
              <a:rPr lang="en-ZA" dirty="0" err="1">
                <a:latin typeface="Arial" panose="020B0604020202020204" pitchFamily="34" charset="0"/>
                <a:cs typeface="Arial" panose="020B0604020202020204" pitchFamily="34" charset="0"/>
              </a:rPr>
              <a:t>CVPs</a:t>
            </a:r>
            <a:r>
              <a:rPr lang="en-ZA" dirty="0">
                <a:latin typeface="Arial" panose="020B0604020202020204" pitchFamily="34" charset="0"/>
                <a:cs typeface="Arial" panose="020B0604020202020204" pitchFamily="34" charset="0"/>
              </a:rPr>
              <a:t>, role clarification at the </a:t>
            </a:r>
            <a:r>
              <a:rPr lang="en-GB" dirty="0">
                <a:latin typeface="Arial" panose="020B0604020202020204" pitchFamily="34" charset="0"/>
                <a:cs typeface="Arial" panose="020B0604020202020204" pitchFamily="34" charset="0"/>
              </a:rPr>
              <a:t>p</a:t>
            </a:r>
            <a:r>
              <a:rPr lang="en-ZA" dirty="0" err="1">
                <a:latin typeface="Arial" panose="020B0604020202020204" pitchFamily="34" charset="0"/>
                <a:cs typeface="Arial" panose="020B0604020202020204" pitchFamily="34" charset="0"/>
              </a:rPr>
              <a:t>olitical</a:t>
            </a:r>
            <a:r>
              <a:rPr lang="en-ZA" dirty="0">
                <a:latin typeface="Arial" panose="020B0604020202020204" pitchFamily="34" charset="0"/>
                <a:cs typeface="Arial" panose="020B0604020202020204" pitchFamily="34" charset="0"/>
              </a:rPr>
              <a:t>-administrative interface, managing recruitment and selection practices, managing ethics in the Public Service, the role of </a:t>
            </a:r>
            <a:r>
              <a:rPr lang="en-ZA" dirty="0" err="1">
                <a:latin typeface="Arial" panose="020B0604020202020204" pitchFamily="34" charset="0"/>
                <a:cs typeface="Arial" panose="020B0604020202020204" pitchFamily="34" charset="0"/>
              </a:rPr>
              <a:t>EAs</a:t>
            </a:r>
            <a:r>
              <a:rPr lang="en-ZA" dirty="0">
                <a:latin typeface="Arial" panose="020B0604020202020204" pitchFamily="34" charset="0"/>
                <a:cs typeface="Arial" panose="020B0604020202020204" pitchFamily="34" charset="0"/>
              </a:rPr>
              <a:t> in labour relations as well as mechanism to ensure continuity when there are leadership </a:t>
            </a:r>
            <a:r>
              <a:rPr lang="en-ZA" dirty="0" smtClean="0">
                <a:latin typeface="Arial" panose="020B0604020202020204" pitchFamily="34" charset="0"/>
                <a:cs typeface="Arial" panose="020B0604020202020204" pitchFamily="34" charset="0"/>
              </a:rPr>
              <a:t>changes.</a:t>
            </a:r>
          </a:p>
          <a:p>
            <a:pPr marL="285750" indent="-285750" algn="just">
              <a:buFont typeface="Arial" panose="020B0604020202020204" pitchFamily="34" charset="0"/>
              <a:buChar char="•"/>
            </a:pPr>
            <a:r>
              <a:rPr lang="en-ZA" dirty="0" smtClean="0">
                <a:latin typeface="Arial" panose="020B0604020202020204" pitchFamily="34" charset="0"/>
                <a:cs typeface="Arial" panose="020B0604020202020204" pitchFamily="34" charset="0"/>
              </a:rPr>
              <a:t>The PSC </a:t>
            </a:r>
            <a:r>
              <a:rPr lang="en-GB" dirty="0" smtClean="0">
                <a:latin typeface="Arial" panose="020B0604020202020204" pitchFamily="34" charset="0"/>
                <a:cs typeface="Arial" panose="020B0604020202020204" pitchFamily="34" charset="0"/>
              </a:rPr>
              <a:t>conducted </a:t>
            </a:r>
            <a:r>
              <a:rPr lang="en-GB" dirty="0">
                <a:latin typeface="Arial" panose="020B0604020202020204" pitchFamily="34" charset="0"/>
                <a:cs typeface="Arial" panose="020B0604020202020204" pitchFamily="34" charset="0"/>
              </a:rPr>
              <a:t>a study on the performance of the </a:t>
            </a:r>
            <a:r>
              <a:rPr lang="en-ZA" dirty="0">
                <a:latin typeface="Arial" panose="020B0604020202020204" pitchFamily="34" charset="0"/>
                <a:cs typeface="Arial" panose="020B0604020202020204" pitchFamily="34" charset="0"/>
              </a:rPr>
              <a:t>Commission on the Restitution of Land Rights, which is attached to the Department of Rural Development and Land Reform through assessing, among others, the organisational structure, skills, capacity and performance management of human resource as well as the leadership put in place to ensure implementation of the land restitution mandate. </a:t>
            </a:r>
            <a:endParaRPr lang="en-US" dirty="0">
              <a:latin typeface="Arial" panose="020B0604020202020204" pitchFamily="34" charset="0"/>
              <a:cs typeface="Arial" panose="020B0604020202020204" pitchFamily="34" charset="0"/>
            </a:endParaRPr>
          </a:p>
          <a:p>
            <a:pPr marL="285750" indent="-285750" algn="just">
              <a:buFont typeface="Arial" panose="020B0604020202020204" pitchFamily="34" charset="0"/>
              <a:buChar char="•"/>
            </a:pPr>
            <a:r>
              <a:rPr lang="en-GB" dirty="0" smtClean="0">
                <a:latin typeface="Arial" panose="020B0604020202020204" pitchFamily="34" charset="0"/>
                <a:cs typeface="Arial" panose="020B0604020202020204" pitchFamily="34" charset="0"/>
              </a:rPr>
              <a:t>The PSC engaged </a:t>
            </a:r>
            <a:r>
              <a:rPr lang="en-GB" dirty="0">
                <a:latin typeface="Arial" panose="020B0604020202020204" pitchFamily="34" charset="0"/>
                <a:cs typeface="Arial" panose="020B0604020202020204" pitchFamily="34" charset="0"/>
              </a:rPr>
              <a:t>with various stakeholders on employment equity implementation challenges and solutions in the Public Service at the Commission for Employment Equity's (CEE) strategic partner’s symposium</a:t>
            </a:r>
            <a:r>
              <a:rPr lang="en-GB" dirty="0" smtClean="0">
                <a:latin typeface="Arial" panose="020B0604020202020204" pitchFamily="34" charset="0"/>
                <a:cs typeface="Arial" panose="020B0604020202020204" pitchFamily="34" charset="0"/>
              </a:rPr>
              <a:t>.</a:t>
            </a:r>
            <a:endParaRPr 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753756646"/>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4"/>
          <p:cNvSpPr>
            <a:spLocks noChangeArrowheads="1"/>
          </p:cNvSpPr>
          <p:nvPr/>
        </p:nvSpPr>
        <p:spPr bwMode="auto">
          <a:xfrm>
            <a:off x="6876256" y="6291838"/>
            <a:ext cx="21336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algn="r" fontAlgn="base">
              <a:spcBef>
                <a:spcPct val="0"/>
              </a:spcBef>
              <a:spcAft>
                <a:spcPct val="0"/>
              </a:spcAft>
              <a:buFontTx/>
              <a:buNone/>
            </a:pPr>
            <a:fld id="{358A54CE-90DF-44D1-962A-84354507C4EC}" type="slidenum">
              <a:rPr lang="en-US" altLang="en-US" sz="1400">
                <a:solidFill>
                  <a:srgbClr val="000000"/>
                </a:solidFill>
              </a:rPr>
              <a:pPr algn="r" fontAlgn="base">
                <a:spcBef>
                  <a:spcPct val="0"/>
                </a:spcBef>
                <a:spcAft>
                  <a:spcPct val="0"/>
                </a:spcAft>
                <a:buFontTx/>
                <a:buNone/>
              </a:pPr>
              <a:t>25</a:t>
            </a:fld>
            <a:endParaRPr lang="en-US" altLang="en-US" sz="1400" dirty="0">
              <a:solidFill>
                <a:srgbClr val="000000"/>
              </a:solidFill>
            </a:endParaRPr>
          </a:p>
        </p:txBody>
      </p:sp>
      <p:sp>
        <p:nvSpPr>
          <p:cNvPr id="8" name="Rectangle 7"/>
          <p:cNvSpPr/>
          <p:nvPr/>
        </p:nvSpPr>
        <p:spPr bwMode="auto">
          <a:xfrm>
            <a:off x="460113" y="116632"/>
            <a:ext cx="8143875" cy="648072"/>
          </a:xfrm>
          <a:prstGeom prst="rect">
            <a:avLst/>
          </a:prstGeom>
          <a:noFill/>
          <a:ln w="76200">
            <a:noFill/>
            <a:headEnd type="none" w="med" len="med"/>
            <a:tailEnd type="none" w="med" len="med"/>
          </a:ln>
          <a:effectLst>
            <a:innerShdw blurRad="444500" dist="50800">
              <a:schemeClr val="accent1">
                <a:lumMod val="50000"/>
                <a:alpha val="50000"/>
              </a:schemeClr>
            </a:innerShdw>
          </a:effectLst>
        </p:spPr>
        <p:style>
          <a:lnRef idx="2">
            <a:schemeClr val="accent5"/>
          </a:lnRef>
          <a:fillRef idx="1">
            <a:schemeClr val="lt1"/>
          </a:fillRef>
          <a:effectRef idx="0">
            <a:schemeClr val="accent5"/>
          </a:effectRef>
          <a:fontRef idx="minor">
            <a:schemeClr val="dk1"/>
          </a:fontRef>
        </p:style>
        <p:txBody>
          <a:bodyPr rIns="36000" anchor="ctr"/>
          <a:lstStyle/>
          <a:p>
            <a:pPr lvl="2" indent="-731838" algn="ctr" fontAlgn="base">
              <a:spcBef>
                <a:spcPct val="0"/>
              </a:spcBef>
              <a:spcAft>
                <a:spcPct val="0"/>
              </a:spcAft>
              <a:defRPr/>
            </a:pPr>
            <a:r>
              <a:rPr lang="en-US" sz="2400" b="1" dirty="0">
                <a:solidFill>
                  <a:srgbClr val="993300"/>
                </a:solidFill>
                <a:latin typeface="Berlin Sans FB Demi" pitchFamily="34" charset="0"/>
                <a:cs typeface="Aharoni" pitchFamily="2" charset="-79"/>
              </a:rPr>
              <a:t>ADDITIONAL OUTPUTS OUTSIDE THE APP </a:t>
            </a:r>
            <a:r>
              <a:rPr lang="en-US" sz="2400" b="1" dirty="0" smtClean="0">
                <a:solidFill>
                  <a:srgbClr val="993300"/>
                </a:solidFill>
                <a:latin typeface="Berlin Sans FB Demi" pitchFamily="34" charset="0"/>
                <a:cs typeface="Aharoni" pitchFamily="2" charset="-79"/>
              </a:rPr>
              <a:t>(5)</a:t>
            </a:r>
            <a:endParaRPr lang="en-US" sz="2400" b="1" dirty="0">
              <a:solidFill>
                <a:srgbClr val="993300"/>
              </a:solidFill>
              <a:latin typeface="Berlin Sans FB Demi" pitchFamily="34" charset="0"/>
              <a:cs typeface="Aharoni" pitchFamily="2" charset="-79"/>
            </a:endParaRPr>
          </a:p>
        </p:txBody>
      </p:sp>
      <p:sp>
        <p:nvSpPr>
          <p:cNvPr id="2" name="Rectangle 1"/>
          <p:cNvSpPr/>
          <p:nvPr/>
        </p:nvSpPr>
        <p:spPr>
          <a:xfrm>
            <a:off x="171621" y="764704"/>
            <a:ext cx="8720857" cy="5355312"/>
          </a:xfrm>
          <a:prstGeom prst="rect">
            <a:avLst/>
          </a:prstGeom>
        </p:spPr>
        <p:txBody>
          <a:bodyPr wrap="square">
            <a:spAutoFit/>
          </a:bodyPr>
          <a:lstStyle/>
          <a:p>
            <a:pPr algn="just"/>
            <a:r>
              <a:rPr lang="en-ZA" dirty="0">
                <a:latin typeface="Arial" panose="020B0604020202020204" pitchFamily="34" charset="0"/>
                <a:ea typeface="Times New Roman" panose="02020603050405020304" pitchFamily="18" charset="0"/>
              </a:rPr>
              <a:t>T</a:t>
            </a:r>
            <a:r>
              <a:rPr lang="en-ZA" dirty="0" smtClean="0">
                <a:latin typeface="Arial" panose="020B0604020202020204" pitchFamily="34" charset="0"/>
                <a:ea typeface="Times New Roman" panose="02020603050405020304" pitchFamily="18" charset="0"/>
              </a:rPr>
              <a:t>he </a:t>
            </a:r>
            <a:r>
              <a:rPr lang="en-ZA" dirty="0">
                <a:latin typeface="Arial" panose="020B0604020202020204" pitchFamily="34" charset="0"/>
                <a:ea typeface="Times New Roman" panose="02020603050405020304" pitchFamily="18" charset="0"/>
              </a:rPr>
              <a:t>PSC, in response to requests from stakeholders and on its own accord due to situational analysis during the course of the financial year, completed the following </a:t>
            </a:r>
            <a:r>
              <a:rPr lang="en-ZA" dirty="0" smtClean="0">
                <a:latin typeface="Arial" panose="020B0604020202020204" pitchFamily="34" charset="0"/>
                <a:ea typeface="Times New Roman" panose="02020603050405020304" pitchFamily="18" charset="0"/>
              </a:rPr>
              <a:t>additional activities</a:t>
            </a:r>
            <a:r>
              <a:rPr lang="en-ZA" dirty="0">
                <a:latin typeface="Arial" panose="020B0604020202020204" pitchFamily="34" charset="0"/>
                <a:ea typeface="Times New Roman" panose="02020603050405020304" pitchFamily="18" charset="0"/>
              </a:rPr>
              <a:t>:</a:t>
            </a:r>
            <a:endParaRPr lang="en-US" sz="2000" dirty="0">
              <a:latin typeface="Times New Roman" panose="02020603050405020304" pitchFamily="18" charset="0"/>
              <a:ea typeface="Times New Roman" panose="02020603050405020304" pitchFamily="18" charset="0"/>
            </a:endParaRPr>
          </a:p>
          <a:p>
            <a:pPr algn="just"/>
            <a:r>
              <a:rPr lang="en-ZA" dirty="0">
                <a:latin typeface="Arial" panose="020B0604020202020204" pitchFamily="34" charset="0"/>
                <a:ea typeface="Times New Roman" panose="02020603050405020304" pitchFamily="18" charset="0"/>
              </a:rPr>
              <a:t> </a:t>
            </a:r>
            <a:endParaRPr lang="en-US" sz="2000" dirty="0" smtClean="0">
              <a:latin typeface="Times New Roman" panose="02020603050405020304" pitchFamily="18" charset="0"/>
              <a:ea typeface="Times New Roman" panose="02020603050405020304" pitchFamily="18" charset="0"/>
            </a:endParaRPr>
          </a:p>
          <a:p>
            <a:pPr marL="342900" marR="0" lvl="0" indent="-342900" algn="just">
              <a:buFont typeface="Arial" panose="020B0604020202020204" pitchFamily="34" charset="0"/>
              <a:buChar char="•"/>
            </a:pPr>
            <a:r>
              <a:rPr lang="en-ZA" dirty="0" smtClean="0">
                <a:latin typeface="Arial" panose="020B0604020202020204" pitchFamily="34" charset="0"/>
                <a:ea typeface="Times New Roman" panose="02020603050405020304" pitchFamily="18" charset="0"/>
                <a:cs typeface="Arial" panose="020B0604020202020204" pitchFamily="34" charset="0"/>
              </a:rPr>
              <a:t>A paper on </a:t>
            </a:r>
            <a:r>
              <a:rPr lang="en-ZA" i="1" dirty="0" smtClean="0">
                <a:latin typeface="Arial" panose="020B0604020202020204" pitchFamily="34" charset="0"/>
                <a:ea typeface="Times New Roman" panose="02020603050405020304" pitchFamily="18" charset="0"/>
                <a:cs typeface="Arial" panose="020B0604020202020204" pitchFamily="34" charset="0"/>
              </a:rPr>
              <a:t>Reflection on the challenges in the Public Service and Public Administration and the Implications for the </a:t>
            </a:r>
            <a:r>
              <a:rPr lang="en-ZA" i="1" dirty="0" err="1" smtClean="0">
                <a:latin typeface="Arial" panose="020B0604020202020204" pitchFamily="34" charset="0"/>
                <a:ea typeface="Times New Roman" panose="02020603050405020304" pitchFamily="18" charset="0"/>
                <a:cs typeface="Arial" panose="020B0604020202020204" pitchFamily="34" charset="0"/>
              </a:rPr>
              <a:t>NDP</a:t>
            </a:r>
            <a:r>
              <a:rPr lang="en-ZA" i="1" dirty="0" smtClean="0">
                <a:latin typeface="Arial" panose="020B0604020202020204" pitchFamily="34" charset="0"/>
                <a:ea typeface="Times New Roman" panose="02020603050405020304" pitchFamily="18" charset="0"/>
                <a:cs typeface="Arial" panose="020B0604020202020204" pitchFamily="34" charset="0"/>
              </a:rPr>
              <a:t>, which was </a:t>
            </a:r>
            <a:r>
              <a:rPr lang="en-ZA" dirty="0" smtClean="0">
                <a:latin typeface="Arial" panose="020B0604020202020204" pitchFamily="34" charset="0"/>
                <a:ea typeface="Times New Roman" panose="02020603050405020304" pitchFamily="18" charset="0"/>
                <a:cs typeface="Arial" panose="020B0604020202020204" pitchFamily="34" charset="0"/>
              </a:rPr>
              <a:t>presented at the National Planning Commission’s </a:t>
            </a:r>
            <a:r>
              <a:rPr lang="en-ZA" dirty="0" err="1" smtClean="0">
                <a:latin typeface="Arial" panose="020B0604020202020204" pitchFamily="34" charset="0"/>
                <a:ea typeface="Times New Roman" panose="02020603050405020304" pitchFamily="18" charset="0"/>
                <a:cs typeface="Arial" panose="020B0604020202020204" pitchFamily="34" charset="0"/>
              </a:rPr>
              <a:t>NDP</a:t>
            </a:r>
            <a:r>
              <a:rPr lang="en-ZA" dirty="0" smtClean="0">
                <a:latin typeface="Arial" panose="020B0604020202020204" pitchFamily="34" charset="0"/>
                <a:ea typeface="Times New Roman" panose="02020603050405020304" pitchFamily="18" charset="0"/>
                <a:cs typeface="Arial" panose="020B0604020202020204" pitchFamily="34" charset="0"/>
              </a:rPr>
              <a:t> Review Colloquium.</a:t>
            </a:r>
            <a:endParaRPr lang="en-US" sz="2000" dirty="0" smtClean="0">
              <a:latin typeface="Arial" panose="020B0604020202020204" pitchFamily="34" charset="0"/>
              <a:ea typeface="Times New Roman" panose="02020603050405020304" pitchFamily="18" charset="0"/>
              <a:cs typeface="Arial" panose="020B0604020202020204" pitchFamily="34" charset="0"/>
            </a:endParaRPr>
          </a:p>
          <a:p>
            <a:pPr marL="342900" marR="0" lvl="0" indent="-342900" algn="just">
              <a:buFont typeface="Arial" panose="020B0604020202020204" pitchFamily="34" charset="0"/>
              <a:buChar char="•"/>
            </a:pPr>
            <a:r>
              <a:rPr lang="en-ZA" dirty="0" smtClean="0">
                <a:latin typeface="Arial" panose="020B0604020202020204" pitchFamily="34" charset="0"/>
                <a:ea typeface="Times New Roman" panose="02020603050405020304" pitchFamily="18" charset="0"/>
                <a:cs typeface="Arial" panose="020B0604020202020204" pitchFamily="34" charset="0"/>
              </a:rPr>
              <a:t>A </a:t>
            </a:r>
            <a:r>
              <a:rPr lang="en-ZA" dirty="0">
                <a:latin typeface="Arial" panose="020B0604020202020204" pitchFamily="34" charset="0"/>
                <a:ea typeface="Times New Roman" panose="02020603050405020304" pitchFamily="18" charset="0"/>
                <a:cs typeface="Arial" panose="020B0604020202020204" pitchFamily="34" charset="0"/>
              </a:rPr>
              <a:t>paper which was presented at the National Planning Commission’s </a:t>
            </a:r>
            <a:r>
              <a:rPr lang="en-ZA" dirty="0" err="1">
                <a:latin typeface="Arial" panose="020B0604020202020204" pitchFamily="34" charset="0"/>
                <a:ea typeface="Times New Roman" panose="02020603050405020304" pitchFamily="18" charset="0"/>
                <a:cs typeface="Arial" panose="020B0604020202020204" pitchFamily="34" charset="0"/>
              </a:rPr>
              <a:t>NDP</a:t>
            </a:r>
            <a:r>
              <a:rPr lang="en-ZA" dirty="0">
                <a:latin typeface="Arial" panose="020B0604020202020204" pitchFamily="34" charset="0"/>
                <a:ea typeface="Times New Roman" panose="02020603050405020304" pitchFamily="18" charset="0"/>
                <a:cs typeface="Arial" panose="020B0604020202020204" pitchFamily="34" charset="0"/>
              </a:rPr>
              <a:t> Review Colloquium on </a:t>
            </a:r>
            <a:r>
              <a:rPr lang="en-ZA" i="1" dirty="0">
                <a:latin typeface="Arial" panose="020B0604020202020204" pitchFamily="34" charset="0"/>
                <a:ea typeface="Times New Roman" panose="02020603050405020304" pitchFamily="18" charset="0"/>
                <a:cs typeface="Arial" panose="020B0604020202020204" pitchFamily="34" charset="0"/>
              </a:rPr>
              <a:t>Achieving a transformed, effective and development-oriented Public Service</a:t>
            </a:r>
            <a:r>
              <a:rPr lang="en-ZA" dirty="0">
                <a:latin typeface="Arial" panose="020B0604020202020204" pitchFamily="34" charset="0"/>
                <a:ea typeface="Times New Roman" panose="02020603050405020304" pitchFamily="18" charset="0"/>
                <a:cs typeface="Arial" panose="020B0604020202020204" pitchFamily="34" charset="0"/>
              </a:rPr>
              <a:t>.</a:t>
            </a:r>
            <a:endParaRPr lang="en-US" sz="2000" dirty="0">
              <a:latin typeface="Arial" panose="020B0604020202020204" pitchFamily="34" charset="0"/>
              <a:ea typeface="Times New Roman" panose="02020603050405020304" pitchFamily="18" charset="0"/>
              <a:cs typeface="Arial" panose="020B0604020202020204" pitchFamily="34" charset="0"/>
            </a:endParaRPr>
          </a:p>
          <a:p>
            <a:pPr marL="342900" marR="0" lvl="0" indent="-342900" algn="just">
              <a:buFont typeface="Arial" panose="020B0604020202020204" pitchFamily="34" charset="0"/>
              <a:buChar char="•"/>
            </a:pPr>
            <a:r>
              <a:rPr lang="en-ZA" dirty="0">
                <a:latin typeface="Arial" panose="020B0604020202020204" pitchFamily="34" charset="0"/>
                <a:ea typeface="Times New Roman" panose="02020603050405020304" pitchFamily="18" charset="0"/>
                <a:cs typeface="Arial" panose="020B0604020202020204" pitchFamily="34" charset="0"/>
              </a:rPr>
              <a:t>Convened Roundtable sessions for national and provincial departments on the </a:t>
            </a:r>
            <a:r>
              <a:rPr lang="en-ZA" i="1" dirty="0">
                <a:latin typeface="Arial" panose="020B0604020202020204" pitchFamily="34" charset="0"/>
                <a:ea typeface="Times New Roman" panose="02020603050405020304" pitchFamily="18" charset="0"/>
                <a:cs typeface="Arial" panose="020B0604020202020204" pitchFamily="34" charset="0"/>
              </a:rPr>
              <a:t>Extent and Nature of Contract Appointments in the Public Service</a:t>
            </a:r>
            <a:r>
              <a:rPr lang="en-ZA" dirty="0">
                <a:latin typeface="Arial" panose="020B0604020202020204" pitchFamily="34" charset="0"/>
                <a:ea typeface="Times New Roman" panose="02020603050405020304" pitchFamily="18" charset="0"/>
                <a:cs typeface="Arial" panose="020B0604020202020204" pitchFamily="34" charset="0"/>
              </a:rPr>
              <a:t> and produced a report based on the roundtable sessions.</a:t>
            </a:r>
            <a:endParaRPr lang="en-US" sz="2000" dirty="0">
              <a:latin typeface="Arial" panose="020B0604020202020204" pitchFamily="34" charset="0"/>
              <a:ea typeface="Times New Roman" panose="02020603050405020304" pitchFamily="18" charset="0"/>
              <a:cs typeface="Arial" panose="020B0604020202020204" pitchFamily="34" charset="0"/>
            </a:endParaRPr>
          </a:p>
          <a:p>
            <a:pPr marL="342900" marR="0" lvl="0" indent="-342900" algn="just">
              <a:buFont typeface="Arial" panose="020B0604020202020204" pitchFamily="34" charset="0"/>
              <a:buChar char="•"/>
            </a:pPr>
            <a:r>
              <a:rPr lang="en-ZA" dirty="0">
                <a:latin typeface="Arial" panose="020B0604020202020204" pitchFamily="34" charset="0"/>
                <a:ea typeface="Times New Roman" panose="02020603050405020304" pitchFamily="18" charset="0"/>
                <a:cs typeface="Arial" panose="020B0604020202020204" pitchFamily="34" charset="0"/>
              </a:rPr>
              <a:t>Conducted advocacy sessions on grievance rules and engagement sessions and workshops on topical labour relations issues for several departments on its own and in collaboration with other stakeholders. </a:t>
            </a:r>
            <a:endParaRPr lang="en-US" sz="2000" dirty="0">
              <a:latin typeface="Arial" panose="020B0604020202020204" pitchFamily="34" charset="0"/>
              <a:ea typeface="Times New Roman" panose="02020603050405020304" pitchFamily="18" charset="0"/>
              <a:cs typeface="Arial" panose="020B0604020202020204" pitchFamily="34" charset="0"/>
            </a:endParaRPr>
          </a:p>
          <a:p>
            <a:pPr marL="342900" marR="0" lvl="0" indent="-342900" algn="just">
              <a:buFont typeface="Arial" panose="020B0604020202020204" pitchFamily="34" charset="0"/>
              <a:buChar char="•"/>
            </a:pPr>
            <a:r>
              <a:rPr lang="en-ZA" dirty="0">
                <a:latin typeface="Arial" panose="020B0604020202020204" pitchFamily="34" charset="0"/>
                <a:ea typeface="Times New Roman" panose="02020603050405020304" pitchFamily="18" charset="0"/>
                <a:cs typeface="Arial" panose="020B0604020202020204" pitchFamily="34" charset="0"/>
              </a:rPr>
              <a:t>Provided assistance to pension beneficiaries who were experiencing challenges in access their pension benefits due to numerous challenges, including misplacement of submitted documents and inadequate communication channels.</a:t>
            </a:r>
            <a:endParaRPr lang="en-US" sz="2000" dirty="0">
              <a:effectLst/>
              <a:latin typeface="Arial" panose="020B0604020202020204" pitchFamily="34" charset="0"/>
              <a:ea typeface="Times New Roman" panose="02020603050405020304" pitchFamily="18" charset="0"/>
              <a:cs typeface="Arial" panose="020B0604020202020204" pitchFamily="34" charset="0"/>
            </a:endParaRPr>
          </a:p>
        </p:txBody>
      </p:sp>
    </p:spTree>
    <p:extLst>
      <p:ext uri="{BB962C8B-B14F-4D97-AF65-F5344CB8AC3E}">
        <p14:creationId xmlns:p14="http://schemas.microsoft.com/office/powerpoint/2010/main" val="3010840214"/>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4"/>
          <p:cNvSpPr>
            <a:spLocks noChangeArrowheads="1"/>
          </p:cNvSpPr>
          <p:nvPr/>
        </p:nvSpPr>
        <p:spPr bwMode="auto">
          <a:xfrm>
            <a:off x="6876256" y="6292402"/>
            <a:ext cx="21336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algn="r" fontAlgn="base">
              <a:spcBef>
                <a:spcPct val="0"/>
              </a:spcBef>
              <a:spcAft>
                <a:spcPct val="0"/>
              </a:spcAft>
              <a:buFontTx/>
              <a:buNone/>
            </a:pPr>
            <a:fld id="{358A54CE-90DF-44D1-962A-84354507C4EC}" type="slidenum">
              <a:rPr lang="en-US" altLang="en-US" sz="1400">
                <a:solidFill>
                  <a:srgbClr val="000000"/>
                </a:solidFill>
              </a:rPr>
              <a:pPr algn="r" fontAlgn="base">
                <a:spcBef>
                  <a:spcPct val="0"/>
                </a:spcBef>
                <a:spcAft>
                  <a:spcPct val="0"/>
                </a:spcAft>
                <a:buFontTx/>
                <a:buNone/>
              </a:pPr>
              <a:t>26</a:t>
            </a:fld>
            <a:endParaRPr lang="en-US" altLang="en-US" sz="1400" dirty="0">
              <a:solidFill>
                <a:srgbClr val="000000"/>
              </a:solidFill>
            </a:endParaRPr>
          </a:p>
        </p:txBody>
      </p:sp>
      <p:sp>
        <p:nvSpPr>
          <p:cNvPr id="8" name="Rectangle 7"/>
          <p:cNvSpPr/>
          <p:nvPr/>
        </p:nvSpPr>
        <p:spPr bwMode="auto">
          <a:xfrm>
            <a:off x="545926" y="0"/>
            <a:ext cx="8143875" cy="648072"/>
          </a:xfrm>
          <a:prstGeom prst="rect">
            <a:avLst/>
          </a:prstGeom>
          <a:noFill/>
          <a:ln w="76200">
            <a:noFill/>
            <a:headEnd type="none" w="med" len="med"/>
            <a:tailEnd type="none" w="med" len="med"/>
          </a:ln>
          <a:effectLst>
            <a:innerShdw blurRad="444500" dist="50800">
              <a:schemeClr val="accent1">
                <a:lumMod val="50000"/>
                <a:alpha val="50000"/>
              </a:schemeClr>
            </a:innerShdw>
          </a:effectLst>
        </p:spPr>
        <p:style>
          <a:lnRef idx="2">
            <a:schemeClr val="accent5"/>
          </a:lnRef>
          <a:fillRef idx="1">
            <a:schemeClr val="lt1"/>
          </a:fillRef>
          <a:effectRef idx="0">
            <a:schemeClr val="accent5"/>
          </a:effectRef>
          <a:fontRef idx="minor">
            <a:schemeClr val="dk1"/>
          </a:fontRef>
        </p:style>
        <p:txBody>
          <a:bodyPr rIns="36000" anchor="ctr"/>
          <a:lstStyle/>
          <a:p>
            <a:pPr lvl="2" indent="-731838" algn="ctr" fontAlgn="base">
              <a:spcBef>
                <a:spcPct val="0"/>
              </a:spcBef>
              <a:spcAft>
                <a:spcPct val="0"/>
              </a:spcAft>
              <a:defRPr/>
            </a:pPr>
            <a:r>
              <a:rPr lang="en-US" sz="2400" b="1" dirty="0" smtClean="0">
                <a:solidFill>
                  <a:srgbClr val="993300"/>
                </a:solidFill>
                <a:latin typeface="Berlin Sans FB Demi" pitchFamily="34" charset="0"/>
                <a:cs typeface="Aharoni" pitchFamily="2" charset="-79"/>
              </a:rPr>
              <a:t>IMPACT/ OUTCOME OF LMP OUTPUTS (6)</a:t>
            </a:r>
            <a:endParaRPr lang="en-US" sz="2400" b="1" dirty="0">
              <a:solidFill>
                <a:srgbClr val="993300"/>
              </a:solidFill>
              <a:latin typeface="Berlin Sans FB Demi" pitchFamily="34" charset="0"/>
              <a:cs typeface="Aharoni" pitchFamily="2" charset="-79"/>
            </a:endParaRPr>
          </a:p>
        </p:txBody>
      </p:sp>
      <p:graphicFrame>
        <p:nvGraphicFramePr>
          <p:cNvPr id="3" name="Table 2"/>
          <p:cNvGraphicFramePr>
            <a:graphicFrameLocks noGrp="1"/>
          </p:cNvGraphicFramePr>
          <p:nvPr>
            <p:extLst>
              <p:ext uri="{D42A27DB-BD31-4B8C-83A1-F6EECF244321}">
                <p14:modId xmlns:p14="http://schemas.microsoft.com/office/powerpoint/2010/main" val="2235795112"/>
              </p:ext>
            </p:extLst>
          </p:nvPr>
        </p:nvGraphicFramePr>
        <p:xfrm>
          <a:off x="457200" y="836713"/>
          <a:ext cx="8225967" cy="5267048"/>
        </p:xfrm>
        <a:graphic>
          <a:graphicData uri="http://schemas.openxmlformats.org/drawingml/2006/table">
            <a:tbl>
              <a:tblPr firstRow="1" bandRow="1">
                <a:tableStyleId>{7DF18680-E054-41AD-8BC1-D1AEF772440D}</a:tableStyleId>
              </a:tblPr>
              <a:tblGrid>
                <a:gridCol w="8225967">
                  <a:extLst>
                    <a:ext uri="{9D8B030D-6E8A-4147-A177-3AD203B41FA5}">
                      <a16:colId xmlns:a16="http://schemas.microsoft.com/office/drawing/2014/main" val="20000"/>
                    </a:ext>
                  </a:extLst>
                </a:gridCol>
              </a:tblGrid>
              <a:tr h="5267048">
                <a:tc>
                  <a:txBody>
                    <a:bodyPr/>
                    <a:lstStyle/>
                    <a:p>
                      <a:pPr algn="just" fontAlgn="base">
                        <a:lnSpc>
                          <a:spcPct val="110000"/>
                        </a:lnSpc>
                        <a:spcBef>
                          <a:spcPct val="0"/>
                        </a:spcBef>
                        <a:spcAft>
                          <a:spcPct val="0"/>
                        </a:spcAft>
                      </a:pPr>
                      <a:r>
                        <a:rPr lang="en-ZA" sz="1800" b="1" dirty="0" smtClean="0">
                          <a:solidFill>
                            <a:srgbClr val="000000"/>
                          </a:solidFill>
                          <a:latin typeface="Arial" panose="020B0604020202020204" pitchFamily="34" charset="0"/>
                          <a:ea typeface="ＭＳ Ｐゴシック" pitchFamily="34" charset="-128"/>
                          <a:cs typeface="Arial" panose="020B0604020202020204" pitchFamily="34" charset="0"/>
                        </a:rPr>
                        <a:t>Strengthened stakeholder relations and influence on government policy:</a:t>
                      </a:r>
                    </a:p>
                    <a:p>
                      <a:pPr algn="just" fontAlgn="base">
                        <a:lnSpc>
                          <a:spcPct val="110000"/>
                        </a:lnSpc>
                        <a:spcBef>
                          <a:spcPct val="0"/>
                        </a:spcBef>
                        <a:spcAft>
                          <a:spcPct val="0"/>
                        </a:spcAft>
                      </a:pPr>
                      <a:endParaRPr lang="en-ZA" sz="1800" b="1" dirty="0" smtClean="0">
                        <a:solidFill>
                          <a:srgbClr val="000000"/>
                        </a:solidFill>
                        <a:latin typeface="Arial" panose="020B0604020202020204" pitchFamily="34" charset="0"/>
                        <a:ea typeface="ＭＳ Ｐゴシック" pitchFamily="34" charset="-128"/>
                        <a:cs typeface="Arial" panose="020B0604020202020204" pitchFamily="34" charset="0"/>
                      </a:endParaRPr>
                    </a:p>
                    <a:p>
                      <a:pPr marL="285750" indent="-285750" algn="just" fontAlgn="base">
                        <a:lnSpc>
                          <a:spcPct val="110000"/>
                        </a:lnSpc>
                        <a:spcBef>
                          <a:spcPct val="0"/>
                        </a:spcBef>
                        <a:spcAft>
                          <a:spcPct val="0"/>
                        </a:spcAft>
                        <a:buFont typeface="Arial" panose="020B0604020202020204" pitchFamily="34" charset="0"/>
                        <a:buChar char="•"/>
                      </a:pPr>
                      <a:r>
                        <a:rPr lang="en-ZA" sz="1800" b="0" dirty="0" smtClean="0">
                          <a:solidFill>
                            <a:srgbClr val="000000"/>
                          </a:solidFill>
                          <a:latin typeface="Arial" panose="020B0604020202020204" pitchFamily="34" charset="0"/>
                          <a:ea typeface="ＭＳ Ｐゴシック" pitchFamily="34" charset="-128"/>
                          <a:cs typeface="Arial" panose="020B0604020202020204" pitchFamily="34" charset="0"/>
                        </a:rPr>
                        <a:t>The PSC’s investigation of grievances that are referred to it as well as the monitoring of the management of grievances by all departments has enabled the PSC to address policy gaps and inconsistent practices with specific departments and the DPSA in a holistic manner,</a:t>
                      </a:r>
                      <a:r>
                        <a:rPr lang="en-ZA" sz="1800" b="0" baseline="0" dirty="0" smtClean="0">
                          <a:solidFill>
                            <a:srgbClr val="000000"/>
                          </a:solidFill>
                          <a:latin typeface="Arial" panose="020B0604020202020204" pitchFamily="34" charset="0"/>
                          <a:ea typeface="ＭＳ Ｐゴシック" pitchFamily="34" charset="-128"/>
                          <a:cs typeface="Arial" panose="020B0604020202020204" pitchFamily="34" charset="0"/>
                        </a:rPr>
                        <a:t> thus contributing towards the enhancement of sound labour relations in the Public Service.</a:t>
                      </a:r>
                      <a:r>
                        <a:rPr lang="en-ZA" sz="1800" b="0" dirty="0" smtClean="0">
                          <a:solidFill>
                            <a:srgbClr val="000000"/>
                          </a:solidFill>
                          <a:latin typeface="Arial" panose="020B0604020202020204" pitchFamily="34" charset="0"/>
                          <a:ea typeface="ＭＳ Ｐゴシック" pitchFamily="34" charset="-128"/>
                          <a:cs typeface="Arial" panose="020B0604020202020204" pitchFamily="34" charset="0"/>
                        </a:rPr>
                        <a:t> </a:t>
                      </a:r>
                    </a:p>
                    <a:p>
                      <a:pPr marL="285750" indent="-285750" algn="just" fontAlgn="base">
                        <a:lnSpc>
                          <a:spcPct val="110000"/>
                        </a:lnSpc>
                        <a:spcBef>
                          <a:spcPct val="0"/>
                        </a:spcBef>
                        <a:spcAft>
                          <a:spcPct val="0"/>
                        </a:spcAft>
                        <a:buFont typeface="Arial" panose="020B0604020202020204" pitchFamily="34" charset="0"/>
                        <a:buChar char="•"/>
                      </a:pPr>
                      <a:r>
                        <a:rPr lang="en-ZA" sz="1800" b="0" dirty="0" smtClean="0">
                          <a:solidFill>
                            <a:srgbClr val="000000"/>
                          </a:solidFill>
                          <a:latin typeface="Arial" panose="020B0604020202020204" pitchFamily="34" charset="0"/>
                          <a:ea typeface="ＭＳ Ｐゴシック" pitchFamily="34" charset="-128"/>
                          <a:cs typeface="Arial" panose="020B0604020202020204" pitchFamily="34" charset="0"/>
                        </a:rPr>
                        <a:t>Systemic challenges identified through grievance management were addressed through well researched articles that are published via the grievance management communique, which is circulated to Labour Relations Officers and departments.  </a:t>
                      </a:r>
                    </a:p>
                    <a:p>
                      <a:pPr marL="285750" marR="0" lvl="0" indent="-285750" algn="just" defTabSz="914400" rtl="0" eaLnBrk="1" fontAlgn="base" latinLnBrk="0" hangingPunct="1">
                        <a:lnSpc>
                          <a:spcPct val="110000"/>
                        </a:lnSpc>
                        <a:spcBef>
                          <a:spcPct val="0"/>
                        </a:spcBef>
                        <a:spcAft>
                          <a:spcPct val="0"/>
                        </a:spcAft>
                        <a:buClrTx/>
                        <a:buSzTx/>
                        <a:buFont typeface="Arial" panose="020B0604020202020204" pitchFamily="34" charset="0"/>
                        <a:buChar char="•"/>
                        <a:tabLst/>
                        <a:defRPr/>
                      </a:pPr>
                      <a:r>
                        <a:rPr lang="en-ZA" sz="1800" b="0" dirty="0" smtClean="0">
                          <a:solidFill>
                            <a:srgbClr val="000000"/>
                          </a:solidFill>
                          <a:latin typeface="Arial" panose="020B0604020202020204" pitchFamily="34" charset="0"/>
                          <a:ea typeface="ＭＳ Ｐゴシック" pitchFamily="34" charset="-128"/>
                          <a:cs typeface="Arial" panose="020B0604020202020204" pitchFamily="34" charset="0"/>
                        </a:rPr>
                        <a:t>The PSC’s collaboration with bargaining councils enabled the</a:t>
                      </a:r>
                      <a:r>
                        <a:rPr lang="en-ZA" sz="1800" b="0" baseline="0" dirty="0" smtClean="0">
                          <a:solidFill>
                            <a:srgbClr val="000000"/>
                          </a:solidFill>
                          <a:latin typeface="Arial" panose="020B0604020202020204" pitchFamily="34" charset="0"/>
                          <a:ea typeface="ＭＳ Ｐゴシック" pitchFamily="34" charset="-128"/>
                          <a:cs typeface="Arial" panose="020B0604020202020204" pitchFamily="34" charset="0"/>
                        </a:rPr>
                        <a:t> PSC </a:t>
                      </a:r>
                      <a:r>
                        <a:rPr lang="en-ZA" sz="1800" b="0" dirty="0" smtClean="0">
                          <a:solidFill>
                            <a:srgbClr val="000000"/>
                          </a:solidFill>
                          <a:latin typeface="Arial" panose="020B0604020202020204" pitchFamily="34" charset="0"/>
                          <a:ea typeface="ＭＳ Ｐゴシック" pitchFamily="34" charset="-128"/>
                          <a:cs typeface="Arial" panose="020B0604020202020204" pitchFamily="34" charset="0"/>
                        </a:rPr>
                        <a:t>to advocate for the implementation of recommendations made in various grievance cases and labour relations reports through making presentations to departments at the national level and in all provinces. </a:t>
                      </a:r>
                      <a:endParaRPr lang="en-US" sz="1800" b="0" i="1" baseline="0" dirty="0" smtClean="0">
                        <a:effectLst/>
                        <a:latin typeface="Arial" panose="020B0604020202020204" pitchFamily="34" charset="0"/>
                        <a:ea typeface="Times New Roman" panose="02020603050405020304" pitchFamily="18" charset="0"/>
                        <a:cs typeface="Arial" panose="020B0604020202020204" pitchFamily="34" charset="0"/>
                      </a:endParaRPr>
                    </a:p>
                    <a:p>
                      <a:pPr marL="0" marR="0" algn="just">
                        <a:spcBef>
                          <a:spcPts val="0"/>
                        </a:spcBef>
                        <a:spcAft>
                          <a:spcPts val="0"/>
                        </a:spcAft>
                      </a:pPr>
                      <a:endParaRPr lang="en-US" sz="1800" b="1" i="1" baseline="0" dirty="0" smtClean="0">
                        <a:effectLst/>
                        <a:latin typeface="Arial" panose="020B0604020202020204" pitchFamily="34" charset="0"/>
                        <a:ea typeface="Times New Roman" panose="02020603050405020304" pitchFamily="18" charset="0"/>
                        <a:cs typeface="Arial" panose="020B0604020202020204" pitchFamily="34" charset="0"/>
                      </a:endParaRPr>
                    </a:p>
                  </a:txBody>
                  <a:tcPr marL="60013" marR="60013" marT="0" marB="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3742089489"/>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4"/>
          <p:cNvSpPr>
            <a:spLocks noChangeArrowheads="1"/>
          </p:cNvSpPr>
          <p:nvPr/>
        </p:nvSpPr>
        <p:spPr bwMode="auto">
          <a:xfrm>
            <a:off x="6876256" y="6237312"/>
            <a:ext cx="21336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algn="r" fontAlgn="base">
              <a:spcBef>
                <a:spcPct val="0"/>
              </a:spcBef>
              <a:spcAft>
                <a:spcPct val="0"/>
              </a:spcAft>
              <a:buFontTx/>
              <a:buNone/>
            </a:pPr>
            <a:fld id="{358A54CE-90DF-44D1-962A-84354507C4EC}" type="slidenum">
              <a:rPr lang="en-US" altLang="en-US" sz="1400">
                <a:solidFill>
                  <a:srgbClr val="000000"/>
                </a:solidFill>
              </a:rPr>
              <a:pPr algn="r" fontAlgn="base">
                <a:spcBef>
                  <a:spcPct val="0"/>
                </a:spcBef>
                <a:spcAft>
                  <a:spcPct val="0"/>
                </a:spcAft>
                <a:buFontTx/>
                <a:buNone/>
              </a:pPr>
              <a:t>27</a:t>
            </a:fld>
            <a:endParaRPr lang="en-US" altLang="en-US" sz="1400" dirty="0">
              <a:solidFill>
                <a:srgbClr val="000000"/>
              </a:solidFill>
            </a:endParaRPr>
          </a:p>
        </p:txBody>
      </p:sp>
      <p:sp>
        <p:nvSpPr>
          <p:cNvPr id="8" name="Rectangle 7"/>
          <p:cNvSpPr/>
          <p:nvPr/>
        </p:nvSpPr>
        <p:spPr bwMode="auto">
          <a:xfrm>
            <a:off x="545926" y="0"/>
            <a:ext cx="8143875" cy="648072"/>
          </a:xfrm>
          <a:prstGeom prst="rect">
            <a:avLst/>
          </a:prstGeom>
          <a:noFill/>
          <a:ln w="76200">
            <a:noFill/>
            <a:headEnd type="none" w="med" len="med"/>
            <a:tailEnd type="none" w="med" len="med"/>
          </a:ln>
          <a:effectLst>
            <a:innerShdw blurRad="444500" dist="50800">
              <a:schemeClr val="accent1">
                <a:lumMod val="50000"/>
                <a:alpha val="50000"/>
              </a:schemeClr>
            </a:innerShdw>
          </a:effectLst>
        </p:spPr>
        <p:style>
          <a:lnRef idx="2">
            <a:schemeClr val="accent5"/>
          </a:lnRef>
          <a:fillRef idx="1">
            <a:schemeClr val="lt1"/>
          </a:fillRef>
          <a:effectRef idx="0">
            <a:schemeClr val="accent5"/>
          </a:effectRef>
          <a:fontRef idx="minor">
            <a:schemeClr val="dk1"/>
          </a:fontRef>
        </p:style>
        <p:txBody>
          <a:bodyPr rIns="36000" anchor="ctr"/>
          <a:lstStyle/>
          <a:p>
            <a:pPr lvl="2" indent="-731838" algn="ctr" fontAlgn="base">
              <a:spcBef>
                <a:spcPct val="0"/>
              </a:spcBef>
              <a:spcAft>
                <a:spcPct val="0"/>
              </a:spcAft>
              <a:defRPr/>
            </a:pPr>
            <a:r>
              <a:rPr lang="en-US" sz="2400" b="1" dirty="0">
                <a:solidFill>
                  <a:srgbClr val="993300"/>
                </a:solidFill>
                <a:latin typeface="Berlin Sans FB Demi" pitchFamily="34" charset="0"/>
                <a:cs typeface="Aharoni" pitchFamily="2" charset="-79"/>
              </a:rPr>
              <a:t>IMPACT/ OUTCOME OF LMP OUTPUTS </a:t>
            </a:r>
            <a:r>
              <a:rPr lang="en-US" sz="2400" b="1" dirty="0" smtClean="0">
                <a:solidFill>
                  <a:srgbClr val="993300"/>
                </a:solidFill>
                <a:latin typeface="Berlin Sans FB Demi" pitchFamily="34" charset="0"/>
                <a:cs typeface="Aharoni" pitchFamily="2" charset="-79"/>
              </a:rPr>
              <a:t>(7)</a:t>
            </a:r>
            <a:endParaRPr lang="en-US" sz="2400" b="1" dirty="0">
              <a:solidFill>
                <a:srgbClr val="993300"/>
              </a:solidFill>
              <a:latin typeface="Berlin Sans FB Demi" pitchFamily="34" charset="0"/>
              <a:cs typeface="Aharoni" pitchFamily="2" charset="-79"/>
            </a:endParaRPr>
          </a:p>
        </p:txBody>
      </p:sp>
      <p:graphicFrame>
        <p:nvGraphicFramePr>
          <p:cNvPr id="3" name="Table 2"/>
          <p:cNvGraphicFramePr>
            <a:graphicFrameLocks noGrp="1"/>
          </p:cNvGraphicFramePr>
          <p:nvPr>
            <p:extLst>
              <p:ext uri="{D42A27DB-BD31-4B8C-83A1-F6EECF244321}">
                <p14:modId xmlns:p14="http://schemas.microsoft.com/office/powerpoint/2010/main" val="3078886880"/>
              </p:ext>
            </p:extLst>
          </p:nvPr>
        </p:nvGraphicFramePr>
        <p:xfrm>
          <a:off x="457200" y="764704"/>
          <a:ext cx="8225967" cy="3566160"/>
        </p:xfrm>
        <a:graphic>
          <a:graphicData uri="http://schemas.openxmlformats.org/drawingml/2006/table">
            <a:tbl>
              <a:tblPr firstRow="1" bandRow="1">
                <a:tableStyleId>{7DF18680-E054-41AD-8BC1-D1AEF772440D}</a:tableStyleId>
              </a:tblPr>
              <a:tblGrid>
                <a:gridCol w="8225967">
                  <a:extLst>
                    <a:ext uri="{9D8B030D-6E8A-4147-A177-3AD203B41FA5}">
                      <a16:colId xmlns:a16="http://schemas.microsoft.com/office/drawing/2014/main" val="20000"/>
                    </a:ext>
                  </a:extLst>
                </a:gridCol>
              </a:tblGrid>
              <a:tr h="1800200">
                <a:tc>
                  <a:txBody>
                    <a:bodyPr/>
                    <a:lstStyle/>
                    <a:p>
                      <a:pPr marL="0" marR="0" lvl="0" indent="0" algn="just"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ZA" sz="1800" dirty="0" smtClean="0">
                          <a:solidFill>
                            <a:srgbClr val="000000"/>
                          </a:solidFill>
                          <a:latin typeface="Arial" panose="020B0604020202020204" pitchFamily="34" charset="0"/>
                          <a:ea typeface="ＭＳ Ｐゴシック" pitchFamily="34" charset="-128"/>
                          <a:cs typeface="Arial" panose="020B0604020202020204" pitchFamily="34" charset="0"/>
                        </a:rPr>
                        <a:t>Alignment/</a:t>
                      </a:r>
                      <a:r>
                        <a:rPr lang="en-ZA" sz="1800" baseline="0" dirty="0" smtClean="0">
                          <a:solidFill>
                            <a:srgbClr val="000000"/>
                          </a:solidFill>
                          <a:latin typeface="Arial" panose="020B0604020202020204" pitchFamily="34" charset="0"/>
                          <a:ea typeface="ＭＳ Ｐゴシック" pitchFamily="34" charset="-128"/>
                          <a:cs typeface="Arial" panose="020B0604020202020204" pitchFamily="34" charset="0"/>
                        </a:rPr>
                        <a:t> Integrated approach to investigation of Grievances and addressing of HRM in the public service by the PSC:</a:t>
                      </a:r>
                    </a:p>
                    <a:p>
                      <a:pPr marL="0" marR="0" lvl="0" indent="0" algn="just"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ZA" sz="1800" dirty="0" smtClean="0">
                        <a:solidFill>
                          <a:srgbClr val="000000"/>
                        </a:solidFill>
                        <a:latin typeface="Arial" panose="020B0604020202020204" pitchFamily="34" charset="0"/>
                        <a:ea typeface="ＭＳ Ｐゴシック" pitchFamily="34" charset="-128"/>
                        <a:cs typeface="Arial" panose="020B0604020202020204" pitchFamily="34" charset="0"/>
                      </a:endParaRPr>
                    </a:p>
                    <a:p>
                      <a:pPr marL="285750" marR="0" lvl="0" indent="-2857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ZA" sz="1800" b="0" dirty="0" smtClean="0">
                          <a:solidFill>
                            <a:srgbClr val="000000"/>
                          </a:solidFill>
                          <a:latin typeface="Arial" panose="020B0604020202020204" pitchFamily="34" charset="0"/>
                          <a:ea typeface="ＭＳ Ｐゴシック" pitchFamily="34" charset="-128"/>
                          <a:cs typeface="Arial" panose="020B0604020202020204" pitchFamily="34" charset="0"/>
                        </a:rPr>
                        <a:t>There </a:t>
                      </a:r>
                      <a:r>
                        <a:rPr lang="en-ZA" sz="1800" b="0" u="none" dirty="0" smtClean="0">
                          <a:solidFill>
                            <a:srgbClr val="000000"/>
                          </a:solidFill>
                          <a:latin typeface="Arial" panose="020B0604020202020204" pitchFamily="34" charset="0"/>
                          <a:ea typeface="ＭＳ Ｐゴシック" pitchFamily="34" charset="-128"/>
                          <a:cs typeface="Arial" panose="020B0604020202020204" pitchFamily="34" charset="0"/>
                        </a:rPr>
                        <a:t>is a logical flow between the PSC’s investigations on labour relations and HRM issues with the various strategic engagements, presentations, research and publications.</a:t>
                      </a:r>
                    </a:p>
                    <a:p>
                      <a:pPr marL="285750" marR="0" lvl="0" indent="-2857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ZA" sz="1800" b="0" u="none" dirty="0" smtClean="0">
                          <a:solidFill>
                            <a:srgbClr val="000000"/>
                          </a:solidFill>
                          <a:latin typeface="Arial" panose="020B0604020202020204" pitchFamily="34" charset="0"/>
                          <a:ea typeface="ＭＳ Ｐゴシック" pitchFamily="34" charset="-128"/>
                          <a:cs typeface="Arial" panose="020B0604020202020204" pitchFamily="34" charset="0"/>
                        </a:rPr>
                        <a:t>The investigations by the PSC </a:t>
                      </a:r>
                      <a:r>
                        <a:rPr lang="en-ZA" sz="1800" b="0" dirty="0" smtClean="0">
                          <a:solidFill>
                            <a:srgbClr val="000000"/>
                          </a:solidFill>
                          <a:latin typeface="Arial" panose="020B0604020202020204" pitchFamily="34" charset="0"/>
                          <a:ea typeface="ＭＳ Ｐゴシック" pitchFamily="34" charset="-128"/>
                          <a:cs typeface="Arial" panose="020B0604020202020204" pitchFamily="34" charset="0"/>
                        </a:rPr>
                        <a:t>deal with specific incidents/cases while research and engagements address key issues at the broader policy level and popularise findings and recommendations to the broader Public Service in order to ensure consistency, capacitate departments or groups of employees across all departments and prevent the recurrence of similar challenges. </a:t>
                      </a:r>
                      <a:endParaRPr lang="en-US" sz="1800" b="1" i="1" baseline="0" dirty="0" smtClean="0">
                        <a:effectLst/>
                        <a:latin typeface="Arial" panose="020B0604020202020204" pitchFamily="34" charset="0"/>
                        <a:ea typeface="Times New Roman" panose="02020603050405020304" pitchFamily="18" charset="0"/>
                        <a:cs typeface="Arial" panose="020B0604020202020204" pitchFamily="34" charset="0"/>
                      </a:endParaRPr>
                    </a:p>
                    <a:p>
                      <a:pPr marL="285750" marR="0" lvl="0" indent="-2857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1800" b="1" i="1" baseline="0" dirty="0" smtClean="0">
                        <a:effectLst/>
                        <a:latin typeface="Arial" panose="020B0604020202020204" pitchFamily="34" charset="0"/>
                        <a:ea typeface="Times New Roman" panose="02020603050405020304" pitchFamily="18" charset="0"/>
                        <a:cs typeface="Arial" panose="020B0604020202020204" pitchFamily="34" charset="0"/>
                      </a:endParaRPr>
                    </a:p>
                  </a:txBody>
                  <a:tcPr marL="60013" marR="60013" marT="0" marB="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bl>
          </a:graphicData>
        </a:graphic>
      </p:graphicFrame>
      <p:pic>
        <p:nvPicPr>
          <p:cNvPr id="2" name="Picture 1"/>
          <p:cNvPicPr>
            <a:picLocks noChangeAspect="1"/>
          </p:cNvPicPr>
          <p:nvPr/>
        </p:nvPicPr>
        <p:blipFill rotWithShape="1">
          <a:blip r:embed="rId3"/>
          <a:srcRect b="26262"/>
          <a:stretch/>
        </p:blipFill>
        <p:spPr>
          <a:xfrm>
            <a:off x="2483768" y="4077072"/>
            <a:ext cx="4752528" cy="2336268"/>
          </a:xfrm>
          <a:prstGeom prst="rect">
            <a:avLst/>
          </a:prstGeom>
          <a:solidFill>
            <a:srgbClr val="FFFFFF">
              <a:shade val="85000"/>
            </a:srgbClr>
          </a:solidFill>
          <a:ln w="88900" cap="sq">
            <a:solidFill>
              <a:schemeClr val="accent5">
                <a:lumMod val="50000"/>
              </a:schemeClr>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2216875073"/>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0" y="0"/>
            <a:ext cx="9144000" cy="6857999"/>
          </a:xfrm>
          <a:prstGeom prst="rect">
            <a:avLst/>
          </a:prstGeom>
        </p:spPr>
      </p:pic>
      <p:sp>
        <p:nvSpPr>
          <p:cNvPr id="4" name="Subtitle 14"/>
          <p:cNvSpPr>
            <a:spLocks/>
          </p:cNvSpPr>
          <p:nvPr/>
        </p:nvSpPr>
        <p:spPr bwMode="auto">
          <a:xfrm>
            <a:off x="2843808" y="2276872"/>
            <a:ext cx="5976664" cy="20162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ctr" fontAlgn="base">
              <a:spcBef>
                <a:spcPct val="0"/>
              </a:spcBef>
              <a:spcAft>
                <a:spcPct val="0"/>
              </a:spcAft>
            </a:pPr>
            <a:r>
              <a:rPr lang="en-US" sz="4000" b="1" dirty="0" smtClean="0">
                <a:solidFill>
                  <a:srgbClr val="006666"/>
                </a:solidFill>
                <a:latin typeface="Stencil" panose="040409050D0802020404" pitchFamily="82" charset="0"/>
                <a:ea typeface="ＭＳ Ｐゴシック" pitchFamily="34" charset="-128"/>
              </a:rPr>
              <a:t>PROGRAMME 3: monitoring and evaluation                     </a:t>
            </a:r>
          </a:p>
          <a:p>
            <a:pPr algn="r" fontAlgn="base">
              <a:spcBef>
                <a:spcPct val="0"/>
              </a:spcBef>
              <a:spcAft>
                <a:spcPct val="0"/>
              </a:spcAft>
            </a:pPr>
            <a:r>
              <a:rPr lang="en-US" sz="4800" b="1" dirty="0" smtClean="0">
                <a:solidFill>
                  <a:srgbClr val="006666"/>
                </a:solidFill>
                <a:latin typeface="Stencil" panose="040409050D0802020404" pitchFamily="82" charset="0"/>
                <a:ea typeface="ＭＳ Ｐゴシック" pitchFamily="34" charset="-128"/>
              </a:rPr>
              <a:t>                 </a:t>
            </a:r>
          </a:p>
          <a:p>
            <a:pPr algn="r" fontAlgn="base">
              <a:spcBef>
                <a:spcPct val="0"/>
              </a:spcBef>
              <a:spcAft>
                <a:spcPct val="0"/>
              </a:spcAft>
            </a:pPr>
            <a:r>
              <a:rPr lang="en-US" sz="4400" b="1" dirty="0" smtClean="0">
                <a:solidFill>
                  <a:srgbClr val="800000"/>
                </a:solidFill>
                <a:latin typeface="Berlin Sans FB Demi" pitchFamily="34" charset="0"/>
                <a:ea typeface="ＭＳ Ｐゴシック" pitchFamily="34" charset="-128"/>
              </a:rPr>
              <a:t>                         </a:t>
            </a:r>
          </a:p>
          <a:p>
            <a:pPr algn="ctr" fontAlgn="base">
              <a:spcBef>
                <a:spcPct val="0"/>
              </a:spcBef>
              <a:spcAft>
                <a:spcPct val="0"/>
              </a:spcAft>
            </a:pPr>
            <a:r>
              <a:rPr lang="en-US" sz="4400" b="1" dirty="0" smtClean="0">
                <a:solidFill>
                  <a:srgbClr val="800000"/>
                </a:solidFill>
                <a:latin typeface="Berlin Sans FB Demi" pitchFamily="34" charset="0"/>
                <a:ea typeface="ＭＳ Ｐゴシック" pitchFamily="34" charset="-128"/>
              </a:rPr>
              <a:t>                    </a:t>
            </a:r>
            <a:endParaRPr lang="en-ZA" sz="4400" b="1" dirty="0" smtClean="0">
              <a:solidFill>
                <a:srgbClr val="800000"/>
              </a:solidFill>
              <a:latin typeface="Berlin Sans FB Demi" pitchFamily="34" charset="0"/>
              <a:ea typeface="ＭＳ Ｐゴシック" pitchFamily="34" charset="-128"/>
            </a:endParaRPr>
          </a:p>
        </p:txBody>
      </p:sp>
    </p:spTree>
    <p:extLst>
      <p:ext uri="{BB962C8B-B14F-4D97-AF65-F5344CB8AC3E}">
        <p14:creationId xmlns:p14="http://schemas.microsoft.com/office/powerpoint/2010/main" val="3812474801"/>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4"/>
          <p:cNvSpPr>
            <a:spLocks noChangeArrowheads="1"/>
          </p:cNvSpPr>
          <p:nvPr/>
        </p:nvSpPr>
        <p:spPr bwMode="auto">
          <a:xfrm>
            <a:off x="6876256" y="6207587"/>
            <a:ext cx="21336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algn="r" fontAlgn="base">
              <a:spcBef>
                <a:spcPct val="0"/>
              </a:spcBef>
              <a:spcAft>
                <a:spcPct val="0"/>
              </a:spcAft>
              <a:buFontTx/>
              <a:buNone/>
            </a:pPr>
            <a:fld id="{D0E7AC7B-81B2-45A9-980E-22C829453F5E}" type="slidenum">
              <a:rPr lang="en-US" altLang="en-US" sz="1400">
                <a:solidFill>
                  <a:srgbClr val="000000"/>
                </a:solidFill>
              </a:rPr>
              <a:pPr algn="r" fontAlgn="base">
                <a:spcBef>
                  <a:spcPct val="0"/>
                </a:spcBef>
                <a:spcAft>
                  <a:spcPct val="0"/>
                </a:spcAft>
                <a:buFontTx/>
                <a:buNone/>
              </a:pPr>
              <a:t>29</a:t>
            </a:fld>
            <a:endParaRPr lang="en-US" altLang="en-US" sz="1400" dirty="0">
              <a:solidFill>
                <a:srgbClr val="000000"/>
              </a:solidFill>
            </a:endParaRPr>
          </a:p>
        </p:txBody>
      </p:sp>
      <p:sp>
        <p:nvSpPr>
          <p:cNvPr id="8" name="Rectangle 7"/>
          <p:cNvSpPr/>
          <p:nvPr/>
        </p:nvSpPr>
        <p:spPr bwMode="auto">
          <a:xfrm>
            <a:off x="464058" y="0"/>
            <a:ext cx="8143875" cy="648072"/>
          </a:xfrm>
          <a:prstGeom prst="rect">
            <a:avLst/>
          </a:prstGeom>
          <a:noFill/>
          <a:ln w="76200">
            <a:noFill/>
            <a:headEnd type="none" w="med" len="med"/>
            <a:tailEnd type="none" w="med" len="med"/>
          </a:ln>
          <a:effectLst>
            <a:innerShdw blurRad="444500" dist="50800">
              <a:schemeClr val="accent1">
                <a:lumMod val="50000"/>
                <a:alpha val="50000"/>
              </a:schemeClr>
            </a:innerShdw>
          </a:effectLst>
        </p:spPr>
        <p:style>
          <a:lnRef idx="2">
            <a:schemeClr val="accent5"/>
          </a:lnRef>
          <a:fillRef idx="1">
            <a:schemeClr val="lt1"/>
          </a:fillRef>
          <a:effectRef idx="0">
            <a:schemeClr val="accent5"/>
          </a:effectRef>
          <a:fontRef idx="minor">
            <a:schemeClr val="dk1"/>
          </a:fontRef>
        </p:style>
        <p:txBody>
          <a:bodyPr rIns="36000" anchor="ctr"/>
          <a:lstStyle/>
          <a:p>
            <a:pPr lvl="2" indent="-731838" algn="ctr" fontAlgn="base">
              <a:spcBef>
                <a:spcPct val="0"/>
              </a:spcBef>
              <a:spcAft>
                <a:spcPct val="0"/>
              </a:spcAft>
              <a:defRPr/>
            </a:pPr>
            <a:r>
              <a:rPr lang="en-US" sz="2400" b="1" dirty="0" smtClean="0">
                <a:solidFill>
                  <a:srgbClr val="993300"/>
                </a:solidFill>
                <a:latin typeface="Berlin Sans FB Demi" pitchFamily="34" charset="0"/>
                <a:cs typeface="Aharoni" pitchFamily="2" charset="-79"/>
              </a:rPr>
              <a:t>PROGRAMME 3 </a:t>
            </a:r>
            <a:r>
              <a:rPr lang="en-US" sz="2400" b="1" dirty="0">
                <a:solidFill>
                  <a:srgbClr val="993300"/>
                </a:solidFill>
                <a:latin typeface="Berlin Sans FB Demi" pitchFamily="34" charset="0"/>
                <a:cs typeface="Aharoni" pitchFamily="2" charset="-79"/>
              </a:rPr>
              <a:t>: </a:t>
            </a:r>
            <a:r>
              <a:rPr lang="en-US" sz="2400" b="1" dirty="0" smtClean="0">
                <a:solidFill>
                  <a:srgbClr val="993300"/>
                </a:solidFill>
                <a:latin typeface="Berlin Sans FB Demi" pitchFamily="34" charset="0"/>
                <a:cs typeface="Aharoni" pitchFamily="2" charset="-79"/>
              </a:rPr>
              <a:t>M&amp;E (1) </a:t>
            </a:r>
            <a:endParaRPr lang="en-US" sz="2400" b="1" dirty="0">
              <a:solidFill>
                <a:srgbClr val="993300"/>
              </a:solidFill>
              <a:latin typeface="Berlin Sans FB Demi" pitchFamily="34" charset="0"/>
              <a:cs typeface="Aharoni" pitchFamily="2" charset="-79"/>
            </a:endParaRPr>
          </a:p>
        </p:txBody>
      </p:sp>
      <p:graphicFrame>
        <p:nvGraphicFramePr>
          <p:cNvPr id="6" name="Table 5"/>
          <p:cNvGraphicFramePr>
            <a:graphicFrameLocks noGrp="1"/>
          </p:cNvGraphicFramePr>
          <p:nvPr>
            <p:extLst>
              <p:ext uri="{D42A27DB-BD31-4B8C-83A1-F6EECF244321}">
                <p14:modId xmlns:p14="http://schemas.microsoft.com/office/powerpoint/2010/main" val="2368780035"/>
              </p:ext>
            </p:extLst>
          </p:nvPr>
        </p:nvGraphicFramePr>
        <p:xfrm>
          <a:off x="453794" y="795738"/>
          <a:ext cx="8222662" cy="3464329"/>
        </p:xfrm>
        <a:graphic>
          <a:graphicData uri="http://schemas.openxmlformats.org/drawingml/2006/table">
            <a:tbl>
              <a:tblPr firstRow="1" bandRow="1">
                <a:tableStyleId>{00A15C55-8517-42AA-B614-E9B94910E393}</a:tableStyleId>
              </a:tblPr>
              <a:tblGrid>
                <a:gridCol w="2534030">
                  <a:extLst>
                    <a:ext uri="{9D8B030D-6E8A-4147-A177-3AD203B41FA5}">
                      <a16:colId xmlns:a16="http://schemas.microsoft.com/office/drawing/2014/main" val="20000"/>
                    </a:ext>
                  </a:extLst>
                </a:gridCol>
                <a:gridCol w="1440160">
                  <a:extLst>
                    <a:ext uri="{9D8B030D-6E8A-4147-A177-3AD203B41FA5}">
                      <a16:colId xmlns:a16="http://schemas.microsoft.com/office/drawing/2014/main" val="20001"/>
                    </a:ext>
                  </a:extLst>
                </a:gridCol>
                <a:gridCol w="3946722">
                  <a:extLst>
                    <a:ext uri="{9D8B030D-6E8A-4147-A177-3AD203B41FA5}">
                      <a16:colId xmlns:a16="http://schemas.microsoft.com/office/drawing/2014/main" val="20002"/>
                    </a:ext>
                  </a:extLst>
                </a:gridCol>
                <a:gridCol w="301750">
                  <a:extLst>
                    <a:ext uri="{9D8B030D-6E8A-4147-A177-3AD203B41FA5}">
                      <a16:colId xmlns:a16="http://schemas.microsoft.com/office/drawing/2014/main" val="20003"/>
                    </a:ext>
                  </a:extLst>
                </a:gridCol>
              </a:tblGrid>
              <a:tr h="260987">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800" kern="0" dirty="0" smtClean="0">
                          <a:effectLst/>
                          <a:latin typeface="Arial" panose="020B0604020202020204" pitchFamily="34" charset="0"/>
                          <a:cs typeface="Arial" panose="020B0604020202020204" pitchFamily="34" charset="0"/>
                        </a:rPr>
                        <a:t>Indicator</a:t>
                      </a:r>
                      <a:endParaRPr lang="en-US" sz="1800" b="1" kern="0" dirty="0" smtClean="0">
                        <a:effectLst/>
                        <a:latin typeface="Arial" panose="020B0604020202020204" pitchFamily="34" charset="0"/>
                        <a:cs typeface="Arial" panose="020B0604020202020204" pitchFamily="34" charset="0"/>
                      </a:endParaRPr>
                    </a:p>
                  </a:txBody>
                  <a:tcPr marL="14699" marR="14699" marT="0" marB="0">
                    <a:lnL w="12700" cap="flat" cmpd="sng" algn="ctr">
                      <a:solidFill>
                        <a:srgbClr val="006666"/>
                      </a:solidFill>
                      <a:prstDash val="solid"/>
                      <a:round/>
                      <a:headEnd type="none" w="med" len="med"/>
                      <a:tailEnd type="none" w="med" len="med"/>
                    </a:lnL>
                    <a:lnR w="12700" cap="flat" cmpd="sng" algn="ctr">
                      <a:solidFill>
                        <a:srgbClr val="006666"/>
                      </a:solidFill>
                      <a:prstDash val="solid"/>
                      <a:round/>
                      <a:headEnd type="none" w="med" len="med"/>
                      <a:tailEnd type="none" w="med" len="med"/>
                    </a:lnR>
                    <a:lnT w="12700" cap="flat" cmpd="sng" algn="ctr">
                      <a:solidFill>
                        <a:srgbClr val="006666"/>
                      </a:solidFill>
                      <a:prstDash val="solid"/>
                      <a:round/>
                      <a:headEnd type="none" w="med" len="med"/>
                      <a:tailEnd type="none" w="med" len="med"/>
                    </a:lnT>
                    <a:lnB w="12700" cap="flat" cmpd="sng" algn="ctr">
                      <a:solidFill>
                        <a:srgbClr val="006666"/>
                      </a:solidFill>
                      <a:prstDash val="solid"/>
                      <a:round/>
                      <a:headEnd type="none" w="med" len="med"/>
                      <a:tailEnd type="none" w="med" len="med"/>
                    </a:lnB>
                    <a:solidFill>
                      <a:schemeClr val="accent5">
                        <a:lumMod val="50000"/>
                      </a:schemeClr>
                    </a:solidFill>
                  </a:tcPr>
                </a:tc>
                <a:tc>
                  <a:txBody>
                    <a:bodyPr/>
                    <a:lstStyle/>
                    <a:p>
                      <a:pPr marL="0" marR="0" algn="ctr">
                        <a:lnSpc>
                          <a:spcPct val="100000"/>
                        </a:lnSpc>
                        <a:spcBef>
                          <a:spcPts val="0"/>
                        </a:spcBef>
                        <a:spcAft>
                          <a:spcPts val="0"/>
                        </a:spcAft>
                      </a:pPr>
                      <a:r>
                        <a:rPr lang="en-GB" sz="1800" baseline="0" dirty="0" smtClean="0">
                          <a:effectLst/>
                          <a:latin typeface="Arial" panose="020B0604020202020204" pitchFamily="34" charset="0"/>
                          <a:cs typeface="Arial" panose="020B0604020202020204" pitchFamily="34" charset="0"/>
                        </a:rPr>
                        <a:t>APP Target</a:t>
                      </a:r>
                      <a:endParaRPr lang="en-US" sz="1800" b="1" dirty="0">
                        <a:effectLst/>
                        <a:latin typeface="Arial" panose="020B0604020202020204" pitchFamily="34" charset="0"/>
                        <a:ea typeface="Times New Roman" panose="02020603050405020304" pitchFamily="18" charset="0"/>
                        <a:cs typeface="Arial" panose="020B0604020202020204" pitchFamily="34" charset="0"/>
                      </a:endParaRPr>
                    </a:p>
                  </a:txBody>
                  <a:tcPr marL="14699" marR="14699" marT="0" marB="0">
                    <a:lnL w="12700" cap="flat" cmpd="sng" algn="ctr">
                      <a:solidFill>
                        <a:srgbClr val="006666"/>
                      </a:solidFill>
                      <a:prstDash val="solid"/>
                      <a:round/>
                      <a:headEnd type="none" w="med" len="med"/>
                      <a:tailEnd type="none" w="med" len="med"/>
                    </a:lnL>
                    <a:lnR w="12700" cap="flat" cmpd="sng" algn="ctr">
                      <a:solidFill>
                        <a:srgbClr val="006666"/>
                      </a:solidFill>
                      <a:prstDash val="solid"/>
                      <a:round/>
                      <a:headEnd type="none" w="med" len="med"/>
                      <a:tailEnd type="none" w="med" len="med"/>
                    </a:lnR>
                    <a:lnT w="12700" cap="flat" cmpd="sng" algn="ctr">
                      <a:solidFill>
                        <a:srgbClr val="006666"/>
                      </a:solidFill>
                      <a:prstDash val="solid"/>
                      <a:round/>
                      <a:headEnd type="none" w="med" len="med"/>
                      <a:tailEnd type="none" w="med" len="med"/>
                    </a:lnT>
                    <a:lnB w="12700" cap="flat" cmpd="sng" algn="ctr">
                      <a:solidFill>
                        <a:srgbClr val="006666"/>
                      </a:solidFill>
                      <a:prstDash val="solid"/>
                      <a:round/>
                      <a:headEnd type="none" w="med" len="med"/>
                      <a:tailEnd type="none" w="med" len="med"/>
                    </a:lnB>
                    <a:solidFill>
                      <a:schemeClr val="accent5">
                        <a:lumMod val="50000"/>
                      </a:schemeClr>
                    </a:solidFill>
                  </a:tcPr>
                </a:tc>
                <a:tc gridSpan="2">
                  <a:txBody>
                    <a:bodyPr/>
                    <a:lstStyle/>
                    <a:p>
                      <a:pPr marL="0" marR="0" algn="ctr">
                        <a:lnSpc>
                          <a:spcPct val="100000"/>
                        </a:lnSpc>
                        <a:spcBef>
                          <a:spcPts val="0"/>
                        </a:spcBef>
                        <a:spcAft>
                          <a:spcPts val="0"/>
                        </a:spcAft>
                      </a:pPr>
                      <a:r>
                        <a:rPr lang="en-GB" sz="1800" baseline="0" dirty="0" smtClean="0">
                          <a:effectLst/>
                          <a:latin typeface="Arial" panose="020B0604020202020204" pitchFamily="34" charset="0"/>
                          <a:cs typeface="Arial" panose="020B0604020202020204" pitchFamily="34" charset="0"/>
                        </a:rPr>
                        <a:t>Consolidated Achievement</a:t>
                      </a:r>
                      <a:endParaRPr lang="en-GB" sz="1800" b="1" baseline="0" dirty="0" smtClean="0">
                        <a:effectLst/>
                        <a:latin typeface="Arial" panose="020B0604020202020204" pitchFamily="34" charset="0"/>
                        <a:cs typeface="Arial" panose="020B0604020202020204" pitchFamily="34" charset="0"/>
                      </a:endParaRPr>
                    </a:p>
                  </a:txBody>
                  <a:tcPr marL="14699" marR="14699" marT="0" marB="0">
                    <a:lnL w="12700" cap="flat" cmpd="sng" algn="ctr">
                      <a:solidFill>
                        <a:srgbClr val="006666"/>
                      </a:solidFill>
                      <a:prstDash val="solid"/>
                      <a:round/>
                      <a:headEnd type="none" w="med" len="med"/>
                      <a:tailEnd type="none" w="med" len="med"/>
                    </a:lnL>
                    <a:lnR w="12700" cap="flat" cmpd="sng" algn="ctr">
                      <a:solidFill>
                        <a:srgbClr val="006666"/>
                      </a:solidFill>
                      <a:prstDash val="solid"/>
                      <a:round/>
                      <a:headEnd type="none" w="med" len="med"/>
                      <a:tailEnd type="none" w="med" len="med"/>
                    </a:lnR>
                    <a:lnT w="12700" cap="flat" cmpd="sng" algn="ctr">
                      <a:solidFill>
                        <a:srgbClr val="006666"/>
                      </a:solidFill>
                      <a:prstDash val="solid"/>
                      <a:round/>
                      <a:headEnd type="none" w="med" len="med"/>
                      <a:tailEnd type="none" w="med" len="med"/>
                    </a:lnT>
                    <a:lnB w="12700" cap="flat" cmpd="sng" algn="ctr">
                      <a:solidFill>
                        <a:srgbClr val="006666"/>
                      </a:solidFill>
                      <a:prstDash val="solid"/>
                      <a:round/>
                      <a:headEnd type="none" w="med" len="med"/>
                      <a:tailEnd type="none" w="med" len="med"/>
                    </a:lnB>
                    <a:solidFill>
                      <a:schemeClr val="accent5">
                        <a:lumMod val="50000"/>
                      </a:schemeClr>
                    </a:solidFill>
                  </a:tcPr>
                </a:tc>
                <a:tc hMerge="1">
                  <a:txBody>
                    <a:bodyPr/>
                    <a:lstStyle/>
                    <a:p>
                      <a:pPr marL="0" marR="0" algn="ctr">
                        <a:lnSpc>
                          <a:spcPct val="100000"/>
                        </a:lnSpc>
                        <a:spcBef>
                          <a:spcPts val="0"/>
                        </a:spcBef>
                        <a:spcAft>
                          <a:spcPts val="0"/>
                        </a:spcAft>
                      </a:pPr>
                      <a:endParaRPr lang="en-GB" sz="1800" baseline="0" dirty="0" smtClean="0">
                        <a:effectLst/>
                      </a:endParaRPr>
                    </a:p>
                  </a:txBody>
                  <a:tcPr marL="14699" marR="14699" marT="0" marB="0" anchor="ctr">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solidFill>
                      <a:schemeClr val="accent5">
                        <a:lumMod val="75000"/>
                      </a:schemeClr>
                    </a:solidFill>
                  </a:tcPr>
                </a:tc>
                <a:extLst>
                  <a:ext uri="{0D108BD9-81ED-4DB2-BD59-A6C34878D82A}">
                    <a16:rowId xmlns:a16="http://schemas.microsoft.com/office/drawing/2014/main" val="10000"/>
                  </a:ext>
                </a:extLst>
              </a:tr>
              <a:tr h="1913561">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US" sz="1800" u="none" strike="noStrike" kern="1200" baseline="0" dirty="0" smtClean="0">
                          <a:latin typeface="Arial" panose="020B0604020202020204" pitchFamily="34" charset="0"/>
                          <a:cs typeface="Arial" panose="020B0604020202020204" pitchFamily="34" charset="0"/>
                        </a:rPr>
                        <a:t>Number of CVP Promotion Engagements held by 31 March 2020</a:t>
                      </a:r>
                      <a:endParaRPr lang="en-ZA" sz="1800" b="0" i="0" u="none" strike="noStrike" dirty="0">
                        <a:solidFill>
                          <a:srgbClr val="000000"/>
                        </a:solidFill>
                        <a:effectLst/>
                        <a:latin typeface="Arial" panose="020B0604020202020204" pitchFamily="34" charset="0"/>
                        <a:cs typeface="Arial" panose="020B0604020202020204" pitchFamily="34" charset="0"/>
                      </a:endParaRPr>
                    </a:p>
                  </a:txBody>
                  <a:tcPr marL="0" marR="0" marT="0" marB="0">
                    <a:lnL w="12700" cap="flat" cmpd="sng" algn="ctr">
                      <a:solidFill>
                        <a:srgbClr val="006666"/>
                      </a:solidFill>
                      <a:prstDash val="solid"/>
                      <a:round/>
                      <a:headEnd type="none" w="med" len="med"/>
                      <a:tailEnd type="none" w="med" len="med"/>
                    </a:lnL>
                    <a:lnR w="12700" cap="flat" cmpd="sng" algn="ctr">
                      <a:solidFill>
                        <a:srgbClr val="006666"/>
                      </a:solidFill>
                      <a:prstDash val="solid"/>
                      <a:round/>
                      <a:headEnd type="none" w="med" len="med"/>
                      <a:tailEnd type="none" w="med" len="med"/>
                    </a:lnR>
                    <a:lnT w="12700" cap="flat" cmpd="sng" algn="ctr">
                      <a:solidFill>
                        <a:srgbClr val="006666"/>
                      </a:solidFill>
                      <a:prstDash val="solid"/>
                      <a:round/>
                      <a:headEnd type="none" w="med" len="med"/>
                      <a:tailEnd type="none" w="med" len="med"/>
                    </a:lnT>
                    <a:lnB w="12700" cap="flat" cmpd="sng" algn="ctr">
                      <a:solidFill>
                        <a:srgbClr val="006666"/>
                      </a:solidFill>
                      <a:prstDash val="solid"/>
                      <a:round/>
                      <a:headEnd type="none" w="med" len="med"/>
                      <a:tailEnd type="none" w="med" len="med"/>
                    </a:lnB>
                    <a:noFill/>
                  </a:tcPr>
                </a:tc>
                <a:tc>
                  <a:txBody>
                    <a:bodyPr/>
                    <a:lstStyle/>
                    <a:p>
                      <a:pPr algn="l" fontAlgn="t"/>
                      <a:r>
                        <a:rPr lang="en-ZA" sz="1800" b="0" u="none" strike="noStrike" dirty="0" smtClean="0">
                          <a:effectLst/>
                          <a:latin typeface="Arial" panose="020B0604020202020204" pitchFamily="34" charset="0"/>
                          <a:cs typeface="Arial" panose="020B0604020202020204" pitchFamily="34" charset="0"/>
                        </a:rPr>
                        <a:t>Annual: 10</a:t>
                      </a:r>
                      <a:endParaRPr lang="en-ZA" sz="1800" b="0" i="0" u="none" strike="noStrike" dirty="0">
                        <a:solidFill>
                          <a:schemeClr val="tx1"/>
                        </a:solidFill>
                        <a:effectLst/>
                        <a:latin typeface="Arial" panose="020B0604020202020204" pitchFamily="34" charset="0"/>
                        <a:cs typeface="Arial" panose="020B0604020202020204" pitchFamily="34" charset="0"/>
                      </a:endParaRPr>
                    </a:p>
                  </a:txBody>
                  <a:tcPr marL="0" marR="0" marT="0" marB="0">
                    <a:lnL w="12700" cap="flat" cmpd="sng" algn="ctr">
                      <a:solidFill>
                        <a:srgbClr val="006666"/>
                      </a:solidFill>
                      <a:prstDash val="solid"/>
                      <a:round/>
                      <a:headEnd type="none" w="med" len="med"/>
                      <a:tailEnd type="none" w="med" len="med"/>
                    </a:lnL>
                    <a:lnR w="12700" cap="flat" cmpd="sng" algn="ctr">
                      <a:solidFill>
                        <a:srgbClr val="006666"/>
                      </a:solidFill>
                      <a:prstDash val="solid"/>
                      <a:round/>
                      <a:headEnd type="none" w="med" len="med"/>
                      <a:tailEnd type="none" w="med" len="med"/>
                    </a:lnR>
                    <a:lnT w="12700" cap="flat" cmpd="sng" algn="ctr">
                      <a:solidFill>
                        <a:srgbClr val="006666"/>
                      </a:solidFill>
                      <a:prstDash val="solid"/>
                      <a:round/>
                      <a:headEnd type="none" w="med" len="med"/>
                      <a:tailEnd type="none" w="med" len="med"/>
                    </a:lnT>
                    <a:lnB w="12700" cap="flat" cmpd="sng" algn="ctr">
                      <a:solidFill>
                        <a:srgbClr val="006666"/>
                      </a:solidFill>
                      <a:prstDash val="solid"/>
                      <a:round/>
                      <a:headEnd type="none" w="med" len="med"/>
                      <a:tailEnd type="none" w="med" len="med"/>
                    </a:lnB>
                    <a:noFill/>
                  </a:tcPr>
                </a:tc>
                <a:tc>
                  <a:txBody>
                    <a:bodyPr/>
                    <a:lstStyle/>
                    <a:p>
                      <a:pPr marL="0" indent="0" algn="just" fontAlgn="t">
                        <a:buFont typeface="Arial" panose="020B0604020202020204" pitchFamily="34" charset="0"/>
                        <a:buNone/>
                      </a:pPr>
                      <a:r>
                        <a:rPr lang="en-US" altLang="en-US" sz="1800" b="1" i="1" baseline="0" dirty="0" smtClean="0">
                          <a:latin typeface="Arial" panose="020B0604020202020204" pitchFamily="34" charset="0"/>
                          <a:cs typeface="Arial" panose="020B0604020202020204" pitchFamily="34" charset="0"/>
                        </a:rPr>
                        <a:t>Target exceeded</a:t>
                      </a:r>
                    </a:p>
                    <a:p>
                      <a:pPr marL="0" indent="0" algn="just" fontAlgn="t">
                        <a:buFont typeface="Arial" panose="020B0604020202020204" pitchFamily="34" charset="0"/>
                        <a:buNone/>
                      </a:pPr>
                      <a:endParaRPr lang="en-US" altLang="en-US" sz="1800" b="0" i="0" baseline="0" dirty="0" smtClean="0">
                        <a:latin typeface="Arial" panose="020B0604020202020204" pitchFamily="34" charset="0"/>
                        <a:cs typeface="Arial" panose="020B0604020202020204" pitchFamily="34" charset="0"/>
                      </a:endParaRPr>
                    </a:p>
                    <a:p>
                      <a:pPr marL="0" indent="0" algn="just" fontAlgn="t">
                        <a:buFont typeface="Arial" panose="020B0604020202020204" pitchFamily="34" charset="0"/>
                        <a:buNone/>
                      </a:pPr>
                      <a:r>
                        <a:rPr lang="en-US" altLang="en-US" sz="1800" b="0" i="0" baseline="0" dirty="0" smtClean="0">
                          <a:latin typeface="Arial" panose="020B0604020202020204" pitchFamily="34" charset="0"/>
                          <a:cs typeface="Arial" panose="020B0604020202020204" pitchFamily="34" charset="0"/>
                        </a:rPr>
                        <a:t>A total of 58 engagements were held</a:t>
                      </a:r>
                    </a:p>
                    <a:p>
                      <a:pPr marL="0" indent="0" algn="just" fontAlgn="t">
                        <a:buFont typeface="Arial" panose="020B0604020202020204" pitchFamily="34" charset="0"/>
                        <a:buNone/>
                      </a:pPr>
                      <a:endParaRPr lang="en-GB" altLang="en-US" sz="1800" baseline="0" dirty="0" smtClean="0">
                        <a:latin typeface="Arial" panose="020B0604020202020204" pitchFamily="34" charset="0"/>
                        <a:cs typeface="Arial" panose="020B0604020202020204" pitchFamily="34" charset="0"/>
                      </a:endParaRPr>
                    </a:p>
                    <a:p>
                      <a:pPr marL="0" marR="0" lvl="0" indent="0" algn="l" defTabSz="914400" rtl="0" eaLnBrk="1" fontAlgn="t" latinLnBrk="0" hangingPunct="1">
                        <a:lnSpc>
                          <a:spcPct val="100000"/>
                        </a:lnSpc>
                        <a:spcBef>
                          <a:spcPts val="0"/>
                        </a:spcBef>
                        <a:spcAft>
                          <a:spcPts val="0"/>
                        </a:spcAft>
                        <a:buClrTx/>
                        <a:buSzTx/>
                        <a:buFont typeface="Arial" panose="020B0604020202020204" pitchFamily="34" charset="0"/>
                        <a:buNone/>
                        <a:tabLst>
                          <a:tab pos="3546475" algn="l"/>
                        </a:tabLst>
                        <a:defRPr/>
                      </a:pPr>
                      <a:r>
                        <a:rPr lang="en-US" sz="1800" i="1" kern="1200" dirty="0" smtClean="0">
                          <a:solidFill>
                            <a:schemeClr val="dk1"/>
                          </a:solidFill>
                          <a:effectLst/>
                          <a:latin typeface="Arial" panose="020B0604020202020204" pitchFamily="34" charset="0"/>
                          <a:ea typeface="+mn-ea"/>
                          <a:cs typeface="Arial" panose="020B0604020202020204" pitchFamily="34" charset="0"/>
                        </a:rPr>
                        <a:t>Target exceeded due to invitations, seizing of opportunities and requests from stakeholders </a:t>
                      </a:r>
                      <a:endParaRPr lang="en-US" altLang="en-US" sz="1800" baseline="0" dirty="0" smtClean="0">
                        <a:latin typeface="Arial" panose="020B0604020202020204" pitchFamily="34" charset="0"/>
                        <a:cs typeface="Arial" panose="020B0604020202020204" pitchFamily="34" charset="0"/>
                      </a:endParaRPr>
                    </a:p>
                  </a:txBody>
                  <a:tcPr marL="0" marR="0" marT="0" marB="0">
                    <a:lnL w="12700" cap="flat" cmpd="sng" algn="ctr">
                      <a:solidFill>
                        <a:srgbClr val="006666"/>
                      </a:solidFill>
                      <a:prstDash val="solid"/>
                      <a:round/>
                      <a:headEnd type="none" w="med" len="med"/>
                      <a:tailEnd type="none" w="med" len="med"/>
                    </a:lnL>
                    <a:lnR w="12700" cap="flat" cmpd="sng" algn="ctr">
                      <a:solidFill>
                        <a:srgbClr val="006666"/>
                      </a:solidFill>
                      <a:prstDash val="solid"/>
                      <a:round/>
                      <a:headEnd type="none" w="med" len="med"/>
                      <a:tailEnd type="none" w="med" len="med"/>
                    </a:lnR>
                    <a:lnT w="12700" cap="flat" cmpd="sng" algn="ctr">
                      <a:solidFill>
                        <a:srgbClr val="006666"/>
                      </a:solidFill>
                      <a:prstDash val="solid"/>
                      <a:round/>
                      <a:headEnd type="none" w="med" len="med"/>
                      <a:tailEnd type="none" w="med" len="med"/>
                    </a:lnT>
                    <a:lnB w="12700" cap="flat" cmpd="sng" algn="ctr">
                      <a:solidFill>
                        <a:srgbClr val="006666"/>
                      </a:solidFill>
                      <a:prstDash val="solid"/>
                      <a:round/>
                      <a:headEnd type="none" w="med" len="med"/>
                      <a:tailEnd type="none" w="med" len="med"/>
                    </a:lnB>
                    <a:noFill/>
                  </a:tcPr>
                </a:tc>
                <a:tc>
                  <a:txBody>
                    <a:bodyPr/>
                    <a:lstStyle/>
                    <a:p>
                      <a:pPr algn="ctr"/>
                      <a:r>
                        <a:rPr lang="en-US" sz="1600" b="1" i="0" dirty="0" smtClean="0">
                          <a:latin typeface="Arial" panose="020B0604020202020204" pitchFamily="34" charset="0"/>
                          <a:cs typeface="Arial" panose="020B0604020202020204" pitchFamily="34" charset="0"/>
                        </a:rPr>
                        <a:t>Exceeded </a:t>
                      </a:r>
                    </a:p>
                  </a:txBody>
                  <a:tcPr marL="14699" marR="14699" marT="0" marB="0" vert="vert270">
                    <a:lnL w="12700" cap="flat" cmpd="sng" algn="ctr">
                      <a:solidFill>
                        <a:srgbClr val="006666"/>
                      </a:solidFill>
                      <a:prstDash val="solid"/>
                      <a:round/>
                      <a:headEnd type="none" w="med" len="med"/>
                      <a:tailEnd type="none" w="med" len="med"/>
                    </a:lnL>
                    <a:lnR w="12700" cap="flat" cmpd="sng" algn="ctr">
                      <a:solidFill>
                        <a:srgbClr val="006666"/>
                      </a:solidFill>
                      <a:prstDash val="solid"/>
                      <a:round/>
                      <a:headEnd type="none" w="med" len="med"/>
                      <a:tailEnd type="none" w="med" len="med"/>
                    </a:lnR>
                    <a:lnT w="12700" cap="flat" cmpd="sng" algn="ctr">
                      <a:solidFill>
                        <a:srgbClr val="006666"/>
                      </a:solidFill>
                      <a:prstDash val="solid"/>
                      <a:round/>
                      <a:headEnd type="none" w="med" len="med"/>
                      <a:tailEnd type="none" w="med" len="med"/>
                    </a:lnT>
                    <a:lnB w="12700" cap="flat" cmpd="sng" algn="ctr">
                      <a:solidFill>
                        <a:srgbClr val="006666"/>
                      </a:solidFill>
                      <a:prstDash val="solid"/>
                      <a:round/>
                      <a:headEnd type="none" w="med" len="med"/>
                      <a:tailEnd type="none" w="med" len="med"/>
                    </a:lnB>
                    <a:solidFill>
                      <a:srgbClr val="00B050"/>
                    </a:solidFill>
                  </a:tcPr>
                </a:tc>
                <a:extLst>
                  <a:ext uri="{0D108BD9-81ED-4DB2-BD59-A6C34878D82A}">
                    <a16:rowId xmlns:a16="http://schemas.microsoft.com/office/drawing/2014/main" val="10003"/>
                  </a:ext>
                </a:extLst>
              </a:tr>
              <a:tr h="1269769">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US" sz="1800" kern="1200" dirty="0" smtClean="0">
                          <a:solidFill>
                            <a:schemeClr val="dk1"/>
                          </a:solidFill>
                          <a:effectLst/>
                          <a:latin typeface="Arial" panose="020B0604020202020204" pitchFamily="34" charset="0"/>
                          <a:ea typeface="+mn-ea"/>
                          <a:cs typeface="Arial" panose="020B0604020202020204" pitchFamily="34" charset="0"/>
                        </a:rPr>
                        <a:t>Number of reports on Evaluation of departments against the CVPs produced</a:t>
                      </a:r>
                      <a:endParaRPr lang="en-ZA" sz="1800" b="0" i="0" u="none" strike="noStrike" dirty="0">
                        <a:solidFill>
                          <a:srgbClr val="000000"/>
                        </a:solidFill>
                        <a:effectLst/>
                        <a:latin typeface="Arial" panose="020B0604020202020204" pitchFamily="34" charset="0"/>
                        <a:cs typeface="Arial" panose="020B0604020202020204" pitchFamily="34" charset="0"/>
                      </a:endParaRPr>
                    </a:p>
                  </a:txBody>
                  <a:tcPr marL="0" marR="0" marT="0" marB="0">
                    <a:lnL w="12700" cap="flat" cmpd="sng" algn="ctr">
                      <a:solidFill>
                        <a:srgbClr val="006666"/>
                      </a:solidFill>
                      <a:prstDash val="solid"/>
                      <a:round/>
                      <a:headEnd type="none" w="med" len="med"/>
                      <a:tailEnd type="none" w="med" len="med"/>
                    </a:lnL>
                    <a:lnR w="12700" cap="flat" cmpd="sng" algn="ctr">
                      <a:solidFill>
                        <a:srgbClr val="006666"/>
                      </a:solidFill>
                      <a:prstDash val="solid"/>
                      <a:round/>
                      <a:headEnd type="none" w="med" len="med"/>
                      <a:tailEnd type="none" w="med" len="med"/>
                    </a:lnR>
                    <a:lnT w="12700" cap="flat" cmpd="sng" algn="ctr">
                      <a:solidFill>
                        <a:srgbClr val="006666"/>
                      </a:solidFill>
                      <a:prstDash val="solid"/>
                      <a:round/>
                      <a:headEnd type="none" w="med" len="med"/>
                      <a:tailEnd type="none" w="med" len="med"/>
                    </a:lnT>
                    <a:lnB w="12700" cap="flat" cmpd="sng" algn="ctr">
                      <a:solidFill>
                        <a:srgbClr val="006666"/>
                      </a:solidFill>
                      <a:prstDash val="solid"/>
                      <a:round/>
                      <a:headEnd type="none" w="med" len="med"/>
                      <a:tailEnd type="none" w="med" len="med"/>
                    </a:lnB>
                    <a:noFill/>
                  </a:tcPr>
                </a:tc>
                <a:tc>
                  <a:txBody>
                    <a:bodyPr/>
                    <a:lstStyle/>
                    <a:p>
                      <a:pPr algn="l" fontAlgn="t"/>
                      <a:r>
                        <a:rPr lang="en-ZA" sz="1800" b="0" i="0" u="none" strike="noStrike" dirty="0" smtClean="0">
                          <a:solidFill>
                            <a:schemeClr val="tx1"/>
                          </a:solidFill>
                          <a:effectLst/>
                          <a:latin typeface="Arial" panose="020B0604020202020204" pitchFamily="34" charset="0"/>
                          <a:cs typeface="Arial" panose="020B0604020202020204" pitchFamily="34" charset="0"/>
                        </a:rPr>
                        <a:t>Annual: 12</a:t>
                      </a:r>
                      <a:endParaRPr lang="en-ZA" sz="1800" b="0" i="0" u="none" strike="noStrike" dirty="0">
                        <a:solidFill>
                          <a:schemeClr val="tx1"/>
                        </a:solidFill>
                        <a:effectLst/>
                        <a:latin typeface="Arial" panose="020B0604020202020204" pitchFamily="34" charset="0"/>
                        <a:cs typeface="Arial" panose="020B0604020202020204" pitchFamily="34" charset="0"/>
                      </a:endParaRPr>
                    </a:p>
                  </a:txBody>
                  <a:tcPr marL="0" marR="0" marT="0" marB="0">
                    <a:lnL w="12700" cap="flat" cmpd="sng" algn="ctr">
                      <a:solidFill>
                        <a:srgbClr val="006666"/>
                      </a:solidFill>
                      <a:prstDash val="solid"/>
                      <a:round/>
                      <a:headEnd type="none" w="med" len="med"/>
                      <a:tailEnd type="none" w="med" len="med"/>
                    </a:lnL>
                    <a:lnR w="12700" cap="flat" cmpd="sng" algn="ctr">
                      <a:solidFill>
                        <a:srgbClr val="006666"/>
                      </a:solidFill>
                      <a:prstDash val="solid"/>
                      <a:round/>
                      <a:headEnd type="none" w="med" len="med"/>
                      <a:tailEnd type="none" w="med" len="med"/>
                    </a:lnR>
                    <a:lnT w="12700" cap="flat" cmpd="sng" algn="ctr">
                      <a:solidFill>
                        <a:srgbClr val="006666"/>
                      </a:solidFill>
                      <a:prstDash val="solid"/>
                      <a:round/>
                      <a:headEnd type="none" w="med" len="med"/>
                      <a:tailEnd type="none" w="med" len="med"/>
                    </a:lnT>
                    <a:lnB w="12700" cap="flat" cmpd="sng" algn="ctr">
                      <a:solidFill>
                        <a:srgbClr val="006666"/>
                      </a:solidFill>
                      <a:prstDash val="solid"/>
                      <a:round/>
                      <a:headEnd type="none" w="med" len="med"/>
                      <a:tailEnd type="none" w="med" len="med"/>
                    </a:lnB>
                    <a:noFill/>
                  </a:tcPr>
                </a:tc>
                <a:tc>
                  <a:txBody>
                    <a:bodyPr/>
                    <a:lstStyle/>
                    <a:p>
                      <a:pPr marL="0" indent="0" algn="just" fontAlgn="t">
                        <a:buFont typeface="Arial" panose="020B0604020202020204" pitchFamily="34" charset="0"/>
                        <a:buNone/>
                      </a:pPr>
                      <a:r>
                        <a:rPr lang="en-US" altLang="en-US" sz="1800" b="1" i="1" baseline="0" dirty="0" smtClean="0">
                          <a:latin typeface="Arial" panose="020B0604020202020204" pitchFamily="34" charset="0"/>
                          <a:cs typeface="Arial" panose="020B0604020202020204" pitchFamily="34" charset="0"/>
                        </a:rPr>
                        <a:t>Target achieved</a:t>
                      </a:r>
                    </a:p>
                    <a:p>
                      <a:pPr marL="0" indent="0" algn="just" fontAlgn="t">
                        <a:buFont typeface="Arial" panose="020B0604020202020204" pitchFamily="34" charset="0"/>
                        <a:buNone/>
                      </a:pPr>
                      <a:r>
                        <a:rPr lang="en-US" altLang="en-US" sz="1800" baseline="0" dirty="0" smtClean="0">
                          <a:latin typeface="Arial" panose="020B0604020202020204" pitchFamily="34" charset="0"/>
                          <a:cs typeface="Arial" panose="020B0604020202020204" pitchFamily="34" charset="0"/>
                        </a:rPr>
                        <a:t>12 Reports on evaluation of departments produced</a:t>
                      </a:r>
                    </a:p>
                  </a:txBody>
                  <a:tcPr marL="0" marR="0" marT="0" marB="0">
                    <a:lnL w="12700" cap="flat" cmpd="sng" algn="ctr">
                      <a:solidFill>
                        <a:srgbClr val="006666"/>
                      </a:solidFill>
                      <a:prstDash val="solid"/>
                      <a:round/>
                      <a:headEnd type="none" w="med" len="med"/>
                      <a:tailEnd type="none" w="med" len="med"/>
                    </a:lnL>
                    <a:lnR w="12700" cap="flat" cmpd="sng" algn="ctr">
                      <a:solidFill>
                        <a:srgbClr val="006666"/>
                      </a:solidFill>
                      <a:prstDash val="solid"/>
                      <a:round/>
                      <a:headEnd type="none" w="med" len="med"/>
                      <a:tailEnd type="none" w="med" len="med"/>
                    </a:lnR>
                    <a:lnT w="12700" cap="flat" cmpd="sng" algn="ctr">
                      <a:solidFill>
                        <a:srgbClr val="006666"/>
                      </a:solidFill>
                      <a:prstDash val="solid"/>
                      <a:round/>
                      <a:headEnd type="none" w="med" len="med"/>
                      <a:tailEnd type="none" w="med" len="med"/>
                    </a:lnT>
                    <a:lnB w="12700" cap="flat" cmpd="sng" algn="ctr">
                      <a:solidFill>
                        <a:srgbClr val="006666"/>
                      </a:solidFill>
                      <a:prstDash val="solid"/>
                      <a:round/>
                      <a:headEnd type="none" w="med" len="med"/>
                      <a:tailEnd type="none" w="med" len="med"/>
                    </a:lnB>
                    <a:noFill/>
                  </a:tcPr>
                </a:tc>
                <a:tc>
                  <a:txBody>
                    <a:bodyPr/>
                    <a:lstStyle/>
                    <a:p>
                      <a:pPr algn="ctr"/>
                      <a:r>
                        <a:rPr lang="en-US" sz="1600" b="1" i="0" dirty="0" smtClean="0">
                          <a:latin typeface="Arial" panose="020B0604020202020204" pitchFamily="34" charset="0"/>
                          <a:cs typeface="Arial" panose="020B0604020202020204" pitchFamily="34" charset="0"/>
                        </a:rPr>
                        <a:t>Achieved</a:t>
                      </a:r>
                    </a:p>
                  </a:txBody>
                  <a:tcPr marL="14699" marR="14699" marT="0" marB="0" vert="vert270">
                    <a:lnL w="12700" cap="flat" cmpd="sng" algn="ctr">
                      <a:solidFill>
                        <a:srgbClr val="006666"/>
                      </a:solidFill>
                      <a:prstDash val="solid"/>
                      <a:round/>
                      <a:headEnd type="none" w="med" len="med"/>
                      <a:tailEnd type="none" w="med" len="med"/>
                    </a:lnL>
                    <a:lnR w="12700" cap="flat" cmpd="sng" algn="ctr">
                      <a:solidFill>
                        <a:srgbClr val="006666"/>
                      </a:solidFill>
                      <a:prstDash val="solid"/>
                      <a:round/>
                      <a:headEnd type="none" w="med" len="med"/>
                      <a:tailEnd type="none" w="med" len="med"/>
                    </a:lnR>
                    <a:lnT w="12700" cap="flat" cmpd="sng" algn="ctr">
                      <a:solidFill>
                        <a:srgbClr val="006666"/>
                      </a:solidFill>
                      <a:prstDash val="solid"/>
                      <a:round/>
                      <a:headEnd type="none" w="med" len="med"/>
                      <a:tailEnd type="none" w="med" len="med"/>
                    </a:lnT>
                    <a:lnB w="12700" cap="flat" cmpd="sng" algn="ctr">
                      <a:solidFill>
                        <a:srgbClr val="006666"/>
                      </a:solidFill>
                      <a:prstDash val="solid"/>
                      <a:round/>
                      <a:headEnd type="none" w="med" len="med"/>
                      <a:tailEnd type="none" w="med" len="med"/>
                    </a:lnB>
                    <a:solidFill>
                      <a:srgbClr val="00B050"/>
                    </a:solidFill>
                  </a:tcPr>
                </a:tc>
                <a:extLst>
                  <a:ext uri="{0D108BD9-81ED-4DB2-BD59-A6C34878D82A}">
                    <a16:rowId xmlns:a16="http://schemas.microsoft.com/office/drawing/2014/main" val="10005"/>
                  </a:ext>
                </a:extLst>
              </a:tr>
            </a:tbl>
          </a:graphicData>
        </a:graphic>
      </p:graphicFrame>
      <p:sp>
        <p:nvSpPr>
          <p:cNvPr id="2" name="Rectangle 1"/>
          <p:cNvSpPr/>
          <p:nvPr/>
        </p:nvSpPr>
        <p:spPr>
          <a:xfrm>
            <a:off x="359531" y="4414387"/>
            <a:ext cx="8352928" cy="2031325"/>
          </a:xfrm>
          <a:prstGeom prst="rect">
            <a:avLst/>
          </a:prstGeom>
        </p:spPr>
        <p:txBody>
          <a:bodyPr wrap="square">
            <a:spAutoFit/>
          </a:bodyPr>
          <a:lstStyle/>
          <a:p>
            <a:pPr marL="285750" indent="-285750" algn="just">
              <a:buFont typeface="Arial" panose="020B0604020202020204" pitchFamily="34" charset="0"/>
              <a:buChar char="•"/>
            </a:pPr>
            <a:r>
              <a:rPr lang="en-US" dirty="0">
                <a:latin typeface="Arial" panose="020B0604020202020204" pitchFamily="34" charset="0"/>
                <a:ea typeface="Times New Roman" panose="02020603050405020304" pitchFamily="18" charset="0"/>
              </a:rPr>
              <a:t>This comprehensive set of evaluations enabled the PSC to make a clear diagnosis on the performance of the public service both at the level of each provincial government and the above-mentioned sectors at national </a:t>
            </a:r>
            <a:r>
              <a:rPr lang="en-US" dirty="0" smtClean="0">
                <a:latin typeface="Arial" panose="020B0604020202020204" pitchFamily="34" charset="0"/>
                <a:ea typeface="Times New Roman" panose="02020603050405020304" pitchFamily="18" charset="0"/>
              </a:rPr>
              <a:t>level.</a:t>
            </a:r>
          </a:p>
          <a:p>
            <a:pPr marL="285750" indent="-285750" algn="just">
              <a:buFont typeface="Arial" panose="020B0604020202020204" pitchFamily="34" charset="0"/>
              <a:buChar char="•"/>
            </a:pPr>
            <a:r>
              <a:rPr lang="en-US" dirty="0" smtClean="0">
                <a:latin typeface="Arial" panose="020B0604020202020204" pitchFamily="34" charset="0"/>
                <a:ea typeface="Times New Roman" panose="02020603050405020304" pitchFamily="18" charset="0"/>
              </a:rPr>
              <a:t>Furthermore</a:t>
            </a:r>
            <a:r>
              <a:rPr lang="en-US" dirty="0">
                <a:latin typeface="Arial" panose="020B0604020202020204" pitchFamily="34" charset="0"/>
                <a:ea typeface="Times New Roman" panose="02020603050405020304" pitchFamily="18" charset="0"/>
              </a:rPr>
              <a:t>, the evaluations propose how the form and character of the public service should change from institutional fundamentalism (a rules-driven and compliance orientation) towards a more responsive and values-driven public service. </a:t>
            </a:r>
            <a:endParaRPr lang="en-US" sz="20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414731154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6512" y="0"/>
            <a:ext cx="9180000" cy="6885000"/>
          </a:xfrm>
          <a:prstGeom prst="rect">
            <a:avLst/>
          </a:prstGeom>
        </p:spPr>
      </p:pic>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95536" y="3482059"/>
            <a:ext cx="1800200" cy="2179189"/>
          </a:xfrm>
          <a:prstGeom prst="rect">
            <a:avLst/>
          </a:prstGeom>
        </p:spPr>
      </p:pic>
      <p:sp>
        <p:nvSpPr>
          <p:cNvPr id="6" name="TextBox 5"/>
          <p:cNvSpPr txBox="1"/>
          <p:nvPr/>
        </p:nvSpPr>
        <p:spPr>
          <a:xfrm>
            <a:off x="2465256" y="1196752"/>
            <a:ext cx="6408712" cy="3046988"/>
          </a:xfrm>
          <a:prstGeom prst="rect">
            <a:avLst/>
          </a:prstGeom>
          <a:noFill/>
        </p:spPr>
        <p:txBody>
          <a:bodyPr wrap="square" rtlCol="0">
            <a:spAutoFit/>
          </a:bodyPr>
          <a:lstStyle/>
          <a:p>
            <a:pPr algn="r"/>
            <a:r>
              <a:rPr lang="en-US" sz="3200" dirty="0">
                <a:solidFill>
                  <a:srgbClr val="993300"/>
                </a:solidFill>
                <a:latin typeface="Berlin Sans FB Demi" panose="020E0802020502020306" pitchFamily="34" charset="0"/>
              </a:rPr>
              <a:t>Briefing on the progress report with regard to the implementation of the recommendations contained in the budget report (Vote 10) 2019/20 financial year </a:t>
            </a:r>
          </a:p>
        </p:txBody>
      </p:sp>
      <p:sp>
        <p:nvSpPr>
          <p:cNvPr id="2" name="Slide Number Placeholder 1"/>
          <p:cNvSpPr>
            <a:spLocks noGrp="1"/>
          </p:cNvSpPr>
          <p:nvPr>
            <p:ph type="sldNum" sz="quarter" idx="12"/>
          </p:nvPr>
        </p:nvSpPr>
        <p:spPr/>
        <p:txBody>
          <a:bodyPr/>
          <a:lstStyle/>
          <a:p>
            <a:fld id="{CDAF3C70-3F06-4597-AE16-5F5EF8F327DE}" type="slidenum">
              <a:rPr lang="en-ZA" sz="1400" smtClean="0">
                <a:latin typeface="Arial" panose="020B0604020202020204" pitchFamily="34" charset="0"/>
                <a:cs typeface="Arial" panose="020B0604020202020204" pitchFamily="34" charset="0"/>
              </a:rPr>
              <a:t>3</a:t>
            </a:fld>
            <a:endParaRPr lang="en-ZA" sz="1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988135142"/>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4"/>
          <p:cNvSpPr>
            <a:spLocks noChangeArrowheads="1"/>
          </p:cNvSpPr>
          <p:nvPr/>
        </p:nvSpPr>
        <p:spPr bwMode="auto">
          <a:xfrm>
            <a:off x="6812160" y="6237312"/>
            <a:ext cx="21336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algn="r" fontAlgn="base">
              <a:spcBef>
                <a:spcPct val="0"/>
              </a:spcBef>
              <a:spcAft>
                <a:spcPct val="0"/>
              </a:spcAft>
              <a:buFontTx/>
              <a:buNone/>
            </a:pPr>
            <a:fld id="{D0E7AC7B-81B2-45A9-980E-22C829453F5E}" type="slidenum">
              <a:rPr lang="en-US" altLang="en-US" sz="1400">
                <a:solidFill>
                  <a:srgbClr val="000000"/>
                </a:solidFill>
              </a:rPr>
              <a:pPr algn="r" fontAlgn="base">
                <a:spcBef>
                  <a:spcPct val="0"/>
                </a:spcBef>
                <a:spcAft>
                  <a:spcPct val="0"/>
                </a:spcAft>
                <a:buFontTx/>
                <a:buNone/>
              </a:pPr>
              <a:t>30</a:t>
            </a:fld>
            <a:endParaRPr lang="en-US" altLang="en-US" sz="1400">
              <a:solidFill>
                <a:srgbClr val="000000"/>
              </a:solidFill>
            </a:endParaRPr>
          </a:p>
        </p:txBody>
      </p:sp>
      <p:sp>
        <p:nvSpPr>
          <p:cNvPr id="8" name="Rectangle 7"/>
          <p:cNvSpPr/>
          <p:nvPr/>
        </p:nvSpPr>
        <p:spPr bwMode="auto">
          <a:xfrm>
            <a:off x="395536" y="17696"/>
            <a:ext cx="8143875" cy="648072"/>
          </a:xfrm>
          <a:prstGeom prst="rect">
            <a:avLst/>
          </a:prstGeom>
          <a:noFill/>
          <a:ln w="76200">
            <a:noFill/>
            <a:headEnd type="none" w="med" len="med"/>
            <a:tailEnd type="none" w="med" len="med"/>
          </a:ln>
          <a:effectLst>
            <a:innerShdw blurRad="444500" dist="50800">
              <a:schemeClr val="accent1">
                <a:lumMod val="50000"/>
                <a:alpha val="50000"/>
              </a:schemeClr>
            </a:innerShdw>
          </a:effectLst>
        </p:spPr>
        <p:style>
          <a:lnRef idx="2">
            <a:schemeClr val="accent5"/>
          </a:lnRef>
          <a:fillRef idx="1">
            <a:schemeClr val="lt1"/>
          </a:fillRef>
          <a:effectRef idx="0">
            <a:schemeClr val="accent5"/>
          </a:effectRef>
          <a:fontRef idx="minor">
            <a:schemeClr val="dk1"/>
          </a:fontRef>
        </p:style>
        <p:txBody>
          <a:bodyPr rIns="36000" anchor="ctr"/>
          <a:lstStyle/>
          <a:p>
            <a:pPr lvl="2" indent="-731838" algn="ctr" fontAlgn="base">
              <a:spcBef>
                <a:spcPct val="0"/>
              </a:spcBef>
              <a:spcAft>
                <a:spcPct val="0"/>
              </a:spcAft>
              <a:defRPr/>
            </a:pPr>
            <a:r>
              <a:rPr lang="en-US" sz="2400" b="1" dirty="0" smtClean="0">
                <a:solidFill>
                  <a:srgbClr val="993300"/>
                </a:solidFill>
                <a:latin typeface="Berlin Sans FB Demi" pitchFamily="34" charset="0"/>
                <a:cs typeface="Aharoni" pitchFamily="2" charset="-79"/>
              </a:rPr>
              <a:t>ADDITIONAL OUTPUTS OUTSIDE THE APP (2)</a:t>
            </a:r>
          </a:p>
        </p:txBody>
      </p:sp>
      <p:sp>
        <p:nvSpPr>
          <p:cNvPr id="2" name="Rectangle 1"/>
          <p:cNvSpPr/>
          <p:nvPr/>
        </p:nvSpPr>
        <p:spPr>
          <a:xfrm>
            <a:off x="611560" y="665769"/>
            <a:ext cx="8280920" cy="4801314"/>
          </a:xfrm>
          <a:prstGeom prst="rect">
            <a:avLst/>
          </a:prstGeom>
        </p:spPr>
        <p:txBody>
          <a:bodyPr wrap="square">
            <a:spAutoFit/>
          </a:bodyPr>
          <a:lstStyle/>
          <a:p>
            <a:pPr marL="285750" indent="-285750" algn="just">
              <a:buFont typeface="Arial" panose="020B0604020202020204" pitchFamily="34" charset="0"/>
              <a:buChar char="•"/>
            </a:pPr>
            <a:r>
              <a:rPr lang="en-US" dirty="0">
                <a:latin typeface="Arial" panose="020B0604020202020204" pitchFamily="34" charset="0"/>
                <a:ea typeface="Times New Roman" panose="02020603050405020304" pitchFamily="18" charset="0"/>
                <a:cs typeface="Arial" panose="020B0604020202020204" pitchFamily="34" charset="0"/>
              </a:rPr>
              <a:t>The PSC </a:t>
            </a:r>
            <a:r>
              <a:rPr lang="en-US" dirty="0" smtClean="0">
                <a:latin typeface="Arial" panose="020B0604020202020204" pitchFamily="34" charset="0"/>
                <a:ea typeface="Times New Roman" panose="02020603050405020304" pitchFamily="18" charset="0"/>
                <a:cs typeface="Arial" panose="020B0604020202020204" pitchFamily="34" charset="0"/>
              </a:rPr>
              <a:t>produced </a:t>
            </a:r>
            <a:r>
              <a:rPr lang="en-US" dirty="0">
                <a:latin typeface="Arial" panose="020B0604020202020204" pitchFamily="34" charset="0"/>
                <a:ea typeface="Times New Roman" panose="02020603050405020304" pitchFamily="18" charset="0"/>
                <a:cs typeface="Arial" panose="020B0604020202020204" pitchFamily="34" charset="0"/>
              </a:rPr>
              <a:t>the State of the Public Service </a:t>
            </a:r>
            <a:r>
              <a:rPr lang="en-US" dirty="0" smtClean="0">
                <a:latin typeface="Arial" panose="020B0604020202020204" pitchFamily="34" charset="0"/>
                <a:ea typeface="Times New Roman" panose="02020603050405020304" pitchFamily="18" charset="0"/>
                <a:cs typeface="Arial" panose="020B0604020202020204" pitchFamily="34" charset="0"/>
              </a:rPr>
              <a:t>Report, which raises </a:t>
            </a:r>
            <a:r>
              <a:rPr lang="en-US" dirty="0">
                <a:latin typeface="Arial" panose="020B0604020202020204" pitchFamily="34" charset="0"/>
                <a:ea typeface="Times New Roman" panose="02020603050405020304" pitchFamily="18" charset="0"/>
                <a:cs typeface="Arial" panose="020B0604020202020204" pitchFamily="34" charset="0"/>
              </a:rPr>
              <a:t>critical issues such as that public service m</a:t>
            </a:r>
            <a:r>
              <a:rPr lang="en-ZA" dirty="0">
                <a:latin typeface="Arial" panose="020B0604020202020204" pitchFamily="34" charset="0"/>
                <a:ea typeface="Times New Roman" panose="02020603050405020304" pitchFamily="18" charset="0"/>
                <a:cs typeface="Arial" panose="020B0604020202020204" pitchFamily="34" charset="0"/>
              </a:rPr>
              <a:t>managers that fail to display agency, or they do not act on the agency they have. </a:t>
            </a:r>
            <a:endParaRPr lang="en-ZA" dirty="0" smtClean="0">
              <a:latin typeface="Arial" panose="020B0604020202020204" pitchFamily="34" charset="0"/>
              <a:ea typeface="Times New Roman" panose="02020603050405020304" pitchFamily="18" charset="0"/>
              <a:cs typeface="Arial" panose="020B0604020202020204" pitchFamily="34" charset="0"/>
            </a:endParaRPr>
          </a:p>
          <a:p>
            <a:pPr marL="285750" indent="-285750" algn="just">
              <a:buFont typeface="Arial" panose="020B0604020202020204" pitchFamily="34" charset="0"/>
              <a:buChar char="•"/>
            </a:pPr>
            <a:r>
              <a:rPr lang="en-US" dirty="0" smtClean="0">
                <a:latin typeface="Arial" panose="020B0604020202020204" pitchFamily="34" charset="0"/>
                <a:cs typeface="Arial" panose="020B0604020202020204" pitchFamily="34" charset="0"/>
              </a:rPr>
              <a:t>Held </a:t>
            </a:r>
            <a:r>
              <a:rPr lang="en-US" dirty="0">
                <a:latin typeface="Arial" panose="020B0604020202020204" pitchFamily="34" charset="0"/>
                <a:cs typeface="Arial" panose="020B0604020202020204" pitchFamily="34" charset="0"/>
              </a:rPr>
              <a:t>two engagements with the Standing Committee of </a:t>
            </a:r>
            <a:r>
              <a:rPr lang="en-US" dirty="0" smtClean="0">
                <a:latin typeface="Arial" panose="020B0604020202020204" pitchFamily="34" charset="0"/>
                <a:cs typeface="Arial" panose="020B0604020202020204" pitchFamily="34" charset="0"/>
              </a:rPr>
              <a:t>Appropriations. </a:t>
            </a:r>
            <a:r>
              <a:rPr lang="en-US" dirty="0">
                <a:latin typeface="Arial" panose="020B0604020202020204" pitchFamily="34" charset="0"/>
                <a:cs typeface="Arial" panose="020B0604020202020204" pitchFamily="34" charset="0"/>
              </a:rPr>
              <a:t>The engagements focused on, amongst others, strategies available to significantly improve management practices in the Public Service, issues of governance across the Public Service, expenditure against budgets versus performance for national departments as well as opportunities for efficiency, effectiveness and value for money in the Public Service. </a:t>
            </a:r>
            <a:endParaRPr lang="en-US" dirty="0" smtClean="0">
              <a:latin typeface="Arial" panose="020B0604020202020204" pitchFamily="34" charset="0"/>
              <a:cs typeface="Arial" panose="020B0604020202020204" pitchFamily="34" charset="0"/>
            </a:endParaRPr>
          </a:p>
          <a:p>
            <a:pPr marL="285750" indent="-285750" algn="just">
              <a:buFont typeface="Arial" panose="020B0604020202020204" pitchFamily="34" charset="0"/>
              <a:buChar char="•"/>
            </a:pPr>
            <a:r>
              <a:rPr lang="en-ZA" dirty="0" smtClean="0">
                <a:latin typeface="Arial" panose="020B0604020202020204" pitchFamily="34" charset="0"/>
                <a:cs typeface="Arial" panose="020B0604020202020204" pitchFamily="34" charset="0"/>
              </a:rPr>
              <a:t>The </a:t>
            </a:r>
            <a:r>
              <a:rPr lang="en-ZA" dirty="0">
                <a:latin typeface="Arial" panose="020B0604020202020204" pitchFamily="34" charset="0"/>
                <a:cs typeface="Arial" panose="020B0604020202020204" pitchFamily="34" charset="0"/>
              </a:rPr>
              <a:t>PSC in partnership with the SA-EU Dialogue Facility (funded by the EU Delegation) and UNISA hosted an international dialogue on a values-driven public sector: building state capacity through professional ethics and integrity. </a:t>
            </a:r>
            <a:endParaRPr lang="en-ZA" dirty="0" smtClean="0">
              <a:latin typeface="Arial" panose="020B0604020202020204" pitchFamily="34" charset="0"/>
              <a:cs typeface="Arial" panose="020B0604020202020204" pitchFamily="34" charset="0"/>
            </a:endParaRPr>
          </a:p>
          <a:p>
            <a:pPr marL="285750" indent="-285750" algn="just">
              <a:buFont typeface="Arial" panose="020B0604020202020204" pitchFamily="34" charset="0"/>
              <a:buChar char="•"/>
            </a:pPr>
            <a:r>
              <a:rPr lang="en-ZA" dirty="0" smtClean="0">
                <a:latin typeface="Arial" panose="020B0604020202020204" pitchFamily="34" charset="0"/>
                <a:cs typeface="Arial" panose="020B0604020202020204" pitchFamily="34" charset="0"/>
              </a:rPr>
              <a:t>A </a:t>
            </a:r>
            <a:r>
              <a:rPr lang="en-ZA" dirty="0" err="1" smtClean="0">
                <a:latin typeface="Arial" panose="020B0604020202020204" pitchFamily="34" charset="0"/>
                <a:cs typeface="Arial" panose="020B0604020202020204" pitchFamily="34" charset="0"/>
              </a:rPr>
              <a:t>CVPs</a:t>
            </a:r>
            <a:r>
              <a:rPr lang="en-ZA" dirty="0" smtClean="0">
                <a:latin typeface="Arial" panose="020B0604020202020204" pitchFamily="34" charset="0"/>
                <a:cs typeface="Arial" panose="020B0604020202020204" pitchFamily="34" charset="0"/>
              </a:rPr>
              <a:t> Booklet was developed,  </a:t>
            </a:r>
            <a:r>
              <a:rPr lang="en-ZA" dirty="0">
                <a:latin typeface="Arial" panose="020B0604020202020204" pitchFamily="34" charset="0"/>
                <a:cs typeface="Arial" panose="020B0604020202020204" pitchFamily="34" charset="0"/>
              </a:rPr>
              <a:t>which aims to develop a shared understanding of the </a:t>
            </a:r>
            <a:r>
              <a:rPr lang="en-ZA" dirty="0" err="1">
                <a:latin typeface="Arial" panose="020B0604020202020204" pitchFamily="34" charset="0"/>
                <a:cs typeface="Arial" panose="020B0604020202020204" pitchFamily="34" charset="0"/>
              </a:rPr>
              <a:t>CVPs</a:t>
            </a:r>
            <a:r>
              <a:rPr lang="en-ZA" dirty="0">
                <a:latin typeface="Arial" panose="020B0604020202020204" pitchFamily="34" charset="0"/>
                <a:cs typeface="Arial" panose="020B0604020202020204" pitchFamily="34" charset="0"/>
              </a:rPr>
              <a:t> and provide a norm of what can be expected from the public administration and most importantly, to encourage the application of the values and principles in the delivery of services. </a:t>
            </a:r>
            <a:endParaRPr lang="en-US" dirty="0">
              <a:latin typeface="Arial" panose="020B0604020202020204" pitchFamily="34" charset="0"/>
              <a:cs typeface="Arial" panose="020B0604020202020204" pitchFamily="34" charset="0"/>
            </a:endParaRPr>
          </a:p>
          <a:p>
            <a:pPr marL="285750" indent="-285750" algn="just">
              <a:buFont typeface="Arial" panose="020B0604020202020204" pitchFamily="34" charset="0"/>
              <a:buChar char="•"/>
            </a:pPr>
            <a:endParaRPr 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655260110"/>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4"/>
          <p:cNvSpPr>
            <a:spLocks noChangeArrowheads="1"/>
          </p:cNvSpPr>
          <p:nvPr/>
        </p:nvSpPr>
        <p:spPr bwMode="auto">
          <a:xfrm>
            <a:off x="6804248" y="6245533"/>
            <a:ext cx="21336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algn="r" fontAlgn="base">
              <a:spcBef>
                <a:spcPct val="0"/>
              </a:spcBef>
              <a:spcAft>
                <a:spcPct val="0"/>
              </a:spcAft>
              <a:buFontTx/>
              <a:buNone/>
            </a:pPr>
            <a:fld id="{D0E7AC7B-81B2-45A9-980E-22C829453F5E}" type="slidenum">
              <a:rPr lang="en-US" altLang="en-US" sz="1400">
                <a:solidFill>
                  <a:srgbClr val="000000"/>
                </a:solidFill>
              </a:rPr>
              <a:pPr algn="r" fontAlgn="base">
                <a:spcBef>
                  <a:spcPct val="0"/>
                </a:spcBef>
                <a:spcAft>
                  <a:spcPct val="0"/>
                </a:spcAft>
                <a:buFontTx/>
                <a:buNone/>
              </a:pPr>
              <a:t>31</a:t>
            </a:fld>
            <a:endParaRPr lang="en-US" altLang="en-US" sz="1400" dirty="0">
              <a:solidFill>
                <a:srgbClr val="000000"/>
              </a:solidFill>
            </a:endParaRPr>
          </a:p>
        </p:txBody>
      </p:sp>
      <p:sp>
        <p:nvSpPr>
          <p:cNvPr id="8" name="Rectangle 7"/>
          <p:cNvSpPr/>
          <p:nvPr/>
        </p:nvSpPr>
        <p:spPr bwMode="auto">
          <a:xfrm>
            <a:off x="323528" y="116632"/>
            <a:ext cx="8143875" cy="648072"/>
          </a:xfrm>
          <a:prstGeom prst="rect">
            <a:avLst/>
          </a:prstGeom>
          <a:noFill/>
          <a:ln w="76200">
            <a:noFill/>
            <a:headEnd type="none" w="med" len="med"/>
            <a:tailEnd type="none" w="med" len="med"/>
          </a:ln>
          <a:effectLst>
            <a:innerShdw blurRad="444500" dist="50800">
              <a:schemeClr val="accent1">
                <a:lumMod val="50000"/>
                <a:alpha val="50000"/>
              </a:schemeClr>
            </a:innerShdw>
          </a:effectLst>
        </p:spPr>
        <p:style>
          <a:lnRef idx="2">
            <a:schemeClr val="accent5"/>
          </a:lnRef>
          <a:fillRef idx="1">
            <a:schemeClr val="lt1"/>
          </a:fillRef>
          <a:effectRef idx="0">
            <a:schemeClr val="accent5"/>
          </a:effectRef>
          <a:fontRef idx="minor">
            <a:schemeClr val="dk1"/>
          </a:fontRef>
        </p:style>
        <p:txBody>
          <a:bodyPr rIns="36000" anchor="ctr"/>
          <a:lstStyle/>
          <a:p>
            <a:pPr lvl="2" indent="-731838" algn="ctr" fontAlgn="base">
              <a:spcBef>
                <a:spcPct val="0"/>
              </a:spcBef>
              <a:spcAft>
                <a:spcPct val="0"/>
              </a:spcAft>
              <a:defRPr/>
            </a:pPr>
            <a:r>
              <a:rPr lang="en-US" sz="2400" b="1" dirty="0">
                <a:solidFill>
                  <a:srgbClr val="993300"/>
                </a:solidFill>
                <a:latin typeface="Berlin Sans FB Demi" pitchFamily="34" charset="0"/>
                <a:cs typeface="Aharoni" pitchFamily="2" charset="-79"/>
              </a:rPr>
              <a:t>ADDITIONAL </a:t>
            </a:r>
            <a:r>
              <a:rPr lang="en-US" sz="2400" b="1" dirty="0" smtClean="0">
                <a:solidFill>
                  <a:srgbClr val="993300"/>
                </a:solidFill>
                <a:latin typeface="Berlin Sans FB Demi" pitchFamily="34" charset="0"/>
                <a:cs typeface="Aharoni" pitchFamily="2" charset="-79"/>
              </a:rPr>
              <a:t>OUTPUTS OUTSIDE THE APP (3)</a:t>
            </a:r>
            <a:endParaRPr lang="en-US" sz="2400" b="1" dirty="0">
              <a:solidFill>
                <a:srgbClr val="993300"/>
              </a:solidFill>
              <a:latin typeface="Berlin Sans FB Demi" pitchFamily="34" charset="0"/>
              <a:cs typeface="Aharoni" pitchFamily="2" charset="-79"/>
            </a:endParaRPr>
          </a:p>
        </p:txBody>
      </p:sp>
      <p:sp>
        <p:nvSpPr>
          <p:cNvPr id="3" name="Rectangle 2"/>
          <p:cNvSpPr/>
          <p:nvPr/>
        </p:nvSpPr>
        <p:spPr>
          <a:xfrm>
            <a:off x="467544" y="797888"/>
            <a:ext cx="8136904" cy="5355312"/>
          </a:xfrm>
          <a:prstGeom prst="rect">
            <a:avLst/>
          </a:prstGeom>
        </p:spPr>
        <p:txBody>
          <a:bodyPr wrap="square">
            <a:spAutoFit/>
          </a:bodyPr>
          <a:lstStyle/>
          <a:p>
            <a:pPr marL="342900" indent="-342900" algn="just">
              <a:buFont typeface="Arial" panose="020B0604020202020204" pitchFamily="34" charset="0"/>
              <a:buChar char="•"/>
            </a:pPr>
            <a:r>
              <a:rPr lang="en-US" dirty="0" smtClean="0">
                <a:latin typeface="Arial" panose="020B0604020202020204" pitchFamily="34" charset="0"/>
                <a:ea typeface="Times New Roman" panose="02020603050405020304" pitchFamily="18" charset="0"/>
                <a:cs typeface="Arial" panose="020B0604020202020204" pitchFamily="34" charset="0"/>
              </a:rPr>
              <a:t>Service delivery inspections </a:t>
            </a:r>
            <a:r>
              <a:rPr lang="en-US" dirty="0">
                <a:latin typeface="Arial" panose="020B0604020202020204" pitchFamily="34" charset="0"/>
                <a:ea typeface="Times New Roman" panose="02020603050405020304" pitchFamily="18" charset="0"/>
                <a:cs typeface="Arial" panose="020B0604020202020204" pitchFamily="34" charset="0"/>
              </a:rPr>
              <a:t>were conducted at the Cecilia Makiwane Hospital (Mental Unit) and the Frere Hospital Nerina House Nurses Home in the Eastern Cape. Key findings highlighted weaknesses in the safety and security measures at the Cecilia </a:t>
            </a:r>
            <a:r>
              <a:rPr lang="en-US" dirty="0" err="1">
                <a:latin typeface="Arial" panose="020B0604020202020204" pitchFamily="34" charset="0"/>
                <a:ea typeface="Times New Roman" panose="02020603050405020304" pitchFamily="18" charset="0"/>
                <a:cs typeface="Arial" panose="020B0604020202020204" pitchFamily="34" charset="0"/>
              </a:rPr>
              <a:t>Makiwane</a:t>
            </a:r>
            <a:r>
              <a:rPr lang="en-US" dirty="0">
                <a:latin typeface="Arial" panose="020B0604020202020204" pitchFamily="34" charset="0"/>
                <a:ea typeface="Times New Roman" panose="02020603050405020304" pitchFamily="18" charset="0"/>
                <a:cs typeface="Arial" panose="020B0604020202020204" pitchFamily="34" charset="0"/>
              </a:rPr>
              <a:t> Hospital whilst the conditions in which the medical personnel living at the </a:t>
            </a:r>
            <a:r>
              <a:rPr lang="en-US" dirty="0" err="1">
                <a:latin typeface="Arial" panose="020B0604020202020204" pitchFamily="34" charset="0"/>
                <a:ea typeface="Times New Roman" panose="02020603050405020304" pitchFamily="18" charset="0"/>
                <a:cs typeface="Arial" panose="020B0604020202020204" pitchFamily="34" charset="0"/>
              </a:rPr>
              <a:t>Nerina</a:t>
            </a:r>
            <a:r>
              <a:rPr lang="en-US" dirty="0">
                <a:latin typeface="Arial" panose="020B0604020202020204" pitchFamily="34" charset="0"/>
                <a:ea typeface="Times New Roman" panose="02020603050405020304" pitchFamily="18" charset="0"/>
                <a:cs typeface="Arial" panose="020B0604020202020204" pitchFamily="34" charset="0"/>
              </a:rPr>
              <a:t> House Nurses Home were highly unhygienic and posed a serious health risk to nurses’ lives.</a:t>
            </a:r>
            <a:endParaRPr lang="en-US" sz="2000" dirty="0">
              <a:latin typeface="Arial" panose="020B0604020202020204" pitchFamily="34" charset="0"/>
              <a:ea typeface="Times New Roman" panose="02020603050405020304" pitchFamily="18" charset="0"/>
              <a:cs typeface="Arial" panose="020B0604020202020204" pitchFamily="34" charset="0"/>
            </a:endParaRPr>
          </a:p>
          <a:p>
            <a:pPr marL="342900" marR="0" lvl="0" indent="-342900" algn="just">
              <a:buFont typeface="Arial" panose="020B0604020202020204" pitchFamily="34" charset="0"/>
              <a:buChar char="•"/>
            </a:pPr>
            <a:r>
              <a:rPr lang="en-ZA" dirty="0">
                <a:latin typeface="Arial" panose="020B0604020202020204" pitchFamily="34" charset="0"/>
                <a:ea typeface="Times New Roman" panose="02020603050405020304" pitchFamily="18" charset="0"/>
                <a:cs typeface="Arial" panose="020B0604020202020204" pitchFamily="34" charset="0"/>
              </a:rPr>
              <a:t>The PSC has taken to various media platforms to promote the </a:t>
            </a:r>
            <a:r>
              <a:rPr lang="en-ZA" dirty="0" err="1">
                <a:latin typeface="Arial" panose="020B0604020202020204" pitchFamily="34" charset="0"/>
                <a:ea typeface="Times New Roman" panose="02020603050405020304" pitchFamily="18" charset="0"/>
                <a:cs typeface="Arial" panose="020B0604020202020204" pitchFamily="34" charset="0"/>
              </a:rPr>
              <a:t>CVPs</a:t>
            </a:r>
            <a:r>
              <a:rPr lang="en-ZA" dirty="0">
                <a:latin typeface="Arial" panose="020B0604020202020204" pitchFamily="34" charset="0"/>
                <a:ea typeface="Times New Roman" panose="02020603050405020304" pitchFamily="18" charset="0"/>
                <a:cs typeface="Arial" panose="020B0604020202020204" pitchFamily="34" charset="0"/>
              </a:rPr>
              <a:t>, with particular focus on good governance, the professionalization of the public service and strongly condemning delinquent departments in support of President Cyril </a:t>
            </a:r>
            <a:r>
              <a:rPr lang="en-ZA" dirty="0" err="1">
                <a:latin typeface="Arial" panose="020B0604020202020204" pitchFamily="34" charset="0"/>
                <a:ea typeface="Times New Roman" panose="02020603050405020304" pitchFamily="18" charset="0"/>
                <a:cs typeface="Arial" panose="020B0604020202020204" pitchFamily="34" charset="0"/>
              </a:rPr>
              <a:t>Ramaphosa's</a:t>
            </a:r>
            <a:r>
              <a:rPr lang="en-ZA" dirty="0">
                <a:latin typeface="Arial" panose="020B0604020202020204" pitchFamily="34" charset="0"/>
                <a:ea typeface="Times New Roman" panose="02020603050405020304" pitchFamily="18" charset="0"/>
                <a:cs typeface="Arial" panose="020B0604020202020204" pitchFamily="34" charset="0"/>
              </a:rPr>
              <a:t> call to pay </a:t>
            </a:r>
            <a:r>
              <a:rPr lang="en-ZA" dirty="0" err="1">
                <a:latin typeface="Arial" panose="020B0604020202020204" pitchFamily="34" charset="0"/>
                <a:ea typeface="Times New Roman" panose="02020603050405020304" pitchFamily="18" charset="0"/>
                <a:cs typeface="Arial" panose="020B0604020202020204" pitchFamily="34" charset="0"/>
              </a:rPr>
              <a:t>SMMEs</a:t>
            </a:r>
            <a:r>
              <a:rPr lang="en-ZA" dirty="0">
                <a:latin typeface="Arial" panose="020B0604020202020204" pitchFamily="34" charset="0"/>
                <a:ea typeface="Times New Roman" panose="02020603050405020304" pitchFamily="18" charset="0"/>
                <a:cs typeface="Arial" panose="020B0604020202020204" pitchFamily="34" charset="0"/>
              </a:rPr>
              <a:t> within 30 days through thought-provoking published media articles to stimulate a national dialogue on the </a:t>
            </a:r>
            <a:r>
              <a:rPr lang="en-ZA" dirty="0" err="1">
                <a:latin typeface="Arial" panose="020B0604020202020204" pitchFamily="34" charset="0"/>
                <a:ea typeface="Times New Roman" panose="02020603050405020304" pitchFamily="18" charset="0"/>
                <a:cs typeface="Arial" panose="020B0604020202020204" pitchFamily="34" charset="0"/>
              </a:rPr>
              <a:t>CVPs</a:t>
            </a:r>
            <a:r>
              <a:rPr lang="en-ZA" dirty="0">
                <a:latin typeface="Arial" panose="020B0604020202020204" pitchFamily="34" charset="0"/>
                <a:ea typeface="Times New Roman" panose="02020603050405020304" pitchFamily="18" charset="0"/>
                <a:cs typeface="Arial" panose="020B0604020202020204" pitchFamily="34" charset="0"/>
              </a:rPr>
              <a:t>.</a:t>
            </a:r>
            <a:endParaRPr lang="en-US" sz="2000" dirty="0">
              <a:latin typeface="Arial" panose="020B0604020202020204" pitchFamily="34" charset="0"/>
              <a:ea typeface="Times New Roman" panose="02020603050405020304" pitchFamily="18" charset="0"/>
              <a:cs typeface="Arial" panose="020B0604020202020204" pitchFamily="34" charset="0"/>
            </a:endParaRPr>
          </a:p>
          <a:p>
            <a:pPr marL="342900" marR="0" lvl="0" indent="-342900" algn="just">
              <a:buFont typeface="Arial" panose="020B0604020202020204" pitchFamily="34" charset="0"/>
              <a:buChar char="•"/>
            </a:pPr>
            <a:r>
              <a:rPr lang="en-US" dirty="0">
                <a:latin typeface="Arial" panose="020B0604020202020204" pitchFamily="34" charset="0"/>
                <a:ea typeface="Times New Roman" panose="02020603050405020304" pitchFamily="18" charset="0"/>
                <a:cs typeface="Arial" panose="020B0604020202020204" pitchFamily="34" charset="0"/>
              </a:rPr>
              <a:t>In ushering the 6</a:t>
            </a:r>
            <a:r>
              <a:rPr lang="en-US" baseline="30000" dirty="0">
                <a:latin typeface="Arial" panose="020B0604020202020204" pitchFamily="34" charset="0"/>
                <a:ea typeface="Times New Roman" panose="02020603050405020304" pitchFamily="18" charset="0"/>
                <a:cs typeface="Arial" panose="020B0604020202020204" pitchFamily="34" charset="0"/>
              </a:rPr>
              <a:t>th</a:t>
            </a:r>
            <a:r>
              <a:rPr lang="en-US" dirty="0">
                <a:latin typeface="Arial" panose="020B0604020202020204" pitchFamily="34" charset="0"/>
                <a:ea typeface="Times New Roman" panose="02020603050405020304" pitchFamily="18" charset="0"/>
                <a:cs typeface="Arial" panose="020B0604020202020204" pitchFamily="34" charset="0"/>
              </a:rPr>
              <a:t> administration, the PSC in April 2019, provided the President with comprehensive inputs on enhancing the capacity of the Public Service and the reconfiguration of government to best deliver services to the citizens of the country. </a:t>
            </a:r>
            <a:endParaRPr lang="en-US" dirty="0" smtClean="0">
              <a:latin typeface="Arial" panose="020B0604020202020204" pitchFamily="34" charset="0"/>
              <a:ea typeface="Times New Roman" panose="02020603050405020304" pitchFamily="18" charset="0"/>
              <a:cs typeface="Arial" panose="020B0604020202020204" pitchFamily="34" charset="0"/>
            </a:endParaRPr>
          </a:p>
          <a:p>
            <a:pPr marL="342900" marR="0" lvl="0" indent="-342900" algn="just">
              <a:buFont typeface="Arial" panose="020B0604020202020204" pitchFamily="34" charset="0"/>
              <a:buChar char="•"/>
            </a:pPr>
            <a:r>
              <a:rPr lang="en-US" dirty="0" smtClean="0">
                <a:latin typeface="Arial" panose="020B0604020202020204" pitchFamily="34" charset="0"/>
                <a:ea typeface="Times New Roman" panose="02020603050405020304" pitchFamily="18" charset="0"/>
                <a:cs typeface="Arial" panose="020B0604020202020204" pitchFamily="34" charset="0"/>
              </a:rPr>
              <a:t>Various papers and opinion pieces on key topics were produced and presented at events hosted by stakeholders and published in the media.</a:t>
            </a:r>
            <a:endParaRPr lang="en-US" dirty="0">
              <a:latin typeface="Arial" panose="020B0604020202020204" pitchFamily="34" charset="0"/>
              <a:ea typeface="Times New Roman" panose="02020603050405020304" pitchFamily="18" charset="0"/>
              <a:cs typeface="Arial" panose="020B0604020202020204" pitchFamily="34" charset="0"/>
            </a:endParaRPr>
          </a:p>
        </p:txBody>
      </p:sp>
    </p:spTree>
    <p:extLst>
      <p:ext uri="{BB962C8B-B14F-4D97-AF65-F5344CB8AC3E}">
        <p14:creationId xmlns:p14="http://schemas.microsoft.com/office/powerpoint/2010/main" val="1510965275"/>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4"/>
          <p:cNvSpPr>
            <a:spLocks noChangeArrowheads="1"/>
          </p:cNvSpPr>
          <p:nvPr/>
        </p:nvSpPr>
        <p:spPr bwMode="auto">
          <a:xfrm>
            <a:off x="6804248" y="6165304"/>
            <a:ext cx="21336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algn="r" fontAlgn="base">
              <a:spcBef>
                <a:spcPct val="0"/>
              </a:spcBef>
              <a:spcAft>
                <a:spcPct val="0"/>
              </a:spcAft>
              <a:buFontTx/>
              <a:buNone/>
            </a:pPr>
            <a:fld id="{D0E7AC7B-81B2-45A9-980E-22C829453F5E}" type="slidenum">
              <a:rPr lang="en-US" altLang="en-US" sz="1400">
                <a:solidFill>
                  <a:srgbClr val="000000"/>
                </a:solidFill>
              </a:rPr>
              <a:pPr algn="r" fontAlgn="base">
                <a:spcBef>
                  <a:spcPct val="0"/>
                </a:spcBef>
                <a:spcAft>
                  <a:spcPct val="0"/>
                </a:spcAft>
                <a:buFontTx/>
                <a:buNone/>
              </a:pPr>
              <a:t>32</a:t>
            </a:fld>
            <a:endParaRPr lang="en-US" altLang="en-US" sz="1400" dirty="0">
              <a:solidFill>
                <a:srgbClr val="000000"/>
              </a:solidFill>
            </a:endParaRPr>
          </a:p>
        </p:txBody>
      </p:sp>
      <p:sp>
        <p:nvSpPr>
          <p:cNvPr id="8" name="Rectangle 7"/>
          <p:cNvSpPr/>
          <p:nvPr/>
        </p:nvSpPr>
        <p:spPr bwMode="auto">
          <a:xfrm>
            <a:off x="464058" y="0"/>
            <a:ext cx="8143875" cy="648072"/>
          </a:xfrm>
          <a:prstGeom prst="rect">
            <a:avLst/>
          </a:prstGeom>
          <a:noFill/>
          <a:ln w="76200">
            <a:noFill/>
            <a:headEnd type="none" w="med" len="med"/>
            <a:tailEnd type="none" w="med" len="med"/>
          </a:ln>
          <a:effectLst>
            <a:innerShdw blurRad="444500" dist="50800">
              <a:schemeClr val="accent1">
                <a:lumMod val="50000"/>
                <a:alpha val="50000"/>
              </a:schemeClr>
            </a:innerShdw>
          </a:effectLst>
        </p:spPr>
        <p:style>
          <a:lnRef idx="2">
            <a:schemeClr val="accent5"/>
          </a:lnRef>
          <a:fillRef idx="1">
            <a:schemeClr val="lt1"/>
          </a:fillRef>
          <a:effectRef idx="0">
            <a:schemeClr val="accent5"/>
          </a:effectRef>
          <a:fontRef idx="minor">
            <a:schemeClr val="dk1"/>
          </a:fontRef>
        </p:style>
        <p:txBody>
          <a:bodyPr rIns="36000" anchor="ctr"/>
          <a:lstStyle/>
          <a:p>
            <a:pPr lvl="2" indent="-731838" algn="ctr" fontAlgn="base">
              <a:spcBef>
                <a:spcPct val="0"/>
              </a:spcBef>
              <a:spcAft>
                <a:spcPct val="0"/>
              </a:spcAft>
              <a:defRPr/>
            </a:pPr>
            <a:r>
              <a:rPr lang="en-US" sz="2400" b="1" dirty="0" smtClean="0">
                <a:solidFill>
                  <a:srgbClr val="993300"/>
                </a:solidFill>
                <a:latin typeface="Berlin Sans FB Demi" pitchFamily="34" charset="0"/>
                <a:cs typeface="Aharoni" pitchFamily="2" charset="-79"/>
              </a:rPr>
              <a:t>IMPACT/ OUTCOME OF M&amp;E OUTPUTS (5) </a:t>
            </a:r>
            <a:endParaRPr lang="en-US" sz="2400" b="1" dirty="0">
              <a:solidFill>
                <a:srgbClr val="993300"/>
              </a:solidFill>
              <a:latin typeface="Berlin Sans FB Demi" pitchFamily="34" charset="0"/>
              <a:cs typeface="Aharoni" pitchFamily="2" charset="-79"/>
            </a:endParaRPr>
          </a:p>
        </p:txBody>
      </p:sp>
      <p:graphicFrame>
        <p:nvGraphicFramePr>
          <p:cNvPr id="3" name="Table 2"/>
          <p:cNvGraphicFramePr>
            <a:graphicFrameLocks noGrp="1"/>
          </p:cNvGraphicFramePr>
          <p:nvPr>
            <p:extLst>
              <p:ext uri="{D42A27DB-BD31-4B8C-83A1-F6EECF244321}">
                <p14:modId xmlns:p14="http://schemas.microsoft.com/office/powerpoint/2010/main" val="3150306094"/>
              </p:ext>
            </p:extLst>
          </p:nvPr>
        </p:nvGraphicFramePr>
        <p:xfrm>
          <a:off x="464057" y="764704"/>
          <a:ext cx="8225967" cy="5212080"/>
        </p:xfrm>
        <a:graphic>
          <a:graphicData uri="http://schemas.openxmlformats.org/drawingml/2006/table">
            <a:tbl>
              <a:tblPr firstRow="1" bandRow="1">
                <a:tableStyleId>{7DF18680-E054-41AD-8BC1-D1AEF772440D}</a:tableStyleId>
              </a:tblPr>
              <a:tblGrid>
                <a:gridCol w="8225967">
                  <a:extLst>
                    <a:ext uri="{9D8B030D-6E8A-4147-A177-3AD203B41FA5}">
                      <a16:colId xmlns:a16="http://schemas.microsoft.com/office/drawing/2014/main" val="20000"/>
                    </a:ext>
                  </a:extLst>
                </a:gridCol>
              </a:tblGrid>
              <a:tr h="504094">
                <a:tc>
                  <a:txBody>
                    <a:bodyPr/>
                    <a:lstStyle/>
                    <a:p>
                      <a:pPr marL="285750" indent="-285750" algn="just">
                        <a:buFont typeface="Arial" panose="020B0604020202020204" pitchFamily="34" charset="0"/>
                        <a:buChar char="•"/>
                      </a:pPr>
                      <a:r>
                        <a:rPr lang="en-US" sz="1800" b="0" dirty="0" smtClean="0">
                          <a:solidFill>
                            <a:schemeClr val="tx1"/>
                          </a:solidFill>
                          <a:latin typeface="Arial" panose="020B0604020202020204" pitchFamily="34" charset="0"/>
                          <a:cs typeface="Arial" panose="020B0604020202020204" pitchFamily="34" charset="0"/>
                        </a:rPr>
                        <a:t>Telephonic access to departments was enhanced following PSC’s appeal to ensure that alternative numbers were made available to the public during lockdown</a:t>
                      </a:r>
                    </a:p>
                    <a:p>
                      <a:pPr marL="285750" indent="-285750" algn="just">
                        <a:buFont typeface="Arial" panose="020B0604020202020204" pitchFamily="34" charset="0"/>
                        <a:buChar char="•"/>
                      </a:pPr>
                      <a:r>
                        <a:rPr lang="en-US" sz="1800" b="0" dirty="0" smtClean="0">
                          <a:solidFill>
                            <a:schemeClr val="tx1"/>
                          </a:solidFill>
                          <a:latin typeface="Arial" panose="020B0604020202020204" pitchFamily="34" charset="0"/>
                          <a:cs typeface="Arial" panose="020B0604020202020204" pitchFamily="34" charset="0"/>
                        </a:rPr>
                        <a:t>The PSC intervened to fact-track payment of suppliers where the requirement of 30 days payment was not honored.  </a:t>
                      </a:r>
                    </a:p>
                    <a:p>
                      <a:pPr marL="285750" indent="-285750" algn="just">
                        <a:buFont typeface="Arial" panose="020B0604020202020204" pitchFamily="34" charset="0"/>
                        <a:buChar char="•"/>
                      </a:pPr>
                      <a:r>
                        <a:rPr lang="en-US" sz="1800" b="0" dirty="0" smtClean="0">
                          <a:solidFill>
                            <a:schemeClr val="tx1"/>
                          </a:solidFill>
                          <a:latin typeface="Arial" panose="020B0604020202020204" pitchFamily="34" charset="0"/>
                          <a:cs typeface="Arial" panose="020B0604020202020204" pitchFamily="34" charset="0"/>
                        </a:rPr>
                        <a:t>A number of COVID-19 grant payment (R350) were fast tracked and paid due to PSC’s intervention. </a:t>
                      </a:r>
                    </a:p>
                    <a:p>
                      <a:pPr marL="285750" indent="-285750" algn="just">
                        <a:buFont typeface="Arial" panose="020B0604020202020204" pitchFamily="34" charset="0"/>
                        <a:buChar char="•"/>
                      </a:pPr>
                      <a:r>
                        <a:rPr lang="en-US" sz="1800" b="0" dirty="0" smtClean="0">
                          <a:solidFill>
                            <a:schemeClr val="tx1"/>
                          </a:solidFill>
                          <a:latin typeface="Arial" panose="020B0604020202020204" pitchFamily="34" charset="0"/>
                          <a:cs typeface="Arial" panose="020B0604020202020204" pitchFamily="34" charset="0"/>
                        </a:rPr>
                        <a:t>Water tanks were delivered in KZN to facilitate access to water following the PSC’s intervention.</a:t>
                      </a:r>
                    </a:p>
                    <a:p>
                      <a:pPr marL="285750" indent="-285750" algn="just">
                        <a:buFont typeface="Arial" panose="020B0604020202020204" pitchFamily="34" charset="0"/>
                        <a:buChar char="•"/>
                      </a:pPr>
                      <a:r>
                        <a:rPr lang="en-US" sz="1800" b="0" dirty="0" smtClean="0">
                          <a:solidFill>
                            <a:schemeClr val="tx1"/>
                          </a:solidFill>
                          <a:latin typeface="Arial" panose="020B0604020202020204" pitchFamily="34" charset="0"/>
                          <a:cs typeface="Arial" panose="020B0604020202020204" pitchFamily="34" charset="0"/>
                        </a:rPr>
                        <a:t>The PSC worked with SAPS to assist families that required papers for the inter-provincial travelling and due to such intervention, necessary papers were   granted. </a:t>
                      </a:r>
                    </a:p>
                    <a:p>
                      <a:pPr marL="285750" indent="-285750" algn="just">
                        <a:buFont typeface="Arial" panose="020B0604020202020204" pitchFamily="34" charset="0"/>
                        <a:buChar char="•"/>
                      </a:pPr>
                      <a:r>
                        <a:rPr lang="en-US" sz="1800" b="0" dirty="0" smtClean="0">
                          <a:solidFill>
                            <a:schemeClr val="tx1"/>
                          </a:solidFill>
                          <a:latin typeface="Arial" panose="020B0604020202020204" pitchFamily="34" charset="0"/>
                          <a:cs typeface="Arial" panose="020B0604020202020204" pitchFamily="34" charset="0"/>
                        </a:rPr>
                        <a:t>The </a:t>
                      </a:r>
                      <a:r>
                        <a:rPr lang="en-US" sz="1800" b="0" dirty="0" err="1" smtClean="0">
                          <a:solidFill>
                            <a:schemeClr val="tx1"/>
                          </a:solidFill>
                          <a:latin typeface="Arial" panose="020B0604020202020204" pitchFamily="34" charset="0"/>
                          <a:cs typeface="Arial" panose="020B0604020202020204" pitchFamily="34" charset="0"/>
                        </a:rPr>
                        <a:t>Mamelodi</a:t>
                      </a:r>
                      <a:r>
                        <a:rPr lang="en-US" sz="1800" b="0" dirty="0" smtClean="0">
                          <a:solidFill>
                            <a:schemeClr val="tx1"/>
                          </a:solidFill>
                          <a:latin typeface="Arial" panose="020B0604020202020204" pitchFamily="34" charset="0"/>
                          <a:cs typeface="Arial" panose="020B0604020202020204" pitchFamily="34" charset="0"/>
                        </a:rPr>
                        <a:t> Hospital indicated notable improvements from the availability of beds through the renovation of old wards to the installation of a generator.</a:t>
                      </a:r>
                    </a:p>
                    <a:p>
                      <a:pPr marL="285750" indent="-285750" algn="just">
                        <a:buFont typeface="Arial" panose="020B0604020202020204" pitchFamily="34" charset="0"/>
                        <a:buChar char="•"/>
                      </a:pPr>
                      <a:r>
                        <a:rPr lang="en-US" sz="1800" b="0" dirty="0" smtClean="0">
                          <a:solidFill>
                            <a:schemeClr val="tx1"/>
                          </a:solidFill>
                          <a:latin typeface="Arial" panose="020B0604020202020204" pitchFamily="34" charset="0"/>
                          <a:cs typeface="Arial" panose="020B0604020202020204" pitchFamily="34" charset="0"/>
                        </a:rPr>
                        <a:t>There was</a:t>
                      </a:r>
                      <a:r>
                        <a:rPr lang="en-US" sz="1800" b="0" baseline="0" dirty="0" smtClean="0">
                          <a:solidFill>
                            <a:schemeClr val="tx1"/>
                          </a:solidFill>
                          <a:latin typeface="Arial" panose="020B0604020202020204" pitchFamily="34" charset="0"/>
                          <a:cs typeface="Arial" panose="020B0604020202020204" pitchFamily="34" charset="0"/>
                        </a:rPr>
                        <a:t> also a </a:t>
                      </a:r>
                      <a:r>
                        <a:rPr lang="en-US" sz="1800" b="0" dirty="0" smtClean="0">
                          <a:solidFill>
                            <a:schemeClr val="tx1"/>
                          </a:solidFill>
                          <a:latin typeface="Arial" panose="020B0604020202020204" pitchFamily="34" charset="0"/>
                          <a:cs typeface="Arial" panose="020B0604020202020204" pitchFamily="34" charset="0"/>
                        </a:rPr>
                        <a:t>follow-up engagement </a:t>
                      </a:r>
                      <a:r>
                        <a:rPr lang="en-US" sz="1800" b="0" smtClean="0">
                          <a:solidFill>
                            <a:schemeClr val="tx1"/>
                          </a:solidFill>
                          <a:latin typeface="Arial" panose="020B0604020202020204" pitchFamily="34" charset="0"/>
                          <a:cs typeface="Arial" panose="020B0604020202020204" pitchFamily="34" charset="0"/>
                        </a:rPr>
                        <a:t>with 1 </a:t>
                      </a:r>
                      <a:r>
                        <a:rPr lang="en-US" sz="1800" b="0" dirty="0" smtClean="0">
                          <a:solidFill>
                            <a:schemeClr val="tx1"/>
                          </a:solidFill>
                          <a:latin typeface="Arial" panose="020B0604020202020204" pitchFamily="34" charset="0"/>
                          <a:cs typeface="Arial" panose="020B0604020202020204" pitchFamily="34" charset="0"/>
                        </a:rPr>
                        <a:t>Military Hospital on the implementation of recommendations, which showed a significant improvement in the availability of medicines and medical equipment, with notable improvements in the availability of human resource capacity and related processes. </a:t>
                      </a:r>
                      <a:endParaRPr lang="en-US" sz="1800" b="0" i="1" baseline="0" dirty="0" smtClean="0">
                        <a:solidFill>
                          <a:srgbClr val="FF0000"/>
                        </a:solidFill>
                        <a:effectLst/>
                        <a:latin typeface="Arial" panose="020B0604020202020204" pitchFamily="34" charset="0"/>
                        <a:ea typeface="Times New Roman" panose="02020603050405020304" pitchFamily="18" charset="0"/>
                        <a:cs typeface="Arial" panose="020B0604020202020204" pitchFamily="34" charset="0"/>
                      </a:endParaRPr>
                    </a:p>
                  </a:txBody>
                  <a:tcPr marL="60013" marR="60013" marT="0" marB="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2123808502"/>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0" y="0"/>
            <a:ext cx="9144000" cy="6857999"/>
          </a:xfrm>
          <a:prstGeom prst="rect">
            <a:avLst/>
          </a:prstGeom>
        </p:spPr>
      </p:pic>
      <p:sp>
        <p:nvSpPr>
          <p:cNvPr id="4" name="Subtitle 14"/>
          <p:cNvSpPr>
            <a:spLocks/>
          </p:cNvSpPr>
          <p:nvPr/>
        </p:nvSpPr>
        <p:spPr bwMode="auto">
          <a:xfrm>
            <a:off x="3059832" y="2455166"/>
            <a:ext cx="5976664" cy="16219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ctr" fontAlgn="base">
              <a:spcBef>
                <a:spcPct val="0"/>
              </a:spcBef>
              <a:spcAft>
                <a:spcPct val="0"/>
              </a:spcAft>
            </a:pPr>
            <a:r>
              <a:rPr lang="en-US" sz="3500" b="1" dirty="0" smtClean="0">
                <a:solidFill>
                  <a:srgbClr val="006666"/>
                </a:solidFill>
                <a:latin typeface="Stencil" panose="040409050D0802020404" pitchFamily="82" charset="0"/>
                <a:ea typeface="ＭＳ Ｐゴシック" pitchFamily="34" charset="-128"/>
              </a:rPr>
              <a:t>PROGRAMME 4: integrity and anti-corruption            </a:t>
            </a:r>
          </a:p>
          <a:p>
            <a:pPr algn="r" fontAlgn="base">
              <a:spcBef>
                <a:spcPct val="0"/>
              </a:spcBef>
              <a:spcAft>
                <a:spcPct val="0"/>
              </a:spcAft>
            </a:pPr>
            <a:r>
              <a:rPr lang="en-US" sz="4000" b="1" dirty="0" smtClean="0">
                <a:solidFill>
                  <a:srgbClr val="006666"/>
                </a:solidFill>
                <a:latin typeface="Stencil" panose="040409050D0802020404" pitchFamily="82" charset="0"/>
                <a:ea typeface="ＭＳ Ｐゴシック" pitchFamily="34" charset="-128"/>
              </a:rPr>
              <a:t>                 </a:t>
            </a:r>
          </a:p>
          <a:p>
            <a:pPr algn="r" fontAlgn="base">
              <a:spcBef>
                <a:spcPct val="0"/>
              </a:spcBef>
              <a:spcAft>
                <a:spcPct val="0"/>
              </a:spcAft>
            </a:pPr>
            <a:r>
              <a:rPr lang="en-US" sz="3600" b="1" dirty="0" smtClean="0">
                <a:solidFill>
                  <a:srgbClr val="800000"/>
                </a:solidFill>
                <a:latin typeface="Berlin Sans FB Demi" pitchFamily="34" charset="0"/>
                <a:ea typeface="ＭＳ Ｐゴシック" pitchFamily="34" charset="-128"/>
              </a:rPr>
              <a:t>                         </a:t>
            </a:r>
          </a:p>
          <a:p>
            <a:pPr algn="ctr" fontAlgn="base">
              <a:spcBef>
                <a:spcPct val="0"/>
              </a:spcBef>
              <a:spcAft>
                <a:spcPct val="0"/>
              </a:spcAft>
            </a:pPr>
            <a:r>
              <a:rPr lang="en-US" sz="3600" b="1" dirty="0" smtClean="0">
                <a:solidFill>
                  <a:srgbClr val="800000"/>
                </a:solidFill>
                <a:latin typeface="Berlin Sans FB Demi" pitchFamily="34" charset="0"/>
                <a:ea typeface="ＭＳ Ｐゴシック" pitchFamily="34" charset="-128"/>
              </a:rPr>
              <a:t>                    </a:t>
            </a:r>
            <a:endParaRPr lang="en-ZA" sz="3600" b="1" dirty="0" smtClean="0">
              <a:solidFill>
                <a:srgbClr val="800000"/>
              </a:solidFill>
              <a:latin typeface="Berlin Sans FB Demi" pitchFamily="34" charset="0"/>
              <a:ea typeface="ＭＳ Ｐゴシック" pitchFamily="34" charset="-128"/>
            </a:endParaRPr>
          </a:p>
        </p:txBody>
      </p:sp>
    </p:spTree>
    <p:extLst>
      <p:ext uri="{BB962C8B-B14F-4D97-AF65-F5344CB8AC3E}">
        <p14:creationId xmlns:p14="http://schemas.microsoft.com/office/powerpoint/2010/main" val="2336064587"/>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4"/>
          <p:cNvSpPr>
            <a:spLocks noChangeArrowheads="1"/>
          </p:cNvSpPr>
          <p:nvPr/>
        </p:nvSpPr>
        <p:spPr bwMode="auto">
          <a:xfrm>
            <a:off x="6876256" y="6234454"/>
            <a:ext cx="21336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algn="r" fontAlgn="base">
              <a:spcBef>
                <a:spcPct val="0"/>
              </a:spcBef>
              <a:spcAft>
                <a:spcPct val="0"/>
              </a:spcAft>
              <a:buFontTx/>
              <a:buNone/>
            </a:pPr>
            <a:fld id="{A6BAB686-6B96-4F11-A059-F9ADB2D51D2E}" type="slidenum">
              <a:rPr lang="en-US" altLang="en-US" sz="1400">
                <a:solidFill>
                  <a:srgbClr val="000000"/>
                </a:solidFill>
              </a:rPr>
              <a:pPr algn="r" fontAlgn="base">
                <a:spcBef>
                  <a:spcPct val="0"/>
                </a:spcBef>
                <a:spcAft>
                  <a:spcPct val="0"/>
                </a:spcAft>
                <a:buFontTx/>
                <a:buNone/>
              </a:pPr>
              <a:t>34</a:t>
            </a:fld>
            <a:endParaRPr lang="en-US" altLang="en-US" sz="1400" dirty="0">
              <a:solidFill>
                <a:srgbClr val="000000"/>
              </a:solidFill>
            </a:endParaRPr>
          </a:p>
        </p:txBody>
      </p:sp>
      <p:sp>
        <p:nvSpPr>
          <p:cNvPr id="8" name="Rectangle 7"/>
          <p:cNvSpPr/>
          <p:nvPr/>
        </p:nvSpPr>
        <p:spPr bwMode="auto">
          <a:xfrm>
            <a:off x="663774" y="0"/>
            <a:ext cx="8143875" cy="648072"/>
          </a:xfrm>
          <a:prstGeom prst="rect">
            <a:avLst/>
          </a:prstGeom>
          <a:noFill/>
          <a:ln w="76200">
            <a:noFill/>
            <a:headEnd type="none" w="med" len="med"/>
            <a:tailEnd type="none" w="med" len="med"/>
          </a:ln>
          <a:effectLst>
            <a:innerShdw blurRad="444500" dist="50800">
              <a:schemeClr val="accent1">
                <a:lumMod val="50000"/>
                <a:alpha val="50000"/>
              </a:schemeClr>
            </a:innerShdw>
          </a:effectLst>
        </p:spPr>
        <p:style>
          <a:lnRef idx="2">
            <a:schemeClr val="accent5"/>
          </a:lnRef>
          <a:fillRef idx="1">
            <a:schemeClr val="lt1"/>
          </a:fillRef>
          <a:effectRef idx="0">
            <a:schemeClr val="accent5"/>
          </a:effectRef>
          <a:fontRef idx="minor">
            <a:schemeClr val="dk1"/>
          </a:fontRef>
        </p:style>
        <p:txBody>
          <a:bodyPr rIns="36000" anchor="ctr"/>
          <a:lstStyle/>
          <a:p>
            <a:pPr lvl="2" indent="-731838" algn="ctr" fontAlgn="base">
              <a:spcBef>
                <a:spcPct val="0"/>
              </a:spcBef>
              <a:spcAft>
                <a:spcPct val="0"/>
              </a:spcAft>
              <a:defRPr/>
            </a:pPr>
            <a:r>
              <a:rPr lang="en-US" sz="2400" b="1" dirty="0" smtClean="0">
                <a:solidFill>
                  <a:srgbClr val="993300"/>
                </a:solidFill>
                <a:latin typeface="Berlin Sans FB Demi" pitchFamily="34" charset="0"/>
                <a:cs typeface="Aharoni" pitchFamily="2" charset="-79"/>
              </a:rPr>
              <a:t>PROGRAMME 4: IAC (1)</a:t>
            </a:r>
            <a:endParaRPr lang="en-US" sz="2400" b="1" dirty="0">
              <a:solidFill>
                <a:srgbClr val="993300"/>
              </a:solidFill>
              <a:latin typeface="Berlin Sans FB Demi" pitchFamily="34" charset="0"/>
              <a:cs typeface="Aharoni" pitchFamily="2" charset="-79"/>
            </a:endParaRPr>
          </a:p>
        </p:txBody>
      </p:sp>
      <p:graphicFrame>
        <p:nvGraphicFramePr>
          <p:cNvPr id="2" name="Table 1"/>
          <p:cNvGraphicFramePr>
            <a:graphicFrameLocks noGrp="1"/>
          </p:cNvGraphicFramePr>
          <p:nvPr>
            <p:extLst>
              <p:ext uri="{D42A27DB-BD31-4B8C-83A1-F6EECF244321}">
                <p14:modId xmlns:p14="http://schemas.microsoft.com/office/powerpoint/2010/main" val="664451692"/>
              </p:ext>
            </p:extLst>
          </p:nvPr>
        </p:nvGraphicFramePr>
        <p:xfrm>
          <a:off x="395536" y="648072"/>
          <a:ext cx="8412113" cy="5575374"/>
        </p:xfrm>
        <a:graphic>
          <a:graphicData uri="http://schemas.openxmlformats.org/drawingml/2006/table">
            <a:tbl>
              <a:tblPr firstRow="1" bandRow="1">
                <a:tableStyleId>{00A15C55-8517-42AA-B614-E9B94910E393}</a:tableStyleId>
              </a:tblPr>
              <a:tblGrid>
                <a:gridCol w="2697479">
                  <a:extLst>
                    <a:ext uri="{9D8B030D-6E8A-4147-A177-3AD203B41FA5}">
                      <a16:colId xmlns:a16="http://schemas.microsoft.com/office/drawing/2014/main" val="20000"/>
                    </a:ext>
                  </a:extLst>
                </a:gridCol>
                <a:gridCol w="1623001">
                  <a:extLst>
                    <a:ext uri="{9D8B030D-6E8A-4147-A177-3AD203B41FA5}">
                      <a16:colId xmlns:a16="http://schemas.microsoft.com/office/drawing/2014/main" val="20001"/>
                    </a:ext>
                  </a:extLst>
                </a:gridCol>
                <a:gridCol w="3795998">
                  <a:extLst>
                    <a:ext uri="{9D8B030D-6E8A-4147-A177-3AD203B41FA5}">
                      <a16:colId xmlns:a16="http://schemas.microsoft.com/office/drawing/2014/main" val="20002"/>
                    </a:ext>
                  </a:extLst>
                </a:gridCol>
                <a:gridCol w="295635">
                  <a:extLst>
                    <a:ext uri="{9D8B030D-6E8A-4147-A177-3AD203B41FA5}">
                      <a16:colId xmlns:a16="http://schemas.microsoft.com/office/drawing/2014/main" val="20003"/>
                    </a:ext>
                  </a:extLst>
                </a:gridCol>
              </a:tblGrid>
              <a:tr h="302908">
                <a:tc>
                  <a:txBody>
                    <a:bodyPr/>
                    <a:lstStyle/>
                    <a:p>
                      <a:pPr marL="0" marR="0" algn="ctr">
                        <a:lnSpc>
                          <a:spcPct val="100000"/>
                        </a:lnSpc>
                        <a:spcBef>
                          <a:spcPts val="0"/>
                        </a:spcBef>
                        <a:spcAft>
                          <a:spcPts val="0"/>
                        </a:spcAft>
                      </a:pPr>
                      <a:r>
                        <a:rPr lang="en-GB" sz="2000" kern="0" dirty="0" smtClean="0">
                          <a:effectLst/>
                          <a:latin typeface="Arial" panose="020B0604020202020204" pitchFamily="34" charset="0"/>
                          <a:cs typeface="Arial" panose="020B0604020202020204" pitchFamily="34" charset="0"/>
                        </a:rPr>
                        <a:t>Indicator</a:t>
                      </a:r>
                      <a:endParaRPr lang="en-US" sz="2000" b="1" kern="0" dirty="0">
                        <a:effectLst/>
                        <a:latin typeface="Arial" panose="020B0604020202020204" pitchFamily="34" charset="0"/>
                        <a:cs typeface="Arial" panose="020B0604020202020204" pitchFamily="34" charset="0"/>
                      </a:endParaRPr>
                    </a:p>
                  </a:txBody>
                  <a:tcPr marL="14699" marR="14699" marT="0" marB="0" anchor="ctr">
                    <a:lnL w="12700" cap="flat" cmpd="sng" algn="ctr">
                      <a:solidFill>
                        <a:srgbClr val="006666"/>
                      </a:solidFill>
                      <a:prstDash val="solid"/>
                      <a:round/>
                      <a:headEnd type="none" w="med" len="med"/>
                      <a:tailEnd type="none" w="med" len="med"/>
                    </a:lnL>
                    <a:lnR w="12700" cap="flat" cmpd="sng" algn="ctr">
                      <a:solidFill>
                        <a:srgbClr val="006666"/>
                      </a:solidFill>
                      <a:prstDash val="solid"/>
                      <a:round/>
                      <a:headEnd type="none" w="med" len="med"/>
                      <a:tailEnd type="none" w="med" len="med"/>
                    </a:lnR>
                    <a:lnT w="12700" cap="flat" cmpd="sng" algn="ctr">
                      <a:solidFill>
                        <a:srgbClr val="006666"/>
                      </a:solidFill>
                      <a:prstDash val="solid"/>
                      <a:round/>
                      <a:headEnd type="none" w="med" len="med"/>
                      <a:tailEnd type="none" w="med" len="med"/>
                    </a:lnT>
                    <a:lnB w="12700" cap="flat" cmpd="sng" algn="ctr">
                      <a:solidFill>
                        <a:srgbClr val="006666"/>
                      </a:solidFill>
                      <a:prstDash val="solid"/>
                      <a:round/>
                      <a:headEnd type="none" w="med" len="med"/>
                      <a:tailEnd type="none" w="med" len="med"/>
                    </a:lnB>
                    <a:solidFill>
                      <a:schemeClr val="accent5">
                        <a:lumMod val="50000"/>
                      </a:schemeClr>
                    </a:solidFill>
                  </a:tcPr>
                </a:tc>
                <a:tc>
                  <a:txBody>
                    <a:bodyPr/>
                    <a:lstStyle/>
                    <a:p>
                      <a:pPr marL="0" marR="0" algn="ctr">
                        <a:lnSpc>
                          <a:spcPct val="100000"/>
                        </a:lnSpc>
                        <a:spcBef>
                          <a:spcPts val="0"/>
                        </a:spcBef>
                        <a:spcAft>
                          <a:spcPts val="0"/>
                        </a:spcAft>
                      </a:pPr>
                      <a:r>
                        <a:rPr lang="en-GB" sz="2000" dirty="0" smtClean="0">
                          <a:effectLst/>
                          <a:latin typeface="Arial" panose="020B0604020202020204" pitchFamily="34" charset="0"/>
                          <a:cs typeface="Arial" panose="020B0604020202020204" pitchFamily="34" charset="0"/>
                        </a:rPr>
                        <a:t>APP Target</a:t>
                      </a:r>
                      <a:endParaRPr lang="en-US" sz="2000" b="1" dirty="0">
                        <a:effectLst/>
                        <a:latin typeface="Arial" panose="020B0604020202020204" pitchFamily="34" charset="0"/>
                        <a:ea typeface="Times New Roman" panose="02020603050405020304" pitchFamily="18" charset="0"/>
                        <a:cs typeface="Arial" panose="020B0604020202020204" pitchFamily="34" charset="0"/>
                      </a:endParaRPr>
                    </a:p>
                  </a:txBody>
                  <a:tcPr marL="14699" marR="14699" marT="0" marB="0">
                    <a:lnL w="12700" cap="flat" cmpd="sng" algn="ctr">
                      <a:solidFill>
                        <a:srgbClr val="006666"/>
                      </a:solidFill>
                      <a:prstDash val="solid"/>
                      <a:round/>
                      <a:headEnd type="none" w="med" len="med"/>
                      <a:tailEnd type="none" w="med" len="med"/>
                    </a:lnL>
                    <a:lnR w="12700" cap="flat" cmpd="sng" algn="ctr">
                      <a:solidFill>
                        <a:srgbClr val="006666"/>
                      </a:solidFill>
                      <a:prstDash val="solid"/>
                      <a:round/>
                      <a:headEnd type="none" w="med" len="med"/>
                      <a:tailEnd type="none" w="med" len="med"/>
                    </a:lnR>
                    <a:lnT w="12700" cap="flat" cmpd="sng" algn="ctr">
                      <a:solidFill>
                        <a:srgbClr val="006666"/>
                      </a:solidFill>
                      <a:prstDash val="solid"/>
                      <a:round/>
                      <a:headEnd type="none" w="med" len="med"/>
                      <a:tailEnd type="none" w="med" len="med"/>
                    </a:lnT>
                    <a:lnB w="12700" cap="flat" cmpd="sng" algn="ctr">
                      <a:solidFill>
                        <a:srgbClr val="006666"/>
                      </a:solidFill>
                      <a:prstDash val="solid"/>
                      <a:round/>
                      <a:headEnd type="none" w="med" len="med"/>
                      <a:tailEnd type="none" w="med" len="med"/>
                    </a:lnB>
                    <a:solidFill>
                      <a:schemeClr val="accent5">
                        <a:lumMod val="50000"/>
                      </a:schemeClr>
                    </a:solidFill>
                  </a:tcPr>
                </a:tc>
                <a:tc gridSpan="2">
                  <a:txBody>
                    <a:bodyPr/>
                    <a:lstStyle/>
                    <a:p>
                      <a:pPr marL="0" marR="0" algn="ctr">
                        <a:lnSpc>
                          <a:spcPct val="100000"/>
                        </a:lnSpc>
                        <a:spcBef>
                          <a:spcPts val="0"/>
                        </a:spcBef>
                        <a:spcAft>
                          <a:spcPts val="0"/>
                        </a:spcAft>
                      </a:pPr>
                      <a:r>
                        <a:rPr lang="en-GB" sz="2000" baseline="0" dirty="0" smtClean="0">
                          <a:effectLst/>
                          <a:latin typeface="Arial" panose="020B0604020202020204" pitchFamily="34" charset="0"/>
                          <a:cs typeface="Arial" panose="020B0604020202020204" pitchFamily="34" charset="0"/>
                        </a:rPr>
                        <a:t>Consolidated Achievement</a:t>
                      </a:r>
                      <a:endParaRPr lang="en-US" sz="2000" b="1" dirty="0">
                        <a:effectLst/>
                        <a:latin typeface="Arial" panose="020B0604020202020204" pitchFamily="34" charset="0"/>
                        <a:ea typeface="Times New Roman" panose="02020603050405020304" pitchFamily="18" charset="0"/>
                        <a:cs typeface="Arial" panose="020B0604020202020204" pitchFamily="34" charset="0"/>
                      </a:endParaRPr>
                    </a:p>
                  </a:txBody>
                  <a:tcPr marL="14699" marR="14699" marT="0" marB="0" anchor="ctr">
                    <a:lnL w="12700" cap="flat" cmpd="sng" algn="ctr">
                      <a:solidFill>
                        <a:srgbClr val="006666"/>
                      </a:solidFill>
                      <a:prstDash val="solid"/>
                      <a:round/>
                      <a:headEnd type="none" w="med" len="med"/>
                      <a:tailEnd type="none" w="med" len="med"/>
                    </a:lnL>
                    <a:lnR w="12700" cap="flat" cmpd="sng" algn="ctr">
                      <a:solidFill>
                        <a:srgbClr val="006666"/>
                      </a:solidFill>
                      <a:prstDash val="solid"/>
                      <a:round/>
                      <a:headEnd type="none" w="med" len="med"/>
                      <a:tailEnd type="none" w="med" len="med"/>
                    </a:lnR>
                    <a:lnT w="12700" cap="flat" cmpd="sng" algn="ctr">
                      <a:solidFill>
                        <a:srgbClr val="006666"/>
                      </a:solidFill>
                      <a:prstDash val="solid"/>
                      <a:round/>
                      <a:headEnd type="none" w="med" len="med"/>
                      <a:tailEnd type="none" w="med" len="med"/>
                    </a:lnT>
                    <a:lnB w="12700" cap="flat" cmpd="sng" algn="ctr">
                      <a:solidFill>
                        <a:srgbClr val="006666"/>
                      </a:solidFill>
                      <a:prstDash val="solid"/>
                      <a:round/>
                      <a:headEnd type="none" w="med" len="med"/>
                      <a:tailEnd type="none" w="med" len="med"/>
                    </a:lnB>
                    <a:solidFill>
                      <a:schemeClr val="accent5">
                        <a:lumMod val="50000"/>
                      </a:schemeClr>
                    </a:solidFill>
                  </a:tcPr>
                </a:tc>
                <a:tc hMerge="1">
                  <a:txBody>
                    <a:bodyPr/>
                    <a:lstStyle/>
                    <a:p>
                      <a:endParaRPr lang="en-US"/>
                    </a:p>
                  </a:txBody>
                  <a:tcPr/>
                </a:tc>
                <a:extLst>
                  <a:ext uri="{0D108BD9-81ED-4DB2-BD59-A6C34878D82A}">
                    <a16:rowId xmlns:a16="http://schemas.microsoft.com/office/drawing/2014/main" val="10000"/>
                  </a:ext>
                </a:extLst>
              </a:tr>
              <a:tr h="3634886">
                <a:tc>
                  <a:txBody>
                    <a:bodyPr/>
                    <a:lstStyle/>
                    <a:p>
                      <a:pPr algn="just" fontAlgn="t"/>
                      <a:r>
                        <a:rPr lang="en-US" sz="2000" u="none" strike="noStrike" dirty="0" smtClean="0">
                          <a:effectLst/>
                          <a:latin typeface="Arial" panose="020B0604020202020204" pitchFamily="34" charset="0"/>
                          <a:cs typeface="Arial" panose="020B0604020202020204" pitchFamily="34" charset="0"/>
                        </a:rPr>
                        <a:t>% of </a:t>
                      </a:r>
                      <a:r>
                        <a:rPr lang="en-US" sz="2000" u="none" strike="noStrike" dirty="0">
                          <a:effectLst/>
                          <a:latin typeface="Arial" panose="020B0604020202020204" pitchFamily="34" charset="0"/>
                          <a:cs typeface="Arial" panose="020B0604020202020204" pitchFamily="34" charset="0"/>
                        </a:rPr>
                        <a:t>public administration investigations finalised within 3 months upon receipt of all relevant information</a:t>
                      </a:r>
                      <a:endParaRPr lang="en-US" sz="2000" b="0" i="0" u="none" strike="noStrike" dirty="0">
                        <a:solidFill>
                          <a:srgbClr val="000000"/>
                        </a:solidFill>
                        <a:effectLst/>
                        <a:latin typeface="Arial" panose="020B0604020202020204" pitchFamily="34" charset="0"/>
                        <a:cs typeface="Arial" panose="020B0604020202020204" pitchFamily="34" charset="0"/>
                      </a:endParaRPr>
                    </a:p>
                  </a:txBody>
                  <a:tcPr marL="0" marR="0" marT="0" marB="0">
                    <a:lnL w="12700" cap="flat" cmpd="sng" algn="ctr">
                      <a:solidFill>
                        <a:srgbClr val="006666"/>
                      </a:solidFill>
                      <a:prstDash val="solid"/>
                      <a:round/>
                      <a:headEnd type="none" w="med" len="med"/>
                      <a:tailEnd type="none" w="med" len="med"/>
                    </a:lnL>
                    <a:lnR w="12700" cap="flat" cmpd="sng" algn="ctr">
                      <a:solidFill>
                        <a:srgbClr val="006666"/>
                      </a:solidFill>
                      <a:prstDash val="solid"/>
                      <a:round/>
                      <a:headEnd type="none" w="med" len="med"/>
                      <a:tailEnd type="none" w="med" len="med"/>
                    </a:lnR>
                    <a:lnT w="12700" cap="flat" cmpd="sng" algn="ctr">
                      <a:solidFill>
                        <a:srgbClr val="006666"/>
                      </a:solidFill>
                      <a:prstDash val="solid"/>
                      <a:round/>
                      <a:headEnd type="none" w="med" len="med"/>
                      <a:tailEnd type="none" w="med" len="med"/>
                    </a:lnT>
                    <a:lnB w="12700" cap="flat" cmpd="sng" algn="ctr">
                      <a:solidFill>
                        <a:srgbClr val="006666"/>
                      </a:solidFill>
                      <a:prstDash val="solid"/>
                      <a:round/>
                      <a:headEnd type="none" w="med" len="med"/>
                      <a:tailEnd type="none" w="med" len="med"/>
                    </a:lnB>
                    <a:noFill/>
                  </a:tcPr>
                </a:tc>
                <a:tc>
                  <a:txBody>
                    <a:bodyPr/>
                    <a:lstStyle/>
                    <a:p>
                      <a:r>
                        <a:rPr lang="en-US" sz="2000" baseline="0" dirty="0" smtClean="0">
                          <a:latin typeface="Arial" panose="020B0604020202020204" pitchFamily="34" charset="0"/>
                          <a:cs typeface="Arial" panose="020B0604020202020204" pitchFamily="34" charset="0"/>
                        </a:rPr>
                        <a:t>70%</a:t>
                      </a:r>
                    </a:p>
                    <a:p>
                      <a:endParaRPr lang="en-US" sz="2000" b="0" baseline="0" dirty="0" smtClean="0">
                        <a:solidFill>
                          <a:schemeClr val="tx1"/>
                        </a:solidFill>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2000" dirty="0" smtClean="0">
                        <a:latin typeface="Arial" panose="020B0604020202020204" pitchFamily="34" charset="0"/>
                        <a:cs typeface="Arial" panose="020B0604020202020204" pitchFamily="34" charset="0"/>
                      </a:endParaRPr>
                    </a:p>
                    <a:p>
                      <a:endParaRPr lang="en-US" sz="2000" b="0" dirty="0">
                        <a:solidFill>
                          <a:schemeClr val="tx1"/>
                        </a:solidFill>
                        <a:latin typeface="Arial" panose="020B0604020202020204" pitchFamily="34" charset="0"/>
                        <a:cs typeface="Arial" panose="020B0604020202020204" pitchFamily="34" charset="0"/>
                      </a:endParaRPr>
                    </a:p>
                  </a:txBody>
                  <a:tcPr marL="51435" marR="51435" marT="0" marB="0">
                    <a:lnL w="12700" cap="flat" cmpd="sng" algn="ctr">
                      <a:solidFill>
                        <a:srgbClr val="006666"/>
                      </a:solidFill>
                      <a:prstDash val="solid"/>
                      <a:round/>
                      <a:headEnd type="none" w="med" len="med"/>
                      <a:tailEnd type="none" w="med" len="med"/>
                    </a:lnL>
                    <a:lnR w="12700" cap="flat" cmpd="sng" algn="ctr">
                      <a:solidFill>
                        <a:srgbClr val="006666"/>
                      </a:solidFill>
                      <a:prstDash val="solid"/>
                      <a:round/>
                      <a:headEnd type="none" w="med" len="med"/>
                      <a:tailEnd type="none" w="med" len="med"/>
                    </a:lnR>
                    <a:lnT w="12700" cap="flat" cmpd="sng" algn="ctr">
                      <a:solidFill>
                        <a:srgbClr val="006666"/>
                      </a:solidFill>
                      <a:prstDash val="solid"/>
                      <a:round/>
                      <a:headEnd type="none" w="med" len="med"/>
                      <a:tailEnd type="none" w="med" len="med"/>
                    </a:lnT>
                    <a:lnB w="12700" cap="flat" cmpd="sng" algn="ctr">
                      <a:solidFill>
                        <a:srgbClr val="006666"/>
                      </a:solidFill>
                      <a:prstDash val="solid"/>
                      <a:round/>
                      <a:headEnd type="none" w="med" len="med"/>
                      <a:tailEnd type="none" w="med" len="med"/>
                    </a:lnB>
                    <a:noFill/>
                  </a:tcPr>
                </a:tc>
                <a:tc>
                  <a:txBody>
                    <a:bodyPr/>
                    <a:lstStyle/>
                    <a:p>
                      <a:r>
                        <a:rPr lang="en-US" sz="2000" b="1" kern="1200" dirty="0" smtClean="0">
                          <a:solidFill>
                            <a:schemeClr val="tx1"/>
                          </a:solidFill>
                          <a:effectLst/>
                          <a:latin typeface="Arial" panose="020B0604020202020204" pitchFamily="34" charset="0"/>
                          <a:ea typeface="+mn-ea"/>
                          <a:cs typeface="Arial" panose="020B0604020202020204" pitchFamily="34" charset="0"/>
                        </a:rPr>
                        <a:t>96%</a:t>
                      </a:r>
                    </a:p>
                    <a:p>
                      <a:r>
                        <a:rPr lang="en-US" sz="2000" b="1" kern="1200" dirty="0" smtClean="0">
                          <a:solidFill>
                            <a:schemeClr val="tx1"/>
                          </a:solidFill>
                          <a:effectLst/>
                          <a:latin typeface="Arial" panose="020B0604020202020204" pitchFamily="34" charset="0"/>
                          <a:ea typeface="+mn-ea"/>
                          <a:cs typeface="Arial" panose="020B0604020202020204" pitchFamily="34" charset="0"/>
                        </a:rPr>
                        <a:t>Target exceeded by 26%:</a:t>
                      </a:r>
                    </a:p>
                    <a:p>
                      <a:endParaRPr lang="en-US" sz="2000" kern="1200" dirty="0" smtClean="0">
                        <a:solidFill>
                          <a:schemeClr val="dk1"/>
                        </a:solidFill>
                        <a:effectLst/>
                        <a:latin typeface="Arial" panose="020B0604020202020204" pitchFamily="34" charset="0"/>
                        <a:ea typeface="+mn-ea"/>
                        <a:cs typeface="Arial" panose="020B0604020202020204" pitchFamily="34" charset="0"/>
                      </a:endParaRPr>
                    </a:p>
                    <a:p>
                      <a:r>
                        <a:rPr lang="en-US" sz="2000" kern="1200" dirty="0" smtClean="0">
                          <a:solidFill>
                            <a:schemeClr val="dk1"/>
                          </a:solidFill>
                          <a:effectLst/>
                          <a:latin typeface="Arial" panose="020B0604020202020204" pitchFamily="34" charset="0"/>
                          <a:ea typeface="+mn-ea"/>
                          <a:cs typeface="Arial" panose="020B0604020202020204" pitchFamily="34" charset="0"/>
                        </a:rPr>
                        <a:t>As at 31 March 2020, there were 315 complaints on the database, of which 225 were finalized and 90 were in progress. Of the 225 finalised, 216 (96%) were finalised within 3 months of receipt of all relevant documents</a:t>
                      </a:r>
                      <a:endParaRPr lang="en-US" sz="2000" b="0" i="0" u="none" strike="noStrike" dirty="0" smtClean="0">
                        <a:solidFill>
                          <a:srgbClr val="000000"/>
                        </a:solidFill>
                        <a:effectLst/>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2000" b="0" i="1" u="none" strike="noStrike" kern="1200" dirty="0" smtClean="0">
                        <a:solidFill>
                          <a:schemeClr val="dk1"/>
                        </a:solidFill>
                        <a:effectLst/>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2000" b="0" i="0" u="none" strike="noStrike" kern="1200" dirty="0" smtClean="0">
                          <a:solidFill>
                            <a:schemeClr val="tx1"/>
                          </a:solidFill>
                          <a:effectLst/>
                          <a:latin typeface="Arial" panose="020B0604020202020204" pitchFamily="34" charset="0"/>
                          <a:ea typeface="+mn-ea"/>
                          <a:cs typeface="Arial" panose="020B0604020202020204" pitchFamily="34" charset="0"/>
                        </a:rPr>
                        <a:t>The overachievement is  ascribed </a:t>
                      </a:r>
                      <a:r>
                        <a:rPr lang="en-US" sz="2000" b="0" i="0" u="none" strike="noStrike" kern="1200" baseline="0" dirty="0" smtClean="0">
                          <a:solidFill>
                            <a:schemeClr val="tx1"/>
                          </a:solidFill>
                          <a:effectLst/>
                          <a:latin typeface="Arial" panose="020B0604020202020204" pitchFamily="34" charset="0"/>
                          <a:ea typeface="+mn-ea"/>
                          <a:cs typeface="Arial" panose="020B0604020202020204" pitchFamily="34" charset="0"/>
                        </a:rPr>
                        <a:t>to the close monitoring of investigations.</a:t>
                      </a:r>
                      <a:endParaRPr lang="en-US" sz="2000" b="0" i="0" u="none" strike="noStrike" dirty="0" smtClean="0">
                        <a:solidFill>
                          <a:schemeClr val="tx1"/>
                        </a:solidFill>
                        <a:effectLst/>
                        <a:latin typeface="Arial" panose="020B0604020202020204" pitchFamily="34" charset="0"/>
                        <a:cs typeface="Arial" panose="020B0604020202020204" pitchFamily="34" charset="0"/>
                      </a:endParaRPr>
                    </a:p>
                  </a:txBody>
                  <a:tcPr marL="0" marR="0" marT="0" marB="0">
                    <a:lnL w="12700" cap="flat" cmpd="sng" algn="ctr">
                      <a:solidFill>
                        <a:srgbClr val="006666"/>
                      </a:solidFill>
                      <a:prstDash val="solid"/>
                      <a:round/>
                      <a:headEnd type="none" w="med" len="med"/>
                      <a:tailEnd type="none" w="med" len="med"/>
                    </a:lnL>
                    <a:lnR w="12700" cap="flat" cmpd="sng" algn="ctr">
                      <a:solidFill>
                        <a:srgbClr val="006666"/>
                      </a:solidFill>
                      <a:prstDash val="solid"/>
                      <a:round/>
                      <a:headEnd type="none" w="med" len="med"/>
                      <a:tailEnd type="none" w="med" len="med"/>
                    </a:lnR>
                    <a:lnT w="12700" cap="flat" cmpd="sng" algn="ctr">
                      <a:solidFill>
                        <a:srgbClr val="006666"/>
                      </a:solidFill>
                      <a:prstDash val="solid"/>
                      <a:round/>
                      <a:headEnd type="none" w="med" len="med"/>
                      <a:tailEnd type="none" w="med" len="med"/>
                    </a:lnT>
                    <a:lnB w="12700" cap="flat" cmpd="sng" algn="ctr">
                      <a:solidFill>
                        <a:srgbClr val="006666"/>
                      </a:solidFill>
                      <a:prstDash val="solid"/>
                      <a:round/>
                      <a:headEnd type="none" w="med" len="med"/>
                      <a:tailEnd type="none" w="med" len="med"/>
                    </a:lnB>
                    <a:noFill/>
                  </a:tcPr>
                </a:tc>
                <a:tc>
                  <a:txBody>
                    <a:bodyPr/>
                    <a:lstStyle/>
                    <a:p>
                      <a:pPr marL="0" marR="0" algn="ctr">
                        <a:lnSpc>
                          <a:spcPct val="100000"/>
                        </a:lnSpc>
                        <a:spcBef>
                          <a:spcPts val="0"/>
                        </a:spcBef>
                        <a:spcAft>
                          <a:spcPts val="0"/>
                        </a:spcAft>
                      </a:pPr>
                      <a:r>
                        <a:rPr lang="en-US" sz="1400" b="1" i="0" baseline="0" dirty="0" smtClean="0">
                          <a:effectLst/>
                          <a:latin typeface="Arial" panose="020B0604020202020204" pitchFamily="34" charset="0"/>
                          <a:ea typeface="+mn-ea"/>
                          <a:cs typeface="Arial" panose="020B0604020202020204" pitchFamily="34" charset="0"/>
                        </a:rPr>
                        <a:t>Exceeded </a:t>
                      </a:r>
                      <a:endParaRPr lang="en-US" sz="1400" b="1" i="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vert="vert270">
                    <a:lnL w="12700" cap="flat" cmpd="sng" algn="ctr">
                      <a:solidFill>
                        <a:srgbClr val="006666"/>
                      </a:solidFill>
                      <a:prstDash val="solid"/>
                      <a:round/>
                      <a:headEnd type="none" w="med" len="med"/>
                      <a:tailEnd type="none" w="med" len="med"/>
                    </a:lnL>
                    <a:lnR w="12700" cap="flat" cmpd="sng" algn="ctr">
                      <a:solidFill>
                        <a:srgbClr val="006666"/>
                      </a:solidFill>
                      <a:prstDash val="solid"/>
                      <a:round/>
                      <a:headEnd type="none" w="med" len="med"/>
                      <a:tailEnd type="none" w="med" len="med"/>
                    </a:lnR>
                    <a:lnT w="12700" cap="flat" cmpd="sng" algn="ctr">
                      <a:solidFill>
                        <a:srgbClr val="006666"/>
                      </a:solidFill>
                      <a:prstDash val="solid"/>
                      <a:round/>
                      <a:headEnd type="none" w="med" len="med"/>
                      <a:tailEnd type="none" w="med" len="med"/>
                    </a:lnT>
                    <a:lnB w="12700" cap="flat" cmpd="sng" algn="ctr">
                      <a:solidFill>
                        <a:srgbClr val="006666"/>
                      </a:solidFill>
                      <a:prstDash val="solid"/>
                      <a:round/>
                      <a:headEnd type="none" w="med" len="med"/>
                      <a:tailEnd type="none" w="med" len="med"/>
                    </a:lnB>
                    <a:solidFill>
                      <a:srgbClr val="00B050"/>
                    </a:solidFill>
                  </a:tcPr>
                </a:tc>
                <a:extLst>
                  <a:ext uri="{0D108BD9-81ED-4DB2-BD59-A6C34878D82A}">
                    <a16:rowId xmlns:a16="http://schemas.microsoft.com/office/drawing/2014/main" val="10001"/>
                  </a:ext>
                </a:extLst>
              </a:tr>
              <a:tr h="1003374">
                <a:tc>
                  <a:txBody>
                    <a:bodyPr/>
                    <a:lstStyle/>
                    <a:p>
                      <a:pPr algn="just" fontAlgn="t"/>
                      <a:r>
                        <a:rPr lang="en-US" sz="2000" b="0" i="0" u="none" strike="noStrike" dirty="0" smtClean="0">
                          <a:solidFill>
                            <a:srgbClr val="000000"/>
                          </a:solidFill>
                          <a:effectLst/>
                          <a:latin typeface="Arial" panose="020B0604020202020204" pitchFamily="34" charset="0"/>
                          <a:cs typeface="Arial" panose="020B0604020202020204" pitchFamily="34" charset="0"/>
                        </a:rPr>
                        <a:t>Number of factsheets on financial misconduct</a:t>
                      </a:r>
                      <a:r>
                        <a:rPr lang="en-US" sz="2000" b="0" i="0" u="none" strike="noStrike" baseline="0" dirty="0" smtClean="0">
                          <a:solidFill>
                            <a:srgbClr val="000000"/>
                          </a:solidFill>
                          <a:effectLst/>
                          <a:latin typeface="Arial" panose="020B0604020202020204" pitchFamily="34" charset="0"/>
                          <a:cs typeface="Arial" panose="020B0604020202020204" pitchFamily="34" charset="0"/>
                        </a:rPr>
                        <a:t> produced</a:t>
                      </a:r>
                      <a:endParaRPr lang="en-US" sz="2000" b="0" i="0" u="none" strike="noStrike" dirty="0">
                        <a:solidFill>
                          <a:srgbClr val="000000"/>
                        </a:solidFill>
                        <a:effectLst/>
                        <a:latin typeface="Arial" panose="020B0604020202020204" pitchFamily="34" charset="0"/>
                        <a:cs typeface="Arial" panose="020B0604020202020204" pitchFamily="34" charset="0"/>
                      </a:endParaRPr>
                    </a:p>
                  </a:txBody>
                  <a:tcPr marL="0" marR="0" marT="0" marB="0">
                    <a:lnL w="12700" cap="flat" cmpd="sng" algn="ctr">
                      <a:solidFill>
                        <a:srgbClr val="006666"/>
                      </a:solidFill>
                      <a:prstDash val="solid"/>
                      <a:round/>
                      <a:headEnd type="none" w="med" len="med"/>
                      <a:tailEnd type="none" w="med" len="med"/>
                    </a:lnL>
                    <a:lnR w="12700" cap="flat" cmpd="sng" algn="ctr">
                      <a:solidFill>
                        <a:srgbClr val="006666"/>
                      </a:solidFill>
                      <a:prstDash val="solid"/>
                      <a:round/>
                      <a:headEnd type="none" w="med" len="med"/>
                      <a:tailEnd type="none" w="med" len="med"/>
                    </a:lnR>
                    <a:lnT w="12700" cap="flat" cmpd="sng" algn="ctr">
                      <a:solidFill>
                        <a:srgbClr val="006666"/>
                      </a:solidFill>
                      <a:prstDash val="solid"/>
                      <a:round/>
                      <a:headEnd type="none" w="med" len="med"/>
                      <a:tailEnd type="none" w="med" len="med"/>
                    </a:lnT>
                    <a:lnB w="12700" cap="flat" cmpd="sng" algn="ctr">
                      <a:solidFill>
                        <a:srgbClr val="006666"/>
                      </a:solidFill>
                      <a:prstDash val="solid"/>
                      <a:round/>
                      <a:headEnd type="none" w="med" len="med"/>
                      <a:tailEnd type="none" w="med" len="med"/>
                    </a:lnB>
                    <a:noFill/>
                  </a:tcPr>
                </a:tc>
                <a:tc>
                  <a:txBody>
                    <a:bodyPr/>
                    <a:lstStyle/>
                    <a:p>
                      <a:r>
                        <a:rPr lang="en-US" sz="2000" b="0" baseline="0" dirty="0" smtClean="0">
                          <a:solidFill>
                            <a:srgbClr val="000000"/>
                          </a:solidFill>
                          <a:latin typeface="Arial" panose="020B0604020202020204" pitchFamily="34" charset="0"/>
                          <a:cs typeface="Arial" panose="020B0604020202020204" pitchFamily="34" charset="0"/>
                        </a:rPr>
                        <a:t>1</a:t>
                      </a:r>
                    </a:p>
                    <a:p>
                      <a:endParaRPr lang="en-US" sz="2000" b="0" baseline="0" dirty="0" smtClean="0">
                        <a:solidFill>
                          <a:srgbClr val="000000"/>
                        </a:solidFill>
                        <a:latin typeface="Arial" panose="020B0604020202020204" pitchFamily="34" charset="0"/>
                        <a:cs typeface="Arial" panose="020B0604020202020204" pitchFamily="34" charset="0"/>
                      </a:endParaRPr>
                    </a:p>
                  </a:txBody>
                  <a:tcPr marL="68580" marR="68580" marT="0" marB="0">
                    <a:lnL w="12700" cap="flat" cmpd="sng" algn="ctr">
                      <a:solidFill>
                        <a:srgbClr val="006666"/>
                      </a:solidFill>
                      <a:prstDash val="solid"/>
                      <a:round/>
                      <a:headEnd type="none" w="med" len="med"/>
                      <a:tailEnd type="none" w="med" len="med"/>
                    </a:lnL>
                    <a:lnR w="12700" cap="flat" cmpd="sng" algn="ctr">
                      <a:solidFill>
                        <a:srgbClr val="006666"/>
                      </a:solidFill>
                      <a:prstDash val="solid"/>
                      <a:round/>
                      <a:headEnd type="none" w="med" len="med"/>
                      <a:tailEnd type="none" w="med" len="med"/>
                    </a:lnR>
                    <a:lnT w="12700" cap="flat" cmpd="sng" algn="ctr">
                      <a:solidFill>
                        <a:srgbClr val="006666"/>
                      </a:solidFill>
                      <a:prstDash val="solid"/>
                      <a:round/>
                      <a:headEnd type="none" w="med" len="med"/>
                      <a:tailEnd type="none" w="med" len="med"/>
                    </a:lnT>
                    <a:lnB w="12700" cap="flat" cmpd="sng" algn="ctr">
                      <a:solidFill>
                        <a:srgbClr val="006666"/>
                      </a:solidFill>
                      <a:prstDash val="solid"/>
                      <a:round/>
                      <a:headEnd type="none" w="med" len="med"/>
                      <a:tailEnd type="none" w="med" len="med"/>
                    </a:lnB>
                    <a:noFill/>
                  </a:tcPr>
                </a:tc>
                <a:tc>
                  <a:txBody>
                    <a:bodyPr/>
                    <a:lstStyle/>
                    <a:p>
                      <a:r>
                        <a:rPr lang="en-US" sz="2000" b="1" dirty="0" smtClean="0">
                          <a:latin typeface="Arial" panose="020B0604020202020204" pitchFamily="34" charset="0"/>
                          <a:cs typeface="Arial" panose="020B0604020202020204" pitchFamily="34" charset="0"/>
                        </a:rPr>
                        <a:t>Target achieved</a:t>
                      </a:r>
                    </a:p>
                    <a:p>
                      <a:r>
                        <a:rPr lang="en-US" sz="2000" dirty="0" smtClean="0">
                          <a:latin typeface="Arial" panose="020B0604020202020204" pitchFamily="34" charset="0"/>
                          <a:cs typeface="Arial" panose="020B0604020202020204" pitchFamily="34" charset="0"/>
                        </a:rPr>
                        <a:t>1 Factsheet produced in November 2019</a:t>
                      </a:r>
                      <a:endParaRPr lang="en-US" sz="2000" dirty="0">
                        <a:latin typeface="Arial" panose="020B0604020202020204" pitchFamily="34" charset="0"/>
                        <a:cs typeface="Arial" panose="020B0604020202020204" pitchFamily="34" charset="0"/>
                      </a:endParaRPr>
                    </a:p>
                  </a:txBody>
                  <a:tcPr marL="68580" marR="68580" marT="0" marB="0">
                    <a:lnL w="12700" cap="flat" cmpd="sng" algn="ctr">
                      <a:solidFill>
                        <a:srgbClr val="006666"/>
                      </a:solidFill>
                      <a:prstDash val="solid"/>
                      <a:round/>
                      <a:headEnd type="none" w="med" len="med"/>
                      <a:tailEnd type="none" w="med" len="med"/>
                    </a:lnL>
                    <a:lnR w="12700" cap="flat" cmpd="sng" algn="ctr">
                      <a:solidFill>
                        <a:srgbClr val="006666"/>
                      </a:solidFill>
                      <a:prstDash val="solid"/>
                      <a:round/>
                      <a:headEnd type="none" w="med" len="med"/>
                      <a:tailEnd type="none" w="med" len="med"/>
                    </a:lnR>
                    <a:lnT w="12700" cap="flat" cmpd="sng" algn="ctr">
                      <a:solidFill>
                        <a:srgbClr val="006666"/>
                      </a:solidFill>
                      <a:prstDash val="solid"/>
                      <a:round/>
                      <a:headEnd type="none" w="med" len="med"/>
                      <a:tailEnd type="none" w="med" len="med"/>
                    </a:lnT>
                    <a:lnB w="12700" cap="flat" cmpd="sng" algn="ctr">
                      <a:solidFill>
                        <a:srgbClr val="006666"/>
                      </a:solidFill>
                      <a:prstDash val="solid"/>
                      <a:round/>
                      <a:headEnd type="none" w="med" len="med"/>
                      <a:tailEnd type="none" w="med" len="med"/>
                    </a:lnB>
                    <a:noFill/>
                  </a:tcPr>
                </a:tc>
                <a:tc>
                  <a:txBody>
                    <a:bodyPr/>
                    <a:lstStyle/>
                    <a:p>
                      <a:pPr algn="ctr"/>
                      <a:r>
                        <a:rPr lang="en-US" sz="1400" b="1" dirty="0" smtClean="0">
                          <a:latin typeface="Arial" panose="020B0604020202020204" pitchFamily="34" charset="0"/>
                          <a:cs typeface="Arial" panose="020B0604020202020204" pitchFamily="34" charset="0"/>
                        </a:rPr>
                        <a:t>Achieved</a:t>
                      </a:r>
                      <a:endParaRPr lang="en-US" sz="1400" b="1" dirty="0">
                        <a:latin typeface="Arial" panose="020B0604020202020204" pitchFamily="34" charset="0"/>
                        <a:cs typeface="Arial" panose="020B0604020202020204" pitchFamily="34" charset="0"/>
                      </a:endParaRPr>
                    </a:p>
                  </a:txBody>
                  <a:tcPr marL="68580" marR="68580" marT="0" marB="0" vert="vert270">
                    <a:lnL w="12700" cap="flat" cmpd="sng" algn="ctr">
                      <a:solidFill>
                        <a:srgbClr val="006666"/>
                      </a:solidFill>
                      <a:prstDash val="solid"/>
                      <a:round/>
                      <a:headEnd type="none" w="med" len="med"/>
                      <a:tailEnd type="none" w="med" len="med"/>
                    </a:lnL>
                    <a:lnR w="12700" cap="flat" cmpd="sng" algn="ctr">
                      <a:solidFill>
                        <a:srgbClr val="006666"/>
                      </a:solidFill>
                      <a:prstDash val="solid"/>
                      <a:round/>
                      <a:headEnd type="none" w="med" len="med"/>
                      <a:tailEnd type="none" w="med" len="med"/>
                    </a:lnR>
                    <a:lnT w="12700" cap="flat" cmpd="sng" algn="ctr">
                      <a:solidFill>
                        <a:srgbClr val="006666"/>
                      </a:solidFill>
                      <a:prstDash val="solid"/>
                      <a:round/>
                      <a:headEnd type="none" w="med" len="med"/>
                      <a:tailEnd type="none" w="med" len="med"/>
                    </a:lnT>
                    <a:lnB w="12700" cap="flat" cmpd="sng" algn="ctr">
                      <a:solidFill>
                        <a:srgbClr val="006666"/>
                      </a:solidFill>
                      <a:prstDash val="solid"/>
                      <a:round/>
                      <a:headEnd type="none" w="med" len="med"/>
                      <a:tailEnd type="none" w="med" len="med"/>
                    </a:lnB>
                    <a:solidFill>
                      <a:srgbClr val="00B050"/>
                    </a:solidFill>
                  </a:tcPr>
                </a:tc>
                <a:extLst>
                  <a:ext uri="{0D108BD9-81ED-4DB2-BD59-A6C34878D82A}">
                    <a16:rowId xmlns:a16="http://schemas.microsoft.com/office/drawing/2014/main" val="1323775034"/>
                  </a:ext>
                </a:extLst>
              </a:tr>
            </a:tbl>
          </a:graphicData>
        </a:graphic>
      </p:graphicFrame>
    </p:spTree>
    <p:extLst>
      <p:ext uri="{BB962C8B-B14F-4D97-AF65-F5344CB8AC3E}">
        <p14:creationId xmlns:p14="http://schemas.microsoft.com/office/powerpoint/2010/main" val="2962773522"/>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13184" y="701592"/>
            <a:ext cx="8229600" cy="748680"/>
          </a:xfrm>
        </p:spPr>
        <p:txBody>
          <a:bodyPr>
            <a:normAutofit/>
          </a:bodyPr>
          <a:lstStyle/>
          <a:p>
            <a:r>
              <a:rPr lang="en-ZA" sz="2000" dirty="0">
                <a:latin typeface="Arial" panose="020B0604020202020204" pitchFamily="34" charset="0"/>
                <a:cs typeface="Arial" panose="020B0604020202020204" pitchFamily="34" charset="0"/>
              </a:rPr>
              <a:t>Trends analysis of the management of complaints over the past four years</a:t>
            </a:r>
            <a:endParaRPr lang="en-US" sz="2000" dirty="0">
              <a:latin typeface="Arial" panose="020B0604020202020204" pitchFamily="34" charset="0"/>
              <a:cs typeface="Arial" panose="020B0604020202020204" pitchFamily="34" charset="0"/>
            </a:endParaRPr>
          </a:p>
          <a:p>
            <a:endParaRPr lang="en-US" sz="200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2"/>
          </p:nvPr>
        </p:nvSpPr>
        <p:spPr>
          <a:xfrm>
            <a:off x="6876256" y="6141858"/>
            <a:ext cx="2133600" cy="365125"/>
          </a:xfrm>
        </p:spPr>
        <p:txBody>
          <a:bodyPr/>
          <a:lstStyle/>
          <a:p>
            <a:fld id="{CDAF3C70-3F06-4597-AE16-5F5EF8F327DE}" type="slidenum">
              <a:rPr lang="en-ZA" sz="1400" smtClean="0"/>
              <a:pPr/>
              <a:t>35</a:t>
            </a:fld>
            <a:endParaRPr lang="en-ZA" sz="1400" dirty="0"/>
          </a:p>
        </p:txBody>
      </p:sp>
      <p:graphicFrame>
        <p:nvGraphicFramePr>
          <p:cNvPr id="5" name="Chart 4"/>
          <p:cNvGraphicFramePr/>
          <p:nvPr>
            <p:extLst>
              <p:ext uri="{D42A27DB-BD31-4B8C-83A1-F6EECF244321}">
                <p14:modId xmlns:p14="http://schemas.microsoft.com/office/powerpoint/2010/main" val="1454980071"/>
              </p:ext>
            </p:extLst>
          </p:nvPr>
        </p:nvGraphicFramePr>
        <p:xfrm>
          <a:off x="611560" y="1450272"/>
          <a:ext cx="7931224" cy="2965672"/>
        </p:xfrm>
        <a:graphic>
          <a:graphicData uri="http://schemas.openxmlformats.org/drawingml/2006/chart">
            <c:chart xmlns:c="http://schemas.openxmlformats.org/drawingml/2006/chart" xmlns:r="http://schemas.openxmlformats.org/officeDocument/2006/relationships" r:id="rId2"/>
          </a:graphicData>
        </a:graphic>
      </p:graphicFrame>
      <p:sp>
        <p:nvSpPr>
          <p:cNvPr id="6" name="Rectangle 5"/>
          <p:cNvSpPr/>
          <p:nvPr/>
        </p:nvSpPr>
        <p:spPr bwMode="auto">
          <a:xfrm>
            <a:off x="663774" y="0"/>
            <a:ext cx="8143875" cy="648072"/>
          </a:xfrm>
          <a:prstGeom prst="rect">
            <a:avLst/>
          </a:prstGeom>
          <a:noFill/>
          <a:ln w="76200">
            <a:noFill/>
            <a:headEnd type="none" w="med" len="med"/>
            <a:tailEnd type="none" w="med" len="med"/>
          </a:ln>
          <a:effectLst>
            <a:innerShdw blurRad="444500" dist="50800">
              <a:schemeClr val="accent1">
                <a:lumMod val="50000"/>
                <a:alpha val="50000"/>
              </a:schemeClr>
            </a:innerShdw>
          </a:effectLst>
        </p:spPr>
        <p:style>
          <a:lnRef idx="2">
            <a:schemeClr val="accent5"/>
          </a:lnRef>
          <a:fillRef idx="1">
            <a:schemeClr val="lt1"/>
          </a:fillRef>
          <a:effectRef idx="0">
            <a:schemeClr val="accent5"/>
          </a:effectRef>
          <a:fontRef idx="minor">
            <a:schemeClr val="dk1"/>
          </a:fontRef>
        </p:style>
        <p:txBody>
          <a:bodyPr rIns="36000" anchor="ctr"/>
          <a:lstStyle/>
          <a:p>
            <a:pPr lvl="2" indent="-731838" algn="ctr" fontAlgn="base">
              <a:spcBef>
                <a:spcPct val="0"/>
              </a:spcBef>
              <a:spcAft>
                <a:spcPct val="0"/>
              </a:spcAft>
              <a:defRPr/>
            </a:pPr>
            <a:r>
              <a:rPr lang="en-US" sz="2400" b="1" dirty="0" smtClean="0">
                <a:solidFill>
                  <a:srgbClr val="993300"/>
                </a:solidFill>
                <a:latin typeface="Berlin Sans FB Demi" pitchFamily="34" charset="0"/>
                <a:cs typeface="Aharoni" pitchFamily="2" charset="-79"/>
              </a:rPr>
              <a:t>PROGRAMME 4: IAC (2)</a:t>
            </a:r>
            <a:endParaRPr lang="en-US" sz="2400" b="1" dirty="0">
              <a:solidFill>
                <a:srgbClr val="993300"/>
              </a:solidFill>
              <a:latin typeface="Berlin Sans FB Demi" pitchFamily="34" charset="0"/>
              <a:cs typeface="Aharoni" pitchFamily="2" charset="-79"/>
            </a:endParaRPr>
          </a:p>
        </p:txBody>
      </p:sp>
      <p:sp>
        <p:nvSpPr>
          <p:cNvPr id="7" name="Rectangle 6"/>
          <p:cNvSpPr/>
          <p:nvPr/>
        </p:nvSpPr>
        <p:spPr>
          <a:xfrm>
            <a:off x="571704" y="4293096"/>
            <a:ext cx="7971080" cy="2031325"/>
          </a:xfrm>
          <a:prstGeom prst="rect">
            <a:avLst/>
          </a:prstGeom>
        </p:spPr>
        <p:txBody>
          <a:bodyPr wrap="square">
            <a:spAutoFit/>
          </a:bodyPr>
          <a:lstStyle/>
          <a:p>
            <a:pPr marL="285750" indent="-285750">
              <a:buFont typeface="Arial" panose="020B0604020202020204" pitchFamily="34" charset="0"/>
              <a:buChar char="•"/>
            </a:pPr>
            <a:r>
              <a:rPr lang="en-ZA" dirty="0">
                <a:latin typeface="Arial" panose="020B0604020202020204" pitchFamily="34" charset="0"/>
                <a:ea typeface="Times New Roman" panose="02020603050405020304" pitchFamily="18" charset="0"/>
              </a:rPr>
              <a:t>There has been a slight increase in the closure rate of cases of 68% in 2018/19 to 71% in the 2019/20 financial year.</a:t>
            </a:r>
          </a:p>
          <a:p>
            <a:pPr marL="285750" indent="-285750">
              <a:buFont typeface="Arial" panose="020B0604020202020204" pitchFamily="34" charset="0"/>
              <a:buChar char="•"/>
            </a:pPr>
            <a:r>
              <a:rPr lang="en-ZA" dirty="0">
                <a:latin typeface="Arial" panose="020B0604020202020204" pitchFamily="34" charset="0"/>
              </a:rPr>
              <a:t>The impact of cost containment measures such as a lack of funding for travelling and a number of posts that have been abolished on the closure of cases was mitigated as is evident in the increase in the closure rate.</a:t>
            </a:r>
          </a:p>
          <a:p>
            <a:pPr marL="285750" indent="-285750">
              <a:buFont typeface="Arial" panose="020B0604020202020204" pitchFamily="34" charset="0"/>
              <a:buChar char="•"/>
            </a:pPr>
            <a:r>
              <a:rPr lang="en-ZA" dirty="0">
                <a:latin typeface="Arial" panose="020B0604020202020204" pitchFamily="34" charset="0"/>
              </a:rPr>
              <a:t>However, the complexity of cases required more time and resources</a:t>
            </a:r>
            <a:r>
              <a:rPr lang="en-ZA" dirty="0">
                <a:solidFill>
                  <a:srgbClr val="FF0000"/>
                </a:solidFill>
                <a:latin typeface="Arial" panose="020B0604020202020204" pitchFamily="34" charset="0"/>
              </a:rPr>
              <a:t> </a:t>
            </a:r>
            <a:r>
              <a:rPr lang="en-ZA" dirty="0">
                <a:latin typeface="Arial" panose="020B0604020202020204" pitchFamily="34" charset="0"/>
              </a:rPr>
              <a:t>spent on </a:t>
            </a:r>
            <a:r>
              <a:rPr lang="en-ZA">
                <a:latin typeface="Arial" panose="020B0604020202020204" pitchFamily="34" charset="0"/>
              </a:rPr>
              <a:t>investigations</a:t>
            </a:r>
            <a:r>
              <a:rPr lang="en-ZA" smtClean="0">
                <a:latin typeface="Arial" panose="020B0604020202020204" pitchFamily="34" charset="0"/>
              </a:rPr>
              <a:t>.</a:t>
            </a:r>
            <a:endParaRPr lang="en-US" dirty="0"/>
          </a:p>
        </p:txBody>
      </p:sp>
    </p:spTree>
    <p:extLst>
      <p:ext uri="{BB962C8B-B14F-4D97-AF65-F5344CB8AC3E}">
        <p14:creationId xmlns:p14="http://schemas.microsoft.com/office/powerpoint/2010/main" val="373186692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4"/>
          <p:cNvSpPr>
            <a:spLocks noChangeArrowheads="1"/>
          </p:cNvSpPr>
          <p:nvPr/>
        </p:nvSpPr>
        <p:spPr bwMode="auto">
          <a:xfrm>
            <a:off x="6876256" y="6230543"/>
            <a:ext cx="21336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algn="r" fontAlgn="base">
              <a:spcBef>
                <a:spcPct val="0"/>
              </a:spcBef>
              <a:spcAft>
                <a:spcPct val="0"/>
              </a:spcAft>
              <a:buFontTx/>
              <a:buNone/>
            </a:pPr>
            <a:fld id="{A6BAB686-6B96-4F11-A059-F9ADB2D51D2E}" type="slidenum">
              <a:rPr lang="en-US" altLang="en-US" sz="1400">
                <a:solidFill>
                  <a:srgbClr val="000000"/>
                </a:solidFill>
              </a:rPr>
              <a:pPr algn="r" fontAlgn="base">
                <a:spcBef>
                  <a:spcPct val="0"/>
                </a:spcBef>
                <a:spcAft>
                  <a:spcPct val="0"/>
                </a:spcAft>
                <a:buFontTx/>
                <a:buNone/>
              </a:pPr>
              <a:t>36</a:t>
            </a:fld>
            <a:endParaRPr lang="en-US" altLang="en-US" sz="1400" dirty="0">
              <a:solidFill>
                <a:srgbClr val="000000"/>
              </a:solidFill>
            </a:endParaRPr>
          </a:p>
        </p:txBody>
      </p:sp>
      <p:sp>
        <p:nvSpPr>
          <p:cNvPr id="8" name="Rectangle 7"/>
          <p:cNvSpPr/>
          <p:nvPr/>
        </p:nvSpPr>
        <p:spPr bwMode="auto">
          <a:xfrm>
            <a:off x="663774" y="0"/>
            <a:ext cx="8143875" cy="648072"/>
          </a:xfrm>
          <a:prstGeom prst="rect">
            <a:avLst/>
          </a:prstGeom>
          <a:noFill/>
          <a:ln w="76200">
            <a:noFill/>
            <a:headEnd type="none" w="med" len="med"/>
            <a:tailEnd type="none" w="med" len="med"/>
          </a:ln>
          <a:effectLst>
            <a:innerShdw blurRad="444500" dist="50800">
              <a:schemeClr val="accent1">
                <a:lumMod val="50000"/>
                <a:alpha val="50000"/>
              </a:schemeClr>
            </a:innerShdw>
          </a:effectLst>
        </p:spPr>
        <p:style>
          <a:lnRef idx="2">
            <a:schemeClr val="accent5"/>
          </a:lnRef>
          <a:fillRef idx="1">
            <a:schemeClr val="lt1"/>
          </a:fillRef>
          <a:effectRef idx="0">
            <a:schemeClr val="accent5"/>
          </a:effectRef>
          <a:fontRef idx="minor">
            <a:schemeClr val="dk1"/>
          </a:fontRef>
        </p:style>
        <p:txBody>
          <a:bodyPr rIns="36000" anchor="ctr"/>
          <a:lstStyle/>
          <a:p>
            <a:pPr lvl="2" indent="-731838" algn="ctr" fontAlgn="base">
              <a:spcBef>
                <a:spcPct val="0"/>
              </a:spcBef>
              <a:spcAft>
                <a:spcPct val="0"/>
              </a:spcAft>
              <a:defRPr/>
            </a:pPr>
            <a:r>
              <a:rPr lang="en-US" sz="2400" b="1" dirty="0" smtClean="0">
                <a:solidFill>
                  <a:srgbClr val="993300"/>
                </a:solidFill>
                <a:latin typeface="Berlin Sans FB Demi" pitchFamily="34" charset="0"/>
                <a:cs typeface="Aharoni" pitchFamily="2" charset="-79"/>
              </a:rPr>
              <a:t>PROGRAMME 4: IAC (3)</a:t>
            </a:r>
            <a:endParaRPr lang="en-US" sz="2400" b="1" dirty="0">
              <a:solidFill>
                <a:srgbClr val="993300"/>
              </a:solidFill>
              <a:latin typeface="Berlin Sans FB Demi" pitchFamily="34" charset="0"/>
              <a:cs typeface="Aharoni" pitchFamily="2" charset="-79"/>
            </a:endParaRPr>
          </a:p>
        </p:txBody>
      </p:sp>
      <p:graphicFrame>
        <p:nvGraphicFramePr>
          <p:cNvPr id="2" name="Table 1"/>
          <p:cNvGraphicFramePr>
            <a:graphicFrameLocks noGrp="1"/>
          </p:cNvGraphicFramePr>
          <p:nvPr>
            <p:extLst>
              <p:ext uri="{D42A27DB-BD31-4B8C-83A1-F6EECF244321}">
                <p14:modId xmlns:p14="http://schemas.microsoft.com/office/powerpoint/2010/main" val="3120044702"/>
              </p:ext>
            </p:extLst>
          </p:nvPr>
        </p:nvGraphicFramePr>
        <p:xfrm>
          <a:off x="395536" y="774623"/>
          <a:ext cx="8412113" cy="5455920"/>
        </p:xfrm>
        <a:graphic>
          <a:graphicData uri="http://schemas.openxmlformats.org/drawingml/2006/table">
            <a:tbl>
              <a:tblPr firstRow="1" bandRow="1">
                <a:tableStyleId>{00A15C55-8517-42AA-B614-E9B94910E393}</a:tableStyleId>
              </a:tblPr>
              <a:tblGrid>
                <a:gridCol w="2697479">
                  <a:extLst>
                    <a:ext uri="{9D8B030D-6E8A-4147-A177-3AD203B41FA5}">
                      <a16:colId xmlns:a16="http://schemas.microsoft.com/office/drawing/2014/main" val="20000"/>
                    </a:ext>
                  </a:extLst>
                </a:gridCol>
                <a:gridCol w="1334969">
                  <a:extLst>
                    <a:ext uri="{9D8B030D-6E8A-4147-A177-3AD203B41FA5}">
                      <a16:colId xmlns:a16="http://schemas.microsoft.com/office/drawing/2014/main" val="20001"/>
                    </a:ext>
                  </a:extLst>
                </a:gridCol>
                <a:gridCol w="4084030">
                  <a:extLst>
                    <a:ext uri="{9D8B030D-6E8A-4147-A177-3AD203B41FA5}">
                      <a16:colId xmlns:a16="http://schemas.microsoft.com/office/drawing/2014/main" val="20002"/>
                    </a:ext>
                  </a:extLst>
                </a:gridCol>
                <a:gridCol w="295635">
                  <a:extLst>
                    <a:ext uri="{9D8B030D-6E8A-4147-A177-3AD203B41FA5}">
                      <a16:colId xmlns:a16="http://schemas.microsoft.com/office/drawing/2014/main" val="20003"/>
                    </a:ext>
                  </a:extLst>
                </a:gridCol>
              </a:tblGrid>
              <a:tr h="263442">
                <a:tc>
                  <a:txBody>
                    <a:bodyPr/>
                    <a:lstStyle/>
                    <a:p>
                      <a:pPr marL="0" marR="0" algn="ctr">
                        <a:lnSpc>
                          <a:spcPct val="100000"/>
                        </a:lnSpc>
                        <a:spcBef>
                          <a:spcPts val="0"/>
                        </a:spcBef>
                        <a:spcAft>
                          <a:spcPts val="0"/>
                        </a:spcAft>
                      </a:pPr>
                      <a:r>
                        <a:rPr lang="en-GB" sz="1800" kern="0" dirty="0" smtClean="0">
                          <a:effectLst/>
                          <a:latin typeface="Arial" panose="020B0604020202020204" pitchFamily="34" charset="0"/>
                          <a:cs typeface="Arial" panose="020B0604020202020204" pitchFamily="34" charset="0"/>
                        </a:rPr>
                        <a:t>Indicator</a:t>
                      </a:r>
                      <a:endParaRPr lang="en-US" sz="1800" b="1" kern="0" dirty="0">
                        <a:effectLst/>
                        <a:latin typeface="Arial" panose="020B0604020202020204" pitchFamily="34" charset="0"/>
                        <a:cs typeface="Arial" panose="020B0604020202020204" pitchFamily="34" charset="0"/>
                      </a:endParaRPr>
                    </a:p>
                  </a:txBody>
                  <a:tcPr marL="14699" marR="14699" marT="0" marB="0" anchor="ctr">
                    <a:lnL w="12700" cap="flat" cmpd="sng" algn="ctr">
                      <a:solidFill>
                        <a:srgbClr val="006666"/>
                      </a:solidFill>
                      <a:prstDash val="solid"/>
                      <a:round/>
                      <a:headEnd type="none" w="med" len="med"/>
                      <a:tailEnd type="none" w="med" len="med"/>
                    </a:lnL>
                    <a:lnR w="12700" cap="flat" cmpd="sng" algn="ctr">
                      <a:solidFill>
                        <a:srgbClr val="006666"/>
                      </a:solidFill>
                      <a:prstDash val="solid"/>
                      <a:round/>
                      <a:headEnd type="none" w="med" len="med"/>
                      <a:tailEnd type="none" w="med" len="med"/>
                    </a:lnR>
                    <a:lnT w="12700" cap="flat" cmpd="sng" algn="ctr">
                      <a:solidFill>
                        <a:srgbClr val="006666"/>
                      </a:solidFill>
                      <a:prstDash val="solid"/>
                      <a:round/>
                      <a:headEnd type="none" w="med" len="med"/>
                      <a:tailEnd type="none" w="med" len="med"/>
                    </a:lnT>
                    <a:lnB w="12700" cap="flat" cmpd="sng" algn="ctr">
                      <a:solidFill>
                        <a:srgbClr val="006666"/>
                      </a:solidFill>
                      <a:prstDash val="solid"/>
                      <a:round/>
                      <a:headEnd type="none" w="med" len="med"/>
                      <a:tailEnd type="none" w="med" len="med"/>
                    </a:lnB>
                    <a:solidFill>
                      <a:schemeClr val="accent5">
                        <a:lumMod val="50000"/>
                      </a:schemeClr>
                    </a:solidFill>
                  </a:tcPr>
                </a:tc>
                <a:tc>
                  <a:txBody>
                    <a:bodyPr/>
                    <a:lstStyle/>
                    <a:p>
                      <a:pPr marL="0" marR="0" algn="ctr">
                        <a:lnSpc>
                          <a:spcPct val="100000"/>
                        </a:lnSpc>
                        <a:spcBef>
                          <a:spcPts val="0"/>
                        </a:spcBef>
                        <a:spcAft>
                          <a:spcPts val="0"/>
                        </a:spcAft>
                      </a:pPr>
                      <a:r>
                        <a:rPr lang="en-GB" sz="1800" dirty="0" smtClean="0">
                          <a:effectLst/>
                          <a:latin typeface="Arial" panose="020B0604020202020204" pitchFamily="34" charset="0"/>
                          <a:cs typeface="Arial" panose="020B0604020202020204" pitchFamily="34" charset="0"/>
                        </a:rPr>
                        <a:t>APP Target</a:t>
                      </a:r>
                      <a:endParaRPr lang="en-US" sz="1800" b="1" dirty="0">
                        <a:effectLst/>
                        <a:latin typeface="Arial" panose="020B0604020202020204" pitchFamily="34" charset="0"/>
                        <a:ea typeface="Times New Roman" panose="02020603050405020304" pitchFamily="18" charset="0"/>
                        <a:cs typeface="Arial" panose="020B0604020202020204" pitchFamily="34" charset="0"/>
                      </a:endParaRPr>
                    </a:p>
                  </a:txBody>
                  <a:tcPr marL="14699" marR="14699" marT="0" marB="0">
                    <a:lnL w="12700" cap="flat" cmpd="sng" algn="ctr">
                      <a:solidFill>
                        <a:srgbClr val="006666"/>
                      </a:solidFill>
                      <a:prstDash val="solid"/>
                      <a:round/>
                      <a:headEnd type="none" w="med" len="med"/>
                      <a:tailEnd type="none" w="med" len="med"/>
                    </a:lnL>
                    <a:lnR w="12700" cap="flat" cmpd="sng" algn="ctr">
                      <a:solidFill>
                        <a:srgbClr val="006666"/>
                      </a:solidFill>
                      <a:prstDash val="solid"/>
                      <a:round/>
                      <a:headEnd type="none" w="med" len="med"/>
                      <a:tailEnd type="none" w="med" len="med"/>
                    </a:lnR>
                    <a:lnT w="12700" cap="flat" cmpd="sng" algn="ctr">
                      <a:solidFill>
                        <a:srgbClr val="006666"/>
                      </a:solidFill>
                      <a:prstDash val="solid"/>
                      <a:round/>
                      <a:headEnd type="none" w="med" len="med"/>
                      <a:tailEnd type="none" w="med" len="med"/>
                    </a:lnT>
                    <a:lnB w="12700" cap="flat" cmpd="sng" algn="ctr">
                      <a:solidFill>
                        <a:srgbClr val="006666"/>
                      </a:solidFill>
                      <a:prstDash val="solid"/>
                      <a:round/>
                      <a:headEnd type="none" w="med" len="med"/>
                      <a:tailEnd type="none" w="med" len="med"/>
                    </a:lnB>
                    <a:solidFill>
                      <a:schemeClr val="accent5">
                        <a:lumMod val="50000"/>
                      </a:schemeClr>
                    </a:solidFill>
                  </a:tcPr>
                </a:tc>
                <a:tc gridSpan="2">
                  <a:txBody>
                    <a:bodyPr/>
                    <a:lstStyle/>
                    <a:p>
                      <a:pPr marL="0" marR="0" algn="ctr">
                        <a:lnSpc>
                          <a:spcPct val="100000"/>
                        </a:lnSpc>
                        <a:spcBef>
                          <a:spcPts val="0"/>
                        </a:spcBef>
                        <a:spcAft>
                          <a:spcPts val="0"/>
                        </a:spcAft>
                      </a:pPr>
                      <a:r>
                        <a:rPr lang="en-GB" sz="1800" baseline="0" dirty="0" smtClean="0">
                          <a:effectLst/>
                          <a:latin typeface="Arial" panose="020B0604020202020204" pitchFamily="34" charset="0"/>
                          <a:cs typeface="Arial" panose="020B0604020202020204" pitchFamily="34" charset="0"/>
                        </a:rPr>
                        <a:t>Consolidated Achievement</a:t>
                      </a:r>
                      <a:endParaRPr lang="en-US" sz="1800" b="1" dirty="0">
                        <a:effectLst/>
                        <a:latin typeface="Arial" panose="020B0604020202020204" pitchFamily="34" charset="0"/>
                        <a:ea typeface="Times New Roman" panose="02020603050405020304" pitchFamily="18" charset="0"/>
                        <a:cs typeface="Arial" panose="020B0604020202020204" pitchFamily="34" charset="0"/>
                      </a:endParaRPr>
                    </a:p>
                  </a:txBody>
                  <a:tcPr marL="14699" marR="14699" marT="0" marB="0" anchor="ctr">
                    <a:lnL w="12700" cap="flat" cmpd="sng" algn="ctr">
                      <a:solidFill>
                        <a:srgbClr val="006666"/>
                      </a:solidFill>
                      <a:prstDash val="solid"/>
                      <a:round/>
                      <a:headEnd type="none" w="med" len="med"/>
                      <a:tailEnd type="none" w="med" len="med"/>
                    </a:lnL>
                    <a:lnR w="12700" cap="flat" cmpd="sng" algn="ctr">
                      <a:solidFill>
                        <a:srgbClr val="006666"/>
                      </a:solidFill>
                      <a:prstDash val="solid"/>
                      <a:round/>
                      <a:headEnd type="none" w="med" len="med"/>
                      <a:tailEnd type="none" w="med" len="med"/>
                    </a:lnR>
                    <a:lnT w="12700" cap="flat" cmpd="sng" algn="ctr">
                      <a:solidFill>
                        <a:srgbClr val="006666"/>
                      </a:solidFill>
                      <a:prstDash val="solid"/>
                      <a:round/>
                      <a:headEnd type="none" w="med" len="med"/>
                      <a:tailEnd type="none" w="med" len="med"/>
                    </a:lnT>
                    <a:lnB w="12700" cap="flat" cmpd="sng" algn="ctr">
                      <a:solidFill>
                        <a:srgbClr val="006666"/>
                      </a:solidFill>
                      <a:prstDash val="solid"/>
                      <a:round/>
                      <a:headEnd type="none" w="med" len="med"/>
                      <a:tailEnd type="none" w="med" len="med"/>
                    </a:lnB>
                    <a:solidFill>
                      <a:schemeClr val="accent5">
                        <a:lumMod val="50000"/>
                      </a:schemeClr>
                    </a:solidFill>
                  </a:tcPr>
                </a:tc>
                <a:tc hMerge="1">
                  <a:txBody>
                    <a:bodyPr/>
                    <a:lstStyle/>
                    <a:p>
                      <a:endParaRPr lang="en-US"/>
                    </a:p>
                  </a:txBody>
                  <a:tcPr/>
                </a:tc>
                <a:extLst>
                  <a:ext uri="{0D108BD9-81ED-4DB2-BD59-A6C34878D82A}">
                    <a16:rowId xmlns:a16="http://schemas.microsoft.com/office/drawing/2014/main" val="10000"/>
                  </a:ext>
                </a:extLst>
              </a:tr>
              <a:tr h="1786527">
                <a:tc>
                  <a:txBody>
                    <a:bodyPr/>
                    <a:lstStyle/>
                    <a:p>
                      <a:pPr marL="0" marR="0" indent="0" algn="just" defTabSz="914400" rtl="0" eaLnBrk="1" fontAlgn="t" latinLnBrk="0" hangingPunct="1">
                        <a:lnSpc>
                          <a:spcPct val="100000"/>
                        </a:lnSpc>
                        <a:spcBef>
                          <a:spcPts val="0"/>
                        </a:spcBef>
                        <a:spcAft>
                          <a:spcPts val="0"/>
                        </a:spcAft>
                        <a:buClrTx/>
                        <a:buSzTx/>
                        <a:buFontTx/>
                        <a:buNone/>
                        <a:tabLst/>
                        <a:defRPr/>
                      </a:pPr>
                      <a:r>
                        <a:rPr lang="en-US" sz="2000" b="0" i="0" u="none" strike="noStrike" kern="1200" baseline="0" dirty="0" smtClean="0">
                          <a:solidFill>
                            <a:schemeClr val="dk1"/>
                          </a:solidFill>
                          <a:latin typeface="Arial" panose="020B0604020202020204" pitchFamily="34" charset="0"/>
                          <a:ea typeface="+mn-ea"/>
                          <a:cs typeface="Arial" panose="020B0604020202020204" pitchFamily="34" charset="0"/>
                        </a:rPr>
                        <a:t>Percentage of NACH cases referred within 7 working days of receipt of case report 	</a:t>
                      </a:r>
                    </a:p>
                    <a:p>
                      <a:pPr algn="just" fontAlgn="t"/>
                      <a:endParaRPr lang="en-US" sz="2000" b="0" i="0" u="none" strike="noStrike" dirty="0">
                        <a:solidFill>
                          <a:srgbClr val="000000"/>
                        </a:solidFill>
                        <a:effectLst/>
                        <a:latin typeface="Arial" panose="020B0604020202020204" pitchFamily="34" charset="0"/>
                        <a:cs typeface="Arial" panose="020B0604020202020204" pitchFamily="34" charset="0"/>
                      </a:endParaRPr>
                    </a:p>
                  </a:txBody>
                  <a:tcPr marL="0" marR="0" marT="0" marB="0">
                    <a:lnL w="12700" cap="flat" cmpd="sng" algn="ctr">
                      <a:solidFill>
                        <a:srgbClr val="006666"/>
                      </a:solidFill>
                      <a:prstDash val="solid"/>
                      <a:round/>
                      <a:headEnd type="none" w="med" len="med"/>
                      <a:tailEnd type="none" w="med" len="med"/>
                    </a:lnL>
                    <a:lnR w="12700" cap="flat" cmpd="sng" algn="ctr">
                      <a:solidFill>
                        <a:srgbClr val="006666"/>
                      </a:solidFill>
                      <a:prstDash val="solid"/>
                      <a:round/>
                      <a:headEnd type="none" w="med" len="med"/>
                      <a:tailEnd type="none" w="med" len="med"/>
                    </a:lnR>
                    <a:lnT w="12700" cap="flat" cmpd="sng" algn="ctr">
                      <a:solidFill>
                        <a:srgbClr val="006666"/>
                      </a:solidFill>
                      <a:prstDash val="solid"/>
                      <a:round/>
                      <a:headEnd type="none" w="med" len="med"/>
                      <a:tailEnd type="none" w="med" len="med"/>
                    </a:lnT>
                    <a:lnB w="12700" cap="flat" cmpd="sng" algn="ctr">
                      <a:solidFill>
                        <a:srgbClr val="006666"/>
                      </a:solidFill>
                      <a:prstDash val="solid"/>
                      <a:round/>
                      <a:headEnd type="none" w="med" len="med"/>
                      <a:tailEnd type="none" w="med" len="med"/>
                    </a:lnB>
                    <a:noFill/>
                  </a:tcPr>
                </a:tc>
                <a:tc>
                  <a:txBody>
                    <a:bodyPr/>
                    <a:lstStyle/>
                    <a:p>
                      <a:r>
                        <a:rPr lang="en-US" sz="2000" b="0" dirty="0" smtClean="0">
                          <a:solidFill>
                            <a:schemeClr val="tx1"/>
                          </a:solidFill>
                          <a:latin typeface="Arial" panose="020B0604020202020204" pitchFamily="34" charset="0"/>
                          <a:cs typeface="Arial" panose="020B0604020202020204" pitchFamily="34" charset="0"/>
                        </a:rPr>
                        <a:t>90%</a:t>
                      </a:r>
                      <a:endParaRPr lang="en-US" sz="2000" b="0" dirty="0">
                        <a:solidFill>
                          <a:schemeClr val="tx1"/>
                        </a:solidFill>
                        <a:latin typeface="Arial" panose="020B0604020202020204" pitchFamily="34" charset="0"/>
                        <a:cs typeface="Arial" panose="020B0604020202020204" pitchFamily="34" charset="0"/>
                      </a:endParaRPr>
                    </a:p>
                  </a:txBody>
                  <a:tcPr marL="51435" marR="51435" marT="0" marB="0">
                    <a:lnL w="12700" cap="flat" cmpd="sng" algn="ctr">
                      <a:solidFill>
                        <a:srgbClr val="006666"/>
                      </a:solidFill>
                      <a:prstDash val="solid"/>
                      <a:round/>
                      <a:headEnd type="none" w="med" len="med"/>
                      <a:tailEnd type="none" w="med" len="med"/>
                    </a:lnL>
                    <a:lnR w="12700" cap="flat" cmpd="sng" algn="ctr">
                      <a:solidFill>
                        <a:srgbClr val="006666"/>
                      </a:solidFill>
                      <a:prstDash val="solid"/>
                      <a:round/>
                      <a:headEnd type="none" w="med" len="med"/>
                      <a:tailEnd type="none" w="med" len="med"/>
                    </a:lnR>
                    <a:lnT w="12700" cap="flat" cmpd="sng" algn="ctr">
                      <a:solidFill>
                        <a:srgbClr val="006666"/>
                      </a:solidFill>
                      <a:prstDash val="solid"/>
                      <a:round/>
                      <a:headEnd type="none" w="med" len="med"/>
                      <a:tailEnd type="none" w="med" len="med"/>
                    </a:lnT>
                    <a:lnB w="12700" cap="flat" cmpd="sng" algn="ctr">
                      <a:solidFill>
                        <a:srgbClr val="006666"/>
                      </a:solidFill>
                      <a:prstDash val="solid"/>
                      <a:round/>
                      <a:headEnd type="none" w="med" len="med"/>
                      <a:tailEnd type="none" w="med" len="med"/>
                    </a:lnB>
                    <a:noFill/>
                  </a:tcPr>
                </a:tc>
                <a:tc>
                  <a:txBody>
                    <a:bodyPr/>
                    <a:lstStyle/>
                    <a:p>
                      <a:pPr marL="0" marR="0" lvl="0" indent="0" algn="just" defTabSz="914400" rtl="0" eaLnBrk="1" fontAlgn="t" latinLnBrk="0" hangingPunct="1">
                        <a:lnSpc>
                          <a:spcPct val="100000"/>
                        </a:lnSpc>
                        <a:spcBef>
                          <a:spcPts val="0"/>
                        </a:spcBef>
                        <a:spcAft>
                          <a:spcPts val="0"/>
                        </a:spcAft>
                        <a:buClrTx/>
                        <a:buSzTx/>
                        <a:buFontTx/>
                        <a:buNone/>
                        <a:tabLst/>
                        <a:defRPr/>
                      </a:pPr>
                      <a:r>
                        <a:rPr lang="en-US" sz="2000" b="1" kern="1200" dirty="0" smtClean="0">
                          <a:solidFill>
                            <a:schemeClr val="dk1"/>
                          </a:solidFill>
                          <a:effectLst/>
                          <a:latin typeface="Arial" panose="020B0604020202020204" pitchFamily="34" charset="0"/>
                          <a:ea typeface="+mn-ea"/>
                          <a:cs typeface="Arial" panose="020B0604020202020204" pitchFamily="34" charset="0"/>
                        </a:rPr>
                        <a:t>100%</a:t>
                      </a:r>
                      <a:r>
                        <a:rPr lang="en-US" sz="2000" b="1" kern="1200" baseline="0" dirty="0" smtClean="0">
                          <a:solidFill>
                            <a:schemeClr val="dk1"/>
                          </a:solidFill>
                          <a:effectLst/>
                          <a:latin typeface="Arial" panose="020B0604020202020204" pitchFamily="34" charset="0"/>
                          <a:ea typeface="+mn-ea"/>
                          <a:cs typeface="Arial" panose="020B0604020202020204" pitchFamily="34" charset="0"/>
                        </a:rPr>
                        <a:t> </a:t>
                      </a:r>
                    </a:p>
                    <a:p>
                      <a:pPr marL="0" marR="0" lvl="0" indent="0" algn="just" defTabSz="914400" rtl="0" eaLnBrk="1" fontAlgn="t" latinLnBrk="0" hangingPunct="1">
                        <a:lnSpc>
                          <a:spcPct val="100000"/>
                        </a:lnSpc>
                        <a:spcBef>
                          <a:spcPts val="0"/>
                        </a:spcBef>
                        <a:spcAft>
                          <a:spcPts val="0"/>
                        </a:spcAft>
                        <a:buClrTx/>
                        <a:buSzTx/>
                        <a:buFontTx/>
                        <a:buNone/>
                        <a:tabLst/>
                        <a:defRPr/>
                      </a:pPr>
                      <a:r>
                        <a:rPr lang="en-US" sz="2000" b="1" u="none" strike="noStrike" kern="1200" baseline="0" dirty="0" smtClean="0">
                          <a:solidFill>
                            <a:schemeClr val="dk1"/>
                          </a:solidFill>
                          <a:effectLst/>
                          <a:latin typeface="Arial" panose="020B0604020202020204" pitchFamily="34" charset="0"/>
                          <a:ea typeface="+mn-ea"/>
                          <a:cs typeface="Arial" panose="020B0604020202020204" pitchFamily="34" charset="0"/>
                        </a:rPr>
                        <a:t>T</a:t>
                      </a:r>
                      <a:r>
                        <a:rPr lang="en-US" sz="2000" b="1" u="none" strike="noStrike" dirty="0" smtClean="0">
                          <a:effectLst/>
                          <a:latin typeface="Arial" panose="020B0604020202020204" pitchFamily="34" charset="0"/>
                          <a:cs typeface="Arial" panose="020B0604020202020204" pitchFamily="34" charset="0"/>
                        </a:rPr>
                        <a:t>arget</a:t>
                      </a:r>
                      <a:r>
                        <a:rPr lang="en-US" sz="2000" b="1" u="none" strike="noStrike" baseline="0" dirty="0" smtClean="0">
                          <a:effectLst/>
                          <a:latin typeface="Arial" panose="020B0604020202020204" pitchFamily="34" charset="0"/>
                          <a:cs typeface="Arial" panose="020B0604020202020204" pitchFamily="34" charset="0"/>
                        </a:rPr>
                        <a:t> exceeded by 10%</a:t>
                      </a:r>
                    </a:p>
                    <a:p>
                      <a:r>
                        <a:rPr lang="en-US" sz="2000" kern="1200" dirty="0" smtClean="0">
                          <a:solidFill>
                            <a:schemeClr val="dk1"/>
                          </a:solidFill>
                          <a:effectLst/>
                          <a:latin typeface="Arial" panose="020B0604020202020204" pitchFamily="34" charset="0"/>
                          <a:ea typeface="+mn-ea"/>
                          <a:cs typeface="Arial" panose="020B0604020202020204" pitchFamily="34" charset="0"/>
                        </a:rPr>
                        <a:t>1 591 of 1 591 of NACH cases were referred within 7 days of receipt of case reports</a:t>
                      </a:r>
                      <a:endParaRPr lang="en-ZA" sz="2000" kern="1200" dirty="0" smtClean="0">
                        <a:solidFill>
                          <a:schemeClr val="dk1"/>
                        </a:solidFill>
                        <a:effectLst/>
                        <a:latin typeface="Arial" panose="020B0604020202020204" pitchFamily="34" charset="0"/>
                        <a:ea typeface="+mn-ea"/>
                        <a:cs typeface="Arial" panose="020B0604020202020204" pitchFamily="34" charset="0"/>
                      </a:endParaRPr>
                    </a:p>
                    <a:p>
                      <a:endParaRPr lang="en-US" sz="2000" b="0" i="0" u="none" strike="noStrike" kern="1200" baseline="0" dirty="0" smtClean="0">
                        <a:solidFill>
                          <a:schemeClr val="dk1"/>
                        </a:solidFill>
                        <a:latin typeface="Arial" panose="020B0604020202020204" pitchFamily="34" charset="0"/>
                        <a:ea typeface="+mn-ea"/>
                        <a:cs typeface="Arial" panose="020B0604020202020204" pitchFamily="34" charset="0"/>
                      </a:endParaRPr>
                    </a:p>
                    <a:p>
                      <a:pPr marL="0" marR="0" lvl="0" indent="0" algn="just" defTabSz="914400" rtl="0" eaLnBrk="1" fontAlgn="t" latinLnBrk="0" hangingPunct="1">
                        <a:lnSpc>
                          <a:spcPct val="100000"/>
                        </a:lnSpc>
                        <a:spcBef>
                          <a:spcPts val="0"/>
                        </a:spcBef>
                        <a:spcAft>
                          <a:spcPts val="0"/>
                        </a:spcAft>
                        <a:buClrTx/>
                        <a:buSzTx/>
                        <a:buFontTx/>
                        <a:buNone/>
                        <a:tabLst/>
                        <a:defRPr/>
                      </a:pPr>
                      <a:r>
                        <a:rPr lang="en-GB" sz="2000" i="1" kern="1200" dirty="0" smtClean="0">
                          <a:solidFill>
                            <a:schemeClr val="tx1"/>
                          </a:solidFill>
                          <a:effectLst/>
                          <a:latin typeface="Arial" panose="020B0604020202020204" pitchFamily="34" charset="0"/>
                          <a:ea typeface="+mn-ea"/>
                          <a:cs typeface="Arial" panose="020B0604020202020204" pitchFamily="34" charset="0"/>
                        </a:rPr>
                        <a:t>The target was exceeded due to  the close monitoring of</a:t>
                      </a:r>
                      <a:r>
                        <a:rPr lang="en-GB" sz="2000" i="1" kern="1200" baseline="0" dirty="0" smtClean="0">
                          <a:solidFill>
                            <a:schemeClr val="tx1"/>
                          </a:solidFill>
                          <a:effectLst/>
                          <a:latin typeface="Arial" panose="020B0604020202020204" pitchFamily="34" charset="0"/>
                          <a:ea typeface="+mn-ea"/>
                          <a:cs typeface="Arial" panose="020B0604020202020204" pitchFamily="34" charset="0"/>
                        </a:rPr>
                        <a:t> compliance with timeframes.</a:t>
                      </a:r>
                      <a:endParaRPr lang="en-US" sz="2000" b="0" i="1" u="none" strike="noStrike" dirty="0" smtClean="0">
                        <a:solidFill>
                          <a:schemeClr val="tx1"/>
                        </a:solidFill>
                        <a:effectLst/>
                        <a:latin typeface="Arial" panose="020B0604020202020204" pitchFamily="34" charset="0"/>
                        <a:cs typeface="Arial" panose="020B0604020202020204" pitchFamily="34" charset="0"/>
                      </a:endParaRPr>
                    </a:p>
                  </a:txBody>
                  <a:tcPr marL="0" marR="0" marT="0" marB="0">
                    <a:lnL w="12700" cap="flat" cmpd="sng" algn="ctr">
                      <a:solidFill>
                        <a:srgbClr val="006666"/>
                      </a:solidFill>
                      <a:prstDash val="solid"/>
                      <a:round/>
                      <a:headEnd type="none" w="med" len="med"/>
                      <a:tailEnd type="none" w="med" len="med"/>
                    </a:lnL>
                    <a:lnR w="12700" cap="flat" cmpd="sng" algn="ctr">
                      <a:solidFill>
                        <a:srgbClr val="006666"/>
                      </a:solidFill>
                      <a:prstDash val="solid"/>
                      <a:round/>
                      <a:headEnd type="none" w="med" len="med"/>
                      <a:tailEnd type="none" w="med" len="med"/>
                    </a:lnR>
                    <a:lnT w="12700" cap="flat" cmpd="sng" algn="ctr">
                      <a:solidFill>
                        <a:srgbClr val="006666"/>
                      </a:solidFill>
                      <a:prstDash val="solid"/>
                      <a:round/>
                      <a:headEnd type="none" w="med" len="med"/>
                      <a:tailEnd type="none" w="med" len="med"/>
                    </a:lnT>
                    <a:lnB w="12700" cap="flat" cmpd="sng" algn="ctr">
                      <a:solidFill>
                        <a:srgbClr val="006666"/>
                      </a:solidFill>
                      <a:prstDash val="solid"/>
                      <a:round/>
                      <a:headEnd type="none" w="med" len="med"/>
                      <a:tailEnd type="none" w="med" len="med"/>
                    </a:lnB>
                    <a:noFill/>
                  </a:tcPr>
                </a:tc>
                <a:tc>
                  <a:txBody>
                    <a:bodyPr/>
                    <a:lstStyle/>
                    <a:p>
                      <a:pPr marL="0" marR="0" algn="ctr">
                        <a:lnSpc>
                          <a:spcPct val="100000"/>
                        </a:lnSpc>
                        <a:spcBef>
                          <a:spcPts val="0"/>
                        </a:spcBef>
                        <a:spcAft>
                          <a:spcPts val="0"/>
                        </a:spcAft>
                      </a:pPr>
                      <a:r>
                        <a:rPr lang="en-US" sz="1400" b="1" i="0" baseline="0" dirty="0" smtClean="0">
                          <a:effectLst/>
                          <a:latin typeface="Arial" panose="020B0604020202020204" pitchFamily="34" charset="0"/>
                          <a:ea typeface="+mn-ea"/>
                          <a:cs typeface="Arial" panose="020B0604020202020204" pitchFamily="34" charset="0"/>
                        </a:rPr>
                        <a:t>Exceeded </a:t>
                      </a:r>
                      <a:endParaRPr lang="en-US" sz="1400" b="1" i="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vert="vert270">
                    <a:lnL w="12700" cap="flat" cmpd="sng" algn="ctr">
                      <a:solidFill>
                        <a:srgbClr val="006666"/>
                      </a:solidFill>
                      <a:prstDash val="solid"/>
                      <a:round/>
                      <a:headEnd type="none" w="med" len="med"/>
                      <a:tailEnd type="none" w="med" len="med"/>
                    </a:lnL>
                    <a:lnR w="12700" cap="flat" cmpd="sng" algn="ctr">
                      <a:solidFill>
                        <a:srgbClr val="006666"/>
                      </a:solidFill>
                      <a:prstDash val="solid"/>
                      <a:round/>
                      <a:headEnd type="none" w="med" len="med"/>
                      <a:tailEnd type="none" w="med" len="med"/>
                    </a:lnR>
                    <a:lnT w="12700" cap="flat" cmpd="sng" algn="ctr">
                      <a:solidFill>
                        <a:srgbClr val="006666"/>
                      </a:solidFill>
                      <a:prstDash val="solid"/>
                      <a:round/>
                      <a:headEnd type="none" w="med" len="med"/>
                      <a:tailEnd type="none" w="med" len="med"/>
                    </a:lnT>
                    <a:lnB w="12700" cap="flat" cmpd="sng" algn="ctr">
                      <a:solidFill>
                        <a:srgbClr val="006666"/>
                      </a:solidFill>
                      <a:prstDash val="solid"/>
                      <a:round/>
                      <a:headEnd type="none" w="med" len="med"/>
                      <a:tailEnd type="none" w="med" len="med"/>
                    </a:lnB>
                    <a:solidFill>
                      <a:srgbClr val="00B050"/>
                    </a:solidFill>
                  </a:tcPr>
                </a:tc>
                <a:extLst>
                  <a:ext uri="{0D108BD9-81ED-4DB2-BD59-A6C34878D82A}">
                    <a16:rowId xmlns:a16="http://schemas.microsoft.com/office/drawing/2014/main" val="997959083"/>
                  </a:ext>
                </a:extLst>
              </a:tr>
              <a:tr h="1053767">
                <a:tc>
                  <a:txBody>
                    <a:bodyPr/>
                    <a:lstStyle/>
                    <a:p>
                      <a:pPr algn="just" fontAlgn="t"/>
                      <a:r>
                        <a:rPr lang="en-US" sz="2000" kern="1200" dirty="0" smtClean="0">
                          <a:solidFill>
                            <a:schemeClr val="dk1"/>
                          </a:solidFill>
                          <a:effectLst/>
                          <a:latin typeface="Arial" panose="020B0604020202020204" pitchFamily="34" charset="0"/>
                          <a:ea typeface="+mn-ea"/>
                          <a:cs typeface="Arial" panose="020B0604020202020204" pitchFamily="34" charset="0"/>
                        </a:rPr>
                        <a:t>Number of reports produced on the closure of NACH cases by departments </a:t>
                      </a:r>
                      <a:endParaRPr lang="en-US" sz="2000" b="0" i="0" u="none" strike="noStrike" dirty="0">
                        <a:solidFill>
                          <a:srgbClr val="000000"/>
                        </a:solidFill>
                        <a:effectLst/>
                        <a:latin typeface="Arial" panose="020B0604020202020204" pitchFamily="34" charset="0"/>
                        <a:cs typeface="Arial" panose="020B0604020202020204" pitchFamily="34" charset="0"/>
                      </a:endParaRPr>
                    </a:p>
                  </a:txBody>
                  <a:tcPr marL="0" marR="0" marT="0" marB="0">
                    <a:lnL w="12700" cap="flat" cmpd="sng" algn="ctr">
                      <a:solidFill>
                        <a:srgbClr val="006666"/>
                      </a:solidFill>
                      <a:prstDash val="solid"/>
                      <a:round/>
                      <a:headEnd type="none" w="med" len="med"/>
                      <a:tailEnd type="none" w="med" len="med"/>
                    </a:lnL>
                    <a:lnR w="12700" cap="flat" cmpd="sng" algn="ctr">
                      <a:solidFill>
                        <a:srgbClr val="006666"/>
                      </a:solidFill>
                      <a:prstDash val="solid"/>
                      <a:round/>
                      <a:headEnd type="none" w="med" len="med"/>
                      <a:tailEnd type="none" w="med" len="med"/>
                    </a:lnR>
                    <a:lnT w="12700" cap="flat" cmpd="sng" algn="ctr">
                      <a:solidFill>
                        <a:srgbClr val="006666"/>
                      </a:solidFill>
                      <a:prstDash val="solid"/>
                      <a:round/>
                      <a:headEnd type="none" w="med" len="med"/>
                      <a:tailEnd type="none" w="med" len="med"/>
                    </a:lnT>
                    <a:lnB w="12700" cap="flat" cmpd="sng" algn="ctr">
                      <a:solidFill>
                        <a:srgbClr val="006666"/>
                      </a:solidFill>
                      <a:prstDash val="solid"/>
                      <a:round/>
                      <a:headEnd type="none" w="med" len="med"/>
                      <a:tailEnd type="none" w="med" len="med"/>
                    </a:lnB>
                    <a:noFill/>
                  </a:tcPr>
                </a:tc>
                <a:tc>
                  <a:txBody>
                    <a:bodyPr/>
                    <a:lstStyle/>
                    <a:p>
                      <a:r>
                        <a:rPr lang="en-US" sz="2000" b="0" dirty="0" smtClean="0">
                          <a:solidFill>
                            <a:schemeClr val="tx1"/>
                          </a:solidFill>
                          <a:latin typeface="Arial" panose="020B0604020202020204" pitchFamily="34" charset="0"/>
                          <a:cs typeface="Arial" panose="020B0604020202020204" pitchFamily="34" charset="0"/>
                        </a:rPr>
                        <a:t>1</a:t>
                      </a:r>
                      <a:endParaRPr lang="en-US" sz="2000" b="0" dirty="0">
                        <a:solidFill>
                          <a:schemeClr val="tx1"/>
                        </a:solidFill>
                        <a:latin typeface="Arial" panose="020B0604020202020204" pitchFamily="34" charset="0"/>
                        <a:cs typeface="Arial" panose="020B0604020202020204" pitchFamily="34" charset="0"/>
                      </a:endParaRPr>
                    </a:p>
                  </a:txBody>
                  <a:tcPr marL="51435" marR="51435" marT="0" marB="0">
                    <a:lnL w="12700" cap="flat" cmpd="sng" algn="ctr">
                      <a:solidFill>
                        <a:srgbClr val="006666"/>
                      </a:solidFill>
                      <a:prstDash val="solid"/>
                      <a:round/>
                      <a:headEnd type="none" w="med" len="med"/>
                      <a:tailEnd type="none" w="med" len="med"/>
                    </a:lnL>
                    <a:lnR w="12700" cap="flat" cmpd="sng" algn="ctr">
                      <a:solidFill>
                        <a:srgbClr val="006666"/>
                      </a:solidFill>
                      <a:prstDash val="solid"/>
                      <a:round/>
                      <a:headEnd type="none" w="med" len="med"/>
                      <a:tailEnd type="none" w="med" len="med"/>
                    </a:lnR>
                    <a:lnT w="12700" cap="flat" cmpd="sng" algn="ctr">
                      <a:solidFill>
                        <a:srgbClr val="006666"/>
                      </a:solidFill>
                      <a:prstDash val="solid"/>
                      <a:round/>
                      <a:headEnd type="none" w="med" len="med"/>
                      <a:tailEnd type="none" w="med" len="med"/>
                    </a:lnT>
                    <a:lnB w="12700" cap="flat" cmpd="sng" algn="ctr">
                      <a:solidFill>
                        <a:srgbClr val="006666"/>
                      </a:solidFill>
                      <a:prstDash val="solid"/>
                      <a:round/>
                      <a:headEnd type="none" w="med" len="med"/>
                      <a:tailEnd type="none" w="med" len="med"/>
                    </a:lnB>
                    <a:noFill/>
                  </a:tcPr>
                </a:tc>
                <a:tc>
                  <a:txBody>
                    <a:bodyPr/>
                    <a:lstStyle/>
                    <a:p>
                      <a:pPr marL="0" marR="0" lvl="0" indent="0" algn="just" defTabSz="914400" rtl="0" eaLnBrk="1" fontAlgn="t" latinLnBrk="0" hangingPunct="1">
                        <a:lnSpc>
                          <a:spcPct val="100000"/>
                        </a:lnSpc>
                        <a:spcBef>
                          <a:spcPts val="0"/>
                        </a:spcBef>
                        <a:spcAft>
                          <a:spcPts val="0"/>
                        </a:spcAft>
                        <a:buClrTx/>
                        <a:buSzTx/>
                        <a:buFontTx/>
                        <a:buNone/>
                        <a:tabLst/>
                        <a:defRPr/>
                      </a:pPr>
                      <a:r>
                        <a:rPr lang="en-US" sz="2000" b="0" i="0" u="none" strike="noStrike" baseline="0" dirty="0" smtClean="0">
                          <a:solidFill>
                            <a:schemeClr val="tx1"/>
                          </a:solidFill>
                          <a:effectLst/>
                          <a:latin typeface="Arial" panose="020B0604020202020204" pitchFamily="34" charset="0"/>
                          <a:cs typeface="Arial" panose="020B0604020202020204" pitchFamily="34" charset="0"/>
                        </a:rPr>
                        <a:t>1</a:t>
                      </a:r>
                    </a:p>
                    <a:p>
                      <a:pPr marL="0" marR="0" lvl="0" indent="0" algn="just" defTabSz="914400" rtl="0" eaLnBrk="1" fontAlgn="t" latinLnBrk="0" hangingPunct="1">
                        <a:lnSpc>
                          <a:spcPct val="100000"/>
                        </a:lnSpc>
                        <a:spcBef>
                          <a:spcPts val="0"/>
                        </a:spcBef>
                        <a:spcAft>
                          <a:spcPts val="0"/>
                        </a:spcAft>
                        <a:buClrTx/>
                        <a:buSzTx/>
                        <a:buFontTx/>
                        <a:buNone/>
                        <a:tabLst/>
                        <a:defRPr/>
                      </a:pPr>
                      <a:r>
                        <a:rPr lang="en-US" sz="2000" b="1" i="0" u="none" strike="noStrike" baseline="0" dirty="0" smtClean="0">
                          <a:solidFill>
                            <a:schemeClr val="tx1"/>
                          </a:solidFill>
                          <a:effectLst/>
                          <a:latin typeface="Arial" panose="020B0604020202020204" pitchFamily="34" charset="0"/>
                          <a:cs typeface="Arial" panose="020B0604020202020204" pitchFamily="34" charset="0"/>
                        </a:rPr>
                        <a:t>Target achieved</a:t>
                      </a:r>
                    </a:p>
                    <a:p>
                      <a:pPr marL="0" marR="0" lvl="0" indent="0" algn="just" defTabSz="914400" rtl="0" eaLnBrk="1" fontAlgn="t" latinLnBrk="0" hangingPunct="1">
                        <a:lnSpc>
                          <a:spcPct val="100000"/>
                        </a:lnSpc>
                        <a:spcBef>
                          <a:spcPts val="0"/>
                        </a:spcBef>
                        <a:spcAft>
                          <a:spcPts val="0"/>
                        </a:spcAft>
                        <a:buClrTx/>
                        <a:buSzTx/>
                        <a:buFontTx/>
                        <a:buNone/>
                        <a:tabLst/>
                        <a:defRPr/>
                      </a:pPr>
                      <a:r>
                        <a:rPr lang="en-US" sz="2000" b="0" i="0" u="none" strike="noStrike" baseline="0" dirty="0" smtClean="0">
                          <a:solidFill>
                            <a:schemeClr val="tx1"/>
                          </a:solidFill>
                          <a:effectLst/>
                          <a:latin typeface="Arial" panose="020B0604020202020204" pitchFamily="34" charset="0"/>
                          <a:cs typeface="Arial" panose="020B0604020202020204" pitchFamily="34" charset="0"/>
                        </a:rPr>
                        <a:t>A report was produced in March 2020</a:t>
                      </a:r>
                      <a:endParaRPr lang="en-US" sz="2000" b="0" i="0" u="none" strike="noStrike" dirty="0" smtClean="0">
                        <a:solidFill>
                          <a:schemeClr val="tx1"/>
                        </a:solidFill>
                        <a:effectLst/>
                        <a:latin typeface="Arial" panose="020B0604020202020204" pitchFamily="34" charset="0"/>
                        <a:cs typeface="Arial" panose="020B0604020202020204" pitchFamily="34" charset="0"/>
                      </a:endParaRPr>
                    </a:p>
                  </a:txBody>
                  <a:tcPr marL="0" marR="0" marT="0" marB="0">
                    <a:lnL w="12700" cap="flat" cmpd="sng" algn="ctr">
                      <a:solidFill>
                        <a:srgbClr val="006666"/>
                      </a:solidFill>
                      <a:prstDash val="solid"/>
                      <a:round/>
                      <a:headEnd type="none" w="med" len="med"/>
                      <a:tailEnd type="none" w="med" len="med"/>
                    </a:lnL>
                    <a:lnR w="12700" cap="flat" cmpd="sng" algn="ctr">
                      <a:solidFill>
                        <a:srgbClr val="006666"/>
                      </a:solidFill>
                      <a:prstDash val="solid"/>
                      <a:round/>
                      <a:headEnd type="none" w="med" len="med"/>
                      <a:tailEnd type="none" w="med" len="med"/>
                    </a:lnR>
                    <a:lnT w="12700" cap="flat" cmpd="sng" algn="ctr">
                      <a:solidFill>
                        <a:srgbClr val="006666"/>
                      </a:solidFill>
                      <a:prstDash val="solid"/>
                      <a:round/>
                      <a:headEnd type="none" w="med" len="med"/>
                      <a:tailEnd type="none" w="med" len="med"/>
                    </a:lnT>
                    <a:lnB w="12700" cap="flat" cmpd="sng" algn="ctr">
                      <a:solidFill>
                        <a:srgbClr val="006666"/>
                      </a:solidFill>
                      <a:prstDash val="solid"/>
                      <a:round/>
                      <a:headEnd type="none" w="med" len="med"/>
                      <a:tailEnd type="none" w="med" len="med"/>
                    </a:lnB>
                    <a:noFill/>
                  </a:tcPr>
                </a:tc>
                <a:tc rowSpan="2">
                  <a:txBody>
                    <a:bodyPr/>
                    <a:lstStyle/>
                    <a:p>
                      <a:pPr marL="0" marR="0" algn="ctr">
                        <a:lnSpc>
                          <a:spcPct val="100000"/>
                        </a:lnSpc>
                        <a:spcBef>
                          <a:spcPts val="0"/>
                        </a:spcBef>
                        <a:spcAft>
                          <a:spcPts val="0"/>
                        </a:spcAft>
                      </a:pPr>
                      <a:r>
                        <a:rPr lang="en-US" sz="1400" b="1" i="0" dirty="0" smtClean="0">
                          <a:effectLst/>
                          <a:latin typeface="Arial" panose="020B0604020202020204" pitchFamily="34" charset="0"/>
                          <a:ea typeface="Times New Roman" panose="02020603050405020304" pitchFamily="18" charset="0"/>
                          <a:cs typeface="Arial" panose="020B0604020202020204" pitchFamily="34" charset="0"/>
                        </a:rPr>
                        <a:t>Achieved</a:t>
                      </a:r>
                      <a:endParaRPr lang="en-US" sz="1400" b="1" i="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vert="vert270">
                    <a:lnL w="12700" cap="flat" cmpd="sng" algn="ctr">
                      <a:solidFill>
                        <a:srgbClr val="006666"/>
                      </a:solidFill>
                      <a:prstDash val="solid"/>
                      <a:round/>
                      <a:headEnd type="none" w="med" len="med"/>
                      <a:tailEnd type="none" w="med" len="med"/>
                    </a:lnL>
                    <a:lnR w="12700" cap="flat" cmpd="sng" algn="ctr">
                      <a:solidFill>
                        <a:srgbClr val="006666"/>
                      </a:solidFill>
                      <a:prstDash val="solid"/>
                      <a:round/>
                      <a:headEnd type="none" w="med" len="med"/>
                      <a:tailEnd type="none" w="med" len="med"/>
                    </a:lnR>
                    <a:lnT w="12700" cap="flat" cmpd="sng" algn="ctr">
                      <a:solidFill>
                        <a:srgbClr val="006666"/>
                      </a:solidFill>
                      <a:prstDash val="solid"/>
                      <a:round/>
                      <a:headEnd type="none" w="med" len="med"/>
                      <a:tailEnd type="none" w="med" len="med"/>
                    </a:lnT>
                    <a:lnB w="12700" cap="flat" cmpd="sng" algn="ctr">
                      <a:solidFill>
                        <a:srgbClr val="006666"/>
                      </a:solidFill>
                      <a:prstDash val="solid"/>
                      <a:round/>
                      <a:headEnd type="none" w="med" len="med"/>
                      <a:tailEnd type="none" w="med" len="med"/>
                    </a:lnB>
                    <a:solidFill>
                      <a:srgbClr val="00B050"/>
                    </a:solidFill>
                  </a:tcPr>
                </a:tc>
                <a:extLst>
                  <a:ext uri="{0D108BD9-81ED-4DB2-BD59-A6C34878D82A}">
                    <a16:rowId xmlns:a16="http://schemas.microsoft.com/office/drawing/2014/main" val="10003"/>
                  </a:ext>
                </a:extLst>
              </a:tr>
              <a:tr h="1110730">
                <a:tc>
                  <a:txBody>
                    <a:bodyPr/>
                    <a:lstStyle/>
                    <a:p>
                      <a:pPr algn="just" fontAlgn="t"/>
                      <a:r>
                        <a:rPr lang="en-US" sz="2000" kern="1200" dirty="0" smtClean="0">
                          <a:solidFill>
                            <a:schemeClr val="dk1"/>
                          </a:solidFill>
                          <a:effectLst/>
                          <a:latin typeface="Arial" panose="020B0604020202020204" pitchFamily="34" charset="0"/>
                          <a:ea typeface="+mn-ea"/>
                          <a:cs typeface="Arial" panose="020B0604020202020204" pitchFamily="34" charset="0"/>
                        </a:rPr>
                        <a:t>Number of overview reports on Financial Disclosure Framework produced </a:t>
                      </a:r>
                      <a:endParaRPr lang="en-US" sz="2000" b="0" i="0" u="none" strike="noStrike" dirty="0">
                        <a:solidFill>
                          <a:srgbClr val="000000"/>
                        </a:solidFill>
                        <a:effectLst/>
                        <a:latin typeface="Arial" panose="020B0604020202020204" pitchFamily="34" charset="0"/>
                        <a:cs typeface="Arial" panose="020B0604020202020204" pitchFamily="34" charset="0"/>
                      </a:endParaRPr>
                    </a:p>
                  </a:txBody>
                  <a:tcPr marL="0" marR="0" marT="0" marB="0">
                    <a:lnL w="12700" cap="flat" cmpd="sng" algn="ctr">
                      <a:solidFill>
                        <a:srgbClr val="006666"/>
                      </a:solidFill>
                      <a:prstDash val="solid"/>
                      <a:round/>
                      <a:headEnd type="none" w="med" len="med"/>
                      <a:tailEnd type="none" w="med" len="med"/>
                    </a:lnL>
                    <a:lnR w="12700" cap="flat" cmpd="sng" algn="ctr">
                      <a:solidFill>
                        <a:srgbClr val="006666"/>
                      </a:solidFill>
                      <a:prstDash val="solid"/>
                      <a:round/>
                      <a:headEnd type="none" w="med" len="med"/>
                      <a:tailEnd type="none" w="med" len="med"/>
                    </a:lnR>
                    <a:lnT w="12700" cap="flat" cmpd="sng" algn="ctr">
                      <a:solidFill>
                        <a:srgbClr val="006666"/>
                      </a:solidFill>
                      <a:prstDash val="solid"/>
                      <a:round/>
                      <a:headEnd type="none" w="med" len="med"/>
                      <a:tailEnd type="none" w="med" len="med"/>
                    </a:lnT>
                    <a:lnB w="12700" cap="flat" cmpd="sng" algn="ctr">
                      <a:solidFill>
                        <a:srgbClr val="006666"/>
                      </a:solidFill>
                      <a:prstDash val="solid"/>
                      <a:round/>
                      <a:headEnd type="none" w="med" len="med"/>
                      <a:tailEnd type="none" w="med" len="med"/>
                    </a:lnB>
                    <a:noFill/>
                  </a:tcPr>
                </a:tc>
                <a:tc>
                  <a:txBody>
                    <a:bodyPr/>
                    <a:lstStyle/>
                    <a:p>
                      <a:r>
                        <a:rPr lang="en-US" sz="2000" b="0" dirty="0" smtClean="0">
                          <a:solidFill>
                            <a:schemeClr val="tx1"/>
                          </a:solidFill>
                          <a:latin typeface="Arial" panose="020B0604020202020204" pitchFamily="34" charset="0"/>
                          <a:cs typeface="Arial" panose="020B0604020202020204" pitchFamily="34" charset="0"/>
                        </a:rPr>
                        <a:t>1</a:t>
                      </a:r>
                      <a:endParaRPr lang="en-US" sz="2000" b="0" dirty="0">
                        <a:solidFill>
                          <a:schemeClr val="tx1"/>
                        </a:solidFill>
                        <a:latin typeface="Arial" panose="020B0604020202020204" pitchFamily="34" charset="0"/>
                        <a:cs typeface="Arial" panose="020B0604020202020204" pitchFamily="34" charset="0"/>
                      </a:endParaRPr>
                    </a:p>
                  </a:txBody>
                  <a:tcPr marL="51435" marR="51435" marT="0" marB="0">
                    <a:lnL w="12700" cap="flat" cmpd="sng" algn="ctr">
                      <a:solidFill>
                        <a:srgbClr val="006666"/>
                      </a:solidFill>
                      <a:prstDash val="solid"/>
                      <a:round/>
                      <a:headEnd type="none" w="med" len="med"/>
                      <a:tailEnd type="none" w="med" len="med"/>
                    </a:lnL>
                    <a:lnR w="12700" cap="flat" cmpd="sng" algn="ctr">
                      <a:solidFill>
                        <a:srgbClr val="006666"/>
                      </a:solidFill>
                      <a:prstDash val="solid"/>
                      <a:round/>
                      <a:headEnd type="none" w="med" len="med"/>
                      <a:tailEnd type="none" w="med" len="med"/>
                    </a:lnR>
                    <a:lnT w="12700" cap="flat" cmpd="sng" algn="ctr">
                      <a:solidFill>
                        <a:srgbClr val="006666"/>
                      </a:solidFill>
                      <a:prstDash val="solid"/>
                      <a:round/>
                      <a:headEnd type="none" w="med" len="med"/>
                      <a:tailEnd type="none" w="med" len="med"/>
                    </a:lnT>
                    <a:lnB w="12700" cap="flat" cmpd="sng" algn="ctr">
                      <a:solidFill>
                        <a:srgbClr val="006666"/>
                      </a:solidFill>
                      <a:prstDash val="solid"/>
                      <a:round/>
                      <a:headEnd type="none" w="med" len="med"/>
                      <a:tailEnd type="none" w="med" len="med"/>
                    </a:lnB>
                    <a:noFill/>
                  </a:tcPr>
                </a:tc>
                <a:tc>
                  <a:txBody>
                    <a:bodyPr/>
                    <a:lstStyle/>
                    <a:p>
                      <a:pPr marL="0" marR="0" lvl="0" indent="0" algn="just" defTabSz="914400" rtl="0" eaLnBrk="1" fontAlgn="t" latinLnBrk="0" hangingPunct="1">
                        <a:lnSpc>
                          <a:spcPct val="100000"/>
                        </a:lnSpc>
                        <a:spcBef>
                          <a:spcPts val="0"/>
                        </a:spcBef>
                        <a:spcAft>
                          <a:spcPts val="0"/>
                        </a:spcAft>
                        <a:buClrTx/>
                        <a:buSzTx/>
                        <a:buFontTx/>
                        <a:buNone/>
                        <a:tabLst/>
                        <a:defRPr/>
                      </a:pPr>
                      <a:r>
                        <a:rPr lang="en-US" sz="2000" b="0" i="0" u="none" strike="noStrike" dirty="0" smtClean="0">
                          <a:solidFill>
                            <a:schemeClr val="tx1"/>
                          </a:solidFill>
                          <a:effectLst/>
                          <a:latin typeface="Arial" panose="020B0604020202020204" pitchFamily="34" charset="0"/>
                          <a:cs typeface="Arial" panose="020B0604020202020204" pitchFamily="34" charset="0"/>
                        </a:rPr>
                        <a:t>1</a:t>
                      </a:r>
                    </a:p>
                    <a:p>
                      <a:pPr marL="0" marR="0" lvl="0" indent="0" algn="just" defTabSz="914400" rtl="0" eaLnBrk="1" fontAlgn="t" latinLnBrk="0" hangingPunct="1">
                        <a:lnSpc>
                          <a:spcPct val="100000"/>
                        </a:lnSpc>
                        <a:spcBef>
                          <a:spcPts val="0"/>
                        </a:spcBef>
                        <a:spcAft>
                          <a:spcPts val="0"/>
                        </a:spcAft>
                        <a:buClrTx/>
                        <a:buSzTx/>
                        <a:buFontTx/>
                        <a:buNone/>
                        <a:tabLst/>
                        <a:defRPr/>
                      </a:pPr>
                      <a:r>
                        <a:rPr lang="en-US" sz="2000" b="1" i="0" u="none" strike="noStrike" dirty="0" smtClean="0">
                          <a:solidFill>
                            <a:schemeClr val="tx1"/>
                          </a:solidFill>
                          <a:effectLst/>
                          <a:latin typeface="Arial" panose="020B0604020202020204" pitchFamily="34" charset="0"/>
                          <a:cs typeface="Arial" panose="020B0604020202020204" pitchFamily="34" charset="0"/>
                        </a:rPr>
                        <a:t>Target achieved</a:t>
                      </a:r>
                      <a:r>
                        <a:rPr lang="en-US" sz="2000" b="0" i="0" u="none" strike="noStrike" dirty="0" smtClean="0">
                          <a:solidFill>
                            <a:schemeClr val="tx1"/>
                          </a:solidFill>
                          <a:effectLst/>
                          <a:latin typeface="Arial" panose="020B0604020202020204" pitchFamily="34" charset="0"/>
                          <a:cs typeface="Arial" panose="020B0604020202020204" pitchFamily="34" charset="0"/>
                        </a:rPr>
                        <a:t> </a:t>
                      </a:r>
                    </a:p>
                    <a:p>
                      <a:pPr marL="0" marR="0" lvl="0" indent="0" algn="just" defTabSz="914400" rtl="0" eaLnBrk="1" fontAlgn="t" latinLnBrk="0" hangingPunct="1">
                        <a:lnSpc>
                          <a:spcPct val="100000"/>
                        </a:lnSpc>
                        <a:spcBef>
                          <a:spcPts val="0"/>
                        </a:spcBef>
                        <a:spcAft>
                          <a:spcPts val="0"/>
                        </a:spcAft>
                        <a:buClrTx/>
                        <a:buSzTx/>
                        <a:buFontTx/>
                        <a:buNone/>
                        <a:tabLst/>
                        <a:defRPr/>
                      </a:pPr>
                      <a:r>
                        <a:rPr lang="en-US" sz="2000" b="0" i="0" u="none" strike="noStrike" dirty="0" smtClean="0">
                          <a:solidFill>
                            <a:schemeClr val="tx1"/>
                          </a:solidFill>
                          <a:effectLst/>
                          <a:latin typeface="Arial" panose="020B0604020202020204" pitchFamily="34" charset="0"/>
                          <a:cs typeface="Arial" panose="020B0604020202020204" pitchFamily="34" charset="0"/>
                        </a:rPr>
                        <a:t>An overview report was produced</a:t>
                      </a:r>
                      <a:r>
                        <a:rPr lang="en-US" sz="2000" b="0" i="0" u="none" strike="noStrike" baseline="0" dirty="0" smtClean="0">
                          <a:solidFill>
                            <a:schemeClr val="tx1"/>
                          </a:solidFill>
                          <a:effectLst/>
                          <a:latin typeface="Arial" panose="020B0604020202020204" pitchFamily="34" charset="0"/>
                          <a:cs typeface="Arial" panose="020B0604020202020204" pitchFamily="34" charset="0"/>
                        </a:rPr>
                        <a:t> in March 2020</a:t>
                      </a:r>
                      <a:endParaRPr lang="en-US" sz="2000" b="0" i="0" u="none" strike="noStrike" dirty="0" smtClean="0">
                        <a:solidFill>
                          <a:schemeClr val="tx1"/>
                        </a:solidFill>
                        <a:effectLst/>
                        <a:latin typeface="Arial" panose="020B0604020202020204" pitchFamily="34" charset="0"/>
                        <a:cs typeface="Arial" panose="020B0604020202020204" pitchFamily="34" charset="0"/>
                      </a:endParaRPr>
                    </a:p>
                  </a:txBody>
                  <a:tcPr marL="0" marR="0" marT="0" marB="0">
                    <a:lnL w="12700" cap="flat" cmpd="sng" algn="ctr">
                      <a:solidFill>
                        <a:srgbClr val="006666"/>
                      </a:solidFill>
                      <a:prstDash val="solid"/>
                      <a:round/>
                      <a:headEnd type="none" w="med" len="med"/>
                      <a:tailEnd type="none" w="med" len="med"/>
                    </a:lnL>
                    <a:lnR w="12700" cap="flat" cmpd="sng" algn="ctr">
                      <a:solidFill>
                        <a:srgbClr val="006666"/>
                      </a:solidFill>
                      <a:prstDash val="solid"/>
                      <a:round/>
                      <a:headEnd type="none" w="med" len="med"/>
                      <a:tailEnd type="none" w="med" len="med"/>
                    </a:lnR>
                    <a:lnT w="12700" cap="flat" cmpd="sng" algn="ctr">
                      <a:solidFill>
                        <a:srgbClr val="006666"/>
                      </a:solidFill>
                      <a:prstDash val="solid"/>
                      <a:round/>
                      <a:headEnd type="none" w="med" len="med"/>
                      <a:tailEnd type="none" w="med" len="med"/>
                    </a:lnT>
                    <a:lnB w="12700" cap="flat" cmpd="sng" algn="ctr">
                      <a:solidFill>
                        <a:srgbClr val="006666"/>
                      </a:solidFill>
                      <a:prstDash val="solid"/>
                      <a:round/>
                      <a:headEnd type="none" w="med" len="med"/>
                      <a:tailEnd type="none" w="med" len="med"/>
                    </a:lnB>
                    <a:noFill/>
                  </a:tcPr>
                </a:tc>
                <a:tc vMerge="1">
                  <a:txBody>
                    <a:bodyPr/>
                    <a:lstStyle/>
                    <a:p>
                      <a:pPr marL="0" marR="0" algn="ctr">
                        <a:lnSpc>
                          <a:spcPct val="100000"/>
                        </a:lnSpc>
                        <a:spcBef>
                          <a:spcPts val="0"/>
                        </a:spcBef>
                        <a:spcAft>
                          <a:spcPts val="0"/>
                        </a:spcAft>
                      </a:pPr>
                      <a:endParaRPr lang="en-US" sz="1400" b="1" i="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vert="vert270">
                    <a:lnL w="12700" cap="flat" cmpd="sng" algn="ctr">
                      <a:solidFill>
                        <a:srgbClr val="006666"/>
                      </a:solidFill>
                      <a:prstDash val="solid"/>
                      <a:round/>
                      <a:headEnd type="none" w="med" len="med"/>
                      <a:tailEnd type="none" w="med" len="med"/>
                    </a:lnL>
                    <a:lnR w="12700" cap="flat" cmpd="sng" algn="ctr">
                      <a:solidFill>
                        <a:srgbClr val="006666"/>
                      </a:solidFill>
                      <a:prstDash val="solid"/>
                      <a:round/>
                      <a:headEnd type="none" w="med" len="med"/>
                      <a:tailEnd type="none" w="med" len="med"/>
                    </a:lnR>
                    <a:lnT w="12700" cap="flat" cmpd="sng" algn="ctr">
                      <a:solidFill>
                        <a:srgbClr val="006666"/>
                      </a:solidFill>
                      <a:prstDash val="solid"/>
                      <a:round/>
                      <a:headEnd type="none" w="med" len="med"/>
                      <a:tailEnd type="none" w="med" len="med"/>
                    </a:lnT>
                    <a:lnB w="12700" cap="flat" cmpd="sng" algn="ctr">
                      <a:solidFill>
                        <a:srgbClr val="006666"/>
                      </a:solidFill>
                      <a:prstDash val="solid"/>
                      <a:round/>
                      <a:headEnd type="none" w="med" len="med"/>
                      <a:tailEnd type="none" w="med" len="med"/>
                    </a:lnB>
                    <a:solidFill>
                      <a:srgbClr val="00B050"/>
                    </a:solidFill>
                  </a:tcPr>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463151617"/>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4"/>
          <p:cNvSpPr>
            <a:spLocks noChangeArrowheads="1"/>
          </p:cNvSpPr>
          <p:nvPr/>
        </p:nvSpPr>
        <p:spPr bwMode="auto">
          <a:xfrm>
            <a:off x="6876256" y="6268507"/>
            <a:ext cx="21336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algn="r" fontAlgn="base">
              <a:spcBef>
                <a:spcPct val="0"/>
              </a:spcBef>
              <a:spcAft>
                <a:spcPct val="0"/>
              </a:spcAft>
              <a:buFontTx/>
              <a:buNone/>
            </a:pPr>
            <a:fld id="{ADF84757-FD8C-4C2D-81DA-63A61EF7CD90}" type="slidenum">
              <a:rPr lang="en-US" altLang="en-US" sz="1400">
                <a:solidFill>
                  <a:srgbClr val="000000"/>
                </a:solidFill>
              </a:rPr>
              <a:pPr algn="r" fontAlgn="base">
                <a:spcBef>
                  <a:spcPct val="0"/>
                </a:spcBef>
                <a:spcAft>
                  <a:spcPct val="0"/>
                </a:spcAft>
                <a:buFontTx/>
                <a:buNone/>
              </a:pPr>
              <a:t>37</a:t>
            </a:fld>
            <a:endParaRPr lang="en-US" altLang="en-US" sz="1400" dirty="0">
              <a:solidFill>
                <a:srgbClr val="000000"/>
              </a:solidFill>
            </a:endParaRPr>
          </a:p>
        </p:txBody>
      </p:sp>
      <p:sp>
        <p:nvSpPr>
          <p:cNvPr id="8" name="Rectangle 7"/>
          <p:cNvSpPr/>
          <p:nvPr/>
        </p:nvSpPr>
        <p:spPr bwMode="auto">
          <a:xfrm>
            <a:off x="395536" y="9947"/>
            <a:ext cx="8143875" cy="648072"/>
          </a:xfrm>
          <a:prstGeom prst="rect">
            <a:avLst/>
          </a:prstGeom>
          <a:noFill/>
          <a:ln w="76200">
            <a:noFill/>
            <a:headEnd type="none" w="med" len="med"/>
            <a:tailEnd type="none" w="med" len="med"/>
          </a:ln>
          <a:effectLst>
            <a:innerShdw blurRad="444500" dist="50800">
              <a:schemeClr val="accent1">
                <a:lumMod val="50000"/>
                <a:alpha val="50000"/>
              </a:schemeClr>
            </a:innerShdw>
          </a:effectLst>
        </p:spPr>
        <p:style>
          <a:lnRef idx="2">
            <a:schemeClr val="accent5"/>
          </a:lnRef>
          <a:fillRef idx="1">
            <a:schemeClr val="lt1"/>
          </a:fillRef>
          <a:effectRef idx="0">
            <a:schemeClr val="accent5"/>
          </a:effectRef>
          <a:fontRef idx="minor">
            <a:schemeClr val="dk1"/>
          </a:fontRef>
        </p:style>
        <p:txBody>
          <a:bodyPr rIns="36000" anchor="ctr"/>
          <a:lstStyle/>
          <a:p>
            <a:pPr lvl="2" indent="-731838" algn="ctr" fontAlgn="base">
              <a:spcBef>
                <a:spcPct val="0"/>
              </a:spcBef>
              <a:spcAft>
                <a:spcPct val="0"/>
              </a:spcAft>
              <a:defRPr/>
            </a:pPr>
            <a:r>
              <a:rPr lang="en-US" sz="2400" b="1" dirty="0" smtClean="0">
                <a:solidFill>
                  <a:srgbClr val="993300"/>
                </a:solidFill>
                <a:latin typeface="Berlin Sans FB Demi" pitchFamily="34" charset="0"/>
                <a:cs typeface="Aharoni" pitchFamily="2" charset="-79"/>
              </a:rPr>
              <a:t>PROGRAMME 4: IAC (4)</a:t>
            </a:r>
            <a:endParaRPr lang="en-US" sz="2400" b="1" dirty="0">
              <a:solidFill>
                <a:srgbClr val="993300"/>
              </a:solidFill>
              <a:latin typeface="Berlin Sans FB Demi" pitchFamily="34" charset="0"/>
              <a:cs typeface="Aharoni" pitchFamily="2" charset="-79"/>
            </a:endParaRPr>
          </a:p>
        </p:txBody>
      </p:sp>
      <p:graphicFrame>
        <p:nvGraphicFramePr>
          <p:cNvPr id="2" name="Table 1"/>
          <p:cNvGraphicFramePr>
            <a:graphicFrameLocks noGrp="1"/>
          </p:cNvGraphicFramePr>
          <p:nvPr>
            <p:extLst>
              <p:ext uri="{D42A27DB-BD31-4B8C-83A1-F6EECF244321}">
                <p14:modId xmlns:p14="http://schemas.microsoft.com/office/powerpoint/2010/main" val="817778936"/>
              </p:ext>
            </p:extLst>
          </p:nvPr>
        </p:nvGraphicFramePr>
        <p:xfrm>
          <a:off x="410936" y="812587"/>
          <a:ext cx="8481544" cy="5455920"/>
        </p:xfrm>
        <a:graphic>
          <a:graphicData uri="http://schemas.openxmlformats.org/drawingml/2006/table">
            <a:tbl>
              <a:tblPr firstRow="1" bandRow="1">
                <a:tableStyleId>{00A15C55-8517-42AA-B614-E9B94910E393}</a:tableStyleId>
              </a:tblPr>
              <a:tblGrid>
                <a:gridCol w="2852201">
                  <a:extLst>
                    <a:ext uri="{9D8B030D-6E8A-4147-A177-3AD203B41FA5}">
                      <a16:colId xmlns:a16="http://schemas.microsoft.com/office/drawing/2014/main" val="20000"/>
                    </a:ext>
                  </a:extLst>
                </a:gridCol>
                <a:gridCol w="1622339">
                  <a:extLst>
                    <a:ext uri="{9D8B030D-6E8A-4147-A177-3AD203B41FA5}">
                      <a16:colId xmlns:a16="http://schemas.microsoft.com/office/drawing/2014/main" val="20001"/>
                    </a:ext>
                  </a:extLst>
                </a:gridCol>
                <a:gridCol w="3640239">
                  <a:extLst>
                    <a:ext uri="{9D8B030D-6E8A-4147-A177-3AD203B41FA5}">
                      <a16:colId xmlns:a16="http://schemas.microsoft.com/office/drawing/2014/main" val="20002"/>
                    </a:ext>
                  </a:extLst>
                </a:gridCol>
                <a:gridCol w="366765">
                  <a:extLst>
                    <a:ext uri="{9D8B030D-6E8A-4147-A177-3AD203B41FA5}">
                      <a16:colId xmlns:a16="http://schemas.microsoft.com/office/drawing/2014/main" val="20003"/>
                    </a:ext>
                  </a:extLst>
                </a:gridCol>
              </a:tblGrid>
              <a:tr h="230889">
                <a:tc>
                  <a:txBody>
                    <a:bodyPr/>
                    <a:lstStyle/>
                    <a:p>
                      <a:pPr marL="0" marR="0" algn="ctr">
                        <a:lnSpc>
                          <a:spcPct val="100000"/>
                        </a:lnSpc>
                        <a:spcBef>
                          <a:spcPts val="0"/>
                        </a:spcBef>
                        <a:spcAft>
                          <a:spcPts val="0"/>
                        </a:spcAft>
                      </a:pPr>
                      <a:r>
                        <a:rPr lang="en-GB" sz="1800" kern="0" dirty="0" smtClean="0">
                          <a:effectLst/>
                          <a:latin typeface="Arial" panose="020B0604020202020204" pitchFamily="34" charset="0"/>
                          <a:cs typeface="Arial" panose="020B0604020202020204" pitchFamily="34" charset="0"/>
                        </a:rPr>
                        <a:t>Indicator</a:t>
                      </a:r>
                      <a:endParaRPr lang="en-US" sz="1800" b="1" kern="0" dirty="0">
                        <a:effectLst/>
                        <a:latin typeface="Arial" panose="020B0604020202020204" pitchFamily="34" charset="0"/>
                        <a:cs typeface="Arial" panose="020B0604020202020204" pitchFamily="34" charset="0"/>
                      </a:endParaRPr>
                    </a:p>
                  </a:txBody>
                  <a:tcPr marL="14699" marR="14699" marT="0" marB="0" anchor="ctr">
                    <a:lnL w="12700" cap="flat" cmpd="sng" algn="ctr">
                      <a:solidFill>
                        <a:srgbClr val="006666"/>
                      </a:solidFill>
                      <a:prstDash val="solid"/>
                      <a:round/>
                      <a:headEnd type="none" w="med" len="med"/>
                      <a:tailEnd type="none" w="med" len="med"/>
                    </a:lnL>
                    <a:lnR w="12700" cap="flat" cmpd="sng" algn="ctr">
                      <a:solidFill>
                        <a:srgbClr val="006666"/>
                      </a:solidFill>
                      <a:prstDash val="solid"/>
                      <a:round/>
                      <a:headEnd type="none" w="med" len="med"/>
                      <a:tailEnd type="none" w="med" len="med"/>
                    </a:lnR>
                    <a:lnT w="12700" cap="flat" cmpd="sng" algn="ctr">
                      <a:solidFill>
                        <a:srgbClr val="006666"/>
                      </a:solidFill>
                      <a:prstDash val="solid"/>
                      <a:round/>
                      <a:headEnd type="none" w="med" len="med"/>
                      <a:tailEnd type="none" w="med" len="med"/>
                    </a:lnT>
                    <a:lnB w="12700" cap="flat" cmpd="sng" algn="ctr">
                      <a:solidFill>
                        <a:srgbClr val="006666"/>
                      </a:solidFill>
                      <a:prstDash val="solid"/>
                      <a:round/>
                      <a:headEnd type="none" w="med" len="med"/>
                      <a:tailEnd type="none" w="med" len="med"/>
                    </a:lnB>
                    <a:solidFill>
                      <a:schemeClr val="accent5">
                        <a:lumMod val="50000"/>
                      </a:schemeClr>
                    </a:solidFill>
                  </a:tcPr>
                </a:tc>
                <a:tc>
                  <a:txBody>
                    <a:bodyPr/>
                    <a:lstStyle/>
                    <a:p>
                      <a:pPr marL="0" marR="0" algn="ctr">
                        <a:lnSpc>
                          <a:spcPct val="100000"/>
                        </a:lnSpc>
                        <a:spcBef>
                          <a:spcPts val="0"/>
                        </a:spcBef>
                        <a:spcAft>
                          <a:spcPts val="0"/>
                        </a:spcAft>
                      </a:pPr>
                      <a:r>
                        <a:rPr lang="en-GB" sz="1800" dirty="0" smtClean="0">
                          <a:effectLst/>
                          <a:latin typeface="Arial" panose="020B0604020202020204" pitchFamily="34" charset="0"/>
                          <a:cs typeface="Arial" panose="020B0604020202020204" pitchFamily="34" charset="0"/>
                        </a:rPr>
                        <a:t>APP</a:t>
                      </a:r>
                      <a:r>
                        <a:rPr lang="en-GB" sz="1800" baseline="0" dirty="0" smtClean="0">
                          <a:effectLst/>
                          <a:latin typeface="Arial" panose="020B0604020202020204" pitchFamily="34" charset="0"/>
                          <a:cs typeface="Arial" panose="020B0604020202020204" pitchFamily="34" charset="0"/>
                        </a:rPr>
                        <a:t> Target</a:t>
                      </a:r>
                      <a:endParaRPr lang="en-US" sz="1800" b="1" dirty="0">
                        <a:effectLst/>
                        <a:latin typeface="Arial" panose="020B0604020202020204" pitchFamily="34" charset="0"/>
                        <a:ea typeface="Times New Roman" panose="02020603050405020304" pitchFamily="18" charset="0"/>
                        <a:cs typeface="Arial" panose="020B0604020202020204" pitchFamily="34" charset="0"/>
                      </a:endParaRPr>
                    </a:p>
                  </a:txBody>
                  <a:tcPr marL="14699" marR="14699" marT="0" marB="0">
                    <a:lnL w="12700" cap="flat" cmpd="sng" algn="ctr">
                      <a:solidFill>
                        <a:srgbClr val="006666"/>
                      </a:solidFill>
                      <a:prstDash val="solid"/>
                      <a:round/>
                      <a:headEnd type="none" w="med" len="med"/>
                      <a:tailEnd type="none" w="med" len="med"/>
                    </a:lnL>
                    <a:lnR w="12700" cap="flat" cmpd="sng" algn="ctr">
                      <a:solidFill>
                        <a:srgbClr val="006666"/>
                      </a:solidFill>
                      <a:prstDash val="solid"/>
                      <a:round/>
                      <a:headEnd type="none" w="med" len="med"/>
                      <a:tailEnd type="none" w="med" len="med"/>
                    </a:lnR>
                    <a:lnT w="12700" cap="flat" cmpd="sng" algn="ctr">
                      <a:solidFill>
                        <a:srgbClr val="006666"/>
                      </a:solidFill>
                      <a:prstDash val="solid"/>
                      <a:round/>
                      <a:headEnd type="none" w="med" len="med"/>
                      <a:tailEnd type="none" w="med" len="med"/>
                    </a:lnT>
                    <a:lnB w="12700" cap="flat" cmpd="sng" algn="ctr">
                      <a:solidFill>
                        <a:srgbClr val="006666"/>
                      </a:solidFill>
                      <a:prstDash val="solid"/>
                      <a:round/>
                      <a:headEnd type="none" w="med" len="med"/>
                      <a:tailEnd type="none" w="med" len="med"/>
                    </a:lnB>
                    <a:solidFill>
                      <a:schemeClr val="accent5">
                        <a:lumMod val="50000"/>
                      </a:schemeClr>
                    </a:solidFill>
                  </a:tcPr>
                </a:tc>
                <a:tc gridSpan="2">
                  <a:txBody>
                    <a:bodyPr/>
                    <a:lstStyle/>
                    <a:p>
                      <a:pPr marL="0" marR="0" algn="ctr">
                        <a:lnSpc>
                          <a:spcPct val="100000"/>
                        </a:lnSpc>
                        <a:spcBef>
                          <a:spcPts val="0"/>
                        </a:spcBef>
                        <a:spcAft>
                          <a:spcPts val="0"/>
                        </a:spcAft>
                      </a:pPr>
                      <a:r>
                        <a:rPr lang="en-GB" sz="1800" baseline="0" dirty="0" smtClean="0">
                          <a:effectLst/>
                          <a:latin typeface="Arial" panose="020B0604020202020204" pitchFamily="34" charset="0"/>
                          <a:cs typeface="Arial" panose="020B0604020202020204" pitchFamily="34" charset="0"/>
                        </a:rPr>
                        <a:t>Consolidated Achievement</a:t>
                      </a:r>
                      <a:endParaRPr lang="en-US" sz="1800" b="1" dirty="0">
                        <a:effectLst/>
                        <a:latin typeface="Arial" panose="020B0604020202020204" pitchFamily="34" charset="0"/>
                        <a:ea typeface="Times New Roman" panose="02020603050405020304" pitchFamily="18" charset="0"/>
                        <a:cs typeface="Arial" panose="020B0604020202020204" pitchFamily="34" charset="0"/>
                      </a:endParaRPr>
                    </a:p>
                  </a:txBody>
                  <a:tcPr marL="14699" marR="14699" marT="0" marB="0" anchor="ctr">
                    <a:lnL w="12700" cap="flat" cmpd="sng" algn="ctr">
                      <a:solidFill>
                        <a:srgbClr val="006666"/>
                      </a:solidFill>
                      <a:prstDash val="solid"/>
                      <a:round/>
                      <a:headEnd type="none" w="med" len="med"/>
                      <a:tailEnd type="none" w="med" len="med"/>
                    </a:lnL>
                    <a:lnR w="12700" cap="flat" cmpd="sng" algn="ctr">
                      <a:solidFill>
                        <a:srgbClr val="006666"/>
                      </a:solidFill>
                      <a:prstDash val="solid"/>
                      <a:round/>
                      <a:headEnd type="none" w="med" len="med"/>
                      <a:tailEnd type="none" w="med" len="med"/>
                    </a:lnR>
                    <a:lnT w="12700" cap="flat" cmpd="sng" algn="ctr">
                      <a:solidFill>
                        <a:srgbClr val="006666"/>
                      </a:solidFill>
                      <a:prstDash val="solid"/>
                      <a:round/>
                      <a:headEnd type="none" w="med" len="med"/>
                      <a:tailEnd type="none" w="med" len="med"/>
                    </a:lnT>
                    <a:lnB w="12700" cap="flat" cmpd="sng" algn="ctr">
                      <a:solidFill>
                        <a:srgbClr val="006666"/>
                      </a:solidFill>
                      <a:prstDash val="solid"/>
                      <a:round/>
                      <a:headEnd type="none" w="med" len="med"/>
                      <a:tailEnd type="none" w="med" len="med"/>
                    </a:lnB>
                    <a:solidFill>
                      <a:schemeClr val="accent5">
                        <a:lumMod val="50000"/>
                      </a:schemeClr>
                    </a:solidFill>
                  </a:tcPr>
                </a:tc>
                <a:tc hMerge="1">
                  <a:txBody>
                    <a:bodyPr/>
                    <a:lstStyle/>
                    <a:p>
                      <a:endParaRPr lang="en-US"/>
                    </a:p>
                  </a:txBody>
                  <a:tcPr/>
                </a:tc>
                <a:extLst>
                  <a:ext uri="{0D108BD9-81ED-4DB2-BD59-A6C34878D82A}">
                    <a16:rowId xmlns:a16="http://schemas.microsoft.com/office/drawing/2014/main" val="10000"/>
                  </a:ext>
                </a:extLst>
              </a:tr>
              <a:tr h="1539257">
                <a:tc>
                  <a:txBody>
                    <a:bodyPr/>
                    <a:lstStyle/>
                    <a:p>
                      <a:pPr algn="l" fontAlgn="t"/>
                      <a:r>
                        <a:rPr lang="en-US" sz="2000" kern="1200" dirty="0" smtClean="0">
                          <a:solidFill>
                            <a:schemeClr val="dk1"/>
                          </a:solidFill>
                          <a:effectLst/>
                          <a:latin typeface="Arial" panose="020B0604020202020204" pitchFamily="34" charset="0"/>
                          <a:ea typeface="+mn-ea"/>
                          <a:cs typeface="Arial" panose="020B0604020202020204" pitchFamily="34" charset="0"/>
                        </a:rPr>
                        <a:t>Number of research reports in professional ethics produced</a:t>
                      </a:r>
                      <a:endParaRPr lang="en-US" sz="2000" b="0" i="0" u="none" strike="noStrike" dirty="0">
                        <a:solidFill>
                          <a:srgbClr val="000000"/>
                        </a:solidFill>
                        <a:effectLst/>
                        <a:latin typeface="Arial" panose="020B0604020202020204" pitchFamily="34" charset="0"/>
                        <a:cs typeface="Arial" panose="020B0604020202020204" pitchFamily="34" charset="0"/>
                      </a:endParaRPr>
                    </a:p>
                  </a:txBody>
                  <a:tcPr marL="0" marR="0" marT="0" marB="0">
                    <a:lnL w="12700" cap="flat" cmpd="sng" algn="ctr">
                      <a:solidFill>
                        <a:srgbClr val="006666"/>
                      </a:solidFill>
                      <a:prstDash val="solid"/>
                      <a:round/>
                      <a:headEnd type="none" w="med" len="med"/>
                      <a:tailEnd type="none" w="med" len="med"/>
                    </a:lnL>
                    <a:lnR w="12700" cap="flat" cmpd="sng" algn="ctr">
                      <a:solidFill>
                        <a:srgbClr val="006666"/>
                      </a:solidFill>
                      <a:prstDash val="solid"/>
                      <a:round/>
                      <a:headEnd type="none" w="med" len="med"/>
                      <a:tailEnd type="none" w="med" len="med"/>
                    </a:lnR>
                    <a:lnT w="12700" cap="flat" cmpd="sng" algn="ctr">
                      <a:solidFill>
                        <a:srgbClr val="006666"/>
                      </a:solidFill>
                      <a:prstDash val="solid"/>
                      <a:round/>
                      <a:headEnd type="none" w="med" len="med"/>
                      <a:tailEnd type="none" w="med" len="med"/>
                    </a:lnT>
                    <a:lnB w="12700" cap="flat" cmpd="sng" algn="ctr">
                      <a:solidFill>
                        <a:srgbClr val="006666"/>
                      </a:solidFill>
                      <a:prstDash val="solid"/>
                      <a:round/>
                      <a:headEnd type="none" w="med" len="med"/>
                      <a:tailEnd type="none" w="med" len="med"/>
                    </a:lnB>
                    <a:noFill/>
                  </a:tcPr>
                </a:tc>
                <a:tc>
                  <a:txBody>
                    <a:bodyPr/>
                    <a:lstStyle/>
                    <a:p>
                      <a:pPr algn="l" fontAlgn="t"/>
                      <a:r>
                        <a:rPr lang="en-US" sz="2000" b="0" i="0" u="none" strike="noStrike" dirty="0" smtClean="0">
                          <a:solidFill>
                            <a:srgbClr val="000000"/>
                          </a:solidFill>
                          <a:effectLst/>
                          <a:latin typeface="Arial" panose="020B0604020202020204" pitchFamily="34" charset="0"/>
                          <a:cs typeface="Arial" panose="020B0604020202020204" pitchFamily="34" charset="0"/>
                        </a:rPr>
                        <a:t> 1</a:t>
                      </a:r>
                      <a:endParaRPr lang="en-US" sz="2000" b="0" i="0" u="none" strike="noStrike" dirty="0">
                        <a:solidFill>
                          <a:srgbClr val="000000"/>
                        </a:solidFill>
                        <a:effectLst/>
                        <a:latin typeface="Arial" panose="020B0604020202020204" pitchFamily="34" charset="0"/>
                        <a:cs typeface="Arial" panose="020B0604020202020204" pitchFamily="34" charset="0"/>
                      </a:endParaRPr>
                    </a:p>
                  </a:txBody>
                  <a:tcPr marL="0" marR="0" marT="0" marB="0">
                    <a:lnL w="12700" cap="flat" cmpd="sng" algn="ctr">
                      <a:solidFill>
                        <a:srgbClr val="006666"/>
                      </a:solidFill>
                      <a:prstDash val="solid"/>
                      <a:round/>
                      <a:headEnd type="none" w="med" len="med"/>
                      <a:tailEnd type="none" w="med" len="med"/>
                    </a:lnL>
                    <a:lnR w="12700" cap="flat" cmpd="sng" algn="ctr">
                      <a:solidFill>
                        <a:srgbClr val="006666"/>
                      </a:solidFill>
                      <a:prstDash val="solid"/>
                      <a:round/>
                      <a:headEnd type="none" w="med" len="med"/>
                      <a:tailEnd type="none" w="med" len="med"/>
                    </a:lnR>
                    <a:lnT w="12700" cap="flat" cmpd="sng" algn="ctr">
                      <a:solidFill>
                        <a:srgbClr val="006666"/>
                      </a:solidFill>
                      <a:prstDash val="solid"/>
                      <a:round/>
                      <a:headEnd type="none" w="med" len="med"/>
                      <a:tailEnd type="none" w="med" len="med"/>
                    </a:lnT>
                    <a:lnB w="12700" cap="flat" cmpd="sng" algn="ctr">
                      <a:solidFill>
                        <a:srgbClr val="006666"/>
                      </a:solidFill>
                      <a:prstDash val="solid"/>
                      <a:round/>
                      <a:headEnd type="none" w="med" len="med"/>
                      <a:tailEnd type="none" w="med" len="med"/>
                    </a:lnB>
                    <a:noFill/>
                  </a:tcPr>
                </a:tc>
                <a:tc>
                  <a:txBody>
                    <a:bodyPr/>
                    <a:lstStyle/>
                    <a:p>
                      <a:pPr algn="l" fontAlgn="t"/>
                      <a:r>
                        <a:rPr lang="en-US" sz="2000" b="0" i="0" u="none" strike="noStrike" baseline="0" dirty="0" smtClean="0">
                          <a:solidFill>
                            <a:srgbClr val="000000"/>
                          </a:solidFill>
                          <a:effectLst/>
                          <a:latin typeface="Arial" panose="020B0604020202020204" pitchFamily="34" charset="0"/>
                          <a:cs typeface="Arial" panose="020B0604020202020204" pitchFamily="34" charset="0"/>
                        </a:rPr>
                        <a:t>1</a:t>
                      </a:r>
                    </a:p>
                    <a:p>
                      <a:pPr algn="l" fontAlgn="t"/>
                      <a:r>
                        <a:rPr lang="en-US" sz="2000" b="1" i="0" u="none" strike="noStrike" baseline="0" dirty="0" smtClean="0">
                          <a:solidFill>
                            <a:srgbClr val="000000"/>
                          </a:solidFill>
                          <a:effectLst/>
                          <a:latin typeface="Arial" panose="020B0604020202020204" pitchFamily="34" charset="0"/>
                          <a:cs typeface="Arial" panose="020B0604020202020204" pitchFamily="34" charset="0"/>
                        </a:rPr>
                        <a:t>Target achieved:</a:t>
                      </a:r>
                    </a:p>
                    <a:p>
                      <a:pPr algn="l" fontAlgn="t"/>
                      <a:r>
                        <a:rPr lang="en-US" sz="2000" b="0" i="0" u="none" strike="noStrike" baseline="0" dirty="0" smtClean="0">
                          <a:solidFill>
                            <a:srgbClr val="000000"/>
                          </a:solidFill>
                          <a:effectLst/>
                          <a:latin typeface="Arial" panose="020B0604020202020204" pitchFamily="34" charset="0"/>
                          <a:cs typeface="Arial" panose="020B0604020202020204" pitchFamily="34" charset="0"/>
                        </a:rPr>
                        <a:t>A report</a:t>
                      </a:r>
                      <a:r>
                        <a:rPr lang="en-GB" sz="2000" kern="1200" dirty="0" smtClean="0">
                          <a:solidFill>
                            <a:schemeClr val="dk1"/>
                          </a:solidFill>
                          <a:effectLst/>
                          <a:latin typeface="Arial" panose="020B0604020202020204" pitchFamily="34" charset="0"/>
                          <a:ea typeface="+mn-ea"/>
                          <a:cs typeface="Arial" panose="020B0604020202020204" pitchFamily="34" charset="0"/>
                        </a:rPr>
                        <a:t> on “Assessment of professional ethics in the Public Service” produced in March 2020</a:t>
                      </a:r>
                      <a:endParaRPr lang="en-US" sz="2000" b="0" i="0" u="none" strike="noStrike" dirty="0" smtClean="0">
                        <a:solidFill>
                          <a:srgbClr val="000000"/>
                        </a:solidFill>
                        <a:effectLst/>
                        <a:latin typeface="Arial" panose="020B0604020202020204" pitchFamily="34" charset="0"/>
                        <a:cs typeface="Arial" panose="020B0604020202020204" pitchFamily="34" charset="0"/>
                      </a:endParaRPr>
                    </a:p>
                  </a:txBody>
                  <a:tcPr marL="0" marR="0" marT="0" marB="0">
                    <a:lnL w="12700" cap="flat" cmpd="sng" algn="ctr">
                      <a:solidFill>
                        <a:srgbClr val="006666"/>
                      </a:solidFill>
                      <a:prstDash val="solid"/>
                      <a:round/>
                      <a:headEnd type="none" w="med" len="med"/>
                      <a:tailEnd type="none" w="med" len="med"/>
                    </a:lnL>
                    <a:lnR w="12700" cap="flat" cmpd="sng" algn="ctr">
                      <a:solidFill>
                        <a:srgbClr val="006666"/>
                      </a:solidFill>
                      <a:prstDash val="solid"/>
                      <a:round/>
                      <a:headEnd type="none" w="med" len="med"/>
                      <a:tailEnd type="none" w="med" len="med"/>
                    </a:lnR>
                    <a:lnT w="12700" cap="flat" cmpd="sng" algn="ctr">
                      <a:solidFill>
                        <a:srgbClr val="006666"/>
                      </a:solidFill>
                      <a:prstDash val="solid"/>
                      <a:round/>
                      <a:headEnd type="none" w="med" len="med"/>
                      <a:tailEnd type="none" w="med" len="med"/>
                    </a:lnT>
                    <a:lnB w="12700" cap="flat" cmpd="sng" algn="ctr">
                      <a:solidFill>
                        <a:srgbClr val="006666"/>
                      </a:solidFill>
                      <a:prstDash val="solid"/>
                      <a:round/>
                      <a:headEnd type="none" w="med" len="med"/>
                      <a:tailEnd type="none" w="med" len="med"/>
                    </a:lnB>
                    <a:noFill/>
                  </a:tcPr>
                </a:tc>
                <a:tc>
                  <a:txBody>
                    <a:bodyPr/>
                    <a:lstStyle/>
                    <a:p>
                      <a:pPr marL="0" marR="0" algn="ctr">
                        <a:lnSpc>
                          <a:spcPct val="100000"/>
                        </a:lnSpc>
                        <a:spcBef>
                          <a:spcPts val="0"/>
                        </a:spcBef>
                        <a:spcAft>
                          <a:spcPts val="0"/>
                        </a:spcAft>
                      </a:pPr>
                      <a:r>
                        <a:rPr lang="en-US" sz="1400" b="1" i="0" dirty="0" smtClean="0">
                          <a:effectLst/>
                          <a:latin typeface="Arial" panose="020B0604020202020204" pitchFamily="34" charset="0"/>
                          <a:ea typeface="Times New Roman" panose="02020603050405020304" pitchFamily="18" charset="0"/>
                          <a:cs typeface="Arial" panose="020B0604020202020204" pitchFamily="34" charset="0"/>
                        </a:rPr>
                        <a:t>Achieved</a:t>
                      </a:r>
                      <a:r>
                        <a:rPr lang="en-US" sz="1400" b="1" i="0" baseline="0" dirty="0" smtClean="0">
                          <a:effectLst/>
                          <a:latin typeface="Arial" panose="020B0604020202020204" pitchFamily="34" charset="0"/>
                          <a:ea typeface="Times New Roman" panose="02020603050405020304" pitchFamily="18" charset="0"/>
                          <a:cs typeface="Arial" panose="020B0604020202020204" pitchFamily="34" charset="0"/>
                        </a:rPr>
                        <a:t> </a:t>
                      </a:r>
                      <a:endParaRPr lang="en-US" sz="1400" b="1" i="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vert="vert270">
                    <a:lnL w="12700" cap="flat" cmpd="sng" algn="ctr">
                      <a:solidFill>
                        <a:srgbClr val="006666"/>
                      </a:solidFill>
                      <a:prstDash val="solid"/>
                      <a:round/>
                      <a:headEnd type="none" w="med" len="med"/>
                      <a:tailEnd type="none" w="med" len="med"/>
                    </a:lnL>
                    <a:lnR w="12700" cap="flat" cmpd="sng" algn="ctr">
                      <a:solidFill>
                        <a:srgbClr val="006666"/>
                      </a:solidFill>
                      <a:prstDash val="solid"/>
                      <a:round/>
                      <a:headEnd type="none" w="med" len="med"/>
                      <a:tailEnd type="none" w="med" len="med"/>
                    </a:lnR>
                    <a:lnT w="12700" cap="flat" cmpd="sng" algn="ctr">
                      <a:solidFill>
                        <a:srgbClr val="006666"/>
                      </a:solidFill>
                      <a:prstDash val="solid"/>
                      <a:round/>
                      <a:headEnd type="none" w="med" len="med"/>
                      <a:tailEnd type="none" w="med" len="med"/>
                    </a:lnT>
                    <a:lnB w="12700" cap="flat" cmpd="sng" algn="ctr">
                      <a:solidFill>
                        <a:srgbClr val="006666"/>
                      </a:solidFill>
                      <a:prstDash val="solid"/>
                      <a:round/>
                      <a:headEnd type="none" w="med" len="med"/>
                      <a:tailEnd type="none" w="med" len="med"/>
                    </a:lnB>
                    <a:solidFill>
                      <a:srgbClr val="00B050"/>
                    </a:solidFill>
                  </a:tcPr>
                </a:tc>
                <a:extLst>
                  <a:ext uri="{0D108BD9-81ED-4DB2-BD59-A6C34878D82A}">
                    <a16:rowId xmlns:a16="http://schemas.microsoft.com/office/drawing/2014/main" val="10001"/>
                  </a:ext>
                </a:extLst>
              </a:tr>
              <a:tr h="307851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000" b="0" i="0" u="none" strike="noStrike" kern="1200" baseline="0" dirty="0" smtClean="0">
                          <a:solidFill>
                            <a:schemeClr val="dk1"/>
                          </a:solidFill>
                          <a:latin typeface="Arial" panose="020B0604020202020204" pitchFamily="34" charset="0"/>
                          <a:ea typeface="+mn-ea"/>
                          <a:cs typeface="Arial" panose="020B0604020202020204" pitchFamily="34" charset="0"/>
                        </a:rPr>
                        <a:t>Percentage of investigations on early resolution cases finalized within 45 working days upon receipt of all relevant information 	</a:t>
                      </a:r>
                    </a:p>
                    <a:p>
                      <a:endParaRPr lang="en-US" sz="2000" b="0" i="0" u="none" strike="noStrike" kern="1200" baseline="0" dirty="0" smtClean="0">
                        <a:solidFill>
                          <a:schemeClr val="dk1"/>
                        </a:solidFill>
                        <a:latin typeface="Arial" panose="020B0604020202020204" pitchFamily="34" charset="0"/>
                        <a:ea typeface="+mn-ea"/>
                        <a:cs typeface="Arial" panose="020B0604020202020204" pitchFamily="34" charset="0"/>
                      </a:endParaRPr>
                    </a:p>
                    <a:p>
                      <a:pPr algn="l" fontAlgn="t"/>
                      <a:endParaRPr lang="en-US" sz="2000" b="0" i="0" u="none" strike="noStrike" dirty="0">
                        <a:solidFill>
                          <a:srgbClr val="000000"/>
                        </a:solidFill>
                        <a:effectLst/>
                        <a:latin typeface="Arial" panose="020B0604020202020204" pitchFamily="34" charset="0"/>
                        <a:cs typeface="Arial" panose="020B0604020202020204" pitchFamily="34" charset="0"/>
                      </a:endParaRPr>
                    </a:p>
                  </a:txBody>
                  <a:tcPr marL="0" marR="0" marT="0" marB="0">
                    <a:lnL w="12700" cap="flat" cmpd="sng" algn="ctr">
                      <a:solidFill>
                        <a:srgbClr val="006666"/>
                      </a:solidFill>
                      <a:prstDash val="solid"/>
                      <a:round/>
                      <a:headEnd type="none" w="med" len="med"/>
                      <a:tailEnd type="none" w="med" len="med"/>
                    </a:lnL>
                    <a:lnR w="12700" cap="flat" cmpd="sng" algn="ctr">
                      <a:solidFill>
                        <a:srgbClr val="006666"/>
                      </a:solidFill>
                      <a:prstDash val="solid"/>
                      <a:round/>
                      <a:headEnd type="none" w="med" len="med"/>
                      <a:tailEnd type="none" w="med" len="med"/>
                    </a:lnR>
                    <a:lnT w="12700" cap="flat" cmpd="sng" algn="ctr">
                      <a:solidFill>
                        <a:srgbClr val="006666"/>
                      </a:solidFill>
                      <a:prstDash val="solid"/>
                      <a:round/>
                      <a:headEnd type="none" w="med" len="med"/>
                      <a:tailEnd type="none" w="med" len="med"/>
                    </a:lnT>
                    <a:lnB w="12700" cap="flat" cmpd="sng" algn="ctr">
                      <a:solidFill>
                        <a:srgbClr val="006666"/>
                      </a:solidFill>
                      <a:prstDash val="solid"/>
                      <a:round/>
                      <a:headEnd type="none" w="med" len="med"/>
                      <a:tailEnd type="none" w="med" len="med"/>
                    </a:lnB>
                    <a:noFill/>
                  </a:tcPr>
                </a:tc>
                <a:tc>
                  <a:txBody>
                    <a:bodyPr/>
                    <a:lstStyle/>
                    <a:p>
                      <a:pPr algn="l" fontAlgn="t"/>
                      <a:r>
                        <a:rPr lang="en-US" sz="2000" b="0" i="0" u="none" strike="noStrike" dirty="0" smtClean="0">
                          <a:solidFill>
                            <a:srgbClr val="000000"/>
                          </a:solidFill>
                          <a:effectLst/>
                          <a:latin typeface="Arial" panose="020B0604020202020204" pitchFamily="34" charset="0"/>
                          <a:cs typeface="Arial" panose="020B0604020202020204" pitchFamily="34" charset="0"/>
                        </a:rPr>
                        <a:t>90%</a:t>
                      </a:r>
                      <a:endParaRPr lang="en-US" sz="2000" b="0" i="0" u="none" strike="noStrike" dirty="0">
                        <a:solidFill>
                          <a:srgbClr val="000000"/>
                        </a:solidFill>
                        <a:effectLst/>
                        <a:latin typeface="Arial" panose="020B0604020202020204" pitchFamily="34" charset="0"/>
                        <a:cs typeface="Arial" panose="020B0604020202020204" pitchFamily="34" charset="0"/>
                      </a:endParaRPr>
                    </a:p>
                  </a:txBody>
                  <a:tcPr marL="0" marR="0" marT="0" marB="0">
                    <a:lnL w="12700" cap="flat" cmpd="sng" algn="ctr">
                      <a:solidFill>
                        <a:srgbClr val="006666"/>
                      </a:solidFill>
                      <a:prstDash val="solid"/>
                      <a:round/>
                      <a:headEnd type="none" w="med" len="med"/>
                      <a:tailEnd type="none" w="med" len="med"/>
                    </a:lnL>
                    <a:lnR w="12700" cap="flat" cmpd="sng" algn="ctr">
                      <a:solidFill>
                        <a:srgbClr val="006666"/>
                      </a:solidFill>
                      <a:prstDash val="solid"/>
                      <a:round/>
                      <a:headEnd type="none" w="med" len="med"/>
                      <a:tailEnd type="none" w="med" len="med"/>
                    </a:lnR>
                    <a:lnT w="12700" cap="flat" cmpd="sng" algn="ctr">
                      <a:solidFill>
                        <a:srgbClr val="006666"/>
                      </a:solidFill>
                      <a:prstDash val="solid"/>
                      <a:round/>
                      <a:headEnd type="none" w="med" len="med"/>
                      <a:tailEnd type="none" w="med" len="med"/>
                    </a:lnT>
                    <a:lnB w="12700" cap="flat" cmpd="sng" algn="ctr">
                      <a:solidFill>
                        <a:srgbClr val="006666"/>
                      </a:solidFill>
                      <a:prstDash val="solid"/>
                      <a:round/>
                      <a:headEnd type="none" w="med" len="med"/>
                      <a:tailEnd type="none" w="med" len="med"/>
                    </a:lnB>
                    <a:noFill/>
                  </a:tcPr>
                </a:tc>
                <a:tc>
                  <a:txBody>
                    <a:bodyPr/>
                    <a:lstStyle/>
                    <a:p>
                      <a:r>
                        <a:rPr lang="en-US" sz="2000" b="1" kern="1200" baseline="0" dirty="0" smtClean="0">
                          <a:solidFill>
                            <a:schemeClr val="dk1"/>
                          </a:solidFill>
                          <a:effectLst/>
                          <a:latin typeface="Arial" panose="020B0604020202020204" pitchFamily="34" charset="0"/>
                          <a:ea typeface="+mn-ea"/>
                          <a:cs typeface="Arial" panose="020B0604020202020204" pitchFamily="34" charset="0"/>
                        </a:rPr>
                        <a:t>100%</a:t>
                      </a:r>
                    </a:p>
                    <a:p>
                      <a:r>
                        <a:rPr lang="en-US" sz="2000" b="1" kern="1200" baseline="0" dirty="0" smtClean="0">
                          <a:solidFill>
                            <a:schemeClr val="dk1"/>
                          </a:solidFill>
                          <a:effectLst/>
                          <a:latin typeface="Arial" panose="020B0604020202020204" pitchFamily="34" charset="0"/>
                          <a:ea typeface="+mn-ea"/>
                          <a:cs typeface="Arial" panose="020B0604020202020204" pitchFamily="34" charset="0"/>
                        </a:rPr>
                        <a:t>Target exceeded by 10%</a:t>
                      </a:r>
                    </a:p>
                    <a:p>
                      <a:endParaRPr lang="en-US" sz="2000" kern="1200" dirty="0" smtClean="0">
                        <a:solidFill>
                          <a:schemeClr val="dk1"/>
                        </a:solidFill>
                        <a:effectLst/>
                        <a:latin typeface="Arial" panose="020B0604020202020204" pitchFamily="34" charset="0"/>
                        <a:ea typeface="+mn-ea"/>
                        <a:cs typeface="Arial" panose="020B0604020202020204" pitchFamily="34" charset="0"/>
                      </a:endParaRPr>
                    </a:p>
                    <a:p>
                      <a:r>
                        <a:rPr lang="en-US" sz="2000" kern="1200" dirty="0" smtClean="0">
                          <a:solidFill>
                            <a:schemeClr val="dk1"/>
                          </a:solidFill>
                          <a:effectLst/>
                          <a:latin typeface="Arial" panose="020B0604020202020204" pitchFamily="34" charset="0"/>
                          <a:ea typeface="+mn-ea"/>
                          <a:cs typeface="Arial" panose="020B0604020202020204" pitchFamily="34" charset="0"/>
                        </a:rPr>
                        <a:t>A</a:t>
                      </a:r>
                      <a:r>
                        <a:rPr lang="en-US" sz="2000" kern="1200" baseline="0" dirty="0" smtClean="0">
                          <a:solidFill>
                            <a:schemeClr val="dk1"/>
                          </a:solidFill>
                          <a:effectLst/>
                          <a:latin typeface="Arial" panose="020B0604020202020204" pitchFamily="34" charset="0"/>
                          <a:ea typeface="+mn-ea"/>
                          <a:cs typeface="Arial" panose="020B0604020202020204" pitchFamily="34" charset="0"/>
                        </a:rPr>
                        <a:t> t</a:t>
                      </a:r>
                      <a:r>
                        <a:rPr lang="en-US" sz="2000" kern="1200" dirty="0" smtClean="0">
                          <a:solidFill>
                            <a:schemeClr val="dk1"/>
                          </a:solidFill>
                          <a:effectLst/>
                          <a:latin typeface="Arial" panose="020B0604020202020204" pitchFamily="34" charset="0"/>
                          <a:ea typeface="+mn-ea"/>
                          <a:cs typeface="Arial" panose="020B0604020202020204" pitchFamily="34" charset="0"/>
                        </a:rPr>
                        <a:t>otal of </a:t>
                      </a:r>
                      <a:r>
                        <a:rPr lang="en-US" sz="2000" b="0" kern="1200" dirty="0" smtClean="0">
                          <a:solidFill>
                            <a:schemeClr val="tx1"/>
                          </a:solidFill>
                          <a:effectLst/>
                          <a:latin typeface="Arial" panose="020B0604020202020204" pitchFamily="34" charset="0"/>
                          <a:ea typeface="+mn-ea"/>
                          <a:cs typeface="Arial" panose="020B0604020202020204" pitchFamily="34" charset="0"/>
                        </a:rPr>
                        <a:t>42 of 42 </a:t>
                      </a:r>
                      <a:r>
                        <a:rPr lang="en-US" sz="2000" kern="1200" dirty="0" smtClean="0">
                          <a:solidFill>
                            <a:schemeClr val="dk1"/>
                          </a:solidFill>
                          <a:effectLst/>
                          <a:latin typeface="Arial" panose="020B0604020202020204" pitchFamily="34" charset="0"/>
                          <a:ea typeface="+mn-ea"/>
                          <a:cs typeface="Arial" panose="020B0604020202020204" pitchFamily="34" charset="0"/>
                        </a:rPr>
                        <a:t>ER cases finalised within 45 days from date of receipt of all relevant information </a:t>
                      </a:r>
                    </a:p>
                    <a:p>
                      <a:pPr algn="l" fontAlgn="t"/>
                      <a:endParaRPr lang="en-ZA" sz="2000" b="0" i="1" u="none" strike="noStrike" dirty="0" smtClean="0">
                        <a:solidFill>
                          <a:schemeClr val="tx1"/>
                        </a:solidFill>
                        <a:effectLst/>
                        <a:latin typeface="Arial" panose="020B0604020202020204" pitchFamily="34" charset="0"/>
                        <a:cs typeface="Arial" panose="020B0604020202020204" pitchFamily="34" charset="0"/>
                      </a:endParaRPr>
                    </a:p>
                    <a:p>
                      <a:pPr marL="0" marR="0" lvl="0" indent="0" algn="just" defTabSz="914400" rtl="0" eaLnBrk="1" fontAlgn="t" latinLnBrk="0" hangingPunct="1">
                        <a:lnSpc>
                          <a:spcPct val="100000"/>
                        </a:lnSpc>
                        <a:spcBef>
                          <a:spcPts val="0"/>
                        </a:spcBef>
                        <a:spcAft>
                          <a:spcPts val="0"/>
                        </a:spcAft>
                        <a:buClrTx/>
                        <a:buSzTx/>
                        <a:buFontTx/>
                        <a:buNone/>
                        <a:tabLst/>
                        <a:defRPr/>
                      </a:pPr>
                      <a:r>
                        <a:rPr lang="en-GB" sz="2000" i="1" kern="1200" dirty="0" smtClean="0">
                          <a:solidFill>
                            <a:schemeClr val="dk1"/>
                          </a:solidFill>
                          <a:effectLst/>
                          <a:latin typeface="Arial" panose="020B0604020202020204" pitchFamily="34" charset="0"/>
                          <a:ea typeface="+mn-ea"/>
                          <a:cs typeface="Arial" panose="020B0604020202020204" pitchFamily="34" charset="0"/>
                        </a:rPr>
                        <a:t>The target was exceeded due to close monitoring and follow ups with relevant departments</a:t>
                      </a:r>
                      <a:endParaRPr lang="en-US" sz="2000" b="0" i="0" u="none" strike="noStrike" dirty="0" smtClean="0">
                        <a:solidFill>
                          <a:srgbClr val="000000"/>
                        </a:solidFill>
                        <a:effectLst/>
                        <a:latin typeface="Arial" panose="020B0604020202020204" pitchFamily="34" charset="0"/>
                        <a:cs typeface="Arial" panose="020B0604020202020204" pitchFamily="34" charset="0"/>
                      </a:endParaRPr>
                    </a:p>
                  </a:txBody>
                  <a:tcPr marL="0" marR="0" marT="0" marB="0">
                    <a:lnL w="12700" cap="flat" cmpd="sng" algn="ctr">
                      <a:solidFill>
                        <a:srgbClr val="006666"/>
                      </a:solidFill>
                      <a:prstDash val="solid"/>
                      <a:round/>
                      <a:headEnd type="none" w="med" len="med"/>
                      <a:tailEnd type="none" w="med" len="med"/>
                    </a:lnL>
                    <a:lnR w="12700" cap="flat" cmpd="sng" algn="ctr">
                      <a:solidFill>
                        <a:srgbClr val="006666"/>
                      </a:solidFill>
                      <a:prstDash val="solid"/>
                      <a:round/>
                      <a:headEnd type="none" w="med" len="med"/>
                      <a:tailEnd type="none" w="med" len="med"/>
                    </a:lnR>
                    <a:lnT w="12700" cap="flat" cmpd="sng" algn="ctr">
                      <a:solidFill>
                        <a:srgbClr val="006666"/>
                      </a:solidFill>
                      <a:prstDash val="solid"/>
                      <a:round/>
                      <a:headEnd type="none" w="med" len="med"/>
                      <a:tailEnd type="none" w="med" len="med"/>
                    </a:lnT>
                    <a:lnB w="12700" cap="flat" cmpd="sng" algn="ctr">
                      <a:solidFill>
                        <a:srgbClr val="006666"/>
                      </a:solidFill>
                      <a:prstDash val="solid"/>
                      <a:round/>
                      <a:headEnd type="none" w="med" len="med"/>
                      <a:tailEnd type="none" w="med" len="med"/>
                    </a:lnB>
                    <a:noFill/>
                  </a:tcPr>
                </a:tc>
                <a:tc>
                  <a:txBody>
                    <a:bodyPr/>
                    <a:lstStyle/>
                    <a:p>
                      <a:pPr marL="0" marR="0" algn="ctr">
                        <a:lnSpc>
                          <a:spcPct val="100000"/>
                        </a:lnSpc>
                        <a:spcBef>
                          <a:spcPts val="0"/>
                        </a:spcBef>
                        <a:spcAft>
                          <a:spcPts val="0"/>
                        </a:spcAft>
                      </a:pPr>
                      <a:r>
                        <a:rPr lang="en-US" sz="1400" b="1" i="0" dirty="0" smtClean="0">
                          <a:effectLst/>
                          <a:latin typeface="Arial" panose="020B0604020202020204" pitchFamily="34" charset="0"/>
                          <a:cs typeface="Arial" panose="020B0604020202020204" pitchFamily="34" charset="0"/>
                        </a:rPr>
                        <a:t>Exceeded</a:t>
                      </a:r>
                      <a:endParaRPr lang="en-US" sz="1400" b="1" i="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vert="vert270">
                    <a:lnL w="12700" cap="flat" cmpd="sng" algn="ctr">
                      <a:solidFill>
                        <a:srgbClr val="006666"/>
                      </a:solidFill>
                      <a:prstDash val="solid"/>
                      <a:round/>
                      <a:headEnd type="none" w="med" len="med"/>
                      <a:tailEnd type="none" w="med" len="med"/>
                    </a:lnL>
                    <a:lnR w="12700" cap="flat" cmpd="sng" algn="ctr">
                      <a:solidFill>
                        <a:srgbClr val="006666"/>
                      </a:solidFill>
                      <a:prstDash val="solid"/>
                      <a:round/>
                      <a:headEnd type="none" w="med" len="med"/>
                      <a:tailEnd type="none" w="med" len="med"/>
                    </a:lnR>
                    <a:lnT w="12700" cap="flat" cmpd="sng" algn="ctr">
                      <a:solidFill>
                        <a:srgbClr val="006666"/>
                      </a:solidFill>
                      <a:prstDash val="solid"/>
                      <a:round/>
                      <a:headEnd type="none" w="med" len="med"/>
                      <a:tailEnd type="none" w="med" len="med"/>
                    </a:lnT>
                    <a:lnB w="12700" cap="flat" cmpd="sng" algn="ctr">
                      <a:solidFill>
                        <a:srgbClr val="006666"/>
                      </a:solidFill>
                      <a:prstDash val="solid"/>
                      <a:round/>
                      <a:headEnd type="none" w="med" len="med"/>
                      <a:tailEnd type="none" w="med" len="med"/>
                    </a:lnB>
                    <a:solidFill>
                      <a:srgbClr val="00B050"/>
                    </a:solidFill>
                  </a:tcPr>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1021954312"/>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0" name="Rectangle 4"/>
          <p:cNvSpPr>
            <a:spLocks noChangeArrowheads="1"/>
          </p:cNvSpPr>
          <p:nvPr/>
        </p:nvSpPr>
        <p:spPr bwMode="auto">
          <a:xfrm>
            <a:off x="7010400" y="6381750"/>
            <a:ext cx="21336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r" eaLnBrk="0" fontAlgn="base" hangingPunct="0">
              <a:spcBef>
                <a:spcPct val="0"/>
              </a:spcBef>
              <a:spcAft>
                <a:spcPct val="0"/>
              </a:spcAft>
            </a:pPr>
            <a:endParaRPr lang="en-US" sz="1400" dirty="0">
              <a:solidFill>
                <a:srgbClr val="000000"/>
              </a:solidFill>
              <a:ea typeface="ＭＳ Ｐゴシック" pitchFamily="34" charset="-128"/>
            </a:endParaRPr>
          </a:p>
        </p:txBody>
      </p:sp>
      <p:sp>
        <p:nvSpPr>
          <p:cNvPr id="7" name="Rectangle 2"/>
          <p:cNvSpPr txBox="1">
            <a:spLocks noChangeArrowheads="1"/>
          </p:cNvSpPr>
          <p:nvPr/>
        </p:nvSpPr>
        <p:spPr bwMode="auto">
          <a:xfrm>
            <a:off x="430493" y="724349"/>
            <a:ext cx="8208805" cy="51125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285750" indent="-285750">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algn="just"/>
            <a:r>
              <a:rPr lang="en-ZA" sz="1800" dirty="0"/>
              <a:t>During the period under review, 69 complaints of alleged corruption relating to national and provincial departments were </a:t>
            </a:r>
            <a:r>
              <a:rPr lang="en-ZA" sz="1800" dirty="0" smtClean="0"/>
              <a:t>closed. </a:t>
            </a:r>
          </a:p>
          <a:p>
            <a:pPr algn="just"/>
            <a:r>
              <a:rPr lang="en-ZA" sz="1800" dirty="0" smtClean="0"/>
              <a:t>In </a:t>
            </a:r>
            <a:r>
              <a:rPr lang="en-ZA" sz="1800" dirty="0"/>
              <a:t>addition, </a:t>
            </a:r>
            <a:r>
              <a:rPr lang="en-ZA" sz="1800" dirty="0" smtClean="0"/>
              <a:t>99 </a:t>
            </a:r>
            <a:r>
              <a:rPr lang="en-ZA" sz="1800" dirty="0"/>
              <a:t>complaints of alleged corruption </a:t>
            </a:r>
            <a:r>
              <a:rPr lang="en-ZA" sz="1800" dirty="0" smtClean="0"/>
              <a:t>which </a:t>
            </a:r>
            <a:r>
              <a:rPr lang="en-ZA" sz="1800" dirty="0"/>
              <a:t>were cases reported during the previous financial </a:t>
            </a:r>
            <a:r>
              <a:rPr lang="en-ZA" sz="1800" dirty="0" smtClean="0"/>
              <a:t>years were closed. </a:t>
            </a:r>
          </a:p>
          <a:p>
            <a:pPr algn="just"/>
            <a:r>
              <a:rPr lang="en-ZA" sz="1800" dirty="0" smtClean="0"/>
              <a:t>The </a:t>
            </a:r>
            <a:r>
              <a:rPr lang="en-ZA" sz="1800" dirty="0"/>
              <a:t>PSC also closed 999 cases relating to public </a:t>
            </a:r>
            <a:r>
              <a:rPr lang="en-ZA" sz="1800" dirty="0" smtClean="0"/>
              <a:t>entities. </a:t>
            </a:r>
            <a:r>
              <a:rPr lang="en-ZA" sz="1800" dirty="0"/>
              <a:t>Public entities are only required by the PSC to report on the conclusion of these cases on a regular basis</a:t>
            </a:r>
            <a:r>
              <a:rPr lang="en-ZA" sz="1800" dirty="0" smtClean="0"/>
              <a:t>.</a:t>
            </a:r>
          </a:p>
          <a:p>
            <a:pPr algn="just"/>
            <a:r>
              <a:rPr lang="en-ZA" sz="1800" dirty="0" smtClean="0"/>
              <a:t>The </a:t>
            </a:r>
            <a:r>
              <a:rPr lang="en-ZA" sz="1800" dirty="0"/>
              <a:t>reasons for not investigating </a:t>
            </a:r>
            <a:r>
              <a:rPr lang="en-ZA" sz="1800" dirty="0" smtClean="0"/>
              <a:t>complaints </a:t>
            </a:r>
            <a:r>
              <a:rPr lang="en-ZA" sz="1800" dirty="0"/>
              <a:t>beyond the initial assessment are a combination of the following</a:t>
            </a:r>
            <a:r>
              <a:rPr lang="en-ZA" sz="1800" dirty="0" smtClean="0"/>
              <a:t>:</a:t>
            </a:r>
            <a:endParaRPr lang="en-US" sz="1800" dirty="0"/>
          </a:p>
          <a:p>
            <a:pPr lvl="1" algn="just">
              <a:buFont typeface="Wingdings" panose="05000000000000000000" pitchFamily="2" charset="2"/>
              <a:buChar char="ü"/>
            </a:pPr>
            <a:r>
              <a:rPr lang="en-ZA" sz="1800" dirty="0"/>
              <a:t>The complaints did not reasonably raise a suspicion of misconduct.</a:t>
            </a:r>
            <a:endParaRPr lang="en-US" sz="1800" dirty="0"/>
          </a:p>
          <a:p>
            <a:pPr lvl="1" algn="just">
              <a:buFont typeface="Wingdings" panose="05000000000000000000" pitchFamily="2" charset="2"/>
              <a:buChar char="ü"/>
            </a:pPr>
            <a:r>
              <a:rPr lang="en-ZA" sz="1800" dirty="0"/>
              <a:t>The complainants were informed that another law enforcement agency or court was more appropriate to deal with the matter.</a:t>
            </a:r>
            <a:endParaRPr lang="en-US" sz="1800" dirty="0"/>
          </a:p>
          <a:p>
            <a:pPr lvl="1" algn="just">
              <a:buFont typeface="Wingdings" panose="05000000000000000000" pitchFamily="2" charset="2"/>
              <a:buChar char="ü"/>
            </a:pPr>
            <a:r>
              <a:rPr lang="en-ZA" sz="1800" dirty="0"/>
              <a:t>The matter fell outside of the mandate of the Public Service.</a:t>
            </a:r>
            <a:endParaRPr lang="en-US" sz="1800" dirty="0"/>
          </a:p>
          <a:p>
            <a:pPr lvl="1" algn="just">
              <a:buFont typeface="Wingdings" panose="05000000000000000000" pitchFamily="2" charset="2"/>
              <a:buChar char="ü"/>
            </a:pPr>
            <a:r>
              <a:rPr lang="en-ZA" sz="1800" dirty="0"/>
              <a:t>Callers did not provide adequate information for investigation</a:t>
            </a:r>
            <a:r>
              <a:rPr lang="en-ZA" sz="1800" dirty="0" smtClean="0"/>
              <a:t>.</a:t>
            </a:r>
          </a:p>
          <a:p>
            <a:pPr algn="just"/>
            <a:r>
              <a:rPr lang="en-ZA" sz="1800" dirty="0"/>
              <a:t>The PSC hosted International Anti-Corruption Day on 09 December 2019, under the theme: </a:t>
            </a:r>
            <a:r>
              <a:rPr lang="en-US" sz="1800" i="1" dirty="0"/>
              <a:t>“</a:t>
            </a:r>
            <a:r>
              <a:rPr lang="en-ZA" sz="1800" i="1" dirty="0"/>
              <a:t>United Against Corruption: Building a Culture of Accountability for Sustainable Development</a:t>
            </a:r>
            <a:r>
              <a:rPr lang="en-US" sz="1800" i="1" dirty="0"/>
              <a:t>”.</a:t>
            </a:r>
            <a:endParaRPr lang="en-US" sz="1800" dirty="0"/>
          </a:p>
        </p:txBody>
      </p:sp>
      <p:sp>
        <p:nvSpPr>
          <p:cNvPr id="8" name="Rectangle 7"/>
          <p:cNvSpPr/>
          <p:nvPr/>
        </p:nvSpPr>
        <p:spPr bwMode="auto">
          <a:xfrm>
            <a:off x="503094" y="76277"/>
            <a:ext cx="8143875" cy="648072"/>
          </a:xfrm>
          <a:prstGeom prst="rect">
            <a:avLst/>
          </a:prstGeom>
          <a:noFill/>
          <a:ln w="76200">
            <a:noFill/>
            <a:headEnd type="none" w="med" len="med"/>
            <a:tailEnd type="none" w="med" len="med"/>
          </a:ln>
          <a:effectLst>
            <a:innerShdw blurRad="444500" dist="50800">
              <a:schemeClr val="accent1">
                <a:lumMod val="50000"/>
                <a:alpha val="50000"/>
              </a:schemeClr>
            </a:innerShdw>
          </a:effectLst>
        </p:spPr>
        <p:style>
          <a:lnRef idx="2">
            <a:schemeClr val="accent5"/>
          </a:lnRef>
          <a:fillRef idx="1">
            <a:schemeClr val="lt1"/>
          </a:fillRef>
          <a:effectRef idx="0">
            <a:schemeClr val="accent5"/>
          </a:effectRef>
          <a:fontRef idx="minor">
            <a:schemeClr val="dk1"/>
          </a:fontRef>
        </p:style>
        <p:txBody>
          <a:bodyPr rIns="36000" anchor="ctr"/>
          <a:lstStyle/>
          <a:p>
            <a:pPr lvl="2" indent="-731838" algn="ctr" fontAlgn="base">
              <a:spcBef>
                <a:spcPct val="0"/>
              </a:spcBef>
              <a:spcAft>
                <a:spcPct val="0"/>
              </a:spcAft>
              <a:defRPr/>
            </a:pPr>
            <a:r>
              <a:rPr lang="en-US" sz="2400" b="1" dirty="0" smtClean="0">
                <a:solidFill>
                  <a:srgbClr val="993300"/>
                </a:solidFill>
                <a:latin typeface="Berlin Sans FB Demi" pitchFamily="34" charset="0"/>
                <a:cs typeface="Aharoni" pitchFamily="2" charset="-79"/>
              </a:rPr>
              <a:t>ADDITIONAL OUTPUTS OUTSIDE THE APP (5)</a:t>
            </a:r>
          </a:p>
        </p:txBody>
      </p:sp>
      <p:sp>
        <p:nvSpPr>
          <p:cNvPr id="9" name="Rectangle 4"/>
          <p:cNvSpPr>
            <a:spLocks noChangeArrowheads="1"/>
          </p:cNvSpPr>
          <p:nvPr/>
        </p:nvSpPr>
        <p:spPr bwMode="auto">
          <a:xfrm>
            <a:off x="6876256" y="6268507"/>
            <a:ext cx="21336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algn="r" fontAlgn="base">
              <a:spcBef>
                <a:spcPct val="0"/>
              </a:spcBef>
              <a:spcAft>
                <a:spcPct val="0"/>
              </a:spcAft>
              <a:buFontTx/>
              <a:buNone/>
            </a:pPr>
            <a:r>
              <a:rPr lang="en-US" altLang="en-US" sz="1400" dirty="0" smtClean="0">
                <a:solidFill>
                  <a:srgbClr val="000000"/>
                </a:solidFill>
              </a:rPr>
              <a:t>38</a:t>
            </a:r>
            <a:endParaRPr lang="en-US" altLang="en-US" sz="1400" dirty="0">
              <a:solidFill>
                <a:srgbClr val="000000"/>
              </a:solidFill>
            </a:endParaRPr>
          </a:p>
        </p:txBody>
      </p:sp>
    </p:spTree>
    <p:extLst>
      <p:ext uri="{BB962C8B-B14F-4D97-AF65-F5344CB8AC3E}">
        <p14:creationId xmlns:p14="http://schemas.microsoft.com/office/powerpoint/2010/main" val="4146598068"/>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0" name="Rectangle 4"/>
          <p:cNvSpPr>
            <a:spLocks noChangeArrowheads="1"/>
          </p:cNvSpPr>
          <p:nvPr/>
        </p:nvSpPr>
        <p:spPr bwMode="auto">
          <a:xfrm>
            <a:off x="7010400" y="6381750"/>
            <a:ext cx="21336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r" eaLnBrk="0" fontAlgn="base" hangingPunct="0">
              <a:spcBef>
                <a:spcPct val="0"/>
              </a:spcBef>
              <a:spcAft>
                <a:spcPct val="0"/>
              </a:spcAft>
            </a:pPr>
            <a:endParaRPr lang="en-US" sz="1400" dirty="0">
              <a:solidFill>
                <a:srgbClr val="000000"/>
              </a:solidFill>
              <a:ea typeface="ＭＳ Ｐゴシック" pitchFamily="34" charset="-128"/>
            </a:endParaRPr>
          </a:p>
        </p:txBody>
      </p:sp>
      <p:sp>
        <p:nvSpPr>
          <p:cNvPr id="7" name="Rectangle 2"/>
          <p:cNvSpPr txBox="1">
            <a:spLocks noChangeArrowheads="1"/>
          </p:cNvSpPr>
          <p:nvPr/>
        </p:nvSpPr>
        <p:spPr bwMode="auto">
          <a:xfrm>
            <a:off x="488376" y="728821"/>
            <a:ext cx="8236829" cy="56042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285750" indent="-285750">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algn="just">
              <a:spcBef>
                <a:spcPts val="0"/>
              </a:spcBef>
            </a:pPr>
            <a:r>
              <a:rPr lang="en-US" sz="1800" dirty="0"/>
              <a:t>Various ethics initiatives </a:t>
            </a:r>
            <a:r>
              <a:rPr lang="en-US" sz="1800" dirty="0" smtClean="0"/>
              <a:t>were implemented to </a:t>
            </a:r>
            <a:r>
              <a:rPr lang="en-US" sz="1800" dirty="0"/>
              <a:t>encourage ethical </a:t>
            </a:r>
            <a:r>
              <a:rPr lang="en-US" sz="1800" dirty="0" err="1"/>
              <a:t>behaviour</a:t>
            </a:r>
            <a:r>
              <a:rPr lang="en-US" sz="1800" dirty="0"/>
              <a:t> and integrate ethics into the Public Service. </a:t>
            </a:r>
            <a:endParaRPr lang="en-US" sz="1800" dirty="0" smtClean="0"/>
          </a:p>
          <a:p>
            <a:pPr lvl="1" algn="just">
              <a:spcBef>
                <a:spcPts val="0"/>
              </a:spcBef>
              <a:buFont typeface="Wingdings" panose="05000000000000000000" pitchFamily="2" charset="2"/>
              <a:buChar char="ü"/>
            </a:pPr>
            <a:r>
              <a:rPr lang="en-US" sz="1800" dirty="0" smtClean="0"/>
              <a:t>Briefing </a:t>
            </a:r>
            <a:r>
              <a:rPr lang="en-US" sz="1800" dirty="0"/>
              <a:t>sessions and workshops on the Code of Conduct to address issues related to professional ethics at </a:t>
            </a:r>
            <a:r>
              <a:rPr lang="en-US" sz="1800" dirty="0" smtClean="0"/>
              <a:t>departments.</a:t>
            </a:r>
          </a:p>
          <a:p>
            <a:pPr lvl="1" algn="just">
              <a:spcBef>
                <a:spcPts val="0"/>
              </a:spcBef>
              <a:buFont typeface="Wingdings" panose="05000000000000000000" pitchFamily="2" charset="2"/>
              <a:buChar char="ü"/>
            </a:pPr>
            <a:r>
              <a:rPr lang="en-US" sz="1800" dirty="0" smtClean="0"/>
              <a:t>Targeted </a:t>
            </a:r>
            <a:r>
              <a:rPr lang="en-US" sz="1800" dirty="0"/>
              <a:t>visits to national and provincial departments to conduct workshops on professional ethics as well as roundtables on professional ethics.  </a:t>
            </a:r>
            <a:endParaRPr lang="en-US" sz="1800" dirty="0" smtClean="0"/>
          </a:p>
          <a:p>
            <a:pPr lvl="1" algn="just">
              <a:spcBef>
                <a:spcPts val="0"/>
              </a:spcBef>
              <a:buFont typeface="Wingdings" panose="05000000000000000000" pitchFamily="2" charset="2"/>
              <a:buChar char="ü"/>
            </a:pPr>
            <a:r>
              <a:rPr lang="en-US" sz="1800" dirty="0" smtClean="0"/>
              <a:t>Hosting an Ethical </a:t>
            </a:r>
            <a:r>
              <a:rPr lang="en-US" sz="1800" dirty="0"/>
              <a:t>Leadership Seminar during Nelson Mandela Month, to engage with public servants on </a:t>
            </a:r>
            <a:r>
              <a:rPr lang="en-US" sz="1800" i="1" dirty="0" smtClean="0"/>
              <a:t>“</a:t>
            </a:r>
            <a:r>
              <a:rPr lang="en-US" sz="1800" i="1" dirty="0"/>
              <a:t>Leading like Mandela: Dawn of the new era of ethical, value based leadership</a:t>
            </a:r>
            <a:r>
              <a:rPr lang="en-US" sz="1800" i="1" dirty="0" smtClean="0"/>
              <a:t>”</a:t>
            </a:r>
            <a:r>
              <a:rPr lang="en-US" sz="1800" dirty="0" smtClean="0"/>
              <a:t>.</a:t>
            </a:r>
          </a:p>
          <a:p>
            <a:pPr algn="just">
              <a:spcBef>
                <a:spcPts val="0"/>
              </a:spcBef>
              <a:buFont typeface="Arial" panose="020B0604020202020204" pitchFamily="34" charset="0"/>
              <a:buChar char="•"/>
            </a:pPr>
            <a:r>
              <a:rPr lang="en-ZA" sz="1800" dirty="0" smtClean="0"/>
              <a:t>The PSC monitored </a:t>
            </a:r>
            <a:r>
              <a:rPr lang="en-ZA" sz="1800" dirty="0"/>
              <a:t>the implementation of the Financial Disclosure Framework </a:t>
            </a:r>
            <a:r>
              <a:rPr lang="en-ZA" sz="1800" dirty="0" smtClean="0"/>
              <a:t>by </a:t>
            </a:r>
            <a:r>
              <a:rPr lang="en-ZA" sz="1800" dirty="0"/>
              <a:t>members of the SMS members throughout the Public Service</a:t>
            </a:r>
            <a:r>
              <a:rPr lang="en-ZA" sz="1800" dirty="0" smtClean="0"/>
              <a:t>.</a:t>
            </a:r>
          </a:p>
          <a:p>
            <a:pPr lvl="1" algn="just">
              <a:spcBef>
                <a:spcPts val="0"/>
              </a:spcBef>
              <a:buFont typeface="Wingdings" panose="05000000000000000000" pitchFamily="2" charset="2"/>
              <a:buChar char="ü"/>
            </a:pPr>
            <a:r>
              <a:rPr lang="en-ZA" sz="1800" dirty="0"/>
              <a:t>To this end, </a:t>
            </a:r>
            <a:r>
              <a:rPr lang="en-ZA" sz="1800" b="1" dirty="0" smtClean="0"/>
              <a:t>9834</a:t>
            </a:r>
            <a:r>
              <a:rPr lang="en-ZA" sz="1800" dirty="0" smtClean="0"/>
              <a:t> </a:t>
            </a:r>
            <a:r>
              <a:rPr lang="en-ZA" sz="1800" dirty="0"/>
              <a:t>SMS members submitted financial disclosure forms to the PSC by the due date of 31 May </a:t>
            </a:r>
            <a:r>
              <a:rPr lang="en-ZA" sz="1800" dirty="0" smtClean="0"/>
              <a:t>2019. Accounting for </a:t>
            </a:r>
            <a:r>
              <a:rPr lang="en-US" sz="1800" b="1" dirty="0" smtClean="0"/>
              <a:t>97</a:t>
            </a:r>
            <a:r>
              <a:rPr lang="en-US" sz="1800" b="1" dirty="0"/>
              <a:t>%</a:t>
            </a:r>
            <a:r>
              <a:rPr lang="en-US" sz="1800" dirty="0"/>
              <a:t> </a:t>
            </a:r>
            <a:r>
              <a:rPr lang="en-US" sz="1800" dirty="0" smtClean="0"/>
              <a:t>of </a:t>
            </a:r>
            <a:r>
              <a:rPr lang="en-US" sz="1800" dirty="0"/>
              <a:t>the total number of SMS members</a:t>
            </a:r>
          </a:p>
          <a:p>
            <a:pPr lvl="1" algn="just">
              <a:spcBef>
                <a:spcPts val="0"/>
              </a:spcBef>
              <a:buFont typeface="Wingdings" panose="05000000000000000000" pitchFamily="2" charset="2"/>
              <a:buChar char="ü"/>
            </a:pPr>
            <a:r>
              <a:rPr lang="en-US" sz="1800" dirty="0" smtClean="0"/>
              <a:t>The </a:t>
            </a:r>
            <a:r>
              <a:rPr lang="en-US" sz="1800" dirty="0"/>
              <a:t>PSC </a:t>
            </a:r>
            <a:r>
              <a:rPr lang="en-US" sz="1800" dirty="0" smtClean="0"/>
              <a:t>engaged with </a:t>
            </a:r>
            <a:r>
              <a:rPr lang="en-US" sz="1800" dirty="0" err="1" smtClean="0"/>
              <a:t>EAs</a:t>
            </a:r>
            <a:r>
              <a:rPr lang="en-US" sz="1800" dirty="0" smtClean="0"/>
              <a:t> </a:t>
            </a:r>
            <a:r>
              <a:rPr lang="en-US" sz="1800" dirty="0"/>
              <a:t>to consult with the SMS members to determine the reasons for not disclosing their directorships, and where necessary disciplinary action should be instituted against these SMS members.</a:t>
            </a:r>
          </a:p>
          <a:p>
            <a:pPr lvl="1" algn="just">
              <a:spcBef>
                <a:spcPts val="0"/>
              </a:spcBef>
              <a:buFont typeface="Wingdings" panose="05000000000000000000" pitchFamily="2" charset="2"/>
              <a:buChar char="ü"/>
            </a:pPr>
            <a:endParaRPr lang="en-US" sz="1800" dirty="0"/>
          </a:p>
          <a:p>
            <a:pPr lvl="1" algn="just">
              <a:spcBef>
                <a:spcPts val="0"/>
              </a:spcBef>
              <a:buFont typeface="Wingdings" panose="05000000000000000000" pitchFamily="2" charset="2"/>
              <a:buChar char="ü"/>
            </a:pPr>
            <a:endParaRPr lang="en-US" sz="1800" dirty="0"/>
          </a:p>
        </p:txBody>
      </p:sp>
      <p:sp>
        <p:nvSpPr>
          <p:cNvPr id="8" name="Rectangle 7"/>
          <p:cNvSpPr/>
          <p:nvPr/>
        </p:nvSpPr>
        <p:spPr bwMode="auto">
          <a:xfrm>
            <a:off x="534854" y="0"/>
            <a:ext cx="8143875" cy="648072"/>
          </a:xfrm>
          <a:prstGeom prst="rect">
            <a:avLst/>
          </a:prstGeom>
          <a:noFill/>
          <a:ln w="76200">
            <a:noFill/>
            <a:headEnd type="none" w="med" len="med"/>
            <a:tailEnd type="none" w="med" len="med"/>
          </a:ln>
          <a:effectLst>
            <a:innerShdw blurRad="444500" dist="50800">
              <a:schemeClr val="accent1">
                <a:lumMod val="50000"/>
                <a:alpha val="50000"/>
              </a:schemeClr>
            </a:innerShdw>
          </a:effectLst>
        </p:spPr>
        <p:style>
          <a:lnRef idx="2">
            <a:schemeClr val="accent5"/>
          </a:lnRef>
          <a:fillRef idx="1">
            <a:schemeClr val="lt1"/>
          </a:fillRef>
          <a:effectRef idx="0">
            <a:schemeClr val="accent5"/>
          </a:effectRef>
          <a:fontRef idx="minor">
            <a:schemeClr val="dk1"/>
          </a:fontRef>
        </p:style>
        <p:txBody>
          <a:bodyPr rIns="36000" anchor="ctr"/>
          <a:lstStyle/>
          <a:p>
            <a:pPr lvl="2" indent="-731838" algn="ctr" fontAlgn="base">
              <a:spcBef>
                <a:spcPct val="0"/>
              </a:spcBef>
              <a:spcAft>
                <a:spcPct val="0"/>
              </a:spcAft>
              <a:defRPr/>
            </a:pPr>
            <a:r>
              <a:rPr lang="en-US" sz="2400" b="1" dirty="0">
                <a:solidFill>
                  <a:srgbClr val="993300"/>
                </a:solidFill>
                <a:latin typeface="Berlin Sans FB Demi" pitchFamily="34" charset="0"/>
                <a:cs typeface="Aharoni" pitchFamily="2" charset="-79"/>
              </a:rPr>
              <a:t>ADDITIONAL OUTPUTS OUTSIDE THE </a:t>
            </a:r>
            <a:r>
              <a:rPr lang="en-US" sz="2400" b="1" dirty="0" smtClean="0">
                <a:solidFill>
                  <a:srgbClr val="993300"/>
                </a:solidFill>
                <a:latin typeface="Berlin Sans FB Demi" pitchFamily="34" charset="0"/>
                <a:cs typeface="Aharoni" pitchFamily="2" charset="-79"/>
              </a:rPr>
              <a:t>APP (6)</a:t>
            </a:r>
            <a:endParaRPr lang="en-US" sz="2400" b="1" dirty="0">
              <a:solidFill>
                <a:srgbClr val="993300"/>
              </a:solidFill>
              <a:latin typeface="Berlin Sans FB Demi" pitchFamily="34" charset="0"/>
              <a:cs typeface="Aharoni" pitchFamily="2" charset="-79"/>
            </a:endParaRPr>
          </a:p>
        </p:txBody>
      </p:sp>
      <p:sp>
        <p:nvSpPr>
          <p:cNvPr id="9" name="Rectangle 4"/>
          <p:cNvSpPr>
            <a:spLocks noChangeArrowheads="1"/>
          </p:cNvSpPr>
          <p:nvPr/>
        </p:nvSpPr>
        <p:spPr bwMode="auto">
          <a:xfrm>
            <a:off x="6876256" y="6268507"/>
            <a:ext cx="21336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algn="r" fontAlgn="base">
              <a:spcBef>
                <a:spcPct val="0"/>
              </a:spcBef>
              <a:spcAft>
                <a:spcPct val="0"/>
              </a:spcAft>
              <a:buFontTx/>
              <a:buNone/>
            </a:pPr>
            <a:r>
              <a:rPr lang="en-US" altLang="en-US" sz="1400" dirty="0" smtClean="0">
                <a:solidFill>
                  <a:srgbClr val="000000"/>
                </a:solidFill>
              </a:rPr>
              <a:t>39</a:t>
            </a:r>
            <a:endParaRPr lang="en-US" altLang="en-US" sz="1400" dirty="0">
              <a:solidFill>
                <a:srgbClr val="000000"/>
              </a:solidFill>
            </a:endParaRPr>
          </a:p>
        </p:txBody>
      </p:sp>
    </p:spTree>
    <p:extLst>
      <p:ext uri="{BB962C8B-B14F-4D97-AF65-F5344CB8AC3E}">
        <p14:creationId xmlns:p14="http://schemas.microsoft.com/office/powerpoint/2010/main" val="185630270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2224" y="227266"/>
            <a:ext cx="8229600" cy="346050"/>
          </a:xfrm>
        </p:spPr>
        <p:txBody>
          <a:bodyPr>
            <a:normAutofit fontScale="90000"/>
          </a:bodyPr>
          <a:lstStyle/>
          <a:p>
            <a:r>
              <a:rPr lang="en-US" sz="2400" b="1" dirty="0" smtClean="0">
                <a:solidFill>
                  <a:srgbClr val="993300"/>
                </a:solidFill>
                <a:latin typeface="Berlin Sans FB Demi" panose="020E0802020502020306" pitchFamily="34" charset="0"/>
              </a:rPr>
              <a:t>RECOMMENDATION IN BUDGET REPORT</a:t>
            </a:r>
            <a:endParaRPr lang="en-US" sz="2400" b="1" dirty="0">
              <a:solidFill>
                <a:srgbClr val="993300"/>
              </a:solidFill>
              <a:latin typeface="Berlin Sans FB Demi" panose="020E0802020502020306" pitchFamily="34" charset="0"/>
            </a:endParaRPr>
          </a:p>
        </p:txBody>
      </p:sp>
      <p:sp>
        <p:nvSpPr>
          <p:cNvPr id="3" name="Content Placeholder 2"/>
          <p:cNvSpPr>
            <a:spLocks noGrp="1"/>
          </p:cNvSpPr>
          <p:nvPr>
            <p:ph idx="1"/>
          </p:nvPr>
        </p:nvSpPr>
        <p:spPr>
          <a:xfrm>
            <a:off x="323816" y="836712"/>
            <a:ext cx="8424936" cy="5616624"/>
          </a:xfrm>
        </p:spPr>
        <p:txBody>
          <a:bodyPr>
            <a:noAutofit/>
          </a:bodyPr>
          <a:lstStyle/>
          <a:p>
            <a:pPr marL="0" indent="0" algn="just">
              <a:lnSpc>
                <a:spcPct val="107000"/>
              </a:lnSpc>
              <a:spcBef>
                <a:spcPts val="0"/>
              </a:spcBef>
              <a:buNone/>
            </a:pPr>
            <a:r>
              <a:rPr lang="en-US" sz="1800" b="1" dirty="0">
                <a:latin typeface="Arial" panose="020B0604020202020204" pitchFamily="34" charset="0"/>
                <a:cs typeface="Arial" panose="020B0604020202020204" pitchFamily="34" charset="0"/>
              </a:rPr>
              <a:t>11.17: </a:t>
            </a:r>
            <a:r>
              <a:rPr lang="en-US" sz="1800" b="1" dirty="0" smtClean="0">
                <a:latin typeface="Arial" panose="020B0604020202020204" pitchFamily="34" charset="0"/>
                <a:cs typeface="Arial" panose="020B0604020202020204" pitchFamily="34" charset="0"/>
              </a:rPr>
              <a:t>That </a:t>
            </a:r>
            <a:r>
              <a:rPr lang="en-US" sz="1800" b="1" dirty="0">
                <a:latin typeface="Arial" panose="020B0604020202020204" pitchFamily="34" charset="0"/>
                <a:cs typeface="Arial" panose="020B0604020202020204" pitchFamily="34" charset="0"/>
              </a:rPr>
              <a:t>the </a:t>
            </a:r>
            <a:r>
              <a:rPr lang="en-US" sz="1800" b="1" dirty="0" smtClean="0">
                <a:latin typeface="Arial" panose="020B0604020202020204" pitchFamily="34" charset="0"/>
                <a:cs typeface="Arial" panose="020B0604020202020204" pitchFamily="34" charset="0"/>
              </a:rPr>
              <a:t>PSC</a:t>
            </a:r>
            <a:r>
              <a:rPr lang="en-US" sz="1800" b="1" dirty="0">
                <a:latin typeface="Arial" panose="020B0604020202020204" pitchFamily="34" charset="0"/>
                <a:cs typeface="Arial" panose="020B0604020202020204" pitchFamily="34" charset="0"/>
              </a:rPr>
              <a:t> should continue monitoring and evaluating government on the </a:t>
            </a:r>
            <a:r>
              <a:rPr lang="en-US" sz="1800" b="1" dirty="0" smtClean="0">
                <a:latin typeface="Arial" panose="020B0604020202020204" pitchFamily="34" charset="0"/>
                <a:cs typeface="Arial" panose="020B0604020202020204" pitchFamily="34" charset="0"/>
              </a:rPr>
              <a:t>Constitutional Values and Principles (CVPs) in </a:t>
            </a:r>
            <a:r>
              <a:rPr lang="en-US" sz="1800" b="1" dirty="0">
                <a:latin typeface="Arial" panose="020B0604020202020204" pitchFamily="34" charset="0"/>
                <a:cs typeface="Arial" panose="020B0604020202020204" pitchFamily="34" charset="0"/>
              </a:rPr>
              <a:t>the public sector. The PSC should after having tabled the report to Parliament, publish the results on the State of the Public Service with regard to the adherence </a:t>
            </a:r>
            <a:r>
              <a:rPr lang="en-US" sz="1800" b="1" dirty="0" smtClean="0">
                <a:latin typeface="Arial" panose="020B0604020202020204" pitchFamily="34" charset="0"/>
                <a:cs typeface="Arial" panose="020B0604020202020204" pitchFamily="34" charset="0"/>
              </a:rPr>
              <a:t>to the </a:t>
            </a:r>
            <a:r>
              <a:rPr lang="en-US" sz="1800" b="1" dirty="0">
                <a:latin typeface="Arial" panose="020B0604020202020204" pitchFamily="34" charset="0"/>
                <a:cs typeface="Arial" panose="020B0604020202020204" pitchFamily="34" charset="0"/>
              </a:rPr>
              <a:t>CVPs to the members of the public by </a:t>
            </a:r>
            <a:r>
              <a:rPr lang="en-US" sz="1800" b="1" dirty="0" err="1">
                <a:latin typeface="Arial" panose="020B0604020202020204" pitchFamily="34" charset="0"/>
                <a:cs typeface="Arial" panose="020B0604020202020204" pitchFamily="34" charset="0"/>
              </a:rPr>
              <a:t>utilising</a:t>
            </a:r>
            <a:r>
              <a:rPr lang="en-US" sz="1800" b="1" dirty="0">
                <a:latin typeface="Arial" panose="020B0604020202020204" pitchFamily="34" charset="0"/>
                <a:cs typeface="Arial" panose="020B0604020202020204" pitchFamily="34" charset="0"/>
              </a:rPr>
              <a:t> platforms such as media conferences and social media as a way of </a:t>
            </a:r>
            <a:r>
              <a:rPr lang="en-US" sz="1800" b="1" dirty="0" err="1">
                <a:latin typeface="Arial" panose="020B0604020202020204" pitchFamily="34" charset="0"/>
                <a:cs typeface="Arial" panose="020B0604020202020204" pitchFamily="34" charset="0"/>
              </a:rPr>
              <a:t>popularising</a:t>
            </a:r>
            <a:r>
              <a:rPr lang="en-US" sz="1800" b="1" dirty="0">
                <a:latin typeface="Arial" panose="020B0604020202020204" pitchFamily="34" charset="0"/>
                <a:cs typeface="Arial" panose="020B0604020202020204" pitchFamily="34" charset="0"/>
              </a:rPr>
              <a:t> its work.  </a:t>
            </a:r>
            <a:endParaRPr lang="en-US" sz="1800" dirty="0">
              <a:latin typeface="Arial" panose="020B0604020202020204" pitchFamily="34" charset="0"/>
              <a:cs typeface="Arial" panose="020B0604020202020204" pitchFamily="34" charset="0"/>
            </a:endParaRPr>
          </a:p>
          <a:p>
            <a:pPr algn="just">
              <a:lnSpc>
                <a:spcPct val="107000"/>
              </a:lnSpc>
              <a:spcBef>
                <a:spcPts val="0"/>
              </a:spcBef>
            </a:pPr>
            <a:r>
              <a:rPr lang="en-US" sz="1800" dirty="0" smtClean="0">
                <a:latin typeface="Arial" panose="020B0604020202020204" pitchFamily="34" charset="0"/>
                <a:cs typeface="Arial" panose="020B0604020202020204" pitchFamily="34" charset="0"/>
              </a:rPr>
              <a:t>The </a:t>
            </a:r>
            <a:r>
              <a:rPr lang="en-US" sz="1800" dirty="0">
                <a:latin typeface="Arial" panose="020B0604020202020204" pitchFamily="34" charset="0"/>
                <a:cs typeface="Arial" panose="020B0604020202020204" pitchFamily="34" charset="0"/>
              </a:rPr>
              <a:t>monitoring and evaluation of the </a:t>
            </a:r>
            <a:r>
              <a:rPr lang="en-US" sz="1800" dirty="0" smtClean="0">
                <a:latin typeface="Arial" panose="020B0604020202020204" pitchFamily="34" charset="0"/>
                <a:cs typeface="Arial" panose="020B0604020202020204" pitchFamily="34" charset="0"/>
              </a:rPr>
              <a:t>CVPs is </a:t>
            </a:r>
            <a:r>
              <a:rPr lang="en-US" sz="1800" dirty="0">
                <a:latin typeface="Arial" panose="020B0604020202020204" pitchFamily="34" charset="0"/>
                <a:cs typeface="Arial" panose="020B0604020202020204" pitchFamily="34" charset="0"/>
              </a:rPr>
              <a:t>an annual </a:t>
            </a:r>
            <a:r>
              <a:rPr lang="en-US" sz="1800" dirty="0" err="1">
                <a:latin typeface="Arial" panose="020B0604020202020204" pitchFamily="34" charset="0"/>
                <a:cs typeface="Arial" panose="020B0604020202020204" pitchFamily="34" charset="0"/>
              </a:rPr>
              <a:t>programme</a:t>
            </a:r>
            <a:r>
              <a:rPr lang="en-US" sz="1800" dirty="0">
                <a:latin typeface="Arial" panose="020B0604020202020204" pitchFamily="34" charset="0"/>
                <a:cs typeface="Arial" panose="020B0604020202020204" pitchFamily="34" charset="0"/>
              </a:rPr>
              <a:t> of the </a:t>
            </a:r>
            <a:r>
              <a:rPr lang="en-US" sz="1800" dirty="0" smtClean="0">
                <a:latin typeface="Arial" panose="020B0604020202020204" pitchFamily="34" charset="0"/>
                <a:cs typeface="Arial" panose="020B0604020202020204" pitchFamily="34" charset="0"/>
              </a:rPr>
              <a:t>PSC. In </a:t>
            </a:r>
            <a:r>
              <a:rPr lang="en-US" sz="1800" dirty="0">
                <a:latin typeface="Arial" panose="020B0604020202020204" pitchFamily="34" charset="0"/>
                <a:cs typeface="Arial" panose="020B0604020202020204" pitchFamily="34" charset="0"/>
              </a:rPr>
              <a:t>the 2020/21 financial year the PSC will conduct quantitative evaluations of </a:t>
            </a:r>
            <a:r>
              <a:rPr lang="en-US" sz="1800" dirty="0" smtClean="0">
                <a:latin typeface="Arial" panose="020B0604020202020204" pitchFamily="34" charset="0"/>
                <a:cs typeface="Arial" panose="020B0604020202020204" pitchFamily="34" charset="0"/>
              </a:rPr>
              <a:t>25 </a:t>
            </a:r>
            <a:r>
              <a:rPr lang="en-US" sz="1800" dirty="0">
                <a:latin typeface="Arial" panose="020B0604020202020204" pitchFamily="34" charset="0"/>
                <a:cs typeface="Arial" panose="020B0604020202020204" pitchFamily="34" charset="0"/>
              </a:rPr>
              <a:t>departments</a:t>
            </a:r>
            <a:r>
              <a:rPr lang="en-US" sz="1800" dirty="0" smtClean="0">
                <a:latin typeface="Arial" panose="020B0604020202020204" pitchFamily="34" charset="0"/>
                <a:cs typeface="Arial" panose="020B0604020202020204" pitchFamily="34" charset="0"/>
              </a:rPr>
              <a:t>. </a:t>
            </a:r>
          </a:p>
          <a:p>
            <a:pPr algn="just">
              <a:lnSpc>
                <a:spcPct val="107000"/>
              </a:lnSpc>
              <a:spcBef>
                <a:spcPts val="0"/>
              </a:spcBef>
            </a:pPr>
            <a:r>
              <a:rPr lang="en-US" sz="1800" dirty="0" smtClean="0">
                <a:latin typeface="Arial" panose="020B0604020202020204" pitchFamily="34" charset="0"/>
                <a:cs typeface="Arial" panose="020B0604020202020204" pitchFamily="34" charset="0"/>
              </a:rPr>
              <a:t>Overall, the work of the PSC across all streams hinges on the CVPs.</a:t>
            </a:r>
            <a:endParaRPr lang="en-US" sz="1800" dirty="0">
              <a:latin typeface="Arial" panose="020B0604020202020204" pitchFamily="34" charset="0"/>
              <a:cs typeface="Arial" panose="020B0604020202020204" pitchFamily="34" charset="0"/>
            </a:endParaRPr>
          </a:p>
          <a:p>
            <a:pPr algn="just">
              <a:lnSpc>
                <a:spcPct val="107000"/>
              </a:lnSpc>
              <a:spcBef>
                <a:spcPts val="0"/>
              </a:spcBef>
            </a:pPr>
            <a:r>
              <a:rPr lang="en-US" sz="1800" dirty="0" smtClean="0">
                <a:latin typeface="Arial" panose="020B0604020202020204" pitchFamily="34" charset="0"/>
                <a:cs typeface="Arial" panose="020B0604020202020204" pitchFamily="34" charset="0"/>
              </a:rPr>
              <a:t>The evaluations, including other initiatives culminate </a:t>
            </a:r>
            <a:r>
              <a:rPr lang="en-US" sz="1800" dirty="0">
                <a:latin typeface="Arial" panose="020B0604020202020204" pitchFamily="34" charset="0"/>
                <a:cs typeface="Arial" panose="020B0604020202020204" pitchFamily="34" charset="0"/>
              </a:rPr>
              <a:t>in a </a:t>
            </a:r>
            <a:r>
              <a:rPr lang="en-US" sz="1800" dirty="0" smtClean="0">
                <a:latin typeface="Arial" panose="020B0604020202020204" pitchFamily="34" charset="0"/>
                <a:cs typeface="Arial" panose="020B0604020202020204" pitchFamily="34" charset="0"/>
              </a:rPr>
              <a:t>State </a:t>
            </a:r>
            <a:r>
              <a:rPr lang="en-US" sz="1800" dirty="0">
                <a:latin typeface="Arial" panose="020B0604020202020204" pitchFamily="34" charset="0"/>
                <a:cs typeface="Arial" panose="020B0604020202020204" pitchFamily="34" charset="0"/>
              </a:rPr>
              <a:t>of the </a:t>
            </a:r>
            <a:r>
              <a:rPr lang="en-US" sz="1800" dirty="0" smtClean="0">
                <a:latin typeface="Arial" panose="020B0604020202020204" pitchFamily="34" charset="0"/>
                <a:cs typeface="Arial" panose="020B0604020202020204" pitchFamily="34" charset="0"/>
              </a:rPr>
              <a:t>Public Service Report. The 2019 report was approved in </a:t>
            </a:r>
            <a:r>
              <a:rPr lang="en-US" sz="1800" dirty="0">
                <a:latin typeface="Arial" panose="020B0604020202020204" pitchFamily="34" charset="0"/>
                <a:cs typeface="Arial" panose="020B0604020202020204" pitchFamily="34" charset="0"/>
              </a:rPr>
              <a:t>March 2020.</a:t>
            </a:r>
          </a:p>
          <a:p>
            <a:pPr algn="just">
              <a:lnSpc>
                <a:spcPct val="107000"/>
              </a:lnSpc>
              <a:spcBef>
                <a:spcPts val="0"/>
              </a:spcBef>
            </a:pPr>
            <a:r>
              <a:rPr lang="en-US" sz="1800" dirty="0" smtClean="0">
                <a:latin typeface="Arial" panose="020B0604020202020204" pitchFamily="34" charset="0"/>
                <a:cs typeface="Arial" panose="020B0604020202020204" pitchFamily="34" charset="0"/>
              </a:rPr>
              <a:t>The </a:t>
            </a:r>
            <a:r>
              <a:rPr lang="en-US" sz="1800" dirty="0">
                <a:latin typeface="Arial" panose="020B0604020202020204" pitchFamily="34" charset="0"/>
                <a:cs typeface="Arial" panose="020B0604020202020204" pitchFamily="34" charset="0"/>
              </a:rPr>
              <a:t>PSC </a:t>
            </a:r>
            <a:r>
              <a:rPr lang="en-US" sz="1800" dirty="0" err="1">
                <a:latin typeface="Arial" panose="020B0604020202020204" pitchFamily="34" charset="0"/>
                <a:cs typeface="Arial" panose="020B0604020202020204" pitchFamily="34" charset="0"/>
              </a:rPr>
              <a:t>popularises</a:t>
            </a:r>
            <a:r>
              <a:rPr lang="en-US" sz="1800" dirty="0">
                <a:latin typeface="Arial" panose="020B0604020202020204" pitchFamily="34" charset="0"/>
                <a:cs typeface="Arial" panose="020B0604020202020204" pitchFamily="34" charset="0"/>
              </a:rPr>
              <a:t> the </a:t>
            </a:r>
            <a:r>
              <a:rPr lang="en-US" sz="1800" dirty="0" smtClean="0">
                <a:latin typeface="Arial" panose="020B0604020202020204" pitchFamily="34" charset="0"/>
                <a:cs typeface="Arial" panose="020B0604020202020204" pitchFamily="34" charset="0"/>
              </a:rPr>
              <a:t>findings of its report </a:t>
            </a:r>
            <a:r>
              <a:rPr lang="en-US" sz="1800" dirty="0">
                <a:latin typeface="Arial" panose="020B0604020202020204" pitchFamily="34" charset="0"/>
                <a:cs typeface="Arial" panose="020B0604020202020204" pitchFamily="34" charset="0"/>
              </a:rPr>
              <a:t>in presentations to various stakeholders and also </a:t>
            </a:r>
            <a:r>
              <a:rPr lang="en-US" sz="1800" dirty="0" err="1">
                <a:latin typeface="Arial" panose="020B0604020202020204" pitchFamily="34" charset="0"/>
                <a:cs typeface="Arial" panose="020B0604020202020204" pitchFamily="34" charset="0"/>
              </a:rPr>
              <a:t>publicises</a:t>
            </a:r>
            <a:r>
              <a:rPr lang="en-US" sz="1800" dirty="0">
                <a:latin typeface="Arial" panose="020B0604020202020204" pitchFamily="34" charset="0"/>
                <a:cs typeface="Arial" panose="020B0604020202020204" pitchFamily="34" charset="0"/>
              </a:rPr>
              <a:t> it through the </a:t>
            </a:r>
            <a:r>
              <a:rPr lang="en-US" sz="1800" dirty="0" smtClean="0">
                <a:latin typeface="Arial" panose="020B0604020202020204" pitchFamily="34" charset="0"/>
                <a:cs typeface="Arial" panose="020B0604020202020204" pitchFamily="34" charset="0"/>
              </a:rPr>
              <a:t>media (5 articles in 2020), as well as through </a:t>
            </a:r>
            <a:r>
              <a:rPr lang="en-US" sz="1800" dirty="0">
                <a:latin typeface="Arial" panose="020B0604020202020204" pitchFamily="34" charset="0"/>
                <a:cs typeface="Arial" panose="020B0604020202020204" pitchFamily="34" charset="0"/>
              </a:rPr>
              <a:t>its </a:t>
            </a:r>
            <a:r>
              <a:rPr lang="en-US" sz="1800" dirty="0" smtClean="0">
                <a:latin typeface="Arial" panose="020B0604020202020204" pitchFamily="34" charset="0"/>
                <a:cs typeface="Arial" panose="020B0604020202020204" pitchFamily="34" charset="0"/>
              </a:rPr>
              <a:t>quarterly publication, the </a:t>
            </a:r>
            <a:r>
              <a:rPr lang="en-US" sz="1800" dirty="0">
                <a:latin typeface="Arial" panose="020B0604020202020204" pitchFamily="34" charset="0"/>
                <a:cs typeface="Arial" panose="020B0604020202020204" pitchFamily="34" charset="0"/>
              </a:rPr>
              <a:t>“Pulse of the Public Service</a:t>
            </a:r>
            <a:r>
              <a:rPr lang="en-US" sz="1800" dirty="0" smtClean="0">
                <a:latin typeface="Arial" panose="020B0604020202020204" pitchFamily="34" charset="0"/>
                <a:cs typeface="Arial" panose="020B0604020202020204" pitchFamily="34" charset="0"/>
              </a:rPr>
              <a:t>”. </a:t>
            </a:r>
            <a:endParaRPr lang="en-US" sz="1800" dirty="0">
              <a:latin typeface="Arial" panose="020B0604020202020204" pitchFamily="34" charset="0"/>
              <a:cs typeface="Arial" panose="020B0604020202020204" pitchFamily="34" charset="0"/>
            </a:endParaRPr>
          </a:p>
          <a:p>
            <a:pPr algn="just">
              <a:lnSpc>
                <a:spcPct val="107000"/>
              </a:lnSpc>
              <a:spcBef>
                <a:spcPts val="0"/>
              </a:spcBef>
            </a:pPr>
            <a:r>
              <a:rPr lang="en-US" sz="1800" dirty="0" smtClean="0">
                <a:latin typeface="Arial" panose="020B0604020202020204" pitchFamily="34" charset="0"/>
                <a:cs typeface="Arial" panose="020B0604020202020204" pitchFamily="34" charset="0"/>
              </a:rPr>
              <a:t>On </a:t>
            </a:r>
            <a:r>
              <a:rPr lang="en-US" sz="1800" dirty="0">
                <a:latin typeface="Arial" panose="020B0604020202020204" pitchFamily="34" charset="0"/>
                <a:cs typeface="Arial" panose="020B0604020202020204" pitchFamily="34" charset="0"/>
              </a:rPr>
              <a:t>1 October 2020 the PSC </a:t>
            </a:r>
            <a:r>
              <a:rPr lang="en-US" sz="1800" dirty="0" smtClean="0">
                <a:latin typeface="Arial" panose="020B0604020202020204" pitchFamily="34" charset="0"/>
                <a:cs typeface="Arial" panose="020B0604020202020204" pitchFamily="34" charset="0"/>
              </a:rPr>
              <a:t>hosted a Webinar on </a:t>
            </a:r>
            <a:r>
              <a:rPr lang="en-US" sz="1800" dirty="0">
                <a:latin typeface="Arial" panose="020B0604020202020204" pitchFamily="34" charset="0"/>
                <a:cs typeface="Arial" panose="020B0604020202020204" pitchFamily="34" charset="0"/>
              </a:rPr>
              <a:t>the State of the Public </a:t>
            </a:r>
            <a:r>
              <a:rPr lang="en-US" sz="1800" dirty="0" smtClean="0">
                <a:latin typeface="Arial" panose="020B0604020202020204" pitchFamily="34" charset="0"/>
                <a:cs typeface="Arial" panose="020B0604020202020204" pitchFamily="34" charset="0"/>
              </a:rPr>
              <a:t>Service, </a:t>
            </a:r>
            <a:r>
              <a:rPr lang="en-US" sz="1800" dirty="0">
                <a:latin typeface="Arial" panose="020B0604020202020204" pitchFamily="34" charset="0"/>
                <a:cs typeface="Arial" panose="020B0604020202020204" pitchFamily="34" charset="0"/>
              </a:rPr>
              <a:t>which was well attended by various stakeholders, including heads of department, academia, international representatives and the press</a:t>
            </a:r>
            <a:r>
              <a:rPr lang="en-US" sz="1800" dirty="0" smtClean="0">
                <a:latin typeface="Arial" panose="020B0604020202020204" pitchFamily="34" charset="0"/>
                <a:cs typeface="Arial" panose="020B0604020202020204" pitchFamily="34" charset="0"/>
              </a:rPr>
              <a:t>.</a:t>
            </a:r>
            <a:endParaRPr lang="en-US" sz="180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2"/>
          </p:nvPr>
        </p:nvSpPr>
        <p:spPr/>
        <p:txBody>
          <a:bodyPr/>
          <a:lstStyle/>
          <a:p>
            <a:fld id="{CDAF3C70-3F06-4597-AE16-5F5EF8F327DE}" type="slidenum">
              <a:rPr lang="en-ZA" sz="1400" smtClean="0"/>
              <a:pPr/>
              <a:t>4</a:t>
            </a:fld>
            <a:endParaRPr lang="en-ZA" sz="1400" dirty="0"/>
          </a:p>
        </p:txBody>
      </p:sp>
    </p:spTree>
    <p:extLst>
      <p:ext uri="{BB962C8B-B14F-4D97-AF65-F5344CB8AC3E}">
        <p14:creationId xmlns:p14="http://schemas.microsoft.com/office/powerpoint/2010/main" val="51511246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4"/>
          <p:cNvSpPr>
            <a:spLocks noChangeArrowheads="1"/>
          </p:cNvSpPr>
          <p:nvPr/>
        </p:nvSpPr>
        <p:spPr bwMode="auto">
          <a:xfrm>
            <a:off x="6876256" y="6219987"/>
            <a:ext cx="21336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algn="r" fontAlgn="base">
              <a:spcBef>
                <a:spcPct val="0"/>
              </a:spcBef>
              <a:spcAft>
                <a:spcPct val="0"/>
              </a:spcAft>
              <a:buFontTx/>
              <a:buNone/>
            </a:pPr>
            <a:fld id="{ADF84757-FD8C-4C2D-81DA-63A61EF7CD90}" type="slidenum">
              <a:rPr lang="en-US" altLang="en-US" sz="1400">
                <a:solidFill>
                  <a:srgbClr val="000000"/>
                </a:solidFill>
              </a:rPr>
              <a:pPr algn="r" fontAlgn="base">
                <a:spcBef>
                  <a:spcPct val="0"/>
                </a:spcBef>
                <a:spcAft>
                  <a:spcPct val="0"/>
                </a:spcAft>
                <a:buFontTx/>
                <a:buNone/>
              </a:pPr>
              <a:t>40</a:t>
            </a:fld>
            <a:endParaRPr lang="en-US" altLang="en-US" sz="1400">
              <a:solidFill>
                <a:srgbClr val="000000"/>
              </a:solidFill>
            </a:endParaRPr>
          </a:p>
        </p:txBody>
      </p:sp>
      <p:sp>
        <p:nvSpPr>
          <p:cNvPr id="8" name="Rectangle 7"/>
          <p:cNvSpPr/>
          <p:nvPr/>
        </p:nvSpPr>
        <p:spPr bwMode="auto">
          <a:xfrm>
            <a:off x="395536" y="9947"/>
            <a:ext cx="8143875" cy="648072"/>
          </a:xfrm>
          <a:prstGeom prst="rect">
            <a:avLst/>
          </a:prstGeom>
          <a:noFill/>
          <a:ln w="76200">
            <a:noFill/>
            <a:headEnd type="none" w="med" len="med"/>
            <a:tailEnd type="none" w="med" len="med"/>
          </a:ln>
          <a:effectLst>
            <a:innerShdw blurRad="444500" dist="50800">
              <a:schemeClr val="accent1">
                <a:lumMod val="50000"/>
                <a:alpha val="50000"/>
              </a:schemeClr>
            </a:innerShdw>
          </a:effectLst>
        </p:spPr>
        <p:style>
          <a:lnRef idx="2">
            <a:schemeClr val="accent5"/>
          </a:lnRef>
          <a:fillRef idx="1">
            <a:schemeClr val="lt1"/>
          </a:fillRef>
          <a:effectRef idx="0">
            <a:schemeClr val="accent5"/>
          </a:effectRef>
          <a:fontRef idx="minor">
            <a:schemeClr val="dk1"/>
          </a:fontRef>
        </p:style>
        <p:txBody>
          <a:bodyPr rIns="36000" anchor="ctr"/>
          <a:lstStyle/>
          <a:p>
            <a:pPr lvl="2" indent="-731838" algn="ctr" fontAlgn="base">
              <a:spcBef>
                <a:spcPct val="0"/>
              </a:spcBef>
              <a:spcAft>
                <a:spcPct val="0"/>
              </a:spcAft>
              <a:defRPr/>
            </a:pPr>
            <a:r>
              <a:rPr lang="en-US" sz="2400" b="1" dirty="0" smtClean="0">
                <a:solidFill>
                  <a:srgbClr val="993300"/>
                </a:solidFill>
                <a:latin typeface="Berlin Sans FB Demi" pitchFamily="34" charset="0"/>
                <a:cs typeface="Aharoni" pitchFamily="2" charset="-79"/>
              </a:rPr>
              <a:t>IMPACT/ OUTCOME OF IAC OUTPUTS (7)</a:t>
            </a:r>
            <a:endParaRPr lang="en-US" sz="2400" b="1" dirty="0">
              <a:solidFill>
                <a:srgbClr val="993300"/>
              </a:solidFill>
              <a:latin typeface="Berlin Sans FB Demi" pitchFamily="34" charset="0"/>
              <a:cs typeface="Aharoni" pitchFamily="2" charset="-79"/>
            </a:endParaRPr>
          </a:p>
        </p:txBody>
      </p:sp>
      <p:graphicFrame>
        <p:nvGraphicFramePr>
          <p:cNvPr id="3" name="Table 2"/>
          <p:cNvGraphicFramePr>
            <a:graphicFrameLocks noGrp="1"/>
          </p:cNvGraphicFramePr>
          <p:nvPr>
            <p:extLst>
              <p:ext uri="{D42A27DB-BD31-4B8C-83A1-F6EECF244321}">
                <p14:modId xmlns:p14="http://schemas.microsoft.com/office/powerpoint/2010/main" val="2240879613"/>
              </p:ext>
            </p:extLst>
          </p:nvPr>
        </p:nvGraphicFramePr>
        <p:xfrm>
          <a:off x="475089" y="880745"/>
          <a:ext cx="8071867" cy="5337592"/>
        </p:xfrm>
        <a:graphic>
          <a:graphicData uri="http://schemas.openxmlformats.org/drawingml/2006/table">
            <a:tbl>
              <a:tblPr firstRow="1" bandRow="1">
                <a:tableStyleId>{7DF18680-E054-41AD-8BC1-D1AEF772440D}</a:tableStyleId>
              </a:tblPr>
              <a:tblGrid>
                <a:gridCol w="8071867">
                  <a:extLst>
                    <a:ext uri="{9D8B030D-6E8A-4147-A177-3AD203B41FA5}">
                      <a16:colId xmlns:a16="http://schemas.microsoft.com/office/drawing/2014/main" val="20000"/>
                    </a:ext>
                  </a:extLst>
                </a:gridCol>
              </a:tblGrid>
              <a:tr h="5337592">
                <a:tc>
                  <a:txBody>
                    <a:bodyPr/>
                    <a:lstStyle/>
                    <a:p>
                      <a:pPr marL="342900" marR="0" indent="-342900" algn="just">
                        <a:spcBef>
                          <a:spcPts val="0"/>
                        </a:spcBef>
                        <a:spcAft>
                          <a:spcPts val="0"/>
                        </a:spcAft>
                        <a:buFont typeface="Arial" panose="020B0604020202020204" pitchFamily="34" charset="0"/>
                        <a:buChar char="•"/>
                      </a:pPr>
                      <a:r>
                        <a:rPr lang="en-US" sz="2000" b="0" i="0" baseline="0" dirty="0" smtClean="0">
                          <a:solidFill>
                            <a:schemeClr val="tx1"/>
                          </a:solidFill>
                          <a:effectLst/>
                          <a:latin typeface="Arial" panose="020B0604020202020204" pitchFamily="34" charset="0"/>
                          <a:ea typeface="Times New Roman" panose="02020603050405020304" pitchFamily="18" charset="0"/>
                          <a:cs typeface="Arial" panose="020B0604020202020204" pitchFamily="34" charset="0"/>
                        </a:rPr>
                        <a:t>The implementation of recommendations emanating from the PSC investigations enables the </a:t>
                      </a:r>
                      <a:r>
                        <a:rPr lang="en-US" sz="2000" b="0" i="0" baseline="0" dirty="0" err="1" smtClean="0">
                          <a:solidFill>
                            <a:schemeClr val="tx1"/>
                          </a:solidFill>
                          <a:effectLst/>
                          <a:latin typeface="Arial" panose="020B0604020202020204" pitchFamily="34" charset="0"/>
                          <a:ea typeface="Times New Roman" panose="02020603050405020304" pitchFamily="18" charset="0"/>
                          <a:cs typeface="Arial" panose="020B0604020202020204" pitchFamily="34" charset="0"/>
                        </a:rPr>
                        <a:t>EAs</a:t>
                      </a:r>
                      <a:r>
                        <a:rPr lang="en-US" sz="2000" b="0" i="0" baseline="0" dirty="0" smtClean="0">
                          <a:solidFill>
                            <a:schemeClr val="tx1"/>
                          </a:solidFill>
                          <a:effectLst/>
                          <a:latin typeface="Arial" panose="020B0604020202020204" pitchFamily="34" charset="0"/>
                          <a:ea typeface="Times New Roman" panose="02020603050405020304" pitchFamily="18" charset="0"/>
                          <a:cs typeface="Arial" panose="020B0604020202020204" pitchFamily="34" charset="0"/>
                        </a:rPr>
                        <a:t> to enforce accountability and consequence management where disciplinary proceedings were undertaken. Advice provided brings about improved systems and personnel practices that are compliant to the applicable prescripts.</a:t>
                      </a:r>
                    </a:p>
                    <a:p>
                      <a:pPr marL="342900" marR="0" indent="-342900" algn="just">
                        <a:spcBef>
                          <a:spcPts val="0"/>
                        </a:spcBef>
                        <a:spcAft>
                          <a:spcPts val="0"/>
                        </a:spcAft>
                        <a:buFont typeface="Arial" panose="020B0604020202020204" pitchFamily="34" charset="0"/>
                        <a:buChar char="•"/>
                      </a:pPr>
                      <a:r>
                        <a:rPr lang="en-US" sz="2000" b="0" i="0" baseline="0" dirty="0" smtClean="0">
                          <a:solidFill>
                            <a:schemeClr val="tx1"/>
                          </a:solidFill>
                          <a:effectLst/>
                          <a:latin typeface="Arial" panose="020B0604020202020204" pitchFamily="34" charset="0"/>
                          <a:ea typeface="Times New Roman" panose="02020603050405020304" pitchFamily="18" charset="0"/>
                          <a:cs typeface="Arial" panose="020B0604020202020204" pitchFamily="34" charset="0"/>
                        </a:rPr>
                        <a:t>The management of Conflict of Interest through Financial Disclosure Framework ensures openness and transparency and mitigates against officials conducting business with the state.</a:t>
                      </a:r>
                    </a:p>
                    <a:p>
                      <a:pPr marL="342900" marR="0" indent="-342900" algn="just">
                        <a:spcBef>
                          <a:spcPts val="0"/>
                        </a:spcBef>
                        <a:spcAft>
                          <a:spcPts val="0"/>
                        </a:spcAft>
                        <a:buFont typeface="Arial" panose="020B0604020202020204" pitchFamily="34" charset="0"/>
                        <a:buChar char="•"/>
                      </a:pPr>
                      <a:r>
                        <a:rPr lang="en-US" sz="2000" b="0" i="0" baseline="0" dirty="0" smtClean="0">
                          <a:solidFill>
                            <a:schemeClr val="tx1"/>
                          </a:solidFill>
                          <a:effectLst/>
                          <a:latin typeface="Arial" panose="020B0604020202020204" pitchFamily="34" charset="0"/>
                          <a:ea typeface="Times New Roman" panose="02020603050405020304" pitchFamily="18" charset="0"/>
                          <a:cs typeface="Arial" panose="020B0604020202020204" pitchFamily="34" charset="0"/>
                        </a:rPr>
                        <a:t>The survey on Leadership commitment to the promotion of ethics in the public service assessed progress made in implementing the Ethics Management Framework in the Public Service and advise on required improvements where gaps are identified.</a:t>
                      </a:r>
                    </a:p>
                    <a:p>
                      <a:pPr marL="342900" marR="0" indent="-342900" algn="just">
                        <a:spcBef>
                          <a:spcPts val="0"/>
                        </a:spcBef>
                        <a:spcAft>
                          <a:spcPts val="0"/>
                        </a:spcAft>
                        <a:buFont typeface="Arial" panose="020B0604020202020204" pitchFamily="34" charset="0"/>
                        <a:buChar char="•"/>
                      </a:pPr>
                      <a:r>
                        <a:rPr lang="en-US" sz="2000" b="0" i="0" baseline="0" dirty="0" smtClean="0">
                          <a:solidFill>
                            <a:schemeClr val="tx1"/>
                          </a:solidFill>
                          <a:effectLst/>
                          <a:latin typeface="Arial" panose="020B0604020202020204" pitchFamily="34" charset="0"/>
                          <a:ea typeface="Times New Roman" panose="02020603050405020304" pitchFamily="18" charset="0"/>
                          <a:cs typeface="Arial" panose="020B0604020202020204" pitchFamily="34" charset="0"/>
                        </a:rPr>
                        <a:t>The speedy referral of all cases reported through the </a:t>
                      </a:r>
                      <a:r>
                        <a:rPr lang="en-US" sz="2000" b="0" i="0" baseline="0" dirty="0" err="1" smtClean="0">
                          <a:solidFill>
                            <a:schemeClr val="tx1"/>
                          </a:solidFill>
                          <a:effectLst/>
                          <a:latin typeface="Arial" panose="020B0604020202020204" pitchFamily="34" charset="0"/>
                          <a:ea typeface="Times New Roman" panose="02020603050405020304" pitchFamily="18" charset="0"/>
                          <a:cs typeface="Arial" panose="020B0604020202020204" pitchFamily="34" charset="0"/>
                        </a:rPr>
                        <a:t>NACH</a:t>
                      </a:r>
                      <a:r>
                        <a:rPr lang="en-US" sz="2000" b="0" i="0" baseline="0" dirty="0" smtClean="0">
                          <a:solidFill>
                            <a:schemeClr val="tx1"/>
                          </a:solidFill>
                          <a:effectLst/>
                          <a:latin typeface="Arial" panose="020B0604020202020204" pitchFamily="34" charset="0"/>
                          <a:ea typeface="Times New Roman" panose="02020603050405020304" pitchFamily="18" charset="0"/>
                          <a:cs typeface="Arial" panose="020B0604020202020204" pitchFamily="34" charset="0"/>
                        </a:rPr>
                        <a:t> to the respective departments for attention will raise the profile of the whistleblowing mechanism and encourage more people to report, especially when they see appropriate action against wrongdoers.</a:t>
                      </a:r>
                      <a:endParaRPr lang="en-US" sz="2400" b="0" i="0" baseline="0" dirty="0" smtClean="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0013" marR="60013" marT="0" marB="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1449595573"/>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6512" y="0"/>
            <a:ext cx="9180000" cy="6885000"/>
          </a:xfrm>
          <a:prstGeom prst="rect">
            <a:avLst/>
          </a:prstGeom>
        </p:spPr>
      </p:pic>
    </p:spTree>
    <p:extLst>
      <p:ext uri="{BB962C8B-B14F-4D97-AF65-F5344CB8AC3E}">
        <p14:creationId xmlns:p14="http://schemas.microsoft.com/office/powerpoint/2010/main" val="230344896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6512" y="0"/>
            <a:ext cx="9180000" cy="6885000"/>
          </a:xfrm>
          <a:prstGeom prst="rect">
            <a:avLst/>
          </a:prstGeom>
        </p:spPr>
      </p:pic>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95536" y="3482059"/>
            <a:ext cx="1800200" cy="2179189"/>
          </a:xfrm>
          <a:prstGeom prst="rect">
            <a:avLst/>
          </a:prstGeom>
        </p:spPr>
      </p:pic>
      <p:sp>
        <p:nvSpPr>
          <p:cNvPr id="6" name="TextBox 5"/>
          <p:cNvSpPr txBox="1"/>
          <p:nvPr/>
        </p:nvSpPr>
        <p:spPr>
          <a:xfrm>
            <a:off x="2510440" y="2420888"/>
            <a:ext cx="6408712" cy="1569660"/>
          </a:xfrm>
          <a:prstGeom prst="rect">
            <a:avLst/>
          </a:prstGeom>
          <a:noFill/>
        </p:spPr>
        <p:txBody>
          <a:bodyPr wrap="square" rtlCol="0">
            <a:spAutoFit/>
          </a:bodyPr>
          <a:lstStyle/>
          <a:p>
            <a:pPr algn="r"/>
            <a:r>
              <a:rPr lang="en-US" sz="3200" dirty="0">
                <a:solidFill>
                  <a:srgbClr val="993300"/>
                </a:solidFill>
                <a:latin typeface="Berlin Sans FB Demi" panose="020E0802020502020306" pitchFamily="34" charset="0"/>
              </a:rPr>
              <a:t>Briefing by the Public Service Commission on the </a:t>
            </a:r>
            <a:r>
              <a:rPr lang="en-US" sz="3200" dirty="0" smtClean="0">
                <a:solidFill>
                  <a:srgbClr val="993300"/>
                </a:solidFill>
                <a:latin typeface="Berlin Sans FB Demi" panose="020E0802020502020306" pitchFamily="34" charset="0"/>
              </a:rPr>
              <a:t>Annual Report for </a:t>
            </a:r>
            <a:r>
              <a:rPr lang="en-US" sz="3200" dirty="0">
                <a:solidFill>
                  <a:srgbClr val="993300"/>
                </a:solidFill>
                <a:latin typeface="Berlin Sans FB Demi" panose="020E0802020502020306" pitchFamily="34" charset="0"/>
              </a:rPr>
              <a:t>2019/20 financial year</a:t>
            </a:r>
          </a:p>
        </p:txBody>
      </p:sp>
      <p:sp>
        <p:nvSpPr>
          <p:cNvPr id="2" name="Slide Number Placeholder 1"/>
          <p:cNvSpPr>
            <a:spLocks noGrp="1"/>
          </p:cNvSpPr>
          <p:nvPr>
            <p:ph type="sldNum" sz="quarter" idx="12"/>
          </p:nvPr>
        </p:nvSpPr>
        <p:spPr/>
        <p:txBody>
          <a:bodyPr/>
          <a:lstStyle/>
          <a:p>
            <a:fld id="{CDAF3C70-3F06-4597-AE16-5F5EF8F327DE}" type="slidenum">
              <a:rPr lang="en-ZA" sz="1400" smtClean="0">
                <a:latin typeface="Arial" panose="020B0604020202020204" pitchFamily="34" charset="0"/>
                <a:cs typeface="Arial" panose="020B0604020202020204" pitchFamily="34" charset="0"/>
              </a:rPr>
              <a:t>5</a:t>
            </a:fld>
            <a:endParaRPr lang="en-ZA" sz="1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07783231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764705"/>
            <a:ext cx="8147248" cy="2376264"/>
          </a:xfrm>
        </p:spPr>
        <p:txBody>
          <a:bodyPr>
            <a:noAutofit/>
          </a:bodyPr>
          <a:lstStyle/>
          <a:p>
            <a:pPr algn="just">
              <a:lnSpc>
                <a:spcPct val="120000"/>
              </a:lnSpc>
              <a:spcBef>
                <a:spcPts val="0"/>
              </a:spcBef>
            </a:pPr>
            <a:r>
              <a:rPr lang="en-US" sz="1800" dirty="0" smtClean="0">
                <a:latin typeface="Arial" panose="020B0604020202020204" pitchFamily="34" charset="0"/>
                <a:cs typeface="Arial" panose="020B0604020202020204" pitchFamily="34" charset="0"/>
              </a:rPr>
              <a:t>The draft Annual Report was submitted to the Auditor-General (AG-SA) on 31 July 2020 as per revised compliance deadlines by National Treasury. </a:t>
            </a:r>
          </a:p>
          <a:p>
            <a:pPr algn="just">
              <a:lnSpc>
                <a:spcPct val="120000"/>
              </a:lnSpc>
              <a:spcBef>
                <a:spcPts val="0"/>
              </a:spcBef>
            </a:pPr>
            <a:endParaRPr lang="en-US" sz="1800" dirty="0" smtClean="0">
              <a:latin typeface="Arial" panose="020B0604020202020204" pitchFamily="34" charset="0"/>
              <a:cs typeface="Arial" panose="020B0604020202020204" pitchFamily="34" charset="0"/>
            </a:endParaRPr>
          </a:p>
          <a:p>
            <a:pPr algn="just">
              <a:lnSpc>
                <a:spcPct val="120000"/>
              </a:lnSpc>
              <a:spcBef>
                <a:spcPts val="0"/>
              </a:spcBef>
            </a:pPr>
            <a:r>
              <a:rPr lang="en-US" sz="1800" dirty="0" smtClean="0">
                <a:latin typeface="Arial" panose="020B0604020202020204" pitchFamily="34" charset="0"/>
                <a:cs typeface="Arial" panose="020B0604020202020204" pitchFamily="34" charset="0"/>
              </a:rPr>
              <a:t>The audit by the AG-SA  commenced on 1 August 2020 until 30 September 2020. </a:t>
            </a:r>
          </a:p>
          <a:p>
            <a:endParaRPr lang="en-US" sz="1800" dirty="0"/>
          </a:p>
        </p:txBody>
      </p:sp>
      <p:sp>
        <p:nvSpPr>
          <p:cNvPr id="4" name="Slide Number Placeholder 3"/>
          <p:cNvSpPr>
            <a:spLocks noGrp="1"/>
          </p:cNvSpPr>
          <p:nvPr>
            <p:ph type="sldNum" sz="quarter" idx="12"/>
          </p:nvPr>
        </p:nvSpPr>
        <p:spPr>
          <a:xfrm>
            <a:off x="6732240" y="6135240"/>
            <a:ext cx="2133600" cy="365125"/>
          </a:xfrm>
        </p:spPr>
        <p:txBody>
          <a:bodyPr/>
          <a:lstStyle/>
          <a:p>
            <a:fld id="{CDAF3C70-3F06-4597-AE16-5F5EF8F327DE}" type="slidenum">
              <a:rPr lang="en-ZA" sz="1400" smtClean="0"/>
              <a:pPr/>
              <a:t>6</a:t>
            </a:fld>
            <a:endParaRPr lang="en-ZA" sz="1400" dirty="0"/>
          </a:p>
        </p:txBody>
      </p:sp>
      <p:sp>
        <p:nvSpPr>
          <p:cNvPr id="5" name="Title 1"/>
          <p:cNvSpPr>
            <a:spLocks noGrp="1"/>
          </p:cNvSpPr>
          <p:nvPr>
            <p:ph type="title"/>
          </p:nvPr>
        </p:nvSpPr>
        <p:spPr>
          <a:xfrm>
            <a:off x="457200" y="274638"/>
            <a:ext cx="8229600" cy="346050"/>
          </a:xfrm>
        </p:spPr>
        <p:txBody>
          <a:bodyPr>
            <a:normAutofit fontScale="90000"/>
          </a:bodyPr>
          <a:lstStyle/>
          <a:p>
            <a:pPr>
              <a:spcBef>
                <a:spcPts val="0"/>
              </a:spcBef>
              <a:spcAft>
                <a:spcPts val="0"/>
              </a:spcAft>
              <a:defRPr/>
            </a:pPr>
            <a:r>
              <a:rPr lang="en-GB" sz="2400" spc="-25" dirty="0" smtClean="0">
                <a:solidFill>
                  <a:srgbClr val="993300"/>
                </a:solidFill>
                <a:latin typeface="Berlin Sans FB Demi" panose="020E0802020502020306" pitchFamily="34" charset="0"/>
              </a:rPr>
              <a:t>BACKGROUND</a:t>
            </a:r>
            <a:endParaRPr lang="en-US" sz="2400" dirty="0">
              <a:solidFill>
                <a:srgbClr val="993300"/>
              </a:solidFill>
              <a:latin typeface="Berlin Sans FB Demi" panose="020E0802020502020306" pitchFamily="34" charset="0"/>
              <a:ea typeface="Times New Roman" panose="02020603050405020304" pitchFamily="18" charset="0"/>
            </a:endParaRPr>
          </a:p>
        </p:txBody>
      </p:sp>
      <p:pic>
        <p:nvPicPr>
          <p:cNvPr id="2" name="Picture 1"/>
          <p:cNvPicPr>
            <a:picLocks noChangeAspect="1"/>
          </p:cNvPicPr>
          <p:nvPr/>
        </p:nvPicPr>
        <p:blipFill>
          <a:blip r:embed="rId2"/>
          <a:stretch>
            <a:fillRect/>
          </a:stretch>
        </p:blipFill>
        <p:spPr>
          <a:xfrm>
            <a:off x="4788024" y="2708920"/>
            <a:ext cx="3805242" cy="3104697"/>
          </a:xfrm>
          <a:prstGeom prst="rect">
            <a:avLst/>
          </a:prstGeom>
          <a:solidFill>
            <a:srgbClr val="FFFFFF">
              <a:shade val="85000"/>
            </a:srgbClr>
          </a:solidFill>
          <a:ln w="88900" cap="sq">
            <a:solidFill>
              <a:schemeClr val="accent5">
                <a:lumMod val="50000"/>
              </a:schemeClr>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6" name="Content Placeholder 2"/>
          <p:cNvSpPr txBox="1">
            <a:spLocks/>
          </p:cNvSpPr>
          <p:nvPr/>
        </p:nvSpPr>
        <p:spPr>
          <a:xfrm>
            <a:off x="457200" y="2708920"/>
            <a:ext cx="4186808" cy="3464867"/>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gn="just">
              <a:lnSpc>
                <a:spcPct val="120000"/>
              </a:lnSpc>
              <a:spcBef>
                <a:spcPts val="0"/>
              </a:spcBef>
            </a:pPr>
            <a:endParaRPr lang="en-US" sz="1800" dirty="0" smtClean="0">
              <a:latin typeface="Arial" panose="020B0604020202020204" pitchFamily="34" charset="0"/>
              <a:cs typeface="Arial" panose="020B0604020202020204" pitchFamily="34" charset="0"/>
            </a:endParaRPr>
          </a:p>
          <a:p>
            <a:pPr algn="just">
              <a:lnSpc>
                <a:spcPct val="120000"/>
              </a:lnSpc>
              <a:spcBef>
                <a:spcPts val="0"/>
              </a:spcBef>
            </a:pPr>
            <a:r>
              <a:rPr lang="en-US" sz="1800" dirty="0" smtClean="0">
                <a:latin typeface="Arial" panose="020B0604020202020204" pitchFamily="34" charset="0"/>
                <a:cs typeface="Arial" panose="020B0604020202020204" pitchFamily="34" charset="0"/>
              </a:rPr>
              <a:t>Audit </a:t>
            </a:r>
            <a:r>
              <a:rPr lang="en-US" sz="1800" dirty="0">
                <a:latin typeface="Arial" panose="020B0604020202020204" pitchFamily="34" charset="0"/>
                <a:cs typeface="Arial" panose="020B0604020202020204" pitchFamily="34" charset="0"/>
              </a:rPr>
              <a:t>processes including sign-off on the finalization of the Annual Report was concluded on 30 October 2020 and the Annual Report will be tabled in Parliament on 16 November 2020</a:t>
            </a:r>
            <a:endParaRPr lang="en-US" sz="1800" dirty="0" smtClean="0">
              <a:latin typeface="Arial" panose="020B0604020202020204" pitchFamily="34" charset="0"/>
              <a:cs typeface="Arial" panose="020B0604020202020204" pitchFamily="34" charset="0"/>
            </a:endParaRPr>
          </a:p>
          <a:p>
            <a:pPr algn="just">
              <a:lnSpc>
                <a:spcPct val="120000"/>
              </a:lnSpc>
              <a:spcBef>
                <a:spcPts val="0"/>
              </a:spcBef>
            </a:pPr>
            <a:endParaRPr lang="en-US" sz="1800" dirty="0">
              <a:latin typeface="Arial" panose="020B0604020202020204" pitchFamily="34" charset="0"/>
              <a:cs typeface="Arial" panose="020B0604020202020204" pitchFamily="34" charset="0"/>
            </a:endParaRPr>
          </a:p>
          <a:p>
            <a:pPr marL="0" indent="0" algn="just">
              <a:lnSpc>
                <a:spcPct val="120000"/>
              </a:lnSpc>
              <a:spcBef>
                <a:spcPts val="0"/>
              </a:spcBef>
              <a:buNone/>
            </a:pPr>
            <a:endParaRPr lang="en-US" sz="18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50516710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512456" y="96586"/>
            <a:ext cx="8424936" cy="461665"/>
          </a:xfrm>
          <a:prstGeom prst="rect">
            <a:avLst/>
          </a:prstGeom>
          <a:noFill/>
        </p:spPr>
        <p:txBody>
          <a:bodyPr wrap="square" rtlCol="0">
            <a:spAutoFit/>
          </a:bodyPr>
          <a:lstStyle/>
          <a:p>
            <a:pPr algn="ctr"/>
            <a:r>
              <a:rPr lang="en-US" sz="2400" b="1" dirty="0">
                <a:solidFill>
                  <a:srgbClr val="993300"/>
                </a:solidFill>
                <a:latin typeface="Berlin Sans FB Demi" panose="020E0802020502020306" pitchFamily="34" charset="0"/>
                <a:cs typeface="Arial" panose="020B0604020202020204" pitchFamily="34" charset="0"/>
              </a:rPr>
              <a:t>SUMMARY OF PERFORMANCE FOR </a:t>
            </a:r>
            <a:r>
              <a:rPr lang="en-US" sz="2400" b="1" dirty="0" smtClean="0">
                <a:solidFill>
                  <a:srgbClr val="993300"/>
                </a:solidFill>
                <a:latin typeface="Berlin Sans FB Demi" panose="020E0802020502020306" pitchFamily="34" charset="0"/>
                <a:cs typeface="Arial" panose="020B0604020202020204" pitchFamily="34" charset="0"/>
              </a:rPr>
              <a:t>2019/20 (1)</a:t>
            </a:r>
            <a:endParaRPr lang="en-US" sz="2400" b="1" dirty="0">
              <a:solidFill>
                <a:srgbClr val="993300"/>
              </a:solidFill>
              <a:latin typeface="Berlin Sans FB Demi" panose="020E0802020502020306" pitchFamily="34" charset="0"/>
              <a:cs typeface="Arial" panose="020B0604020202020204" pitchFamily="34" charset="0"/>
            </a:endParaRPr>
          </a:p>
        </p:txBody>
      </p:sp>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422972" y="6597352"/>
            <a:ext cx="221036" cy="267570"/>
          </a:xfrm>
          <a:prstGeom prst="rect">
            <a:avLst/>
          </a:prstGeom>
        </p:spPr>
      </p:pic>
      <p:sp>
        <p:nvSpPr>
          <p:cNvPr id="4" name="Slide Number Placeholder 3"/>
          <p:cNvSpPr>
            <a:spLocks noGrp="1"/>
          </p:cNvSpPr>
          <p:nvPr>
            <p:ph type="sldNum" sz="quarter" idx="12"/>
          </p:nvPr>
        </p:nvSpPr>
        <p:spPr/>
        <p:txBody>
          <a:bodyPr/>
          <a:lstStyle/>
          <a:p>
            <a:fld id="{CDAF3C70-3F06-4597-AE16-5F5EF8F327DE}" type="slidenum">
              <a:rPr lang="en-ZA" sz="1400" smtClean="0">
                <a:latin typeface="Arial" panose="020B0604020202020204" pitchFamily="34" charset="0"/>
                <a:cs typeface="Arial" panose="020B0604020202020204" pitchFamily="34" charset="0"/>
              </a:rPr>
              <a:t>7</a:t>
            </a:fld>
            <a:endParaRPr lang="en-ZA" sz="1400" dirty="0">
              <a:latin typeface="Arial" panose="020B0604020202020204" pitchFamily="34" charset="0"/>
              <a:cs typeface="Arial" panose="020B0604020202020204" pitchFamily="34" charset="0"/>
            </a:endParaRPr>
          </a:p>
        </p:txBody>
      </p:sp>
      <p:graphicFrame>
        <p:nvGraphicFramePr>
          <p:cNvPr id="14" name="Table 13"/>
          <p:cNvGraphicFramePr>
            <a:graphicFrameLocks noGrp="1"/>
          </p:cNvGraphicFramePr>
          <p:nvPr>
            <p:extLst>
              <p:ext uri="{D42A27DB-BD31-4B8C-83A1-F6EECF244321}">
                <p14:modId xmlns:p14="http://schemas.microsoft.com/office/powerpoint/2010/main" val="2892919304"/>
              </p:ext>
            </p:extLst>
          </p:nvPr>
        </p:nvGraphicFramePr>
        <p:xfrm>
          <a:off x="705248" y="1534064"/>
          <a:ext cx="8039352" cy="3499922"/>
        </p:xfrm>
        <a:graphic>
          <a:graphicData uri="http://schemas.openxmlformats.org/drawingml/2006/table">
            <a:tbl>
              <a:tblPr firstRow="1" bandRow="1">
                <a:tableStyleId>{46F890A9-2807-4EBB-B81D-B2AA78EC7F39}</a:tableStyleId>
              </a:tblPr>
              <a:tblGrid>
                <a:gridCol w="4222928">
                  <a:extLst>
                    <a:ext uri="{9D8B030D-6E8A-4147-A177-3AD203B41FA5}">
                      <a16:colId xmlns:a16="http://schemas.microsoft.com/office/drawing/2014/main" val="20000"/>
                    </a:ext>
                  </a:extLst>
                </a:gridCol>
                <a:gridCol w="2016224">
                  <a:extLst>
                    <a:ext uri="{9D8B030D-6E8A-4147-A177-3AD203B41FA5}">
                      <a16:colId xmlns:a16="http://schemas.microsoft.com/office/drawing/2014/main" val="20001"/>
                    </a:ext>
                  </a:extLst>
                </a:gridCol>
                <a:gridCol w="1800200">
                  <a:extLst>
                    <a:ext uri="{9D8B030D-6E8A-4147-A177-3AD203B41FA5}">
                      <a16:colId xmlns:a16="http://schemas.microsoft.com/office/drawing/2014/main" val="20002"/>
                    </a:ext>
                  </a:extLst>
                </a:gridCol>
              </a:tblGrid>
              <a:tr h="709043">
                <a:tc>
                  <a:txBody>
                    <a:bodyPr/>
                    <a:lstStyle/>
                    <a:p>
                      <a:r>
                        <a:rPr lang="en-US" sz="2000" dirty="0" smtClean="0">
                          <a:latin typeface="Arial" panose="020B0604020202020204" pitchFamily="34" charset="0"/>
                          <a:cs typeface="Arial" panose="020B0604020202020204" pitchFamily="34" charset="0"/>
                        </a:rPr>
                        <a:t>PROGRAMME</a:t>
                      </a:r>
                      <a:endParaRPr lang="en-US" sz="2000" dirty="0">
                        <a:latin typeface="Arial" panose="020B0604020202020204" pitchFamily="34" charset="0"/>
                        <a:cs typeface="Arial" panose="020B0604020202020204" pitchFamily="34" charset="0"/>
                      </a:endParaRPr>
                    </a:p>
                  </a:txBody>
                  <a:tcPr anchor="ctr">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solidFill>
                      <a:srgbClr val="006666"/>
                    </a:solidFill>
                  </a:tcPr>
                </a:tc>
                <a:tc>
                  <a:txBody>
                    <a:bodyPr/>
                    <a:lstStyle/>
                    <a:p>
                      <a:pPr algn="ctr"/>
                      <a:r>
                        <a:rPr lang="en-US" sz="2000" dirty="0" smtClean="0">
                          <a:latin typeface="Arial" panose="020B0604020202020204" pitchFamily="34" charset="0"/>
                          <a:cs typeface="Arial" panose="020B0604020202020204" pitchFamily="34" charset="0"/>
                        </a:rPr>
                        <a:t>TOTAL</a:t>
                      </a:r>
                      <a:r>
                        <a:rPr lang="en-US" sz="2000" baseline="0" dirty="0" smtClean="0">
                          <a:latin typeface="Arial" panose="020B0604020202020204" pitchFamily="34" charset="0"/>
                          <a:cs typeface="Arial" panose="020B0604020202020204" pitchFamily="34" charset="0"/>
                        </a:rPr>
                        <a:t> NO OF APP TARGETS</a:t>
                      </a:r>
                      <a:endParaRPr lang="en-US" sz="2000" dirty="0">
                        <a:latin typeface="Arial" panose="020B0604020202020204" pitchFamily="34" charset="0"/>
                        <a:cs typeface="Arial" panose="020B0604020202020204" pitchFamily="34" charset="0"/>
                      </a:endParaRPr>
                    </a:p>
                  </a:txBody>
                  <a:tcPr anchor="ctr">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solidFill>
                      <a:srgbClr val="006666"/>
                    </a:solidFill>
                  </a:tcPr>
                </a:tc>
                <a:tc>
                  <a:txBody>
                    <a:bodyPr/>
                    <a:lstStyle/>
                    <a:p>
                      <a:pPr algn="ctr"/>
                      <a:r>
                        <a:rPr lang="en-US" sz="2000" dirty="0" smtClean="0">
                          <a:latin typeface="Arial" panose="020B0604020202020204" pitchFamily="34" charset="0"/>
                          <a:cs typeface="Arial" panose="020B0604020202020204" pitchFamily="34" charset="0"/>
                        </a:rPr>
                        <a:t>TOTAL</a:t>
                      </a:r>
                      <a:r>
                        <a:rPr lang="en-US" sz="2000" baseline="0" dirty="0" smtClean="0">
                          <a:latin typeface="Arial" panose="020B0604020202020204" pitchFamily="34" charset="0"/>
                          <a:cs typeface="Arial" panose="020B0604020202020204" pitchFamily="34" charset="0"/>
                        </a:rPr>
                        <a:t> ACHIEVED </a:t>
                      </a:r>
                      <a:endParaRPr lang="en-US" sz="2000" dirty="0">
                        <a:solidFill>
                          <a:schemeClr val="bg1"/>
                        </a:solidFill>
                        <a:latin typeface="Arial" panose="020B0604020202020204" pitchFamily="34" charset="0"/>
                        <a:cs typeface="Arial" panose="020B0604020202020204" pitchFamily="34" charset="0"/>
                      </a:endParaRPr>
                    </a:p>
                  </a:txBody>
                  <a:tcPr anchor="ctr">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solidFill>
                      <a:srgbClr val="006666"/>
                    </a:solidFill>
                  </a:tcPr>
                </a:tc>
                <a:extLst>
                  <a:ext uri="{0D108BD9-81ED-4DB2-BD59-A6C34878D82A}">
                    <a16:rowId xmlns:a16="http://schemas.microsoft.com/office/drawing/2014/main" val="10000"/>
                  </a:ext>
                </a:extLst>
              </a:tr>
              <a:tr h="514784">
                <a:tc>
                  <a:txBody>
                    <a:bodyPr/>
                    <a:lstStyle/>
                    <a:p>
                      <a:pPr algn="l"/>
                      <a:r>
                        <a:rPr lang="en-US" sz="2000" dirty="0" smtClean="0">
                          <a:latin typeface="Arial" panose="020B0604020202020204" pitchFamily="34" charset="0"/>
                          <a:cs typeface="Arial" panose="020B0604020202020204" pitchFamily="34" charset="0"/>
                        </a:rPr>
                        <a:t>Administration</a:t>
                      </a:r>
                      <a:endParaRPr lang="en-US" sz="2000" dirty="0">
                        <a:latin typeface="Arial" panose="020B0604020202020204" pitchFamily="34" charset="0"/>
                        <a:cs typeface="Arial" panose="020B0604020202020204" pitchFamily="34" charset="0"/>
                      </a:endParaRPr>
                    </a:p>
                  </a:txBody>
                  <a:tcPr anchor="ctr">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tcPr>
                </a:tc>
                <a:tc>
                  <a:txBody>
                    <a:bodyPr/>
                    <a:lstStyle/>
                    <a:p>
                      <a:pPr algn="ctr"/>
                      <a:r>
                        <a:rPr lang="en-US" sz="2000" dirty="0" smtClean="0">
                          <a:latin typeface="Arial" panose="020B0604020202020204" pitchFamily="34" charset="0"/>
                          <a:cs typeface="Arial" panose="020B0604020202020204" pitchFamily="34" charset="0"/>
                        </a:rPr>
                        <a:t>7</a:t>
                      </a:r>
                      <a:endParaRPr lang="en-US" sz="2000" dirty="0">
                        <a:latin typeface="Arial" panose="020B0604020202020204" pitchFamily="34" charset="0"/>
                        <a:cs typeface="Arial" panose="020B0604020202020204" pitchFamily="34" charset="0"/>
                      </a:endParaRPr>
                    </a:p>
                  </a:txBody>
                  <a:tcPr anchor="ctr">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tcPr>
                </a:tc>
                <a:tc>
                  <a:txBody>
                    <a:bodyPr/>
                    <a:lstStyle/>
                    <a:p>
                      <a:pPr algn="ctr"/>
                      <a:r>
                        <a:rPr lang="en-US" sz="2000" dirty="0" smtClean="0">
                          <a:latin typeface="Arial" panose="020B0604020202020204" pitchFamily="34" charset="0"/>
                          <a:cs typeface="Arial" panose="020B0604020202020204" pitchFamily="34" charset="0"/>
                        </a:rPr>
                        <a:t>7</a:t>
                      </a:r>
                      <a:endParaRPr lang="en-US" sz="2000" dirty="0">
                        <a:latin typeface="Arial" panose="020B0604020202020204" pitchFamily="34" charset="0"/>
                        <a:cs typeface="Arial" panose="020B0604020202020204" pitchFamily="34" charset="0"/>
                      </a:endParaRPr>
                    </a:p>
                  </a:txBody>
                  <a:tcPr anchor="ctr">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tcPr>
                </a:tc>
                <a:extLst>
                  <a:ext uri="{0D108BD9-81ED-4DB2-BD59-A6C34878D82A}">
                    <a16:rowId xmlns:a16="http://schemas.microsoft.com/office/drawing/2014/main" val="10001"/>
                  </a:ext>
                </a:extLst>
              </a:tr>
              <a:tr h="595734">
                <a:tc>
                  <a:txBody>
                    <a:bodyPr/>
                    <a:lstStyle/>
                    <a:p>
                      <a:pPr algn="l"/>
                      <a:r>
                        <a:rPr lang="en-US" sz="2000" dirty="0" smtClean="0">
                          <a:latin typeface="Arial" panose="020B0604020202020204" pitchFamily="34" charset="0"/>
                          <a:cs typeface="Arial" panose="020B0604020202020204" pitchFamily="34" charset="0"/>
                        </a:rPr>
                        <a:t>Leadership</a:t>
                      </a:r>
                      <a:r>
                        <a:rPr lang="en-US" sz="2000" baseline="0" dirty="0" smtClean="0">
                          <a:latin typeface="Arial" panose="020B0604020202020204" pitchFamily="34" charset="0"/>
                          <a:cs typeface="Arial" panose="020B0604020202020204" pitchFamily="34" charset="0"/>
                        </a:rPr>
                        <a:t> and Management Practices (LMP)</a:t>
                      </a:r>
                      <a:endParaRPr lang="en-US" sz="2000" dirty="0">
                        <a:latin typeface="Arial" panose="020B0604020202020204" pitchFamily="34" charset="0"/>
                        <a:cs typeface="Arial" panose="020B0604020202020204" pitchFamily="34" charset="0"/>
                      </a:endParaRPr>
                    </a:p>
                  </a:txBody>
                  <a:tcPr anchor="ctr">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tcPr>
                </a:tc>
                <a:tc>
                  <a:txBody>
                    <a:bodyPr/>
                    <a:lstStyle/>
                    <a:p>
                      <a:pPr algn="ctr"/>
                      <a:r>
                        <a:rPr lang="en-US" sz="2000" dirty="0" smtClean="0">
                          <a:latin typeface="Arial" panose="020B0604020202020204" pitchFamily="34" charset="0"/>
                          <a:cs typeface="Arial" panose="020B0604020202020204" pitchFamily="34" charset="0"/>
                        </a:rPr>
                        <a:t>5</a:t>
                      </a:r>
                      <a:endParaRPr lang="en-US" sz="2000" dirty="0">
                        <a:latin typeface="Arial" panose="020B0604020202020204" pitchFamily="34" charset="0"/>
                        <a:cs typeface="Arial" panose="020B0604020202020204" pitchFamily="34" charset="0"/>
                      </a:endParaRPr>
                    </a:p>
                  </a:txBody>
                  <a:tcPr anchor="ctr">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tcPr>
                </a:tc>
                <a:tc>
                  <a:txBody>
                    <a:bodyPr/>
                    <a:lstStyle/>
                    <a:p>
                      <a:pPr algn="ctr"/>
                      <a:r>
                        <a:rPr lang="en-US" sz="2000" dirty="0" smtClean="0">
                          <a:latin typeface="Arial" panose="020B0604020202020204" pitchFamily="34" charset="0"/>
                          <a:cs typeface="Arial" panose="020B0604020202020204" pitchFamily="34" charset="0"/>
                        </a:rPr>
                        <a:t>5</a:t>
                      </a:r>
                      <a:endParaRPr lang="en-US" sz="2000" dirty="0">
                        <a:latin typeface="Arial" panose="020B0604020202020204" pitchFamily="34" charset="0"/>
                        <a:cs typeface="Arial" panose="020B0604020202020204" pitchFamily="34" charset="0"/>
                      </a:endParaRPr>
                    </a:p>
                  </a:txBody>
                  <a:tcPr anchor="ctr">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tcPr>
                </a:tc>
                <a:extLst>
                  <a:ext uri="{0D108BD9-81ED-4DB2-BD59-A6C34878D82A}">
                    <a16:rowId xmlns:a16="http://schemas.microsoft.com/office/drawing/2014/main" val="10002"/>
                  </a:ext>
                </a:extLst>
              </a:tr>
              <a:tr h="622584">
                <a:tc>
                  <a:txBody>
                    <a:bodyPr/>
                    <a:lstStyle/>
                    <a:p>
                      <a:pPr algn="l"/>
                      <a:r>
                        <a:rPr lang="en-US" sz="2000" dirty="0" smtClean="0">
                          <a:latin typeface="Arial" panose="020B0604020202020204" pitchFamily="34" charset="0"/>
                          <a:cs typeface="Arial" panose="020B0604020202020204" pitchFamily="34" charset="0"/>
                        </a:rPr>
                        <a:t>Monitoring</a:t>
                      </a:r>
                      <a:r>
                        <a:rPr lang="en-US" sz="2000" baseline="0" dirty="0" smtClean="0">
                          <a:latin typeface="Arial" panose="020B0604020202020204" pitchFamily="34" charset="0"/>
                          <a:cs typeface="Arial" panose="020B0604020202020204" pitchFamily="34" charset="0"/>
                        </a:rPr>
                        <a:t> and Evaluation (M&amp;E)</a:t>
                      </a:r>
                      <a:endParaRPr lang="en-US" sz="2000" dirty="0">
                        <a:latin typeface="Arial" panose="020B0604020202020204" pitchFamily="34" charset="0"/>
                        <a:cs typeface="Arial" panose="020B0604020202020204" pitchFamily="34" charset="0"/>
                      </a:endParaRPr>
                    </a:p>
                  </a:txBody>
                  <a:tcPr anchor="ctr">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tcPr>
                </a:tc>
                <a:tc>
                  <a:txBody>
                    <a:bodyPr/>
                    <a:lstStyle/>
                    <a:p>
                      <a:pPr algn="ctr"/>
                      <a:r>
                        <a:rPr lang="en-US" sz="2000" dirty="0" smtClean="0">
                          <a:latin typeface="Arial" panose="020B0604020202020204" pitchFamily="34" charset="0"/>
                          <a:cs typeface="Arial" panose="020B0604020202020204" pitchFamily="34" charset="0"/>
                        </a:rPr>
                        <a:t>2</a:t>
                      </a:r>
                      <a:endParaRPr lang="en-US" sz="2000" dirty="0">
                        <a:latin typeface="Arial" panose="020B0604020202020204" pitchFamily="34" charset="0"/>
                        <a:cs typeface="Arial" panose="020B0604020202020204" pitchFamily="34" charset="0"/>
                      </a:endParaRPr>
                    </a:p>
                  </a:txBody>
                  <a:tcPr anchor="ctr">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tcPr>
                </a:tc>
                <a:tc>
                  <a:txBody>
                    <a:bodyPr/>
                    <a:lstStyle/>
                    <a:p>
                      <a:pPr algn="ctr"/>
                      <a:r>
                        <a:rPr lang="en-US" sz="2000" dirty="0" smtClean="0">
                          <a:latin typeface="Arial" panose="020B0604020202020204" pitchFamily="34" charset="0"/>
                          <a:cs typeface="Arial" panose="020B0604020202020204" pitchFamily="34" charset="0"/>
                        </a:rPr>
                        <a:t>2</a:t>
                      </a:r>
                      <a:endParaRPr lang="en-US" sz="2000" dirty="0">
                        <a:latin typeface="Arial" panose="020B0604020202020204" pitchFamily="34" charset="0"/>
                        <a:cs typeface="Arial" panose="020B0604020202020204" pitchFamily="34" charset="0"/>
                      </a:endParaRPr>
                    </a:p>
                  </a:txBody>
                  <a:tcPr anchor="ctr">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tcPr>
                </a:tc>
                <a:extLst>
                  <a:ext uri="{0D108BD9-81ED-4DB2-BD59-A6C34878D82A}">
                    <a16:rowId xmlns:a16="http://schemas.microsoft.com/office/drawing/2014/main" val="10003"/>
                  </a:ext>
                </a:extLst>
              </a:tr>
              <a:tr h="556231">
                <a:tc>
                  <a:txBody>
                    <a:bodyPr/>
                    <a:lstStyle/>
                    <a:p>
                      <a:pPr algn="l"/>
                      <a:r>
                        <a:rPr lang="en-US" sz="2000" dirty="0" smtClean="0">
                          <a:latin typeface="Arial" panose="020B0604020202020204" pitchFamily="34" charset="0"/>
                          <a:cs typeface="Arial" panose="020B0604020202020204" pitchFamily="34" charset="0"/>
                        </a:rPr>
                        <a:t>Integrity</a:t>
                      </a:r>
                      <a:r>
                        <a:rPr lang="en-US" sz="2000" baseline="0" dirty="0" smtClean="0">
                          <a:latin typeface="Arial" panose="020B0604020202020204" pitchFamily="34" charset="0"/>
                          <a:cs typeface="Arial" panose="020B0604020202020204" pitchFamily="34" charset="0"/>
                        </a:rPr>
                        <a:t> and Anti-Corruption (IAC)</a:t>
                      </a:r>
                      <a:endParaRPr lang="en-US" sz="2000" dirty="0">
                        <a:latin typeface="Arial" panose="020B0604020202020204" pitchFamily="34" charset="0"/>
                        <a:cs typeface="Arial" panose="020B0604020202020204" pitchFamily="34" charset="0"/>
                      </a:endParaRPr>
                    </a:p>
                  </a:txBody>
                  <a:tcPr anchor="ctr">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tcPr>
                </a:tc>
                <a:tc>
                  <a:txBody>
                    <a:bodyPr/>
                    <a:lstStyle/>
                    <a:p>
                      <a:pPr algn="ctr"/>
                      <a:r>
                        <a:rPr lang="en-US" sz="2000" dirty="0" smtClean="0">
                          <a:latin typeface="Arial" panose="020B0604020202020204" pitchFamily="34" charset="0"/>
                          <a:cs typeface="Arial" panose="020B0604020202020204" pitchFamily="34" charset="0"/>
                        </a:rPr>
                        <a:t>7</a:t>
                      </a:r>
                      <a:endParaRPr lang="en-US" sz="2000" dirty="0">
                        <a:latin typeface="Arial" panose="020B0604020202020204" pitchFamily="34" charset="0"/>
                        <a:cs typeface="Arial" panose="020B0604020202020204" pitchFamily="34" charset="0"/>
                      </a:endParaRPr>
                    </a:p>
                  </a:txBody>
                  <a:tcPr anchor="ctr">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tcPr>
                </a:tc>
                <a:tc>
                  <a:txBody>
                    <a:bodyPr/>
                    <a:lstStyle/>
                    <a:p>
                      <a:pPr algn="ctr"/>
                      <a:r>
                        <a:rPr lang="en-US" sz="2000" dirty="0" smtClean="0">
                          <a:latin typeface="Arial" panose="020B0604020202020204" pitchFamily="34" charset="0"/>
                          <a:cs typeface="Arial" panose="020B0604020202020204" pitchFamily="34" charset="0"/>
                        </a:rPr>
                        <a:t>7</a:t>
                      </a:r>
                      <a:endParaRPr lang="en-US" sz="2000" dirty="0">
                        <a:latin typeface="Arial" panose="020B0604020202020204" pitchFamily="34" charset="0"/>
                        <a:cs typeface="Arial" panose="020B0604020202020204" pitchFamily="34" charset="0"/>
                      </a:endParaRPr>
                    </a:p>
                  </a:txBody>
                  <a:tcPr anchor="ctr">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tcPr>
                </a:tc>
                <a:extLst>
                  <a:ext uri="{0D108BD9-81ED-4DB2-BD59-A6C34878D82A}">
                    <a16:rowId xmlns:a16="http://schemas.microsoft.com/office/drawing/2014/main" val="10004"/>
                  </a:ext>
                </a:extLst>
              </a:tr>
              <a:tr h="336719">
                <a:tc>
                  <a:txBody>
                    <a:bodyPr/>
                    <a:lstStyle/>
                    <a:p>
                      <a:pPr algn="l"/>
                      <a:r>
                        <a:rPr lang="en-US" sz="2000" b="1" dirty="0" smtClean="0">
                          <a:latin typeface="Arial" panose="020B0604020202020204" pitchFamily="34" charset="0"/>
                          <a:cs typeface="Arial" panose="020B0604020202020204" pitchFamily="34" charset="0"/>
                        </a:rPr>
                        <a:t>Total</a:t>
                      </a:r>
                      <a:endParaRPr lang="en-US" sz="2000" b="1" dirty="0">
                        <a:latin typeface="Arial" panose="020B0604020202020204" pitchFamily="34" charset="0"/>
                        <a:cs typeface="Arial" panose="020B0604020202020204" pitchFamily="34" charset="0"/>
                      </a:endParaRPr>
                    </a:p>
                  </a:txBody>
                  <a:tcPr anchor="ctr">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tcPr>
                </a:tc>
                <a:tc>
                  <a:txBody>
                    <a:bodyPr/>
                    <a:lstStyle/>
                    <a:p>
                      <a:pPr algn="ctr"/>
                      <a:r>
                        <a:rPr lang="en-US" sz="2000" b="1" dirty="0" smtClean="0">
                          <a:latin typeface="Arial" panose="020B0604020202020204" pitchFamily="34" charset="0"/>
                          <a:cs typeface="Arial" panose="020B0604020202020204" pitchFamily="34" charset="0"/>
                        </a:rPr>
                        <a:t>21</a:t>
                      </a:r>
                      <a:endParaRPr lang="en-US" sz="2000" b="1" dirty="0">
                        <a:latin typeface="Arial" panose="020B0604020202020204" pitchFamily="34" charset="0"/>
                        <a:cs typeface="Arial" panose="020B0604020202020204" pitchFamily="34" charset="0"/>
                      </a:endParaRPr>
                    </a:p>
                  </a:txBody>
                  <a:tcPr anchor="ctr">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tcPr>
                </a:tc>
                <a:tc>
                  <a:txBody>
                    <a:bodyPr/>
                    <a:lstStyle/>
                    <a:p>
                      <a:pPr algn="ctr"/>
                      <a:r>
                        <a:rPr lang="en-US" sz="2000" b="1" dirty="0" smtClean="0">
                          <a:latin typeface="Arial" panose="020B0604020202020204" pitchFamily="34" charset="0"/>
                          <a:cs typeface="Arial" panose="020B0604020202020204" pitchFamily="34" charset="0"/>
                        </a:rPr>
                        <a:t>21</a:t>
                      </a:r>
                      <a:endParaRPr lang="en-US" sz="2000" b="1" dirty="0">
                        <a:latin typeface="Arial" panose="020B0604020202020204" pitchFamily="34" charset="0"/>
                        <a:cs typeface="Arial" panose="020B0604020202020204" pitchFamily="34" charset="0"/>
                      </a:endParaRPr>
                    </a:p>
                  </a:txBody>
                  <a:tcPr anchor="ctr">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tcPr>
                </a:tc>
                <a:extLst>
                  <a:ext uri="{0D108BD9-81ED-4DB2-BD59-A6C34878D82A}">
                    <a16:rowId xmlns:a16="http://schemas.microsoft.com/office/drawing/2014/main" val="10005"/>
                  </a:ext>
                </a:extLst>
              </a:tr>
            </a:tbl>
          </a:graphicData>
        </a:graphic>
      </p:graphicFrame>
      <p:sp>
        <p:nvSpPr>
          <p:cNvPr id="15" name="TextBox 14"/>
          <p:cNvSpPr txBox="1"/>
          <p:nvPr/>
        </p:nvSpPr>
        <p:spPr>
          <a:xfrm>
            <a:off x="430720" y="774208"/>
            <a:ext cx="7984504" cy="707886"/>
          </a:xfrm>
          <a:prstGeom prst="rect">
            <a:avLst/>
          </a:prstGeom>
          <a:noFill/>
        </p:spPr>
        <p:txBody>
          <a:bodyPr wrap="square" rtlCol="0">
            <a:spAutoFit/>
          </a:bodyPr>
          <a:lstStyle/>
          <a:p>
            <a:pPr marL="285750" indent="-285750" algn="just">
              <a:buFont typeface="Arial" panose="020B0604020202020204" pitchFamily="34" charset="0"/>
              <a:buChar char="•"/>
            </a:pPr>
            <a:r>
              <a:rPr lang="en-US" sz="2000" dirty="0" smtClean="0">
                <a:latin typeface="Arial" panose="020B0604020202020204" pitchFamily="34" charset="0"/>
                <a:cs typeface="Arial" panose="020B0604020202020204" pitchFamily="34" charset="0"/>
              </a:rPr>
              <a:t>The PSC attained all its Annual Performance Plan (APP) targets in the 2019/20 financial year.</a:t>
            </a:r>
            <a:endParaRPr lang="en-ZA" sz="2000" dirty="0">
              <a:latin typeface="Arial" panose="020B0604020202020204" pitchFamily="34" charset="0"/>
              <a:cs typeface="Arial" panose="020B0604020202020204" pitchFamily="34" charset="0"/>
            </a:endParaRPr>
          </a:p>
        </p:txBody>
      </p:sp>
      <p:sp>
        <p:nvSpPr>
          <p:cNvPr id="7" name="TextBox 6"/>
          <p:cNvSpPr txBox="1"/>
          <p:nvPr/>
        </p:nvSpPr>
        <p:spPr>
          <a:xfrm>
            <a:off x="512456" y="5297141"/>
            <a:ext cx="7984504" cy="1015663"/>
          </a:xfrm>
          <a:prstGeom prst="rect">
            <a:avLst/>
          </a:prstGeom>
          <a:noFill/>
        </p:spPr>
        <p:txBody>
          <a:bodyPr wrap="square" rtlCol="0">
            <a:spAutoFit/>
          </a:bodyPr>
          <a:lstStyle/>
          <a:p>
            <a:pPr marL="285750" indent="-285750" algn="just">
              <a:buFont typeface="Arial" panose="020B0604020202020204" pitchFamily="34" charset="0"/>
              <a:buChar char="•"/>
            </a:pPr>
            <a:r>
              <a:rPr lang="en-US" sz="2000" dirty="0" smtClean="0">
                <a:latin typeface="Arial" panose="020B0604020202020204" pitchFamily="34" charset="0"/>
                <a:cs typeface="Arial" panose="020B0604020202020204" pitchFamily="34" charset="0"/>
              </a:rPr>
              <a:t>The PSC also delivered on an additional 78 outputs outside </a:t>
            </a:r>
            <a:r>
              <a:rPr lang="en-US" sz="2000" smtClean="0">
                <a:latin typeface="Arial" panose="020B0604020202020204" pitchFamily="34" charset="0"/>
                <a:cs typeface="Arial" panose="020B0604020202020204" pitchFamily="34" charset="0"/>
              </a:rPr>
              <a:t>the APP which </a:t>
            </a:r>
            <a:r>
              <a:rPr lang="en-US" sz="2000" dirty="0" smtClean="0">
                <a:latin typeface="Arial" panose="020B0604020202020204" pitchFamily="34" charset="0"/>
                <a:cs typeface="Arial" panose="020B0604020202020204" pitchFamily="34" charset="0"/>
              </a:rPr>
              <a:t>were achieved. Noteworthy outputs will be reflected under the relevant programmes.</a:t>
            </a:r>
            <a:endParaRPr lang="en-ZA" sz="2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79459497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539552" y="97469"/>
            <a:ext cx="8424936" cy="461665"/>
          </a:xfrm>
          <a:prstGeom prst="rect">
            <a:avLst/>
          </a:prstGeom>
          <a:noFill/>
        </p:spPr>
        <p:txBody>
          <a:bodyPr wrap="square" rtlCol="0">
            <a:spAutoFit/>
          </a:bodyPr>
          <a:lstStyle/>
          <a:p>
            <a:pPr algn="ctr"/>
            <a:r>
              <a:rPr lang="en-US" sz="2400" b="1" dirty="0" smtClean="0">
                <a:solidFill>
                  <a:srgbClr val="993300"/>
                </a:solidFill>
                <a:latin typeface="Berlin Sans FB Demi" panose="020E0802020502020306" pitchFamily="34" charset="0"/>
                <a:cs typeface="Arial" panose="020B0604020202020204" pitchFamily="34" charset="0"/>
              </a:rPr>
              <a:t>2019/20 FINANCIAL PERFORMANCE </a:t>
            </a:r>
            <a:endParaRPr lang="en-US" sz="2400" b="1" dirty="0">
              <a:solidFill>
                <a:srgbClr val="993300"/>
              </a:solidFill>
              <a:latin typeface="Berlin Sans FB Demi" panose="020E0802020502020306" pitchFamily="34" charset="0"/>
              <a:cs typeface="Arial" panose="020B0604020202020204" pitchFamily="34" charset="0"/>
            </a:endParaRPr>
          </a:p>
        </p:txBody>
      </p:sp>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422972" y="6597352"/>
            <a:ext cx="221036" cy="267570"/>
          </a:xfrm>
          <a:prstGeom prst="rect">
            <a:avLst/>
          </a:prstGeom>
        </p:spPr>
      </p:pic>
      <p:graphicFrame>
        <p:nvGraphicFramePr>
          <p:cNvPr id="12" name="Content Placeholder 3"/>
          <p:cNvGraphicFramePr>
            <a:graphicFrameLocks/>
          </p:cNvGraphicFramePr>
          <p:nvPr>
            <p:extLst>
              <p:ext uri="{D42A27DB-BD31-4B8C-83A1-F6EECF244321}">
                <p14:modId xmlns:p14="http://schemas.microsoft.com/office/powerpoint/2010/main" val="1607353780"/>
              </p:ext>
            </p:extLst>
          </p:nvPr>
        </p:nvGraphicFramePr>
        <p:xfrm>
          <a:off x="753070" y="1027759"/>
          <a:ext cx="7560840" cy="3492481"/>
        </p:xfrm>
        <a:graphic>
          <a:graphicData uri="http://schemas.openxmlformats.org/drawingml/2006/table">
            <a:tbl>
              <a:tblPr firstRow="1" bandRow="1">
                <a:tableStyleId>{46F890A9-2807-4EBB-B81D-B2AA78EC7F39}</a:tableStyleId>
              </a:tblPr>
              <a:tblGrid>
                <a:gridCol w="5514965">
                  <a:extLst>
                    <a:ext uri="{9D8B030D-6E8A-4147-A177-3AD203B41FA5}">
                      <a16:colId xmlns:a16="http://schemas.microsoft.com/office/drawing/2014/main" val="20000"/>
                    </a:ext>
                  </a:extLst>
                </a:gridCol>
                <a:gridCol w="2045875">
                  <a:extLst>
                    <a:ext uri="{9D8B030D-6E8A-4147-A177-3AD203B41FA5}">
                      <a16:colId xmlns:a16="http://schemas.microsoft.com/office/drawing/2014/main" val="20001"/>
                    </a:ext>
                  </a:extLst>
                </a:gridCol>
              </a:tblGrid>
              <a:tr h="717502">
                <a:tc rowSpan="2">
                  <a:txBody>
                    <a:bodyPr/>
                    <a:lstStyle/>
                    <a:p>
                      <a:pPr algn="ctr"/>
                      <a:endParaRPr lang="en-ZA" sz="2000" b="0" dirty="0">
                        <a:solidFill>
                          <a:schemeClr val="tx1"/>
                        </a:solidFill>
                        <a:latin typeface="Arial" panose="020B0604020202020204" pitchFamily="34" charset="0"/>
                        <a:cs typeface="Arial" panose="020B0604020202020204" pitchFamily="34" charset="0"/>
                      </a:endParaRPr>
                    </a:p>
                  </a:txBody>
                  <a:tcPr marL="91431" marR="91431" marT="45713" marB="45713" anchor="ctr">
                    <a:lnL w="12700" cap="flat" cmpd="sng" algn="ctr">
                      <a:solidFill>
                        <a:schemeClr val="accent5">
                          <a:lumMod val="75000"/>
                        </a:schemeClr>
                      </a:solidFill>
                      <a:prstDash val="solid"/>
                      <a:round/>
                      <a:headEnd type="none" w="med" len="med"/>
                      <a:tailEnd type="none" w="med" len="med"/>
                    </a:lnL>
                    <a:lnR w="12700" cap="flat" cmpd="sng" algn="ctr">
                      <a:solidFill>
                        <a:schemeClr val="accent5">
                          <a:lumMod val="75000"/>
                        </a:schemeClr>
                      </a:solidFill>
                      <a:prstDash val="solid"/>
                      <a:round/>
                      <a:headEnd type="none" w="med" len="med"/>
                      <a:tailEnd type="none" w="med" len="med"/>
                    </a:lnR>
                    <a:lnT w="12700" cap="flat" cmpd="sng" algn="ctr">
                      <a:solidFill>
                        <a:schemeClr val="accent5">
                          <a:lumMod val="75000"/>
                        </a:schemeClr>
                      </a:solidFill>
                      <a:prstDash val="solid"/>
                      <a:round/>
                      <a:headEnd type="none" w="med" len="med"/>
                      <a:tailEnd type="none" w="med" len="med"/>
                    </a:lnT>
                    <a:lnB w="12700" cap="flat" cmpd="sng" algn="ctr">
                      <a:solidFill>
                        <a:schemeClr val="accent5">
                          <a:lumMod val="75000"/>
                        </a:schemeClr>
                      </a:solidFill>
                      <a:prstDash val="solid"/>
                      <a:round/>
                      <a:headEnd type="none" w="med" len="med"/>
                      <a:tailEnd type="none" w="med" len="med"/>
                    </a:lnB>
                    <a:solidFill>
                      <a:srgbClr val="006666"/>
                    </a:solidFill>
                  </a:tcPr>
                </a:tc>
                <a:tc>
                  <a:txBody>
                    <a:bodyPr/>
                    <a:lstStyle/>
                    <a:p>
                      <a:pPr algn="r"/>
                      <a:r>
                        <a:rPr lang="en-ZA" sz="2000" b="1" dirty="0" smtClean="0">
                          <a:solidFill>
                            <a:schemeClr val="bg1"/>
                          </a:solidFill>
                          <a:latin typeface="Arial" panose="020B0604020202020204" pitchFamily="34" charset="0"/>
                          <a:cs typeface="Arial" panose="020B0604020202020204" pitchFamily="34" charset="0"/>
                        </a:rPr>
                        <a:t>Actual Expenditure</a:t>
                      </a:r>
                      <a:endParaRPr lang="en-ZA" sz="2000" b="1" dirty="0">
                        <a:solidFill>
                          <a:schemeClr val="bg1"/>
                        </a:solidFill>
                        <a:latin typeface="Arial" panose="020B0604020202020204" pitchFamily="34" charset="0"/>
                        <a:cs typeface="Arial" panose="020B0604020202020204" pitchFamily="34" charset="0"/>
                      </a:endParaRPr>
                    </a:p>
                  </a:txBody>
                  <a:tcPr marL="91431" marR="91431" marT="45713" marB="45713" anchor="ctr">
                    <a:lnL w="12700" cap="flat" cmpd="sng" algn="ctr">
                      <a:solidFill>
                        <a:schemeClr val="accent5">
                          <a:lumMod val="75000"/>
                        </a:schemeClr>
                      </a:solidFill>
                      <a:prstDash val="solid"/>
                      <a:round/>
                      <a:headEnd type="none" w="med" len="med"/>
                      <a:tailEnd type="none" w="med" len="med"/>
                    </a:lnL>
                    <a:lnR w="12700" cap="flat" cmpd="sng" algn="ctr">
                      <a:solidFill>
                        <a:schemeClr val="accent5">
                          <a:lumMod val="75000"/>
                        </a:schemeClr>
                      </a:solidFill>
                      <a:prstDash val="solid"/>
                      <a:round/>
                      <a:headEnd type="none" w="med" len="med"/>
                      <a:tailEnd type="none" w="med" len="med"/>
                    </a:lnR>
                    <a:lnT w="12700" cap="flat" cmpd="sng" algn="ctr">
                      <a:solidFill>
                        <a:schemeClr val="accent5">
                          <a:lumMod val="75000"/>
                        </a:schemeClr>
                      </a:solidFill>
                      <a:prstDash val="solid"/>
                      <a:round/>
                      <a:headEnd type="none" w="med" len="med"/>
                      <a:tailEnd type="none" w="med" len="med"/>
                    </a:lnT>
                    <a:lnB w="12700" cap="flat" cmpd="sng" algn="ctr">
                      <a:noFill/>
                      <a:prstDash val="solid"/>
                      <a:round/>
                      <a:headEnd type="none" w="med" len="med"/>
                      <a:tailEnd type="none" w="med" len="med"/>
                    </a:lnB>
                    <a:solidFill>
                      <a:srgbClr val="006666"/>
                    </a:solidFill>
                  </a:tcPr>
                </a:tc>
                <a:extLst>
                  <a:ext uri="{0D108BD9-81ED-4DB2-BD59-A6C34878D82A}">
                    <a16:rowId xmlns:a16="http://schemas.microsoft.com/office/drawing/2014/main" val="3271024136"/>
                  </a:ext>
                </a:extLst>
              </a:tr>
              <a:tr h="0">
                <a:tc vMerge="1">
                  <a:txBody>
                    <a:bodyPr/>
                    <a:lstStyle/>
                    <a:p>
                      <a:pPr algn="ctr"/>
                      <a:endParaRPr lang="en-ZA" sz="2000" b="0" dirty="0">
                        <a:solidFill>
                          <a:schemeClr val="tx1"/>
                        </a:solidFill>
                        <a:latin typeface="Arial" panose="020B0604020202020204" pitchFamily="34" charset="0"/>
                        <a:cs typeface="Arial" panose="020B0604020202020204" pitchFamily="34" charset="0"/>
                      </a:endParaRPr>
                    </a:p>
                  </a:txBody>
                  <a:tcPr marL="91431" marR="91431" marT="45713" marB="45713" anchor="ctr">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solidFill>
                      <a:srgbClr val="006666"/>
                    </a:solidFill>
                  </a:tcPr>
                </a:tc>
                <a:tc>
                  <a:txBody>
                    <a:bodyPr/>
                    <a:lstStyle/>
                    <a:p>
                      <a:pPr algn="r"/>
                      <a:r>
                        <a:rPr lang="en-ZA" sz="2000" b="1" dirty="0" smtClean="0">
                          <a:solidFill>
                            <a:schemeClr val="bg1"/>
                          </a:solidFill>
                          <a:latin typeface="Arial" panose="020B0604020202020204" pitchFamily="34" charset="0"/>
                          <a:cs typeface="Arial" panose="020B0604020202020204" pitchFamily="34" charset="0"/>
                        </a:rPr>
                        <a:t>R’000</a:t>
                      </a:r>
                      <a:endParaRPr lang="en-ZA" sz="2000" b="1" dirty="0">
                        <a:solidFill>
                          <a:schemeClr val="bg1"/>
                        </a:solidFill>
                        <a:latin typeface="Arial" panose="020B0604020202020204" pitchFamily="34" charset="0"/>
                        <a:cs typeface="Arial" panose="020B0604020202020204" pitchFamily="34" charset="0"/>
                      </a:endParaRPr>
                    </a:p>
                  </a:txBody>
                  <a:tcPr marL="91431" marR="91431" marT="45713" marB="45713" anchor="ctr">
                    <a:lnL w="12700" cap="flat" cmpd="sng" algn="ctr">
                      <a:solidFill>
                        <a:schemeClr val="accent5">
                          <a:lumMod val="75000"/>
                        </a:schemeClr>
                      </a:solidFill>
                      <a:prstDash val="solid"/>
                      <a:round/>
                      <a:headEnd type="none" w="med" len="med"/>
                      <a:tailEnd type="none" w="med" len="med"/>
                    </a:lnL>
                    <a:lnR w="12700" cap="flat" cmpd="sng" algn="ctr">
                      <a:solidFill>
                        <a:schemeClr val="accent5">
                          <a:lumMod val="75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accent5">
                          <a:lumMod val="75000"/>
                        </a:schemeClr>
                      </a:solidFill>
                      <a:prstDash val="solid"/>
                      <a:round/>
                      <a:headEnd type="none" w="med" len="med"/>
                      <a:tailEnd type="none" w="med" len="med"/>
                    </a:lnB>
                    <a:solidFill>
                      <a:srgbClr val="006666"/>
                    </a:solidFill>
                  </a:tcPr>
                </a:tc>
                <a:extLst>
                  <a:ext uri="{0D108BD9-81ED-4DB2-BD59-A6C34878D82A}">
                    <a16:rowId xmlns:a16="http://schemas.microsoft.com/office/drawing/2014/main" val="10000"/>
                  </a:ext>
                </a:extLst>
              </a:tr>
              <a:tr h="506889">
                <a:tc>
                  <a:txBody>
                    <a:bodyPr/>
                    <a:lstStyle/>
                    <a:p>
                      <a:r>
                        <a:rPr lang="en-ZA" sz="2000" baseline="0" dirty="0" smtClean="0">
                          <a:latin typeface="Arial" panose="020B0604020202020204" pitchFamily="34" charset="0"/>
                          <a:cs typeface="Arial" panose="020B0604020202020204" pitchFamily="34" charset="0"/>
                        </a:rPr>
                        <a:t>2019/20 Final Budget </a:t>
                      </a:r>
                      <a:endParaRPr lang="en-ZA" sz="2000" b="0" dirty="0">
                        <a:solidFill>
                          <a:schemeClr val="tx1"/>
                        </a:solidFill>
                        <a:latin typeface="Arial" panose="020B0604020202020204" pitchFamily="34" charset="0"/>
                        <a:cs typeface="Arial" panose="020B0604020202020204" pitchFamily="34" charset="0"/>
                      </a:endParaRPr>
                    </a:p>
                  </a:txBody>
                  <a:tcPr marL="91431" marR="91431" marT="45713" marB="45713" anchor="b">
                    <a:lnL w="12700" cap="flat" cmpd="sng" algn="ctr">
                      <a:solidFill>
                        <a:schemeClr val="accent5">
                          <a:lumMod val="75000"/>
                        </a:schemeClr>
                      </a:solidFill>
                      <a:prstDash val="solid"/>
                      <a:round/>
                      <a:headEnd type="none" w="med" len="med"/>
                      <a:tailEnd type="none" w="med" len="med"/>
                    </a:lnL>
                    <a:lnR w="12700" cap="flat" cmpd="sng" algn="ctr">
                      <a:solidFill>
                        <a:schemeClr val="accent5">
                          <a:lumMod val="75000"/>
                        </a:schemeClr>
                      </a:solidFill>
                      <a:prstDash val="solid"/>
                      <a:round/>
                      <a:headEnd type="none" w="med" len="med"/>
                      <a:tailEnd type="none" w="med" len="med"/>
                    </a:lnR>
                    <a:lnT w="12700" cap="flat" cmpd="sng" algn="ctr">
                      <a:solidFill>
                        <a:schemeClr val="accent5">
                          <a:lumMod val="75000"/>
                        </a:schemeClr>
                      </a:solidFill>
                      <a:prstDash val="solid"/>
                      <a:round/>
                      <a:headEnd type="none" w="med" len="med"/>
                      <a:tailEnd type="none" w="med" len="med"/>
                    </a:lnT>
                    <a:lnB w="12700" cap="flat" cmpd="sng" algn="ctr">
                      <a:solidFill>
                        <a:schemeClr val="accent5">
                          <a:lumMod val="75000"/>
                        </a:schemeClr>
                      </a:solidFill>
                      <a:prstDash val="solid"/>
                      <a:round/>
                      <a:headEnd type="none" w="med" len="med"/>
                      <a:tailEnd type="none" w="med" len="med"/>
                    </a:lnB>
                  </a:tcPr>
                </a:tc>
                <a:tc>
                  <a:txBody>
                    <a:bodyPr/>
                    <a:lstStyle/>
                    <a:p>
                      <a:pPr algn="r" rtl="0" fontAlgn="b"/>
                      <a:r>
                        <a:rPr lang="en-ZA" sz="2000" b="0" i="0" u="none" strike="noStrike" dirty="0" smtClean="0">
                          <a:solidFill>
                            <a:srgbClr val="000000"/>
                          </a:solidFill>
                          <a:effectLst/>
                          <a:latin typeface="Arial" panose="020B0604020202020204" pitchFamily="34" charset="0"/>
                        </a:rPr>
                        <a:t>278,229</a:t>
                      </a:r>
                      <a:endParaRPr lang="en-ZA" sz="2000" b="0" i="0" u="none" strike="noStrike" dirty="0">
                        <a:solidFill>
                          <a:srgbClr val="000000"/>
                        </a:solidFill>
                        <a:effectLst/>
                        <a:latin typeface="Arial" panose="020B0604020202020204" pitchFamily="34" charset="0"/>
                      </a:endParaRPr>
                    </a:p>
                  </a:txBody>
                  <a:tcPr marL="9525" marR="9525" marT="9525" marB="0" anchor="b">
                    <a:lnL w="12700" cap="flat" cmpd="sng" algn="ctr">
                      <a:solidFill>
                        <a:schemeClr val="accent5">
                          <a:lumMod val="75000"/>
                        </a:schemeClr>
                      </a:solidFill>
                      <a:prstDash val="solid"/>
                      <a:round/>
                      <a:headEnd type="none" w="med" len="med"/>
                      <a:tailEnd type="none" w="med" len="med"/>
                    </a:lnL>
                    <a:lnR w="12700" cap="flat" cmpd="sng" algn="ctr">
                      <a:solidFill>
                        <a:schemeClr val="accent5">
                          <a:lumMod val="75000"/>
                        </a:schemeClr>
                      </a:solidFill>
                      <a:prstDash val="solid"/>
                      <a:round/>
                      <a:headEnd type="none" w="med" len="med"/>
                      <a:tailEnd type="none" w="med" len="med"/>
                    </a:lnR>
                    <a:lnT w="12700" cap="flat" cmpd="sng" algn="ctr">
                      <a:solidFill>
                        <a:schemeClr val="accent5">
                          <a:lumMod val="75000"/>
                        </a:schemeClr>
                      </a:solidFill>
                      <a:prstDash val="solid"/>
                      <a:round/>
                      <a:headEnd type="none" w="med" len="med"/>
                      <a:tailEnd type="none" w="med" len="med"/>
                    </a:lnT>
                    <a:lnB w="12700" cap="flat" cmpd="sng" algn="ctr">
                      <a:solidFill>
                        <a:schemeClr val="accent5">
                          <a:lumMod val="75000"/>
                        </a:schemeClr>
                      </a:solidFill>
                      <a:prstDash val="solid"/>
                      <a:round/>
                      <a:headEnd type="none" w="med" len="med"/>
                      <a:tailEnd type="none" w="med" len="med"/>
                    </a:lnB>
                  </a:tcPr>
                </a:tc>
                <a:extLst>
                  <a:ext uri="{0D108BD9-81ED-4DB2-BD59-A6C34878D82A}">
                    <a16:rowId xmlns:a16="http://schemas.microsoft.com/office/drawing/2014/main" val="10001"/>
                  </a:ext>
                </a:extLst>
              </a:tr>
              <a:tr h="471583">
                <a:tc>
                  <a:txBody>
                    <a:bodyPr/>
                    <a:lstStyle/>
                    <a:p>
                      <a:r>
                        <a:rPr lang="en-ZA" sz="2000" dirty="0" smtClean="0">
                          <a:latin typeface="Arial" panose="020B0604020202020204" pitchFamily="34" charset="0"/>
                          <a:cs typeface="Arial" panose="020B0604020202020204" pitchFamily="34" charset="0"/>
                        </a:rPr>
                        <a:t>2019/20 Actual Expenditure</a:t>
                      </a:r>
                      <a:endParaRPr lang="en-ZA" sz="2000" b="0" dirty="0">
                        <a:solidFill>
                          <a:schemeClr val="tx1"/>
                        </a:solidFill>
                        <a:latin typeface="Arial" panose="020B0604020202020204" pitchFamily="34" charset="0"/>
                        <a:cs typeface="Arial" panose="020B0604020202020204" pitchFamily="34" charset="0"/>
                      </a:endParaRPr>
                    </a:p>
                  </a:txBody>
                  <a:tcPr marL="91431" marR="91431" marT="45713" marB="45713" anchor="b">
                    <a:lnL w="12700" cap="flat" cmpd="sng" algn="ctr">
                      <a:solidFill>
                        <a:schemeClr val="accent5">
                          <a:lumMod val="75000"/>
                        </a:schemeClr>
                      </a:solidFill>
                      <a:prstDash val="solid"/>
                      <a:round/>
                      <a:headEnd type="none" w="med" len="med"/>
                      <a:tailEnd type="none" w="med" len="med"/>
                    </a:lnL>
                    <a:lnR w="12700" cap="flat" cmpd="sng" algn="ctr">
                      <a:solidFill>
                        <a:schemeClr val="accent5">
                          <a:lumMod val="75000"/>
                        </a:schemeClr>
                      </a:solidFill>
                      <a:prstDash val="solid"/>
                      <a:round/>
                      <a:headEnd type="none" w="med" len="med"/>
                      <a:tailEnd type="none" w="med" len="med"/>
                    </a:lnR>
                    <a:lnT w="12700" cap="flat" cmpd="sng" algn="ctr">
                      <a:solidFill>
                        <a:schemeClr val="accent5">
                          <a:lumMod val="75000"/>
                        </a:schemeClr>
                      </a:solidFill>
                      <a:prstDash val="solid"/>
                      <a:round/>
                      <a:headEnd type="none" w="med" len="med"/>
                      <a:tailEnd type="none" w="med" len="med"/>
                    </a:lnT>
                    <a:lnB w="12700" cap="flat" cmpd="sng" algn="ctr">
                      <a:solidFill>
                        <a:schemeClr val="accent5">
                          <a:lumMod val="75000"/>
                        </a:schemeClr>
                      </a:solidFill>
                      <a:prstDash val="solid"/>
                      <a:round/>
                      <a:headEnd type="none" w="med" len="med"/>
                      <a:tailEnd type="none" w="med" len="med"/>
                    </a:lnB>
                  </a:tcPr>
                </a:tc>
                <a:tc>
                  <a:txBody>
                    <a:bodyPr/>
                    <a:lstStyle/>
                    <a:p>
                      <a:pPr algn="r" rtl="0" fontAlgn="ctr"/>
                      <a:r>
                        <a:rPr lang="en-ZA" sz="2000" b="0" i="0" u="none" strike="noStrike" dirty="0" smtClean="0">
                          <a:solidFill>
                            <a:srgbClr val="000000"/>
                          </a:solidFill>
                          <a:effectLst/>
                          <a:latin typeface="Arial" panose="020B0604020202020204" pitchFamily="34" charset="0"/>
                        </a:rPr>
                        <a:t>274,529</a:t>
                      </a:r>
                      <a:endParaRPr lang="en-ZA" sz="2000" b="0" i="0" u="none" strike="noStrike" dirty="0">
                        <a:solidFill>
                          <a:srgbClr val="000000"/>
                        </a:solidFill>
                        <a:effectLst/>
                        <a:latin typeface="Arial" panose="020B0604020202020204" pitchFamily="34" charset="0"/>
                      </a:endParaRPr>
                    </a:p>
                  </a:txBody>
                  <a:tcPr marL="9525" marR="9525" marT="9525" marB="0" anchor="b">
                    <a:lnL w="12700" cap="flat" cmpd="sng" algn="ctr">
                      <a:solidFill>
                        <a:schemeClr val="accent5">
                          <a:lumMod val="75000"/>
                        </a:schemeClr>
                      </a:solidFill>
                      <a:prstDash val="solid"/>
                      <a:round/>
                      <a:headEnd type="none" w="med" len="med"/>
                      <a:tailEnd type="none" w="med" len="med"/>
                    </a:lnL>
                    <a:lnR w="12700" cap="flat" cmpd="sng" algn="ctr">
                      <a:solidFill>
                        <a:schemeClr val="accent5">
                          <a:lumMod val="75000"/>
                        </a:schemeClr>
                      </a:solidFill>
                      <a:prstDash val="solid"/>
                      <a:round/>
                      <a:headEnd type="none" w="med" len="med"/>
                      <a:tailEnd type="none" w="med" len="med"/>
                    </a:lnR>
                    <a:lnT w="12700" cap="flat" cmpd="sng" algn="ctr">
                      <a:solidFill>
                        <a:schemeClr val="accent5">
                          <a:lumMod val="75000"/>
                        </a:schemeClr>
                      </a:solidFill>
                      <a:prstDash val="solid"/>
                      <a:round/>
                      <a:headEnd type="none" w="med" len="med"/>
                      <a:tailEnd type="none" w="med" len="med"/>
                    </a:lnT>
                    <a:lnB w="12700" cap="flat" cmpd="sng" algn="ctr">
                      <a:solidFill>
                        <a:schemeClr val="accent5">
                          <a:lumMod val="75000"/>
                        </a:schemeClr>
                      </a:solidFill>
                      <a:prstDash val="solid"/>
                      <a:round/>
                      <a:headEnd type="none" w="med" len="med"/>
                      <a:tailEnd type="none" w="med" len="med"/>
                    </a:lnB>
                  </a:tcPr>
                </a:tc>
                <a:extLst>
                  <a:ext uri="{0D108BD9-81ED-4DB2-BD59-A6C34878D82A}">
                    <a16:rowId xmlns:a16="http://schemas.microsoft.com/office/drawing/2014/main" val="10002"/>
                  </a:ext>
                </a:extLst>
              </a:tr>
              <a:tr h="471583">
                <a:tc>
                  <a:txBody>
                    <a:bodyPr/>
                    <a:lstStyle/>
                    <a:p>
                      <a:r>
                        <a:rPr lang="en-ZA" sz="2000" dirty="0" smtClean="0">
                          <a:latin typeface="Arial" panose="020B0604020202020204" pitchFamily="34" charset="0"/>
                          <a:cs typeface="Arial" panose="020B0604020202020204" pitchFamily="34" charset="0"/>
                        </a:rPr>
                        <a:t>% of Budget Spent</a:t>
                      </a:r>
                      <a:endParaRPr lang="en-ZA" sz="2000" b="0" dirty="0">
                        <a:solidFill>
                          <a:schemeClr val="tx1"/>
                        </a:solidFill>
                        <a:latin typeface="Arial" panose="020B0604020202020204" pitchFamily="34" charset="0"/>
                        <a:cs typeface="Arial" panose="020B0604020202020204" pitchFamily="34" charset="0"/>
                      </a:endParaRPr>
                    </a:p>
                  </a:txBody>
                  <a:tcPr marL="91431" marR="91431" marT="45713" marB="45713" anchor="b">
                    <a:lnL w="12700" cap="flat" cmpd="sng" algn="ctr">
                      <a:solidFill>
                        <a:schemeClr val="accent5">
                          <a:lumMod val="75000"/>
                        </a:schemeClr>
                      </a:solidFill>
                      <a:prstDash val="solid"/>
                      <a:round/>
                      <a:headEnd type="none" w="med" len="med"/>
                      <a:tailEnd type="none" w="med" len="med"/>
                    </a:lnL>
                    <a:lnR w="12700" cap="flat" cmpd="sng" algn="ctr">
                      <a:solidFill>
                        <a:schemeClr val="accent5">
                          <a:lumMod val="75000"/>
                        </a:schemeClr>
                      </a:solidFill>
                      <a:prstDash val="solid"/>
                      <a:round/>
                      <a:headEnd type="none" w="med" len="med"/>
                      <a:tailEnd type="none" w="med" len="med"/>
                    </a:lnR>
                    <a:lnT w="12700" cap="flat" cmpd="sng" algn="ctr">
                      <a:solidFill>
                        <a:schemeClr val="accent5">
                          <a:lumMod val="75000"/>
                        </a:schemeClr>
                      </a:solidFill>
                      <a:prstDash val="solid"/>
                      <a:round/>
                      <a:headEnd type="none" w="med" len="med"/>
                      <a:tailEnd type="none" w="med" len="med"/>
                    </a:lnT>
                    <a:lnB w="12700" cap="flat" cmpd="sng" algn="ctr">
                      <a:solidFill>
                        <a:schemeClr val="accent5">
                          <a:lumMod val="75000"/>
                        </a:schemeClr>
                      </a:solidFill>
                      <a:prstDash val="solid"/>
                      <a:round/>
                      <a:headEnd type="none" w="med" len="med"/>
                      <a:tailEnd type="none" w="med" len="med"/>
                    </a:lnB>
                  </a:tcPr>
                </a:tc>
                <a:tc>
                  <a:txBody>
                    <a:bodyPr/>
                    <a:lstStyle/>
                    <a:p>
                      <a:pPr algn="r" rtl="0" fontAlgn="ctr"/>
                      <a:r>
                        <a:rPr lang="en-ZA" sz="2000" b="0" i="0" u="none" strike="noStrike" dirty="0" smtClean="0">
                          <a:solidFill>
                            <a:srgbClr val="000000"/>
                          </a:solidFill>
                          <a:effectLst/>
                          <a:latin typeface="Arial" panose="020B0604020202020204" pitchFamily="34" charset="0"/>
                        </a:rPr>
                        <a:t>98.67%</a:t>
                      </a:r>
                      <a:endParaRPr lang="en-ZA" sz="2000" b="0" i="0" u="none" strike="noStrike" dirty="0">
                        <a:solidFill>
                          <a:srgbClr val="000000"/>
                        </a:solidFill>
                        <a:effectLst/>
                        <a:latin typeface="Arial" panose="020B0604020202020204" pitchFamily="34" charset="0"/>
                      </a:endParaRPr>
                    </a:p>
                  </a:txBody>
                  <a:tcPr marL="9525" marR="9525" marT="9525" marB="0" anchor="b">
                    <a:lnL w="12700" cap="flat" cmpd="sng" algn="ctr">
                      <a:solidFill>
                        <a:schemeClr val="accent5">
                          <a:lumMod val="75000"/>
                        </a:schemeClr>
                      </a:solidFill>
                      <a:prstDash val="solid"/>
                      <a:round/>
                      <a:headEnd type="none" w="med" len="med"/>
                      <a:tailEnd type="none" w="med" len="med"/>
                    </a:lnL>
                    <a:lnR w="12700" cap="flat" cmpd="sng" algn="ctr">
                      <a:solidFill>
                        <a:schemeClr val="accent5">
                          <a:lumMod val="75000"/>
                        </a:schemeClr>
                      </a:solidFill>
                      <a:prstDash val="solid"/>
                      <a:round/>
                      <a:headEnd type="none" w="med" len="med"/>
                      <a:tailEnd type="none" w="med" len="med"/>
                    </a:lnR>
                    <a:lnT w="12700" cap="flat" cmpd="sng" algn="ctr">
                      <a:solidFill>
                        <a:schemeClr val="accent5">
                          <a:lumMod val="75000"/>
                        </a:schemeClr>
                      </a:solidFill>
                      <a:prstDash val="solid"/>
                      <a:round/>
                      <a:headEnd type="none" w="med" len="med"/>
                      <a:tailEnd type="none" w="med" len="med"/>
                    </a:lnT>
                    <a:lnB w="12700" cap="flat" cmpd="sng" algn="ctr">
                      <a:solidFill>
                        <a:schemeClr val="accent5">
                          <a:lumMod val="75000"/>
                        </a:schemeClr>
                      </a:solidFill>
                      <a:prstDash val="solid"/>
                      <a:round/>
                      <a:headEnd type="none" w="med" len="med"/>
                      <a:tailEnd type="none" w="med" len="med"/>
                    </a:lnB>
                  </a:tcPr>
                </a:tc>
                <a:extLst>
                  <a:ext uri="{0D108BD9-81ED-4DB2-BD59-A6C34878D82A}">
                    <a16:rowId xmlns:a16="http://schemas.microsoft.com/office/drawing/2014/main" val="10003"/>
                  </a:ext>
                </a:extLst>
              </a:tr>
              <a:tr h="457115">
                <a:tc>
                  <a:txBody>
                    <a:bodyPr/>
                    <a:lstStyle/>
                    <a:p>
                      <a:r>
                        <a:rPr lang="en-ZA" sz="2000" dirty="0" smtClean="0">
                          <a:latin typeface="Arial" panose="020B0604020202020204" pitchFamily="34" charset="0"/>
                          <a:cs typeface="Arial" panose="020B0604020202020204" pitchFamily="34" charset="0"/>
                        </a:rPr>
                        <a:t>% of Budget</a:t>
                      </a:r>
                      <a:r>
                        <a:rPr lang="en-ZA" sz="2000" baseline="0" dirty="0" smtClean="0">
                          <a:latin typeface="Arial" panose="020B0604020202020204" pitchFamily="34" charset="0"/>
                          <a:cs typeface="Arial" panose="020B0604020202020204" pitchFamily="34" charset="0"/>
                        </a:rPr>
                        <a:t> Under Spent</a:t>
                      </a:r>
                      <a:endParaRPr lang="en-ZA" sz="2000" b="0" dirty="0">
                        <a:solidFill>
                          <a:schemeClr val="tx1"/>
                        </a:solidFill>
                        <a:latin typeface="Arial" panose="020B0604020202020204" pitchFamily="34" charset="0"/>
                        <a:cs typeface="Arial" panose="020B0604020202020204" pitchFamily="34" charset="0"/>
                      </a:endParaRPr>
                    </a:p>
                  </a:txBody>
                  <a:tcPr marL="91431" marR="91431" marT="45713" marB="45713" anchor="b">
                    <a:lnL w="12700" cap="flat" cmpd="sng" algn="ctr">
                      <a:solidFill>
                        <a:schemeClr val="accent5">
                          <a:lumMod val="75000"/>
                        </a:schemeClr>
                      </a:solidFill>
                      <a:prstDash val="solid"/>
                      <a:round/>
                      <a:headEnd type="none" w="med" len="med"/>
                      <a:tailEnd type="none" w="med" len="med"/>
                    </a:lnL>
                    <a:lnR w="12700" cap="flat" cmpd="sng" algn="ctr">
                      <a:solidFill>
                        <a:schemeClr val="accent5">
                          <a:lumMod val="75000"/>
                        </a:schemeClr>
                      </a:solidFill>
                      <a:prstDash val="solid"/>
                      <a:round/>
                      <a:headEnd type="none" w="med" len="med"/>
                      <a:tailEnd type="none" w="med" len="med"/>
                    </a:lnR>
                    <a:lnT w="12700" cap="flat" cmpd="sng" algn="ctr">
                      <a:solidFill>
                        <a:schemeClr val="accent5">
                          <a:lumMod val="75000"/>
                        </a:schemeClr>
                      </a:solidFill>
                      <a:prstDash val="solid"/>
                      <a:round/>
                      <a:headEnd type="none" w="med" len="med"/>
                      <a:tailEnd type="none" w="med" len="med"/>
                    </a:lnT>
                    <a:lnB w="12700" cap="flat" cmpd="sng" algn="ctr">
                      <a:solidFill>
                        <a:schemeClr val="accent5">
                          <a:lumMod val="75000"/>
                        </a:schemeClr>
                      </a:solidFill>
                      <a:prstDash val="solid"/>
                      <a:round/>
                      <a:headEnd type="none" w="med" len="med"/>
                      <a:tailEnd type="none" w="med" len="med"/>
                    </a:lnB>
                  </a:tcPr>
                </a:tc>
                <a:tc>
                  <a:txBody>
                    <a:bodyPr/>
                    <a:lstStyle/>
                    <a:p>
                      <a:pPr algn="r" rtl="0" fontAlgn="ctr"/>
                      <a:r>
                        <a:rPr lang="en-ZA" sz="2000" b="0" i="0" u="none" strike="noStrike" dirty="0" smtClean="0">
                          <a:solidFill>
                            <a:srgbClr val="000000"/>
                          </a:solidFill>
                          <a:effectLst/>
                          <a:latin typeface="Arial" panose="020B0604020202020204" pitchFamily="34" charset="0"/>
                        </a:rPr>
                        <a:t>1.33%</a:t>
                      </a:r>
                      <a:endParaRPr lang="en-ZA" sz="2000" b="0" i="0" u="none" strike="noStrike" dirty="0">
                        <a:solidFill>
                          <a:srgbClr val="000000"/>
                        </a:solidFill>
                        <a:effectLst/>
                        <a:latin typeface="Arial" panose="020B0604020202020204" pitchFamily="34" charset="0"/>
                      </a:endParaRPr>
                    </a:p>
                  </a:txBody>
                  <a:tcPr marL="9525" marR="9525" marT="9525" marB="0" anchor="b">
                    <a:lnL w="12700" cap="flat" cmpd="sng" algn="ctr">
                      <a:solidFill>
                        <a:schemeClr val="accent5">
                          <a:lumMod val="75000"/>
                        </a:schemeClr>
                      </a:solidFill>
                      <a:prstDash val="solid"/>
                      <a:round/>
                      <a:headEnd type="none" w="med" len="med"/>
                      <a:tailEnd type="none" w="med" len="med"/>
                    </a:lnL>
                    <a:lnR w="12700" cap="flat" cmpd="sng" algn="ctr">
                      <a:solidFill>
                        <a:schemeClr val="accent5">
                          <a:lumMod val="75000"/>
                        </a:schemeClr>
                      </a:solidFill>
                      <a:prstDash val="solid"/>
                      <a:round/>
                      <a:headEnd type="none" w="med" len="med"/>
                      <a:tailEnd type="none" w="med" len="med"/>
                    </a:lnR>
                    <a:lnT w="12700" cap="flat" cmpd="sng" algn="ctr">
                      <a:solidFill>
                        <a:schemeClr val="accent5">
                          <a:lumMod val="75000"/>
                        </a:schemeClr>
                      </a:solidFill>
                      <a:prstDash val="solid"/>
                      <a:round/>
                      <a:headEnd type="none" w="med" len="med"/>
                      <a:tailEnd type="none" w="med" len="med"/>
                    </a:lnT>
                    <a:lnB w="12700" cap="flat" cmpd="sng" algn="ctr">
                      <a:solidFill>
                        <a:schemeClr val="accent5">
                          <a:lumMod val="75000"/>
                        </a:schemeClr>
                      </a:solidFill>
                      <a:prstDash val="solid"/>
                      <a:round/>
                      <a:headEnd type="none" w="med" len="med"/>
                      <a:tailEnd type="none" w="med" len="med"/>
                    </a:lnB>
                  </a:tcPr>
                </a:tc>
                <a:extLst>
                  <a:ext uri="{0D108BD9-81ED-4DB2-BD59-A6C34878D82A}">
                    <a16:rowId xmlns:a16="http://schemas.microsoft.com/office/drawing/2014/main" val="10005"/>
                  </a:ext>
                </a:extLst>
              </a:tr>
              <a:tr h="471583">
                <a:tc>
                  <a:txBody>
                    <a:bodyPr/>
                    <a:lstStyle/>
                    <a:p>
                      <a:r>
                        <a:rPr lang="en-ZA" sz="2000" b="1" dirty="0" smtClean="0">
                          <a:latin typeface="Arial" panose="020B0604020202020204" pitchFamily="34" charset="0"/>
                          <a:cs typeface="Arial" panose="020B0604020202020204" pitchFamily="34" charset="0"/>
                        </a:rPr>
                        <a:t>Budget Under</a:t>
                      </a:r>
                      <a:r>
                        <a:rPr lang="en-ZA" sz="2000" b="1" baseline="0" dirty="0" smtClean="0">
                          <a:latin typeface="Arial" panose="020B0604020202020204" pitchFamily="34" charset="0"/>
                          <a:cs typeface="Arial" panose="020B0604020202020204" pitchFamily="34" charset="0"/>
                        </a:rPr>
                        <a:t> S</a:t>
                      </a:r>
                      <a:r>
                        <a:rPr lang="en-ZA" sz="2000" b="1" dirty="0" smtClean="0">
                          <a:latin typeface="Arial" panose="020B0604020202020204" pitchFamily="34" charset="0"/>
                          <a:cs typeface="Arial" panose="020B0604020202020204" pitchFamily="34" charset="0"/>
                        </a:rPr>
                        <a:t>pent</a:t>
                      </a:r>
                      <a:endParaRPr lang="en-ZA" sz="2000" b="1" dirty="0">
                        <a:solidFill>
                          <a:schemeClr val="tx1"/>
                        </a:solidFill>
                        <a:latin typeface="Arial" panose="020B0604020202020204" pitchFamily="34" charset="0"/>
                        <a:cs typeface="Arial" panose="020B0604020202020204" pitchFamily="34" charset="0"/>
                      </a:endParaRPr>
                    </a:p>
                  </a:txBody>
                  <a:tcPr marL="91431" marR="91431" marT="45713" marB="45713" anchor="b">
                    <a:lnL w="12700" cap="flat" cmpd="sng" algn="ctr">
                      <a:solidFill>
                        <a:schemeClr val="accent5">
                          <a:lumMod val="75000"/>
                        </a:schemeClr>
                      </a:solidFill>
                      <a:prstDash val="solid"/>
                      <a:round/>
                      <a:headEnd type="none" w="med" len="med"/>
                      <a:tailEnd type="none" w="med" len="med"/>
                    </a:lnL>
                    <a:lnR w="12700" cap="flat" cmpd="sng" algn="ctr">
                      <a:solidFill>
                        <a:schemeClr val="accent5">
                          <a:lumMod val="75000"/>
                        </a:schemeClr>
                      </a:solidFill>
                      <a:prstDash val="solid"/>
                      <a:round/>
                      <a:headEnd type="none" w="med" len="med"/>
                      <a:tailEnd type="none" w="med" len="med"/>
                    </a:lnR>
                    <a:lnT w="12700" cap="flat" cmpd="sng" algn="ctr">
                      <a:solidFill>
                        <a:schemeClr val="accent5">
                          <a:lumMod val="75000"/>
                        </a:schemeClr>
                      </a:solidFill>
                      <a:prstDash val="solid"/>
                      <a:round/>
                      <a:headEnd type="none" w="med" len="med"/>
                      <a:tailEnd type="none" w="med" len="med"/>
                    </a:lnT>
                    <a:lnB w="12700" cap="flat" cmpd="sng" algn="ctr">
                      <a:solidFill>
                        <a:schemeClr val="accent5">
                          <a:lumMod val="75000"/>
                        </a:schemeClr>
                      </a:solidFill>
                      <a:prstDash val="solid"/>
                      <a:round/>
                      <a:headEnd type="none" w="med" len="med"/>
                      <a:tailEnd type="none" w="med" len="med"/>
                    </a:lnB>
                  </a:tcPr>
                </a:tc>
                <a:tc>
                  <a:txBody>
                    <a:bodyPr/>
                    <a:lstStyle/>
                    <a:p>
                      <a:pPr algn="r" rtl="0" fontAlgn="ctr"/>
                      <a:r>
                        <a:rPr lang="en-ZA" sz="2000" b="1" i="0" u="none" strike="noStrike" dirty="0" smtClean="0">
                          <a:solidFill>
                            <a:srgbClr val="000000"/>
                          </a:solidFill>
                          <a:effectLst/>
                          <a:latin typeface="Arial" panose="020B0604020202020204" pitchFamily="34" charset="0"/>
                        </a:rPr>
                        <a:t>3,700</a:t>
                      </a:r>
                      <a:endParaRPr lang="en-ZA" sz="2000" b="1" i="0" u="none" strike="noStrike" dirty="0">
                        <a:solidFill>
                          <a:srgbClr val="000000"/>
                        </a:solidFill>
                        <a:effectLst/>
                        <a:latin typeface="Arial" panose="020B0604020202020204" pitchFamily="34" charset="0"/>
                      </a:endParaRPr>
                    </a:p>
                  </a:txBody>
                  <a:tcPr marL="9525" marR="9525" marT="9525" marB="0" anchor="b">
                    <a:lnL w="12700" cap="flat" cmpd="sng" algn="ctr">
                      <a:solidFill>
                        <a:schemeClr val="accent5">
                          <a:lumMod val="75000"/>
                        </a:schemeClr>
                      </a:solidFill>
                      <a:prstDash val="solid"/>
                      <a:round/>
                      <a:headEnd type="none" w="med" len="med"/>
                      <a:tailEnd type="none" w="med" len="med"/>
                    </a:lnL>
                    <a:lnR w="12700" cap="flat" cmpd="sng" algn="ctr">
                      <a:solidFill>
                        <a:schemeClr val="accent5">
                          <a:lumMod val="75000"/>
                        </a:schemeClr>
                      </a:solidFill>
                      <a:prstDash val="solid"/>
                      <a:round/>
                      <a:headEnd type="none" w="med" len="med"/>
                      <a:tailEnd type="none" w="med" len="med"/>
                    </a:lnR>
                    <a:lnT w="12700" cap="flat" cmpd="sng" algn="ctr">
                      <a:solidFill>
                        <a:schemeClr val="accent5">
                          <a:lumMod val="75000"/>
                        </a:schemeClr>
                      </a:solidFill>
                      <a:prstDash val="solid"/>
                      <a:round/>
                      <a:headEnd type="none" w="med" len="med"/>
                      <a:tailEnd type="none" w="med" len="med"/>
                    </a:lnT>
                    <a:lnB w="12700" cap="flat" cmpd="sng" algn="ctr">
                      <a:solidFill>
                        <a:schemeClr val="accent5">
                          <a:lumMod val="75000"/>
                        </a:schemeClr>
                      </a:solidFill>
                      <a:prstDash val="solid"/>
                      <a:round/>
                      <a:headEnd type="none" w="med" len="med"/>
                      <a:tailEnd type="none" w="med" len="med"/>
                    </a:lnB>
                  </a:tcPr>
                </a:tc>
                <a:extLst>
                  <a:ext uri="{0D108BD9-81ED-4DB2-BD59-A6C34878D82A}">
                    <a16:rowId xmlns:a16="http://schemas.microsoft.com/office/drawing/2014/main" val="10006"/>
                  </a:ext>
                </a:extLst>
              </a:tr>
            </a:tbl>
          </a:graphicData>
        </a:graphic>
      </p:graphicFrame>
      <p:sp>
        <p:nvSpPr>
          <p:cNvPr id="13" name="Title 1"/>
          <p:cNvSpPr txBox="1">
            <a:spLocks/>
          </p:cNvSpPr>
          <p:nvPr/>
        </p:nvSpPr>
        <p:spPr>
          <a:xfrm>
            <a:off x="414151" y="579187"/>
            <a:ext cx="8457749" cy="897144"/>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spcBef>
                <a:spcPts val="0"/>
              </a:spcBef>
            </a:pPr>
            <a:endParaRPr lang="en-US" sz="3200" spc="-25" dirty="0">
              <a:solidFill>
                <a:srgbClr val="993300"/>
              </a:solidFill>
              <a:latin typeface="Berlin Sans FB Demi" panose="020E0802020502020306" pitchFamily="34" charset="0"/>
            </a:endParaRPr>
          </a:p>
        </p:txBody>
      </p:sp>
      <p:sp>
        <p:nvSpPr>
          <p:cNvPr id="4" name="Slide Number Placeholder 3"/>
          <p:cNvSpPr>
            <a:spLocks noGrp="1"/>
          </p:cNvSpPr>
          <p:nvPr>
            <p:ph type="sldNum" sz="quarter" idx="12"/>
          </p:nvPr>
        </p:nvSpPr>
        <p:spPr/>
        <p:txBody>
          <a:bodyPr/>
          <a:lstStyle/>
          <a:p>
            <a:fld id="{CDAF3C70-3F06-4597-AE16-5F5EF8F327DE}" type="slidenum">
              <a:rPr lang="en-ZA" sz="1400" smtClean="0">
                <a:latin typeface="Arial" panose="020B0604020202020204" pitchFamily="34" charset="0"/>
                <a:cs typeface="Arial" panose="020B0604020202020204" pitchFamily="34" charset="0"/>
              </a:rPr>
              <a:t>8</a:t>
            </a:fld>
            <a:endParaRPr lang="en-ZA" sz="1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96705429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539552" y="97469"/>
            <a:ext cx="8424936" cy="461665"/>
          </a:xfrm>
          <a:prstGeom prst="rect">
            <a:avLst/>
          </a:prstGeom>
          <a:noFill/>
        </p:spPr>
        <p:txBody>
          <a:bodyPr wrap="square" rtlCol="0">
            <a:spAutoFit/>
          </a:bodyPr>
          <a:lstStyle/>
          <a:p>
            <a:pPr algn="ctr"/>
            <a:r>
              <a:rPr lang="en-US" sz="2400" b="1" dirty="0" smtClean="0">
                <a:solidFill>
                  <a:srgbClr val="993300"/>
                </a:solidFill>
                <a:latin typeface="Berlin Sans FB Demi" panose="020E0802020502020306" pitchFamily="34" charset="0"/>
                <a:cs typeface="Arial" panose="020B0604020202020204" pitchFamily="34" charset="0"/>
              </a:rPr>
              <a:t>2019/20 BREAKDOWN OF BUDGET UNDER SPENT  </a:t>
            </a:r>
            <a:endParaRPr lang="en-US" sz="2400" b="1" dirty="0">
              <a:solidFill>
                <a:srgbClr val="993300"/>
              </a:solidFill>
              <a:latin typeface="Berlin Sans FB Demi" panose="020E0802020502020306" pitchFamily="34" charset="0"/>
              <a:cs typeface="Arial" panose="020B0604020202020204" pitchFamily="34" charset="0"/>
            </a:endParaRPr>
          </a:p>
        </p:txBody>
      </p:sp>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422972" y="6597352"/>
            <a:ext cx="221036" cy="267570"/>
          </a:xfrm>
          <a:prstGeom prst="rect">
            <a:avLst/>
          </a:prstGeom>
        </p:spPr>
      </p:pic>
      <p:sp>
        <p:nvSpPr>
          <p:cNvPr id="11" name="Content Placeholder 1"/>
          <p:cNvSpPr txBox="1">
            <a:spLocks/>
          </p:cNvSpPr>
          <p:nvPr/>
        </p:nvSpPr>
        <p:spPr>
          <a:xfrm>
            <a:off x="578864" y="3789040"/>
            <a:ext cx="7918916" cy="2664296"/>
          </a:xfrm>
          <a:prstGeom prst="rect">
            <a:avLst/>
          </a:prstGeom>
        </p:spPr>
        <p:txBody>
          <a:bodyPr vert="horz" lIns="91440" tIns="45720" rIns="91440" bIns="45720" rtlCol="0">
            <a:noAutofit/>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lgn="just"/>
            <a:r>
              <a:rPr lang="en-ZA" sz="2000" i="1" dirty="0" smtClean="0">
                <a:solidFill>
                  <a:srgbClr val="000000"/>
                </a:solidFill>
                <a:latin typeface="Arial" panose="020B0604020202020204" pitchFamily="34" charset="0"/>
                <a:cs typeface="Arial" panose="020B0604020202020204" pitchFamily="34" charset="0"/>
              </a:rPr>
              <a:t>Reason for variances:</a:t>
            </a:r>
            <a:endParaRPr lang="en-ZA" sz="2000" i="1" dirty="0">
              <a:solidFill>
                <a:srgbClr val="000000"/>
              </a:solidFill>
              <a:latin typeface="Arial" panose="020B0604020202020204" pitchFamily="34" charset="0"/>
              <a:cs typeface="Arial" panose="020B0604020202020204" pitchFamily="34" charset="0"/>
            </a:endParaRPr>
          </a:p>
          <a:p>
            <a:pPr marL="285750" indent="-285750" algn="just">
              <a:buFont typeface="Arial" panose="020B0604020202020204" pitchFamily="34" charset="0"/>
              <a:buChar char="•"/>
            </a:pPr>
            <a:r>
              <a:rPr lang="en-ZA" sz="2000" dirty="0" smtClean="0">
                <a:solidFill>
                  <a:srgbClr val="000000"/>
                </a:solidFill>
                <a:latin typeface="Arial" panose="020B0604020202020204" pitchFamily="34" charset="0"/>
                <a:cs typeface="Arial" panose="020B0604020202020204" pitchFamily="34" charset="0"/>
              </a:rPr>
              <a:t>Suppliers delayed with invoices due to Covid-19</a:t>
            </a:r>
            <a:r>
              <a:rPr lang="en-US" sz="2000" dirty="0" smtClean="0">
                <a:solidFill>
                  <a:schemeClr val="tx1"/>
                </a:solidFill>
                <a:latin typeface="Arial" panose="020B0604020202020204" pitchFamily="34" charset="0"/>
                <a:ea typeface="Calibri" panose="020F0502020204030204" pitchFamily="34" charset="0"/>
              </a:rPr>
              <a:t> related complications.</a:t>
            </a:r>
          </a:p>
          <a:p>
            <a:pPr marL="285750" indent="-285750" algn="just">
              <a:buFont typeface="Arial" panose="020B0604020202020204" pitchFamily="34" charset="0"/>
              <a:buChar char="•"/>
            </a:pPr>
            <a:r>
              <a:rPr lang="en-US" sz="2000" dirty="0" smtClean="0">
                <a:solidFill>
                  <a:schemeClr val="tx1"/>
                </a:solidFill>
                <a:latin typeface="Arial" panose="020B0604020202020204" pitchFamily="34" charset="0"/>
                <a:ea typeface="Calibri" panose="020F0502020204030204" pitchFamily="34" charset="0"/>
              </a:rPr>
              <a:t>Some orders could not be paid by suppliers due to Covid-19 related challenges.</a:t>
            </a:r>
          </a:p>
          <a:p>
            <a:pPr marL="285750" indent="-285750" algn="just">
              <a:buFont typeface="Arial" panose="020B0604020202020204" pitchFamily="34" charset="0"/>
              <a:buChar char="•"/>
            </a:pPr>
            <a:r>
              <a:rPr lang="en-ZA" sz="2000" dirty="0" err="1" smtClean="0">
                <a:solidFill>
                  <a:srgbClr val="000000"/>
                </a:solidFill>
                <a:latin typeface="Arial" panose="020B0604020202020204" pitchFamily="34" charset="0"/>
                <a:cs typeface="Arial" panose="020B0604020202020204" pitchFamily="34" charset="0"/>
              </a:rPr>
              <a:t>SITA</a:t>
            </a:r>
            <a:r>
              <a:rPr lang="en-ZA" sz="2000" dirty="0" smtClean="0">
                <a:solidFill>
                  <a:srgbClr val="000000"/>
                </a:solidFill>
                <a:latin typeface="Arial" panose="020B0604020202020204" pitchFamily="34" charset="0"/>
                <a:cs typeface="Arial" panose="020B0604020202020204" pitchFamily="34" charset="0"/>
              </a:rPr>
              <a:t> related delays in procuring new video conference facility. Roll-over request of R2.3 million was submitted to National Treasury for consideration.</a:t>
            </a:r>
          </a:p>
          <a:p>
            <a:pPr algn="just"/>
            <a:endParaRPr lang="en-ZA" sz="2000" dirty="0">
              <a:solidFill>
                <a:srgbClr val="000000"/>
              </a:solidFill>
              <a:latin typeface="Arial" panose="020B0604020202020204" pitchFamily="34" charset="0"/>
              <a:cs typeface="Arial" panose="020B0604020202020204" pitchFamily="34" charset="0"/>
            </a:endParaRPr>
          </a:p>
          <a:p>
            <a:pPr algn="just"/>
            <a:endParaRPr lang="en-ZA" sz="2000" dirty="0" smtClean="0">
              <a:solidFill>
                <a:srgbClr val="000000"/>
              </a:solidFill>
              <a:latin typeface="Arial" panose="020B0604020202020204" pitchFamily="34" charset="0"/>
              <a:cs typeface="Arial" panose="020B0604020202020204" pitchFamily="34" charset="0"/>
            </a:endParaRPr>
          </a:p>
          <a:p>
            <a:pPr marL="342900" indent="-342900" algn="just">
              <a:buFont typeface="Arial" panose="020B0604020202020204" pitchFamily="34" charset="0"/>
              <a:buChar char="•"/>
            </a:pPr>
            <a:endParaRPr lang="en-US" sz="2000" dirty="0">
              <a:solidFill>
                <a:srgbClr val="000000"/>
              </a:solidFill>
              <a:latin typeface="Arial" panose="020B0604020202020204" pitchFamily="34" charset="0"/>
              <a:cs typeface="Arial" panose="020B0604020202020204" pitchFamily="34" charset="0"/>
            </a:endParaRPr>
          </a:p>
          <a:p>
            <a:pPr marL="342900" indent="-342900" algn="just">
              <a:buFont typeface="Arial" panose="020B0604020202020204" pitchFamily="34" charset="0"/>
              <a:buChar char="•"/>
            </a:pPr>
            <a:endParaRPr lang="en-ZA" sz="2000" dirty="0" smtClean="0">
              <a:solidFill>
                <a:srgbClr val="000000"/>
              </a:solidFill>
              <a:latin typeface="Arial" panose="020B0604020202020204" pitchFamily="34" charset="0"/>
              <a:cs typeface="Arial" panose="020B0604020202020204" pitchFamily="34" charset="0"/>
            </a:endParaRPr>
          </a:p>
          <a:p>
            <a:pPr marL="342900" indent="-342900" algn="just">
              <a:buFont typeface="Arial" panose="020B0604020202020204" pitchFamily="34" charset="0"/>
              <a:buChar char="•"/>
            </a:pPr>
            <a:endParaRPr lang="en-US" sz="2000" dirty="0">
              <a:solidFill>
                <a:srgbClr val="000000"/>
              </a:solidFill>
              <a:latin typeface="Arial" panose="020B0604020202020204" pitchFamily="34" charset="0"/>
              <a:cs typeface="Arial" panose="020B0604020202020204" pitchFamily="34" charset="0"/>
            </a:endParaRPr>
          </a:p>
        </p:txBody>
      </p:sp>
      <p:graphicFrame>
        <p:nvGraphicFramePr>
          <p:cNvPr id="12" name="Content Placeholder 3"/>
          <p:cNvGraphicFramePr>
            <a:graphicFrameLocks/>
          </p:cNvGraphicFramePr>
          <p:nvPr>
            <p:extLst>
              <p:ext uri="{D42A27DB-BD31-4B8C-83A1-F6EECF244321}">
                <p14:modId xmlns:p14="http://schemas.microsoft.com/office/powerpoint/2010/main" val="4150812145"/>
              </p:ext>
            </p:extLst>
          </p:nvPr>
        </p:nvGraphicFramePr>
        <p:xfrm>
          <a:off x="718048" y="692698"/>
          <a:ext cx="7774900" cy="3010763"/>
        </p:xfrm>
        <a:graphic>
          <a:graphicData uri="http://schemas.openxmlformats.org/drawingml/2006/table">
            <a:tbl>
              <a:tblPr firstRow="1" bandRow="1">
                <a:tableStyleId>{46F890A9-2807-4EBB-B81D-B2AA78EC7F39}</a:tableStyleId>
              </a:tblPr>
              <a:tblGrid>
                <a:gridCol w="5009745">
                  <a:extLst>
                    <a:ext uri="{9D8B030D-6E8A-4147-A177-3AD203B41FA5}">
                      <a16:colId xmlns:a16="http://schemas.microsoft.com/office/drawing/2014/main" val="20000"/>
                    </a:ext>
                  </a:extLst>
                </a:gridCol>
                <a:gridCol w="2765155">
                  <a:extLst>
                    <a:ext uri="{9D8B030D-6E8A-4147-A177-3AD203B41FA5}">
                      <a16:colId xmlns:a16="http://schemas.microsoft.com/office/drawing/2014/main" val="20001"/>
                    </a:ext>
                  </a:extLst>
                </a:gridCol>
              </a:tblGrid>
              <a:tr h="430109">
                <a:tc>
                  <a:txBody>
                    <a:bodyPr/>
                    <a:lstStyle/>
                    <a:p>
                      <a:pPr algn="ctr"/>
                      <a:endParaRPr lang="en-ZA" sz="2000" b="0" dirty="0">
                        <a:solidFill>
                          <a:schemeClr val="tx1"/>
                        </a:solidFill>
                        <a:latin typeface="Arial" panose="020B0604020202020204" pitchFamily="34" charset="0"/>
                        <a:cs typeface="Arial" panose="020B0604020202020204" pitchFamily="34" charset="0"/>
                      </a:endParaRPr>
                    </a:p>
                  </a:txBody>
                  <a:tcPr marL="91431" marR="91431" marT="45713" marB="45713" anchor="ctr">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solidFill>
                      <a:srgbClr val="006666"/>
                    </a:solidFill>
                  </a:tcPr>
                </a:tc>
                <a:tc>
                  <a:txBody>
                    <a:bodyPr/>
                    <a:lstStyle/>
                    <a:p>
                      <a:pPr algn="r"/>
                      <a:r>
                        <a:rPr lang="en-ZA" sz="2000" dirty="0" smtClean="0">
                          <a:latin typeface="Arial" panose="020B0604020202020204" pitchFamily="34" charset="0"/>
                          <a:cs typeface="Arial" panose="020B0604020202020204" pitchFamily="34" charset="0"/>
                        </a:rPr>
                        <a:t>R’000</a:t>
                      </a:r>
                      <a:endParaRPr lang="en-ZA" sz="2000" b="0" dirty="0">
                        <a:solidFill>
                          <a:srgbClr val="FFFFCC"/>
                        </a:solidFill>
                        <a:latin typeface="Arial" panose="020B0604020202020204" pitchFamily="34" charset="0"/>
                        <a:cs typeface="Arial" panose="020B0604020202020204" pitchFamily="34" charset="0"/>
                      </a:endParaRPr>
                    </a:p>
                  </a:txBody>
                  <a:tcPr marL="91431" marR="91431" marT="45713" marB="45713" anchor="ctr">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solidFill>
                      <a:srgbClr val="006666"/>
                    </a:solidFill>
                  </a:tcPr>
                </a:tc>
                <a:extLst>
                  <a:ext uri="{0D108BD9-81ED-4DB2-BD59-A6C34878D82A}">
                    <a16:rowId xmlns:a16="http://schemas.microsoft.com/office/drawing/2014/main" val="10000"/>
                  </a:ext>
                </a:extLst>
              </a:tr>
              <a:tr h="430109">
                <a:tc>
                  <a:txBody>
                    <a:bodyPr/>
                    <a:lstStyle/>
                    <a:p>
                      <a:r>
                        <a:rPr lang="en-ZA" sz="2000" b="0" dirty="0" smtClean="0">
                          <a:solidFill>
                            <a:schemeClr val="tx1"/>
                          </a:solidFill>
                          <a:latin typeface="Arial" panose="020B0604020202020204" pitchFamily="34" charset="0"/>
                          <a:cs typeface="Arial" panose="020B0604020202020204" pitchFamily="34" charset="0"/>
                        </a:rPr>
                        <a:t>Compensation</a:t>
                      </a:r>
                      <a:r>
                        <a:rPr lang="en-ZA" sz="2000" b="0" baseline="0" dirty="0" smtClean="0">
                          <a:solidFill>
                            <a:schemeClr val="tx1"/>
                          </a:solidFill>
                          <a:latin typeface="Arial" panose="020B0604020202020204" pitchFamily="34" charset="0"/>
                          <a:cs typeface="Arial" panose="020B0604020202020204" pitchFamily="34" charset="0"/>
                        </a:rPr>
                        <a:t> of Employees</a:t>
                      </a:r>
                      <a:endParaRPr lang="en-ZA" sz="2000" b="0" dirty="0">
                        <a:solidFill>
                          <a:schemeClr val="tx1"/>
                        </a:solidFill>
                        <a:latin typeface="Arial" panose="020B0604020202020204" pitchFamily="34" charset="0"/>
                        <a:cs typeface="Arial" panose="020B0604020202020204" pitchFamily="34" charset="0"/>
                      </a:endParaRPr>
                    </a:p>
                  </a:txBody>
                  <a:tcPr marL="91431" marR="91431" marT="45713" marB="45713" anchor="ctr">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tcPr>
                </a:tc>
                <a:tc>
                  <a:txBody>
                    <a:bodyPr/>
                    <a:lstStyle/>
                    <a:p>
                      <a:pPr algn="r" rtl="0" fontAlgn="b"/>
                      <a:r>
                        <a:rPr lang="en-ZA" sz="2000" b="0" i="0" u="none" strike="noStrike" dirty="0" smtClean="0">
                          <a:solidFill>
                            <a:srgbClr val="000000"/>
                          </a:solidFill>
                          <a:effectLst/>
                          <a:latin typeface="Arial" panose="020B0604020202020204" pitchFamily="34" charset="0"/>
                        </a:rPr>
                        <a:t>130</a:t>
                      </a:r>
                      <a:endParaRPr lang="en-ZA" sz="2000" b="0" i="0" u="none" strike="noStrike" dirty="0">
                        <a:solidFill>
                          <a:srgbClr val="000000"/>
                        </a:solidFill>
                        <a:effectLst/>
                        <a:latin typeface="Arial" panose="020B0604020202020204" pitchFamily="34" charset="0"/>
                      </a:endParaRPr>
                    </a:p>
                  </a:txBody>
                  <a:tcPr marL="9525" marR="9525" marT="9525" marB="0" anchor="ctr">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tcPr>
                </a:tc>
                <a:extLst>
                  <a:ext uri="{0D108BD9-81ED-4DB2-BD59-A6C34878D82A}">
                    <a16:rowId xmlns:a16="http://schemas.microsoft.com/office/drawing/2014/main" val="10001"/>
                  </a:ext>
                </a:extLst>
              </a:tr>
              <a:tr h="430109">
                <a:tc>
                  <a:txBody>
                    <a:bodyPr/>
                    <a:lstStyle/>
                    <a:p>
                      <a:r>
                        <a:rPr lang="en-ZA" sz="2000" b="0" dirty="0" smtClean="0">
                          <a:solidFill>
                            <a:schemeClr val="tx1"/>
                          </a:solidFill>
                          <a:latin typeface="Arial" panose="020B0604020202020204" pitchFamily="34" charset="0"/>
                          <a:cs typeface="Arial" panose="020B0604020202020204" pitchFamily="34" charset="0"/>
                        </a:rPr>
                        <a:t>Goods and</a:t>
                      </a:r>
                      <a:r>
                        <a:rPr lang="en-ZA" sz="2000" b="0" baseline="0" dirty="0" smtClean="0">
                          <a:solidFill>
                            <a:schemeClr val="tx1"/>
                          </a:solidFill>
                          <a:latin typeface="Arial" panose="020B0604020202020204" pitchFamily="34" charset="0"/>
                          <a:cs typeface="Arial" panose="020B0604020202020204" pitchFamily="34" charset="0"/>
                        </a:rPr>
                        <a:t> Services</a:t>
                      </a:r>
                      <a:endParaRPr lang="en-ZA" sz="2000" b="0" dirty="0">
                        <a:solidFill>
                          <a:schemeClr val="tx1"/>
                        </a:solidFill>
                        <a:latin typeface="Arial" panose="020B0604020202020204" pitchFamily="34" charset="0"/>
                        <a:cs typeface="Arial" panose="020B0604020202020204" pitchFamily="34" charset="0"/>
                      </a:endParaRPr>
                    </a:p>
                  </a:txBody>
                  <a:tcPr marL="91431" marR="91431" marT="45713" marB="45713" anchor="ctr">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tcPr>
                </a:tc>
                <a:tc>
                  <a:txBody>
                    <a:bodyPr/>
                    <a:lstStyle/>
                    <a:p>
                      <a:pPr algn="r" rtl="0" fontAlgn="ctr"/>
                      <a:r>
                        <a:rPr lang="en-ZA" sz="2000" b="0" i="0" u="none" strike="noStrike" dirty="0" smtClean="0">
                          <a:solidFill>
                            <a:srgbClr val="000000"/>
                          </a:solidFill>
                          <a:effectLst/>
                          <a:latin typeface="Arial" panose="020B0604020202020204" pitchFamily="34" charset="0"/>
                        </a:rPr>
                        <a:t>3,828</a:t>
                      </a:r>
                      <a:endParaRPr lang="en-ZA" sz="2000" b="0" i="0" u="none" strike="noStrike" dirty="0">
                        <a:solidFill>
                          <a:srgbClr val="000000"/>
                        </a:solidFill>
                        <a:effectLst/>
                        <a:latin typeface="Arial" panose="020B0604020202020204" pitchFamily="34" charset="0"/>
                      </a:endParaRPr>
                    </a:p>
                  </a:txBody>
                  <a:tcPr marL="9525" marR="9525" marT="9525" marB="0" anchor="ctr">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tcPr>
                </a:tc>
                <a:extLst>
                  <a:ext uri="{0D108BD9-81ED-4DB2-BD59-A6C34878D82A}">
                    <a16:rowId xmlns:a16="http://schemas.microsoft.com/office/drawing/2014/main" val="10002"/>
                  </a:ext>
                </a:extLst>
              </a:tr>
              <a:tr h="430109">
                <a:tc>
                  <a:txBody>
                    <a:bodyPr/>
                    <a:lstStyle/>
                    <a:p>
                      <a:r>
                        <a:rPr lang="en-ZA" sz="2000" b="0" dirty="0" smtClean="0">
                          <a:solidFill>
                            <a:schemeClr val="tx1"/>
                          </a:solidFill>
                          <a:latin typeface="Arial" panose="020B0604020202020204" pitchFamily="34" charset="0"/>
                          <a:cs typeface="Arial" panose="020B0604020202020204" pitchFamily="34" charset="0"/>
                        </a:rPr>
                        <a:t>Transfers</a:t>
                      </a:r>
                      <a:r>
                        <a:rPr lang="en-ZA" sz="2000" b="0" baseline="0" dirty="0" smtClean="0">
                          <a:solidFill>
                            <a:schemeClr val="tx1"/>
                          </a:solidFill>
                          <a:latin typeface="Arial" panose="020B0604020202020204" pitchFamily="34" charset="0"/>
                          <a:cs typeface="Arial" panose="020B0604020202020204" pitchFamily="34" charset="0"/>
                        </a:rPr>
                        <a:t> and Subsidies</a:t>
                      </a:r>
                      <a:endParaRPr lang="en-ZA" sz="2000" b="0" dirty="0">
                        <a:solidFill>
                          <a:schemeClr val="tx1"/>
                        </a:solidFill>
                        <a:latin typeface="Arial" panose="020B0604020202020204" pitchFamily="34" charset="0"/>
                        <a:cs typeface="Arial" panose="020B0604020202020204" pitchFamily="34" charset="0"/>
                      </a:endParaRPr>
                    </a:p>
                  </a:txBody>
                  <a:tcPr marL="91431" marR="91431" marT="45713" marB="45713" anchor="ctr">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tcPr>
                </a:tc>
                <a:tc>
                  <a:txBody>
                    <a:bodyPr/>
                    <a:lstStyle/>
                    <a:p>
                      <a:pPr algn="r" rtl="0" fontAlgn="ctr"/>
                      <a:r>
                        <a:rPr lang="en-ZA" sz="2000" b="0" i="0" u="none" strike="noStrike" dirty="0" smtClean="0">
                          <a:solidFill>
                            <a:schemeClr val="tx1"/>
                          </a:solidFill>
                          <a:effectLst/>
                          <a:latin typeface="Arial" panose="020B0604020202020204" pitchFamily="34" charset="0"/>
                        </a:rPr>
                        <a:t>2</a:t>
                      </a:r>
                      <a:endParaRPr lang="en-ZA" sz="2000" b="0" i="0" u="none" strike="noStrike" dirty="0">
                        <a:solidFill>
                          <a:schemeClr val="tx1"/>
                        </a:solidFill>
                        <a:effectLst/>
                        <a:latin typeface="Arial" panose="020B0604020202020204" pitchFamily="34" charset="0"/>
                      </a:endParaRPr>
                    </a:p>
                  </a:txBody>
                  <a:tcPr marL="9525" marR="9525" marT="9525" marB="0" anchor="ctr">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tcPr>
                </a:tc>
                <a:extLst>
                  <a:ext uri="{0D108BD9-81ED-4DB2-BD59-A6C34878D82A}">
                    <a16:rowId xmlns:a16="http://schemas.microsoft.com/office/drawing/2014/main" val="10003"/>
                  </a:ext>
                </a:extLst>
              </a:tr>
              <a:tr h="430109">
                <a:tc>
                  <a:txBody>
                    <a:bodyPr/>
                    <a:lstStyle/>
                    <a:p>
                      <a:r>
                        <a:rPr lang="en-ZA" sz="2000" b="0" dirty="0" smtClean="0">
                          <a:solidFill>
                            <a:schemeClr val="tx1"/>
                          </a:solidFill>
                          <a:latin typeface="Arial" panose="020B0604020202020204" pitchFamily="34" charset="0"/>
                          <a:cs typeface="Arial" panose="020B0604020202020204" pitchFamily="34" charset="0"/>
                        </a:rPr>
                        <a:t>Payment for Capital Assets</a:t>
                      </a:r>
                      <a:endParaRPr lang="en-ZA" sz="2000" b="0" dirty="0">
                        <a:solidFill>
                          <a:schemeClr val="tx1"/>
                        </a:solidFill>
                        <a:latin typeface="Arial" panose="020B0604020202020204" pitchFamily="34" charset="0"/>
                        <a:cs typeface="Arial" panose="020B0604020202020204" pitchFamily="34" charset="0"/>
                      </a:endParaRPr>
                    </a:p>
                  </a:txBody>
                  <a:tcPr marL="91431" marR="91431" marT="45713" marB="45713" anchor="ctr">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tcPr>
                </a:tc>
                <a:tc>
                  <a:txBody>
                    <a:bodyPr/>
                    <a:lstStyle/>
                    <a:p>
                      <a:pPr algn="r" rtl="0" fontAlgn="ctr"/>
                      <a:r>
                        <a:rPr lang="en-ZA" sz="2000" b="0" i="0" u="none" strike="noStrike" dirty="0" smtClean="0">
                          <a:solidFill>
                            <a:schemeClr val="tx1"/>
                          </a:solidFill>
                          <a:effectLst/>
                          <a:latin typeface="Arial" panose="020B0604020202020204" pitchFamily="34" charset="0"/>
                        </a:rPr>
                        <a:t>11</a:t>
                      </a:r>
                      <a:endParaRPr lang="en-ZA" sz="2000" b="0" i="0" u="none" strike="noStrike" dirty="0">
                        <a:solidFill>
                          <a:schemeClr val="tx1"/>
                        </a:solidFill>
                        <a:effectLst/>
                        <a:latin typeface="Arial" panose="020B0604020202020204" pitchFamily="34" charset="0"/>
                      </a:endParaRPr>
                    </a:p>
                  </a:txBody>
                  <a:tcPr marL="9525" marR="9525" marT="9525" marB="0" anchor="ctr">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tcPr>
                </a:tc>
                <a:extLst>
                  <a:ext uri="{0D108BD9-81ED-4DB2-BD59-A6C34878D82A}">
                    <a16:rowId xmlns:a16="http://schemas.microsoft.com/office/drawing/2014/main" val="10004"/>
                  </a:ext>
                </a:extLst>
              </a:tr>
              <a:tr h="430109">
                <a:tc>
                  <a:txBody>
                    <a:bodyPr/>
                    <a:lstStyle/>
                    <a:p>
                      <a:r>
                        <a:rPr lang="en-ZA" sz="2000" b="0" dirty="0" smtClean="0">
                          <a:solidFill>
                            <a:schemeClr val="tx1"/>
                          </a:solidFill>
                          <a:latin typeface="Arial" panose="020B0604020202020204" pitchFamily="34" charset="0"/>
                          <a:cs typeface="Arial" panose="020B0604020202020204" pitchFamily="34" charset="0"/>
                        </a:rPr>
                        <a:t>Payment for financial assets (theft &amp; loss)</a:t>
                      </a:r>
                      <a:endParaRPr lang="en-ZA" sz="2000" b="0" dirty="0">
                        <a:solidFill>
                          <a:schemeClr val="tx1"/>
                        </a:solidFill>
                        <a:latin typeface="Arial" panose="020B0604020202020204" pitchFamily="34" charset="0"/>
                        <a:cs typeface="Arial" panose="020B0604020202020204" pitchFamily="34" charset="0"/>
                      </a:endParaRPr>
                    </a:p>
                  </a:txBody>
                  <a:tcPr marL="91431" marR="91431" marT="45713" marB="45713" anchor="ctr">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tcPr>
                </a:tc>
                <a:tc>
                  <a:txBody>
                    <a:bodyPr/>
                    <a:lstStyle/>
                    <a:p>
                      <a:pPr algn="r" rtl="0" fontAlgn="ctr"/>
                      <a:r>
                        <a:rPr lang="en-ZA" sz="2000" b="0" i="0" u="none" strike="noStrike" dirty="0" smtClean="0">
                          <a:solidFill>
                            <a:srgbClr val="FF0000"/>
                          </a:solidFill>
                          <a:effectLst/>
                          <a:latin typeface="Arial" panose="020B0604020202020204" pitchFamily="34" charset="0"/>
                        </a:rPr>
                        <a:t>(271)</a:t>
                      </a:r>
                      <a:endParaRPr lang="en-ZA" sz="2000" b="0" i="0" u="none" strike="noStrike" dirty="0">
                        <a:solidFill>
                          <a:srgbClr val="FF0000"/>
                        </a:solidFill>
                        <a:effectLst/>
                        <a:latin typeface="Arial" panose="020B0604020202020204" pitchFamily="34" charset="0"/>
                      </a:endParaRPr>
                    </a:p>
                  </a:txBody>
                  <a:tcPr marL="9525" marR="9525" marT="9525" marB="0" anchor="ctr">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tcPr>
                </a:tc>
                <a:extLst>
                  <a:ext uri="{0D108BD9-81ED-4DB2-BD59-A6C34878D82A}">
                    <a16:rowId xmlns:a16="http://schemas.microsoft.com/office/drawing/2014/main" val="888384712"/>
                  </a:ext>
                </a:extLst>
              </a:tr>
              <a:tr h="430109">
                <a:tc>
                  <a:txBody>
                    <a:bodyPr/>
                    <a:lstStyle/>
                    <a:p>
                      <a:r>
                        <a:rPr lang="en-ZA" sz="2000" b="1" dirty="0" smtClean="0">
                          <a:solidFill>
                            <a:schemeClr val="tx1"/>
                          </a:solidFill>
                          <a:latin typeface="Arial" panose="020B0604020202020204" pitchFamily="34" charset="0"/>
                          <a:cs typeface="Arial" panose="020B0604020202020204" pitchFamily="34" charset="0"/>
                        </a:rPr>
                        <a:t>Budget</a:t>
                      </a:r>
                      <a:r>
                        <a:rPr lang="en-ZA" sz="2000" b="1" baseline="0" dirty="0" smtClean="0">
                          <a:solidFill>
                            <a:schemeClr val="tx1"/>
                          </a:solidFill>
                          <a:latin typeface="Arial" panose="020B0604020202020204" pitchFamily="34" charset="0"/>
                          <a:cs typeface="Arial" panose="020B0604020202020204" pitchFamily="34" charset="0"/>
                        </a:rPr>
                        <a:t> Under Spent</a:t>
                      </a:r>
                      <a:r>
                        <a:rPr lang="en-ZA" sz="2000" b="1" dirty="0" smtClean="0">
                          <a:solidFill>
                            <a:schemeClr val="tx1"/>
                          </a:solidFill>
                          <a:latin typeface="Arial" panose="020B0604020202020204" pitchFamily="34" charset="0"/>
                          <a:cs typeface="Arial" panose="020B0604020202020204" pitchFamily="34" charset="0"/>
                        </a:rPr>
                        <a:t> </a:t>
                      </a:r>
                      <a:endParaRPr lang="en-ZA" sz="2000" b="1" dirty="0">
                        <a:solidFill>
                          <a:schemeClr val="tx1"/>
                        </a:solidFill>
                        <a:latin typeface="Arial" panose="020B0604020202020204" pitchFamily="34" charset="0"/>
                        <a:cs typeface="Arial" panose="020B0604020202020204" pitchFamily="34" charset="0"/>
                      </a:endParaRPr>
                    </a:p>
                  </a:txBody>
                  <a:tcPr marL="91431" marR="91431" marT="45713" marB="45713" anchor="ctr">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tcPr>
                </a:tc>
                <a:tc>
                  <a:txBody>
                    <a:bodyPr/>
                    <a:lstStyle/>
                    <a:p>
                      <a:pPr algn="r" fontAlgn="ctr"/>
                      <a:r>
                        <a:rPr lang="en-ZA" sz="1800" b="1" i="0" u="none" strike="noStrike" dirty="0" smtClean="0">
                          <a:solidFill>
                            <a:schemeClr val="tx1"/>
                          </a:solidFill>
                          <a:effectLst/>
                          <a:latin typeface="Arial" panose="020B0604020202020204" pitchFamily="34" charset="0"/>
                        </a:rPr>
                        <a:t>3,700</a:t>
                      </a:r>
                      <a:endParaRPr lang="en-ZA" sz="1800" b="1" i="0" u="none" strike="noStrike" dirty="0">
                        <a:solidFill>
                          <a:schemeClr val="tx1"/>
                        </a:solidFill>
                        <a:effectLst/>
                        <a:latin typeface="Arial" panose="020B0604020202020204" pitchFamily="34" charset="0"/>
                      </a:endParaRPr>
                    </a:p>
                  </a:txBody>
                  <a:tcPr marL="9525" marR="9525" marT="9525" marB="0" anchor="ctr">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tcPr>
                </a:tc>
                <a:extLst>
                  <a:ext uri="{0D108BD9-81ED-4DB2-BD59-A6C34878D82A}">
                    <a16:rowId xmlns:a16="http://schemas.microsoft.com/office/drawing/2014/main" val="10005"/>
                  </a:ext>
                </a:extLst>
              </a:tr>
            </a:tbl>
          </a:graphicData>
        </a:graphic>
      </p:graphicFrame>
      <p:sp>
        <p:nvSpPr>
          <p:cNvPr id="13" name="Title 1"/>
          <p:cNvSpPr txBox="1">
            <a:spLocks/>
          </p:cNvSpPr>
          <p:nvPr/>
        </p:nvSpPr>
        <p:spPr>
          <a:xfrm>
            <a:off x="414151" y="579187"/>
            <a:ext cx="8457749" cy="897144"/>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spcBef>
                <a:spcPts val="0"/>
              </a:spcBef>
            </a:pPr>
            <a:endParaRPr lang="en-US" sz="3200" spc="-25" dirty="0">
              <a:solidFill>
                <a:srgbClr val="993300"/>
              </a:solidFill>
              <a:latin typeface="Berlin Sans FB Demi" panose="020E0802020502020306" pitchFamily="34" charset="0"/>
            </a:endParaRPr>
          </a:p>
        </p:txBody>
      </p:sp>
      <p:sp>
        <p:nvSpPr>
          <p:cNvPr id="4" name="Slide Number Placeholder 3"/>
          <p:cNvSpPr>
            <a:spLocks noGrp="1"/>
          </p:cNvSpPr>
          <p:nvPr>
            <p:ph type="sldNum" sz="quarter" idx="12"/>
          </p:nvPr>
        </p:nvSpPr>
        <p:spPr>
          <a:xfrm>
            <a:off x="6588224" y="6093296"/>
            <a:ext cx="2133600" cy="365125"/>
          </a:xfrm>
        </p:spPr>
        <p:txBody>
          <a:bodyPr/>
          <a:lstStyle/>
          <a:p>
            <a:fld id="{CDAF3C70-3F06-4597-AE16-5F5EF8F327DE}" type="slidenum">
              <a:rPr lang="en-ZA" sz="1400" smtClean="0">
                <a:latin typeface="Arial" panose="020B0604020202020204" pitchFamily="34" charset="0"/>
                <a:cs typeface="Arial" panose="020B0604020202020204" pitchFamily="34" charset="0"/>
              </a:rPr>
              <a:t>9</a:t>
            </a:fld>
            <a:endParaRPr lang="en-ZA" sz="140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649475695"/>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1664</TotalTime>
  <Words>3727</Words>
  <Application>Microsoft Office PowerPoint</Application>
  <PresentationFormat>On-screen Show (4:3)</PresentationFormat>
  <Paragraphs>531</Paragraphs>
  <Slides>41</Slides>
  <Notes>23</Notes>
  <HiddenSlides>0</HiddenSlides>
  <MMClips>0</MMClips>
  <ScaleCrop>false</ScaleCrop>
  <HeadingPairs>
    <vt:vector size="6" baseType="variant">
      <vt:variant>
        <vt:lpstr>Fonts Used</vt:lpstr>
      </vt:variant>
      <vt:variant>
        <vt:i4>10</vt:i4>
      </vt:variant>
      <vt:variant>
        <vt:lpstr>Theme</vt:lpstr>
      </vt:variant>
      <vt:variant>
        <vt:i4>2</vt:i4>
      </vt:variant>
      <vt:variant>
        <vt:lpstr>Slide Titles</vt:lpstr>
      </vt:variant>
      <vt:variant>
        <vt:i4>41</vt:i4>
      </vt:variant>
    </vt:vector>
  </HeadingPairs>
  <TitlesOfParts>
    <vt:vector size="53" baseType="lpstr">
      <vt:lpstr>MS PGothic</vt:lpstr>
      <vt:lpstr>MS PGothic</vt:lpstr>
      <vt:lpstr>Aharoni</vt:lpstr>
      <vt:lpstr>Arial</vt:lpstr>
      <vt:lpstr>Berlin Sans FB Demi</vt:lpstr>
      <vt:lpstr>Calibri</vt:lpstr>
      <vt:lpstr>Calibri Light</vt:lpstr>
      <vt:lpstr>Stencil</vt:lpstr>
      <vt:lpstr>Times New Roman</vt:lpstr>
      <vt:lpstr>Wingdings</vt:lpstr>
      <vt:lpstr>Office Theme</vt:lpstr>
      <vt:lpstr>Custom Design</vt:lpstr>
      <vt:lpstr>PowerPoint Presentation</vt:lpstr>
      <vt:lpstr>PowerPoint Presentation</vt:lpstr>
      <vt:lpstr>PowerPoint Presentation</vt:lpstr>
      <vt:lpstr>RECOMMENDATION IN BUDGET REPORT</vt:lpstr>
      <vt:lpstr>PowerPoint Presentation</vt:lpstr>
      <vt:lpstr>BACKGROUND</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PROGRAMME 1: ADMINISTRATION (1)</vt:lpstr>
      <vt:lpstr>PROGRAMME 1: ADMINISTRATION (2)</vt:lpstr>
      <vt:lpstr>ADDITIONAL OUTPUTS OUTSIDE THE APP (3)</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Thabiso Masia</dc:creator>
  <cp:lastModifiedBy>Masixole Zibeko</cp:lastModifiedBy>
  <cp:revision>190</cp:revision>
  <cp:lastPrinted>2020-09-22T10:23:00Z</cp:lastPrinted>
  <dcterms:created xsi:type="dcterms:W3CDTF">2018-10-23T09:11:45Z</dcterms:created>
  <dcterms:modified xsi:type="dcterms:W3CDTF">2020-11-17T12:03:55Z</dcterms:modified>
</cp:coreProperties>
</file>