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theme/themeOverride2.xml" ContentType="application/vnd.openxmlformats-officedocument.themeOverride+xml"/>
  <Override PartName="/ppt/notesSlides/notesSlide2.xml" ContentType="application/vnd.openxmlformats-officedocument.presentationml.notesSlide+xml"/>
  <Override PartName="/ppt/theme/themeOverride3.xml" ContentType="application/vnd.openxmlformats-officedocument.themeOverride+xml"/>
  <Override PartName="/ppt/notesSlides/notesSlide3.xml" ContentType="application/vnd.openxmlformats-officedocument.presentationml.notesSlide+xml"/>
  <Override PartName="/ppt/theme/themeOverride4.xml" ContentType="application/vnd.openxmlformats-officedocument.themeOverr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258" r:id="rId2"/>
    <p:sldId id="390" r:id="rId3"/>
    <p:sldId id="311" r:id="rId4"/>
    <p:sldId id="383" r:id="rId5"/>
    <p:sldId id="359" r:id="rId6"/>
    <p:sldId id="384" r:id="rId7"/>
    <p:sldId id="385" r:id="rId8"/>
    <p:sldId id="391" r:id="rId9"/>
    <p:sldId id="386" r:id="rId10"/>
    <p:sldId id="387" r:id="rId11"/>
    <p:sldId id="392" r:id="rId12"/>
    <p:sldId id="388" r:id="rId13"/>
    <p:sldId id="393" r:id="rId14"/>
    <p:sldId id="394" r:id="rId15"/>
    <p:sldId id="395" r:id="rId16"/>
    <p:sldId id="396" r:id="rId17"/>
    <p:sldId id="397" r:id="rId18"/>
    <p:sldId id="398" r:id="rId19"/>
    <p:sldId id="399" r:id="rId20"/>
    <p:sldId id="400" r:id="rId21"/>
    <p:sldId id="401" r:id="rId22"/>
    <p:sldId id="402" r:id="rId23"/>
    <p:sldId id="403" r:id="rId24"/>
    <p:sldId id="404" r:id="rId25"/>
    <p:sldId id="405" r:id="rId26"/>
    <p:sldId id="406" r:id="rId27"/>
    <p:sldId id="389" r:id="rId28"/>
    <p:sldId id="407"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8F7343-E40B-4291-916B-CD5C0235567D}" type="datetimeFigureOut">
              <a:rPr lang="en-ZA" smtClean="0"/>
              <a:t>2020/11/16</a:t>
            </a:fld>
            <a:endParaRPr lang="en-Z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6300F6-A45D-416A-908D-1D9349E98096}" type="slidenum">
              <a:rPr lang="en-ZA" smtClean="0"/>
              <a:t>‹#›</a:t>
            </a:fld>
            <a:endParaRPr lang="en-ZA"/>
          </a:p>
        </p:txBody>
      </p:sp>
    </p:spTree>
    <p:extLst>
      <p:ext uri="{BB962C8B-B14F-4D97-AF65-F5344CB8AC3E}">
        <p14:creationId xmlns:p14="http://schemas.microsoft.com/office/powerpoint/2010/main" val="12702459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a:t>All presentation made here were noted.</a:t>
            </a:r>
          </a:p>
        </p:txBody>
      </p:sp>
      <p:sp>
        <p:nvSpPr>
          <p:cNvPr id="4" name="Slide Number Placeholder 3"/>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A63533FF-E38E-4D76-B3AD-B8431382E857}" type="slidenum">
              <a:rPr kumimoji="0" lang="en-ZA" sz="1200" b="0" i="0" u="none" strike="noStrike" kern="1200" cap="none" spc="0" normalizeH="0" baseline="0" noProof="0" smtClean="0">
                <a:ln>
                  <a:noFill/>
                </a:ln>
                <a:solidFill>
                  <a:prstClr val="black"/>
                </a:solidFill>
                <a:effectLst/>
                <a:uLnTx/>
                <a:uFillTx/>
                <a:latin typeface="Arial" charset="0"/>
                <a:ea typeface="ＭＳ Ｐゴシック"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1</a:t>
            </a:fld>
            <a:endParaRPr kumimoji="0" lang="en-ZA" sz="12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8473059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A63533FF-E38E-4D76-B3AD-B8431382E857}" type="slidenum">
              <a:rPr kumimoji="0" lang="en-ZA" sz="1200" b="0" i="0" u="none" strike="noStrike" kern="1200" cap="none" spc="0" normalizeH="0" baseline="0" noProof="0" smtClean="0">
                <a:ln>
                  <a:noFill/>
                </a:ln>
                <a:solidFill>
                  <a:prstClr val="black"/>
                </a:solidFill>
                <a:effectLst/>
                <a:uLnTx/>
                <a:uFillTx/>
                <a:latin typeface="Arial" charset="0"/>
                <a:ea typeface="ＭＳ Ｐゴシック"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10</a:t>
            </a:fld>
            <a:endParaRPr kumimoji="0" lang="en-ZA" sz="12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36276061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A63533FF-E38E-4D76-B3AD-B8431382E857}" type="slidenum">
              <a:rPr kumimoji="0" lang="en-ZA" sz="1200" b="0" i="0" u="none" strike="noStrike" kern="1200" cap="none" spc="0" normalizeH="0" baseline="0" noProof="0" smtClean="0">
                <a:ln>
                  <a:noFill/>
                </a:ln>
                <a:solidFill>
                  <a:prstClr val="black"/>
                </a:solidFill>
                <a:effectLst/>
                <a:uLnTx/>
                <a:uFillTx/>
                <a:latin typeface="Arial" charset="0"/>
                <a:ea typeface="ＭＳ Ｐゴシック"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11</a:t>
            </a:fld>
            <a:endParaRPr kumimoji="0" lang="en-ZA" sz="12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10495800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A63533FF-E38E-4D76-B3AD-B8431382E857}" type="slidenum">
              <a:rPr kumimoji="0" lang="en-ZA" sz="1200" b="0" i="0" u="none" strike="noStrike" kern="1200" cap="none" spc="0" normalizeH="0" baseline="0" noProof="0" smtClean="0">
                <a:ln>
                  <a:noFill/>
                </a:ln>
                <a:solidFill>
                  <a:prstClr val="black"/>
                </a:solidFill>
                <a:effectLst/>
                <a:uLnTx/>
                <a:uFillTx/>
                <a:latin typeface="Arial" charset="0"/>
                <a:ea typeface="ＭＳ Ｐゴシック"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12</a:t>
            </a:fld>
            <a:endParaRPr kumimoji="0" lang="en-ZA" sz="12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31268280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A63533FF-E38E-4D76-B3AD-B8431382E857}" type="slidenum">
              <a:rPr kumimoji="0" lang="en-ZA" sz="1200" b="0" i="0" u="none" strike="noStrike" kern="1200" cap="none" spc="0" normalizeH="0" baseline="0" noProof="0" smtClean="0">
                <a:ln>
                  <a:noFill/>
                </a:ln>
                <a:solidFill>
                  <a:prstClr val="black"/>
                </a:solidFill>
                <a:effectLst/>
                <a:uLnTx/>
                <a:uFillTx/>
                <a:latin typeface="Arial" charset="0"/>
                <a:ea typeface="ＭＳ Ｐゴシック"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13</a:t>
            </a:fld>
            <a:endParaRPr kumimoji="0" lang="en-ZA" sz="12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25090944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A63533FF-E38E-4D76-B3AD-B8431382E857}" type="slidenum">
              <a:rPr kumimoji="0" lang="en-ZA" sz="1200" b="0" i="0" u="none" strike="noStrike" kern="1200" cap="none" spc="0" normalizeH="0" baseline="0" noProof="0" smtClean="0">
                <a:ln>
                  <a:noFill/>
                </a:ln>
                <a:solidFill>
                  <a:prstClr val="black"/>
                </a:solidFill>
                <a:effectLst/>
                <a:uLnTx/>
                <a:uFillTx/>
                <a:latin typeface="Arial" charset="0"/>
                <a:ea typeface="ＭＳ Ｐゴシック"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14</a:t>
            </a:fld>
            <a:endParaRPr kumimoji="0" lang="en-ZA" sz="12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30354177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A63533FF-E38E-4D76-B3AD-B8431382E857}" type="slidenum">
              <a:rPr kumimoji="0" lang="en-ZA" sz="1200" b="0" i="0" u="none" strike="noStrike" kern="1200" cap="none" spc="0" normalizeH="0" baseline="0" noProof="0" smtClean="0">
                <a:ln>
                  <a:noFill/>
                </a:ln>
                <a:solidFill>
                  <a:prstClr val="black"/>
                </a:solidFill>
                <a:effectLst/>
                <a:uLnTx/>
                <a:uFillTx/>
                <a:latin typeface="Arial" charset="0"/>
                <a:ea typeface="ＭＳ Ｐゴシック"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15</a:t>
            </a:fld>
            <a:endParaRPr kumimoji="0" lang="en-ZA" sz="12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39700658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A63533FF-E38E-4D76-B3AD-B8431382E857}" type="slidenum">
              <a:rPr kumimoji="0" lang="en-ZA" sz="1200" b="0" i="0" u="none" strike="noStrike" kern="1200" cap="none" spc="0" normalizeH="0" baseline="0" noProof="0" smtClean="0">
                <a:ln>
                  <a:noFill/>
                </a:ln>
                <a:solidFill>
                  <a:prstClr val="black"/>
                </a:solidFill>
                <a:effectLst/>
                <a:uLnTx/>
                <a:uFillTx/>
                <a:latin typeface="Arial" charset="0"/>
                <a:ea typeface="ＭＳ Ｐゴシック"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16</a:t>
            </a:fld>
            <a:endParaRPr kumimoji="0" lang="en-ZA" sz="12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27124759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A63533FF-E38E-4D76-B3AD-B8431382E857}" type="slidenum">
              <a:rPr kumimoji="0" lang="en-ZA" sz="1200" b="0" i="0" u="none" strike="noStrike" kern="1200" cap="none" spc="0" normalizeH="0" baseline="0" noProof="0" smtClean="0">
                <a:ln>
                  <a:noFill/>
                </a:ln>
                <a:solidFill>
                  <a:prstClr val="black"/>
                </a:solidFill>
                <a:effectLst/>
                <a:uLnTx/>
                <a:uFillTx/>
                <a:latin typeface="Arial" charset="0"/>
                <a:ea typeface="ＭＳ Ｐゴシック"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17</a:t>
            </a:fld>
            <a:endParaRPr kumimoji="0" lang="en-ZA" sz="12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38089502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A63533FF-E38E-4D76-B3AD-B8431382E857}" type="slidenum">
              <a:rPr kumimoji="0" lang="en-ZA" sz="1200" b="0" i="0" u="none" strike="noStrike" kern="1200" cap="none" spc="0" normalizeH="0" baseline="0" noProof="0" smtClean="0">
                <a:ln>
                  <a:noFill/>
                </a:ln>
                <a:solidFill>
                  <a:prstClr val="black"/>
                </a:solidFill>
                <a:effectLst/>
                <a:uLnTx/>
                <a:uFillTx/>
                <a:latin typeface="Arial" charset="0"/>
                <a:ea typeface="ＭＳ Ｐゴシック"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18</a:t>
            </a:fld>
            <a:endParaRPr kumimoji="0" lang="en-ZA" sz="12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38361373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A63533FF-E38E-4D76-B3AD-B8431382E857}" type="slidenum">
              <a:rPr kumimoji="0" lang="en-ZA" sz="1200" b="0" i="0" u="none" strike="noStrike" kern="1200" cap="none" spc="0" normalizeH="0" baseline="0" noProof="0" smtClean="0">
                <a:ln>
                  <a:noFill/>
                </a:ln>
                <a:solidFill>
                  <a:prstClr val="black"/>
                </a:solidFill>
                <a:effectLst/>
                <a:uLnTx/>
                <a:uFillTx/>
                <a:latin typeface="Arial" charset="0"/>
                <a:ea typeface="ＭＳ Ｐゴシック"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19</a:t>
            </a:fld>
            <a:endParaRPr kumimoji="0" lang="en-ZA" sz="12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31870294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a:t>All presentation made here were noted.</a:t>
            </a:r>
          </a:p>
        </p:txBody>
      </p:sp>
      <p:sp>
        <p:nvSpPr>
          <p:cNvPr id="4" name="Slide Number Placeholder 3"/>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A63533FF-E38E-4D76-B3AD-B8431382E857}" type="slidenum">
              <a:rPr kumimoji="0" lang="en-ZA" sz="1200" b="0" i="0" u="none" strike="noStrike" kern="1200" cap="none" spc="0" normalizeH="0" baseline="0" noProof="0" smtClean="0">
                <a:ln>
                  <a:noFill/>
                </a:ln>
                <a:solidFill>
                  <a:prstClr val="black"/>
                </a:solidFill>
                <a:effectLst/>
                <a:uLnTx/>
                <a:uFillTx/>
                <a:latin typeface="Arial" charset="0"/>
                <a:ea typeface="ＭＳ Ｐゴシック"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2</a:t>
            </a:fld>
            <a:endParaRPr kumimoji="0" lang="en-ZA" sz="12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27182377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A63533FF-E38E-4D76-B3AD-B8431382E857}" type="slidenum">
              <a:rPr kumimoji="0" lang="en-ZA" sz="1200" b="0" i="0" u="none" strike="noStrike" kern="1200" cap="none" spc="0" normalizeH="0" baseline="0" noProof="0" smtClean="0">
                <a:ln>
                  <a:noFill/>
                </a:ln>
                <a:solidFill>
                  <a:prstClr val="black"/>
                </a:solidFill>
                <a:effectLst/>
                <a:uLnTx/>
                <a:uFillTx/>
                <a:latin typeface="Arial" charset="0"/>
                <a:ea typeface="ＭＳ Ｐゴシック"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20</a:t>
            </a:fld>
            <a:endParaRPr kumimoji="0" lang="en-ZA" sz="12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2724731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A63533FF-E38E-4D76-B3AD-B8431382E857}" type="slidenum">
              <a:rPr kumimoji="0" lang="en-ZA" sz="1200" b="0" i="0" u="none" strike="noStrike" kern="1200" cap="none" spc="0" normalizeH="0" baseline="0" noProof="0" smtClean="0">
                <a:ln>
                  <a:noFill/>
                </a:ln>
                <a:solidFill>
                  <a:prstClr val="black"/>
                </a:solidFill>
                <a:effectLst/>
                <a:uLnTx/>
                <a:uFillTx/>
                <a:latin typeface="Arial" charset="0"/>
                <a:ea typeface="ＭＳ Ｐゴシック"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21</a:t>
            </a:fld>
            <a:endParaRPr kumimoji="0" lang="en-ZA" sz="12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6906108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A63533FF-E38E-4D76-B3AD-B8431382E857}" type="slidenum">
              <a:rPr kumimoji="0" lang="en-ZA" sz="1200" b="0" i="0" u="none" strike="noStrike" kern="1200" cap="none" spc="0" normalizeH="0" baseline="0" noProof="0" smtClean="0">
                <a:ln>
                  <a:noFill/>
                </a:ln>
                <a:solidFill>
                  <a:prstClr val="black"/>
                </a:solidFill>
                <a:effectLst/>
                <a:uLnTx/>
                <a:uFillTx/>
                <a:latin typeface="Arial" charset="0"/>
                <a:ea typeface="ＭＳ Ｐゴシック"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22</a:t>
            </a:fld>
            <a:endParaRPr kumimoji="0" lang="en-ZA" sz="12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117563391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A63533FF-E38E-4D76-B3AD-B8431382E857}" type="slidenum">
              <a:rPr kumimoji="0" lang="en-ZA" sz="1200" b="0" i="0" u="none" strike="noStrike" kern="1200" cap="none" spc="0" normalizeH="0" baseline="0" noProof="0" smtClean="0">
                <a:ln>
                  <a:noFill/>
                </a:ln>
                <a:solidFill>
                  <a:prstClr val="black"/>
                </a:solidFill>
                <a:effectLst/>
                <a:uLnTx/>
                <a:uFillTx/>
                <a:latin typeface="Arial" charset="0"/>
                <a:ea typeface="ＭＳ Ｐゴシック"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23</a:t>
            </a:fld>
            <a:endParaRPr kumimoji="0" lang="en-ZA" sz="12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391784233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A63533FF-E38E-4D76-B3AD-B8431382E857}" type="slidenum">
              <a:rPr kumimoji="0" lang="en-ZA" sz="1200" b="0" i="0" u="none" strike="noStrike" kern="1200" cap="none" spc="0" normalizeH="0" baseline="0" noProof="0" smtClean="0">
                <a:ln>
                  <a:noFill/>
                </a:ln>
                <a:solidFill>
                  <a:prstClr val="black"/>
                </a:solidFill>
                <a:effectLst/>
                <a:uLnTx/>
                <a:uFillTx/>
                <a:latin typeface="Arial" charset="0"/>
                <a:ea typeface="ＭＳ Ｐゴシック"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24</a:t>
            </a:fld>
            <a:endParaRPr kumimoji="0" lang="en-ZA" sz="12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14345006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A63533FF-E38E-4D76-B3AD-B8431382E857}" type="slidenum">
              <a:rPr kumimoji="0" lang="en-ZA" sz="1200" b="0" i="0" u="none" strike="noStrike" kern="1200" cap="none" spc="0" normalizeH="0" baseline="0" noProof="0" smtClean="0">
                <a:ln>
                  <a:noFill/>
                </a:ln>
                <a:solidFill>
                  <a:prstClr val="black"/>
                </a:solidFill>
                <a:effectLst/>
                <a:uLnTx/>
                <a:uFillTx/>
                <a:latin typeface="Arial" charset="0"/>
                <a:ea typeface="ＭＳ Ｐゴシック"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25</a:t>
            </a:fld>
            <a:endParaRPr kumimoji="0" lang="en-ZA" sz="12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297119393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A63533FF-E38E-4D76-B3AD-B8431382E857}" type="slidenum">
              <a:rPr kumimoji="0" lang="en-ZA" sz="1200" b="0" i="0" u="none" strike="noStrike" kern="1200" cap="none" spc="0" normalizeH="0" baseline="0" noProof="0" smtClean="0">
                <a:ln>
                  <a:noFill/>
                </a:ln>
                <a:solidFill>
                  <a:prstClr val="black"/>
                </a:solidFill>
                <a:effectLst/>
                <a:uLnTx/>
                <a:uFillTx/>
                <a:latin typeface="Arial" charset="0"/>
                <a:ea typeface="ＭＳ Ｐゴシック"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26</a:t>
            </a:fld>
            <a:endParaRPr kumimoji="0" lang="en-ZA" sz="12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92837924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A63533FF-E38E-4D76-B3AD-B8431382E857}" type="slidenum">
              <a:rPr kumimoji="0" lang="en-ZA" sz="1200" b="0" i="0" u="none" strike="noStrike" kern="1200" cap="none" spc="0" normalizeH="0" baseline="0" noProof="0" smtClean="0">
                <a:ln>
                  <a:noFill/>
                </a:ln>
                <a:solidFill>
                  <a:prstClr val="black"/>
                </a:solidFill>
                <a:effectLst/>
                <a:uLnTx/>
                <a:uFillTx/>
                <a:latin typeface="Arial" charset="0"/>
                <a:ea typeface="ＭＳ Ｐゴシック"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27</a:t>
            </a:fld>
            <a:endParaRPr kumimoji="0" lang="en-ZA" sz="12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250503684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A63533FF-E38E-4D76-B3AD-B8431382E857}" type="slidenum">
              <a:rPr kumimoji="0" lang="en-ZA" sz="1200" b="0" i="0" u="none" strike="noStrike" kern="1200" cap="none" spc="0" normalizeH="0" baseline="0" noProof="0" smtClean="0">
                <a:ln>
                  <a:noFill/>
                </a:ln>
                <a:solidFill>
                  <a:prstClr val="black"/>
                </a:solidFill>
                <a:effectLst/>
                <a:uLnTx/>
                <a:uFillTx/>
                <a:latin typeface="Arial" charset="0"/>
                <a:ea typeface="ＭＳ Ｐゴシック"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28</a:t>
            </a:fld>
            <a:endParaRPr kumimoji="0" lang="en-ZA" sz="12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27874967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a:t>All presentation made here were noted.</a:t>
            </a:r>
          </a:p>
        </p:txBody>
      </p:sp>
      <p:sp>
        <p:nvSpPr>
          <p:cNvPr id="4" name="Slide Number Placeholder 3"/>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A63533FF-E38E-4D76-B3AD-B8431382E857}" type="slidenum">
              <a:rPr kumimoji="0" lang="en-ZA" sz="1200" b="0" i="0" u="none" strike="noStrike" kern="1200" cap="none" spc="0" normalizeH="0" baseline="0" noProof="0" smtClean="0">
                <a:ln>
                  <a:noFill/>
                </a:ln>
                <a:solidFill>
                  <a:prstClr val="black"/>
                </a:solidFill>
                <a:effectLst/>
                <a:uLnTx/>
                <a:uFillTx/>
                <a:latin typeface="Arial" charset="0"/>
                <a:ea typeface="ＭＳ Ｐゴシック"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3</a:t>
            </a:fld>
            <a:endParaRPr kumimoji="0" lang="en-ZA" sz="12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75802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a:t>All presentation made here were noted.</a:t>
            </a:r>
          </a:p>
        </p:txBody>
      </p:sp>
      <p:sp>
        <p:nvSpPr>
          <p:cNvPr id="4" name="Slide Number Placeholder 3"/>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A63533FF-E38E-4D76-B3AD-B8431382E857}" type="slidenum">
              <a:rPr kumimoji="0" lang="en-ZA" sz="1200" b="0" i="0" u="none" strike="noStrike" kern="1200" cap="none" spc="0" normalizeH="0" baseline="0" noProof="0" smtClean="0">
                <a:ln>
                  <a:noFill/>
                </a:ln>
                <a:solidFill>
                  <a:prstClr val="black"/>
                </a:solidFill>
                <a:effectLst/>
                <a:uLnTx/>
                <a:uFillTx/>
                <a:latin typeface="Arial" charset="0"/>
                <a:ea typeface="ＭＳ Ｐゴシック"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4</a:t>
            </a:fld>
            <a:endParaRPr kumimoji="0" lang="en-ZA" sz="12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6481861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A63533FF-E38E-4D76-B3AD-B8431382E857}" type="slidenum">
              <a:rPr kumimoji="0" lang="en-ZA" sz="1200" b="0" i="0" u="none" strike="noStrike" kern="1200" cap="none" spc="0" normalizeH="0" baseline="0" noProof="0" smtClean="0">
                <a:ln>
                  <a:noFill/>
                </a:ln>
                <a:solidFill>
                  <a:prstClr val="black"/>
                </a:solidFill>
                <a:effectLst/>
                <a:uLnTx/>
                <a:uFillTx/>
                <a:latin typeface="Arial" charset="0"/>
                <a:ea typeface="ＭＳ Ｐゴシック"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5</a:t>
            </a:fld>
            <a:endParaRPr kumimoji="0" lang="en-ZA" sz="12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6858238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A63533FF-E38E-4D76-B3AD-B8431382E857}" type="slidenum">
              <a:rPr kumimoji="0" lang="en-ZA" sz="1200" b="0" i="0" u="none" strike="noStrike" kern="1200" cap="none" spc="0" normalizeH="0" baseline="0" noProof="0" smtClean="0">
                <a:ln>
                  <a:noFill/>
                </a:ln>
                <a:solidFill>
                  <a:prstClr val="black"/>
                </a:solidFill>
                <a:effectLst/>
                <a:uLnTx/>
                <a:uFillTx/>
                <a:latin typeface="Arial" charset="0"/>
                <a:ea typeface="ＭＳ Ｐゴシック"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6</a:t>
            </a:fld>
            <a:endParaRPr kumimoji="0" lang="en-ZA" sz="12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30135669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A63533FF-E38E-4D76-B3AD-B8431382E857}" type="slidenum">
              <a:rPr kumimoji="0" lang="en-ZA" sz="1200" b="0" i="0" u="none" strike="noStrike" kern="1200" cap="none" spc="0" normalizeH="0" baseline="0" noProof="0" smtClean="0">
                <a:ln>
                  <a:noFill/>
                </a:ln>
                <a:solidFill>
                  <a:prstClr val="black"/>
                </a:solidFill>
                <a:effectLst/>
                <a:uLnTx/>
                <a:uFillTx/>
                <a:latin typeface="Arial" charset="0"/>
                <a:ea typeface="ＭＳ Ｐゴシック"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7</a:t>
            </a:fld>
            <a:endParaRPr kumimoji="0" lang="en-ZA" sz="12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42885329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A63533FF-E38E-4D76-B3AD-B8431382E857}" type="slidenum">
              <a:rPr kumimoji="0" lang="en-ZA" sz="1200" b="0" i="0" u="none" strike="noStrike" kern="1200" cap="none" spc="0" normalizeH="0" baseline="0" noProof="0" smtClean="0">
                <a:ln>
                  <a:noFill/>
                </a:ln>
                <a:solidFill>
                  <a:prstClr val="black"/>
                </a:solidFill>
                <a:effectLst/>
                <a:uLnTx/>
                <a:uFillTx/>
                <a:latin typeface="Arial" charset="0"/>
                <a:ea typeface="ＭＳ Ｐゴシック"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8</a:t>
            </a:fld>
            <a:endParaRPr kumimoji="0" lang="en-ZA" sz="12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22986477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A63533FF-E38E-4D76-B3AD-B8431382E857}" type="slidenum">
              <a:rPr kumimoji="0" lang="en-ZA" sz="1200" b="0" i="0" u="none" strike="noStrike" kern="1200" cap="none" spc="0" normalizeH="0" baseline="0" noProof="0" smtClean="0">
                <a:ln>
                  <a:noFill/>
                </a:ln>
                <a:solidFill>
                  <a:prstClr val="black"/>
                </a:solidFill>
                <a:effectLst/>
                <a:uLnTx/>
                <a:uFillTx/>
                <a:latin typeface="Arial" charset="0"/>
                <a:ea typeface="ＭＳ Ｐゴシック"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9</a:t>
            </a:fld>
            <a:endParaRPr kumimoji="0" lang="en-ZA" sz="12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4521213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7"/>
            <a:ext cx="10363200" cy="1470025"/>
          </a:xfrm>
        </p:spPr>
        <p:txBody>
          <a:bodyPr/>
          <a:lstStyle/>
          <a:p>
            <a:r>
              <a:rPr lang="it-IT"/>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it-IT"/>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897A3114-430F-40BF-8223-31B8D5D0015C}" type="datetime1">
              <a:rPr lang="en-US" smtClean="0"/>
              <a:t>11/16/2020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6959CBD-E095-4785-9276-F18BEEE3F184}" type="slidenum">
              <a:rPr lang="en-US" smtClean="0"/>
              <a:pPr>
                <a:defRPr/>
              </a:pPr>
              <a:t>‹#›</a:t>
            </a:fld>
            <a:endParaRPr lang="en-US" dirty="0"/>
          </a:p>
        </p:txBody>
      </p:sp>
    </p:spTree>
    <p:extLst>
      <p:ext uri="{BB962C8B-B14F-4D97-AF65-F5344CB8AC3E}">
        <p14:creationId xmlns:p14="http://schemas.microsoft.com/office/powerpoint/2010/main" val="1849887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Date Placeholder 3"/>
          <p:cNvSpPr>
            <a:spLocks noGrp="1"/>
          </p:cNvSpPr>
          <p:nvPr>
            <p:ph type="dt" sz="half" idx="10"/>
          </p:nvPr>
        </p:nvSpPr>
        <p:spPr/>
        <p:txBody>
          <a:bodyPr/>
          <a:lstStyle>
            <a:lvl1pPr>
              <a:defRPr/>
            </a:lvl1pPr>
          </a:lstStyle>
          <a:p>
            <a:pPr>
              <a:defRPr/>
            </a:pPr>
            <a:fld id="{E93A60C2-42AD-4337-A7DA-99EA3FBE8005}" type="datetime1">
              <a:rPr lang="en-US" smtClean="0"/>
              <a:t>11/16/2020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90CA70A-D16C-4C79-9102-7E0A1F40B84D}" type="slidenum">
              <a:rPr lang="en-US" smtClean="0"/>
              <a:pPr>
                <a:defRPr/>
              </a:pPr>
              <a:t>‹#›</a:t>
            </a:fld>
            <a:endParaRPr lang="en-US" dirty="0"/>
          </a:p>
        </p:txBody>
      </p:sp>
    </p:spTree>
    <p:extLst>
      <p:ext uri="{BB962C8B-B14F-4D97-AF65-F5344CB8AC3E}">
        <p14:creationId xmlns:p14="http://schemas.microsoft.com/office/powerpoint/2010/main" val="31283830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0"/>
            <a:ext cx="2743200" cy="5851525"/>
          </a:xfrm>
        </p:spPr>
        <p:txBody>
          <a:bodyPr vert="eaVert"/>
          <a:lstStyle/>
          <a:p>
            <a:r>
              <a:rPr lang="it-IT"/>
              <a:t>Click to edit Master title style</a:t>
            </a:r>
            <a:endParaRPr lang="en-US"/>
          </a:p>
        </p:txBody>
      </p:sp>
      <p:sp>
        <p:nvSpPr>
          <p:cNvPr id="3" name="Vertical Text Placeholder 2"/>
          <p:cNvSpPr>
            <a:spLocks noGrp="1"/>
          </p:cNvSpPr>
          <p:nvPr>
            <p:ph type="body" orient="vert" idx="1"/>
          </p:nvPr>
        </p:nvSpPr>
        <p:spPr>
          <a:xfrm>
            <a:off x="609600" y="274640"/>
            <a:ext cx="8026400" cy="5851525"/>
          </a:xfrm>
        </p:spPr>
        <p:txBody>
          <a:bodyPr vert="eaVert"/>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Date Placeholder 3"/>
          <p:cNvSpPr>
            <a:spLocks noGrp="1"/>
          </p:cNvSpPr>
          <p:nvPr>
            <p:ph type="dt" sz="half" idx="10"/>
          </p:nvPr>
        </p:nvSpPr>
        <p:spPr/>
        <p:txBody>
          <a:bodyPr/>
          <a:lstStyle>
            <a:lvl1pPr>
              <a:defRPr/>
            </a:lvl1pPr>
          </a:lstStyle>
          <a:p>
            <a:pPr>
              <a:defRPr/>
            </a:pPr>
            <a:fld id="{F140AE29-8113-4123-8557-64658D479231}" type="datetime1">
              <a:rPr lang="en-US" smtClean="0"/>
              <a:t>11/16/2020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AF5A58E-9A68-4151-915F-EA93ADC9B5FC}" type="slidenum">
              <a:rPr lang="en-US" smtClean="0"/>
              <a:pPr>
                <a:defRPr/>
              </a:pPr>
              <a:t>‹#›</a:t>
            </a:fld>
            <a:endParaRPr lang="en-US" dirty="0"/>
          </a:p>
        </p:txBody>
      </p:sp>
    </p:spTree>
    <p:extLst>
      <p:ext uri="{BB962C8B-B14F-4D97-AF65-F5344CB8AC3E}">
        <p14:creationId xmlns:p14="http://schemas.microsoft.com/office/powerpoint/2010/main" val="1089795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Click to edit Master title style</a:t>
            </a:r>
            <a:endParaRPr lang="en-US"/>
          </a:p>
        </p:txBody>
      </p:sp>
      <p:sp>
        <p:nvSpPr>
          <p:cNvPr id="3" name="Content Placeholder 2"/>
          <p:cNvSpPr>
            <a:spLocks noGrp="1"/>
          </p:cNvSpPr>
          <p:nvPr>
            <p:ph idx="1"/>
          </p:nvPr>
        </p:nvSpPr>
        <p:spPr/>
        <p:txBody>
          <a:body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Date Placeholder 3"/>
          <p:cNvSpPr>
            <a:spLocks noGrp="1"/>
          </p:cNvSpPr>
          <p:nvPr>
            <p:ph type="dt" sz="half" idx="10"/>
          </p:nvPr>
        </p:nvSpPr>
        <p:spPr/>
        <p:txBody>
          <a:bodyPr/>
          <a:lstStyle>
            <a:lvl1pPr>
              <a:defRPr/>
            </a:lvl1pPr>
          </a:lstStyle>
          <a:p>
            <a:pPr>
              <a:defRPr/>
            </a:pPr>
            <a:fld id="{4947B9FC-17B8-4687-AFF3-1724B580B593}" type="datetime1">
              <a:rPr lang="en-US" smtClean="0"/>
              <a:t>11/16/2020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F5B49C69-EE7B-4E9D-BC44-C8040F423E6D}" type="slidenum">
              <a:rPr lang="en-US" smtClean="0"/>
              <a:pPr>
                <a:defRPr/>
              </a:pPr>
              <a:t>‹#›</a:t>
            </a:fld>
            <a:endParaRPr lang="en-US" dirty="0"/>
          </a:p>
        </p:txBody>
      </p:sp>
    </p:spTree>
    <p:extLst>
      <p:ext uri="{BB962C8B-B14F-4D97-AF65-F5344CB8AC3E}">
        <p14:creationId xmlns:p14="http://schemas.microsoft.com/office/powerpoint/2010/main" val="2527511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it-IT"/>
              <a:t>Click to edit Master title style</a:t>
            </a:r>
            <a:endParaRPr lang="en-US"/>
          </a:p>
        </p:txBody>
      </p:sp>
      <p:sp>
        <p:nvSpPr>
          <p:cNvPr id="3" name="Text Placeholder 2"/>
          <p:cNvSpPr>
            <a:spLocks noGrp="1"/>
          </p:cNvSpPr>
          <p:nvPr>
            <p:ph type="body" idx="1"/>
          </p:nvPr>
        </p:nvSpPr>
        <p:spPr>
          <a:xfrm>
            <a:off x="963084" y="2906715"/>
            <a:ext cx="10363200" cy="150018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it-IT"/>
              <a:t>Click to edit Master text styles</a:t>
            </a:r>
          </a:p>
        </p:txBody>
      </p:sp>
      <p:sp>
        <p:nvSpPr>
          <p:cNvPr id="4" name="Date Placeholder 3"/>
          <p:cNvSpPr>
            <a:spLocks noGrp="1"/>
          </p:cNvSpPr>
          <p:nvPr>
            <p:ph type="dt" sz="half" idx="10"/>
          </p:nvPr>
        </p:nvSpPr>
        <p:spPr/>
        <p:txBody>
          <a:bodyPr/>
          <a:lstStyle>
            <a:lvl1pPr>
              <a:defRPr/>
            </a:lvl1pPr>
          </a:lstStyle>
          <a:p>
            <a:pPr>
              <a:defRPr/>
            </a:pPr>
            <a:fld id="{7ED8C553-F546-41AB-92A8-391D8ECFB27C}" type="datetime1">
              <a:rPr lang="en-US" smtClean="0"/>
              <a:t>11/16/2020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E259F77-D8EB-4611-9453-CF192BE39EAD}" type="slidenum">
              <a:rPr lang="en-US" smtClean="0"/>
              <a:pPr>
                <a:defRPr/>
              </a:pPr>
              <a:t>‹#›</a:t>
            </a:fld>
            <a:endParaRPr lang="en-US" dirty="0"/>
          </a:p>
        </p:txBody>
      </p:sp>
    </p:spTree>
    <p:extLst>
      <p:ext uri="{BB962C8B-B14F-4D97-AF65-F5344CB8AC3E}">
        <p14:creationId xmlns:p14="http://schemas.microsoft.com/office/powerpoint/2010/main" val="2925786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Click to edit Master title style</a:t>
            </a:r>
            <a:endParaRPr lang="en-US"/>
          </a:p>
        </p:txBody>
      </p:sp>
      <p:sp>
        <p:nvSpPr>
          <p:cNvPr id="3" name="Content Placeholder 2"/>
          <p:cNvSpPr>
            <a:spLocks noGrp="1"/>
          </p:cNvSpPr>
          <p:nvPr>
            <p:ph sz="half" idx="1"/>
          </p:nvPr>
        </p:nvSpPr>
        <p:spPr>
          <a:xfrm>
            <a:off x="609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Content Placeholder 3"/>
          <p:cNvSpPr>
            <a:spLocks noGrp="1"/>
          </p:cNvSpPr>
          <p:nvPr>
            <p:ph sz="half" idx="2"/>
          </p:nvPr>
        </p:nvSpPr>
        <p:spPr>
          <a:xfrm>
            <a:off x="6197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5" name="Date Placeholder 3"/>
          <p:cNvSpPr>
            <a:spLocks noGrp="1"/>
          </p:cNvSpPr>
          <p:nvPr>
            <p:ph type="dt" sz="half" idx="10"/>
          </p:nvPr>
        </p:nvSpPr>
        <p:spPr/>
        <p:txBody>
          <a:bodyPr/>
          <a:lstStyle>
            <a:lvl1pPr>
              <a:defRPr/>
            </a:lvl1pPr>
          </a:lstStyle>
          <a:p>
            <a:pPr>
              <a:defRPr/>
            </a:pPr>
            <a:fld id="{37DDE319-3DB2-4731-B513-1AE1E726F2A3}" type="datetime1">
              <a:rPr lang="en-US" smtClean="0"/>
              <a:t>11/16/2020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244921A6-42F4-42B7-9C3B-0B17805C0AF4}" type="slidenum">
              <a:rPr lang="en-US" smtClean="0"/>
              <a:pPr>
                <a:defRPr/>
              </a:pPr>
              <a:t>‹#›</a:t>
            </a:fld>
            <a:endParaRPr lang="en-US" dirty="0"/>
          </a:p>
        </p:txBody>
      </p:sp>
    </p:spTree>
    <p:extLst>
      <p:ext uri="{BB962C8B-B14F-4D97-AF65-F5344CB8AC3E}">
        <p14:creationId xmlns:p14="http://schemas.microsoft.com/office/powerpoint/2010/main" val="282798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Click to edit Master title style</a:t>
            </a:r>
            <a:endParaRPr lang="en-US"/>
          </a:p>
        </p:txBody>
      </p:sp>
      <p:sp>
        <p:nvSpPr>
          <p:cNvPr id="3" name="Text Placeholder 2"/>
          <p:cNvSpPr>
            <a:spLocks noGrp="1"/>
          </p:cNvSpPr>
          <p:nvPr>
            <p:ph type="body" idx="1"/>
          </p:nvPr>
        </p:nvSpPr>
        <p:spPr>
          <a:xfrm>
            <a:off x="609602" y="1535113"/>
            <a:ext cx="5386917"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it-IT"/>
              <a:t>Click to edit Master text styles</a:t>
            </a:r>
          </a:p>
        </p:txBody>
      </p:sp>
      <p:sp>
        <p:nvSpPr>
          <p:cNvPr id="4" name="Content Placeholder 3"/>
          <p:cNvSpPr>
            <a:spLocks noGrp="1"/>
          </p:cNvSpPr>
          <p:nvPr>
            <p:ph sz="half" idx="2"/>
          </p:nvPr>
        </p:nvSpPr>
        <p:spPr>
          <a:xfrm>
            <a:off x="609602"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it-IT"/>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7" name="Date Placeholder 3"/>
          <p:cNvSpPr>
            <a:spLocks noGrp="1"/>
          </p:cNvSpPr>
          <p:nvPr>
            <p:ph type="dt" sz="half" idx="10"/>
          </p:nvPr>
        </p:nvSpPr>
        <p:spPr/>
        <p:txBody>
          <a:bodyPr/>
          <a:lstStyle>
            <a:lvl1pPr>
              <a:defRPr/>
            </a:lvl1pPr>
          </a:lstStyle>
          <a:p>
            <a:pPr>
              <a:defRPr/>
            </a:pPr>
            <a:fld id="{39615AC8-E2F5-477C-904B-0E00BC0FEABD}" type="datetime1">
              <a:rPr lang="en-US" smtClean="0"/>
              <a:t>11/16/2020</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632D5412-2E42-47B0-A980-23CD7DFCF924}" type="slidenum">
              <a:rPr lang="en-US" smtClean="0"/>
              <a:pPr>
                <a:defRPr/>
              </a:pPr>
              <a:t>‹#›</a:t>
            </a:fld>
            <a:endParaRPr lang="en-US" dirty="0"/>
          </a:p>
        </p:txBody>
      </p:sp>
    </p:spTree>
    <p:extLst>
      <p:ext uri="{BB962C8B-B14F-4D97-AF65-F5344CB8AC3E}">
        <p14:creationId xmlns:p14="http://schemas.microsoft.com/office/powerpoint/2010/main" val="563381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C29C5BC-86FA-409C-B78D-4165FD46B264}" type="datetime1">
              <a:rPr lang="en-US" smtClean="0"/>
              <a:t>11/16/2020</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D4BA10EF-AE4E-4CFF-B2B0-6D6F5F3A29D2}" type="slidenum">
              <a:rPr lang="en-US" smtClean="0"/>
              <a:pPr>
                <a:defRPr/>
              </a:pPr>
              <a:t>‹#›</a:t>
            </a:fld>
            <a:endParaRPr lang="en-US" dirty="0"/>
          </a:p>
        </p:txBody>
      </p:sp>
    </p:spTree>
    <p:extLst>
      <p:ext uri="{BB962C8B-B14F-4D97-AF65-F5344CB8AC3E}">
        <p14:creationId xmlns:p14="http://schemas.microsoft.com/office/powerpoint/2010/main" val="907875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97F68C2-AC90-402B-9B8B-4E9EB4C6312F}" type="datetime1">
              <a:rPr lang="en-US" smtClean="0"/>
              <a:t>11/16/2020</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A119109D-B9E0-4838-881B-3EEEDB22E201}" type="slidenum">
              <a:rPr lang="en-US" smtClean="0"/>
              <a:pPr>
                <a:defRPr/>
              </a:pPr>
              <a:t>‹#›</a:t>
            </a:fld>
            <a:endParaRPr lang="en-US" dirty="0"/>
          </a:p>
        </p:txBody>
      </p:sp>
    </p:spTree>
    <p:extLst>
      <p:ext uri="{BB962C8B-B14F-4D97-AF65-F5344CB8AC3E}">
        <p14:creationId xmlns:p14="http://schemas.microsoft.com/office/powerpoint/2010/main" val="2092697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it-IT"/>
              <a:t>Click to edit Master title style</a:t>
            </a:r>
            <a:endParaRPr lang="en-US"/>
          </a:p>
        </p:txBody>
      </p:sp>
      <p:sp>
        <p:nvSpPr>
          <p:cNvPr id="3" name="Content Placeholder 2"/>
          <p:cNvSpPr>
            <a:spLocks noGrp="1"/>
          </p:cNvSpPr>
          <p:nvPr>
            <p:ph idx="1"/>
          </p:nvPr>
        </p:nvSpPr>
        <p:spPr>
          <a:xfrm>
            <a:off x="4766734" y="273052"/>
            <a:ext cx="681566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it-IT"/>
              <a:t>Click to edit Master text styles</a:t>
            </a:r>
          </a:p>
        </p:txBody>
      </p:sp>
      <p:sp>
        <p:nvSpPr>
          <p:cNvPr id="5" name="Date Placeholder 3"/>
          <p:cNvSpPr>
            <a:spLocks noGrp="1"/>
          </p:cNvSpPr>
          <p:nvPr>
            <p:ph type="dt" sz="half" idx="10"/>
          </p:nvPr>
        </p:nvSpPr>
        <p:spPr/>
        <p:txBody>
          <a:bodyPr/>
          <a:lstStyle>
            <a:lvl1pPr>
              <a:defRPr/>
            </a:lvl1pPr>
          </a:lstStyle>
          <a:p>
            <a:pPr>
              <a:defRPr/>
            </a:pPr>
            <a:fld id="{BF76A927-9110-4028-93F5-4ECEFDF4242E}" type="datetime1">
              <a:rPr lang="en-US" smtClean="0"/>
              <a:t>11/16/2020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FF491F15-8D7C-4EE1-896A-D21B3F3FCD73}" type="slidenum">
              <a:rPr lang="en-US" smtClean="0"/>
              <a:pPr>
                <a:defRPr/>
              </a:pPr>
              <a:t>‹#›</a:t>
            </a:fld>
            <a:endParaRPr lang="en-US" dirty="0"/>
          </a:p>
        </p:txBody>
      </p:sp>
    </p:spTree>
    <p:extLst>
      <p:ext uri="{BB962C8B-B14F-4D97-AF65-F5344CB8AC3E}">
        <p14:creationId xmlns:p14="http://schemas.microsoft.com/office/powerpoint/2010/main" val="1573477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8"/>
          </a:xfrm>
        </p:spPr>
        <p:txBody>
          <a:bodyPr anchor="b"/>
          <a:lstStyle>
            <a:lvl1pPr algn="l">
              <a:defRPr sz="2000" b="1"/>
            </a:lvl1pPr>
          </a:lstStyle>
          <a:p>
            <a:r>
              <a:rPr lang="it-IT"/>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pPr lvl="0"/>
            <a:r>
              <a:rPr lang="it-IT" noProof="0"/>
              <a:t>Click icon to add picture</a:t>
            </a:r>
            <a:endParaRPr lang="en-US" noProof="0" dirty="0"/>
          </a:p>
        </p:txBody>
      </p:sp>
      <p:sp>
        <p:nvSpPr>
          <p:cNvPr id="4" name="Text Placeholder 3"/>
          <p:cNvSpPr>
            <a:spLocks noGrp="1"/>
          </p:cNvSpPr>
          <p:nvPr>
            <p:ph type="body" sz="half" idx="2"/>
          </p:nvPr>
        </p:nvSpPr>
        <p:spPr>
          <a:xfrm>
            <a:off x="2389717" y="5367339"/>
            <a:ext cx="7315200" cy="804862"/>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it-IT"/>
              <a:t>Click to edit Master text styles</a:t>
            </a:r>
          </a:p>
        </p:txBody>
      </p:sp>
      <p:sp>
        <p:nvSpPr>
          <p:cNvPr id="5" name="Date Placeholder 3"/>
          <p:cNvSpPr>
            <a:spLocks noGrp="1"/>
          </p:cNvSpPr>
          <p:nvPr>
            <p:ph type="dt" sz="half" idx="10"/>
          </p:nvPr>
        </p:nvSpPr>
        <p:spPr/>
        <p:txBody>
          <a:bodyPr/>
          <a:lstStyle>
            <a:lvl1pPr>
              <a:defRPr/>
            </a:lvl1pPr>
          </a:lstStyle>
          <a:p>
            <a:pPr>
              <a:defRPr/>
            </a:pPr>
            <a:fld id="{0678F68B-84F2-472B-96B9-996B1AACE63E}" type="datetime1">
              <a:rPr lang="en-US" smtClean="0"/>
              <a:t>11/16/2020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E8175BC8-8662-4DDC-82F6-6A2F0102CB1D}" type="slidenum">
              <a:rPr lang="en-US" smtClean="0"/>
              <a:pPr>
                <a:defRPr/>
              </a:pPr>
              <a:t>‹#›</a:t>
            </a:fld>
            <a:endParaRPr lang="en-US" dirty="0"/>
          </a:p>
        </p:txBody>
      </p:sp>
    </p:spTree>
    <p:extLst>
      <p:ext uri="{BB962C8B-B14F-4D97-AF65-F5344CB8AC3E}">
        <p14:creationId xmlns:p14="http://schemas.microsoft.com/office/powerpoint/2010/main" val="996036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a:t>Click to edit Master title style</a:t>
            </a:r>
            <a:endParaRPr lang="en-US"/>
          </a:p>
        </p:txBody>
      </p:sp>
      <p:sp>
        <p:nvSpPr>
          <p:cNvPr id="1027" name="Text Placeholder 2"/>
          <p:cNvSpPr>
            <a:spLocks noGrp="1"/>
          </p:cNvSpPr>
          <p:nvPr>
            <p:ph type="body" idx="1"/>
          </p:nvPr>
        </p:nvSpPr>
        <p:spPr bwMode="auto">
          <a:xfrm>
            <a:off x="609600" y="1600202"/>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Date Placeholder 3"/>
          <p:cNvSpPr>
            <a:spLocks noGrp="1"/>
          </p:cNvSpPr>
          <p:nvPr>
            <p:ph type="dt" sz="half" idx="2"/>
          </p:nvPr>
        </p:nvSpPr>
        <p:spPr>
          <a:xfrm>
            <a:off x="609600" y="6356352"/>
            <a:ext cx="28448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defRPr>
            </a:lvl1pPr>
          </a:lstStyle>
          <a:p>
            <a:pPr>
              <a:defRPr/>
            </a:pPr>
            <a:fld id="{0A58350E-853A-47BA-9FE0-ABDF64E47E50}" type="datetime1">
              <a:rPr lang="en-US" smtClean="0"/>
              <a:t>11/16/2020</a:t>
            </a:fld>
            <a:endParaRPr lang="en-US" dirty="0"/>
          </a:p>
        </p:txBody>
      </p:sp>
      <p:sp>
        <p:nvSpPr>
          <p:cNvPr id="5" name="Footer Placeholder 4"/>
          <p:cNvSpPr>
            <a:spLocks noGrp="1"/>
          </p:cNvSpPr>
          <p:nvPr>
            <p:ph type="ftr" sz="quarter" idx="3"/>
          </p:nvPr>
        </p:nvSpPr>
        <p:spPr>
          <a:xfrm>
            <a:off x="4165600" y="6356352"/>
            <a:ext cx="38608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charset="0"/>
              </a:defRPr>
            </a:lvl1pPr>
          </a:lstStyle>
          <a:p>
            <a:pPr>
              <a:defRPr/>
            </a:pPr>
            <a:endParaRPr lang="en-US" dirty="0"/>
          </a:p>
        </p:txBody>
      </p:sp>
      <p:sp>
        <p:nvSpPr>
          <p:cNvPr id="6" name="Slide Number Placeholder 5"/>
          <p:cNvSpPr>
            <a:spLocks noGrp="1"/>
          </p:cNvSpPr>
          <p:nvPr>
            <p:ph type="sldNum" sz="quarter" idx="4"/>
          </p:nvPr>
        </p:nvSpPr>
        <p:spPr>
          <a:xfrm>
            <a:off x="8737600" y="6356352"/>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defRPr>
            </a:lvl1pPr>
          </a:lstStyle>
          <a:p>
            <a:pPr>
              <a:defRPr/>
            </a:pPr>
            <a:fld id="{8FC13615-1393-4465-AE6C-B1E06CBF7E6E}" type="slidenum">
              <a:rPr lang="en-US" smtClean="0"/>
              <a:pPr>
                <a:defRPr/>
              </a:pPr>
              <a:t>‹#›</a:t>
            </a:fld>
            <a:endParaRPr lang="en-US" dirty="0"/>
          </a:p>
        </p:txBody>
      </p:sp>
    </p:spTree>
    <p:extLst>
      <p:ext uri="{BB962C8B-B14F-4D97-AF65-F5344CB8AC3E}">
        <p14:creationId xmlns:p14="http://schemas.microsoft.com/office/powerpoint/2010/main" val="21052073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457189"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189"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189"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189"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189"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189" algn="ctr" defTabSz="457189"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377" algn="ctr" defTabSz="457189"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566" algn="ctr" defTabSz="457189"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754" algn="ctr" defTabSz="457189"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891" indent="-342891" algn="l" defTabSz="457189"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32" indent="-285744" algn="l" defTabSz="457189"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2971" indent="-228594" algn="l" defTabSz="457189" rtl="0" eaLnBrk="0" fontAlgn="base" hangingPunct="0">
        <a:spcBef>
          <a:spcPct val="20000"/>
        </a:spcBef>
        <a:spcAft>
          <a:spcPct val="0"/>
        </a:spcAft>
        <a:buFont typeface="Arial" charset="0"/>
        <a:buChar char="•"/>
        <a:defRPr sz="2400" kern="1200">
          <a:solidFill>
            <a:schemeClr val="tx1"/>
          </a:solidFill>
          <a:latin typeface="+mn-lt"/>
          <a:ea typeface="ヒラギノ角ゴ Pro W3" charset="-128"/>
          <a:cs typeface="ヒラギノ角ゴ Pro W3" charset="-128"/>
        </a:defRPr>
      </a:lvl3pPr>
      <a:lvl4pPr marL="1600160" indent="-228594" algn="l" defTabSz="457189" rtl="0" eaLnBrk="0" fontAlgn="base" hangingPunct="0">
        <a:spcBef>
          <a:spcPct val="20000"/>
        </a:spcBef>
        <a:spcAft>
          <a:spcPct val="0"/>
        </a:spcAft>
        <a:buFont typeface="Arial" charset="0"/>
        <a:buChar char="–"/>
        <a:defRPr sz="2000" kern="1200">
          <a:solidFill>
            <a:schemeClr val="tx1"/>
          </a:solidFill>
          <a:latin typeface="+mn-lt"/>
          <a:ea typeface="ヒラギノ角ゴ Pro W3" charset="-128"/>
          <a:cs typeface="+mn-cs"/>
        </a:defRPr>
      </a:lvl4pPr>
      <a:lvl5pPr marL="2057349" indent="-228594" algn="l" defTabSz="457189" rtl="0" eaLnBrk="0" fontAlgn="base" hangingPunct="0">
        <a:spcBef>
          <a:spcPct val="20000"/>
        </a:spcBef>
        <a:spcAft>
          <a:spcPct val="0"/>
        </a:spcAft>
        <a:buFont typeface="Arial" charset="0"/>
        <a:buChar char="»"/>
        <a:defRPr sz="2000" kern="1200">
          <a:solidFill>
            <a:schemeClr val="tx1"/>
          </a:solidFill>
          <a:latin typeface="+mn-lt"/>
          <a:ea typeface="ヒラギノ角ゴ Pro W3" charset="-128"/>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7"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1"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hemeOverride" Target="../theme/themeOverride2.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hemeOverride" Target="../theme/themeOverride3.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hemeOverride" Target="../theme/themeOverride4.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ChangeArrowheads="1"/>
          </p:cNvSpPr>
          <p:nvPr/>
        </p:nvSpPr>
        <p:spPr bwMode="auto">
          <a:xfrm>
            <a:off x="1783904" y="6051574"/>
            <a:ext cx="8884096" cy="795338"/>
          </a:xfrm>
          <a:prstGeom prst="rect">
            <a:avLst/>
          </a:prstGeom>
          <a:solidFill>
            <a:schemeClr val="bg1"/>
          </a:solidFill>
          <a:ln w="0">
            <a:solidFill>
              <a:srgbClr val="4A7EBB"/>
            </a:solidFill>
            <a:round/>
            <a:headEnd/>
            <a:tailEnd/>
          </a:ln>
          <a:effectLst>
            <a:outerShdw dist="20000" dir="5400000" rotWithShape="0">
              <a:srgbClr val="808080">
                <a:alpha val="37999"/>
              </a:srgbClr>
            </a:outerShdw>
          </a:effectLst>
        </p:spPr>
        <p:txBody>
          <a:bodyPr anchor="ct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charset="0"/>
              <a:ea typeface="ＭＳ Ｐゴシック" charset="-128"/>
              <a:cs typeface="+mn-cs"/>
            </a:endParaRPr>
          </a:p>
        </p:txBody>
      </p:sp>
      <p:sp>
        <p:nvSpPr>
          <p:cNvPr id="4" name="TextBox 3"/>
          <p:cNvSpPr txBox="1"/>
          <p:nvPr/>
        </p:nvSpPr>
        <p:spPr>
          <a:xfrm>
            <a:off x="1951037" y="762001"/>
            <a:ext cx="8137525" cy="954107"/>
          </a:xfrm>
          <a:prstGeom prst="rect">
            <a:avLst/>
          </a:prstGeom>
          <a:noFill/>
        </p:spPr>
        <p:txBody>
          <a:bodyPr wrap="square">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2800" b="1" i="0" u="none" strike="noStrike" kern="1200" cap="all" spc="0" normalizeH="0" baseline="0" noProof="0" dirty="0">
                <a:ln>
                  <a:noFill/>
                </a:ln>
                <a:solidFill>
                  <a:prstClr val="black"/>
                </a:solidFill>
                <a:effectLst/>
                <a:uLnTx/>
                <a:uFillTx/>
                <a:latin typeface="Arial" charset="0"/>
                <a:ea typeface="ＭＳ Ｐゴシック" charset="-128"/>
                <a:cs typeface="+mn-cs"/>
              </a:rPr>
              <a:t>NATIONAL HOUSE OF TRADITIONAL LEADERS</a:t>
            </a:r>
          </a:p>
        </p:txBody>
      </p:sp>
      <p:sp>
        <p:nvSpPr>
          <p:cNvPr id="2052" name="TextBox 5"/>
          <p:cNvSpPr txBox="1">
            <a:spLocks noChangeArrowheads="1"/>
          </p:cNvSpPr>
          <p:nvPr/>
        </p:nvSpPr>
        <p:spPr bwMode="auto">
          <a:xfrm>
            <a:off x="2152650" y="2349500"/>
            <a:ext cx="7296150" cy="2402068"/>
          </a:xfrm>
          <a:prstGeom prst="rect">
            <a:avLst/>
          </a:prstGeom>
          <a:noFill/>
          <a:ln w="9525">
            <a:noFill/>
            <a:miter lim="800000"/>
            <a:headEnd/>
            <a:tailEnd/>
          </a:ln>
        </p:spPr>
        <p:txBody>
          <a:bodyPr wrap="square">
            <a:spAutoFit/>
          </a:bodyPr>
          <a:lstStyle/>
          <a:p>
            <a:pPr algn="ctr">
              <a:lnSpc>
                <a:spcPct val="150000"/>
              </a:lnSpc>
              <a:spcAft>
                <a:spcPts val="0"/>
              </a:spcAft>
            </a:pPr>
            <a:r>
              <a:rPr lang="en-ZA" sz="2800" b="1" dirty="0">
                <a:effectLst/>
                <a:latin typeface="Arial" panose="020B0604020202020204" pitchFamily="34" charset="0"/>
                <a:ea typeface="Calibri" panose="020F0502020204030204" pitchFamily="34" charset="0"/>
                <a:cs typeface="Arial" panose="020B0604020202020204" pitchFamily="34" charset="0"/>
              </a:rPr>
              <a:t>NHTL REPORT QUARTER 1 &amp; 2 (01 APRIL 2020-30 SEPTEMBER 2020): 2020/2021 FINANCIAL YEAR</a:t>
            </a:r>
            <a:endParaRPr lang="en-ZA" sz="28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50000"/>
              </a:lnSpc>
              <a:spcAft>
                <a:spcPts val="0"/>
              </a:spcAft>
            </a:pPr>
            <a:r>
              <a:rPr lang="en-ZA" sz="1800" dirty="0">
                <a:effectLst/>
                <a:latin typeface="Arial" panose="020B0604020202020204" pitchFamily="34" charset="0"/>
                <a:ea typeface="Calibri" panose="020F0502020204030204" pitchFamily="34" charset="0"/>
                <a:cs typeface="Times New Roman" panose="02020603050405020304" pitchFamily="18" charset="0"/>
              </a:rPr>
              <a:t>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Subtitle 2"/>
          <p:cNvSpPr>
            <a:spLocks noGrp="1"/>
          </p:cNvSpPr>
          <p:nvPr>
            <p:ph type="subTitle" idx="1"/>
          </p:nvPr>
        </p:nvSpPr>
        <p:spPr>
          <a:xfrm>
            <a:off x="1951036" y="5045885"/>
            <a:ext cx="8137525" cy="954107"/>
          </a:xfrm>
        </p:spPr>
        <p:txBody>
          <a:bodyPr>
            <a:noAutofit/>
          </a:bodyPr>
          <a:lstStyle/>
          <a:p>
            <a:pPr>
              <a:defRPr/>
            </a:pPr>
            <a:r>
              <a:rPr lang="en-ZA" sz="2800" b="1" smtClean="0">
                <a:solidFill>
                  <a:schemeClr val="tx1"/>
                </a:solidFill>
                <a:latin typeface="Arial" charset="0"/>
                <a:cs typeface="+mn-cs"/>
              </a:rPr>
              <a:t>17 NOVEMBER 2020</a:t>
            </a:r>
            <a:endParaRPr lang="en-ZA" sz="2800" b="1" dirty="0">
              <a:solidFill>
                <a:schemeClr val="tx1"/>
              </a:solidFill>
              <a:latin typeface="Arial" charset="0"/>
              <a:cs typeface="+mn-cs"/>
            </a:endParaRPr>
          </a:p>
          <a:p>
            <a:pPr>
              <a:defRPr/>
            </a:pPr>
            <a:endParaRPr lang="en-ZA" sz="2800" b="1" dirty="0">
              <a:solidFill>
                <a:schemeClr val="tx1"/>
              </a:solidFill>
              <a:latin typeface="Arial" charset="0"/>
              <a:cs typeface="+mn-cs"/>
            </a:endParaRPr>
          </a:p>
        </p:txBody>
      </p:sp>
      <p:sp>
        <p:nvSpPr>
          <p:cNvPr id="8" name="Slide Number Placeholder 7"/>
          <p:cNvSpPr>
            <a:spLocks noGrp="1"/>
          </p:cNvSpPr>
          <p:nvPr>
            <p:ph type="sldNum" sz="quarter" idx="12"/>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A6959CBD-E095-4785-9276-F18BEEE3F184}" type="slidenum">
              <a:rPr kumimoji="0" lang="en-US" sz="1200" b="0" i="0" u="none" strike="noStrike" kern="1200" cap="none" spc="0" normalizeH="0" baseline="0" noProof="0">
                <a:ln>
                  <a:noFill/>
                </a:ln>
                <a:solidFill>
                  <a:srgbClr val="898989"/>
                </a:solidFill>
                <a:effectLst/>
                <a:uLnTx/>
                <a:uFillTx/>
                <a:latin typeface="Calibri" charset="0"/>
                <a:ea typeface="ＭＳ Ｐゴシック"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1</a:t>
            </a:fld>
            <a:endParaRPr kumimoji="0" lang="en-US" sz="1200" b="0" i="0" u="none" strike="noStrike" kern="1200" cap="none" spc="0" normalizeH="0" baseline="0" noProof="0" dirty="0">
              <a:ln>
                <a:noFill/>
              </a:ln>
              <a:solidFill>
                <a:srgbClr val="898989"/>
              </a:solidFill>
              <a:effectLst/>
              <a:uLnTx/>
              <a:uFillTx/>
              <a:latin typeface="Calibri" charset="0"/>
              <a:ea typeface="ＭＳ Ｐゴシック" charset="-128"/>
              <a:cs typeface="+mn-cs"/>
            </a:endParaRPr>
          </a:p>
        </p:txBody>
      </p:sp>
      <p:pic>
        <p:nvPicPr>
          <p:cNvPr id="9" name="Picture 8" descr="Logo"/>
          <p:cNvPicPr/>
          <p:nvPr/>
        </p:nvPicPr>
        <p:blipFill>
          <a:blip r:embed="rId4" cstate="print"/>
          <a:srcRect/>
          <a:stretch>
            <a:fillRect/>
          </a:stretch>
        </p:blipFill>
        <p:spPr bwMode="auto">
          <a:xfrm>
            <a:off x="8157301" y="6090468"/>
            <a:ext cx="2330450" cy="717550"/>
          </a:xfrm>
          <a:prstGeom prst="rect">
            <a:avLst/>
          </a:prstGeom>
          <a:noFill/>
          <a:ln w="9525">
            <a:noFill/>
            <a:miter lim="800000"/>
            <a:headEnd/>
            <a:tailEnd/>
          </a:ln>
        </p:spPr>
      </p:pic>
    </p:spTree>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1548" y="0"/>
            <a:ext cx="10376452" cy="888829"/>
          </a:xfrm>
        </p:spPr>
        <p:txBody>
          <a:bodyPr/>
          <a:lstStyle/>
          <a:p>
            <a:pPr lvl="0" algn="just">
              <a:lnSpc>
                <a:spcPct val="150000"/>
              </a:lnSpc>
              <a:spcAft>
                <a:spcPts val="0"/>
              </a:spcAft>
            </a:pPr>
            <a:r>
              <a:rPr lang="en-ZA" sz="2400" b="1" cap="all" dirty="0">
                <a:latin typeface="Arial" panose="020B0604020202020204" pitchFamily="34" charset="0"/>
                <a:cs typeface="Arial" panose="020B0604020202020204" pitchFamily="34" charset="0"/>
              </a:rPr>
              <a:t/>
            </a:r>
            <a:br>
              <a:rPr lang="en-ZA" sz="2400" b="1" cap="all" dirty="0">
                <a:latin typeface="Arial" panose="020B0604020202020204" pitchFamily="34" charset="0"/>
                <a:cs typeface="Arial" panose="020B0604020202020204" pitchFamily="34" charset="0"/>
              </a:rPr>
            </a:br>
            <a:r>
              <a:rPr lang="en-ZA" sz="1800" dirty="0">
                <a:effectLst/>
                <a:latin typeface="Calibri" panose="020F0502020204030204" pitchFamily="34" charset="0"/>
                <a:ea typeface="Calibri" panose="020F0502020204030204" pitchFamily="34" charset="0"/>
                <a:cs typeface="Times New Roman" panose="02020603050405020304" pitchFamily="18" charset="0"/>
              </a:rPr>
              <a:t/>
            </a:r>
            <a:br>
              <a:rPr lang="en-ZA" sz="1800" dirty="0">
                <a:effectLst/>
                <a:latin typeface="Calibri" panose="020F0502020204030204" pitchFamily="34" charset="0"/>
                <a:ea typeface="Calibri" panose="020F0502020204030204" pitchFamily="34" charset="0"/>
                <a:cs typeface="Times New Roman" panose="02020603050405020304" pitchFamily="18" charset="0"/>
              </a:rPr>
            </a:br>
            <a:r>
              <a:rPr lang="en-ZA" sz="1800" dirty="0">
                <a:effectLst/>
                <a:latin typeface="Arial" panose="020B0604020202020204" pitchFamily="34" charset="0"/>
                <a:ea typeface="Calibri" panose="020F0502020204030204" pitchFamily="34" charset="0"/>
                <a:cs typeface="Times New Roman" panose="02020603050405020304" pitchFamily="18" charset="0"/>
              </a:rPr>
              <a:t> </a:t>
            </a:r>
            <a:r>
              <a:rPr lang="en-ZA" sz="1800" dirty="0">
                <a:effectLst/>
                <a:latin typeface="Calibri" panose="020F0502020204030204" pitchFamily="34" charset="0"/>
                <a:ea typeface="Calibri" panose="020F0502020204030204" pitchFamily="34" charset="0"/>
                <a:cs typeface="Times New Roman" panose="02020603050405020304" pitchFamily="18" charset="0"/>
              </a:rPr>
              <a:t/>
            </a:r>
            <a:br>
              <a:rPr lang="en-ZA" sz="1800" dirty="0">
                <a:effectLst/>
                <a:latin typeface="Calibri" panose="020F0502020204030204" pitchFamily="34" charset="0"/>
                <a:ea typeface="Calibri" panose="020F0502020204030204" pitchFamily="34" charset="0"/>
                <a:cs typeface="Times New Roman" panose="02020603050405020304" pitchFamily="18" charset="0"/>
              </a:rPr>
            </a:br>
            <a:r>
              <a:rPr lang="en-ZA" sz="2000" b="1" dirty="0">
                <a:effectLst/>
                <a:latin typeface="Arial" panose="020B0604020202020204" pitchFamily="34" charset="0"/>
                <a:ea typeface="Calibri" panose="020F0502020204030204" pitchFamily="34" charset="0"/>
                <a:cs typeface="Times New Roman" panose="02020603050405020304" pitchFamily="18" charset="0"/>
              </a:rPr>
              <a:t>COMMUNICATION, AWARENESS AND HYGIENE EDUCATION TO TRADITIONAL COMMUNITIES</a:t>
            </a:r>
            <a:r>
              <a:rPr lang="en-ZA" sz="1800" dirty="0">
                <a:effectLst/>
                <a:latin typeface="Calibri" panose="020F0502020204030204" pitchFamily="34" charset="0"/>
                <a:ea typeface="Calibri" panose="020F0502020204030204" pitchFamily="34" charset="0"/>
                <a:cs typeface="Times New Roman" panose="02020603050405020304" pitchFamily="18" charset="0"/>
              </a:rPr>
              <a:t/>
            </a:r>
            <a:br>
              <a:rPr lang="en-ZA" sz="1800" dirty="0">
                <a:effectLst/>
                <a:latin typeface="Calibri" panose="020F0502020204030204" pitchFamily="34" charset="0"/>
                <a:ea typeface="Calibri" panose="020F0502020204030204" pitchFamily="34" charset="0"/>
                <a:cs typeface="Times New Roman" panose="02020603050405020304" pitchFamily="18" charset="0"/>
              </a:rPr>
            </a:br>
            <a:r>
              <a:rPr lang="en-ZA" sz="1800" dirty="0">
                <a:effectLst/>
                <a:latin typeface="Arial" panose="020B0604020202020204" pitchFamily="34" charset="0"/>
                <a:ea typeface="Calibri" panose="020F0502020204030204" pitchFamily="34" charset="0"/>
                <a:cs typeface="Times New Roman" panose="02020603050405020304" pitchFamily="18" charset="0"/>
              </a:rPr>
              <a:t> </a:t>
            </a:r>
            <a:r>
              <a:rPr lang="en-ZA" sz="1800" dirty="0">
                <a:effectLst/>
                <a:latin typeface="Calibri" panose="020F0502020204030204" pitchFamily="34" charset="0"/>
                <a:ea typeface="Calibri" panose="020F0502020204030204" pitchFamily="34" charset="0"/>
                <a:cs typeface="Times New Roman" panose="02020603050405020304" pitchFamily="18" charset="0"/>
              </a:rPr>
              <a:t/>
            </a:r>
            <a:br>
              <a:rPr lang="en-ZA" sz="1800" dirty="0">
                <a:effectLst/>
                <a:latin typeface="Calibri" panose="020F0502020204030204" pitchFamily="34" charset="0"/>
                <a:ea typeface="Calibri" panose="020F0502020204030204" pitchFamily="34" charset="0"/>
                <a:cs typeface="Times New Roman" panose="02020603050405020304" pitchFamily="18" charset="0"/>
              </a:rPr>
            </a:br>
            <a:r>
              <a:rPr lang="en-ZA" sz="2400" b="1" dirty="0">
                <a:latin typeface="Arial" panose="020B0604020202020204" pitchFamily="34" charset="0"/>
                <a:cs typeface="Arial" panose="020B0604020202020204" pitchFamily="34" charset="0"/>
              </a:rPr>
              <a:t/>
            </a:r>
            <a:br>
              <a:rPr lang="en-ZA" sz="2400" b="1" dirty="0">
                <a:latin typeface="Arial" panose="020B0604020202020204" pitchFamily="34" charset="0"/>
                <a:cs typeface="Arial" panose="020B0604020202020204" pitchFamily="34" charset="0"/>
              </a:rPr>
            </a:br>
            <a:endParaRPr lang="en-ZA"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25921" y="1106262"/>
            <a:ext cx="10376452" cy="5250090"/>
          </a:xfrm>
        </p:spPr>
        <p:txBody>
          <a:bodyPr/>
          <a:lstStyle/>
          <a:p>
            <a:pPr marL="0" indent="0" algn="just">
              <a:lnSpc>
                <a:spcPct val="150000"/>
              </a:lnSpc>
              <a:spcAft>
                <a:spcPts val="800"/>
              </a:spcAft>
              <a:buNone/>
            </a:pPr>
            <a:r>
              <a:rPr lang="en-ZA" sz="1800" dirty="0">
                <a:effectLst/>
                <a:latin typeface="Arial" panose="020B0604020202020204" pitchFamily="34" charset="0"/>
                <a:ea typeface="Calibri" panose="020F0502020204030204" pitchFamily="34" charset="0"/>
                <a:cs typeface="Times New Roman" panose="02020603050405020304" pitchFamily="18" charset="0"/>
              </a:rPr>
              <a:t>-	NHTL issued a media statement on Monday 16 March 2020. The institution of traditional 	leadership heeded the call by the President and government for all sectors of society to mobilise 	efforts to curb the spread of the virus. Provincial houses have also followed the lead by the 	NHTL. Some have also issued press statements on COVID-19.</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Arial" panose="020B0604020202020204" pitchFamily="34" charset="0"/>
              <a:buChar char="-"/>
            </a:pPr>
            <a:r>
              <a:rPr lang="en-ZA" sz="1800" dirty="0">
                <a:effectLst/>
                <a:latin typeface="Arial" panose="020B0604020202020204" pitchFamily="34" charset="0"/>
                <a:ea typeface="Calibri" panose="020F0502020204030204" pitchFamily="34" charset="0"/>
                <a:cs typeface="Times New Roman" panose="02020603050405020304" pitchFamily="18" charset="0"/>
              </a:rPr>
              <a:t>On 15 March the Chairperson, Ikosi S E Mahlangu was interviewed by Ikwekwezi and Umhlobo wenene Radio Stations.</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Arial" panose="020B0604020202020204" pitchFamily="34" charset="0"/>
              <a:buChar char="-"/>
            </a:pPr>
            <a:r>
              <a:rPr lang="en-ZA" sz="1800" dirty="0">
                <a:effectLst/>
                <a:latin typeface="Arial" panose="020B0604020202020204" pitchFamily="34" charset="0"/>
                <a:ea typeface="Calibri" panose="020F0502020204030204" pitchFamily="34" charset="0"/>
                <a:cs typeface="Times New Roman" panose="02020603050405020304" pitchFamily="18" charset="0"/>
              </a:rPr>
              <a:t>In reaction to the press statement, eNCA requested an interview with the Chairperson of the NHTL. NHTL in cooperation with the CRL Rights Commission, held the interview with eNCA on Tuesday 17 March 2020. The interview focused on traditional leadership and CRL plan on mitigation against the spread of the coronavirus in traditional communities including how stakeholders are addressing matters of cultural and religious activities.</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en-ZA" sz="2100" dirty="0">
              <a:latin typeface="Arial" panose="020B0604020202020204" pitchFamily="34" charset="0"/>
              <a:cs typeface="Arial" panose="020B0604020202020204" pitchFamily="34" charset="0"/>
            </a:endParaRPr>
          </a:p>
          <a:p>
            <a:pPr algn="just"/>
            <a:endParaRPr lang="en-ZA" sz="2100" dirty="0">
              <a:latin typeface="Arial" panose="020B0604020202020204" pitchFamily="34" charset="0"/>
              <a:cs typeface="Arial" panose="020B0604020202020204" pitchFamily="34" charset="0"/>
            </a:endParaRPr>
          </a:p>
          <a:p>
            <a:pPr algn="just"/>
            <a:endParaRPr lang="en-ZA" sz="2100" dirty="0">
              <a:latin typeface="Arial" panose="020B0604020202020204" pitchFamily="34" charset="0"/>
              <a:cs typeface="Arial" panose="020B0604020202020204" pitchFamily="34" charset="0"/>
            </a:endParaRPr>
          </a:p>
          <a:p>
            <a:pPr marL="0" indent="0" algn="just">
              <a:buNone/>
            </a:pPr>
            <a:endParaRPr lang="en-ZA" sz="21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pPr marL="0" marR="0" lvl="0" indent="0" algn="r" defTabSz="342900" rtl="0" eaLnBrk="1" fontAlgn="base" latinLnBrk="0" hangingPunct="1">
              <a:lnSpc>
                <a:spcPct val="100000"/>
              </a:lnSpc>
              <a:spcBef>
                <a:spcPct val="0"/>
              </a:spcBef>
              <a:spcAft>
                <a:spcPct val="0"/>
              </a:spcAft>
              <a:buClrTx/>
              <a:buSzTx/>
              <a:buFontTx/>
              <a:buNone/>
              <a:tabLst/>
              <a:defRPr/>
            </a:pPr>
            <a:fld id="{FB6ADE51-9540-4B80-AD96-1CEC5B9E114B}" type="slidenum">
              <a:rPr kumimoji="0" lang="en-US" altLang="en-US" sz="1200" b="0" i="0" u="none" strike="noStrike" kern="1200" cap="none" spc="0" normalizeH="0" baseline="0" noProof="0">
                <a:ln>
                  <a:noFill/>
                </a:ln>
                <a:solidFill>
                  <a:srgbClr val="898989"/>
                </a:solidFill>
                <a:effectLst/>
                <a:uLnTx/>
                <a:uFillTx/>
                <a:latin typeface="Calibri" charset="0"/>
                <a:ea typeface="ＭＳ Ｐゴシック" panose="020B0600070205080204" pitchFamily="34" charset="-128"/>
                <a:cs typeface="+mn-cs"/>
              </a:rPr>
              <a:pPr marL="0" marR="0" lvl="0" indent="0" algn="r" defTabSz="342900" rtl="0" eaLnBrk="1" fontAlgn="base" latinLnBrk="0" hangingPunct="1">
                <a:lnSpc>
                  <a:spcPct val="100000"/>
                </a:lnSpc>
                <a:spcBef>
                  <a:spcPct val="0"/>
                </a:spcBef>
                <a:spcAft>
                  <a:spcPct val="0"/>
                </a:spcAft>
                <a:buClrTx/>
                <a:buSzTx/>
                <a:buFontTx/>
                <a:buNone/>
                <a:tabLst/>
                <a:defRPr/>
              </a:pPr>
              <a:t>10</a:t>
            </a:fld>
            <a:endParaRPr kumimoji="0" lang="en-US" altLang="en-US" sz="1200" b="0" i="0" u="none" strike="noStrike" kern="1200" cap="none" spc="0" normalizeH="0" baseline="0" noProof="0" dirty="0">
              <a:ln>
                <a:noFill/>
              </a:ln>
              <a:solidFill>
                <a:srgbClr val="898989"/>
              </a:solidFill>
              <a:effectLst/>
              <a:uLnTx/>
              <a:uFillTx/>
              <a:latin typeface="Calibri" charset="0"/>
              <a:ea typeface="ＭＳ Ｐゴシック" panose="020B0600070205080204" pitchFamily="34" charset="-128"/>
              <a:cs typeface="+mn-cs"/>
            </a:endParaRPr>
          </a:p>
        </p:txBody>
      </p:sp>
      <p:pic>
        <p:nvPicPr>
          <p:cNvPr id="5" name="Picture 4" descr="Logo">
            <a:extLst>
              <a:ext uri="{FF2B5EF4-FFF2-40B4-BE49-F238E27FC236}">
                <a16:creationId xmlns:a16="http://schemas.microsoft.com/office/drawing/2014/main" id="{B49B8712-9DD0-4391-9EE0-229A02AA85AF}"/>
              </a:ext>
            </a:extLst>
          </p:cNvPr>
          <p:cNvPicPr/>
          <p:nvPr/>
        </p:nvPicPr>
        <p:blipFill>
          <a:blip r:embed="rId3" cstate="print"/>
          <a:srcRect/>
          <a:stretch>
            <a:fillRect/>
          </a:stretch>
        </p:blipFill>
        <p:spPr bwMode="auto">
          <a:xfrm>
            <a:off x="8157301" y="6090468"/>
            <a:ext cx="2330450" cy="717550"/>
          </a:xfrm>
          <a:prstGeom prst="rect">
            <a:avLst/>
          </a:prstGeom>
          <a:noFill/>
          <a:ln w="9525">
            <a:noFill/>
            <a:miter lim="800000"/>
            <a:headEnd/>
            <a:tailEnd/>
          </a:ln>
        </p:spPr>
      </p:pic>
    </p:spTree>
    <p:extLst>
      <p:ext uri="{BB962C8B-B14F-4D97-AF65-F5344CB8AC3E}">
        <p14:creationId xmlns:p14="http://schemas.microsoft.com/office/powerpoint/2010/main" val="22880952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1548" y="0"/>
            <a:ext cx="10376452" cy="888829"/>
          </a:xfrm>
        </p:spPr>
        <p:txBody>
          <a:bodyPr/>
          <a:lstStyle/>
          <a:p>
            <a:pPr lvl="0" algn="just">
              <a:lnSpc>
                <a:spcPct val="150000"/>
              </a:lnSpc>
              <a:spcAft>
                <a:spcPts val="0"/>
              </a:spcAft>
            </a:pPr>
            <a:r>
              <a:rPr lang="en-ZA" sz="2400" b="1" cap="all" dirty="0">
                <a:latin typeface="Arial" panose="020B0604020202020204" pitchFamily="34" charset="0"/>
                <a:cs typeface="Arial" panose="020B0604020202020204" pitchFamily="34" charset="0"/>
              </a:rPr>
              <a:t/>
            </a:r>
            <a:br>
              <a:rPr lang="en-ZA" sz="2400" b="1" cap="all" dirty="0">
                <a:latin typeface="Arial" panose="020B0604020202020204" pitchFamily="34" charset="0"/>
                <a:cs typeface="Arial" panose="020B0604020202020204" pitchFamily="34" charset="0"/>
              </a:rPr>
            </a:br>
            <a:r>
              <a:rPr lang="en-ZA" sz="1800" dirty="0">
                <a:effectLst/>
                <a:latin typeface="Calibri" panose="020F0502020204030204" pitchFamily="34" charset="0"/>
                <a:ea typeface="Calibri" panose="020F0502020204030204" pitchFamily="34" charset="0"/>
                <a:cs typeface="Times New Roman" panose="02020603050405020304" pitchFamily="18" charset="0"/>
              </a:rPr>
              <a:t/>
            </a:r>
            <a:br>
              <a:rPr lang="en-ZA" sz="1800" dirty="0">
                <a:effectLst/>
                <a:latin typeface="Calibri" panose="020F0502020204030204" pitchFamily="34" charset="0"/>
                <a:ea typeface="Calibri" panose="020F0502020204030204" pitchFamily="34" charset="0"/>
                <a:cs typeface="Times New Roman" panose="02020603050405020304" pitchFamily="18" charset="0"/>
              </a:rPr>
            </a:br>
            <a:r>
              <a:rPr lang="en-ZA" sz="1800" dirty="0">
                <a:effectLst/>
                <a:latin typeface="Arial" panose="020B0604020202020204" pitchFamily="34" charset="0"/>
                <a:ea typeface="Calibri" panose="020F0502020204030204" pitchFamily="34" charset="0"/>
                <a:cs typeface="Times New Roman" panose="02020603050405020304" pitchFamily="18" charset="0"/>
              </a:rPr>
              <a:t> </a:t>
            </a:r>
            <a:r>
              <a:rPr lang="en-ZA" sz="1800" dirty="0">
                <a:effectLst/>
                <a:latin typeface="Calibri" panose="020F0502020204030204" pitchFamily="34" charset="0"/>
                <a:ea typeface="Calibri" panose="020F0502020204030204" pitchFamily="34" charset="0"/>
                <a:cs typeface="Times New Roman" panose="02020603050405020304" pitchFamily="18" charset="0"/>
              </a:rPr>
              <a:t/>
            </a:r>
            <a:br>
              <a:rPr lang="en-ZA" sz="1800" dirty="0">
                <a:effectLst/>
                <a:latin typeface="Calibri" panose="020F0502020204030204" pitchFamily="34" charset="0"/>
                <a:ea typeface="Calibri" panose="020F0502020204030204" pitchFamily="34" charset="0"/>
                <a:cs typeface="Times New Roman" panose="02020603050405020304" pitchFamily="18" charset="0"/>
              </a:rPr>
            </a:br>
            <a:r>
              <a:rPr lang="en-ZA" sz="2000" b="1" dirty="0">
                <a:effectLst/>
                <a:latin typeface="Arial" panose="020B0604020202020204" pitchFamily="34" charset="0"/>
                <a:ea typeface="Calibri" panose="020F0502020204030204" pitchFamily="34" charset="0"/>
                <a:cs typeface="Times New Roman" panose="02020603050405020304" pitchFamily="18" charset="0"/>
              </a:rPr>
              <a:t>COMMUNICATION, AWARENESS AND HYGIENE EDUCATION TO TRADITIONAL COMMUNITIES</a:t>
            </a:r>
            <a:r>
              <a:rPr lang="en-ZA" sz="1800" dirty="0">
                <a:effectLst/>
                <a:latin typeface="Calibri" panose="020F0502020204030204" pitchFamily="34" charset="0"/>
                <a:ea typeface="Calibri" panose="020F0502020204030204" pitchFamily="34" charset="0"/>
                <a:cs typeface="Times New Roman" panose="02020603050405020304" pitchFamily="18" charset="0"/>
              </a:rPr>
              <a:t/>
            </a:r>
            <a:br>
              <a:rPr lang="en-ZA" sz="1800" dirty="0">
                <a:effectLst/>
                <a:latin typeface="Calibri" panose="020F0502020204030204" pitchFamily="34" charset="0"/>
                <a:ea typeface="Calibri" panose="020F0502020204030204" pitchFamily="34" charset="0"/>
                <a:cs typeface="Times New Roman" panose="02020603050405020304" pitchFamily="18" charset="0"/>
              </a:rPr>
            </a:br>
            <a:r>
              <a:rPr lang="en-ZA" sz="1800" dirty="0">
                <a:effectLst/>
                <a:latin typeface="Arial" panose="020B0604020202020204" pitchFamily="34" charset="0"/>
                <a:ea typeface="Calibri" panose="020F0502020204030204" pitchFamily="34" charset="0"/>
                <a:cs typeface="Times New Roman" panose="02020603050405020304" pitchFamily="18" charset="0"/>
              </a:rPr>
              <a:t> </a:t>
            </a:r>
            <a:r>
              <a:rPr lang="en-ZA" sz="1800" dirty="0">
                <a:effectLst/>
                <a:latin typeface="Calibri" panose="020F0502020204030204" pitchFamily="34" charset="0"/>
                <a:ea typeface="Calibri" panose="020F0502020204030204" pitchFamily="34" charset="0"/>
                <a:cs typeface="Times New Roman" panose="02020603050405020304" pitchFamily="18" charset="0"/>
              </a:rPr>
              <a:t/>
            </a:r>
            <a:br>
              <a:rPr lang="en-ZA" sz="1800" dirty="0">
                <a:effectLst/>
                <a:latin typeface="Calibri" panose="020F0502020204030204" pitchFamily="34" charset="0"/>
                <a:ea typeface="Calibri" panose="020F0502020204030204" pitchFamily="34" charset="0"/>
                <a:cs typeface="Times New Roman" panose="02020603050405020304" pitchFamily="18" charset="0"/>
              </a:rPr>
            </a:br>
            <a:r>
              <a:rPr lang="en-ZA" sz="2400" b="1" dirty="0">
                <a:latin typeface="Arial" panose="020B0604020202020204" pitchFamily="34" charset="0"/>
                <a:cs typeface="Arial" panose="020B0604020202020204" pitchFamily="34" charset="0"/>
              </a:rPr>
              <a:t/>
            </a:r>
            <a:br>
              <a:rPr lang="en-ZA" sz="2400" b="1" dirty="0">
                <a:latin typeface="Arial" panose="020B0604020202020204" pitchFamily="34" charset="0"/>
                <a:cs typeface="Arial" panose="020B0604020202020204" pitchFamily="34" charset="0"/>
              </a:rPr>
            </a:br>
            <a:endParaRPr lang="en-ZA"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25921" y="1106262"/>
            <a:ext cx="10376452" cy="6294140"/>
          </a:xfrm>
        </p:spPr>
        <p:txBody>
          <a:bodyPr/>
          <a:lstStyle/>
          <a:p>
            <a:pPr marL="0" indent="0" algn="just">
              <a:lnSpc>
                <a:spcPct val="150000"/>
              </a:lnSpc>
              <a:spcAft>
                <a:spcPts val="800"/>
              </a:spcAft>
              <a:buNone/>
            </a:pPr>
            <a:r>
              <a:rPr lang="en-ZA" sz="1800" dirty="0">
                <a:effectLst/>
                <a:latin typeface="Arial" panose="020B0604020202020204" pitchFamily="34" charset="0"/>
                <a:ea typeface="Calibri" panose="020F0502020204030204" pitchFamily="34" charset="0"/>
                <a:cs typeface="Times New Roman" panose="02020603050405020304" pitchFamily="18" charset="0"/>
              </a:rPr>
              <a:t>-	The SABC 1 interviewed the Chairperson, Ikosi S E Mahlangu on Tuesday 17 March 2020.</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Arial" panose="020B0604020202020204" pitchFamily="34" charset="0"/>
              <a:buChar char="-"/>
            </a:pPr>
            <a:r>
              <a:rPr lang="en-ZA" sz="1800" dirty="0">
                <a:effectLst/>
                <a:latin typeface="Arial" panose="020B0604020202020204" pitchFamily="34" charset="0"/>
                <a:ea typeface="Calibri" panose="020F0502020204030204" pitchFamily="34" charset="0"/>
                <a:cs typeface="Times New Roman" panose="02020603050405020304" pitchFamily="18" charset="0"/>
              </a:rPr>
              <a:t>True FM interviewed the Chairperson on Wednesday 18 March 2020 on the response by traditional leaders to the coronavirus pandemic.</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Arial" panose="020B0604020202020204" pitchFamily="34" charset="0"/>
              <a:buChar char="-"/>
            </a:pPr>
            <a:r>
              <a:rPr lang="en-ZA" sz="1800" dirty="0">
                <a:effectLst/>
                <a:latin typeface="Arial" panose="020B0604020202020204" pitchFamily="34" charset="0"/>
                <a:ea typeface="Calibri" panose="020F0502020204030204" pitchFamily="34" charset="0"/>
                <a:cs typeface="Times New Roman" panose="02020603050405020304" pitchFamily="18" charset="0"/>
              </a:rPr>
              <a:t>Daily dispatch interviewed the Chairperson on Wednesday 18 March 2020 on the response by traditional leaders to the coronavirus pandemic.</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Arial" panose="020B0604020202020204" pitchFamily="34" charset="0"/>
              <a:buChar char="-"/>
            </a:pPr>
            <a:r>
              <a:rPr lang="en-ZA" sz="1800" dirty="0">
                <a:effectLst/>
                <a:latin typeface="Arial" panose="020B0604020202020204" pitchFamily="34" charset="0"/>
                <a:ea typeface="Calibri" panose="020F0502020204030204" pitchFamily="34" charset="0"/>
                <a:cs typeface="Times New Roman" panose="02020603050405020304" pitchFamily="18" charset="0"/>
              </a:rPr>
              <a:t>The Chairperson had another interview with Ikwekwezi Radio on Friday 20 March 2020.</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1000"/>
              </a:spcAft>
              <a:buFont typeface="Arial" panose="020B0604020202020204" pitchFamily="34" charset="0"/>
              <a:buChar char="-"/>
            </a:pPr>
            <a:r>
              <a:rPr lang="en-ZA" sz="1800" dirty="0">
                <a:effectLst/>
                <a:latin typeface="Arial" panose="020B0604020202020204" pitchFamily="34" charset="0"/>
                <a:ea typeface="Calibri" panose="020F0502020204030204" pitchFamily="34" charset="0"/>
                <a:cs typeface="Times New Roman" panose="02020603050405020304" pitchFamily="18" charset="0"/>
              </a:rPr>
              <a:t>Participation of the House in </a:t>
            </a:r>
            <a:r>
              <a:rPr lang="en-ZA" sz="1800" dirty="0" err="1">
                <a:effectLst/>
                <a:latin typeface="Arial" panose="020B0604020202020204" pitchFamily="34" charset="0"/>
                <a:ea typeface="Calibri" panose="020F0502020204030204" pitchFamily="34" charset="0"/>
                <a:cs typeface="Times New Roman" panose="02020603050405020304" pitchFamily="18" charset="0"/>
              </a:rPr>
              <a:t>Sikhaba</a:t>
            </a:r>
            <a:r>
              <a:rPr lang="en-ZA" sz="1800" dirty="0">
                <a:effectLst/>
                <a:latin typeface="Arial" panose="020B0604020202020204" pitchFamily="34" charset="0"/>
                <a:ea typeface="Calibri" panose="020F0502020204030204" pitchFamily="34" charset="0"/>
                <a:cs typeface="Times New Roman" panose="02020603050405020304" pitchFamily="18" charset="0"/>
              </a:rPr>
              <a:t> iCOVID-19 Campaign on different messages to traditional communities.</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n-ZA" sz="2100" dirty="0">
              <a:latin typeface="Arial" panose="020B0604020202020204" pitchFamily="34" charset="0"/>
              <a:cs typeface="Arial" panose="020B0604020202020204" pitchFamily="34" charset="0"/>
            </a:endParaRPr>
          </a:p>
          <a:p>
            <a:pPr algn="just"/>
            <a:endParaRPr lang="en-ZA" sz="2100" dirty="0">
              <a:latin typeface="Arial" panose="020B0604020202020204" pitchFamily="34" charset="0"/>
              <a:cs typeface="Arial" panose="020B0604020202020204" pitchFamily="34" charset="0"/>
            </a:endParaRPr>
          </a:p>
          <a:p>
            <a:pPr algn="just"/>
            <a:endParaRPr lang="en-ZA" sz="2100" dirty="0">
              <a:latin typeface="Arial" panose="020B0604020202020204" pitchFamily="34" charset="0"/>
              <a:cs typeface="Arial" panose="020B0604020202020204" pitchFamily="34" charset="0"/>
            </a:endParaRPr>
          </a:p>
          <a:p>
            <a:pPr marL="0" indent="0" algn="just">
              <a:buNone/>
            </a:pPr>
            <a:endParaRPr lang="en-ZA" sz="21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pPr marL="0" marR="0" lvl="0" indent="0" algn="r" defTabSz="342900" rtl="0" eaLnBrk="1" fontAlgn="base" latinLnBrk="0" hangingPunct="1">
              <a:lnSpc>
                <a:spcPct val="100000"/>
              </a:lnSpc>
              <a:spcBef>
                <a:spcPct val="0"/>
              </a:spcBef>
              <a:spcAft>
                <a:spcPct val="0"/>
              </a:spcAft>
              <a:buClrTx/>
              <a:buSzTx/>
              <a:buFontTx/>
              <a:buNone/>
              <a:tabLst/>
              <a:defRPr/>
            </a:pPr>
            <a:fld id="{FB6ADE51-9540-4B80-AD96-1CEC5B9E114B}" type="slidenum">
              <a:rPr kumimoji="0" lang="en-US" altLang="en-US" sz="1200" b="0" i="0" u="none" strike="noStrike" kern="1200" cap="none" spc="0" normalizeH="0" baseline="0" noProof="0">
                <a:ln>
                  <a:noFill/>
                </a:ln>
                <a:solidFill>
                  <a:srgbClr val="898989"/>
                </a:solidFill>
                <a:effectLst/>
                <a:uLnTx/>
                <a:uFillTx/>
                <a:latin typeface="Calibri" charset="0"/>
                <a:ea typeface="ＭＳ Ｐゴシック" panose="020B0600070205080204" pitchFamily="34" charset="-128"/>
                <a:cs typeface="+mn-cs"/>
              </a:rPr>
              <a:pPr marL="0" marR="0" lvl="0" indent="0" algn="r" defTabSz="342900" rtl="0" eaLnBrk="1" fontAlgn="base" latinLnBrk="0" hangingPunct="1">
                <a:lnSpc>
                  <a:spcPct val="100000"/>
                </a:lnSpc>
                <a:spcBef>
                  <a:spcPct val="0"/>
                </a:spcBef>
                <a:spcAft>
                  <a:spcPct val="0"/>
                </a:spcAft>
                <a:buClrTx/>
                <a:buSzTx/>
                <a:buFontTx/>
                <a:buNone/>
                <a:tabLst/>
                <a:defRPr/>
              </a:pPr>
              <a:t>11</a:t>
            </a:fld>
            <a:endParaRPr kumimoji="0" lang="en-US" altLang="en-US" sz="1200" b="0" i="0" u="none" strike="noStrike" kern="1200" cap="none" spc="0" normalizeH="0" baseline="0" noProof="0" dirty="0">
              <a:ln>
                <a:noFill/>
              </a:ln>
              <a:solidFill>
                <a:srgbClr val="898989"/>
              </a:solidFill>
              <a:effectLst/>
              <a:uLnTx/>
              <a:uFillTx/>
              <a:latin typeface="Calibri" charset="0"/>
              <a:ea typeface="ＭＳ Ｐゴシック" panose="020B0600070205080204" pitchFamily="34" charset="-128"/>
              <a:cs typeface="+mn-cs"/>
            </a:endParaRPr>
          </a:p>
        </p:txBody>
      </p:sp>
      <p:pic>
        <p:nvPicPr>
          <p:cNvPr id="5" name="Picture 4" descr="Logo">
            <a:extLst>
              <a:ext uri="{FF2B5EF4-FFF2-40B4-BE49-F238E27FC236}">
                <a16:creationId xmlns:a16="http://schemas.microsoft.com/office/drawing/2014/main" id="{B49B8712-9DD0-4391-9EE0-229A02AA85AF}"/>
              </a:ext>
            </a:extLst>
          </p:cNvPr>
          <p:cNvPicPr/>
          <p:nvPr/>
        </p:nvPicPr>
        <p:blipFill>
          <a:blip r:embed="rId3" cstate="print"/>
          <a:srcRect/>
          <a:stretch>
            <a:fillRect/>
          </a:stretch>
        </p:blipFill>
        <p:spPr bwMode="auto">
          <a:xfrm>
            <a:off x="8157301" y="6090468"/>
            <a:ext cx="2330450" cy="717550"/>
          </a:xfrm>
          <a:prstGeom prst="rect">
            <a:avLst/>
          </a:prstGeom>
          <a:noFill/>
          <a:ln w="9525">
            <a:noFill/>
            <a:miter lim="800000"/>
            <a:headEnd/>
            <a:tailEnd/>
          </a:ln>
        </p:spPr>
      </p:pic>
    </p:spTree>
    <p:extLst>
      <p:ext uri="{BB962C8B-B14F-4D97-AF65-F5344CB8AC3E}">
        <p14:creationId xmlns:p14="http://schemas.microsoft.com/office/powerpoint/2010/main" val="16991439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1548" y="0"/>
            <a:ext cx="10376452" cy="888829"/>
          </a:xfrm>
        </p:spPr>
        <p:txBody>
          <a:bodyPr/>
          <a:lstStyle/>
          <a:p>
            <a:r>
              <a:rPr lang="en-ZA" sz="2400" b="1" cap="all" dirty="0">
                <a:latin typeface="Arial" panose="020B0604020202020204" pitchFamily="34" charset="0"/>
                <a:cs typeface="Arial" panose="020B0604020202020204" pitchFamily="34" charset="0"/>
              </a:rPr>
              <a:t> </a:t>
            </a:r>
            <a:br>
              <a:rPr lang="en-ZA" sz="2400" b="1" cap="all" dirty="0">
                <a:latin typeface="Arial" panose="020B0604020202020204" pitchFamily="34" charset="0"/>
                <a:cs typeface="Arial" panose="020B0604020202020204" pitchFamily="34" charset="0"/>
              </a:rPr>
            </a:br>
            <a:r>
              <a:rPr lang="en-ZA" sz="1800" b="1" dirty="0">
                <a:effectLst/>
                <a:latin typeface="Arial" panose="020B0604020202020204" pitchFamily="34" charset="0"/>
                <a:ea typeface="Calibri" panose="020F0502020204030204" pitchFamily="34" charset="0"/>
                <a:cs typeface="Times New Roman" panose="02020603050405020304" pitchFamily="18" charset="0"/>
              </a:rPr>
              <a:t>AGRARIAN REVOLUTION</a:t>
            </a:r>
            <a:r>
              <a:rPr lang="en-ZA" sz="1800" dirty="0">
                <a:effectLst/>
                <a:latin typeface="Calibri" panose="020F0502020204030204" pitchFamily="34" charset="0"/>
                <a:ea typeface="Calibri" panose="020F0502020204030204" pitchFamily="34" charset="0"/>
                <a:cs typeface="Times New Roman" panose="02020603050405020304" pitchFamily="18" charset="0"/>
              </a:rPr>
              <a:t/>
            </a:r>
            <a:br>
              <a:rPr lang="en-ZA" sz="1800" dirty="0">
                <a:effectLst/>
                <a:latin typeface="Calibri" panose="020F0502020204030204" pitchFamily="34" charset="0"/>
                <a:ea typeface="Calibri" panose="020F0502020204030204" pitchFamily="34" charset="0"/>
                <a:cs typeface="Times New Roman" panose="02020603050405020304" pitchFamily="18" charset="0"/>
              </a:rPr>
            </a:br>
            <a:r>
              <a:rPr lang="en-ZA" sz="2400" b="1" dirty="0">
                <a:latin typeface="Arial" panose="020B0604020202020204" pitchFamily="34" charset="0"/>
                <a:cs typeface="Arial" panose="020B0604020202020204" pitchFamily="34" charset="0"/>
              </a:rPr>
              <a:t/>
            </a:r>
            <a:br>
              <a:rPr lang="en-ZA" sz="2400" b="1" dirty="0">
                <a:latin typeface="Arial" panose="020B0604020202020204" pitchFamily="34" charset="0"/>
                <a:cs typeface="Arial" panose="020B0604020202020204" pitchFamily="34" charset="0"/>
              </a:rPr>
            </a:br>
            <a:endParaRPr lang="en-ZA"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91548" y="734787"/>
            <a:ext cx="10376452" cy="6294140"/>
          </a:xfrm>
        </p:spPr>
        <p:txBody>
          <a:bodyPr/>
          <a:lstStyle/>
          <a:p>
            <a:pPr marL="0" indent="0" algn="just">
              <a:lnSpc>
                <a:spcPct val="150000"/>
              </a:lnSpc>
              <a:spcAft>
                <a:spcPts val="0"/>
              </a:spcAft>
              <a:buNone/>
            </a:pPr>
            <a:r>
              <a:rPr lang="en-ZA" sz="1800" dirty="0">
                <a:effectLst/>
                <a:latin typeface="Arial" panose="020B0604020202020204" pitchFamily="34" charset="0"/>
                <a:ea typeface="Calibri" panose="020F0502020204030204" pitchFamily="34" charset="0"/>
                <a:cs typeface="Times New Roman" panose="02020603050405020304" pitchFamily="18" charset="0"/>
              </a:rPr>
              <a:t>-	The NHTL made contributions to the review of the Agrarian revolution concept which is central 	to the remodelling of the programme. The NHTL’s agrarian task team participated in different 	platforms to discuss and develop implementation plans to achieve agrarian revolution.</a:t>
            </a:r>
          </a:p>
          <a:p>
            <a:pPr algn="just">
              <a:lnSpc>
                <a:spcPct val="150000"/>
              </a:lnSpc>
              <a:spcAft>
                <a:spcPts val="0"/>
              </a:spcAft>
            </a:pP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fontAlgn="base">
              <a:lnSpc>
                <a:spcPct val="150000"/>
              </a:lnSpc>
              <a:spcAft>
                <a:spcPts val="0"/>
              </a:spcAft>
              <a:buFont typeface="Arial" panose="020B0604020202020204" pitchFamily="34" charset="0"/>
              <a:buChar char="-"/>
            </a:pPr>
            <a:r>
              <a:rPr lang="en-ZA" sz="1800" dirty="0">
                <a:effectLst/>
                <a:latin typeface="Arial" panose="020B0604020202020204" pitchFamily="34" charset="0"/>
                <a:ea typeface="Calibri" panose="020F0502020204030204" pitchFamily="34" charset="0"/>
                <a:cs typeface="Times New Roman" panose="02020603050405020304" pitchFamily="18" charset="0"/>
              </a:rPr>
              <a:t>Proposal to Solidarity Fund on the Five (5) Hectare Food Security Project: The project is about provision of support to members of the community in all TCs for the use of 1 to 5 ha of land for planting and other forms of farming. </a:t>
            </a:r>
          </a:p>
          <a:p>
            <a:pPr marL="342900" lvl="0" indent="-342900" algn="just" fontAlgn="base">
              <a:lnSpc>
                <a:spcPct val="150000"/>
              </a:lnSpc>
              <a:spcAft>
                <a:spcPts val="0"/>
              </a:spcAft>
              <a:buFont typeface="Arial" panose="020B0604020202020204" pitchFamily="34" charset="0"/>
              <a:buChar char="-"/>
            </a:pPr>
            <a:endParaRPr lang="en-ZA" sz="1800" dirty="0">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fontAlgn="base">
              <a:lnSpc>
                <a:spcPct val="150000"/>
              </a:lnSpc>
              <a:spcAft>
                <a:spcPts val="0"/>
              </a:spcAft>
              <a:buFont typeface="Arial" panose="020B0604020202020204" pitchFamily="34" charset="0"/>
              <a:buChar char="-"/>
            </a:pPr>
            <a:r>
              <a:rPr lang="en-ZA" sz="1800" dirty="0">
                <a:effectLst/>
                <a:latin typeface="Arial" panose="020B0604020202020204" pitchFamily="34" charset="0"/>
                <a:ea typeface="Calibri" panose="020F0502020204030204" pitchFamily="34" charset="0"/>
                <a:cs typeface="Times New Roman" panose="02020603050405020304" pitchFamily="18" charset="0"/>
              </a:rPr>
              <a:t>The NHTL developed a funding proposal document to this effect and forwarded it to the Solidarity fund for consideration and commitment. The extensive scope of the project would be appropriate launching pad of the Agrarian Revolution. Its implementation will be coordinated within the DDM model and linked to the various agrarian and rural development programmes led by the Department of Agriculture, Land Reform and Rural Development.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marL="0" marR="0" lvl="0" indent="0" algn="r" defTabSz="342900" rtl="0" eaLnBrk="1" fontAlgn="base" latinLnBrk="0" hangingPunct="1">
              <a:lnSpc>
                <a:spcPct val="100000"/>
              </a:lnSpc>
              <a:spcBef>
                <a:spcPct val="0"/>
              </a:spcBef>
              <a:spcAft>
                <a:spcPct val="0"/>
              </a:spcAft>
              <a:buClrTx/>
              <a:buSzTx/>
              <a:buFontTx/>
              <a:buNone/>
              <a:tabLst/>
              <a:defRPr/>
            </a:pPr>
            <a:fld id="{FB6ADE51-9540-4B80-AD96-1CEC5B9E114B}" type="slidenum">
              <a:rPr kumimoji="0" lang="en-US" altLang="en-US" sz="1200" b="0" i="0" u="none" strike="noStrike" kern="1200" cap="none" spc="0" normalizeH="0" baseline="0" noProof="0">
                <a:ln>
                  <a:noFill/>
                </a:ln>
                <a:solidFill>
                  <a:srgbClr val="898989"/>
                </a:solidFill>
                <a:effectLst/>
                <a:uLnTx/>
                <a:uFillTx/>
                <a:latin typeface="Calibri" charset="0"/>
                <a:ea typeface="ＭＳ Ｐゴシック" panose="020B0600070205080204" pitchFamily="34" charset="-128"/>
                <a:cs typeface="+mn-cs"/>
              </a:rPr>
              <a:pPr marL="0" marR="0" lvl="0" indent="0" algn="r" defTabSz="342900" rtl="0" eaLnBrk="1" fontAlgn="base" latinLnBrk="0" hangingPunct="1">
                <a:lnSpc>
                  <a:spcPct val="100000"/>
                </a:lnSpc>
                <a:spcBef>
                  <a:spcPct val="0"/>
                </a:spcBef>
                <a:spcAft>
                  <a:spcPct val="0"/>
                </a:spcAft>
                <a:buClrTx/>
                <a:buSzTx/>
                <a:buFontTx/>
                <a:buNone/>
                <a:tabLst/>
                <a:defRPr/>
              </a:pPr>
              <a:t>12</a:t>
            </a:fld>
            <a:endParaRPr kumimoji="0" lang="en-US" altLang="en-US" sz="1200" b="0" i="0" u="none" strike="noStrike" kern="1200" cap="none" spc="0" normalizeH="0" baseline="0" noProof="0" dirty="0">
              <a:ln>
                <a:noFill/>
              </a:ln>
              <a:solidFill>
                <a:srgbClr val="898989"/>
              </a:solidFill>
              <a:effectLst/>
              <a:uLnTx/>
              <a:uFillTx/>
              <a:latin typeface="Calibri" charset="0"/>
              <a:ea typeface="ＭＳ Ｐゴシック" panose="020B0600070205080204" pitchFamily="34" charset="-128"/>
              <a:cs typeface="+mn-cs"/>
            </a:endParaRPr>
          </a:p>
        </p:txBody>
      </p:sp>
      <p:pic>
        <p:nvPicPr>
          <p:cNvPr id="5" name="Picture 4" descr="Logo">
            <a:extLst>
              <a:ext uri="{FF2B5EF4-FFF2-40B4-BE49-F238E27FC236}">
                <a16:creationId xmlns:a16="http://schemas.microsoft.com/office/drawing/2014/main" id="{5E9D9D6E-8FC0-4A73-88FA-E51B3FD358E1}"/>
              </a:ext>
            </a:extLst>
          </p:cNvPr>
          <p:cNvPicPr/>
          <p:nvPr/>
        </p:nvPicPr>
        <p:blipFill>
          <a:blip r:embed="rId3" cstate="print"/>
          <a:srcRect/>
          <a:stretch>
            <a:fillRect/>
          </a:stretch>
        </p:blipFill>
        <p:spPr bwMode="auto">
          <a:xfrm>
            <a:off x="8157301" y="6090468"/>
            <a:ext cx="2330450" cy="717550"/>
          </a:xfrm>
          <a:prstGeom prst="rect">
            <a:avLst/>
          </a:prstGeom>
          <a:noFill/>
          <a:ln w="9525">
            <a:noFill/>
            <a:miter lim="800000"/>
            <a:headEnd/>
            <a:tailEnd/>
          </a:ln>
        </p:spPr>
      </p:pic>
    </p:spTree>
    <p:extLst>
      <p:ext uri="{BB962C8B-B14F-4D97-AF65-F5344CB8AC3E}">
        <p14:creationId xmlns:p14="http://schemas.microsoft.com/office/powerpoint/2010/main" val="4119913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1548" y="0"/>
            <a:ext cx="10376452" cy="888829"/>
          </a:xfrm>
        </p:spPr>
        <p:txBody>
          <a:bodyPr/>
          <a:lstStyle/>
          <a:p>
            <a:r>
              <a:rPr lang="en-ZA" sz="2400" b="1" cap="all" dirty="0">
                <a:latin typeface="Arial" panose="020B0604020202020204" pitchFamily="34" charset="0"/>
                <a:cs typeface="Arial" panose="020B0604020202020204" pitchFamily="34" charset="0"/>
              </a:rPr>
              <a:t> </a:t>
            </a:r>
            <a:br>
              <a:rPr lang="en-ZA" sz="2400" b="1" cap="all" dirty="0">
                <a:latin typeface="Arial" panose="020B0604020202020204" pitchFamily="34" charset="0"/>
                <a:cs typeface="Arial" panose="020B0604020202020204" pitchFamily="34" charset="0"/>
              </a:rPr>
            </a:br>
            <a:r>
              <a:rPr lang="en-ZA" sz="1800" b="1" dirty="0">
                <a:effectLst/>
                <a:latin typeface="Arial" panose="020B0604020202020204" pitchFamily="34" charset="0"/>
                <a:ea typeface="Calibri" panose="020F0502020204030204" pitchFamily="34" charset="0"/>
                <a:cs typeface="Times New Roman" panose="02020603050405020304" pitchFamily="18" charset="0"/>
              </a:rPr>
              <a:t>AGRARIAN REVOLUTION</a:t>
            </a:r>
            <a:r>
              <a:rPr lang="en-ZA" sz="1800" dirty="0">
                <a:effectLst/>
                <a:latin typeface="Calibri" panose="020F0502020204030204" pitchFamily="34" charset="0"/>
                <a:ea typeface="Calibri" panose="020F0502020204030204" pitchFamily="34" charset="0"/>
                <a:cs typeface="Times New Roman" panose="02020603050405020304" pitchFamily="18" charset="0"/>
              </a:rPr>
              <a:t/>
            </a:r>
            <a:br>
              <a:rPr lang="en-ZA" sz="1800" dirty="0">
                <a:effectLst/>
                <a:latin typeface="Calibri" panose="020F0502020204030204" pitchFamily="34" charset="0"/>
                <a:ea typeface="Calibri" panose="020F0502020204030204" pitchFamily="34" charset="0"/>
                <a:cs typeface="Times New Roman" panose="02020603050405020304" pitchFamily="18" charset="0"/>
              </a:rPr>
            </a:br>
            <a:r>
              <a:rPr lang="en-ZA" sz="2400" b="1" dirty="0">
                <a:latin typeface="Arial" panose="020B0604020202020204" pitchFamily="34" charset="0"/>
                <a:cs typeface="Arial" panose="020B0604020202020204" pitchFamily="34" charset="0"/>
              </a:rPr>
              <a:t/>
            </a:r>
            <a:br>
              <a:rPr lang="en-ZA" sz="2400" b="1" dirty="0">
                <a:latin typeface="Arial" panose="020B0604020202020204" pitchFamily="34" charset="0"/>
                <a:cs typeface="Arial" panose="020B0604020202020204" pitchFamily="34" charset="0"/>
              </a:rPr>
            </a:br>
            <a:endParaRPr lang="en-ZA"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91548" y="734787"/>
            <a:ext cx="10376452" cy="6294140"/>
          </a:xfrm>
        </p:spPr>
        <p:txBody>
          <a:bodyPr/>
          <a:lstStyle/>
          <a:p>
            <a:pPr marL="342900" lvl="0" indent="-342900" algn="just">
              <a:lnSpc>
                <a:spcPct val="150000"/>
              </a:lnSpc>
              <a:spcAft>
                <a:spcPts val="0"/>
              </a:spcAft>
              <a:buFont typeface="Arial" panose="020B0604020202020204" pitchFamily="34" charset="0"/>
              <a:buChar char="-"/>
            </a:pPr>
            <a:r>
              <a:rPr lang="en-ZA" sz="1800" dirty="0">
                <a:effectLst/>
                <a:latin typeface="Arial" panose="020B0604020202020204" pitchFamily="34" charset="0"/>
                <a:ea typeface="Calibri" panose="020F0502020204030204" pitchFamily="34" charset="0"/>
                <a:cs typeface="Times New Roman" panose="02020603050405020304" pitchFamily="18" charset="0"/>
              </a:rPr>
              <a:t>Through Solidarity Fund, the Agrarian revolution programme is also being realised through the farming input project.</a:t>
            </a:r>
          </a:p>
          <a:p>
            <a:pPr marL="342900" lvl="0" indent="-342900" algn="just">
              <a:lnSpc>
                <a:spcPct val="150000"/>
              </a:lnSpc>
              <a:spcAft>
                <a:spcPts val="0"/>
              </a:spcAft>
              <a:buFont typeface="Arial" panose="020B0604020202020204" pitchFamily="34" charset="0"/>
              <a:buChar char="-"/>
            </a:pPr>
            <a:r>
              <a:rPr lang="en-ZA" sz="1800" dirty="0">
                <a:effectLst/>
                <a:latin typeface="Arial" panose="020B0604020202020204" pitchFamily="34" charset="0"/>
                <a:ea typeface="Calibri" panose="020F0502020204030204" pitchFamily="34" charset="0"/>
                <a:cs typeface="Times New Roman" panose="02020603050405020304" pitchFamily="18" charset="0"/>
              </a:rPr>
              <a:t>Traditional leaders are leading by example in ensuring food security through farming. Many traditional leaders, in addition to supporting community members agricultural initiatives, are also farmers in their own right, with proceeds also used to support food security needs of the vulnerable in their communities.</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marL="0" marR="0" lvl="0" indent="0" algn="r" defTabSz="342900" rtl="0" eaLnBrk="1" fontAlgn="base" latinLnBrk="0" hangingPunct="1">
              <a:lnSpc>
                <a:spcPct val="100000"/>
              </a:lnSpc>
              <a:spcBef>
                <a:spcPct val="0"/>
              </a:spcBef>
              <a:spcAft>
                <a:spcPct val="0"/>
              </a:spcAft>
              <a:buClrTx/>
              <a:buSzTx/>
              <a:buFontTx/>
              <a:buNone/>
              <a:tabLst/>
              <a:defRPr/>
            </a:pPr>
            <a:fld id="{FB6ADE51-9540-4B80-AD96-1CEC5B9E114B}" type="slidenum">
              <a:rPr kumimoji="0" lang="en-US" altLang="en-US" sz="1200" b="0" i="0" u="none" strike="noStrike" kern="1200" cap="none" spc="0" normalizeH="0" baseline="0" noProof="0">
                <a:ln>
                  <a:noFill/>
                </a:ln>
                <a:solidFill>
                  <a:srgbClr val="898989"/>
                </a:solidFill>
                <a:effectLst/>
                <a:uLnTx/>
                <a:uFillTx/>
                <a:latin typeface="Calibri" charset="0"/>
                <a:ea typeface="ＭＳ Ｐゴシック" panose="020B0600070205080204" pitchFamily="34" charset="-128"/>
                <a:cs typeface="+mn-cs"/>
              </a:rPr>
              <a:pPr marL="0" marR="0" lvl="0" indent="0" algn="r" defTabSz="342900" rtl="0" eaLnBrk="1" fontAlgn="base" latinLnBrk="0" hangingPunct="1">
                <a:lnSpc>
                  <a:spcPct val="100000"/>
                </a:lnSpc>
                <a:spcBef>
                  <a:spcPct val="0"/>
                </a:spcBef>
                <a:spcAft>
                  <a:spcPct val="0"/>
                </a:spcAft>
                <a:buClrTx/>
                <a:buSzTx/>
                <a:buFontTx/>
                <a:buNone/>
                <a:tabLst/>
                <a:defRPr/>
              </a:pPr>
              <a:t>13</a:t>
            </a:fld>
            <a:endParaRPr kumimoji="0" lang="en-US" altLang="en-US" sz="1200" b="0" i="0" u="none" strike="noStrike" kern="1200" cap="none" spc="0" normalizeH="0" baseline="0" noProof="0" dirty="0">
              <a:ln>
                <a:noFill/>
              </a:ln>
              <a:solidFill>
                <a:srgbClr val="898989"/>
              </a:solidFill>
              <a:effectLst/>
              <a:uLnTx/>
              <a:uFillTx/>
              <a:latin typeface="Calibri" charset="0"/>
              <a:ea typeface="ＭＳ Ｐゴシック" panose="020B0600070205080204" pitchFamily="34" charset="-128"/>
              <a:cs typeface="+mn-cs"/>
            </a:endParaRPr>
          </a:p>
        </p:txBody>
      </p:sp>
      <p:pic>
        <p:nvPicPr>
          <p:cNvPr id="5" name="Picture 4" descr="Logo">
            <a:extLst>
              <a:ext uri="{FF2B5EF4-FFF2-40B4-BE49-F238E27FC236}">
                <a16:creationId xmlns:a16="http://schemas.microsoft.com/office/drawing/2014/main" id="{5E9D9D6E-8FC0-4A73-88FA-E51B3FD358E1}"/>
              </a:ext>
            </a:extLst>
          </p:cNvPr>
          <p:cNvPicPr/>
          <p:nvPr/>
        </p:nvPicPr>
        <p:blipFill>
          <a:blip r:embed="rId3" cstate="print"/>
          <a:srcRect/>
          <a:stretch>
            <a:fillRect/>
          </a:stretch>
        </p:blipFill>
        <p:spPr bwMode="auto">
          <a:xfrm>
            <a:off x="8157301" y="6090468"/>
            <a:ext cx="2330450" cy="717550"/>
          </a:xfrm>
          <a:prstGeom prst="rect">
            <a:avLst/>
          </a:prstGeom>
          <a:noFill/>
          <a:ln w="9525">
            <a:noFill/>
            <a:miter lim="800000"/>
            <a:headEnd/>
            <a:tailEnd/>
          </a:ln>
        </p:spPr>
      </p:pic>
    </p:spTree>
    <p:extLst>
      <p:ext uri="{BB962C8B-B14F-4D97-AF65-F5344CB8AC3E}">
        <p14:creationId xmlns:p14="http://schemas.microsoft.com/office/powerpoint/2010/main" val="6762178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1548" y="0"/>
            <a:ext cx="10376452" cy="888829"/>
          </a:xfrm>
        </p:spPr>
        <p:txBody>
          <a:bodyPr/>
          <a:lstStyle/>
          <a:p>
            <a:r>
              <a:rPr lang="en-ZA" sz="2400" b="1" cap="all" dirty="0">
                <a:latin typeface="Arial" panose="020B0604020202020204" pitchFamily="34" charset="0"/>
                <a:cs typeface="Arial" panose="020B0604020202020204" pitchFamily="34" charset="0"/>
              </a:rPr>
              <a:t> </a:t>
            </a:r>
            <a:br>
              <a:rPr lang="en-ZA" sz="2400" b="1" cap="all" dirty="0">
                <a:latin typeface="Arial" panose="020B0604020202020204" pitchFamily="34" charset="0"/>
                <a:cs typeface="Arial" panose="020B0604020202020204" pitchFamily="34" charset="0"/>
              </a:rPr>
            </a:br>
            <a:r>
              <a:rPr lang="en-ZA" sz="2400" b="1" cap="all" dirty="0">
                <a:latin typeface="Arial" panose="020B0604020202020204" pitchFamily="34" charset="0"/>
                <a:cs typeface="Arial" panose="020B0604020202020204" pitchFamily="34" charset="0"/>
              </a:rPr>
              <a:t/>
            </a:r>
            <a:br>
              <a:rPr lang="en-ZA" sz="2400" b="1" cap="all" dirty="0">
                <a:latin typeface="Arial" panose="020B0604020202020204" pitchFamily="34" charset="0"/>
                <a:cs typeface="Arial" panose="020B0604020202020204" pitchFamily="34" charset="0"/>
              </a:rPr>
            </a:br>
            <a:r>
              <a:rPr lang="en-ZA" sz="2400" b="1" dirty="0">
                <a:effectLst/>
                <a:latin typeface="Arial" panose="020B0604020202020204" pitchFamily="34" charset="0"/>
                <a:ea typeface="Calibri" panose="020F0502020204030204" pitchFamily="34" charset="0"/>
                <a:cs typeface="Times New Roman" panose="02020603050405020304" pitchFamily="18" charset="0"/>
              </a:rPr>
              <a:t>RURAL ECONOMY, FOOD SECURITY AND SOCIAL COHESION</a:t>
            </a:r>
            <a:r>
              <a:rPr lang="en-ZA" sz="1800" dirty="0">
                <a:effectLst/>
                <a:latin typeface="Calibri" panose="020F0502020204030204" pitchFamily="34" charset="0"/>
                <a:ea typeface="Calibri" panose="020F0502020204030204" pitchFamily="34" charset="0"/>
                <a:cs typeface="Times New Roman" panose="02020603050405020304" pitchFamily="18" charset="0"/>
              </a:rPr>
              <a:t/>
            </a:r>
            <a:br>
              <a:rPr lang="en-ZA" sz="1800" dirty="0">
                <a:effectLst/>
                <a:latin typeface="Calibri" panose="020F0502020204030204" pitchFamily="34" charset="0"/>
                <a:ea typeface="Calibri" panose="020F0502020204030204" pitchFamily="34" charset="0"/>
                <a:cs typeface="Times New Roman" panose="02020603050405020304" pitchFamily="18" charset="0"/>
              </a:rPr>
            </a:br>
            <a:r>
              <a:rPr lang="en-ZA" sz="1800" dirty="0">
                <a:effectLst/>
                <a:latin typeface="Calibri" panose="020F0502020204030204" pitchFamily="34" charset="0"/>
                <a:ea typeface="Calibri" panose="020F0502020204030204" pitchFamily="34" charset="0"/>
                <a:cs typeface="Times New Roman" panose="02020603050405020304" pitchFamily="18" charset="0"/>
              </a:rPr>
              <a:t/>
            </a:r>
            <a:br>
              <a:rPr lang="en-ZA" sz="1800" dirty="0">
                <a:effectLst/>
                <a:latin typeface="Calibri" panose="020F0502020204030204" pitchFamily="34" charset="0"/>
                <a:ea typeface="Calibri" panose="020F0502020204030204" pitchFamily="34" charset="0"/>
                <a:cs typeface="Times New Roman" panose="02020603050405020304" pitchFamily="18" charset="0"/>
              </a:rPr>
            </a:br>
            <a:r>
              <a:rPr lang="en-ZA" sz="2400" b="1" dirty="0">
                <a:latin typeface="Arial" panose="020B0604020202020204" pitchFamily="34" charset="0"/>
                <a:cs typeface="Arial" panose="020B0604020202020204" pitchFamily="34" charset="0"/>
              </a:rPr>
              <a:t/>
            </a:r>
            <a:br>
              <a:rPr lang="en-ZA" sz="2400" b="1" dirty="0">
                <a:latin typeface="Arial" panose="020B0604020202020204" pitchFamily="34" charset="0"/>
                <a:cs typeface="Arial" panose="020B0604020202020204" pitchFamily="34" charset="0"/>
              </a:rPr>
            </a:br>
            <a:endParaRPr lang="en-ZA"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91548" y="734787"/>
            <a:ext cx="10376452" cy="6294140"/>
          </a:xfrm>
        </p:spPr>
        <p:txBody>
          <a:bodyPr/>
          <a:lstStyle/>
          <a:p>
            <a:pPr marL="342900" lvl="0" indent="-342900" algn="just">
              <a:lnSpc>
                <a:spcPct val="150000"/>
              </a:lnSpc>
              <a:spcAft>
                <a:spcPts val="0"/>
              </a:spcAft>
              <a:buFont typeface="Arial" panose="020B0604020202020204" pitchFamily="34" charset="0"/>
              <a:buChar char="-"/>
            </a:pPr>
            <a:r>
              <a:rPr lang="en-ZA" sz="1800" dirty="0">
                <a:effectLst/>
                <a:latin typeface="Arial" panose="020B0604020202020204" pitchFamily="34" charset="0"/>
                <a:ea typeface="Calibri" panose="020F0502020204030204" pitchFamily="34" charset="0"/>
                <a:cs typeface="Times New Roman" panose="02020603050405020304" pitchFamily="18" charset="0"/>
              </a:rPr>
              <a:t>All traditional leaders, in contributing to food security and social relief in communities embarked on initiatives to ensure community members have access to food. </a:t>
            </a:r>
          </a:p>
          <a:p>
            <a:pPr marL="342900" lvl="0" indent="-342900" algn="just">
              <a:lnSpc>
                <a:spcPct val="150000"/>
              </a:lnSpc>
              <a:spcAft>
                <a:spcPts val="0"/>
              </a:spcAft>
              <a:buFont typeface="Arial" panose="020B0604020202020204" pitchFamily="34" charset="0"/>
              <a:buChar char="-"/>
            </a:pPr>
            <a:endParaRPr lang="en-ZA" sz="1800" dirty="0">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Arial" panose="020B0604020202020204" pitchFamily="34" charset="0"/>
              <a:buChar char="-"/>
            </a:pPr>
            <a:r>
              <a:rPr lang="en-ZA" sz="1800" dirty="0">
                <a:effectLst/>
                <a:latin typeface="Arial" panose="020B0604020202020204" pitchFamily="34" charset="0"/>
                <a:ea typeface="Calibri" panose="020F0502020204030204" pitchFamily="34" charset="0"/>
                <a:cs typeface="Times New Roman" panose="02020603050405020304" pitchFamily="18" charset="0"/>
              </a:rPr>
              <a:t>Although government was providing food parcels, this was not enough. Traditional leaders in all provinces contributed from their personal funds to food relief measures.</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50000"/>
              </a:lnSpc>
              <a:spcAft>
                <a:spcPts val="0"/>
              </a:spcAft>
              <a:buNone/>
            </a:pPr>
            <a:r>
              <a:rPr lang="en-ZA" sz="1800" dirty="0">
                <a:effectLst/>
                <a:latin typeface="Arial" panose="020B0604020202020204" pitchFamily="34" charset="0"/>
                <a:ea typeface="Calibri" panose="020F0502020204030204" pitchFamily="34" charset="0"/>
                <a:cs typeface="Times New Roman" panose="02020603050405020304" pitchFamily="18" charset="0"/>
              </a:rPr>
              <a:t>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Arial" panose="020B0604020202020204" pitchFamily="34" charset="0"/>
              <a:buChar char="-"/>
            </a:pPr>
            <a:r>
              <a:rPr lang="en-ZA" sz="1800" dirty="0">
                <a:effectLst/>
                <a:latin typeface="Arial" panose="020B0604020202020204" pitchFamily="34" charset="0"/>
                <a:ea typeface="Calibri" panose="020F0502020204030204" pitchFamily="34" charset="0"/>
                <a:cs typeface="Times New Roman" panose="02020603050405020304" pitchFamily="18" charset="0"/>
              </a:rPr>
              <a:t>To support vulnerable members of traditional communities, traditional leaders have been providing food parcels to traditional communities from their own funds. </a:t>
            </a:r>
          </a:p>
          <a:p>
            <a:pPr marL="342900" lvl="0" indent="-342900" algn="just">
              <a:lnSpc>
                <a:spcPct val="150000"/>
              </a:lnSpc>
              <a:spcAft>
                <a:spcPts val="0"/>
              </a:spcAft>
              <a:buFont typeface="Arial" panose="020B0604020202020204" pitchFamily="34" charset="0"/>
              <a:buChar char="-"/>
            </a:pPr>
            <a:endParaRPr lang="en-ZA" sz="1800" dirty="0">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Arial" panose="020B0604020202020204" pitchFamily="34" charset="0"/>
              <a:buChar char="-"/>
            </a:pPr>
            <a:r>
              <a:rPr lang="en-ZA" sz="1800" dirty="0">
                <a:effectLst/>
                <a:latin typeface="Arial" panose="020B0604020202020204" pitchFamily="34" charset="0"/>
                <a:ea typeface="Calibri" panose="020F0502020204030204" pitchFamily="34" charset="0"/>
                <a:cs typeface="Times New Roman" panose="02020603050405020304" pitchFamily="18" charset="0"/>
              </a:rPr>
              <a:t>Traditional leaders on their own initiative have galvanized community members to uplift themselves through agriculture. They provide inputs such as seeds and fodder and training on agriculture and economic development.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marL="0" marR="0" lvl="0" indent="0" algn="r" defTabSz="342900" rtl="0" eaLnBrk="1" fontAlgn="base" latinLnBrk="0" hangingPunct="1">
              <a:lnSpc>
                <a:spcPct val="100000"/>
              </a:lnSpc>
              <a:spcBef>
                <a:spcPct val="0"/>
              </a:spcBef>
              <a:spcAft>
                <a:spcPct val="0"/>
              </a:spcAft>
              <a:buClrTx/>
              <a:buSzTx/>
              <a:buFontTx/>
              <a:buNone/>
              <a:tabLst/>
              <a:defRPr/>
            </a:pPr>
            <a:fld id="{FB6ADE51-9540-4B80-AD96-1CEC5B9E114B}" type="slidenum">
              <a:rPr kumimoji="0" lang="en-US" altLang="en-US" sz="1200" b="0" i="0" u="none" strike="noStrike" kern="1200" cap="none" spc="0" normalizeH="0" baseline="0" noProof="0">
                <a:ln>
                  <a:noFill/>
                </a:ln>
                <a:solidFill>
                  <a:srgbClr val="898989"/>
                </a:solidFill>
                <a:effectLst/>
                <a:uLnTx/>
                <a:uFillTx/>
                <a:latin typeface="Calibri" charset="0"/>
                <a:ea typeface="ＭＳ Ｐゴシック" panose="020B0600070205080204" pitchFamily="34" charset="-128"/>
                <a:cs typeface="+mn-cs"/>
              </a:rPr>
              <a:pPr marL="0" marR="0" lvl="0" indent="0" algn="r" defTabSz="342900" rtl="0" eaLnBrk="1" fontAlgn="base" latinLnBrk="0" hangingPunct="1">
                <a:lnSpc>
                  <a:spcPct val="100000"/>
                </a:lnSpc>
                <a:spcBef>
                  <a:spcPct val="0"/>
                </a:spcBef>
                <a:spcAft>
                  <a:spcPct val="0"/>
                </a:spcAft>
                <a:buClrTx/>
                <a:buSzTx/>
                <a:buFontTx/>
                <a:buNone/>
                <a:tabLst/>
                <a:defRPr/>
              </a:pPr>
              <a:t>14</a:t>
            </a:fld>
            <a:endParaRPr kumimoji="0" lang="en-US" altLang="en-US" sz="1200" b="0" i="0" u="none" strike="noStrike" kern="1200" cap="none" spc="0" normalizeH="0" baseline="0" noProof="0" dirty="0">
              <a:ln>
                <a:noFill/>
              </a:ln>
              <a:solidFill>
                <a:srgbClr val="898989"/>
              </a:solidFill>
              <a:effectLst/>
              <a:uLnTx/>
              <a:uFillTx/>
              <a:latin typeface="Calibri" charset="0"/>
              <a:ea typeface="ＭＳ Ｐゴシック" panose="020B0600070205080204" pitchFamily="34" charset="-128"/>
              <a:cs typeface="+mn-cs"/>
            </a:endParaRPr>
          </a:p>
        </p:txBody>
      </p:sp>
      <p:pic>
        <p:nvPicPr>
          <p:cNvPr id="5" name="Picture 4" descr="Logo">
            <a:extLst>
              <a:ext uri="{FF2B5EF4-FFF2-40B4-BE49-F238E27FC236}">
                <a16:creationId xmlns:a16="http://schemas.microsoft.com/office/drawing/2014/main" id="{5E9D9D6E-8FC0-4A73-88FA-E51B3FD358E1}"/>
              </a:ext>
            </a:extLst>
          </p:cNvPr>
          <p:cNvPicPr/>
          <p:nvPr/>
        </p:nvPicPr>
        <p:blipFill>
          <a:blip r:embed="rId3" cstate="print"/>
          <a:srcRect/>
          <a:stretch>
            <a:fillRect/>
          </a:stretch>
        </p:blipFill>
        <p:spPr bwMode="auto">
          <a:xfrm>
            <a:off x="8157301" y="6090468"/>
            <a:ext cx="2330450" cy="717550"/>
          </a:xfrm>
          <a:prstGeom prst="rect">
            <a:avLst/>
          </a:prstGeom>
          <a:noFill/>
          <a:ln w="9525">
            <a:noFill/>
            <a:miter lim="800000"/>
            <a:headEnd/>
            <a:tailEnd/>
          </a:ln>
        </p:spPr>
      </p:pic>
    </p:spTree>
    <p:extLst>
      <p:ext uri="{BB962C8B-B14F-4D97-AF65-F5344CB8AC3E}">
        <p14:creationId xmlns:p14="http://schemas.microsoft.com/office/powerpoint/2010/main" val="5086333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1548" y="0"/>
            <a:ext cx="10376452" cy="888829"/>
          </a:xfrm>
        </p:spPr>
        <p:txBody>
          <a:bodyPr/>
          <a:lstStyle/>
          <a:p>
            <a:r>
              <a:rPr lang="en-ZA" sz="2400" b="1" cap="all" dirty="0">
                <a:latin typeface="Arial" panose="020B0604020202020204" pitchFamily="34" charset="0"/>
                <a:cs typeface="Arial" panose="020B0604020202020204" pitchFamily="34" charset="0"/>
              </a:rPr>
              <a:t> </a:t>
            </a:r>
            <a:br>
              <a:rPr lang="en-ZA" sz="2400" b="1" cap="all" dirty="0">
                <a:latin typeface="Arial" panose="020B0604020202020204" pitchFamily="34" charset="0"/>
                <a:cs typeface="Arial" panose="020B0604020202020204" pitchFamily="34" charset="0"/>
              </a:rPr>
            </a:br>
            <a:r>
              <a:rPr lang="en-ZA" sz="2400" b="1" cap="all" dirty="0">
                <a:latin typeface="Arial" panose="020B0604020202020204" pitchFamily="34" charset="0"/>
                <a:cs typeface="Arial" panose="020B0604020202020204" pitchFamily="34" charset="0"/>
              </a:rPr>
              <a:t/>
            </a:r>
            <a:br>
              <a:rPr lang="en-ZA" sz="2400" b="1" cap="all" dirty="0">
                <a:latin typeface="Arial" panose="020B0604020202020204" pitchFamily="34" charset="0"/>
                <a:cs typeface="Arial" panose="020B0604020202020204" pitchFamily="34" charset="0"/>
              </a:rPr>
            </a:br>
            <a:r>
              <a:rPr lang="en-ZA" sz="2400" b="1" dirty="0">
                <a:effectLst/>
                <a:latin typeface="Arial" panose="020B0604020202020204" pitchFamily="34" charset="0"/>
                <a:ea typeface="Calibri" panose="020F0502020204030204" pitchFamily="34" charset="0"/>
                <a:cs typeface="Times New Roman" panose="02020603050405020304" pitchFamily="18" charset="0"/>
              </a:rPr>
              <a:t>RURAL ECONOMY, FOOD SECURITY AND SOCIAL COHESION</a:t>
            </a:r>
            <a:r>
              <a:rPr lang="en-ZA" sz="1800" dirty="0">
                <a:effectLst/>
                <a:latin typeface="Calibri" panose="020F0502020204030204" pitchFamily="34" charset="0"/>
                <a:ea typeface="Calibri" panose="020F0502020204030204" pitchFamily="34" charset="0"/>
                <a:cs typeface="Times New Roman" panose="02020603050405020304" pitchFamily="18" charset="0"/>
              </a:rPr>
              <a:t/>
            </a:r>
            <a:br>
              <a:rPr lang="en-ZA" sz="1800" dirty="0">
                <a:effectLst/>
                <a:latin typeface="Calibri" panose="020F0502020204030204" pitchFamily="34" charset="0"/>
                <a:ea typeface="Calibri" panose="020F0502020204030204" pitchFamily="34" charset="0"/>
                <a:cs typeface="Times New Roman" panose="02020603050405020304" pitchFamily="18" charset="0"/>
              </a:rPr>
            </a:br>
            <a:r>
              <a:rPr lang="en-ZA" sz="1800" dirty="0">
                <a:effectLst/>
                <a:latin typeface="Calibri" panose="020F0502020204030204" pitchFamily="34" charset="0"/>
                <a:ea typeface="Calibri" panose="020F0502020204030204" pitchFamily="34" charset="0"/>
                <a:cs typeface="Times New Roman" panose="02020603050405020304" pitchFamily="18" charset="0"/>
              </a:rPr>
              <a:t/>
            </a:r>
            <a:br>
              <a:rPr lang="en-ZA" sz="1800" dirty="0">
                <a:effectLst/>
                <a:latin typeface="Calibri" panose="020F0502020204030204" pitchFamily="34" charset="0"/>
                <a:ea typeface="Calibri" panose="020F0502020204030204" pitchFamily="34" charset="0"/>
                <a:cs typeface="Times New Roman" panose="02020603050405020304" pitchFamily="18" charset="0"/>
              </a:rPr>
            </a:br>
            <a:r>
              <a:rPr lang="en-ZA" sz="2400" b="1" dirty="0">
                <a:latin typeface="Arial" panose="020B0604020202020204" pitchFamily="34" charset="0"/>
                <a:cs typeface="Arial" panose="020B0604020202020204" pitchFamily="34" charset="0"/>
              </a:rPr>
              <a:t/>
            </a:r>
            <a:br>
              <a:rPr lang="en-ZA" sz="2400" b="1" dirty="0">
                <a:latin typeface="Arial" panose="020B0604020202020204" pitchFamily="34" charset="0"/>
                <a:cs typeface="Arial" panose="020B0604020202020204" pitchFamily="34" charset="0"/>
              </a:rPr>
            </a:br>
            <a:endParaRPr lang="en-ZA"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91548" y="734787"/>
            <a:ext cx="10376452" cy="6294140"/>
          </a:xfrm>
        </p:spPr>
        <p:txBody>
          <a:bodyPr/>
          <a:lstStyle/>
          <a:p>
            <a:pPr marL="342900" lvl="0" indent="-342900" algn="just">
              <a:lnSpc>
                <a:spcPct val="150000"/>
              </a:lnSpc>
              <a:spcAft>
                <a:spcPts val="0"/>
              </a:spcAft>
              <a:buFont typeface="Arial" panose="020B0604020202020204" pitchFamily="34" charset="0"/>
              <a:buChar char="-"/>
            </a:pPr>
            <a:r>
              <a:rPr lang="en-ZA" sz="1800" dirty="0">
                <a:effectLst/>
                <a:latin typeface="Arial" panose="020B0604020202020204" pitchFamily="34" charset="0"/>
                <a:ea typeface="Calibri" panose="020F0502020204030204" pitchFamily="34" charset="0"/>
              </a:rPr>
              <a:t>The devasting impact of the lockdown affected traditional communities as economic activities were closed off. Traditional communities are classified as poorest and therefore government had to ensure support is provided. Water and sanitation are key services towards curbing the spread of the virus. Government committed to ensuring all citizens have access to water for health and sanitation purposes. Provincial houses of traditional leaders and all traditional leaders were able to inform the NHTL and municipalities of challenges in different communities. These challenges were escalated to MISA to ensure intervention.</a:t>
            </a:r>
            <a:endParaRPr lang="en-ZA" sz="1800" dirty="0">
              <a:latin typeface="Times New Roman" panose="02020603050405020304" pitchFamily="18" charset="0"/>
              <a:ea typeface="Calibri" panose="020F0502020204030204" pitchFamily="34" charset="0"/>
            </a:endParaRPr>
          </a:p>
          <a:p>
            <a:pPr marL="342900" lvl="0" indent="-342900" algn="just">
              <a:lnSpc>
                <a:spcPct val="150000"/>
              </a:lnSpc>
              <a:spcAft>
                <a:spcPts val="0"/>
              </a:spcAft>
              <a:buFont typeface="Arial" panose="020B0604020202020204" pitchFamily="34" charset="0"/>
              <a:buChar char="-"/>
            </a:pPr>
            <a:r>
              <a:rPr lang="en-ZA" sz="1800" dirty="0">
                <a:effectLst/>
                <a:latin typeface="Arial" panose="020B0604020202020204" pitchFamily="34" charset="0"/>
                <a:ea typeface="Calibri" panose="020F0502020204030204" pitchFamily="34" charset="0"/>
                <a:cs typeface="Times New Roman" panose="02020603050405020304" pitchFamily="18" charset="0"/>
              </a:rPr>
              <a:t>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Arial" panose="020B0604020202020204" pitchFamily="34" charset="0"/>
              <a:buChar char="-"/>
            </a:pPr>
            <a:r>
              <a:rPr lang="en-ZA" sz="1800" dirty="0">
                <a:effectLst/>
                <a:latin typeface="Arial" panose="020B0604020202020204" pitchFamily="34" charset="0"/>
                <a:ea typeface="Calibri" panose="020F0502020204030204" pitchFamily="34" charset="0"/>
                <a:cs typeface="Times New Roman" panose="02020603050405020304" pitchFamily="18" charset="0"/>
              </a:rPr>
              <a:t>Traditional leaders are also collaborating with other partners to bring the much-needed relief. Some of the partners working with traditional leaders include Old Mutual, Department of Social Development and SASSA, Princess Gabo Foundation, Kaizer Motaung Junior Foundation, Nelson Mandela Foundation, Kagisano NPO. These partnerships enhance social cohesion which contributes to peace and stability in communities.</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marL="0" marR="0" lvl="0" indent="0" algn="r" defTabSz="342900" rtl="0" eaLnBrk="1" fontAlgn="base" latinLnBrk="0" hangingPunct="1">
              <a:lnSpc>
                <a:spcPct val="100000"/>
              </a:lnSpc>
              <a:spcBef>
                <a:spcPct val="0"/>
              </a:spcBef>
              <a:spcAft>
                <a:spcPct val="0"/>
              </a:spcAft>
              <a:buClrTx/>
              <a:buSzTx/>
              <a:buFontTx/>
              <a:buNone/>
              <a:tabLst/>
              <a:defRPr/>
            </a:pPr>
            <a:fld id="{FB6ADE51-9540-4B80-AD96-1CEC5B9E114B}" type="slidenum">
              <a:rPr kumimoji="0" lang="en-US" altLang="en-US" sz="1200" b="0" i="0" u="none" strike="noStrike" kern="1200" cap="none" spc="0" normalizeH="0" baseline="0" noProof="0">
                <a:ln>
                  <a:noFill/>
                </a:ln>
                <a:solidFill>
                  <a:srgbClr val="898989"/>
                </a:solidFill>
                <a:effectLst/>
                <a:uLnTx/>
                <a:uFillTx/>
                <a:latin typeface="Calibri" charset="0"/>
                <a:ea typeface="ＭＳ Ｐゴシック" panose="020B0600070205080204" pitchFamily="34" charset="-128"/>
                <a:cs typeface="+mn-cs"/>
              </a:rPr>
              <a:pPr marL="0" marR="0" lvl="0" indent="0" algn="r" defTabSz="342900" rtl="0" eaLnBrk="1" fontAlgn="base" latinLnBrk="0" hangingPunct="1">
                <a:lnSpc>
                  <a:spcPct val="100000"/>
                </a:lnSpc>
                <a:spcBef>
                  <a:spcPct val="0"/>
                </a:spcBef>
                <a:spcAft>
                  <a:spcPct val="0"/>
                </a:spcAft>
                <a:buClrTx/>
                <a:buSzTx/>
                <a:buFontTx/>
                <a:buNone/>
                <a:tabLst/>
                <a:defRPr/>
              </a:pPr>
              <a:t>15</a:t>
            </a:fld>
            <a:endParaRPr kumimoji="0" lang="en-US" altLang="en-US" sz="1200" b="0" i="0" u="none" strike="noStrike" kern="1200" cap="none" spc="0" normalizeH="0" baseline="0" noProof="0" dirty="0">
              <a:ln>
                <a:noFill/>
              </a:ln>
              <a:solidFill>
                <a:srgbClr val="898989"/>
              </a:solidFill>
              <a:effectLst/>
              <a:uLnTx/>
              <a:uFillTx/>
              <a:latin typeface="Calibri" charset="0"/>
              <a:ea typeface="ＭＳ Ｐゴシック" panose="020B0600070205080204" pitchFamily="34" charset="-128"/>
              <a:cs typeface="+mn-cs"/>
            </a:endParaRPr>
          </a:p>
        </p:txBody>
      </p:sp>
      <p:pic>
        <p:nvPicPr>
          <p:cNvPr id="5" name="Picture 4" descr="Logo">
            <a:extLst>
              <a:ext uri="{FF2B5EF4-FFF2-40B4-BE49-F238E27FC236}">
                <a16:creationId xmlns:a16="http://schemas.microsoft.com/office/drawing/2014/main" id="{5E9D9D6E-8FC0-4A73-88FA-E51B3FD358E1}"/>
              </a:ext>
            </a:extLst>
          </p:cNvPr>
          <p:cNvPicPr/>
          <p:nvPr/>
        </p:nvPicPr>
        <p:blipFill>
          <a:blip r:embed="rId3" cstate="print"/>
          <a:srcRect/>
          <a:stretch>
            <a:fillRect/>
          </a:stretch>
        </p:blipFill>
        <p:spPr bwMode="auto">
          <a:xfrm>
            <a:off x="8157301" y="6090468"/>
            <a:ext cx="2330450" cy="717550"/>
          </a:xfrm>
          <a:prstGeom prst="rect">
            <a:avLst/>
          </a:prstGeom>
          <a:noFill/>
          <a:ln w="9525">
            <a:noFill/>
            <a:miter lim="800000"/>
            <a:headEnd/>
            <a:tailEnd/>
          </a:ln>
        </p:spPr>
      </p:pic>
    </p:spTree>
    <p:extLst>
      <p:ext uri="{BB962C8B-B14F-4D97-AF65-F5344CB8AC3E}">
        <p14:creationId xmlns:p14="http://schemas.microsoft.com/office/powerpoint/2010/main" val="11659757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1548" y="0"/>
            <a:ext cx="10376452" cy="888829"/>
          </a:xfrm>
        </p:spPr>
        <p:txBody>
          <a:bodyPr/>
          <a:lstStyle/>
          <a:p>
            <a:r>
              <a:rPr lang="en-ZA" sz="2400" b="1" cap="all" dirty="0">
                <a:latin typeface="Arial" panose="020B0604020202020204" pitchFamily="34" charset="0"/>
                <a:cs typeface="Arial" panose="020B0604020202020204" pitchFamily="34" charset="0"/>
              </a:rPr>
              <a:t> </a:t>
            </a:r>
            <a:br>
              <a:rPr lang="en-ZA" sz="2400" b="1" cap="all" dirty="0">
                <a:latin typeface="Arial" panose="020B0604020202020204" pitchFamily="34" charset="0"/>
                <a:cs typeface="Arial" panose="020B0604020202020204" pitchFamily="34" charset="0"/>
              </a:rPr>
            </a:br>
            <a:r>
              <a:rPr lang="en-ZA" sz="2400" b="1" cap="all" dirty="0">
                <a:latin typeface="Arial" panose="020B0604020202020204" pitchFamily="34" charset="0"/>
                <a:cs typeface="Arial" panose="020B0604020202020204" pitchFamily="34" charset="0"/>
              </a:rPr>
              <a:t/>
            </a:r>
            <a:br>
              <a:rPr lang="en-ZA" sz="2400" b="1" cap="all" dirty="0">
                <a:latin typeface="Arial" panose="020B0604020202020204" pitchFamily="34" charset="0"/>
                <a:cs typeface="Arial" panose="020B0604020202020204" pitchFamily="34" charset="0"/>
              </a:rPr>
            </a:br>
            <a:r>
              <a:rPr lang="en-ZA" sz="2400" b="1" cap="all" dirty="0">
                <a:latin typeface="Arial" panose="020B0604020202020204" pitchFamily="34" charset="0"/>
                <a:cs typeface="Arial" panose="020B0604020202020204" pitchFamily="34" charset="0"/>
              </a:rPr>
              <a:t/>
            </a:r>
            <a:br>
              <a:rPr lang="en-ZA" sz="2400" b="1" cap="all" dirty="0">
                <a:latin typeface="Arial" panose="020B0604020202020204" pitchFamily="34" charset="0"/>
                <a:cs typeface="Arial" panose="020B0604020202020204" pitchFamily="34" charset="0"/>
              </a:rPr>
            </a:br>
            <a:r>
              <a:rPr lang="en-ZA" sz="1800" b="1" dirty="0">
                <a:effectLst/>
                <a:latin typeface="Arial" panose="020B0604020202020204" pitchFamily="34" charset="0"/>
                <a:ea typeface="Calibri" panose="020F0502020204030204" pitchFamily="34" charset="0"/>
                <a:cs typeface="Times New Roman" panose="02020603050405020304" pitchFamily="18" charset="0"/>
              </a:rPr>
              <a:t>MONITORING THE ROLE OF GOVERNMENT IN PROVIDING SUPPORT TO TRADITIONAL COMMUNITIES</a:t>
            </a:r>
            <a:r>
              <a:rPr lang="en-ZA" sz="1800" dirty="0">
                <a:effectLst/>
                <a:latin typeface="Calibri" panose="020F0502020204030204" pitchFamily="34" charset="0"/>
                <a:ea typeface="Calibri" panose="020F0502020204030204" pitchFamily="34" charset="0"/>
                <a:cs typeface="Times New Roman" panose="02020603050405020304" pitchFamily="18" charset="0"/>
              </a:rPr>
              <a:t/>
            </a:r>
            <a:br>
              <a:rPr lang="en-ZA" sz="1800" dirty="0">
                <a:effectLst/>
                <a:latin typeface="Calibri" panose="020F0502020204030204" pitchFamily="34" charset="0"/>
                <a:ea typeface="Calibri" panose="020F0502020204030204" pitchFamily="34" charset="0"/>
                <a:cs typeface="Times New Roman" panose="02020603050405020304" pitchFamily="18" charset="0"/>
              </a:rPr>
            </a:br>
            <a:r>
              <a:rPr lang="en-ZA" sz="1800" dirty="0">
                <a:effectLst/>
                <a:latin typeface="Calibri" panose="020F0502020204030204" pitchFamily="34" charset="0"/>
                <a:ea typeface="Calibri" panose="020F0502020204030204" pitchFamily="34" charset="0"/>
                <a:cs typeface="Times New Roman" panose="02020603050405020304" pitchFamily="18" charset="0"/>
              </a:rPr>
              <a:t/>
            </a:r>
            <a:br>
              <a:rPr lang="en-ZA" sz="1800" dirty="0">
                <a:effectLst/>
                <a:latin typeface="Calibri" panose="020F0502020204030204" pitchFamily="34" charset="0"/>
                <a:ea typeface="Calibri" panose="020F0502020204030204" pitchFamily="34" charset="0"/>
                <a:cs typeface="Times New Roman" panose="02020603050405020304" pitchFamily="18" charset="0"/>
              </a:rPr>
            </a:br>
            <a:r>
              <a:rPr lang="en-ZA" sz="2400" b="1" dirty="0">
                <a:latin typeface="Arial" panose="020B0604020202020204" pitchFamily="34" charset="0"/>
                <a:cs typeface="Arial" panose="020B0604020202020204" pitchFamily="34" charset="0"/>
              </a:rPr>
              <a:t/>
            </a:r>
            <a:br>
              <a:rPr lang="en-ZA" sz="2400" b="1" dirty="0">
                <a:latin typeface="Arial" panose="020B0604020202020204" pitchFamily="34" charset="0"/>
                <a:cs typeface="Arial" panose="020B0604020202020204" pitchFamily="34" charset="0"/>
              </a:rPr>
            </a:br>
            <a:endParaRPr lang="en-ZA"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91548" y="734787"/>
            <a:ext cx="10376452" cy="6294140"/>
          </a:xfrm>
        </p:spPr>
        <p:txBody>
          <a:bodyPr/>
          <a:lstStyle/>
          <a:p>
            <a:pPr marL="342900" lvl="0" indent="-342900" algn="just">
              <a:lnSpc>
                <a:spcPct val="150000"/>
              </a:lnSpc>
              <a:spcAft>
                <a:spcPts val="0"/>
              </a:spcAft>
              <a:buFont typeface="Arial" panose="020B0604020202020204" pitchFamily="34" charset="0"/>
              <a:buChar char="-"/>
            </a:pPr>
            <a:r>
              <a:rPr lang="en-US" sz="1800" dirty="0">
                <a:effectLst/>
                <a:latin typeface="Arial" panose="020B0604020202020204" pitchFamily="34" charset="0"/>
                <a:ea typeface="Calibri" panose="020F0502020204030204" pitchFamily="34" charset="0"/>
                <a:cs typeface="Times New Roman" panose="02020603050405020304" pitchFamily="18" charset="0"/>
              </a:rPr>
              <a:t>All senior traditional leaders were performing essential services and were also able to issue permits to their headmen/headwomen where necessary to effect adherence to the lockdown in their communities.</a:t>
            </a:r>
          </a:p>
          <a:p>
            <a:pPr marL="0" lvl="0" indent="0" algn="just">
              <a:lnSpc>
                <a:spcPct val="150000"/>
              </a:lnSpc>
              <a:spcAft>
                <a:spcPts val="0"/>
              </a:spcAft>
              <a:buNone/>
            </a:pP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Arial" panose="020B0604020202020204" pitchFamily="34" charset="0"/>
              <a:buChar char="-"/>
            </a:pPr>
            <a:r>
              <a:rPr lang="en-US" sz="1800" dirty="0">
                <a:effectLst/>
                <a:latin typeface="Arial" panose="020B0604020202020204" pitchFamily="34" charset="0"/>
                <a:ea typeface="Calibri" panose="020F0502020204030204" pitchFamily="34" charset="0"/>
                <a:cs typeface="Times New Roman" panose="02020603050405020304" pitchFamily="18" charset="0"/>
              </a:rPr>
              <a:t>Traditional council offices continued to provide essential services to community members, however the non-payment of staff created challenges with regard to the support to traditional leaders, and this was brought to the attention of the Minister, together with MECs for intervention.</a:t>
            </a:r>
          </a:p>
          <a:p>
            <a:pPr marL="0" lvl="0" indent="0" algn="just">
              <a:lnSpc>
                <a:spcPct val="150000"/>
              </a:lnSpc>
              <a:spcAft>
                <a:spcPts val="0"/>
              </a:spcAft>
              <a:buNone/>
            </a:pP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Arial" panose="020B0604020202020204" pitchFamily="34" charset="0"/>
              <a:buChar char="-"/>
            </a:pPr>
            <a:r>
              <a:rPr lang="en-US" sz="1800" dirty="0">
                <a:effectLst/>
                <a:latin typeface="Arial" panose="020B0604020202020204" pitchFamily="34" charset="0"/>
                <a:ea typeface="Calibri" panose="020F0502020204030204" pitchFamily="34" charset="0"/>
                <a:cs typeface="Times New Roman" panose="02020603050405020304" pitchFamily="18" charset="0"/>
              </a:rPr>
              <a:t>Traditional leaders continue to work hand in hand with government to ensure that traditional communities receive the necessary support to enable them to curb the spread of covid-19. </a:t>
            </a:r>
          </a:p>
          <a:p>
            <a:pPr marL="0" lvl="0" indent="0" algn="just">
              <a:lnSpc>
                <a:spcPct val="150000"/>
              </a:lnSpc>
              <a:spcAft>
                <a:spcPts val="0"/>
              </a:spcAft>
              <a:buNone/>
            </a:pP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Arial" panose="020B0604020202020204" pitchFamily="34" charset="0"/>
              <a:buChar char="-"/>
            </a:pPr>
            <a:r>
              <a:rPr lang="en-US" sz="1800" dirty="0">
                <a:effectLst/>
                <a:latin typeface="Arial" panose="020B0604020202020204" pitchFamily="34" charset="0"/>
                <a:ea typeface="Calibri" panose="020F0502020204030204" pitchFamily="34" charset="0"/>
                <a:cs typeface="Times New Roman" panose="02020603050405020304" pitchFamily="18" charset="0"/>
              </a:rPr>
              <a:t>Traditional leaders are continuously monitoring the provision of much needed aid such as relief food parcels, water and sanitation including PPE where applicable.</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marL="0" marR="0" lvl="0" indent="0" algn="r" defTabSz="342900" rtl="0" eaLnBrk="1" fontAlgn="base" latinLnBrk="0" hangingPunct="1">
              <a:lnSpc>
                <a:spcPct val="100000"/>
              </a:lnSpc>
              <a:spcBef>
                <a:spcPct val="0"/>
              </a:spcBef>
              <a:spcAft>
                <a:spcPct val="0"/>
              </a:spcAft>
              <a:buClrTx/>
              <a:buSzTx/>
              <a:buFontTx/>
              <a:buNone/>
              <a:tabLst/>
              <a:defRPr/>
            </a:pPr>
            <a:fld id="{FB6ADE51-9540-4B80-AD96-1CEC5B9E114B}" type="slidenum">
              <a:rPr kumimoji="0" lang="en-US" altLang="en-US" sz="1200" b="0" i="0" u="none" strike="noStrike" kern="1200" cap="none" spc="0" normalizeH="0" baseline="0" noProof="0">
                <a:ln>
                  <a:noFill/>
                </a:ln>
                <a:solidFill>
                  <a:srgbClr val="898989"/>
                </a:solidFill>
                <a:effectLst/>
                <a:uLnTx/>
                <a:uFillTx/>
                <a:latin typeface="Calibri" charset="0"/>
                <a:ea typeface="ＭＳ Ｐゴシック" panose="020B0600070205080204" pitchFamily="34" charset="-128"/>
                <a:cs typeface="+mn-cs"/>
              </a:rPr>
              <a:pPr marL="0" marR="0" lvl="0" indent="0" algn="r" defTabSz="342900" rtl="0" eaLnBrk="1" fontAlgn="base" latinLnBrk="0" hangingPunct="1">
                <a:lnSpc>
                  <a:spcPct val="100000"/>
                </a:lnSpc>
                <a:spcBef>
                  <a:spcPct val="0"/>
                </a:spcBef>
                <a:spcAft>
                  <a:spcPct val="0"/>
                </a:spcAft>
                <a:buClrTx/>
                <a:buSzTx/>
                <a:buFontTx/>
                <a:buNone/>
                <a:tabLst/>
                <a:defRPr/>
              </a:pPr>
              <a:t>16</a:t>
            </a:fld>
            <a:endParaRPr kumimoji="0" lang="en-US" altLang="en-US" sz="1200" b="0" i="0" u="none" strike="noStrike" kern="1200" cap="none" spc="0" normalizeH="0" baseline="0" noProof="0" dirty="0">
              <a:ln>
                <a:noFill/>
              </a:ln>
              <a:solidFill>
                <a:srgbClr val="898989"/>
              </a:solidFill>
              <a:effectLst/>
              <a:uLnTx/>
              <a:uFillTx/>
              <a:latin typeface="Calibri" charset="0"/>
              <a:ea typeface="ＭＳ Ｐゴシック" panose="020B0600070205080204" pitchFamily="34" charset="-128"/>
              <a:cs typeface="+mn-cs"/>
            </a:endParaRPr>
          </a:p>
        </p:txBody>
      </p:sp>
      <p:pic>
        <p:nvPicPr>
          <p:cNvPr id="5" name="Picture 4" descr="Logo">
            <a:extLst>
              <a:ext uri="{FF2B5EF4-FFF2-40B4-BE49-F238E27FC236}">
                <a16:creationId xmlns:a16="http://schemas.microsoft.com/office/drawing/2014/main" id="{5E9D9D6E-8FC0-4A73-88FA-E51B3FD358E1}"/>
              </a:ext>
            </a:extLst>
          </p:cNvPr>
          <p:cNvPicPr/>
          <p:nvPr/>
        </p:nvPicPr>
        <p:blipFill>
          <a:blip r:embed="rId3" cstate="print"/>
          <a:srcRect/>
          <a:stretch>
            <a:fillRect/>
          </a:stretch>
        </p:blipFill>
        <p:spPr bwMode="auto">
          <a:xfrm>
            <a:off x="8157301" y="6090468"/>
            <a:ext cx="2330450" cy="717550"/>
          </a:xfrm>
          <a:prstGeom prst="rect">
            <a:avLst/>
          </a:prstGeom>
          <a:noFill/>
          <a:ln w="9525">
            <a:noFill/>
            <a:miter lim="800000"/>
            <a:headEnd/>
            <a:tailEnd/>
          </a:ln>
        </p:spPr>
      </p:pic>
    </p:spTree>
    <p:extLst>
      <p:ext uri="{BB962C8B-B14F-4D97-AF65-F5344CB8AC3E}">
        <p14:creationId xmlns:p14="http://schemas.microsoft.com/office/powerpoint/2010/main" val="16489696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1548" y="0"/>
            <a:ext cx="10376452" cy="888829"/>
          </a:xfrm>
        </p:spPr>
        <p:txBody>
          <a:bodyPr/>
          <a:lstStyle/>
          <a:p>
            <a:r>
              <a:rPr lang="en-ZA" sz="2400" b="1" cap="all" dirty="0">
                <a:latin typeface="Arial" panose="020B0604020202020204" pitchFamily="34" charset="0"/>
                <a:cs typeface="Arial" panose="020B0604020202020204" pitchFamily="34" charset="0"/>
              </a:rPr>
              <a:t> </a:t>
            </a:r>
            <a:br>
              <a:rPr lang="en-ZA" sz="2400" b="1" cap="all" dirty="0">
                <a:latin typeface="Arial" panose="020B0604020202020204" pitchFamily="34" charset="0"/>
                <a:cs typeface="Arial" panose="020B0604020202020204" pitchFamily="34" charset="0"/>
              </a:rPr>
            </a:br>
            <a:r>
              <a:rPr lang="en-ZA" sz="2400" b="1" cap="all" dirty="0">
                <a:latin typeface="Arial" panose="020B0604020202020204" pitchFamily="34" charset="0"/>
                <a:cs typeface="Arial" panose="020B0604020202020204" pitchFamily="34" charset="0"/>
              </a:rPr>
              <a:t/>
            </a:r>
            <a:br>
              <a:rPr lang="en-ZA" sz="2400" b="1" cap="all" dirty="0">
                <a:latin typeface="Arial" panose="020B0604020202020204" pitchFamily="34" charset="0"/>
                <a:cs typeface="Arial" panose="020B0604020202020204" pitchFamily="34" charset="0"/>
              </a:rPr>
            </a:br>
            <a:r>
              <a:rPr lang="en-ZA" sz="2400" b="1" cap="all" dirty="0">
                <a:latin typeface="Arial" panose="020B0604020202020204" pitchFamily="34" charset="0"/>
                <a:cs typeface="Arial" panose="020B0604020202020204" pitchFamily="34" charset="0"/>
              </a:rPr>
              <a:t/>
            </a:r>
            <a:br>
              <a:rPr lang="en-ZA" sz="2400" b="1" cap="all" dirty="0">
                <a:latin typeface="Arial" panose="020B0604020202020204" pitchFamily="34" charset="0"/>
                <a:cs typeface="Arial" panose="020B0604020202020204" pitchFamily="34" charset="0"/>
              </a:rPr>
            </a:br>
            <a:r>
              <a:rPr lang="en-ZA" sz="1800" b="1" dirty="0">
                <a:effectLst/>
                <a:latin typeface="Arial" panose="020B0604020202020204" pitchFamily="34" charset="0"/>
                <a:ea typeface="Calibri" panose="020F0502020204030204" pitchFamily="34" charset="0"/>
                <a:cs typeface="Times New Roman" panose="02020603050405020304" pitchFamily="18" charset="0"/>
              </a:rPr>
              <a:t>PARTNERING WITH OTHER ORGANISATIONS IN SUPPORTING RURAL COMMUNITIES DURING HARD LOCKDOWN</a:t>
            </a:r>
            <a:r>
              <a:rPr lang="en-ZA" sz="1800" dirty="0">
                <a:effectLst/>
                <a:latin typeface="Calibri" panose="020F0502020204030204" pitchFamily="34" charset="0"/>
                <a:ea typeface="Calibri" panose="020F0502020204030204" pitchFamily="34" charset="0"/>
                <a:cs typeface="Times New Roman" panose="02020603050405020304" pitchFamily="18" charset="0"/>
              </a:rPr>
              <a:t/>
            </a:r>
            <a:br>
              <a:rPr lang="en-ZA" sz="1800" dirty="0">
                <a:effectLst/>
                <a:latin typeface="Calibri" panose="020F0502020204030204" pitchFamily="34" charset="0"/>
                <a:ea typeface="Calibri" panose="020F0502020204030204" pitchFamily="34" charset="0"/>
                <a:cs typeface="Times New Roman" panose="02020603050405020304" pitchFamily="18" charset="0"/>
              </a:rPr>
            </a:br>
            <a:r>
              <a:rPr lang="en-ZA" sz="1800" dirty="0">
                <a:effectLst/>
                <a:latin typeface="Calibri" panose="020F0502020204030204" pitchFamily="34" charset="0"/>
                <a:ea typeface="Calibri" panose="020F0502020204030204" pitchFamily="34" charset="0"/>
                <a:cs typeface="Times New Roman" panose="02020603050405020304" pitchFamily="18" charset="0"/>
              </a:rPr>
              <a:t/>
            </a:r>
            <a:br>
              <a:rPr lang="en-ZA" sz="1800" dirty="0">
                <a:effectLst/>
                <a:latin typeface="Calibri" panose="020F0502020204030204" pitchFamily="34" charset="0"/>
                <a:ea typeface="Calibri" panose="020F0502020204030204" pitchFamily="34" charset="0"/>
                <a:cs typeface="Times New Roman" panose="02020603050405020304" pitchFamily="18" charset="0"/>
              </a:rPr>
            </a:br>
            <a:r>
              <a:rPr lang="en-ZA" sz="2400" b="1" dirty="0">
                <a:latin typeface="Arial" panose="020B0604020202020204" pitchFamily="34" charset="0"/>
                <a:cs typeface="Arial" panose="020B0604020202020204" pitchFamily="34" charset="0"/>
              </a:rPr>
              <a:t/>
            </a:r>
            <a:br>
              <a:rPr lang="en-ZA" sz="2400" b="1" dirty="0">
                <a:latin typeface="Arial" panose="020B0604020202020204" pitchFamily="34" charset="0"/>
                <a:cs typeface="Arial" panose="020B0604020202020204" pitchFamily="34" charset="0"/>
              </a:rPr>
            </a:br>
            <a:endParaRPr lang="en-ZA"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91548" y="734787"/>
            <a:ext cx="10376452" cy="6294140"/>
          </a:xfrm>
        </p:spPr>
        <p:txBody>
          <a:bodyPr/>
          <a:lstStyle/>
          <a:p>
            <a:pPr marL="114309" indent="0" algn="just">
              <a:lnSpc>
                <a:spcPct val="150000"/>
              </a:lnSpc>
              <a:spcAft>
                <a:spcPts val="0"/>
              </a:spcAft>
              <a:buNone/>
            </a:pPr>
            <a:r>
              <a:rPr lang="en-ZA" sz="1800" dirty="0">
                <a:latin typeface="Arial" panose="020B0604020202020204" pitchFamily="34" charset="0"/>
                <a:cs typeface="Times New Roman" panose="02020603050405020304" pitchFamily="18" charset="0"/>
              </a:rPr>
              <a:t>The NHTL implemented partnerships for the benefit of traditional communities.</a:t>
            </a:r>
          </a:p>
          <a:p>
            <a:pPr marL="342900" indent="-342900" algn="just">
              <a:lnSpc>
                <a:spcPct val="150000"/>
              </a:lnSpc>
              <a:spcAft>
                <a:spcPts val="0"/>
              </a:spcAft>
              <a:buFont typeface="+mj-lt"/>
              <a:buAutoNum type="arabicParenR"/>
            </a:pPr>
            <a:r>
              <a:rPr lang="en-ZA" sz="1800" b="1" dirty="0">
                <a:latin typeface="Arial" panose="020B0604020202020204" pitchFamily="34" charset="0"/>
                <a:cs typeface="Times New Roman" panose="02020603050405020304" pitchFamily="18" charset="0"/>
              </a:rPr>
              <a:t> Partnership with Solidarity Fund: the following projects were identified</a:t>
            </a:r>
          </a:p>
          <a:p>
            <a:pPr algn="just">
              <a:lnSpc>
                <a:spcPct val="150000"/>
              </a:lnSpc>
              <a:spcAft>
                <a:spcPts val="0"/>
              </a:spcAft>
              <a:buFontTx/>
              <a:buChar char="-"/>
            </a:pPr>
            <a:r>
              <a:rPr lang="en-ZA" sz="1800" dirty="0">
                <a:latin typeface="Arial" panose="020B0604020202020204" pitchFamily="34" charset="0"/>
                <a:cs typeface="Times New Roman" panose="02020603050405020304" pitchFamily="18" charset="0"/>
              </a:rPr>
              <a:t>Loudhailers</a:t>
            </a:r>
            <a:r>
              <a:rPr lang="en-ZA" sz="1800" dirty="0">
                <a:effectLst/>
                <a:latin typeface="Arial" panose="020B0604020202020204" pitchFamily="34" charset="0"/>
                <a:ea typeface="Calibri" panose="020F0502020204030204" pitchFamily="34" charset="0"/>
              </a:rPr>
              <a:t> -To provide TCs with loudhailers to communicate covid-19 messages and other functions of TCs</a:t>
            </a:r>
            <a:endParaRPr lang="en-ZA" sz="1800" dirty="0">
              <a:latin typeface="Arial" panose="020B0604020202020204" pitchFamily="34" charset="0"/>
              <a:cs typeface="Times New Roman" panose="02020603050405020304" pitchFamily="18" charset="0"/>
            </a:endParaRPr>
          </a:p>
          <a:p>
            <a:pPr algn="just">
              <a:lnSpc>
                <a:spcPct val="150000"/>
              </a:lnSpc>
              <a:spcAft>
                <a:spcPts val="0"/>
              </a:spcAft>
              <a:buFontTx/>
              <a:buChar char="-"/>
            </a:pPr>
            <a:r>
              <a:rPr lang="en-ZA" sz="1800" dirty="0">
                <a:latin typeface="Arial" panose="020B0604020202020204" pitchFamily="34" charset="0"/>
                <a:cs typeface="Times New Roman" panose="02020603050405020304" pitchFamily="18" charset="0"/>
              </a:rPr>
              <a:t>Food voucher project</a:t>
            </a:r>
            <a:r>
              <a:rPr lang="en-ZA" sz="1800" dirty="0">
                <a:effectLst/>
                <a:latin typeface="Arial" panose="020B0604020202020204" pitchFamily="34" charset="0"/>
                <a:ea typeface="Calibri" panose="020F0502020204030204" pitchFamily="34" charset="0"/>
              </a:rPr>
              <a:t> -To supplement government initiatives on food relief measures by providing a once off benefit of R700 to poor families in traditional communities</a:t>
            </a:r>
            <a:endParaRPr lang="en-ZA" sz="18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50000"/>
              </a:lnSpc>
              <a:spcAft>
                <a:spcPts val="0"/>
              </a:spcAft>
              <a:buFontTx/>
              <a:buChar char="-"/>
            </a:pPr>
            <a:r>
              <a:rPr lang="en-ZA" sz="1800" dirty="0">
                <a:latin typeface="Arial" panose="020B0604020202020204" pitchFamily="34" charset="0"/>
                <a:cs typeface="Times New Roman" panose="02020603050405020304" pitchFamily="18" charset="0"/>
              </a:rPr>
              <a:t>Farming input scheme-</a:t>
            </a:r>
            <a:r>
              <a:rPr lang="en-ZA" sz="1800" dirty="0">
                <a:effectLst/>
                <a:latin typeface="Arial" panose="020B0604020202020204" pitchFamily="34" charset="0"/>
                <a:ea typeface="CIDFont+F2"/>
                <a:cs typeface="Times New Roman" panose="02020603050405020304" pitchFamily="18" charset="0"/>
              </a:rPr>
              <a:t> The Farming Input Voucher Scheme is the Solidarity Fund’s short-term intervention to food insecurity which serves as an extension to the food voucher initiative. The target group are the poor household in rural and peri-urban communities. R100 million budget allocated</a:t>
            </a:r>
            <a:r>
              <a:rPr lang="en-ZA" sz="1800" dirty="0">
                <a:latin typeface="Calibri" panose="020F0502020204030204" pitchFamily="34" charset="0"/>
                <a:ea typeface="CIDFont+F2"/>
                <a:cs typeface="Times New Roman" panose="02020603050405020304" pitchFamily="18" charset="0"/>
              </a:rPr>
              <a:t> and </a:t>
            </a:r>
            <a:r>
              <a:rPr lang="en-ZA" sz="1800" dirty="0">
                <a:effectLst/>
                <a:latin typeface="Arial" panose="020B0604020202020204" pitchFamily="34" charset="0"/>
                <a:ea typeface="Calibri" panose="020F0502020204030204" pitchFamily="34" charset="0"/>
              </a:rPr>
              <a:t>57 beneficiaries per TC.</a:t>
            </a:r>
            <a:endParaRPr lang="en-ZA" sz="1800" dirty="0">
              <a:latin typeface="Arial" panose="020B0604020202020204" pitchFamily="34" charset="0"/>
              <a:cs typeface="Times New Roman" panose="02020603050405020304" pitchFamily="18" charset="0"/>
            </a:endParaRPr>
          </a:p>
          <a:p>
            <a:pPr marL="0" indent="0" algn="just">
              <a:lnSpc>
                <a:spcPct val="150000"/>
              </a:lnSpc>
              <a:spcAft>
                <a:spcPts val="0"/>
              </a:spcAft>
              <a:buNone/>
            </a:pPr>
            <a:endParaRPr lang="en-ZA" sz="1800" b="1" dirty="0">
              <a:effectLst/>
              <a:latin typeface="Arial" panose="020B0604020202020204" pitchFamily="34" charset="0"/>
              <a:ea typeface="Calibri" panose="020F0502020204030204" pitchFamily="34" charset="0"/>
              <a:cs typeface="Times New Roman" panose="02020603050405020304" pitchFamily="18" charset="0"/>
            </a:endParaRPr>
          </a:p>
          <a:p>
            <a:pPr marL="0" indent="0" algn="just">
              <a:lnSpc>
                <a:spcPct val="150000"/>
              </a:lnSpc>
              <a:spcAft>
                <a:spcPts val="0"/>
              </a:spcAft>
              <a:buNone/>
            </a:pPr>
            <a:r>
              <a:rPr lang="en-ZA" sz="1800" b="1" dirty="0">
                <a:latin typeface="Arial" panose="020B0604020202020204" pitchFamily="34" charset="0"/>
                <a:cs typeface="Times New Roman" panose="02020603050405020304" pitchFamily="18" charset="0"/>
              </a:rPr>
              <a:t>2)	Partnership with the Department of Agriculture, Land Reform, Rural Development. </a:t>
            </a:r>
          </a:p>
          <a:p>
            <a:pPr marL="342900" lvl="0" indent="-342900" algn="just">
              <a:lnSpc>
                <a:spcPct val="150000"/>
              </a:lnSpc>
              <a:spcAft>
                <a:spcPts val="0"/>
              </a:spcAft>
              <a:buFont typeface="Arial" panose="020B0604020202020204" pitchFamily="34" charset="0"/>
              <a:buChar char="-"/>
            </a:pPr>
            <a:r>
              <a:rPr lang="en-ZA" sz="1200" dirty="0">
                <a:effectLst/>
                <a:latin typeface="Arial" panose="020B0604020202020204" pitchFamily="34" charset="0"/>
                <a:ea typeface="Calibri" panose="020F0502020204030204" pitchFamily="34" charset="0"/>
                <a:cs typeface="Times New Roman" panose="02020603050405020304" pitchFamily="18" charset="0"/>
              </a:rPr>
              <a:t>Minister for DALRRD wrote to the Chairperson to request the NHTL to facilitate smallholder farmers beneficiation.</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p>
            <a:pPr marL="228600" algn="just">
              <a:lnSpc>
                <a:spcPct val="150000"/>
              </a:lnSpc>
              <a:spcAft>
                <a:spcPts val="0"/>
              </a:spcAft>
            </a:pPr>
            <a:r>
              <a:rPr lang="en-ZA" sz="1200" dirty="0">
                <a:effectLst/>
                <a:latin typeface="Arial" panose="020B0604020202020204" pitchFamily="34" charset="0"/>
                <a:ea typeface="Calibri" panose="020F0502020204030204" pitchFamily="34" charset="0"/>
                <a:cs typeface="Times New Roman" panose="02020603050405020304" pitchFamily="18" charset="0"/>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Arial" panose="020B0604020202020204" pitchFamily="34" charset="0"/>
              <a:buChar char="-"/>
            </a:pPr>
            <a:r>
              <a:rPr lang="en-ZA" sz="1200" dirty="0">
                <a:effectLst/>
                <a:latin typeface="Arial" panose="020B0604020202020204" pitchFamily="34" charset="0"/>
                <a:ea typeface="Calibri" panose="020F0502020204030204" pitchFamily="34" charset="0"/>
                <a:cs typeface="Times New Roman" panose="02020603050405020304" pitchFamily="18" charset="0"/>
              </a:rPr>
              <a:t>During teleconference meeting of the NHTL held on 08 April 2020, members made resolutions to communicate the intervention by Minister Didiza to all farmers in their areas of jurisdiction. Members resolved to engage the extension officers to assist in the filing of the forms for financial assistance by the DALRRD during and post Covid-19. NHTL members to inform their provinces about the offer by Minister Didiza.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15000"/>
              </a:lnSpc>
              <a:spcAft>
                <a:spcPts val="0"/>
              </a:spcAft>
            </a:pPr>
            <a:r>
              <a:rPr lang="en-ZA" sz="1200" dirty="0">
                <a:effectLst/>
                <a:latin typeface="Arial" panose="020B0604020202020204" pitchFamily="34" charset="0"/>
                <a:ea typeface="Calibri" panose="020F0502020204030204" pitchFamily="34" charset="0"/>
                <a:cs typeface="Times New Roman" panose="02020603050405020304" pitchFamily="18" charset="0"/>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Arial" panose="020B0604020202020204" pitchFamily="34" charset="0"/>
              <a:buChar char="-"/>
            </a:pPr>
            <a:r>
              <a:rPr lang="en-ZA" sz="1200" dirty="0">
                <a:effectLst/>
                <a:latin typeface="Arial" panose="020B0604020202020204" pitchFamily="34" charset="0"/>
                <a:ea typeface="Calibri" panose="020F0502020204030204" pitchFamily="34" charset="0"/>
                <a:cs typeface="Times New Roman" panose="02020603050405020304" pitchFamily="18" charset="0"/>
              </a:rPr>
              <a:t>The Land Committee of the NHTL together with the Task Team on Agrarian Revolution to jointly resuscitate the agricultural programs that were initially planned. The Committee and the task team to meet regularly to chat the way forward. Headmen/women should lead the process of registering those people who need Agricultural assistance. The time for the application is opened for two weeks starting from 07 April 2020.</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50000"/>
              </a:lnSpc>
              <a:spcAft>
                <a:spcPts val="0"/>
              </a:spcAft>
              <a:buNone/>
            </a:pPr>
            <a:r>
              <a:rPr lang="en-ZA" sz="1200" dirty="0">
                <a:effectLst/>
                <a:latin typeface="Arial" panose="020B0604020202020204" pitchFamily="34" charset="0"/>
                <a:ea typeface="Calibri" panose="020F0502020204030204" pitchFamily="34" charset="0"/>
                <a:cs typeface="Times New Roman" panose="02020603050405020304" pitchFamily="18" charset="0"/>
              </a:rPr>
              <a:t> </a:t>
            </a:r>
            <a:r>
              <a:rPr lang="en-ZA" sz="1200" b="1" dirty="0">
                <a:effectLst/>
                <a:latin typeface="Arial" panose="020B0604020202020204" pitchFamily="34" charset="0"/>
                <a:ea typeface="Calibri" panose="020F0502020204030204" pitchFamily="34" charset="0"/>
                <a:cs typeface="Times New Roman" panose="02020603050405020304" pitchFamily="18" charset="0"/>
              </a:rPr>
              <a:t>Lotteries Commission</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p>
            <a:pPr marL="228600" algn="just">
              <a:lnSpc>
                <a:spcPct val="150000"/>
              </a:lnSpc>
              <a:spcAft>
                <a:spcPts val="0"/>
              </a:spcAft>
            </a:pPr>
            <a:r>
              <a:rPr lang="en-ZA" sz="1200" b="1" dirty="0">
                <a:effectLst/>
                <a:latin typeface="Arial" panose="020B0604020202020204" pitchFamily="34" charset="0"/>
                <a:ea typeface="Calibri" panose="020F0502020204030204" pitchFamily="34" charset="0"/>
                <a:cs typeface="Times New Roman" panose="02020603050405020304" pitchFamily="18" charset="0"/>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p>
            <a:pPr marL="228600" algn="just">
              <a:lnSpc>
                <a:spcPct val="150000"/>
              </a:lnSpc>
              <a:spcAft>
                <a:spcPts val="0"/>
              </a:spcAft>
            </a:pPr>
            <a:r>
              <a:rPr lang="en-ZA" sz="1200" dirty="0">
                <a:effectLst/>
                <a:latin typeface="Arial" panose="020B0604020202020204" pitchFamily="34" charset="0"/>
                <a:ea typeface="Calibri" panose="020F0502020204030204" pitchFamily="34" charset="0"/>
                <a:cs typeface="Times New Roman" panose="02020603050405020304" pitchFamily="18" charset="0"/>
              </a:rPr>
              <a:t>The NHTL has an existing MOU with MTN, which focuses on Lotteries commission prioritising requests for support to traditional communities on rural development. The Chairperson made a submission to the Lotteries Commission on 04 June 2020 for support during covid-19 to ensure the efforts are lessened for traditional communities. The Lotteries Commission is still open for proposals for funding from traditional communities.</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50000"/>
              </a:lnSpc>
              <a:spcAft>
                <a:spcPts val="0"/>
              </a:spcAft>
              <a:buFont typeface="+mj-lt"/>
              <a:buAutoNum type="arabicPeriod"/>
            </a:pPr>
            <a:endParaRPr lang="en-ZA" sz="1800" dirty="0">
              <a:latin typeface="Arial" panose="020B0604020202020204" pitchFamily="34" charset="0"/>
              <a:cs typeface="Times New Roman" panose="02020603050405020304" pitchFamily="18" charset="0"/>
            </a:endParaRPr>
          </a:p>
          <a:p>
            <a:pPr marL="742950" lvl="1" indent="-285750" algn="just">
              <a:lnSpc>
                <a:spcPct val="150000"/>
              </a:lnSpc>
              <a:spcAft>
                <a:spcPts val="0"/>
              </a:spcAft>
              <a:buFont typeface="+mj-lt"/>
              <a:buAutoNum type="arabicPeriod"/>
            </a:pPr>
            <a:endParaRPr lang="en-ZA" sz="1800" dirty="0">
              <a:latin typeface="Arial" panose="020B0604020202020204" pitchFamily="34" charset="0"/>
              <a:cs typeface="Times New Roman" panose="02020603050405020304" pitchFamily="18" charset="0"/>
            </a:endParaRPr>
          </a:p>
          <a:p>
            <a:pPr marL="742950" lvl="1" indent="-285750" algn="just">
              <a:lnSpc>
                <a:spcPct val="150000"/>
              </a:lnSpc>
              <a:spcAft>
                <a:spcPts val="0"/>
              </a:spcAft>
              <a:buFont typeface="+mj-lt"/>
              <a:buAutoNum type="arabicPeriod"/>
            </a:pPr>
            <a:endParaRPr lang="en-ZA" sz="1800" dirty="0">
              <a:latin typeface="Arial" panose="020B0604020202020204" pitchFamily="34" charset="0"/>
              <a:cs typeface="Times New Roman" panose="02020603050405020304" pitchFamily="18" charset="0"/>
            </a:endParaRPr>
          </a:p>
          <a:p>
            <a:pPr marL="457200" lvl="1" indent="0" algn="just">
              <a:lnSpc>
                <a:spcPct val="150000"/>
              </a:lnSpc>
              <a:spcAft>
                <a:spcPts val="0"/>
              </a:spcAft>
              <a:buNone/>
            </a:pPr>
            <a:endParaRPr lang="en-ZA" sz="1800" dirty="0">
              <a:latin typeface="Arial" panose="020B0604020202020204" pitchFamily="34"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marL="0" marR="0" lvl="0" indent="0" algn="r" defTabSz="342900" rtl="0" eaLnBrk="1" fontAlgn="base" latinLnBrk="0" hangingPunct="1">
              <a:lnSpc>
                <a:spcPct val="100000"/>
              </a:lnSpc>
              <a:spcBef>
                <a:spcPct val="0"/>
              </a:spcBef>
              <a:spcAft>
                <a:spcPct val="0"/>
              </a:spcAft>
              <a:buClrTx/>
              <a:buSzTx/>
              <a:buFontTx/>
              <a:buNone/>
              <a:tabLst/>
              <a:defRPr/>
            </a:pPr>
            <a:fld id="{FB6ADE51-9540-4B80-AD96-1CEC5B9E114B}" type="slidenum">
              <a:rPr kumimoji="0" lang="en-US" altLang="en-US" sz="1200" b="0" i="0" u="none" strike="noStrike" kern="1200" cap="none" spc="0" normalizeH="0" baseline="0" noProof="0">
                <a:ln>
                  <a:noFill/>
                </a:ln>
                <a:solidFill>
                  <a:srgbClr val="898989"/>
                </a:solidFill>
                <a:effectLst/>
                <a:uLnTx/>
                <a:uFillTx/>
                <a:latin typeface="Calibri" charset="0"/>
                <a:ea typeface="ＭＳ Ｐゴシック" panose="020B0600070205080204" pitchFamily="34" charset="-128"/>
                <a:cs typeface="+mn-cs"/>
              </a:rPr>
              <a:pPr marL="0" marR="0" lvl="0" indent="0" algn="r" defTabSz="342900" rtl="0" eaLnBrk="1" fontAlgn="base" latinLnBrk="0" hangingPunct="1">
                <a:lnSpc>
                  <a:spcPct val="100000"/>
                </a:lnSpc>
                <a:spcBef>
                  <a:spcPct val="0"/>
                </a:spcBef>
                <a:spcAft>
                  <a:spcPct val="0"/>
                </a:spcAft>
                <a:buClrTx/>
                <a:buSzTx/>
                <a:buFontTx/>
                <a:buNone/>
                <a:tabLst/>
                <a:defRPr/>
              </a:pPr>
              <a:t>17</a:t>
            </a:fld>
            <a:endParaRPr kumimoji="0" lang="en-US" altLang="en-US" sz="1200" b="0" i="0" u="none" strike="noStrike" kern="1200" cap="none" spc="0" normalizeH="0" baseline="0" noProof="0" dirty="0">
              <a:ln>
                <a:noFill/>
              </a:ln>
              <a:solidFill>
                <a:srgbClr val="898989"/>
              </a:solidFill>
              <a:effectLst/>
              <a:uLnTx/>
              <a:uFillTx/>
              <a:latin typeface="Calibri" charset="0"/>
              <a:ea typeface="ＭＳ Ｐゴシック" panose="020B0600070205080204" pitchFamily="34" charset="-128"/>
              <a:cs typeface="+mn-cs"/>
            </a:endParaRPr>
          </a:p>
        </p:txBody>
      </p:sp>
      <p:pic>
        <p:nvPicPr>
          <p:cNvPr id="5" name="Picture 4" descr="Logo">
            <a:extLst>
              <a:ext uri="{FF2B5EF4-FFF2-40B4-BE49-F238E27FC236}">
                <a16:creationId xmlns:a16="http://schemas.microsoft.com/office/drawing/2014/main" id="{5E9D9D6E-8FC0-4A73-88FA-E51B3FD358E1}"/>
              </a:ext>
            </a:extLst>
          </p:cNvPr>
          <p:cNvPicPr/>
          <p:nvPr/>
        </p:nvPicPr>
        <p:blipFill>
          <a:blip r:embed="rId3" cstate="print"/>
          <a:srcRect/>
          <a:stretch>
            <a:fillRect/>
          </a:stretch>
        </p:blipFill>
        <p:spPr bwMode="auto">
          <a:xfrm>
            <a:off x="8157301" y="6090468"/>
            <a:ext cx="2330450" cy="717550"/>
          </a:xfrm>
          <a:prstGeom prst="rect">
            <a:avLst/>
          </a:prstGeom>
          <a:noFill/>
          <a:ln w="9525">
            <a:noFill/>
            <a:miter lim="800000"/>
            <a:headEnd/>
            <a:tailEnd/>
          </a:ln>
        </p:spPr>
      </p:pic>
    </p:spTree>
    <p:extLst>
      <p:ext uri="{BB962C8B-B14F-4D97-AF65-F5344CB8AC3E}">
        <p14:creationId xmlns:p14="http://schemas.microsoft.com/office/powerpoint/2010/main" val="2674727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1548" y="0"/>
            <a:ext cx="10376452" cy="888829"/>
          </a:xfrm>
        </p:spPr>
        <p:txBody>
          <a:bodyPr/>
          <a:lstStyle/>
          <a:p>
            <a:r>
              <a:rPr lang="en-ZA" sz="2400" b="1" cap="all" dirty="0">
                <a:latin typeface="Arial" panose="020B0604020202020204" pitchFamily="34" charset="0"/>
                <a:cs typeface="Arial" panose="020B0604020202020204" pitchFamily="34" charset="0"/>
              </a:rPr>
              <a:t> </a:t>
            </a:r>
            <a:br>
              <a:rPr lang="en-ZA" sz="2400" b="1" cap="all" dirty="0">
                <a:latin typeface="Arial" panose="020B0604020202020204" pitchFamily="34" charset="0"/>
                <a:cs typeface="Arial" panose="020B0604020202020204" pitchFamily="34" charset="0"/>
              </a:rPr>
            </a:br>
            <a:r>
              <a:rPr lang="en-ZA" sz="2400" b="1" cap="all" dirty="0">
                <a:latin typeface="Arial" panose="020B0604020202020204" pitchFamily="34" charset="0"/>
                <a:cs typeface="Arial" panose="020B0604020202020204" pitchFamily="34" charset="0"/>
              </a:rPr>
              <a:t/>
            </a:r>
            <a:br>
              <a:rPr lang="en-ZA" sz="2400" b="1" cap="all" dirty="0">
                <a:latin typeface="Arial" panose="020B0604020202020204" pitchFamily="34" charset="0"/>
                <a:cs typeface="Arial" panose="020B0604020202020204" pitchFamily="34" charset="0"/>
              </a:rPr>
            </a:br>
            <a:r>
              <a:rPr lang="en-ZA" sz="2400" b="1" cap="all" dirty="0">
                <a:latin typeface="Arial" panose="020B0604020202020204" pitchFamily="34" charset="0"/>
                <a:cs typeface="Arial" panose="020B0604020202020204" pitchFamily="34" charset="0"/>
              </a:rPr>
              <a:t/>
            </a:r>
            <a:br>
              <a:rPr lang="en-ZA" sz="2400" b="1" cap="all" dirty="0">
                <a:latin typeface="Arial" panose="020B0604020202020204" pitchFamily="34" charset="0"/>
                <a:cs typeface="Arial" panose="020B0604020202020204" pitchFamily="34" charset="0"/>
              </a:rPr>
            </a:br>
            <a:r>
              <a:rPr lang="en-ZA" sz="1800" b="1" dirty="0">
                <a:effectLst/>
                <a:latin typeface="Arial" panose="020B0604020202020204" pitchFamily="34" charset="0"/>
                <a:ea typeface="Calibri" panose="020F0502020204030204" pitchFamily="34" charset="0"/>
                <a:cs typeface="Times New Roman" panose="02020603050405020304" pitchFamily="18" charset="0"/>
              </a:rPr>
              <a:t>PARTNERING WITH OTHER ORGANISATIONS IN SUPPORTING RURAL COMMUNITIES DURING HARD LOCKDOWN</a:t>
            </a:r>
            <a:r>
              <a:rPr lang="en-ZA" sz="1800" dirty="0">
                <a:effectLst/>
                <a:latin typeface="Calibri" panose="020F0502020204030204" pitchFamily="34" charset="0"/>
                <a:ea typeface="Calibri" panose="020F0502020204030204" pitchFamily="34" charset="0"/>
                <a:cs typeface="Times New Roman" panose="02020603050405020304" pitchFamily="18" charset="0"/>
              </a:rPr>
              <a:t/>
            </a:r>
            <a:br>
              <a:rPr lang="en-ZA" sz="1800" dirty="0">
                <a:effectLst/>
                <a:latin typeface="Calibri" panose="020F0502020204030204" pitchFamily="34" charset="0"/>
                <a:ea typeface="Calibri" panose="020F0502020204030204" pitchFamily="34" charset="0"/>
                <a:cs typeface="Times New Roman" panose="02020603050405020304" pitchFamily="18" charset="0"/>
              </a:rPr>
            </a:br>
            <a:r>
              <a:rPr lang="en-ZA" sz="1800" dirty="0">
                <a:effectLst/>
                <a:latin typeface="Calibri" panose="020F0502020204030204" pitchFamily="34" charset="0"/>
                <a:ea typeface="Calibri" panose="020F0502020204030204" pitchFamily="34" charset="0"/>
                <a:cs typeface="Times New Roman" panose="02020603050405020304" pitchFamily="18" charset="0"/>
              </a:rPr>
              <a:t/>
            </a:r>
            <a:br>
              <a:rPr lang="en-ZA" sz="1800" dirty="0">
                <a:effectLst/>
                <a:latin typeface="Calibri" panose="020F0502020204030204" pitchFamily="34" charset="0"/>
                <a:ea typeface="Calibri" panose="020F0502020204030204" pitchFamily="34" charset="0"/>
                <a:cs typeface="Times New Roman" panose="02020603050405020304" pitchFamily="18" charset="0"/>
              </a:rPr>
            </a:br>
            <a:r>
              <a:rPr lang="en-ZA" sz="2400" b="1" dirty="0">
                <a:latin typeface="Arial" panose="020B0604020202020204" pitchFamily="34" charset="0"/>
                <a:cs typeface="Arial" panose="020B0604020202020204" pitchFamily="34" charset="0"/>
              </a:rPr>
              <a:t/>
            </a:r>
            <a:br>
              <a:rPr lang="en-ZA" sz="2400" b="1" dirty="0">
                <a:latin typeface="Arial" panose="020B0604020202020204" pitchFamily="34" charset="0"/>
                <a:cs typeface="Arial" panose="020B0604020202020204" pitchFamily="34" charset="0"/>
              </a:rPr>
            </a:br>
            <a:endParaRPr lang="en-ZA"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91548" y="734787"/>
            <a:ext cx="10376452" cy="6294140"/>
          </a:xfrm>
        </p:spPr>
        <p:txBody>
          <a:bodyPr/>
          <a:lstStyle/>
          <a:p>
            <a:pPr marL="0" indent="0" algn="just">
              <a:lnSpc>
                <a:spcPct val="150000"/>
              </a:lnSpc>
              <a:spcAft>
                <a:spcPts val="0"/>
              </a:spcAft>
              <a:buNone/>
            </a:pPr>
            <a:r>
              <a:rPr lang="en-ZA" sz="1800" b="1" dirty="0">
                <a:latin typeface="Arial" panose="020B0604020202020204" pitchFamily="34" charset="0"/>
                <a:cs typeface="Times New Roman" panose="02020603050405020304" pitchFamily="18" charset="0"/>
              </a:rPr>
              <a:t>2)	Partnership with the Department of Agriculture, Land Reform, Rural Development. </a:t>
            </a:r>
          </a:p>
          <a:p>
            <a:pPr marL="342900" lvl="0" indent="-342900" algn="just">
              <a:lnSpc>
                <a:spcPct val="150000"/>
              </a:lnSpc>
              <a:spcAft>
                <a:spcPts val="0"/>
              </a:spcAft>
              <a:buFont typeface="Arial" panose="020B0604020202020204" pitchFamily="34" charset="0"/>
              <a:buChar char="-"/>
            </a:pPr>
            <a:r>
              <a:rPr lang="en-ZA" sz="1200" dirty="0">
                <a:effectLst/>
                <a:latin typeface="Arial" panose="020B0604020202020204" pitchFamily="34" charset="0"/>
                <a:ea typeface="Calibri" panose="020F0502020204030204" pitchFamily="34" charset="0"/>
                <a:cs typeface="Arial" panose="020B0604020202020204" pitchFamily="34" charset="0"/>
              </a:rPr>
              <a:t>Minister for DALRRD wrote to the Chairperson to request the NHTL to facilitate smallholder farmers beneficiation.</a:t>
            </a:r>
          </a:p>
          <a:p>
            <a:pPr marL="0" indent="0" algn="just">
              <a:lnSpc>
                <a:spcPct val="150000"/>
              </a:lnSpc>
              <a:spcAft>
                <a:spcPts val="0"/>
              </a:spcAft>
              <a:buNone/>
            </a:pPr>
            <a:r>
              <a:rPr lang="en-ZA" sz="1200" dirty="0">
                <a:effectLst/>
                <a:latin typeface="Arial" panose="020B0604020202020204" pitchFamily="34" charset="0"/>
                <a:ea typeface="Calibri" panose="020F0502020204030204" pitchFamily="34" charset="0"/>
                <a:cs typeface="Arial" panose="020B0604020202020204" pitchFamily="34" charset="0"/>
              </a:rPr>
              <a:t> </a:t>
            </a:r>
          </a:p>
          <a:p>
            <a:pPr marL="342900" lvl="0" indent="-342900" algn="just">
              <a:lnSpc>
                <a:spcPct val="150000"/>
              </a:lnSpc>
              <a:spcAft>
                <a:spcPts val="0"/>
              </a:spcAft>
              <a:buFont typeface="Arial" panose="020B0604020202020204" pitchFamily="34" charset="0"/>
              <a:buChar char="-"/>
            </a:pPr>
            <a:r>
              <a:rPr lang="en-ZA" sz="1200" dirty="0">
                <a:effectLst/>
                <a:latin typeface="Arial" panose="020B0604020202020204" pitchFamily="34" charset="0"/>
                <a:ea typeface="Calibri" panose="020F0502020204030204" pitchFamily="34" charset="0"/>
                <a:cs typeface="Arial" panose="020B0604020202020204" pitchFamily="34" charset="0"/>
              </a:rPr>
              <a:t>During teleconference meeting of the NHTL held on 08 April 2020, members made resolutions to communicate the intervention by Minister Didiza to all farmers in their areas of jurisdiction. Members resolved to engage the extension officers to assist in the filing of the forms for financial assistance by the DALRRD during and post Covid-19. NHTL members to inform their provinces about the offer by Minister Didiza. </a:t>
            </a:r>
          </a:p>
          <a:p>
            <a:pPr marL="114309" indent="0">
              <a:lnSpc>
                <a:spcPct val="115000"/>
              </a:lnSpc>
              <a:spcAft>
                <a:spcPts val="0"/>
              </a:spcAft>
              <a:buNone/>
            </a:pPr>
            <a:r>
              <a:rPr lang="en-ZA" sz="1200" dirty="0">
                <a:effectLst/>
                <a:latin typeface="Arial" panose="020B0604020202020204" pitchFamily="34" charset="0"/>
                <a:ea typeface="Calibri" panose="020F0502020204030204" pitchFamily="34" charset="0"/>
                <a:cs typeface="Arial" panose="020B0604020202020204" pitchFamily="34" charset="0"/>
              </a:rPr>
              <a:t> </a:t>
            </a:r>
          </a:p>
          <a:p>
            <a:pPr marL="342900" lvl="0" indent="-342900" algn="just">
              <a:lnSpc>
                <a:spcPct val="150000"/>
              </a:lnSpc>
              <a:spcAft>
                <a:spcPts val="0"/>
              </a:spcAft>
              <a:buFont typeface="Arial" panose="020B0604020202020204" pitchFamily="34" charset="0"/>
              <a:buChar char="-"/>
            </a:pPr>
            <a:r>
              <a:rPr lang="en-ZA" sz="1200" dirty="0">
                <a:effectLst/>
                <a:latin typeface="Arial" panose="020B0604020202020204" pitchFamily="34" charset="0"/>
                <a:ea typeface="Calibri" panose="020F0502020204030204" pitchFamily="34" charset="0"/>
                <a:cs typeface="Arial" panose="020B0604020202020204" pitchFamily="34" charset="0"/>
              </a:rPr>
              <a:t>The Land Committee of the NHTL together with the Task Team on Agrarian Revolution to jointly resuscitate the agricultural programs that were initially planned. The Committee and the task team to meet regularly to chat the way forward. Headmen/women should lead the process of registering those people who need Agricultural assistance. The time for the application is opened for two weeks starting from 07 April 2020.</a:t>
            </a:r>
          </a:p>
          <a:p>
            <a:pPr marL="342900" lvl="0" indent="-342900" algn="just">
              <a:lnSpc>
                <a:spcPct val="150000"/>
              </a:lnSpc>
              <a:spcAft>
                <a:spcPts val="0"/>
              </a:spcAft>
              <a:buFont typeface="Arial" panose="020B0604020202020204" pitchFamily="34" charset="0"/>
              <a:buChar char="-"/>
            </a:pP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50000"/>
              </a:lnSpc>
              <a:spcAft>
                <a:spcPts val="0"/>
              </a:spcAft>
              <a:buNone/>
            </a:pPr>
            <a:r>
              <a:rPr lang="en-ZA" sz="1200" dirty="0">
                <a:effectLst/>
                <a:latin typeface="Arial" panose="020B0604020202020204" pitchFamily="34" charset="0"/>
                <a:ea typeface="Calibri" panose="020F0502020204030204" pitchFamily="34" charset="0"/>
                <a:cs typeface="Times New Roman" panose="02020603050405020304" pitchFamily="18" charset="0"/>
              </a:rPr>
              <a:t> </a:t>
            </a:r>
            <a:r>
              <a:rPr lang="en-ZA" sz="1800" b="1" dirty="0">
                <a:effectLst/>
                <a:latin typeface="Arial" panose="020B0604020202020204" pitchFamily="34" charset="0"/>
                <a:ea typeface="Calibri" panose="020F0502020204030204" pitchFamily="34" charset="0"/>
                <a:cs typeface="Times New Roman" panose="02020603050405020304" pitchFamily="18" charset="0"/>
              </a:rPr>
              <a:t>3)	</a:t>
            </a:r>
            <a:r>
              <a:rPr lang="en-ZA" sz="1800" b="1" dirty="0">
                <a:latin typeface="Arial" panose="020B0604020202020204" pitchFamily="34" charset="0"/>
                <a:cs typeface="Times New Roman" panose="02020603050405020304" pitchFamily="18" charset="0"/>
              </a:rPr>
              <a:t>Lotteries Commission</a:t>
            </a:r>
          </a:p>
          <a:p>
            <a:pPr marL="0" indent="0" algn="just">
              <a:lnSpc>
                <a:spcPct val="150000"/>
              </a:lnSpc>
              <a:spcAft>
                <a:spcPts val="0"/>
              </a:spcAft>
              <a:buNone/>
            </a:pPr>
            <a:r>
              <a:rPr lang="en-ZA" sz="1200" b="1" dirty="0">
                <a:effectLst/>
                <a:latin typeface="Arial" panose="020B0604020202020204" pitchFamily="34" charset="0"/>
                <a:ea typeface="Calibri" panose="020F0502020204030204" pitchFamily="34" charset="0"/>
                <a:cs typeface="Times New Roman" panose="02020603050405020304" pitchFamily="18" charset="0"/>
              </a:rPr>
              <a:t> </a:t>
            </a:r>
            <a:r>
              <a:rPr lang="en-ZA" sz="1200" dirty="0">
                <a:effectLst/>
                <a:latin typeface="Arial" panose="020B0604020202020204" pitchFamily="34" charset="0"/>
                <a:ea typeface="Calibri" panose="020F0502020204030204" pitchFamily="34" charset="0"/>
                <a:cs typeface="Times New Roman" panose="02020603050405020304" pitchFamily="18" charset="0"/>
              </a:rPr>
              <a:t>-	The NHTL has an existing MOU with Lotteries Commission, which focuses on Lotteries commission prioritising requests for support to traditional 	communities on rural development. The Chairperson made a submission to the Lotteries Commission on 04 June 2020 for support during </a:t>
            </a:r>
            <a:r>
              <a:rPr lang="en-ZA" sz="1200" dirty="0" err="1">
                <a:effectLst/>
                <a:latin typeface="Arial" panose="020B0604020202020204" pitchFamily="34" charset="0"/>
                <a:ea typeface="Calibri" panose="020F0502020204030204" pitchFamily="34" charset="0"/>
                <a:cs typeface="Times New Roman" panose="02020603050405020304" pitchFamily="18" charset="0"/>
              </a:rPr>
              <a:t>covid</a:t>
            </a:r>
            <a:r>
              <a:rPr lang="en-ZA" sz="1200" dirty="0">
                <a:effectLst/>
                <a:latin typeface="Arial" panose="020B0604020202020204" pitchFamily="34" charset="0"/>
                <a:ea typeface="Calibri" panose="020F0502020204030204" pitchFamily="34" charset="0"/>
                <a:cs typeface="Times New Roman" panose="02020603050405020304" pitchFamily="18" charset="0"/>
              </a:rPr>
              <a:t>-	19 to ensure the efforts are lessened for traditional communities. The Lotteries Commission is still open for proposals for funding from traditional 	communities.</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50000"/>
              </a:lnSpc>
              <a:spcAft>
                <a:spcPts val="0"/>
              </a:spcAft>
              <a:buFont typeface="+mj-lt"/>
              <a:buAutoNum type="arabicPeriod"/>
            </a:pPr>
            <a:endParaRPr lang="en-ZA" sz="1800" dirty="0">
              <a:latin typeface="Arial" panose="020B0604020202020204" pitchFamily="34" charset="0"/>
              <a:cs typeface="Times New Roman" panose="02020603050405020304" pitchFamily="18" charset="0"/>
            </a:endParaRPr>
          </a:p>
          <a:p>
            <a:pPr marL="742950" lvl="1" indent="-285750" algn="just">
              <a:lnSpc>
                <a:spcPct val="150000"/>
              </a:lnSpc>
              <a:spcAft>
                <a:spcPts val="0"/>
              </a:spcAft>
              <a:buFont typeface="+mj-lt"/>
              <a:buAutoNum type="arabicPeriod"/>
            </a:pPr>
            <a:endParaRPr lang="en-ZA" sz="1800" dirty="0">
              <a:latin typeface="Arial" panose="020B0604020202020204" pitchFamily="34" charset="0"/>
              <a:cs typeface="Times New Roman" panose="02020603050405020304" pitchFamily="18" charset="0"/>
            </a:endParaRPr>
          </a:p>
          <a:p>
            <a:pPr marL="742950" lvl="1" indent="-285750" algn="just">
              <a:lnSpc>
                <a:spcPct val="150000"/>
              </a:lnSpc>
              <a:spcAft>
                <a:spcPts val="0"/>
              </a:spcAft>
              <a:buFont typeface="+mj-lt"/>
              <a:buAutoNum type="arabicPeriod"/>
            </a:pPr>
            <a:endParaRPr lang="en-ZA" sz="1800" dirty="0">
              <a:latin typeface="Arial" panose="020B0604020202020204" pitchFamily="34" charset="0"/>
              <a:cs typeface="Times New Roman" panose="02020603050405020304" pitchFamily="18" charset="0"/>
            </a:endParaRPr>
          </a:p>
          <a:p>
            <a:pPr marL="457200" lvl="1" indent="0" algn="just">
              <a:lnSpc>
                <a:spcPct val="150000"/>
              </a:lnSpc>
              <a:spcAft>
                <a:spcPts val="0"/>
              </a:spcAft>
              <a:buNone/>
            </a:pPr>
            <a:endParaRPr lang="en-ZA" sz="1800" dirty="0">
              <a:latin typeface="Arial" panose="020B0604020202020204" pitchFamily="34"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marL="0" marR="0" lvl="0" indent="0" algn="r" defTabSz="342900" rtl="0" eaLnBrk="1" fontAlgn="base" latinLnBrk="0" hangingPunct="1">
              <a:lnSpc>
                <a:spcPct val="100000"/>
              </a:lnSpc>
              <a:spcBef>
                <a:spcPct val="0"/>
              </a:spcBef>
              <a:spcAft>
                <a:spcPct val="0"/>
              </a:spcAft>
              <a:buClrTx/>
              <a:buSzTx/>
              <a:buFontTx/>
              <a:buNone/>
              <a:tabLst/>
              <a:defRPr/>
            </a:pPr>
            <a:fld id="{FB6ADE51-9540-4B80-AD96-1CEC5B9E114B}" type="slidenum">
              <a:rPr kumimoji="0" lang="en-US" altLang="en-US" sz="1200" b="0" i="0" u="none" strike="noStrike" kern="1200" cap="none" spc="0" normalizeH="0" baseline="0" noProof="0">
                <a:ln>
                  <a:noFill/>
                </a:ln>
                <a:solidFill>
                  <a:srgbClr val="898989"/>
                </a:solidFill>
                <a:effectLst/>
                <a:uLnTx/>
                <a:uFillTx/>
                <a:latin typeface="Calibri" charset="0"/>
                <a:ea typeface="ＭＳ Ｐゴシック" panose="020B0600070205080204" pitchFamily="34" charset="-128"/>
                <a:cs typeface="+mn-cs"/>
              </a:rPr>
              <a:pPr marL="0" marR="0" lvl="0" indent="0" algn="r" defTabSz="342900" rtl="0" eaLnBrk="1" fontAlgn="base" latinLnBrk="0" hangingPunct="1">
                <a:lnSpc>
                  <a:spcPct val="100000"/>
                </a:lnSpc>
                <a:spcBef>
                  <a:spcPct val="0"/>
                </a:spcBef>
                <a:spcAft>
                  <a:spcPct val="0"/>
                </a:spcAft>
                <a:buClrTx/>
                <a:buSzTx/>
                <a:buFontTx/>
                <a:buNone/>
                <a:tabLst/>
                <a:defRPr/>
              </a:pPr>
              <a:t>18</a:t>
            </a:fld>
            <a:endParaRPr kumimoji="0" lang="en-US" altLang="en-US" sz="1200" b="0" i="0" u="none" strike="noStrike" kern="1200" cap="none" spc="0" normalizeH="0" baseline="0" noProof="0" dirty="0">
              <a:ln>
                <a:noFill/>
              </a:ln>
              <a:solidFill>
                <a:srgbClr val="898989"/>
              </a:solidFill>
              <a:effectLst/>
              <a:uLnTx/>
              <a:uFillTx/>
              <a:latin typeface="Calibri" charset="0"/>
              <a:ea typeface="ＭＳ Ｐゴシック" panose="020B0600070205080204" pitchFamily="34" charset="-128"/>
              <a:cs typeface="+mn-cs"/>
            </a:endParaRPr>
          </a:p>
        </p:txBody>
      </p:sp>
      <p:pic>
        <p:nvPicPr>
          <p:cNvPr id="5" name="Picture 4" descr="Logo">
            <a:extLst>
              <a:ext uri="{FF2B5EF4-FFF2-40B4-BE49-F238E27FC236}">
                <a16:creationId xmlns:a16="http://schemas.microsoft.com/office/drawing/2014/main" id="{5E9D9D6E-8FC0-4A73-88FA-E51B3FD358E1}"/>
              </a:ext>
            </a:extLst>
          </p:cNvPr>
          <p:cNvPicPr/>
          <p:nvPr/>
        </p:nvPicPr>
        <p:blipFill>
          <a:blip r:embed="rId3" cstate="print"/>
          <a:srcRect/>
          <a:stretch>
            <a:fillRect/>
          </a:stretch>
        </p:blipFill>
        <p:spPr bwMode="auto">
          <a:xfrm>
            <a:off x="8157301" y="6090468"/>
            <a:ext cx="2330450" cy="717550"/>
          </a:xfrm>
          <a:prstGeom prst="rect">
            <a:avLst/>
          </a:prstGeom>
          <a:noFill/>
          <a:ln w="9525">
            <a:noFill/>
            <a:miter lim="800000"/>
            <a:headEnd/>
            <a:tailEnd/>
          </a:ln>
        </p:spPr>
      </p:pic>
    </p:spTree>
    <p:extLst>
      <p:ext uri="{BB962C8B-B14F-4D97-AF65-F5344CB8AC3E}">
        <p14:creationId xmlns:p14="http://schemas.microsoft.com/office/powerpoint/2010/main" val="42176765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1548" y="0"/>
            <a:ext cx="10376452" cy="888829"/>
          </a:xfrm>
        </p:spPr>
        <p:txBody>
          <a:bodyPr/>
          <a:lstStyle/>
          <a:p>
            <a:r>
              <a:rPr lang="en-ZA" sz="2400" b="1" cap="all" dirty="0">
                <a:latin typeface="Arial" panose="020B0604020202020204" pitchFamily="34" charset="0"/>
                <a:cs typeface="Arial" panose="020B0604020202020204" pitchFamily="34" charset="0"/>
              </a:rPr>
              <a:t> </a:t>
            </a:r>
            <a:br>
              <a:rPr lang="en-ZA" sz="2400" b="1" cap="all" dirty="0">
                <a:latin typeface="Arial" panose="020B0604020202020204" pitchFamily="34" charset="0"/>
                <a:cs typeface="Arial" panose="020B0604020202020204" pitchFamily="34" charset="0"/>
              </a:rPr>
            </a:br>
            <a:r>
              <a:rPr lang="en-ZA" sz="2400" b="1" cap="all" dirty="0">
                <a:latin typeface="Arial" panose="020B0604020202020204" pitchFamily="34" charset="0"/>
                <a:cs typeface="Arial" panose="020B0604020202020204" pitchFamily="34" charset="0"/>
              </a:rPr>
              <a:t/>
            </a:r>
            <a:br>
              <a:rPr lang="en-ZA" sz="2400" b="1" cap="all" dirty="0">
                <a:latin typeface="Arial" panose="020B0604020202020204" pitchFamily="34" charset="0"/>
                <a:cs typeface="Arial" panose="020B0604020202020204" pitchFamily="34" charset="0"/>
              </a:rPr>
            </a:br>
            <a:r>
              <a:rPr lang="en-ZA" sz="2400" b="1" cap="all" dirty="0">
                <a:latin typeface="Arial" panose="020B0604020202020204" pitchFamily="34" charset="0"/>
                <a:cs typeface="Arial" panose="020B0604020202020204" pitchFamily="34" charset="0"/>
              </a:rPr>
              <a:t/>
            </a:r>
            <a:br>
              <a:rPr lang="en-ZA" sz="2400" b="1" cap="all" dirty="0">
                <a:latin typeface="Arial" panose="020B0604020202020204" pitchFamily="34" charset="0"/>
                <a:cs typeface="Arial" panose="020B0604020202020204" pitchFamily="34" charset="0"/>
              </a:rPr>
            </a:br>
            <a:r>
              <a:rPr lang="en-ZA" sz="1800" b="1" dirty="0">
                <a:effectLst/>
                <a:latin typeface="Arial" panose="020B0604020202020204" pitchFamily="34" charset="0"/>
                <a:ea typeface="Calibri" panose="020F0502020204030204" pitchFamily="34" charset="0"/>
                <a:cs typeface="Times New Roman" panose="02020603050405020304" pitchFamily="18" charset="0"/>
              </a:rPr>
              <a:t>PARTNERING WITH OTHER ORGANISATIONS IN SUPPORTING RURAL COMMUNITIES DURING HARD LOCKDOWN</a:t>
            </a:r>
            <a:r>
              <a:rPr lang="en-ZA" sz="1800" dirty="0">
                <a:effectLst/>
                <a:latin typeface="Calibri" panose="020F0502020204030204" pitchFamily="34" charset="0"/>
                <a:ea typeface="Calibri" panose="020F0502020204030204" pitchFamily="34" charset="0"/>
                <a:cs typeface="Times New Roman" panose="02020603050405020304" pitchFamily="18" charset="0"/>
              </a:rPr>
              <a:t/>
            </a:r>
            <a:br>
              <a:rPr lang="en-ZA" sz="1800" dirty="0">
                <a:effectLst/>
                <a:latin typeface="Calibri" panose="020F0502020204030204" pitchFamily="34" charset="0"/>
                <a:ea typeface="Calibri" panose="020F0502020204030204" pitchFamily="34" charset="0"/>
                <a:cs typeface="Times New Roman" panose="02020603050405020304" pitchFamily="18" charset="0"/>
              </a:rPr>
            </a:br>
            <a:r>
              <a:rPr lang="en-ZA" sz="1800" dirty="0">
                <a:effectLst/>
                <a:latin typeface="Calibri" panose="020F0502020204030204" pitchFamily="34" charset="0"/>
                <a:ea typeface="Calibri" panose="020F0502020204030204" pitchFamily="34" charset="0"/>
                <a:cs typeface="Times New Roman" panose="02020603050405020304" pitchFamily="18" charset="0"/>
              </a:rPr>
              <a:t/>
            </a:r>
            <a:br>
              <a:rPr lang="en-ZA" sz="1800" dirty="0">
                <a:effectLst/>
                <a:latin typeface="Calibri" panose="020F0502020204030204" pitchFamily="34" charset="0"/>
                <a:ea typeface="Calibri" panose="020F0502020204030204" pitchFamily="34" charset="0"/>
                <a:cs typeface="Times New Roman" panose="02020603050405020304" pitchFamily="18" charset="0"/>
              </a:rPr>
            </a:br>
            <a:r>
              <a:rPr lang="en-ZA" sz="2400" b="1" dirty="0">
                <a:latin typeface="Arial" panose="020B0604020202020204" pitchFamily="34" charset="0"/>
                <a:cs typeface="Arial" panose="020B0604020202020204" pitchFamily="34" charset="0"/>
              </a:rPr>
              <a:t/>
            </a:r>
            <a:br>
              <a:rPr lang="en-ZA" sz="2400" b="1" dirty="0">
                <a:latin typeface="Arial" panose="020B0604020202020204" pitchFamily="34" charset="0"/>
                <a:cs typeface="Arial" panose="020B0604020202020204" pitchFamily="34" charset="0"/>
              </a:rPr>
            </a:br>
            <a:endParaRPr lang="en-ZA"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91548" y="734787"/>
            <a:ext cx="10376452" cy="6294140"/>
          </a:xfrm>
        </p:spPr>
        <p:txBody>
          <a:bodyPr/>
          <a:lstStyle/>
          <a:p>
            <a:pPr marL="0" indent="0" algn="just">
              <a:lnSpc>
                <a:spcPct val="150000"/>
              </a:lnSpc>
              <a:spcAft>
                <a:spcPts val="0"/>
              </a:spcAft>
              <a:buNone/>
            </a:pPr>
            <a:r>
              <a:rPr lang="en-ZA" sz="1800" b="1" dirty="0">
                <a:effectLst/>
                <a:latin typeface="Arial" panose="020B0604020202020204" pitchFamily="34" charset="0"/>
                <a:ea typeface="Calibri" panose="020F0502020204030204" pitchFamily="34" charset="0"/>
                <a:cs typeface="Times New Roman" panose="02020603050405020304" pitchFamily="18" charset="0"/>
              </a:rPr>
              <a:t>MTN</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50000"/>
              </a:lnSpc>
              <a:spcAft>
                <a:spcPts val="0"/>
              </a:spcAft>
              <a:buNone/>
            </a:pPr>
            <a:r>
              <a:rPr lang="en-ZA" sz="1200" b="1" dirty="0">
                <a:effectLst/>
                <a:latin typeface="Arial" panose="020B0604020202020204" pitchFamily="34" charset="0"/>
                <a:ea typeface="Calibri" panose="020F0502020204030204" pitchFamily="34" charset="0"/>
                <a:cs typeface="Times New Roman" panose="02020603050405020304" pitchFamily="18" charset="0"/>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buFontTx/>
              <a:buChar char="-"/>
            </a:pPr>
            <a:r>
              <a:rPr lang="en-ZA" sz="1200" dirty="0">
                <a:effectLst/>
                <a:latin typeface="Arial" panose="020B0604020202020204" pitchFamily="34" charset="0"/>
                <a:ea typeface="Calibri" panose="020F0502020204030204" pitchFamily="34" charset="0"/>
                <a:cs typeface="Times New Roman" panose="02020603050405020304" pitchFamily="18" charset="0"/>
              </a:rPr>
              <a:t>The NHTL approached MTN with the purpose of creating a working relationship for the benefit of the institution of traditional leadership. This relates to the need for MTN to pay for the infrastructure located in traditional councils. During the engagement, which was held on 05 June 2020, the Chairperson requested MTN to support the institution of traditional leadership, particularly by donating communication gadgets that would ensure the institution execute its mandate during covid-19 as the lockdown prevented members from having contacting meetings, which has always been the norm. MTN made a commitment to donate tablets for members, which were donated on 20 August 2020. MTN also offered a once -off provision of 10GB to all members, to date the data has been provisioned for 16 with seven outstanding ( one member indicated they will not be needing the MTN sim card, therefore they forfeit the 10GB).</a:t>
            </a:r>
          </a:p>
          <a:p>
            <a:pPr marL="114309" indent="0" algn="just">
              <a:lnSpc>
                <a:spcPct val="150000"/>
              </a:lnSpc>
              <a:spcAft>
                <a:spcPts val="0"/>
              </a:spcAft>
              <a:buNone/>
            </a:pPr>
            <a:endParaRPr lang="en-ZA" sz="1100" dirty="0">
              <a:latin typeface="Calibri" panose="020F0502020204030204" pitchFamily="34" charset="0"/>
              <a:ea typeface="Calibri" panose="020F0502020204030204" pitchFamily="34" charset="0"/>
              <a:cs typeface="Times New Roman" panose="02020603050405020304" pitchFamily="18" charset="0"/>
            </a:endParaRPr>
          </a:p>
          <a:p>
            <a:pPr marL="114309" indent="0" algn="just">
              <a:lnSpc>
                <a:spcPct val="150000"/>
              </a:lnSpc>
              <a:spcAft>
                <a:spcPts val="0"/>
              </a:spcAft>
              <a:buNone/>
            </a:pPr>
            <a:r>
              <a:rPr lang="en-ZA" sz="1800" b="1" dirty="0">
                <a:effectLst/>
                <a:latin typeface="Arial" panose="020B0604020202020204" pitchFamily="34" charset="0"/>
                <a:ea typeface="Calibri" panose="020F0502020204030204" pitchFamily="34" charset="0"/>
                <a:cs typeface="Arial" panose="020B0604020202020204" pitchFamily="34" charset="0"/>
              </a:rPr>
              <a:t>Vodacom and Bush Telegraf</a:t>
            </a:r>
            <a:endParaRPr lang="en-ZA" sz="1800" dirty="0">
              <a:effectLst/>
              <a:latin typeface="Arial" panose="020B0604020202020204" pitchFamily="34" charset="0"/>
              <a:ea typeface="Calibri" panose="020F0502020204030204" pitchFamily="34" charset="0"/>
              <a:cs typeface="Arial" panose="020B0604020202020204" pitchFamily="34" charset="0"/>
            </a:endParaRPr>
          </a:p>
          <a:p>
            <a:pPr marL="0" indent="0" algn="just">
              <a:lnSpc>
                <a:spcPct val="150000"/>
              </a:lnSpc>
              <a:spcAft>
                <a:spcPts val="0"/>
              </a:spcAft>
              <a:buNone/>
            </a:pPr>
            <a:r>
              <a:rPr lang="en-ZA" sz="1200" b="1" dirty="0">
                <a:effectLst/>
                <a:latin typeface="Arial" panose="020B0604020202020204" pitchFamily="34" charset="0"/>
                <a:ea typeface="Calibri" panose="020F0502020204030204" pitchFamily="34" charset="0"/>
                <a:cs typeface="Times New Roman" panose="02020603050405020304" pitchFamily="18" charset="0"/>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50000"/>
              </a:lnSpc>
              <a:spcAft>
                <a:spcPts val="1000"/>
              </a:spcAft>
              <a:buNone/>
            </a:pPr>
            <a:r>
              <a:rPr lang="en-ZA" sz="1200" dirty="0">
                <a:effectLst/>
                <a:latin typeface="Arial" panose="020B0604020202020204" pitchFamily="34" charset="0"/>
                <a:ea typeface="Calibri" panose="020F0502020204030204" pitchFamily="34" charset="0"/>
                <a:cs typeface="Times New Roman" panose="02020603050405020304" pitchFamily="18" charset="0"/>
              </a:rPr>
              <a:t>-	In implementing the partnership with Vodacom through Bush Telegraf the NHTL had a meeting with Vodacom to address outstanding matters 	delaying payment on cellular phone rentals tariffs to traditional councils. This was after Vodacom received a letter from an institution called 	Linkage SA wishing to sign up contracts with Vodacom on behalf of traditional leadership.</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50000"/>
              </a:lnSpc>
              <a:spcAft>
                <a:spcPts val="1000"/>
              </a:spcAft>
              <a:buNone/>
            </a:pPr>
            <a:r>
              <a:rPr lang="en-ZA" sz="1200" dirty="0">
                <a:effectLst/>
                <a:latin typeface="Arial" panose="020B0604020202020204" pitchFamily="34" charset="0"/>
                <a:ea typeface="Calibri" panose="020F0502020204030204" pitchFamily="34" charset="0"/>
                <a:cs typeface="Times New Roman" panose="02020603050405020304" pitchFamily="18" charset="0"/>
              </a:rPr>
              <a:t>-	Bush Telegraf was tasked with meeting Vodacom to address outstanding challenges on the arrears of the towers to ensure that communities 	under traditional leadership receive what is due to them. A letter was issued to all provincial houses of traditional leaders to honourable 	Chairpersons to remind all traditional leaders of the existing MOU between NHTL and Bush Telegraf in managing all cellular phone towers rental 	tariffs and contracts to ensure traditional leaders are not taken advantage of by unauthorised institutions.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lvl="1" indent="0" algn="just">
              <a:lnSpc>
                <a:spcPct val="150000"/>
              </a:lnSpc>
              <a:spcAft>
                <a:spcPts val="0"/>
              </a:spcAft>
              <a:buNone/>
            </a:pPr>
            <a:endParaRPr lang="en-ZA" sz="1800" dirty="0">
              <a:latin typeface="Arial" panose="020B0604020202020204" pitchFamily="34" charset="0"/>
              <a:cs typeface="Times New Roman" panose="02020603050405020304" pitchFamily="18" charset="0"/>
            </a:endParaRPr>
          </a:p>
          <a:p>
            <a:pPr marL="457200" lvl="1" indent="0" algn="just">
              <a:lnSpc>
                <a:spcPct val="150000"/>
              </a:lnSpc>
              <a:spcAft>
                <a:spcPts val="0"/>
              </a:spcAft>
              <a:buNone/>
            </a:pPr>
            <a:endParaRPr lang="en-ZA" sz="1800" dirty="0">
              <a:latin typeface="Arial" panose="020B0604020202020204" pitchFamily="34"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marL="0" marR="0" lvl="0" indent="0" algn="r" defTabSz="342900" rtl="0" eaLnBrk="1" fontAlgn="base" latinLnBrk="0" hangingPunct="1">
              <a:lnSpc>
                <a:spcPct val="100000"/>
              </a:lnSpc>
              <a:spcBef>
                <a:spcPct val="0"/>
              </a:spcBef>
              <a:spcAft>
                <a:spcPct val="0"/>
              </a:spcAft>
              <a:buClrTx/>
              <a:buSzTx/>
              <a:buFontTx/>
              <a:buNone/>
              <a:tabLst/>
              <a:defRPr/>
            </a:pPr>
            <a:fld id="{FB6ADE51-9540-4B80-AD96-1CEC5B9E114B}" type="slidenum">
              <a:rPr kumimoji="0" lang="en-US" altLang="en-US" sz="1200" b="0" i="0" u="none" strike="noStrike" kern="1200" cap="none" spc="0" normalizeH="0" baseline="0" noProof="0">
                <a:ln>
                  <a:noFill/>
                </a:ln>
                <a:solidFill>
                  <a:srgbClr val="898989"/>
                </a:solidFill>
                <a:effectLst/>
                <a:uLnTx/>
                <a:uFillTx/>
                <a:latin typeface="Calibri" charset="0"/>
                <a:ea typeface="ＭＳ Ｐゴシック" panose="020B0600070205080204" pitchFamily="34" charset="-128"/>
                <a:cs typeface="+mn-cs"/>
              </a:rPr>
              <a:pPr marL="0" marR="0" lvl="0" indent="0" algn="r" defTabSz="342900" rtl="0" eaLnBrk="1" fontAlgn="base" latinLnBrk="0" hangingPunct="1">
                <a:lnSpc>
                  <a:spcPct val="100000"/>
                </a:lnSpc>
                <a:spcBef>
                  <a:spcPct val="0"/>
                </a:spcBef>
                <a:spcAft>
                  <a:spcPct val="0"/>
                </a:spcAft>
                <a:buClrTx/>
                <a:buSzTx/>
                <a:buFontTx/>
                <a:buNone/>
                <a:tabLst/>
                <a:defRPr/>
              </a:pPr>
              <a:t>19</a:t>
            </a:fld>
            <a:endParaRPr kumimoji="0" lang="en-US" altLang="en-US" sz="1200" b="0" i="0" u="none" strike="noStrike" kern="1200" cap="none" spc="0" normalizeH="0" baseline="0" noProof="0" dirty="0">
              <a:ln>
                <a:noFill/>
              </a:ln>
              <a:solidFill>
                <a:srgbClr val="898989"/>
              </a:solidFill>
              <a:effectLst/>
              <a:uLnTx/>
              <a:uFillTx/>
              <a:latin typeface="Calibri" charset="0"/>
              <a:ea typeface="ＭＳ Ｐゴシック" panose="020B0600070205080204" pitchFamily="34" charset="-128"/>
              <a:cs typeface="+mn-cs"/>
            </a:endParaRPr>
          </a:p>
        </p:txBody>
      </p:sp>
      <p:pic>
        <p:nvPicPr>
          <p:cNvPr id="5" name="Picture 4" descr="Logo">
            <a:extLst>
              <a:ext uri="{FF2B5EF4-FFF2-40B4-BE49-F238E27FC236}">
                <a16:creationId xmlns:a16="http://schemas.microsoft.com/office/drawing/2014/main" id="{5E9D9D6E-8FC0-4A73-88FA-E51B3FD358E1}"/>
              </a:ext>
            </a:extLst>
          </p:cNvPr>
          <p:cNvPicPr/>
          <p:nvPr/>
        </p:nvPicPr>
        <p:blipFill>
          <a:blip r:embed="rId3" cstate="print"/>
          <a:srcRect/>
          <a:stretch>
            <a:fillRect/>
          </a:stretch>
        </p:blipFill>
        <p:spPr bwMode="auto">
          <a:xfrm>
            <a:off x="8157301" y="6090468"/>
            <a:ext cx="2330450" cy="717550"/>
          </a:xfrm>
          <a:prstGeom prst="rect">
            <a:avLst/>
          </a:prstGeom>
          <a:noFill/>
          <a:ln w="9525">
            <a:noFill/>
            <a:miter lim="800000"/>
            <a:headEnd/>
            <a:tailEnd/>
          </a:ln>
        </p:spPr>
      </p:pic>
    </p:spTree>
    <p:extLst>
      <p:ext uri="{BB962C8B-B14F-4D97-AF65-F5344CB8AC3E}">
        <p14:creationId xmlns:p14="http://schemas.microsoft.com/office/powerpoint/2010/main" val="37610130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66907" y="213588"/>
            <a:ext cx="6858000" cy="586699"/>
          </a:xfrm>
          <a:prstGeom prst="rect">
            <a:avLst/>
          </a:prstGeom>
          <a:noFill/>
        </p:spPr>
        <p:txBody>
          <a:bodyPr>
            <a:spAutoFit/>
          </a:bodyPr>
          <a:lstStyle/>
          <a:p>
            <a:pPr marL="342900" lvl="0" indent="-342900" algn="ctr">
              <a:lnSpc>
                <a:spcPct val="150000"/>
              </a:lnSpc>
              <a:spcAft>
                <a:spcPts val="0"/>
              </a:spcAft>
              <a:buFont typeface="+mj-lt"/>
              <a:buAutoNum type="arabicPeriod"/>
            </a:pPr>
            <a:r>
              <a:rPr lang="en-ZA" sz="2400" b="1" dirty="0">
                <a:effectLst/>
                <a:latin typeface="Arial" panose="020B0604020202020204" pitchFamily="34" charset="0"/>
                <a:ea typeface="Calibri" panose="020F0502020204030204" pitchFamily="34" charset="0"/>
                <a:cs typeface="Times New Roman" panose="02020603050405020304" pitchFamily="18" charset="0"/>
              </a:rPr>
              <a:t>INTRODUCTION</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Slide Number Placeholder 7"/>
          <p:cNvSpPr>
            <a:spLocks noGrp="1"/>
          </p:cNvSpPr>
          <p:nvPr>
            <p:ph type="sldNum" sz="quarter" idx="12"/>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A6959CBD-E095-4785-9276-F18BEEE3F184}" type="slidenum">
              <a:rPr kumimoji="0" lang="en-US" sz="1200" b="0" i="0" u="none" strike="noStrike" kern="1200" cap="none" spc="0" normalizeH="0" baseline="0" noProof="0">
                <a:ln>
                  <a:noFill/>
                </a:ln>
                <a:solidFill>
                  <a:srgbClr val="898989"/>
                </a:solidFill>
                <a:effectLst/>
                <a:uLnTx/>
                <a:uFillTx/>
                <a:latin typeface="Calibri" charset="0"/>
                <a:ea typeface="ＭＳ Ｐゴシック"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2</a:t>
            </a:fld>
            <a:endParaRPr kumimoji="0" lang="en-US" sz="1200" b="0" i="0" u="none" strike="noStrike" kern="1200" cap="none" spc="0" normalizeH="0" baseline="0" noProof="0" dirty="0">
              <a:ln>
                <a:noFill/>
              </a:ln>
              <a:solidFill>
                <a:srgbClr val="898989"/>
              </a:solidFill>
              <a:effectLst/>
              <a:uLnTx/>
              <a:uFillTx/>
              <a:latin typeface="Calibri" charset="0"/>
              <a:ea typeface="ＭＳ Ｐゴシック" charset="-128"/>
              <a:cs typeface="+mn-cs"/>
            </a:endParaRPr>
          </a:p>
        </p:txBody>
      </p:sp>
      <p:sp>
        <p:nvSpPr>
          <p:cNvPr id="2055" name="TextBox 1"/>
          <p:cNvSpPr txBox="1">
            <a:spLocks noChangeArrowheads="1"/>
          </p:cNvSpPr>
          <p:nvPr/>
        </p:nvSpPr>
        <p:spPr bwMode="auto">
          <a:xfrm>
            <a:off x="980661" y="1700808"/>
            <a:ext cx="9230139" cy="8679299"/>
          </a:xfrm>
          <a:prstGeom prst="rect">
            <a:avLst/>
          </a:prstGeom>
          <a:noFill/>
          <a:ln w="9525">
            <a:noFill/>
            <a:miter lim="800000"/>
            <a:headEnd/>
            <a:tailEnd/>
          </a:ln>
        </p:spPr>
        <p:txBody>
          <a:bodyPr wrap="square">
            <a:spAutoFit/>
          </a:bodyPr>
          <a:lstStyle/>
          <a:p>
            <a:pPr marL="285750" marR="0" lvl="0" indent="-285750" algn="just" defTabSz="457200" rtl="0" eaLnBrk="1" fontAlgn="base" latinLnBrk="0" hangingPunct="1">
              <a:lnSpc>
                <a:spcPct val="100000"/>
              </a:lnSpc>
              <a:spcBef>
                <a:spcPct val="0"/>
              </a:spcBef>
              <a:spcAft>
                <a:spcPct val="0"/>
              </a:spcAft>
              <a:buClrTx/>
              <a:buSzTx/>
              <a:buFont typeface="Wingdings" panose="05000000000000000000" pitchFamily="2" charset="2"/>
              <a:buChar char="Ø"/>
              <a:tabLst/>
              <a:defRPr/>
            </a:pPr>
            <a:r>
              <a:rPr lang="en-ZA" sz="1800" dirty="0">
                <a:effectLst/>
                <a:latin typeface="Arial" panose="020B0604020202020204" pitchFamily="34" charset="0"/>
                <a:ea typeface="Calibri" panose="020F0502020204030204" pitchFamily="34" charset="0"/>
              </a:rPr>
              <a:t>The 2020/2021 financial year started in a different way as the country was thrust in a state of disaster and subsequent lockdown due to the covid-19 pandemic.</a:t>
            </a:r>
          </a:p>
          <a:p>
            <a:pPr marL="285750" marR="0" lvl="0" indent="-285750" algn="just" defTabSz="457200" rtl="0" eaLnBrk="1" fontAlgn="base" latinLnBrk="0" hangingPunct="1">
              <a:lnSpc>
                <a:spcPct val="100000"/>
              </a:lnSpc>
              <a:spcBef>
                <a:spcPct val="0"/>
              </a:spcBef>
              <a:spcAft>
                <a:spcPct val="0"/>
              </a:spcAft>
              <a:buClrTx/>
              <a:buSzTx/>
              <a:buFont typeface="Wingdings" panose="05000000000000000000" pitchFamily="2" charset="2"/>
              <a:buChar char="Ø"/>
              <a:tabLst/>
              <a:defRPr/>
            </a:pPr>
            <a:endParaRPr lang="en-ZA" sz="1800" dirty="0">
              <a:effectLst/>
              <a:latin typeface="Arial" panose="020B0604020202020204" pitchFamily="34" charset="0"/>
              <a:ea typeface="Calibri" panose="020F0502020204030204" pitchFamily="34" charset="0"/>
            </a:endParaRPr>
          </a:p>
          <a:p>
            <a:pPr marL="285750" marR="0" lvl="0" indent="-285750" algn="just" defTabSz="457200" rtl="0" eaLnBrk="1" fontAlgn="base" latinLnBrk="0" hangingPunct="1">
              <a:lnSpc>
                <a:spcPct val="100000"/>
              </a:lnSpc>
              <a:spcBef>
                <a:spcPct val="0"/>
              </a:spcBef>
              <a:spcAft>
                <a:spcPct val="0"/>
              </a:spcAft>
              <a:buClrTx/>
              <a:buSzTx/>
              <a:buFont typeface="Wingdings" panose="05000000000000000000" pitchFamily="2" charset="2"/>
              <a:buChar char="Ø"/>
              <a:tabLst/>
              <a:defRPr/>
            </a:pPr>
            <a:r>
              <a:rPr lang="en-ZA" sz="1800" dirty="0">
                <a:effectLst/>
                <a:latin typeface="Arial" panose="020B0604020202020204" pitchFamily="34" charset="0"/>
                <a:ea typeface="Calibri" panose="020F0502020204030204" pitchFamily="34" charset="0"/>
              </a:rPr>
              <a:t>What followed was a series of disaster management regulations which impacted on the country and operations of the NHTL, specifically its Committees and Sittings, as most of is functions are dispensed through these structures.</a:t>
            </a:r>
          </a:p>
          <a:p>
            <a:pPr marL="285750" marR="0" lvl="0" indent="-285750" algn="just" defTabSz="457200" rtl="0" eaLnBrk="1" fontAlgn="base" latinLnBrk="0" hangingPunct="1">
              <a:lnSpc>
                <a:spcPct val="100000"/>
              </a:lnSpc>
              <a:spcBef>
                <a:spcPct val="0"/>
              </a:spcBef>
              <a:spcAft>
                <a:spcPct val="0"/>
              </a:spcAft>
              <a:buClrTx/>
              <a:buSzTx/>
              <a:buFont typeface="Wingdings" panose="05000000000000000000" pitchFamily="2" charset="2"/>
              <a:buChar char="Ø"/>
              <a:tabLst/>
              <a:defRPr/>
            </a:pPr>
            <a:endParaRPr lang="en-ZA" sz="1800" dirty="0">
              <a:effectLst/>
              <a:latin typeface="Arial" panose="020B0604020202020204" pitchFamily="34" charset="0"/>
              <a:ea typeface="Calibri" panose="020F0502020204030204" pitchFamily="34" charset="0"/>
            </a:endParaRPr>
          </a:p>
          <a:p>
            <a:pPr marL="285750" indent="-285750" algn="just" defTabSz="457200" fontAlgn="base">
              <a:spcBef>
                <a:spcPct val="0"/>
              </a:spcBef>
              <a:spcAft>
                <a:spcPct val="0"/>
              </a:spcAft>
              <a:buFont typeface="Wingdings" panose="05000000000000000000" pitchFamily="2" charset="2"/>
              <a:buChar char="Ø"/>
              <a:defRPr/>
            </a:pPr>
            <a:r>
              <a:rPr lang="en-ZA" sz="1800" dirty="0">
                <a:effectLst/>
                <a:latin typeface="Arial" panose="020B0604020202020204" pitchFamily="34" charset="0"/>
                <a:ea typeface="Calibri" panose="020F0502020204030204" pitchFamily="34" charset="0"/>
                <a:cs typeface="Times New Roman" panose="02020603050405020304" pitchFamily="18" charset="0"/>
              </a:rPr>
              <a:t>During Quarter 1 and 2, the NHTL, had to settle into a new routine, a new normal of conducting its business through virtual platforms. </a:t>
            </a:r>
          </a:p>
          <a:p>
            <a:pPr marL="285750" indent="-285750" algn="just" defTabSz="457200" fontAlgn="base">
              <a:spcBef>
                <a:spcPct val="0"/>
              </a:spcBef>
              <a:spcAft>
                <a:spcPct val="0"/>
              </a:spcAft>
              <a:buFont typeface="Wingdings" panose="05000000000000000000" pitchFamily="2" charset="2"/>
              <a:buChar char="Ø"/>
              <a:defRPr/>
            </a:pPr>
            <a:endParaRPr lang="en-ZA" sz="1800" dirty="0">
              <a:effectLst/>
              <a:latin typeface="Arial" panose="020B0604020202020204" pitchFamily="34" charset="0"/>
              <a:ea typeface="Calibri" panose="020F0502020204030204" pitchFamily="34" charset="0"/>
              <a:cs typeface="Times New Roman" panose="02020603050405020304" pitchFamily="18" charset="0"/>
            </a:endParaRPr>
          </a:p>
          <a:p>
            <a:pPr marL="285750" indent="-285750" algn="just" defTabSz="457200" fontAlgn="base">
              <a:spcBef>
                <a:spcPct val="0"/>
              </a:spcBef>
              <a:spcAft>
                <a:spcPct val="0"/>
              </a:spcAft>
              <a:buFont typeface="Wingdings" panose="05000000000000000000" pitchFamily="2" charset="2"/>
              <a:buChar char="Ø"/>
              <a:defRPr/>
            </a:pPr>
            <a:r>
              <a:rPr lang="en-ZA" sz="1800" dirty="0">
                <a:effectLst/>
                <a:latin typeface="Arial" panose="020B0604020202020204" pitchFamily="34" charset="0"/>
                <a:ea typeface="Calibri" panose="020F0502020204030204" pitchFamily="34" charset="0"/>
                <a:cs typeface="Times New Roman" panose="02020603050405020304" pitchFamily="18" charset="0"/>
              </a:rPr>
              <a:t>However, as this was a new way of doing things, and no one was prepared, it took an amount of time for all to adjust to the new normal. </a:t>
            </a:r>
          </a:p>
          <a:p>
            <a:pPr marL="285750" indent="-285750" algn="just" defTabSz="457200" fontAlgn="base">
              <a:spcBef>
                <a:spcPct val="0"/>
              </a:spcBef>
              <a:spcAft>
                <a:spcPct val="0"/>
              </a:spcAft>
              <a:buFont typeface="Wingdings" panose="05000000000000000000" pitchFamily="2" charset="2"/>
              <a:buChar char="Ø"/>
              <a:defRPr/>
            </a:pPr>
            <a:endParaRPr lang="en-ZA" sz="1800" dirty="0">
              <a:effectLst/>
              <a:latin typeface="Arial" panose="020B0604020202020204" pitchFamily="34" charset="0"/>
              <a:ea typeface="Calibri" panose="020F0502020204030204" pitchFamily="34" charset="0"/>
              <a:cs typeface="Times New Roman" panose="02020603050405020304" pitchFamily="18" charset="0"/>
            </a:endParaRPr>
          </a:p>
          <a:p>
            <a:pPr marL="285750" indent="-285750" algn="just" defTabSz="457200" fontAlgn="base">
              <a:spcBef>
                <a:spcPct val="0"/>
              </a:spcBef>
              <a:spcAft>
                <a:spcPct val="0"/>
              </a:spcAft>
              <a:buFont typeface="Wingdings" panose="05000000000000000000" pitchFamily="2" charset="2"/>
              <a:buChar char="Ø"/>
              <a:defRPr/>
            </a:pPr>
            <a:r>
              <a:rPr lang="en-ZA" sz="1800" dirty="0">
                <a:effectLst/>
                <a:latin typeface="Arial" panose="020B0604020202020204" pitchFamily="34" charset="0"/>
                <a:ea typeface="Calibri" panose="020F0502020204030204" pitchFamily="34" charset="0"/>
                <a:cs typeface="Times New Roman" panose="02020603050405020304" pitchFamily="18" charset="0"/>
              </a:rPr>
              <a:t>During all these challenges, the NHTL found a way to settle into the new normal and to execute its mandate as per aspirations of traditional communities.</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gn="just" defTabSz="457200" rtl="0" eaLnBrk="1" fontAlgn="base" latinLnBrk="0" hangingPunct="1">
              <a:lnSpc>
                <a:spcPct val="100000"/>
              </a:lnSpc>
              <a:spcBef>
                <a:spcPct val="0"/>
              </a:spcBef>
              <a:spcAft>
                <a:spcPct val="0"/>
              </a:spcAft>
              <a:buClrTx/>
              <a:buSzTx/>
              <a:buFont typeface="Wingdings" panose="05000000000000000000" pitchFamily="2" charset="2"/>
              <a:buChar char="Ø"/>
              <a:tabLst/>
              <a:defRPr/>
            </a:pPr>
            <a:endParaRPr kumimoji="0" lang="en-ZA" sz="2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128"/>
              <a:cs typeface="Arial" panose="020B0604020202020204" pitchFamily="34" charset="0"/>
            </a:endParaRPr>
          </a:p>
          <a:p>
            <a:pPr marL="0" marR="0" lvl="0" indent="0" algn="just" defTabSz="457200" rtl="0" eaLnBrk="1" fontAlgn="base" latinLnBrk="0" hangingPunct="1">
              <a:lnSpc>
                <a:spcPct val="100000"/>
              </a:lnSpc>
              <a:spcBef>
                <a:spcPct val="0"/>
              </a:spcBef>
              <a:spcAft>
                <a:spcPct val="0"/>
              </a:spcAft>
              <a:buClrTx/>
              <a:buSzTx/>
              <a:buFontTx/>
              <a:buNone/>
              <a:tabLst/>
              <a:defRPr/>
            </a:pPr>
            <a:endParaRPr lang="en-ZA" sz="2400" dirty="0">
              <a:solidFill>
                <a:prstClr val="black"/>
              </a:solidFill>
              <a:latin typeface="Arial" panose="020B0604020202020204" pitchFamily="34" charset="0"/>
              <a:ea typeface="ＭＳ Ｐゴシック" charset="-128"/>
              <a:cs typeface="Arial" panose="020B0604020202020204" pitchFamily="34" charset="0"/>
            </a:endParaRPr>
          </a:p>
          <a:p>
            <a:pPr marL="0" marR="0" lvl="0" indent="0" algn="just" defTabSz="457200" rtl="0" eaLnBrk="1" fontAlgn="base" latinLnBrk="0" hangingPunct="1">
              <a:lnSpc>
                <a:spcPct val="100000"/>
              </a:lnSpc>
              <a:spcBef>
                <a:spcPct val="0"/>
              </a:spcBef>
              <a:spcAft>
                <a:spcPct val="0"/>
              </a:spcAft>
              <a:buClrTx/>
              <a:buSzTx/>
              <a:buFontTx/>
              <a:buNone/>
              <a:tabLst/>
              <a:defRPr/>
            </a:pPr>
            <a:endParaRPr kumimoji="0" lang="en-ZA" sz="2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128"/>
              <a:cs typeface="Arial" panose="020B0604020202020204" pitchFamily="34" charset="0"/>
            </a:endParaRPr>
          </a:p>
          <a:p>
            <a:pPr marL="0" marR="0" lvl="0" indent="0" algn="just" defTabSz="457200" rtl="0" eaLnBrk="1" fontAlgn="base" latinLnBrk="0" hangingPunct="1">
              <a:lnSpc>
                <a:spcPct val="100000"/>
              </a:lnSpc>
              <a:spcBef>
                <a:spcPct val="0"/>
              </a:spcBef>
              <a:spcAft>
                <a:spcPct val="0"/>
              </a:spcAft>
              <a:buClrTx/>
              <a:buSzTx/>
              <a:buFontTx/>
              <a:buNone/>
              <a:tabLst/>
              <a:defRPr/>
            </a:pPr>
            <a:endParaRPr lang="en-ZA" sz="2400" dirty="0">
              <a:solidFill>
                <a:prstClr val="black"/>
              </a:solidFill>
              <a:latin typeface="Arial" panose="020B0604020202020204" pitchFamily="34" charset="0"/>
              <a:ea typeface="ＭＳ Ｐゴシック" charset="-128"/>
              <a:cs typeface="Arial" panose="020B0604020202020204" pitchFamily="34" charset="0"/>
            </a:endParaRPr>
          </a:p>
          <a:p>
            <a:pPr marL="0" marR="0" lvl="0" indent="0" algn="just" defTabSz="457200" rtl="0" eaLnBrk="1" fontAlgn="base" latinLnBrk="0" hangingPunct="1">
              <a:lnSpc>
                <a:spcPct val="100000"/>
              </a:lnSpc>
              <a:spcBef>
                <a:spcPct val="0"/>
              </a:spcBef>
              <a:spcAft>
                <a:spcPct val="0"/>
              </a:spcAft>
              <a:buClrTx/>
              <a:buSzTx/>
              <a:buFontTx/>
              <a:buNone/>
              <a:tabLst/>
              <a:defRPr/>
            </a:pPr>
            <a:endParaRPr kumimoji="0" lang="en-ZA" sz="2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128"/>
              <a:cs typeface="Arial" panose="020B0604020202020204" pitchFamily="34" charset="0"/>
            </a:endParaRPr>
          </a:p>
          <a:p>
            <a:pPr marL="0" marR="0" lvl="0" indent="0" algn="just" defTabSz="457200" rtl="0" eaLnBrk="1" fontAlgn="base" latinLnBrk="0" hangingPunct="1">
              <a:lnSpc>
                <a:spcPct val="100000"/>
              </a:lnSpc>
              <a:spcBef>
                <a:spcPct val="0"/>
              </a:spcBef>
              <a:spcAft>
                <a:spcPct val="0"/>
              </a:spcAft>
              <a:buClrTx/>
              <a:buSzTx/>
              <a:buFontTx/>
              <a:buNone/>
              <a:tabLst/>
              <a:defRPr/>
            </a:pPr>
            <a:endParaRPr lang="en-ZA" sz="2400" dirty="0">
              <a:solidFill>
                <a:prstClr val="black"/>
              </a:solidFill>
              <a:latin typeface="Arial" panose="020B0604020202020204" pitchFamily="34" charset="0"/>
              <a:ea typeface="ＭＳ Ｐゴシック" charset="-128"/>
              <a:cs typeface="Arial" panose="020B0604020202020204" pitchFamily="34" charset="0"/>
            </a:endParaRPr>
          </a:p>
          <a:p>
            <a:pPr marL="0" marR="0" lvl="0" indent="0" algn="just" defTabSz="457200" rtl="0" eaLnBrk="1" fontAlgn="base" latinLnBrk="0" hangingPunct="1">
              <a:lnSpc>
                <a:spcPct val="100000"/>
              </a:lnSpc>
              <a:spcBef>
                <a:spcPct val="0"/>
              </a:spcBef>
              <a:spcAft>
                <a:spcPct val="0"/>
              </a:spcAft>
              <a:buClrTx/>
              <a:buSzTx/>
              <a:buFontTx/>
              <a:buNone/>
              <a:tabLst/>
              <a:defRPr/>
            </a:pPr>
            <a:r>
              <a:rPr kumimoji="0" lang="en-ZA" sz="2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128"/>
                <a:cs typeface="Arial" panose="020B0604020202020204" pitchFamily="34" charset="0"/>
              </a:rPr>
              <a:t>The purpose of this presentation is </a:t>
            </a:r>
          </a:p>
          <a:p>
            <a:pPr marL="0" marR="0" lvl="0" indent="0" algn="just" defTabSz="457200" rtl="0" eaLnBrk="1" fontAlgn="base" latinLnBrk="0" hangingPunct="1">
              <a:lnSpc>
                <a:spcPct val="100000"/>
              </a:lnSpc>
              <a:spcBef>
                <a:spcPct val="0"/>
              </a:spcBef>
              <a:spcAft>
                <a:spcPct val="0"/>
              </a:spcAft>
              <a:buClrTx/>
              <a:buSzTx/>
              <a:buFontTx/>
              <a:buNone/>
              <a:tabLst/>
              <a:defRPr/>
            </a:pPr>
            <a:endParaRPr kumimoji="0" lang="en-ZA" sz="2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128"/>
              <a:cs typeface="Arial" panose="020B0604020202020204" pitchFamily="34" charset="0"/>
            </a:endParaRPr>
          </a:p>
          <a:p>
            <a:pPr marL="342900" marR="0" lvl="0" indent="-342900" algn="just" defTabSz="4572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ZA" sz="2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128"/>
                <a:cs typeface="Arial" panose="020B0604020202020204" pitchFamily="34" charset="0"/>
              </a:rPr>
              <a:t>to give a synopsis of the work of the institution of traditional leadership</a:t>
            </a:r>
          </a:p>
          <a:p>
            <a:pPr marL="0" marR="0" lvl="0" indent="0" algn="just" defTabSz="457200" rtl="0" eaLnBrk="1" fontAlgn="base" latinLnBrk="0" hangingPunct="1">
              <a:lnSpc>
                <a:spcPct val="100000"/>
              </a:lnSpc>
              <a:spcBef>
                <a:spcPct val="0"/>
              </a:spcBef>
              <a:spcAft>
                <a:spcPct val="0"/>
              </a:spcAft>
              <a:buClrTx/>
              <a:buSzTx/>
              <a:buFontTx/>
              <a:buNone/>
              <a:tabLst/>
              <a:defRPr/>
            </a:pPr>
            <a:endParaRPr kumimoji="0" lang="en-ZA" sz="2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128"/>
              <a:cs typeface="Arial" panose="020B0604020202020204" pitchFamily="34" charset="0"/>
            </a:endParaRPr>
          </a:p>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ZA" sz="2400" b="1" i="0" u="none" strike="noStrike" kern="1200" cap="none" spc="0" normalizeH="0" baseline="0" noProof="0" dirty="0">
              <a:ln>
                <a:noFill/>
              </a:ln>
              <a:solidFill>
                <a:prstClr val="black"/>
              </a:solidFill>
              <a:effectLst/>
              <a:uLnTx/>
              <a:uFillTx/>
              <a:latin typeface="Arial" charset="0"/>
              <a:ea typeface="ＭＳ Ｐゴシック" charset="-128"/>
              <a:cs typeface="+mn-cs"/>
            </a:endParaRPr>
          </a:p>
        </p:txBody>
      </p:sp>
      <p:pic>
        <p:nvPicPr>
          <p:cNvPr id="5" name="Picture 4" descr="Logo">
            <a:extLst>
              <a:ext uri="{FF2B5EF4-FFF2-40B4-BE49-F238E27FC236}">
                <a16:creationId xmlns:a16="http://schemas.microsoft.com/office/drawing/2014/main" id="{60E83DB6-D23F-4788-BCE0-9BF9C6D0EDCD}"/>
              </a:ext>
            </a:extLst>
          </p:cNvPr>
          <p:cNvPicPr/>
          <p:nvPr/>
        </p:nvPicPr>
        <p:blipFill>
          <a:blip r:embed="rId4" cstate="print"/>
          <a:srcRect/>
          <a:stretch>
            <a:fillRect/>
          </a:stretch>
        </p:blipFill>
        <p:spPr bwMode="auto">
          <a:xfrm>
            <a:off x="8157301" y="6090468"/>
            <a:ext cx="2330450" cy="717550"/>
          </a:xfrm>
          <a:prstGeom prst="rect">
            <a:avLst/>
          </a:prstGeom>
          <a:noFill/>
          <a:ln w="9525">
            <a:noFill/>
            <a:miter lim="800000"/>
            <a:headEnd/>
            <a:tailEnd/>
          </a:ln>
        </p:spPr>
      </p:pic>
    </p:spTree>
    <p:extLst>
      <p:ext uri="{BB962C8B-B14F-4D97-AF65-F5344CB8AC3E}">
        <p14:creationId xmlns:p14="http://schemas.microsoft.com/office/powerpoint/2010/main" val="1683570487"/>
      </p:ext>
    </p:extLst>
  </p:cSld>
  <p:clrMapOvr>
    <a:overrideClrMapping bg1="lt1" tx1="dk1" bg2="lt2" tx2="dk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1548" y="0"/>
            <a:ext cx="10376452" cy="888829"/>
          </a:xfrm>
        </p:spPr>
        <p:txBody>
          <a:bodyPr/>
          <a:lstStyle/>
          <a:p>
            <a:r>
              <a:rPr lang="en-ZA" sz="2400" b="1" cap="all" dirty="0">
                <a:latin typeface="Arial" panose="020B0604020202020204" pitchFamily="34" charset="0"/>
                <a:cs typeface="Arial" panose="020B0604020202020204" pitchFamily="34" charset="0"/>
              </a:rPr>
              <a:t> </a:t>
            </a:r>
            <a:br>
              <a:rPr lang="en-ZA" sz="2400" b="1" cap="all" dirty="0">
                <a:latin typeface="Arial" panose="020B0604020202020204" pitchFamily="34" charset="0"/>
                <a:cs typeface="Arial" panose="020B0604020202020204" pitchFamily="34" charset="0"/>
              </a:rPr>
            </a:br>
            <a:r>
              <a:rPr lang="en-ZA" sz="2400" b="1" cap="all" dirty="0">
                <a:latin typeface="Arial" panose="020B0604020202020204" pitchFamily="34" charset="0"/>
                <a:cs typeface="Arial" panose="020B0604020202020204" pitchFamily="34" charset="0"/>
              </a:rPr>
              <a:t/>
            </a:r>
            <a:br>
              <a:rPr lang="en-ZA" sz="2400" b="1" cap="all" dirty="0">
                <a:latin typeface="Arial" panose="020B0604020202020204" pitchFamily="34" charset="0"/>
                <a:cs typeface="Arial" panose="020B0604020202020204" pitchFamily="34" charset="0"/>
              </a:rPr>
            </a:br>
            <a:r>
              <a:rPr lang="en-ZA" sz="2400" b="1" cap="all" dirty="0">
                <a:latin typeface="Arial" panose="020B0604020202020204" pitchFamily="34" charset="0"/>
                <a:cs typeface="Arial" panose="020B0604020202020204" pitchFamily="34" charset="0"/>
              </a:rPr>
              <a:t/>
            </a:r>
            <a:br>
              <a:rPr lang="en-ZA" sz="2400" b="1" cap="all" dirty="0">
                <a:latin typeface="Arial" panose="020B0604020202020204" pitchFamily="34" charset="0"/>
                <a:cs typeface="Arial" panose="020B0604020202020204" pitchFamily="34" charset="0"/>
              </a:rPr>
            </a:br>
            <a:r>
              <a:rPr lang="en-ZA" sz="1800" b="1" dirty="0">
                <a:effectLst/>
                <a:latin typeface="Arial" panose="020B0604020202020204" pitchFamily="34" charset="0"/>
                <a:ea typeface="Calibri" panose="020F0502020204030204" pitchFamily="34" charset="0"/>
                <a:cs typeface="Times New Roman" panose="02020603050405020304" pitchFamily="18" charset="0"/>
              </a:rPr>
              <a:t>PARTNERING WITH OTHER ORGANISATIONS IN SUPPORTING RURAL COMMUNITIES DURING HARD LOCKDOWN</a:t>
            </a:r>
            <a:r>
              <a:rPr lang="en-ZA" sz="1800" dirty="0">
                <a:effectLst/>
                <a:latin typeface="Calibri" panose="020F0502020204030204" pitchFamily="34" charset="0"/>
                <a:ea typeface="Calibri" panose="020F0502020204030204" pitchFamily="34" charset="0"/>
                <a:cs typeface="Times New Roman" panose="02020603050405020304" pitchFamily="18" charset="0"/>
              </a:rPr>
              <a:t/>
            </a:r>
            <a:br>
              <a:rPr lang="en-ZA" sz="1800" dirty="0">
                <a:effectLst/>
                <a:latin typeface="Calibri" panose="020F0502020204030204" pitchFamily="34" charset="0"/>
                <a:ea typeface="Calibri" panose="020F0502020204030204" pitchFamily="34" charset="0"/>
                <a:cs typeface="Times New Roman" panose="02020603050405020304" pitchFamily="18" charset="0"/>
              </a:rPr>
            </a:br>
            <a:r>
              <a:rPr lang="en-ZA" sz="1800" dirty="0">
                <a:effectLst/>
                <a:latin typeface="Calibri" panose="020F0502020204030204" pitchFamily="34" charset="0"/>
                <a:ea typeface="Calibri" panose="020F0502020204030204" pitchFamily="34" charset="0"/>
                <a:cs typeface="Times New Roman" panose="02020603050405020304" pitchFamily="18" charset="0"/>
              </a:rPr>
              <a:t/>
            </a:r>
            <a:br>
              <a:rPr lang="en-ZA" sz="1800" dirty="0">
                <a:effectLst/>
                <a:latin typeface="Calibri" panose="020F0502020204030204" pitchFamily="34" charset="0"/>
                <a:ea typeface="Calibri" panose="020F0502020204030204" pitchFamily="34" charset="0"/>
                <a:cs typeface="Times New Roman" panose="02020603050405020304" pitchFamily="18" charset="0"/>
              </a:rPr>
            </a:br>
            <a:r>
              <a:rPr lang="en-ZA" sz="2400" b="1" dirty="0">
                <a:latin typeface="Arial" panose="020B0604020202020204" pitchFamily="34" charset="0"/>
                <a:cs typeface="Arial" panose="020B0604020202020204" pitchFamily="34" charset="0"/>
              </a:rPr>
              <a:t/>
            </a:r>
            <a:br>
              <a:rPr lang="en-ZA" sz="2400" b="1" dirty="0">
                <a:latin typeface="Arial" panose="020B0604020202020204" pitchFamily="34" charset="0"/>
                <a:cs typeface="Arial" panose="020B0604020202020204" pitchFamily="34" charset="0"/>
              </a:rPr>
            </a:br>
            <a:endParaRPr lang="en-ZA"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91548" y="734787"/>
            <a:ext cx="10376452" cy="6294140"/>
          </a:xfrm>
        </p:spPr>
        <p:txBody>
          <a:bodyPr/>
          <a:lstStyle/>
          <a:p>
            <a:pPr marL="0" indent="0" algn="just">
              <a:lnSpc>
                <a:spcPct val="150000"/>
              </a:lnSpc>
              <a:spcAft>
                <a:spcPts val="0"/>
              </a:spcAft>
              <a:buNone/>
            </a:pP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50000"/>
              </a:lnSpc>
              <a:spcAft>
                <a:spcPts val="0"/>
              </a:spcAft>
              <a:buNone/>
            </a:pPr>
            <a:r>
              <a:rPr lang="en-ZA" sz="1800" b="1" dirty="0">
                <a:effectLst/>
                <a:latin typeface="Arial" panose="020B0604020202020204" pitchFamily="34" charset="0"/>
                <a:ea typeface="Calibri" panose="020F0502020204030204" pitchFamily="34" charset="0"/>
                <a:cs typeface="Arial" panose="020B0604020202020204" pitchFamily="34" charset="0"/>
              </a:rPr>
              <a:t>Department of Social Development</a:t>
            </a:r>
            <a:endParaRPr lang="en-ZA" sz="18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50000"/>
              </a:lnSpc>
              <a:spcAft>
                <a:spcPts val="1000"/>
              </a:spcAft>
              <a:buFontTx/>
              <a:buChar char="-"/>
            </a:pPr>
            <a:r>
              <a:rPr lang="en-ZA" sz="1800" dirty="0">
                <a:effectLst/>
                <a:latin typeface="Arial" panose="020B0604020202020204" pitchFamily="34" charset="0"/>
                <a:ea typeface="Calibri" panose="020F0502020204030204" pitchFamily="34" charset="0"/>
                <a:cs typeface="Arial" panose="020B0604020202020204" pitchFamily="34" charset="0"/>
              </a:rPr>
              <a:t>In implementing the partnership, the Department of Social Development, led by Deputy Minister 	Bogopane-Zulu (in partnership with National 	Lotteries Commission and Change Richmond 	Foundation) handed over PPE to 12 traditional leaders in Kwazulu-Natal, to enable the TC’s to 	continue functioning amidst covid-19. </a:t>
            </a:r>
          </a:p>
          <a:p>
            <a:pPr algn="just">
              <a:lnSpc>
                <a:spcPct val="150000"/>
              </a:lnSpc>
              <a:spcAft>
                <a:spcPts val="1000"/>
              </a:spcAft>
              <a:buFontTx/>
              <a:buChar char="-"/>
            </a:pPr>
            <a:r>
              <a:rPr lang="en-ZA" sz="1800" dirty="0">
                <a:effectLst/>
                <a:latin typeface="Arial" panose="020B0604020202020204" pitchFamily="34" charset="0"/>
                <a:ea typeface="Calibri" panose="020F0502020204030204" pitchFamily="34" charset="0"/>
                <a:cs typeface="Arial" panose="020B0604020202020204" pitchFamily="34" charset="0"/>
              </a:rPr>
              <a:t>This opportunity was also used as a continued 	implementation of the village to village programme.</a:t>
            </a:r>
          </a:p>
          <a:p>
            <a:pPr algn="just">
              <a:lnSpc>
                <a:spcPct val="150000"/>
              </a:lnSpc>
              <a:spcAft>
                <a:spcPts val="1000"/>
              </a:spcAft>
              <a:buFontTx/>
              <a:buChar char="-"/>
            </a:pPr>
            <a:r>
              <a:rPr lang="en-ZA" sz="1800" dirty="0">
                <a:effectLst/>
                <a:latin typeface="Arial" panose="020B0604020202020204" pitchFamily="34" charset="0"/>
                <a:ea typeface="Calibri" panose="020F0502020204030204" pitchFamily="34" charset="0"/>
                <a:cs typeface="Arial" panose="020B0604020202020204" pitchFamily="34" charset="0"/>
              </a:rPr>
              <a:t> A 	number of PPE was also donated to 	Ndzundza Mabusa TC on 10 September 2020, to highlight the urgency and traditional councils 	in rural 	communities and the continued functioning of these offices.</a:t>
            </a:r>
          </a:p>
          <a:p>
            <a:pPr marL="742950" lvl="1" indent="-285750" algn="just">
              <a:lnSpc>
                <a:spcPct val="150000"/>
              </a:lnSpc>
              <a:spcAft>
                <a:spcPts val="0"/>
              </a:spcAft>
              <a:buFont typeface="+mj-lt"/>
              <a:buAutoNum type="arabicPeriod"/>
            </a:pPr>
            <a:endParaRPr lang="en-ZA" sz="1800" dirty="0">
              <a:latin typeface="Arial" panose="020B0604020202020204" pitchFamily="34" charset="0"/>
              <a:cs typeface="Times New Roman" panose="02020603050405020304" pitchFamily="18" charset="0"/>
            </a:endParaRPr>
          </a:p>
          <a:p>
            <a:pPr marL="742950" lvl="1" indent="-285750" algn="just">
              <a:lnSpc>
                <a:spcPct val="150000"/>
              </a:lnSpc>
              <a:spcAft>
                <a:spcPts val="0"/>
              </a:spcAft>
              <a:buFont typeface="+mj-lt"/>
              <a:buAutoNum type="arabicPeriod"/>
            </a:pPr>
            <a:endParaRPr lang="en-ZA" sz="1800" dirty="0">
              <a:latin typeface="Arial" panose="020B0604020202020204" pitchFamily="34" charset="0"/>
              <a:cs typeface="Times New Roman" panose="02020603050405020304" pitchFamily="18" charset="0"/>
            </a:endParaRPr>
          </a:p>
          <a:p>
            <a:pPr marL="742950" lvl="1" indent="-285750" algn="just">
              <a:lnSpc>
                <a:spcPct val="150000"/>
              </a:lnSpc>
              <a:spcAft>
                <a:spcPts val="0"/>
              </a:spcAft>
              <a:buFont typeface="+mj-lt"/>
              <a:buAutoNum type="arabicPeriod"/>
            </a:pPr>
            <a:endParaRPr lang="en-ZA" sz="1800" dirty="0">
              <a:latin typeface="Arial" panose="020B0604020202020204" pitchFamily="34" charset="0"/>
              <a:cs typeface="Times New Roman" panose="02020603050405020304" pitchFamily="18" charset="0"/>
            </a:endParaRPr>
          </a:p>
          <a:p>
            <a:pPr marL="457200" lvl="1" indent="0" algn="just">
              <a:lnSpc>
                <a:spcPct val="150000"/>
              </a:lnSpc>
              <a:spcAft>
                <a:spcPts val="0"/>
              </a:spcAft>
              <a:buNone/>
            </a:pPr>
            <a:endParaRPr lang="en-ZA" sz="1800" dirty="0">
              <a:latin typeface="Arial" panose="020B0604020202020204" pitchFamily="34"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marL="0" marR="0" lvl="0" indent="0" algn="r" defTabSz="342900" rtl="0" eaLnBrk="1" fontAlgn="base" latinLnBrk="0" hangingPunct="1">
              <a:lnSpc>
                <a:spcPct val="100000"/>
              </a:lnSpc>
              <a:spcBef>
                <a:spcPct val="0"/>
              </a:spcBef>
              <a:spcAft>
                <a:spcPct val="0"/>
              </a:spcAft>
              <a:buClrTx/>
              <a:buSzTx/>
              <a:buFontTx/>
              <a:buNone/>
              <a:tabLst/>
              <a:defRPr/>
            </a:pPr>
            <a:fld id="{FB6ADE51-9540-4B80-AD96-1CEC5B9E114B}" type="slidenum">
              <a:rPr kumimoji="0" lang="en-US" altLang="en-US" sz="1200" b="0" i="0" u="none" strike="noStrike" kern="1200" cap="none" spc="0" normalizeH="0" baseline="0" noProof="0">
                <a:ln>
                  <a:noFill/>
                </a:ln>
                <a:solidFill>
                  <a:srgbClr val="898989"/>
                </a:solidFill>
                <a:effectLst/>
                <a:uLnTx/>
                <a:uFillTx/>
                <a:latin typeface="Calibri" charset="0"/>
                <a:ea typeface="ＭＳ Ｐゴシック" panose="020B0600070205080204" pitchFamily="34" charset="-128"/>
                <a:cs typeface="+mn-cs"/>
              </a:rPr>
              <a:pPr marL="0" marR="0" lvl="0" indent="0" algn="r" defTabSz="342900" rtl="0" eaLnBrk="1" fontAlgn="base" latinLnBrk="0" hangingPunct="1">
                <a:lnSpc>
                  <a:spcPct val="100000"/>
                </a:lnSpc>
                <a:spcBef>
                  <a:spcPct val="0"/>
                </a:spcBef>
                <a:spcAft>
                  <a:spcPct val="0"/>
                </a:spcAft>
                <a:buClrTx/>
                <a:buSzTx/>
                <a:buFontTx/>
                <a:buNone/>
                <a:tabLst/>
                <a:defRPr/>
              </a:pPr>
              <a:t>20</a:t>
            </a:fld>
            <a:endParaRPr kumimoji="0" lang="en-US" altLang="en-US" sz="1200" b="0" i="0" u="none" strike="noStrike" kern="1200" cap="none" spc="0" normalizeH="0" baseline="0" noProof="0" dirty="0">
              <a:ln>
                <a:noFill/>
              </a:ln>
              <a:solidFill>
                <a:srgbClr val="898989"/>
              </a:solidFill>
              <a:effectLst/>
              <a:uLnTx/>
              <a:uFillTx/>
              <a:latin typeface="Calibri" charset="0"/>
              <a:ea typeface="ＭＳ Ｐゴシック" panose="020B0600070205080204" pitchFamily="34" charset="-128"/>
              <a:cs typeface="+mn-cs"/>
            </a:endParaRPr>
          </a:p>
        </p:txBody>
      </p:sp>
      <p:pic>
        <p:nvPicPr>
          <p:cNvPr id="5" name="Picture 4" descr="Logo">
            <a:extLst>
              <a:ext uri="{FF2B5EF4-FFF2-40B4-BE49-F238E27FC236}">
                <a16:creationId xmlns:a16="http://schemas.microsoft.com/office/drawing/2014/main" id="{5E9D9D6E-8FC0-4A73-88FA-E51B3FD358E1}"/>
              </a:ext>
            </a:extLst>
          </p:cNvPr>
          <p:cNvPicPr/>
          <p:nvPr/>
        </p:nvPicPr>
        <p:blipFill>
          <a:blip r:embed="rId3" cstate="print"/>
          <a:srcRect/>
          <a:stretch>
            <a:fillRect/>
          </a:stretch>
        </p:blipFill>
        <p:spPr bwMode="auto">
          <a:xfrm>
            <a:off x="8157301" y="6090468"/>
            <a:ext cx="2330450" cy="717550"/>
          </a:xfrm>
          <a:prstGeom prst="rect">
            <a:avLst/>
          </a:prstGeom>
          <a:noFill/>
          <a:ln w="9525">
            <a:noFill/>
            <a:miter lim="800000"/>
            <a:headEnd/>
            <a:tailEnd/>
          </a:ln>
        </p:spPr>
      </p:pic>
    </p:spTree>
    <p:extLst>
      <p:ext uri="{BB962C8B-B14F-4D97-AF65-F5344CB8AC3E}">
        <p14:creationId xmlns:p14="http://schemas.microsoft.com/office/powerpoint/2010/main" val="19381663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1548" y="0"/>
            <a:ext cx="10376452" cy="888829"/>
          </a:xfrm>
        </p:spPr>
        <p:txBody>
          <a:bodyPr/>
          <a:lstStyle/>
          <a:p>
            <a:r>
              <a:rPr lang="en-ZA" sz="2400" b="1" cap="all" dirty="0">
                <a:latin typeface="Arial" panose="020B0604020202020204" pitchFamily="34" charset="0"/>
                <a:cs typeface="Arial" panose="020B0604020202020204" pitchFamily="34" charset="0"/>
              </a:rPr>
              <a:t> </a:t>
            </a:r>
            <a:br>
              <a:rPr lang="en-ZA" sz="2400" b="1" cap="all" dirty="0">
                <a:latin typeface="Arial" panose="020B0604020202020204" pitchFamily="34" charset="0"/>
                <a:cs typeface="Arial" panose="020B0604020202020204" pitchFamily="34" charset="0"/>
              </a:rPr>
            </a:br>
            <a:r>
              <a:rPr lang="en-ZA" sz="2400" b="1" cap="all" dirty="0">
                <a:latin typeface="Arial" panose="020B0604020202020204" pitchFamily="34" charset="0"/>
                <a:cs typeface="Arial" panose="020B0604020202020204" pitchFamily="34" charset="0"/>
              </a:rPr>
              <a:t/>
            </a:r>
            <a:br>
              <a:rPr lang="en-ZA" sz="2400" b="1" cap="all" dirty="0">
                <a:latin typeface="Arial" panose="020B0604020202020204" pitchFamily="34" charset="0"/>
                <a:cs typeface="Arial" panose="020B0604020202020204" pitchFamily="34" charset="0"/>
              </a:rPr>
            </a:br>
            <a:r>
              <a:rPr lang="en-ZA" sz="2400" b="1" cap="all" dirty="0">
                <a:latin typeface="Arial" panose="020B0604020202020204" pitchFamily="34" charset="0"/>
                <a:cs typeface="Arial" panose="020B0604020202020204" pitchFamily="34" charset="0"/>
              </a:rPr>
              <a:t/>
            </a:r>
            <a:br>
              <a:rPr lang="en-ZA" sz="2400" b="1" cap="all" dirty="0">
                <a:latin typeface="Arial" panose="020B0604020202020204" pitchFamily="34" charset="0"/>
                <a:cs typeface="Arial" panose="020B0604020202020204" pitchFamily="34" charset="0"/>
              </a:rPr>
            </a:br>
            <a:r>
              <a:rPr lang="en-ZA" sz="1800" b="1" dirty="0">
                <a:effectLst/>
                <a:latin typeface="Arial" panose="020B0604020202020204" pitchFamily="34" charset="0"/>
                <a:ea typeface="Calibri" panose="020F0502020204030204" pitchFamily="34" charset="0"/>
                <a:cs typeface="Times New Roman" panose="02020603050405020304" pitchFamily="18" charset="0"/>
              </a:rPr>
              <a:t>CUSTOMARY INITIATION</a:t>
            </a:r>
            <a:r>
              <a:rPr lang="en-ZA" sz="1800" dirty="0">
                <a:effectLst/>
                <a:latin typeface="Calibri" panose="020F0502020204030204" pitchFamily="34" charset="0"/>
                <a:ea typeface="Calibri" panose="020F0502020204030204" pitchFamily="34" charset="0"/>
                <a:cs typeface="Times New Roman" panose="02020603050405020304" pitchFamily="18" charset="0"/>
              </a:rPr>
              <a:t/>
            </a:r>
            <a:br>
              <a:rPr lang="en-ZA" sz="1800" dirty="0">
                <a:effectLst/>
                <a:latin typeface="Calibri" panose="020F0502020204030204" pitchFamily="34" charset="0"/>
                <a:ea typeface="Calibri" panose="020F0502020204030204" pitchFamily="34" charset="0"/>
                <a:cs typeface="Times New Roman" panose="02020603050405020304" pitchFamily="18" charset="0"/>
              </a:rPr>
            </a:br>
            <a:r>
              <a:rPr lang="en-ZA" sz="1800" dirty="0">
                <a:effectLst/>
                <a:latin typeface="Calibri" panose="020F0502020204030204" pitchFamily="34" charset="0"/>
                <a:ea typeface="Calibri" panose="020F0502020204030204" pitchFamily="34" charset="0"/>
                <a:cs typeface="Times New Roman" panose="02020603050405020304" pitchFamily="18" charset="0"/>
              </a:rPr>
              <a:t/>
            </a:r>
            <a:br>
              <a:rPr lang="en-ZA" sz="1800" dirty="0">
                <a:effectLst/>
                <a:latin typeface="Calibri" panose="020F0502020204030204" pitchFamily="34" charset="0"/>
                <a:ea typeface="Calibri" panose="020F0502020204030204" pitchFamily="34" charset="0"/>
                <a:cs typeface="Times New Roman" panose="02020603050405020304" pitchFamily="18" charset="0"/>
              </a:rPr>
            </a:br>
            <a:r>
              <a:rPr lang="en-ZA" sz="2400" b="1" dirty="0">
                <a:latin typeface="Arial" panose="020B0604020202020204" pitchFamily="34" charset="0"/>
                <a:cs typeface="Arial" panose="020B0604020202020204" pitchFamily="34" charset="0"/>
              </a:rPr>
              <a:t/>
            </a:r>
            <a:br>
              <a:rPr lang="en-ZA" sz="2400" b="1" dirty="0">
                <a:latin typeface="Arial" panose="020B0604020202020204" pitchFamily="34" charset="0"/>
                <a:cs typeface="Arial" panose="020B0604020202020204" pitchFamily="34" charset="0"/>
              </a:rPr>
            </a:br>
            <a:endParaRPr lang="en-ZA"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91548" y="734787"/>
            <a:ext cx="10376452" cy="6294140"/>
          </a:xfrm>
        </p:spPr>
        <p:txBody>
          <a:bodyPr/>
          <a:lstStyle/>
          <a:p>
            <a:pPr marL="342900" lvl="0" indent="-342900" algn="just">
              <a:lnSpc>
                <a:spcPct val="150000"/>
              </a:lnSpc>
              <a:spcAft>
                <a:spcPts val="0"/>
              </a:spcAft>
              <a:buFont typeface="Arial" panose="020B0604020202020204" pitchFamily="34" charset="0"/>
              <a:buChar char="-"/>
            </a:pPr>
            <a:r>
              <a:rPr lang="en-ZA" sz="1600" dirty="0">
                <a:effectLst/>
                <a:latin typeface="Arial" panose="020B0604020202020204" pitchFamily="34" charset="0"/>
                <a:ea typeface="Calibri" panose="020F0502020204030204" pitchFamily="34" charset="0"/>
                <a:cs typeface="Times New Roman" panose="02020603050405020304" pitchFamily="18" charset="0"/>
              </a:rPr>
              <a:t>The state of disaster was announced at a time during which provinces prepared for winter customary initiation. During consultation with Presidency, it became clear that the practice would open opportunities to endanger the lives of initiates if it were to go ahead. </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Arial" panose="020B0604020202020204" pitchFamily="34" charset="0"/>
              <a:buChar char="-"/>
            </a:pPr>
            <a:r>
              <a:rPr lang="en-ZA" sz="1600" dirty="0">
                <a:effectLst/>
                <a:latin typeface="Arial" panose="020B0604020202020204" pitchFamily="34" charset="0"/>
                <a:ea typeface="Calibri" panose="020F0502020204030204" pitchFamily="34" charset="0"/>
                <a:cs typeface="Times New Roman" panose="02020603050405020304" pitchFamily="18" charset="0"/>
              </a:rPr>
              <a:t>The NHTL took a decision to communicate with provincial houses to consider suspending initiation season in line with the action plan. Provincial houses had to consult constituencies in their different provinces. All initiation schools were cancelled for the season. </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Arial" panose="020B0604020202020204" pitchFamily="34" charset="0"/>
              <a:buChar char="-"/>
            </a:pPr>
            <a:r>
              <a:rPr lang="en-ZA" sz="1600" dirty="0">
                <a:effectLst/>
                <a:latin typeface="Arial" panose="020B0604020202020204" pitchFamily="34" charset="0"/>
                <a:ea typeface="Calibri" panose="020F0502020204030204" pitchFamily="34" charset="0"/>
                <a:cs typeface="Times New Roman" panose="02020603050405020304" pitchFamily="18" charset="0"/>
              </a:rPr>
              <a:t>Regulations prohibiting holding of initiation schools were issued. </a:t>
            </a:r>
            <a:r>
              <a:rPr lang="en-US" sz="1600" dirty="0">
                <a:effectLst/>
                <a:latin typeface="Arial" panose="020B0604020202020204" pitchFamily="34" charset="0"/>
                <a:ea typeface="Calibri" panose="020F0502020204030204" pitchFamily="34" charset="0"/>
                <a:cs typeface="Times New Roman" panose="02020603050405020304" pitchFamily="18" charset="0"/>
              </a:rPr>
              <a:t>The regulations on the prohibition of customary initiation are a legal tool to ensure there are no initiation schools held this season, as houses of traditional leaders took the decision to suspend initiation schools.</a:t>
            </a:r>
          </a:p>
          <a:p>
            <a:pPr marL="342900" indent="-342900" algn="just">
              <a:lnSpc>
                <a:spcPct val="150000"/>
              </a:lnSpc>
              <a:spcAft>
                <a:spcPts val="0"/>
              </a:spcAft>
              <a:buFont typeface="Arial" panose="020B0604020202020204" pitchFamily="34" charset="0"/>
              <a:buChar char="-"/>
            </a:pPr>
            <a:r>
              <a:rPr lang="en-US" sz="1600" dirty="0">
                <a:effectLst/>
                <a:latin typeface="Arial" panose="020B0604020202020204" pitchFamily="34" charset="0"/>
                <a:ea typeface="Calibri" panose="020F0502020204030204" pitchFamily="34" charset="0"/>
                <a:cs typeface="Times New Roman" panose="02020603050405020304" pitchFamily="18" charset="0"/>
              </a:rPr>
              <a:t>However, this did not mean unscrupulous individuals would not attempt to establish illegal schools. In Gauteng illegal initiation schools were closed, and the law took its course regarding individuals responsible for opening illegal schools. The NHTL and provincial houses have established national and provincial initiation monitoring teams working in partnership with other stakeholders such as police, social development, and health.</a:t>
            </a:r>
          </a:p>
          <a:p>
            <a:pPr marL="342900" indent="-342900" algn="just">
              <a:lnSpc>
                <a:spcPct val="150000"/>
              </a:lnSpc>
              <a:spcAft>
                <a:spcPts val="0"/>
              </a:spcAft>
              <a:buFont typeface="Arial" panose="020B0604020202020204" pitchFamily="34" charset="0"/>
              <a:buChar char="-"/>
            </a:pPr>
            <a:r>
              <a:rPr lang="en-US" sz="1600" dirty="0">
                <a:effectLst/>
                <a:latin typeface="Arial" panose="020B0604020202020204" pitchFamily="34" charset="0"/>
                <a:ea typeface="Calibri" panose="020F0502020204030204" pitchFamily="34" charset="0"/>
                <a:cs typeface="Times New Roman" panose="02020603050405020304" pitchFamily="18" charset="0"/>
              </a:rPr>
              <a:t>All traditional leaders continued to monitor illegal initiation schools and report such to law enforcement agencies.</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50000"/>
              </a:lnSpc>
              <a:spcAft>
                <a:spcPts val="0"/>
              </a:spcAft>
              <a:buNone/>
            </a:pPr>
            <a:endParaRPr lang="en-US" sz="1600" dirty="0">
              <a:effectLst/>
              <a:latin typeface="Arial" panose="020B0604020202020204" pitchFamily="34" charset="0"/>
              <a:ea typeface="Calibri" panose="020F0502020204030204" pitchFamily="34" charset="0"/>
              <a:cs typeface="Times New Roman" panose="02020603050405020304" pitchFamily="18" charset="0"/>
            </a:endParaRPr>
          </a:p>
          <a:p>
            <a:pPr marL="342900" indent="-342900" algn="just">
              <a:lnSpc>
                <a:spcPct val="150000"/>
              </a:lnSpc>
              <a:spcAft>
                <a:spcPts val="0"/>
              </a:spcAft>
              <a:buFont typeface="Arial" panose="020B0604020202020204" pitchFamily="34" charset="0"/>
              <a:buChar char="-"/>
            </a:pP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Arial" panose="020B0604020202020204" pitchFamily="34" charset="0"/>
              <a:buChar char="-"/>
            </a:pP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Aft>
                <a:spcPts val="1000"/>
              </a:spcAft>
              <a:buNone/>
            </a:pPr>
            <a:r>
              <a:rPr lang="en-ZA" sz="1800" dirty="0">
                <a:effectLst/>
                <a:latin typeface="Arial" panose="020B0604020202020204" pitchFamily="34" charset="0"/>
                <a:ea typeface="Calibri" panose="020F0502020204030204" pitchFamily="34" charset="0"/>
                <a:cs typeface="Times New Roman" panose="02020603050405020304" pitchFamily="18" charset="0"/>
              </a:rPr>
              <a:t>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50000"/>
              </a:lnSpc>
              <a:spcAft>
                <a:spcPts val="0"/>
              </a:spcAft>
              <a:buFont typeface="+mj-lt"/>
              <a:buAutoNum type="arabicPeriod"/>
            </a:pPr>
            <a:endParaRPr lang="en-ZA" sz="1800" dirty="0">
              <a:latin typeface="Arial" panose="020B0604020202020204" pitchFamily="34" charset="0"/>
              <a:cs typeface="Times New Roman" panose="02020603050405020304" pitchFamily="18" charset="0"/>
            </a:endParaRPr>
          </a:p>
          <a:p>
            <a:pPr marL="742950" lvl="1" indent="-285750" algn="just">
              <a:lnSpc>
                <a:spcPct val="150000"/>
              </a:lnSpc>
              <a:spcAft>
                <a:spcPts val="0"/>
              </a:spcAft>
              <a:buFont typeface="+mj-lt"/>
              <a:buAutoNum type="arabicPeriod"/>
            </a:pPr>
            <a:endParaRPr lang="en-ZA" sz="1800" dirty="0">
              <a:latin typeface="Arial" panose="020B0604020202020204" pitchFamily="34" charset="0"/>
              <a:cs typeface="Times New Roman" panose="02020603050405020304" pitchFamily="18" charset="0"/>
            </a:endParaRPr>
          </a:p>
          <a:p>
            <a:pPr marL="742950" lvl="1" indent="-285750" algn="just">
              <a:lnSpc>
                <a:spcPct val="150000"/>
              </a:lnSpc>
              <a:spcAft>
                <a:spcPts val="0"/>
              </a:spcAft>
              <a:buFont typeface="+mj-lt"/>
              <a:buAutoNum type="arabicPeriod"/>
            </a:pPr>
            <a:endParaRPr lang="en-ZA" sz="1800" dirty="0">
              <a:latin typeface="Arial" panose="020B0604020202020204" pitchFamily="34" charset="0"/>
              <a:cs typeface="Times New Roman" panose="02020603050405020304" pitchFamily="18" charset="0"/>
            </a:endParaRPr>
          </a:p>
          <a:p>
            <a:pPr marL="457200" lvl="1" indent="0" algn="just">
              <a:lnSpc>
                <a:spcPct val="150000"/>
              </a:lnSpc>
              <a:spcAft>
                <a:spcPts val="0"/>
              </a:spcAft>
              <a:buNone/>
            </a:pPr>
            <a:endParaRPr lang="en-ZA" sz="1800" dirty="0">
              <a:latin typeface="Arial" panose="020B0604020202020204" pitchFamily="34"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marL="0" marR="0" lvl="0" indent="0" algn="r" defTabSz="342900" rtl="0" eaLnBrk="1" fontAlgn="base" latinLnBrk="0" hangingPunct="1">
              <a:lnSpc>
                <a:spcPct val="100000"/>
              </a:lnSpc>
              <a:spcBef>
                <a:spcPct val="0"/>
              </a:spcBef>
              <a:spcAft>
                <a:spcPct val="0"/>
              </a:spcAft>
              <a:buClrTx/>
              <a:buSzTx/>
              <a:buFontTx/>
              <a:buNone/>
              <a:tabLst/>
              <a:defRPr/>
            </a:pPr>
            <a:fld id="{FB6ADE51-9540-4B80-AD96-1CEC5B9E114B}" type="slidenum">
              <a:rPr kumimoji="0" lang="en-US" altLang="en-US" sz="1200" b="0" i="0" u="none" strike="noStrike" kern="1200" cap="none" spc="0" normalizeH="0" baseline="0" noProof="0">
                <a:ln>
                  <a:noFill/>
                </a:ln>
                <a:solidFill>
                  <a:srgbClr val="898989"/>
                </a:solidFill>
                <a:effectLst/>
                <a:uLnTx/>
                <a:uFillTx/>
                <a:latin typeface="Calibri" charset="0"/>
                <a:ea typeface="ＭＳ Ｐゴシック" panose="020B0600070205080204" pitchFamily="34" charset="-128"/>
                <a:cs typeface="+mn-cs"/>
              </a:rPr>
              <a:pPr marL="0" marR="0" lvl="0" indent="0" algn="r" defTabSz="342900" rtl="0" eaLnBrk="1" fontAlgn="base" latinLnBrk="0" hangingPunct="1">
                <a:lnSpc>
                  <a:spcPct val="100000"/>
                </a:lnSpc>
                <a:spcBef>
                  <a:spcPct val="0"/>
                </a:spcBef>
                <a:spcAft>
                  <a:spcPct val="0"/>
                </a:spcAft>
                <a:buClrTx/>
                <a:buSzTx/>
                <a:buFontTx/>
                <a:buNone/>
                <a:tabLst/>
                <a:defRPr/>
              </a:pPr>
              <a:t>21</a:t>
            </a:fld>
            <a:endParaRPr kumimoji="0" lang="en-US" altLang="en-US" sz="1200" b="0" i="0" u="none" strike="noStrike" kern="1200" cap="none" spc="0" normalizeH="0" baseline="0" noProof="0" dirty="0">
              <a:ln>
                <a:noFill/>
              </a:ln>
              <a:solidFill>
                <a:srgbClr val="898989"/>
              </a:solidFill>
              <a:effectLst/>
              <a:uLnTx/>
              <a:uFillTx/>
              <a:latin typeface="Calibri" charset="0"/>
              <a:ea typeface="ＭＳ Ｐゴシック" panose="020B0600070205080204" pitchFamily="34" charset="-128"/>
              <a:cs typeface="+mn-cs"/>
            </a:endParaRPr>
          </a:p>
        </p:txBody>
      </p:sp>
      <p:pic>
        <p:nvPicPr>
          <p:cNvPr id="5" name="Picture 4" descr="Logo">
            <a:extLst>
              <a:ext uri="{FF2B5EF4-FFF2-40B4-BE49-F238E27FC236}">
                <a16:creationId xmlns:a16="http://schemas.microsoft.com/office/drawing/2014/main" id="{5E9D9D6E-8FC0-4A73-88FA-E51B3FD358E1}"/>
              </a:ext>
            </a:extLst>
          </p:cNvPr>
          <p:cNvPicPr/>
          <p:nvPr/>
        </p:nvPicPr>
        <p:blipFill>
          <a:blip r:embed="rId3" cstate="print"/>
          <a:srcRect/>
          <a:stretch>
            <a:fillRect/>
          </a:stretch>
        </p:blipFill>
        <p:spPr bwMode="auto">
          <a:xfrm>
            <a:off x="8157301" y="6090468"/>
            <a:ext cx="2330450" cy="717550"/>
          </a:xfrm>
          <a:prstGeom prst="rect">
            <a:avLst/>
          </a:prstGeom>
          <a:noFill/>
          <a:ln w="9525">
            <a:noFill/>
            <a:miter lim="800000"/>
            <a:headEnd/>
            <a:tailEnd/>
          </a:ln>
        </p:spPr>
      </p:pic>
    </p:spTree>
    <p:extLst>
      <p:ext uri="{BB962C8B-B14F-4D97-AF65-F5344CB8AC3E}">
        <p14:creationId xmlns:p14="http://schemas.microsoft.com/office/powerpoint/2010/main" val="35884728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1548" y="0"/>
            <a:ext cx="10376452" cy="888829"/>
          </a:xfrm>
        </p:spPr>
        <p:txBody>
          <a:bodyPr/>
          <a:lstStyle/>
          <a:p>
            <a:r>
              <a:rPr lang="en-ZA" sz="2400" b="1" cap="all" dirty="0">
                <a:latin typeface="Arial" panose="020B0604020202020204" pitchFamily="34" charset="0"/>
                <a:cs typeface="Arial" panose="020B0604020202020204" pitchFamily="34" charset="0"/>
              </a:rPr>
              <a:t> </a:t>
            </a:r>
            <a:br>
              <a:rPr lang="en-ZA" sz="2400" b="1" cap="all" dirty="0">
                <a:latin typeface="Arial" panose="020B0604020202020204" pitchFamily="34" charset="0"/>
                <a:cs typeface="Arial" panose="020B0604020202020204" pitchFamily="34" charset="0"/>
              </a:rPr>
            </a:br>
            <a:r>
              <a:rPr lang="en-ZA" sz="2400" b="1" cap="all" dirty="0">
                <a:latin typeface="Arial" panose="020B0604020202020204" pitchFamily="34" charset="0"/>
                <a:cs typeface="Arial" panose="020B0604020202020204" pitchFamily="34" charset="0"/>
              </a:rPr>
              <a:t/>
            </a:r>
            <a:br>
              <a:rPr lang="en-ZA" sz="2400" b="1" cap="all" dirty="0">
                <a:latin typeface="Arial" panose="020B0604020202020204" pitchFamily="34" charset="0"/>
                <a:cs typeface="Arial" panose="020B0604020202020204" pitchFamily="34" charset="0"/>
              </a:rPr>
            </a:br>
            <a:r>
              <a:rPr lang="en-ZA" sz="2400" b="1" cap="all" dirty="0">
                <a:latin typeface="Arial" panose="020B0604020202020204" pitchFamily="34" charset="0"/>
                <a:cs typeface="Arial" panose="020B0604020202020204" pitchFamily="34" charset="0"/>
              </a:rPr>
              <a:t/>
            </a:r>
            <a:br>
              <a:rPr lang="en-ZA" sz="2400" b="1" cap="all" dirty="0">
                <a:latin typeface="Arial" panose="020B0604020202020204" pitchFamily="34" charset="0"/>
                <a:cs typeface="Arial" panose="020B0604020202020204" pitchFamily="34" charset="0"/>
              </a:rPr>
            </a:br>
            <a:r>
              <a:rPr lang="en-US" sz="1800" b="1" dirty="0">
                <a:effectLst/>
                <a:latin typeface="Arial" panose="020B0604020202020204" pitchFamily="34" charset="0"/>
                <a:ea typeface="Calibri" panose="020F0502020204030204" pitchFamily="34" charset="0"/>
                <a:cs typeface="Times New Roman" panose="02020603050405020304" pitchFamily="18" charset="0"/>
              </a:rPr>
              <a:t>MONITORING FUNERALS AND OTHER CUSTOMARY EVENTS IN THE COMMUNITIES</a:t>
            </a:r>
            <a:r>
              <a:rPr lang="en-ZA" sz="1800" dirty="0">
                <a:effectLst/>
                <a:latin typeface="Calibri" panose="020F0502020204030204" pitchFamily="34" charset="0"/>
                <a:ea typeface="Calibri" panose="020F0502020204030204" pitchFamily="34" charset="0"/>
                <a:cs typeface="Times New Roman" panose="02020603050405020304" pitchFamily="18" charset="0"/>
              </a:rPr>
              <a:t/>
            </a:r>
            <a:br>
              <a:rPr lang="en-ZA" sz="1800" dirty="0">
                <a:effectLst/>
                <a:latin typeface="Calibri" panose="020F0502020204030204" pitchFamily="34" charset="0"/>
                <a:ea typeface="Calibri" panose="020F0502020204030204" pitchFamily="34" charset="0"/>
                <a:cs typeface="Times New Roman" panose="02020603050405020304" pitchFamily="18" charset="0"/>
              </a:rPr>
            </a:br>
            <a:r>
              <a:rPr lang="en-ZA" sz="1800" dirty="0">
                <a:effectLst/>
                <a:latin typeface="Calibri" panose="020F0502020204030204" pitchFamily="34" charset="0"/>
                <a:ea typeface="Calibri" panose="020F0502020204030204" pitchFamily="34" charset="0"/>
                <a:cs typeface="Times New Roman" panose="02020603050405020304" pitchFamily="18" charset="0"/>
              </a:rPr>
              <a:t/>
            </a:r>
            <a:br>
              <a:rPr lang="en-ZA" sz="1800" dirty="0">
                <a:effectLst/>
                <a:latin typeface="Calibri" panose="020F0502020204030204" pitchFamily="34" charset="0"/>
                <a:ea typeface="Calibri" panose="020F0502020204030204" pitchFamily="34" charset="0"/>
                <a:cs typeface="Times New Roman" panose="02020603050405020304" pitchFamily="18" charset="0"/>
              </a:rPr>
            </a:br>
            <a:r>
              <a:rPr lang="en-ZA" sz="1800" dirty="0">
                <a:effectLst/>
                <a:latin typeface="Calibri" panose="020F0502020204030204" pitchFamily="34" charset="0"/>
                <a:ea typeface="Calibri" panose="020F0502020204030204" pitchFamily="34" charset="0"/>
                <a:cs typeface="Times New Roman" panose="02020603050405020304" pitchFamily="18" charset="0"/>
              </a:rPr>
              <a:t/>
            </a:r>
            <a:br>
              <a:rPr lang="en-ZA" sz="1800" dirty="0">
                <a:effectLst/>
                <a:latin typeface="Calibri" panose="020F0502020204030204" pitchFamily="34" charset="0"/>
                <a:ea typeface="Calibri" panose="020F0502020204030204" pitchFamily="34" charset="0"/>
                <a:cs typeface="Times New Roman" panose="02020603050405020304" pitchFamily="18" charset="0"/>
              </a:rPr>
            </a:br>
            <a:r>
              <a:rPr lang="en-ZA" sz="2400" b="1" dirty="0">
                <a:latin typeface="Arial" panose="020B0604020202020204" pitchFamily="34" charset="0"/>
                <a:cs typeface="Arial" panose="020B0604020202020204" pitchFamily="34" charset="0"/>
              </a:rPr>
              <a:t/>
            </a:r>
            <a:br>
              <a:rPr lang="en-ZA" sz="2400" b="1" dirty="0">
                <a:latin typeface="Arial" panose="020B0604020202020204" pitchFamily="34" charset="0"/>
                <a:cs typeface="Arial" panose="020B0604020202020204" pitchFamily="34" charset="0"/>
              </a:rPr>
            </a:br>
            <a:endParaRPr lang="en-ZA"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91548" y="734787"/>
            <a:ext cx="10376452" cy="6294140"/>
          </a:xfrm>
        </p:spPr>
        <p:txBody>
          <a:bodyPr/>
          <a:lstStyle/>
          <a:p>
            <a:pPr marL="342900" lvl="0" indent="-342900" algn="just">
              <a:lnSpc>
                <a:spcPct val="150000"/>
              </a:lnSpc>
              <a:spcAft>
                <a:spcPts val="0"/>
              </a:spcAft>
              <a:buFont typeface="Arial" panose="020B0604020202020204" pitchFamily="34" charset="0"/>
              <a:buChar char="-"/>
            </a:pPr>
            <a:r>
              <a:rPr lang="en-ZA" sz="1600" dirty="0">
                <a:effectLst/>
                <a:latin typeface="Arial" panose="020B0604020202020204" pitchFamily="34" charset="0"/>
                <a:ea typeface="Calibri" panose="020F0502020204030204" pitchFamily="34" charset="0"/>
                <a:cs typeface="Times New Roman" panose="02020603050405020304" pitchFamily="18" charset="0"/>
              </a:rPr>
              <a:t>In line with regulations on funerals, traditional leaders guide communities on all protocols to be followed to curb the spread of the virus. They also lead by example as even within royal families when there is death, all the relevant Covid-19 protocol on funerals are followed.</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50000"/>
              </a:lnSpc>
              <a:spcAft>
                <a:spcPts val="0"/>
              </a:spcAft>
              <a:buNone/>
            </a:pPr>
            <a:r>
              <a:rPr lang="en-ZA" sz="1600" dirty="0">
                <a:effectLst/>
                <a:latin typeface="Arial" panose="020B0604020202020204" pitchFamily="34" charset="0"/>
                <a:ea typeface="Calibri" panose="020F0502020204030204" pitchFamily="34" charset="0"/>
                <a:cs typeface="Times New Roman" panose="02020603050405020304" pitchFamily="18" charset="0"/>
              </a:rPr>
              <a:t> </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Arial" panose="020B0604020202020204" pitchFamily="34" charset="0"/>
              <a:buChar char="-"/>
            </a:pPr>
            <a:r>
              <a:rPr lang="en-US" sz="1600" dirty="0">
                <a:effectLst/>
                <a:latin typeface="Arial" panose="020B0604020202020204" pitchFamily="34" charset="0"/>
                <a:ea typeface="Calibri" panose="020F0502020204030204" pitchFamily="34" charset="0"/>
                <a:cs typeface="Times New Roman" panose="02020603050405020304" pitchFamily="18" charset="0"/>
              </a:rPr>
              <a:t>The institution made submissions on the management of funerals and mass burials during covid-19. </a:t>
            </a:r>
            <a:r>
              <a:rPr lang="en-ZA" sz="1600" dirty="0">
                <a:effectLst/>
                <a:latin typeface="Arial" panose="020B0604020202020204" pitchFamily="34" charset="0"/>
                <a:ea typeface="Calibri" panose="020F0502020204030204" pitchFamily="34" charset="0"/>
                <a:cs typeface="Times New Roman" panose="02020603050405020304" pitchFamily="18" charset="0"/>
              </a:rPr>
              <a:t>The NHTL Traditions and Culture Committee met (teleconference) on 03 June 2020 to discuss the draft regulations on funerals. The Committee adopted the document with inputs stating amongst others that the family (head of the family or his/her delegate) must be present at the funeral parlour to confirm the body that it is the correct one before being transported to the family. Further, that the municipalities whom their burial site is getting full must approach the nearest traditional leadership to engage on the provision of burial sites. Furthermore, that rituals must be done irrespective of how the person died (all rituals should be done within the Covid-19 protocol like talking to the spirit of the person).</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p>
            <a:pPr marL="114309" indent="0">
              <a:lnSpc>
                <a:spcPct val="115000"/>
              </a:lnSpc>
              <a:spcAft>
                <a:spcPts val="0"/>
              </a:spcAft>
              <a:buNone/>
            </a:pPr>
            <a:r>
              <a:rPr lang="en-ZA" sz="1600" dirty="0">
                <a:effectLst/>
                <a:latin typeface="Arial" panose="020B0604020202020204" pitchFamily="34" charset="0"/>
                <a:ea typeface="Calibri" panose="020F0502020204030204" pitchFamily="34" charset="0"/>
                <a:cs typeface="Times New Roman" panose="02020603050405020304" pitchFamily="18" charset="0"/>
              </a:rPr>
              <a:t> </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Arial" panose="020B0604020202020204" pitchFamily="34" charset="0"/>
              <a:buChar char="-"/>
            </a:pPr>
            <a:r>
              <a:rPr lang="en-ZA" sz="1600" dirty="0">
                <a:effectLst/>
                <a:latin typeface="Arial" panose="020B0604020202020204" pitchFamily="34" charset="0"/>
                <a:ea typeface="Calibri" panose="020F0502020204030204" pitchFamily="34" charset="0"/>
                <a:cs typeface="Times New Roman" panose="02020603050405020304" pitchFamily="18" charset="0"/>
              </a:rPr>
              <a:t>Traditional leaders also had to ensure that all other customary practices are prohibited in line with covid-19 regulations.</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en-ZA" sz="1800" dirty="0">
                <a:effectLst/>
                <a:latin typeface="Arial" panose="020B0604020202020204" pitchFamily="34" charset="0"/>
                <a:ea typeface="Calibri" panose="020F0502020204030204" pitchFamily="34" charset="0"/>
                <a:cs typeface="Times New Roman" panose="02020603050405020304" pitchFamily="18" charset="0"/>
              </a:rPr>
              <a:t>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50000"/>
              </a:lnSpc>
              <a:spcAft>
                <a:spcPts val="0"/>
              </a:spcAft>
              <a:buNone/>
            </a:pPr>
            <a:endParaRPr lang="en-US" sz="1600" dirty="0">
              <a:effectLst/>
              <a:latin typeface="Arial" panose="020B0604020202020204" pitchFamily="34" charset="0"/>
              <a:ea typeface="Calibri" panose="020F0502020204030204" pitchFamily="34" charset="0"/>
              <a:cs typeface="Times New Roman" panose="02020603050405020304" pitchFamily="18" charset="0"/>
            </a:endParaRPr>
          </a:p>
          <a:p>
            <a:pPr marL="342900" indent="-342900" algn="just">
              <a:lnSpc>
                <a:spcPct val="150000"/>
              </a:lnSpc>
              <a:spcAft>
                <a:spcPts val="0"/>
              </a:spcAft>
              <a:buFont typeface="Arial" panose="020B0604020202020204" pitchFamily="34" charset="0"/>
              <a:buChar char="-"/>
            </a:pP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Arial" panose="020B0604020202020204" pitchFamily="34" charset="0"/>
              <a:buChar char="-"/>
            </a:pP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Aft>
                <a:spcPts val="1000"/>
              </a:spcAft>
              <a:buNone/>
            </a:pPr>
            <a:r>
              <a:rPr lang="en-ZA" sz="1800" dirty="0">
                <a:effectLst/>
                <a:latin typeface="Arial" panose="020B0604020202020204" pitchFamily="34" charset="0"/>
                <a:ea typeface="Calibri" panose="020F0502020204030204" pitchFamily="34" charset="0"/>
                <a:cs typeface="Times New Roman" panose="02020603050405020304" pitchFamily="18" charset="0"/>
              </a:rPr>
              <a:t>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50000"/>
              </a:lnSpc>
              <a:spcAft>
                <a:spcPts val="0"/>
              </a:spcAft>
              <a:buFont typeface="+mj-lt"/>
              <a:buAutoNum type="arabicPeriod"/>
            </a:pPr>
            <a:endParaRPr lang="en-ZA" sz="1800" dirty="0">
              <a:latin typeface="Arial" panose="020B0604020202020204" pitchFamily="34" charset="0"/>
              <a:cs typeface="Times New Roman" panose="02020603050405020304" pitchFamily="18" charset="0"/>
            </a:endParaRPr>
          </a:p>
          <a:p>
            <a:pPr marL="742950" lvl="1" indent="-285750" algn="just">
              <a:lnSpc>
                <a:spcPct val="150000"/>
              </a:lnSpc>
              <a:spcAft>
                <a:spcPts val="0"/>
              </a:spcAft>
              <a:buFont typeface="+mj-lt"/>
              <a:buAutoNum type="arabicPeriod"/>
            </a:pPr>
            <a:endParaRPr lang="en-ZA" sz="1800" dirty="0">
              <a:latin typeface="Arial" panose="020B0604020202020204" pitchFamily="34" charset="0"/>
              <a:cs typeface="Times New Roman" panose="02020603050405020304" pitchFamily="18" charset="0"/>
            </a:endParaRPr>
          </a:p>
          <a:p>
            <a:pPr marL="742950" lvl="1" indent="-285750" algn="just">
              <a:lnSpc>
                <a:spcPct val="150000"/>
              </a:lnSpc>
              <a:spcAft>
                <a:spcPts val="0"/>
              </a:spcAft>
              <a:buFont typeface="+mj-lt"/>
              <a:buAutoNum type="arabicPeriod"/>
            </a:pPr>
            <a:endParaRPr lang="en-ZA" sz="1800" dirty="0">
              <a:latin typeface="Arial" panose="020B0604020202020204" pitchFamily="34" charset="0"/>
              <a:cs typeface="Times New Roman" panose="02020603050405020304" pitchFamily="18" charset="0"/>
            </a:endParaRPr>
          </a:p>
          <a:p>
            <a:pPr marL="457200" lvl="1" indent="0" algn="just">
              <a:lnSpc>
                <a:spcPct val="150000"/>
              </a:lnSpc>
              <a:spcAft>
                <a:spcPts val="0"/>
              </a:spcAft>
              <a:buNone/>
            </a:pPr>
            <a:endParaRPr lang="en-ZA" sz="1800" dirty="0">
              <a:latin typeface="Arial" panose="020B0604020202020204" pitchFamily="34"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marL="0" marR="0" lvl="0" indent="0" algn="r" defTabSz="342900" rtl="0" eaLnBrk="1" fontAlgn="base" latinLnBrk="0" hangingPunct="1">
              <a:lnSpc>
                <a:spcPct val="100000"/>
              </a:lnSpc>
              <a:spcBef>
                <a:spcPct val="0"/>
              </a:spcBef>
              <a:spcAft>
                <a:spcPct val="0"/>
              </a:spcAft>
              <a:buClrTx/>
              <a:buSzTx/>
              <a:buFontTx/>
              <a:buNone/>
              <a:tabLst/>
              <a:defRPr/>
            </a:pPr>
            <a:fld id="{FB6ADE51-9540-4B80-AD96-1CEC5B9E114B}" type="slidenum">
              <a:rPr kumimoji="0" lang="en-US" altLang="en-US" sz="1200" b="0" i="0" u="none" strike="noStrike" kern="1200" cap="none" spc="0" normalizeH="0" baseline="0" noProof="0">
                <a:ln>
                  <a:noFill/>
                </a:ln>
                <a:solidFill>
                  <a:srgbClr val="898989"/>
                </a:solidFill>
                <a:effectLst/>
                <a:uLnTx/>
                <a:uFillTx/>
                <a:latin typeface="Calibri" charset="0"/>
                <a:ea typeface="ＭＳ Ｐゴシック" panose="020B0600070205080204" pitchFamily="34" charset="-128"/>
                <a:cs typeface="+mn-cs"/>
              </a:rPr>
              <a:pPr marL="0" marR="0" lvl="0" indent="0" algn="r" defTabSz="342900" rtl="0" eaLnBrk="1" fontAlgn="base" latinLnBrk="0" hangingPunct="1">
                <a:lnSpc>
                  <a:spcPct val="100000"/>
                </a:lnSpc>
                <a:spcBef>
                  <a:spcPct val="0"/>
                </a:spcBef>
                <a:spcAft>
                  <a:spcPct val="0"/>
                </a:spcAft>
                <a:buClrTx/>
                <a:buSzTx/>
                <a:buFontTx/>
                <a:buNone/>
                <a:tabLst/>
                <a:defRPr/>
              </a:pPr>
              <a:t>22</a:t>
            </a:fld>
            <a:endParaRPr kumimoji="0" lang="en-US" altLang="en-US" sz="1200" b="0" i="0" u="none" strike="noStrike" kern="1200" cap="none" spc="0" normalizeH="0" baseline="0" noProof="0" dirty="0">
              <a:ln>
                <a:noFill/>
              </a:ln>
              <a:solidFill>
                <a:srgbClr val="898989"/>
              </a:solidFill>
              <a:effectLst/>
              <a:uLnTx/>
              <a:uFillTx/>
              <a:latin typeface="Calibri" charset="0"/>
              <a:ea typeface="ＭＳ Ｐゴシック" panose="020B0600070205080204" pitchFamily="34" charset="-128"/>
              <a:cs typeface="+mn-cs"/>
            </a:endParaRPr>
          </a:p>
        </p:txBody>
      </p:sp>
      <p:pic>
        <p:nvPicPr>
          <p:cNvPr id="5" name="Picture 4" descr="Logo">
            <a:extLst>
              <a:ext uri="{FF2B5EF4-FFF2-40B4-BE49-F238E27FC236}">
                <a16:creationId xmlns:a16="http://schemas.microsoft.com/office/drawing/2014/main" id="{5E9D9D6E-8FC0-4A73-88FA-E51B3FD358E1}"/>
              </a:ext>
            </a:extLst>
          </p:cNvPr>
          <p:cNvPicPr/>
          <p:nvPr/>
        </p:nvPicPr>
        <p:blipFill>
          <a:blip r:embed="rId3" cstate="print"/>
          <a:srcRect/>
          <a:stretch>
            <a:fillRect/>
          </a:stretch>
        </p:blipFill>
        <p:spPr bwMode="auto">
          <a:xfrm>
            <a:off x="8157301" y="6090468"/>
            <a:ext cx="2330450" cy="717550"/>
          </a:xfrm>
          <a:prstGeom prst="rect">
            <a:avLst/>
          </a:prstGeom>
          <a:noFill/>
          <a:ln w="9525">
            <a:noFill/>
            <a:miter lim="800000"/>
            <a:headEnd/>
            <a:tailEnd/>
          </a:ln>
        </p:spPr>
      </p:pic>
    </p:spTree>
    <p:extLst>
      <p:ext uri="{BB962C8B-B14F-4D97-AF65-F5344CB8AC3E}">
        <p14:creationId xmlns:p14="http://schemas.microsoft.com/office/powerpoint/2010/main" val="6609897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1548" y="0"/>
            <a:ext cx="10376452" cy="888829"/>
          </a:xfrm>
        </p:spPr>
        <p:txBody>
          <a:bodyPr/>
          <a:lstStyle/>
          <a:p>
            <a:r>
              <a:rPr lang="en-ZA" sz="2400" b="1" cap="all" dirty="0">
                <a:latin typeface="Arial" panose="020B0604020202020204" pitchFamily="34" charset="0"/>
                <a:cs typeface="Arial" panose="020B0604020202020204" pitchFamily="34" charset="0"/>
              </a:rPr>
              <a:t> </a:t>
            </a:r>
            <a:br>
              <a:rPr lang="en-ZA" sz="2400" b="1" cap="all" dirty="0">
                <a:latin typeface="Arial" panose="020B0604020202020204" pitchFamily="34" charset="0"/>
                <a:cs typeface="Arial" panose="020B0604020202020204" pitchFamily="34" charset="0"/>
              </a:rPr>
            </a:br>
            <a:r>
              <a:rPr lang="en-ZA" sz="2400" b="1" cap="all" dirty="0">
                <a:latin typeface="Arial" panose="020B0604020202020204" pitchFamily="34" charset="0"/>
                <a:cs typeface="Arial" panose="020B0604020202020204" pitchFamily="34" charset="0"/>
              </a:rPr>
              <a:t/>
            </a:r>
            <a:br>
              <a:rPr lang="en-ZA" sz="2400" b="1" cap="all" dirty="0">
                <a:latin typeface="Arial" panose="020B0604020202020204" pitchFamily="34" charset="0"/>
                <a:cs typeface="Arial" panose="020B0604020202020204" pitchFamily="34" charset="0"/>
              </a:rPr>
            </a:br>
            <a:r>
              <a:rPr lang="en-ZA" sz="2400" b="1" cap="all" dirty="0">
                <a:latin typeface="Arial" panose="020B0604020202020204" pitchFamily="34" charset="0"/>
                <a:cs typeface="Arial" panose="020B0604020202020204" pitchFamily="34" charset="0"/>
              </a:rPr>
              <a:t/>
            </a:r>
            <a:br>
              <a:rPr lang="en-ZA" sz="2400" b="1" cap="all" dirty="0">
                <a:latin typeface="Arial" panose="020B0604020202020204" pitchFamily="34" charset="0"/>
                <a:cs typeface="Arial" panose="020B0604020202020204" pitchFamily="34" charset="0"/>
              </a:rPr>
            </a:br>
            <a:r>
              <a:rPr lang="en-US" sz="1800" b="1" dirty="0">
                <a:effectLst/>
                <a:latin typeface="Arial" panose="020B0604020202020204" pitchFamily="34" charset="0"/>
                <a:ea typeface="Calibri" panose="020F0502020204030204" pitchFamily="34" charset="0"/>
                <a:cs typeface="Times New Roman" panose="02020603050405020304" pitchFamily="18" charset="0"/>
              </a:rPr>
              <a:t>MONITORING FUNERALS AND OTHER CUSTOMARY EVENTS IN THE COMMUNITIES</a:t>
            </a:r>
            <a:r>
              <a:rPr lang="en-ZA" sz="1800" dirty="0">
                <a:effectLst/>
                <a:latin typeface="Calibri" panose="020F0502020204030204" pitchFamily="34" charset="0"/>
                <a:ea typeface="Calibri" panose="020F0502020204030204" pitchFamily="34" charset="0"/>
                <a:cs typeface="Times New Roman" panose="02020603050405020304" pitchFamily="18" charset="0"/>
              </a:rPr>
              <a:t/>
            </a:r>
            <a:br>
              <a:rPr lang="en-ZA" sz="1800" dirty="0">
                <a:effectLst/>
                <a:latin typeface="Calibri" panose="020F0502020204030204" pitchFamily="34" charset="0"/>
                <a:ea typeface="Calibri" panose="020F0502020204030204" pitchFamily="34" charset="0"/>
                <a:cs typeface="Times New Roman" panose="02020603050405020304" pitchFamily="18" charset="0"/>
              </a:rPr>
            </a:br>
            <a:r>
              <a:rPr lang="en-ZA" sz="1800" dirty="0">
                <a:effectLst/>
                <a:latin typeface="Calibri" panose="020F0502020204030204" pitchFamily="34" charset="0"/>
                <a:ea typeface="Calibri" panose="020F0502020204030204" pitchFamily="34" charset="0"/>
                <a:cs typeface="Times New Roman" panose="02020603050405020304" pitchFamily="18" charset="0"/>
              </a:rPr>
              <a:t/>
            </a:r>
            <a:br>
              <a:rPr lang="en-ZA" sz="1800" dirty="0">
                <a:effectLst/>
                <a:latin typeface="Calibri" panose="020F0502020204030204" pitchFamily="34" charset="0"/>
                <a:ea typeface="Calibri" panose="020F0502020204030204" pitchFamily="34" charset="0"/>
                <a:cs typeface="Times New Roman" panose="02020603050405020304" pitchFamily="18" charset="0"/>
              </a:rPr>
            </a:br>
            <a:r>
              <a:rPr lang="en-ZA" sz="1800" dirty="0">
                <a:effectLst/>
                <a:latin typeface="Calibri" panose="020F0502020204030204" pitchFamily="34" charset="0"/>
                <a:ea typeface="Calibri" panose="020F0502020204030204" pitchFamily="34" charset="0"/>
                <a:cs typeface="Times New Roman" panose="02020603050405020304" pitchFamily="18" charset="0"/>
              </a:rPr>
              <a:t/>
            </a:r>
            <a:br>
              <a:rPr lang="en-ZA" sz="1800" dirty="0">
                <a:effectLst/>
                <a:latin typeface="Calibri" panose="020F0502020204030204" pitchFamily="34" charset="0"/>
                <a:ea typeface="Calibri" panose="020F0502020204030204" pitchFamily="34" charset="0"/>
                <a:cs typeface="Times New Roman" panose="02020603050405020304" pitchFamily="18" charset="0"/>
              </a:rPr>
            </a:br>
            <a:r>
              <a:rPr lang="en-ZA" sz="2400" b="1" dirty="0">
                <a:latin typeface="Arial" panose="020B0604020202020204" pitchFamily="34" charset="0"/>
                <a:cs typeface="Arial" panose="020B0604020202020204" pitchFamily="34" charset="0"/>
              </a:rPr>
              <a:t/>
            </a:r>
            <a:br>
              <a:rPr lang="en-ZA" sz="2400" b="1" dirty="0">
                <a:latin typeface="Arial" panose="020B0604020202020204" pitchFamily="34" charset="0"/>
                <a:cs typeface="Arial" panose="020B0604020202020204" pitchFamily="34" charset="0"/>
              </a:rPr>
            </a:br>
            <a:endParaRPr lang="en-ZA"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91548" y="734787"/>
            <a:ext cx="10376452" cy="6294140"/>
          </a:xfrm>
        </p:spPr>
        <p:txBody>
          <a:bodyPr/>
          <a:lstStyle/>
          <a:p>
            <a:pPr marL="342900" lvl="0" indent="-342900" algn="just">
              <a:lnSpc>
                <a:spcPct val="150000"/>
              </a:lnSpc>
              <a:spcAft>
                <a:spcPts val="800"/>
              </a:spcAft>
              <a:buFont typeface="Arial" panose="020B0604020202020204" pitchFamily="34" charset="0"/>
              <a:buChar char="-"/>
              <a:tabLst>
                <a:tab pos="1021080" algn="l"/>
              </a:tabLst>
            </a:pPr>
            <a:r>
              <a:rPr lang="en-ZA" sz="1800" dirty="0">
                <a:effectLst/>
                <a:latin typeface="Arial" panose="020B0604020202020204" pitchFamily="34" charset="0"/>
                <a:ea typeface="Calibri" panose="020F0502020204030204" pitchFamily="34" charset="0"/>
                <a:cs typeface="Times New Roman" panose="02020603050405020304" pitchFamily="18" charset="0"/>
              </a:rPr>
              <a:t>The Pink Drive Outreach Programme was done in the Traditional Councils (</a:t>
            </a:r>
            <a:r>
              <a:rPr lang="en-ZA" sz="1800" dirty="0" err="1">
                <a:effectLst/>
                <a:latin typeface="Arial" panose="020B0604020202020204" pitchFamily="34" charset="0"/>
                <a:ea typeface="Calibri" panose="020F0502020204030204" pitchFamily="34" charset="0"/>
                <a:cs typeface="Times New Roman" panose="02020603050405020304" pitchFamily="18" charset="0"/>
              </a:rPr>
              <a:t>AmaNdebele</a:t>
            </a:r>
            <a:r>
              <a:rPr lang="en-ZA" sz="1800" dirty="0">
                <a:effectLst/>
                <a:latin typeface="Arial" panose="020B0604020202020204" pitchFamily="34" charset="0"/>
                <a:ea typeface="Calibri" panose="020F0502020204030204" pitchFamily="34" charset="0"/>
                <a:cs typeface="Times New Roman" panose="02020603050405020304" pitchFamily="18" charset="0"/>
              </a:rPr>
              <a:t> a </a:t>
            </a:r>
            <a:r>
              <a:rPr lang="en-ZA" sz="1800" dirty="0" err="1">
                <a:effectLst/>
                <a:latin typeface="Arial" panose="020B0604020202020204" pitchFamily="34" charset="0"/>
                <a:ea typeface="Calibri" panose="020F0502020204030204" pitchFamily="34" charset="0"/>
                <a:cs typeface="Times New Roman" panose="02020603050405020304" pitchFamily="18" charset="0"/>
              </a:rPr>
              <a:t>Lebelo</a:t>
            </a:r>
            <a:r>
              <a:rPr lang="en-ZA" sz="1800" dirty="0">
                <a:effectLst/>
                <a:latin typeface="Arial" panose="020B0604020202020204" pitchFamily="34" charset="0"/>
                <a:ea typeface="Calibri" panose="020F0502020204030204" pitchFamily="34" charset="0"/>
                <a:cs typeface="Times New Roman" panose="02020603050405020304" pitchFamily="18" charset="0"/>
              </a:rPr>
              <a:t> and </a:t>
            </a:r>
            <a:r>
              <a:rPr lang="en-ZA" sz="1800" dirty="0" err="1">
                <a:effectLst/>
                <a:latin typeface="Arial" panose="020B0604020202020204" pitchFamily="34" charset="0"/>
                <a:ea typeface="Calibri" panose="020F0502020204030204" pitchFamily="34" charset="0"/>
                <a:cs typeface="Times New Roman" panose="02020603050405020304" pitchFamily="18" charset="0"/>
              </a:rPr>
              <a:t>Sokhulumi</a:t>
            </a:r>
            <a:r>
              <a:rPr lang="en-ZA" sz="1800" dirty="0">
                <a:effectLst/>
                <a:latin typeface="Arial" panose="020B0604020202020204" pitchFamily="34" charset="0"/>
                <a:ea typeface="Calibri" panose="020F0502020204030204" pitchFamily="34" charset="0"/>
                <a:cs typeface="Times New Roman" panose="02020603050405020304" pitchFamily="18" charset="0"/>
              </a:rPr>
              <a:t>) in Gauteng, and the various districts in KwaZulu-Natal. In KZN the Pink Drive Outreach was combined with the Village to Village Initiative.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Arial" panose="020B0604020202020204" pitchFamily="34" charset="0"/>
              <a:buChar char="-"/>
              <a:tabLst>
                <a:tab pos="1021080" algn="l"/>
              </a:tabLst>
            </a:pPr>
            <a:r>
              <a:rPr lang="en-ZA" sz="1800" dirty="0">
                <a:effectLst/>
                <a:latin typeface="Arial" panose="020B0604020202020204" pitchFamily="34" charset="0"/>
                <a:ea typeface="Calibri" panose="020F0502020204030204" pitchFamily="34" charset="0"/>
                <a:cs typeface="Times New Roman" panose="02020603050405020304" pitchFamily="18" charset="0"/>
              </a:rPr>
              <a:t>Through the Pink Drive Programme, the DSD, the NHTL and other organisations visited identified areas (including those of traditional leaders) in Gauteng and KwaZulu-Natal to get people tested for the following diseases: </a:t>
            </a:r>
            <a:r>
              <a:rPr lang="en-ZA" sz="1800" dirty="0">
                <a:latin typeface="Calibri" panose="020F0502020204030204" pitchFamily="34" charset="0"/>
                <a:ea typeface="Calibri" panose="020F0502020204030204" pitchFamily="34" charset="0"/>
                <a:cs typeface="Times New Roman" panose="02020603050405020304" pitchFamily="18" charset="0"/>
              </a:rPr>
              <a:t> </a:t>
            </a:r>
            <a:r>
              <a:rPr lang="en-ZA" sz="1800" dirty="0">
                <a:effectLst/>
                <a:latin typeface="Arial" panose="020B0604020202020204" pitchFamily="34" charset="0"/>
                <a:ea typeface="Calibri" panose="020F0502020204030204" pitchFamily="34" charset="0"/>
                <a:cs typeface="Times New Roman" panose="02020603050405020304" pitchFamily="18" charset="0"/>
              </a:rPr>
              <a:t>Breast cancer;</a:t>
            </a:r>
            <a:r>
              <a:rPr lang="en-ZA" sz="1800" dirty="0">
                <a:latin typeface="Calibri" panose="020F0502020204030204" pitchFamily="34" charset="0"/>
                <a:ea typeface="Calibri" panose="020F0502020204030204" pitchFamily="34" charset="0"/>
                <a:cs typeface="Times New Roman" panose="02020603050405020304" pitchFamily="18" charset="0"/>
              </a:rPr>
              <a:t> </a:t>
            </a:r>
            <a:r>
              <a:rPr lang="en-ZA" sz="1800" dirty="0">
                <a:effectLst/>
                <a:latin typeface="Arial" panose="020B0604020202020204" pitchFamily="34" charset="0"/>
                <a:ea typeface="Calibri" panose="020F0502020204030204" pitchFamily="34" charset="0"/>
                <a:cs typeface="Times New Roman" panose="02020603050405020304" pitchFamily="18" charset="0"/>
              </a:rPr>
              <a:t>Cervical cancer;</a:t>
            </a:r>
            <a:r>
              <a:rPr lang="en-ZA" sz="1800" dirty="0">
                <a:latin typeface="Calibri" panose="020F0502020204030204" pitchFamily="34" charset="0"/>
                <a:ea typeface="Calibri" panose="020F0502020204030204" pitchFamily="34" charset="0"/>
                <a:cs typeface="Times New Roman" panose="02020603050405020304" pitchFamily="18" charset="0"/>
              </a:rPr>
              <a:t> </a:t>
            </a:r>
            <a:r>
              <a:rPr lang="en-ZA" sz="1800" dirty="0">
                <a:effectLst/>
                <a:latin typeface="Arial" panose="020B0604020202020204" pitchFamily="34" charset="0"/>
                <a:ea typeface="Calibri" panose="020F0502020204030204" pitchFamily="34" charset="0"/>
                <a:cs typeface="Times New Roman" panose="02020603050405020304" pitchFamily="18" charset="0"/>
              </a:rPr>
              <a:t>Prostate cancer;</a:t>
            </a:r>
            <a:r>
              <a:rPr lang="en-ZA" sz="1800" dirty="0">
                <a:latin typeface="Calibri" panose="020F0502020204030204" pitchFamily="34" charset="0"/>
                <a:ea typeface="Calibri" panose="020F0502020204030204" pitchFamily="34" charset="0"/>
                <a:cs typeface="Times New Roman" panose="02020603050405020304" pitchFamily="18" charset="0"/>
              </a:rPr>
              <a:t> </a:t>
            </a:r>
            <a:r>
              <a:rPr lang="en-ZA" sz="1800" dirty="0">
                <a:effectLst/>
                <a:latin typeface="Arial" panose="020B0604020202020204" pitchFamily="34" charset="0"/>
                <a:ea typeface="Calibri" panose="020F0502020204030204" pitchFamily="34" charset="0"/>
                <a:cs typeface="Times New Roman" panose="02020603050405020304" pitchFamily="18" charset="0"/>
              </a:rPr>
              <a:t>Testicular cancer; </a:t>
            </a:r>
            <a:r>
              <a:rPr lang="en-ZA" sz="1800" dirty="0">
                <a:latin typeface="Calibri" panose="020F0502020204030204" pitchFamily="34" charset="0"/>
                <a:ea typeface="Calibri" panose="020F0502020204030204" pitchFamily="34" charset="0"/>
                <a:cs typeface="Times New Roman" panose="02020603050405020304" pitchFamily="18" charset="0"/>
              </a:rPr>
              <a:t> </a:t>
            </a:r>
            <a:r>
              <a:rPr lang="en-ZA" sz="1800" dirty="0">
                <a:effectLst/>
                <a:latin typeface="Arial" panose="020B0604020202020204" pitchFamily="34" charset="0"/>
                <a:ea typeface="Calibri" panose="020F0502020204030204" pitchFamily="34" charset="0"/>
                <a:cs typeface="Times New Roman" panose="02020603050405020304" pitchFamily="18" charset="0"/>
              </a:rPr>
              <a:t>COVID-19;</a:t>
            </a:r>
            <a:r>
              <a:rPr lang="en-ZA" sz="1800" dirty="0">
                <a:latin typeface="Calibri" panose="020F0502020204030204" pitchFamily="34" charset="0"/>
                <a:ea typeface="Calibri" panose="020F0502020204030204" pitchFamily="34" charset="0"/>
                <a:cs typeface="Times New Roman" panose="02020603050405020304" pitchFamily="18" charset="0"/>
              </a:rPr>
              <a:t> </a:t>
            </a:r>
            <a:r>
              <a:rPr lang="en-ZA" sz="1800" dirty="0">
                <a:effectLst/>
                <a:latin typeface="Arial" panose="020B0604020202020204" pitchFamily="34" charset="0"/>
                <a:ea typeface="Calibri" panose="020F0502020204030204" pitchFamily="34" charset="0"/>
                <a:cs typeface="Times New Roman" panose="02020603050405020304" pitchFamily="18" charset="0"/>
              </a:rPr>
              <a:t>HIV; </a:t>
            </a:r>
            <a:r>
              <a:rPr lang="en-ZA" sz="1800" dirty="0">
                <a:latin typeface="Calibri" panose="020F0502020204030204" pitchFamily="34" charset="0"/>
                <a:ea typeface="Calibri" panose="020F0502020204030204" pitchFamily="34" charset="0"/>
                <a:cs typeface="Times New Roman" panose="02020603050405020304" pitchFamily="18" charset="0"/>
              </a:rPr>
              <a:t> </a:t>
            </a:r>
            <a:r>
              <a:rPr lang="en-ZA" sz="1800" dirty="0">
                <a:effectLst/>
                <a:latin typeface="Arial" panose="020B0604020202020204" pitchFamily="34" charset="0"/>
                <a:ea typeface="Calibri" panose="020F0502020204030204" pitchFamily="34" charset="0"/>
                <a:cs typeface="Times New Roman" panose="02020603050405020304" pitchFamily="18" charset="0"/>
              </a:rPr>
              <a:t>Drug addiction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1000"/>
              </a:spcAft>
              <a:buFont typeface="Arial" panose="020B0604020202020204" pitchFamily="34" charset="0"/>
              <a:buChar char="-"/>
            </a:pPr>
            <a:r>
              <a:rPr lang="en-ZA" sz="1800" dirty="0">
                <a:effectLst/>
                <a:latin typeface="Arial" panose="020B0604020202020204" pitchFamily="34" charset="0"/>
                <a:ea typeface="Calibri" panose="020F0502020204030204" pitchFamily="34" charset="0"/>
                <a:cs typeface="Times New Roman" panose="02020603050405020304" pitchFamily="18" charset="0"/>
              </a:rPr>
              <a:t>During the Prink Drive and Village to Village Initiative, members of the communities were also educated about good hygiene practices. Packages of PPEs were donated to Traditional Councils in whose areas the Programmes took place.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50000"/>
              </a:lnSpc>
              <a:spcAft>
                <a:spcPts val="0"/>
              </a:spcAft>
              <a:buNone/>
            </a:pP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342900" indent="-342900" algn="just">
              <a:lnSpc>
                <a:spcPct val="150000"/>
              </a:lnSpc>
              <a:spcAft>
                <a:spcPts val="0"/>
              </a:spcAft>
              <a:buFont typeface="Arial" panose="020B0604020202020204" pitchFamily="34" charset="0"/>
              <a:buChar char="-"/>
            </a:pP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Arial" panose="020B0604020202020204" pitchFamily="34" charset="0"/>
              <a:buChar char="-"/>
            </a:pP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Aft>
                <a:spcPts val="1000"/>
              </a:spcAft>
              <a:buNone/>
            </a:pPr>
            <a:r>
              <a:rPr lang="en-ZA" sz="1800" dirty="0">
                <a:effectLst/>
                <a:latin typeface="Arial" panose="020B0604020202020204" pitchFamily="34" charset="0"/>
                <a:ea typeface="Calibri" panose="020F0502020204030204" pitchFamily="34" charset="0"/>
                <a:cs typeface="Times New Roman" panose="02020603050405020304" pitchFamily="18" charset="0"/>
              </a:rPr>
              <a:t>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50000"/>
              </a:lnSpc>
              <a:spcAft>
                <a:spcPts val="0"/>
              </a:spcAft>
              <a:buFont typeface="+mj-lt"/>
              <a:buAutoNum type="arabicPeriod"/>
            </a:pPr>
            <a:endParaRPr lang="en-ZA" sz="1800" dirty="0">
              <a:latin typeface="Arial" panose="020B0604020202020204" pitchFamily="34" charset="0"/>
              <a:cs typeface="Times New Roman" panose="02020603050405020304" pitchFamily="18" charset="0"/>
            </a:endParaRPr>
          </a:p>
          <a:p>
            <a:pPr marL="742950" lvl="1" indent="-285750" algn="just">
              <a:lnSpc>
                <a:spcPct val="150000"/>
              </a:lnSpc>
              <a:spcAft>
                <a:spcPts val="0"/>
              </a:spcAft>
              <a:buFont typeface="+mj-lt"/>
              <a:buAutoNum type="arabicPeriod"/>
            </a:pPr>
            <a:endParaRPr lang="en-ZA" sz="1800" dirty="0">
              <a:latin typeface="Arial" panose="020B0604020202020204" pitchFamily="34" charset="0"/>
              <a:cs typeface="Times New Roman" panose="02020603050405020304" pitchFamily="18" charset="0"/>
            </a:endParaRPr>
          </a:p>
          <a:p>
            <a:pPr marL="742950" lvl="1" indent="-285750" algn="just">
              <a:lnSpc>
                <a:spcPct val="150000"/>
              </a:lnSpc>
              <a:spcAft>
                <a:spcPts val="0"/>
              </a:spcAft>
              <a:buFont typeface="+mj-lt"/>
              <a:buAutoNum type="arabicPeriod"/>
            </a:pPr>
            <a:endParaRPr lang="en-ZA" sz="1800" dirty="0">
              <a:latin typeface="Arial" panose="020B0604020202020204" pitchFamily="34" charset="0"/>
              <a:cs typeface="Times New Roman" panose="02020603050405020304" pitchFamily="18" charset="0"/>
            </a:endParaRPr>
          </a:p>
          <a:p>
            <a:pPr marL="457200" lvl="1" indent="0" algn="just">
              <a:lnSpc>
                <a:spcPct val="150000"/>
              </a:lnSpc>
              <a:spcAft>
                <a:spcPts val="0"/>
              </a:spcAft>
              <a:buNone/>
            </a:pPr>
            <a:endParaRPr lang="en-ZA" sz="1800" dirty="0">
              <a:latin typeface="Arial" panose="020B0604020202020204" pitchFamily="34"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marL="0" marR="0" lvl="0" indent="0" algn="r" defTabSz="342900" rtl="0" eaLnBrk="1" fontAlgn="base" latinLnBrk="0" hangingPunct="1">
              <a:lnSpc>
                <a:spcPct val="100000"/>
              </a:lnSpc>
              <a:spcBef>
                <a:spcPct val="0"/>
              </a:spcBef>
              <a:spcAft>
                <a:spcPct val="0"/>
              </a:spcAft>
              <a:buClrTx/>
              <a:buSzTx/>
              <a:buFontTx/>
              <a:buNone/>
              <a:tabLst/>
              <a:defRPr/>
            </a:pPr>
            <a:fld id="{FB6ADE51-9540-4B80-AD96-1CEC5B9E114B}" type="slidenum">
              <a:rPr kumimoji="0" lang="en-US" altLang="en-US" sz="1200" b="0" i="0" u="none" strike="noStrike" kern="1200" cap="none" spc="0" normalizeH="0" baseline="0" noProof="0">
                <a:ln>
                  <a:noFill/>
                </a:ln>
                <a:solidFill>
                  <a:srgbClr val="898989"/>
                </a:solidFill>
                <a:effectLst/>
                <a:uLnTx/>
                <a:uFillTx/>
                <a:latin typeface="Calibri" charset="0"/>
                <a:ea typeface="ＭＳ Ｐゴシック" panose="020B0600070205080204" pitchFamily="34" charset="-128"/>
                <a:cs typeface="+mn-cs"/>
              </a:rPr>
              <a:pPr marL="0" marR="0" lvl="0" indent="0" algn="r" defTabSz="342900" rtl="0" eaLnBrk="1" fontAlgn="base" latinLnBrk="0" hangingPunct="1">
                <a:lnSpc>
                  <a:spcPct val="100000"/>
                </a:lnSpc>
                <a:spcBef>
                  <a:spcPct val="0"/>
                </a:spcBef>
                <a:spcAft>
                  <a:spcPct val="0"/>
                </a:spcAft>
                <a:buClrTx/>
                <a:buSzTx/>
                <a:buFontTx/>
                <a:buNone/>
                <a:tabLst/>
                <a:defRPr/>
              </a:pPr>
              <a:t>23</a:t>
            </a:fld>
            <a:endParaRPr kumimoji="0" lang="en-US" altLang="en-US" sz="1200" b="0" i="0" u="none" strike="noStrike" kern="1200" cap="none" spc="0" normalizeH="0" baseline="0" noProof="0" dirty="0">
              <a:ln>
                <a:noFill/>
              </a:ln>
              <a:solidFill>
                <a:srgbClr val="898989"/>
              </a:solidFill>
              <a:effectLst/>
              <a:uLnTx/>
              <a:uFillTx/>
              <a:latin typeface="Calibri" charset="0"/>
              <a:ea typeface="ＭＳ Ｐゴシック" panose="020B0600070205080204" pitchFamily="34" charset="-128"/>
              <a:cs typeface="+mn-cs"/>
            </a:endParaRPr>
          </a:p>
        </p:txBody>
      </p:sp>
      <p:pic>
        <p:nvPicPr>
          <p:cNvPr id="5" name="Picture 4" descr="Logo">
            <a:extLst>
              <a:ext uri="{FF2B5EF4-FFF2-40B4-BE49-F238E27FC236}">
                <a16:creationId xmlns:a16="http://schemas.microsoft.com/office/drawing/2014/main" id="{5E9D9D6E-8FC0-4A73-88FA-E51B3FD358E1}"/>
              </a:ext>
            </a:extLst>
          </p:cNvPr>
          <p:cNvPicPr/>
          <p:nvPr/>
        </p:nvPicPr>
        <p:blipFill>
          <a:blip r:embed="rId3" cstate="print"/>
          <a:srcRect/>
          <a:stretch>
            <a:fillRect/>
          </a:stretch>
        </p:blipFill>
        <p:spPr bwMode="auto">
          <a:xfrm>
            <a:off x="8157301" y="6090468"/>
            <a:ext cx="2330450" cy="717550"/>
          </a:xfrm>
          <a:prstGeom prst="rect">
            <a:avLst/>
          </a:prstGeom>
          <a:noFill/>
          <a:ln w="9525">
            <a:noFill/>
            <a:miter lim="800000"/>
            <a:headEnd/>
            <a:tailEnd/>
          </a:ln>
        </p:spPr>
      </p:pic>
    </p:spTree>
    <p:extLst>
      <p:ext uri="{BB962C8B-B14F-4D97-AF65-F5344CB8AC3E}">
        <p14:creationId xmlns:p14="http://schemas.microsoft.com/office/powerpoint/2010/main" val="30980465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1548" y="0"/>
            <a:ext cx="10376452" cy="888829"/>
          </a:xfrm>
        </p:spPr>
        <p:txBody>
          <a:bodyPr/>
          <a:lstStyle/>
          <a:p>
            <a:r>
              <a:rPr lang="en-ZA" sz="2400" b="1" cap="all" dirty="0">
                <a:latin typeface="Arial" panose="020B0604020202020204" pitchFamily="34" charset="0"/>
                <a:cs typeface="Arial" panose="020B0604020202020204" pitchFamily="34" charset="0"/>
              </a:rPr>
              <a:t> </a:t>
            </a:r>
            <a:br>
              <a:rPr lang="en-ZA" sz="2400" b="1" cap="all" dirty="0">
                <a:latin typeface="Arial" panose="020B0604020202020204" pitchFamily="34" charset="0"/>
                <a:cs typeface="Arial" panose="020B0604020202020204" pitchFamily="34" charset="0"/>
              </a:rPr>
            </a:br>
            <a:r>
              <a:rPr lang="en-ZA" sz="2400" b="1" cap="all" dirty="0">
                <a:latin typeface="Arial" panose="020B0604020202020204" pitchFamily="34" charset="0"/>
                <a:cs typeface="Arial" panose="020B0604020202020204" pitchFamily="34" charset="0"/>
              </a:rPr>
              <a:t/>
            </a:r>
            <a:br>
              <a:rPr lang="en-ZA" sz="2400" b="1" cap="all" dirty="0">
                <a:latin typeface="Arial" panose="020B0604020202020204" pitchFamily="34" charset="0"/>
                <a:cs typeface="Arial" panose="020B0604020202020204" pitchFamily="34" charset="0"/>
              </a:rPr>
            </a:br>
            <a:r>
              <a:rPr lang="en-ZA" sz="2400" b="1" cap="all" dirty="0">
                <a:latin typeface="Arial" panose="020B0604020202020204" pitchFamily="34" charset="0"/>
                <a:cs typeface="Arial" panose="020B0604020202020204" pitchFamily="34" charset="0"/>
              </a:rPr>
              <a:t/>
            </a:r>
            <a:br>
              <a:rPr lang="en-ZA" sz="2400" b="1" cap="all" dirty="0">
                <a:latin typeface="Arial" panose="020B0604020202020204" pitchFamily="34" charset="0"/>
                <a:cs typeface="Arial" panose="020B0604020202020204" pitchFamily="34" charset="0"/>
              </a:rPr>
            </a:br>
            <a:r>
              <a:rPr lang="en-ZA" sz="1800" b="1" dirty="0">
                <a:effectLst/>
                <a:latin typeface="Arial" panose="020B0604020202020204" pitchFamily="34" charset="0"/>
                <a:ea typeface="Calibri" panose="020F0502020204030204" pitchFamily="34" charset="0"/>
                <a:cs typeface="Times New Roman" panose="02020603050405020304" pitchFamily="18" charset="0"/>
              </a:rPr>
              <a:t>DONATION TO PPES AND OTHER NECESSITIES TO 23 EARLY CHILDHOOD CENTRES (ECDS)</a:t>
            </a:r>
            <a:r>
              <a:rPr lang="en-ZA" sz="1800" dirty="0">
                <a:effectLst/>
                <a:latin typeface="Calibri" panose="020F0502020204030204" pitchFamily="34" charset="0"/>
                <a:ea typeface="Calibri" panose="020F0502020204030204" pitchFamily="34" charset="0"/>
                <a:cs typeface="Times New Roman" panose="02020603050405020304" pitchFamily="18" charset="0"/>
              </a:rPr>
              <a:t/>
            </a:r>
            <a:br>
              <a:rPr lang="en-ZA" sz="1800" dirty="0">
                <a:effectLst/>
                <a:latin typeface="Calibri" panose="020F0502020204030204" pitchFamily="34" charset="0"/>
                <a:ea typeface="Calibri" panose="020F0502020204030204" pitchFamily="34" charset="0"/>
                <a:cs typeface="Times New Roman" panose="02020603050405020304" pitchFamily="18" charset="0"/>
              </a:rPr>
            </a:br>
            <a:r>
              <a:rPr lang="en-ZA" sz="1800" dirty="0">
                <a:effectLst/>
                <a:latin typeface="Calibri" panose="020F0502020204030204" pitchFamily="34" charset="0"/>
                <a:ea typeface="Calibri" panose="020F0502020204030204" pitchFamily="34" charset="0"/>
                <a:cs typeface="Times New Roman" panose="02020603050405020304" pitchFamily="18" charset="0"/>
              </a:rPr>
              <a:t/>
            </a:r>
            <a:br>
              <a:rPr lang="en-ZA" sz="1800" dirty="0">
                <a:effectLst/>
                <a:latin typeface="Calibri" panose="020F0502020204030204" pitchFamily="34" charset="0"/>
                <a:ea typeface="Calibri" panose="020F0502020204030204" pitchFamily="34" charset="0"/>
                <a:cs typeface="Times New Roman" panose="02020603050405020304" pitchFamily="18" charset="0"/>
              </a:rPr>
            </a:br>
            <a:r>
              <a:rPr lang="en-ZA" sz="1800" dirty="0">
                <a:effectLst/>
                <a:latin typeface="Calibri" panose="020F0502020204030204" pitchFamily="34" charset="0"/>
                <a:ea typeface="Calibri" panose="020F0502020204030204" pitchFamily="34" charset="0"/>
                <a:cs typeface="Times New Roman" panose="02020603050405020304" pitchFamily="18" charset="0"/>
              </a:rPr>
              <a:t/>
            </a:r>
            <a:br>
              <a:rPr lang="en-ZA" sz="1800" dirty="0">
                <a:effectLst/>
                <a:latin typeface="Calibri" panose="020F0502020204030204" pitchFamily="34" charset="0"/>
                <a:ea typeface="Calibri" panose="020F0502020204030204" pitchFamily="34" charset="0"/>
                <a:cs typeface="Times New Roman" panose="02020603050405020304" pitchFamily="18" charset="0"/>
              </a:rPr>
            </a:br>
            <a:r>
              <a:rPr lang="en-ZA" sz="2400" b="1" dirty="0">
                <a:latin typeface="Arial" panose="020B0604020202020204" pitchFamily="34" charset="0"/>
                <a:cs typeface="Arial" panose="020B0604020202020204" pitchFamily="34" charset="0"/>
              </a:rPr>
              <a:t/>
            </a:r>
            <a:br>
              <a:rPr lang="en-ZA" sz="2400" b="1" dirty="0">
                <a:latin typeface="Arial" panose="020B0604020202020204" pitchFamily="34" charset="0"/>
                <a:cs typeface="Arial" panose="020B0604020202020204" pitchFamily="34" charset="0"/>
              </a:rPr>
            </a:br>
            <a:endParaRPr lang="en-ZA"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91548" y="734787"/>
            <a:ext cx="10376452" cy="6294140"/>
          </a:xfrm>
        </p:spPr>
        <p:txBody>
          <a:bodyPr/>
          <a:lstStyle/>
          <a:p>
            <a:pPr marL="342900" lvl="0" indent="-342900" algn="just">
              <a:lnSpc>
                <a:spcPct val="150000"/>
              </a:lnSpc>
              <a:spcAft>
                <a:spcPts val="0"/>
              </a:spcAft>
              <a:buFont typeface="Arial" panose="020B0604020202020204" pitchFamily="34" charset="0"/>
              <a:buChar char="-"/>
            </a:pPr>
            <a:r>
              <a:rPr lang="en-ZA" sz="1800" dirty="0">
                <a:effectLst/>
                <a:latin typeface="Arial" panose="020B0604020202020204" pitchFamily="34" charset="0"/>
                <a:ea typeface="Calibri" panose="020F0502020204030204" pitchFamily="34" charset="0"/>
                <a:cs typeface="Times New Roman" panose="02020603050405020304" pitchFamily="18" charset="0"/>
              </a:rPr>
              <a:t>Through the support from DS and Old Mutual, the 23 Members of the NHTL have identified ECDs in their respective communities to receive ECDs to be donated by Old Mutual. </a:t>
            </a:r>
          </a:p>
          <a:p>
            <a:pPr marL="0" lvl="0" indent="0" algn="just">
              <a:lnSpc>
                <a:spcPct val="150000"/>
              </a:lnSpc>
              <a:spcAft>
                <a:spcPts val="0"/>
              </a:spcAft>
              <a:buNone/>
            </a:pP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Arial" panose="020B0604020202020204" pitchFamily="34" charset="0"/>
              <a:buChar char="-"/>
            </a:pPr>
            <a:r>
              <a:rPr lang="en-ZA" sz="1800" dirty="0">
                <a:effectLst/>
                <a:latin typeface="Arial" panose="020B0604020202020204" pitchFamily="34" charset="0"/>
                <a:ea typeface="Calibri" panose="020F0502020204030204" pitchFamily="34" charset="0"/>
                <a:cs typeface="Times New Roman" panose="02020603050405020304" pitchFamily="18" charset="0"/>
              </a:rPr>
              <a:t>What still needs to be done is to officially launch the donation of PPEs in the NHTL and to deliver the PPEs to the identified ECDs in the different provinces.</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50000"/>
              </a:lnSpc>
              <a:spcAft>
                <a:spcPts val="0"/>
              </a:spcAft>
              <a:buNone/>
            </a:pP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342900" indent="-342900" algn="just">
              <a:lnSpc>
                <a:spcPct val="150000"/>
              </a:lnSpc>
              <a:spcAft>
                <a:spcPts val="0"/>
              </a:spcAft>
              <a:buFont typeface="Arial" panose="020B0604020202020204" pitchFamily="34" charset="0"/>
              <a:buChar char="-"/>
            </a:pP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Arial" panose="020B0604020202020204" pitchFamily="34" charset="0"/>
              <a:buChar char="-"/>
            </a:pP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Aft>
                <a:spcPts val="1000"/>
              </a:spcAft>
              <a:buNone/>
            </a:pPr>
            <a:r>
              <a:rPr lang="en-ZA" sz="1800" dirty="0">
                <a:effectLst/>
                <a:latin typeface="Arial" panose="020B0604020202020204" pitchFamily="34" charset="0"/>
                <a:ea typeface="Calibri" panose="020F0502020204030204" pitchFamily="34" charset="0"/>
                <a:cs typeface="Times New Roman" panose="02020603050405020304" pitchFamily="18" charset="0"/>
              </a:rPr>
              <a:t>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50000"/>
              </a:lnSpc>
              <a:spcAft>
                <a:spcPts val="0"/>
              </a:spcAft>
              <a:buFont typeface="+mj-lt"/>
              <a:buAutoNum type="arabicPeriod"/>
            </a:pPr>
            <a:endParaRPr lang="en-ZA" sz="1800" dirty="0">
              <a:latin typeface="Arial" panose="020B0604020202020204" pitchFamily="34" charset="0"/>
              <a:cs typeface="Times New Roman" panose="02020603050405020304" pitchFamily="18" charset="0"/>
            </a:endParaRPr>
          </a:p>
          <a:p>
            <a:pPr marL="742950" lvl="1" indent="-285750" algn="just">
              <a:lnSpc>
                <a:spcPct val="150000"/>
              </a:lnSpc>
              <a:spcAft>
                <a:spcPts val="0"/>
              </a:spcAft>
              <a:buFont typeface="+mj-lt"/>
              <a:buAutoNum type="arabicPeriod"/>
            </a:pPr>
            <a:endParaRPr lang="en-ZA" sz="1800" dirty="0">
              <a:latin typeface="Arial" panose="020B0604020202020204" pitchFamily="34" charset="0"/>
              <a:cs typeface="Times New Roman" panose="02020603050405020304" pitchFamily="18" charset="0"/>
            </a:endParaRPr>
          </a:p>
          <a:p>
            <a:pPr marL="742950" lvl="1" indent="-285750" algn="just">
              <a:lnSpc>
                <a:spcPct val="150000"/>
              </a:lnSpc>
              <a:spcAft>
                <a:spcPts val="0"/>
              </a:spcAft>
              <a:buFont typeface="+mj-lt"/>
              <a:buAutoNum type="arabicPeriod"/>
            </a:pPr>
            <a:endParaRPr lang="en-ZA" sz="1800" dirty="0">
              <a:latin typeface="Arial" panose="020B0604020202020204" pitchFamily="34" charset="0"/>
              <a:cs typeface="Times New Roman" panose="02020603050405020304" pitchFamily="18" charset="0"/>
            </a:endParaRPr>
          </a:p>
          <a:p>
            <a:pPr marL="457200" lvl="1" indent="0" algn="just">
              <a:lnSpc>
                <a:spcPct val="150000"/>
              </a:lnSpc>
              <a:spcAft>
                <a:spcPts val="0"/>
              </a:spcAft>
              <a:buNone/>
            </a:pPr>
            <a:endParaRPr lang="en-ZA" sz="1800" dirty="0">
              <a:latin typeface="Arial" panose="020B0604020202020204" pitchFamily="34"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marL="0" marR="0" lvl="0" indent="0" algn="r" defTabSz="342900" rtl="0" eaLnBrk="1" fontAlgn="base" latinLnBrk="0" hangingPunct="1">
              <a:lnSpc>
                <a:spcPct val="100000"/>
              </a:lnSpc>
              <a:spcBef>
                <a:spcPct val="0"/>
              </a:spcBef>
              <a:spcAft>
                <a:spcPct val="0"/>
              </a:spcAft>
              <a:buClrTx/>
              <a:buSzTx/>
              <a:buFontTx/>
              <a:buNone/>
              <a:tabLst/>
              <a:defRPr/>
            </a:pPr>
            <a:fld id="{FB6ADE51-9540-4B80-AD96-1CEC5B9E114B}" type="slidenum">
              <a:rPr kumimoji="0" lang="en-US" altLang="en-US" sz="1200" b="0" i="0" u="none" strike="noStrike" kern="1200" cap="none" spc="0" normalizeH="0" baseline="0" noProof="0">
                <a:ln>
                  <a:noFill/>
                </a:ln>
                <a:solidFill>
                  <a:srgbClr val="898989"/>
                </a:solidFill>
                <a:effectLst/>
                <a:uLnTx/>
                <a:uFillTx/>
                <a:latin typeface="Calibri" charset="0"/>
                <a:ea typeface="ＭＳ Ｐゴシック" panose="020B0600070205080204" pitchFamily="34" charset="-128"/>
                <a:cs typeface="+mn-cs"/>
              </a:rPr>
              <a:pPr marL="0" marR="0" lvl="0" indent="0" algn="r" defTabSz="342900" rtl="0" eaLnBrk="1" fontAlgn="base" latinLnBrk="0" hangingPunct="1">
                <a:lnSpc>
                  <a:spcPct val="100000"/>
                </a:lnSpc>
                <a:spcBef>
                  <a:spcPct val="0"/>
                </a:spcBef>
                <a:spcAft>
                  <a:spcPct val="0"/>
                </a:spcAft>
                <a:buClrTx/>
                <a:buSzTx/>
                <a:buFontTx/>
                <a:buNone/>
                <a:tabLst/>
                <a:defRPr/>
              </a:pPr>
              <a:t>24</a:t>
            </a:fld>
            <a:endParaRPr kumimoji="0" lang="en-US" altLang="en-US" sz="1200" b="0" i="0" u="none" strike="noStrike" kern="1200" cap="none" spc="0" normalizeH="0" baseline="0" noProof="0" dirty="0">
              <a:ln>
                <a:noFill/>
              </a:ln>
              <a:solidFill>
                <a:srgbClr val="898989"/>
              </a:solidFill>
              <a:effectLst/>
              <a:uLnTx/>
              <a:uFillTx/>
              <a:latin typeface="Calibri" charset="0"/>
              <a:ea typeface="ＭＳ Ｐゴシック" panose="020B0600070205080204" pitchFamily="34" charset="-128"/>
              <a:cs typeface="+mn-cs"/>
            </a:endParaRPr>
          </a:p>
        </p:txBody>
      </p:sp>
      <p:pic>
        <p:nvPicPr>
          <p:cNvPr id="5" name="Picture 4" descr="Logo">
            <a:extLst>
              <a:ext uri="{FF2B5EF4-FFF2-40B4-BE49-F238E27FC236}">
                <a16:creationId xmlns:a16="http://schemas.microsoft.com/office/drawing/2014/main" id="{5E9D9D6E-8FC0-4A73-88FA-E51B3FD358E1}"/>
              </a:ext>
            </a:extLst>
          </p:cNvPr>
          <p:cNvPicPr/>
          <p:nvPr/>
        </p:nvPicPr>
        <p:blipFill>
          <a:blip r:embed="rId3" cstate="print"/>
          <a:srcRect/>
          <a:stretch>
            <a:fillRect/>
          </a:stretch>
        </p:blipFill>
        <p:spPr bwMode="auto">
          <a:xfrm>
            <a:off x="8157301" y="6090468"/>
            <a:ext cx="2330450" cy="717550"/>
          </a:xfrm>
          <a:prstGeom prst="rect">
            <a:avLst/>
          </a:prstGeom>
          <a:noFill/>
          <a:ln w="9525">
            <a:noFill/>
            <a:miter lim="800000"/>
            <a:headEnd/>
            <a:tailEnd/>
          </a:ln>
        </p:spPr>
      </p:pic>
    </p:spTree>
    <p:extLst>
      <p:ext uri="{BB962C8B-B14F-4D97-AF65-F5344CB8AC3E}">
        <p14:creationId xmlns:p14="http://schemas.microsoft.com/office/powerpoint/2010/main" val="12066038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1548" y="0"/>
            <a:ext cx="10376452" cy="888829"/>
          </a:xfrm>
        </p:spPr>
        <p:txBody>
          <a:bodyPr/>
          <a:lstStyle/>
          <a:p>
            <a:r>
              <a:rPr lang="en-ZA" sz="2400" b="1" cap="all" dirty="0">
                <a:latin typeface="Arial" panose="020B0604020202020204" pitchFamily="34" charset="0"/>
                <a:cs typeface="Arial" panose="020B0604020202020204" pitchFamily="34" charset="0"/>
              </a:rPr>
              <a:t> </a:t>
            </a:r>
            <a:br>
              <a:rPr lang="en-ZA" sz="2400" b="1" cap="all" dirty="0">
                <a:latin typeface="Arial" panose="020B0604020202020204" pitchFamily="34" charset="0"/>
                <a:cs typeface="Arial" panose="020B0604020202020204" pitchFamily="34" charset="0"/>
              </a:rPr>
            </a:br>
            <a:r>
              <a:rPr lang="en-ZA" sz="2400" b="1" cap="all" dirty="0">
                <a:latin typeface="Arial" panose="020B0604020202020204" pitchFamily="34" charset="0"/>
                <a:cs typeface="Arial" panose="020B0604020202020204" pitchFamily="34" charset="0"/>
              </a:rPr>
              <a:t/>
            </a:r>
            <a:br>
              <a:rPr lang="en-ZA" sz="2400" b="1" cap="all" dirty="0">
                <a:latin typeface="Arial" panose="020B0604020202020204" pitchFamily="34" charset="0"/>
                <a:cs typeface="Arial" panose="020B0604020202020204" pitchFamily="34" charset="0"/>
              </a:rPr>
            </a:br>
            <a:r>
              <a:rPr lang="en-ZA" sz="2400" b="1" cap="all" dirty="0">
                <a:latin typeface="Arial" panose="020B0604020202020204" pitchFamily="34" charset="0"/>
                <a:cs typeface="Arial" panose="020B0604020202020204" pitchFamily="34" charset="0"/>
              </a:rPr>
              <a:t/>
            </a:r>
            <a:br>
              <a:rPr lang="en-ZA" sz="2400" b="1" cap="all" dirty="0">
                <a:latin typeface="Arial" panose="020B0604020202020204" pitchFamily="34" charset="0"/>
                <a:cs typeface="Arial" panose="020B0604020202020204" pitchFamily="34" charset="0"/>
              </a:rPr>
            </a:br>
            <a:r>
              <a:rPr lang="en-ZA" sz="1800" b="1" dirty="0">
                <a:effectLst/>
                <a:latin typeface="Arial" panose="020B0604020202020204" pitchFamily="34" charset="0"/>
                <a:ea typeface="Calibri" panose="020F0502020204030204" pitchFamily="34" charset="0"/>
                <a:cs typeface="Times New Roman" panose="02020603050405020304" pitchFamily="18" charset="0"/>
              </a:rPr>
              <a:t>RURAL SAFETY IMBIZO</a:t>
            </a:r>
            <a:r>
              <a:rPr lang="en-ZA" sz="1800" dirty="0">
                <a:effectLst/>
                <a:latin typeface="Calibri" panose="020F0502020204030204" pitchFamily="34" charset="0"/>
                <a:ea typeface="Calibri" panose="020F0502020204030204" pitchFamily="34" charset="0"/>
                <a:cs typeface="Times New Roman" panose="02020603050405020304" pitchFamily="18" charset="0"/>
              </a:rPr>
              <a:t/>
            </a:r>
            <a:br>
              <a:rPr lang="en-ZA" sz="1800" dirty="0">
                <a:effectLst/>
                <a:latin typeface="Calibri" panose="020F0502020204030204" pitchFamily="34" charset="0"/>
                <a:ea typeface="Calibri" panose="020F0502020204030204" pitchFamily="34" charset="0"/>
                <a:cs typeface="Times New Roman" panose="02020603050405020304" pitchFamily="18" charset="0"/>
              </a:rPr>
            </a:br>
            <a:r>
              <a:rPr lang="en-ZA" sz="1800" dirty="0">
                <a:effectLst/>
                <a:latin typeface="Calibri" panose="020F0502020204030204" pitchFamily="34" charset="0"/>
                <a:ea typeface="Calibri" panose="020F0502020204030204" pitchFamily="34" charset="0"/>
                <a:cs typeface="Times New Roman" panose="02020603050405020304" pitchFamily="18" charset="0"/>
              </a:rPr>
              <a:t/>
            </a:r>
            <a:br>
              <a:rPr lang="en-ZA" sz="1800" dirty="0">
                <a:effectLst/>
                <a:latin typeface="Calibri" panose="020F0502020204030204" pitchFamily="34" charset="0"/>
                <a:ea typeface="Calibri" panose="020F0502020204030204" pitchFamily="34" charset="0"/>
                <a:cs typeface="Times New Roman" panose="02020603050405020304" pitchFamily="18" charset="0"/>
              </a:rPr>
            </a:br>
            <a:r>
              <a:rPr lang="en-ZA" sz="1800" dirty="0">
                <a:effectLst/>
                <a:latin typeface="Calibri" panose="020F0502020204030204" pitchFamily="34" charset="0"/>
                <a:ea typeface="Calibri" panose="020F0502020204030204" pitchFamily="34" charset="0"/>
                <a:cs typeface="Times New Roman" panose="02020603050405020304" pitchFamily="18" charset="0"/>
              </a:rPr>
              <a:t/>
            </a:r>
            <a:br>
              <a:rPr lang="en-ZA" sz="1800" dirty="0">
                <a:effectLst/>
                <a:latin typeface="Calibri" panose="020F0502020204030204" pitchFamily="34" charset="0"/>
                <a:ea typeface="Calibri" panose="020F0502020204030204" pitchFamily="34" charset="0"/>
                <a:cs typeface="Times New Roman" panose="02020603050405020304" pitchFamily="18" charset="0"/>
              </a:rPr>
            </a:br>
            <a:r>
              <a:rPr lang="en-ZA" sz="2400" b="1" dirty="0">
                <a:latin typeface="Arial" panose="020B0604020202020204" pitchFamily="34" charset="0"/>
                <a:cs typeface="Arial" panose="020B0604020202020204" pitchFamily="34" charset="0"/>
              </a:rPr>
              <a:t/>
            </a:r>
            <a:br>
              <a:rPr lang="en-ZA" sz="2400" b="1" dirty="0">
                <a:latin typeface="Arial" panose="020B0604020202020204" pitchFamily="34" charset="0"/>
                <a:cs typeface="Arial" panose="020B0604020202020204" pitchFamily="34" charset="0"/>
              </a:rPr>
            </a:br>
            <a:endParaRPr lang="en-ZA"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91548" y="734787"/>
            <a:ext cx="10376452" cy="6294140"/>
          </a:xfrm>
        </p:spPr>
        <p:txBody>
          <a:bodyPr/>
          <a:lstStyle/>
          <a:p>
            <a:pPr marL="0" indent="0" algn="just">
              <a:lnSpc>
                <a:spcPct val="150000"/>
              </a:lnSpc>
              <a:spcAft>
                <a:spcPts val="0"/>
              </a:spcAft>
              <a:buNone/>
            </a:pPr>
            <a:r>
              <a:rPr lang="en-ZA" sz="1800" dirty="0">
                <a:effectLst/>
                <a:latin typeface="Arial" panose="020B0604020202020204" pitchFamily="34" charset="0"/>
                <a:ea typeface="Calibri" panose="020F0502020204030204" pitchFamily="34" charset="0"/>
                <a:cs typeface="Times New Roman" panose="02020603050405020304" pitchFamily="18" charset="0"/>
              </a:rPr>
              <a:t>-	</a:t>
            </a:r>
            <a:r>
              <a:rPr lang="en-ZA" sz="2000" dirty="0">
                <a:effectLst/>
                <a:latin typeface="Arial" panose="020B0604020202020204" pitchFamily="34" charset="0"/>
                <a:ea typeface="Calibri" panose="020F0502020204030204" pitchFamily="34" charset="0"/>
                <a:cs typeface="Times New Roman" panose="02020603050405020304" pitchFamily="18" charset="0"/>
              </a:rPr>
              <a:t>The NHTL Chairperson joined the Minister of Police, General Bheki Cele, farmers and 	other role 	players during the Safety Imbizo that took place in </a:t>
            </a:r>
            <a:r>
              <a:rPr lang="en-ZA" sz="2000" dirty="0" err="1">
                <a:effectLst/>
                <a:latin typeface="Arial" panose="020B0604020202020204" pitchFamily="34" charset="0"/>
                <a:ea typeface="Calibri" panose="020F0502020204030204" pitchFamily="34" charset="0"/>
                <a:cs typeface="Times New Roman" panose="02020603050405020304" pitchFamily="18" charset="0"/>
              </a:rPr>
              <a:t>Normandien</a:t>
            </a:r>
            <a:r>
              <a:rPr lang="en-ZA" sz="2000" dirty="0">
                <a:effectLst/>
                <a:latin typeface="Arial" panose="020B0604020202020204" pitchFamily="34" charset="0"/>
                <a:ea typeface="Calibri" panose="020F0502020204030204" pitchFamily="34" charset="0"/>
                <a:cs typeface="Times New Roman" panose="02020603050405020304" pitchFamily="18" charset="0"/>
              </a:rPr>
              <a:t>, New 	Castle, in KwaZulu-Natal 	Province. </a:t>
            </a:r>
          </a:p>
          <a:p>
            <a:pPr marL="270510" algn="just">
              <a:lnSpc>
                <a:spcPct val="150000"/>
              </a:lnSpc>
              <a:spcAft>
                <a:spcPts val="0"/>
              </a:spcAft>
            </a:pPr>
            <a:endParaRPr lang="en-ZA" sz="2000" dirty="0">
              <a:latin typeface="Arial" panose="020B0604020202020204" pitchFamily="34" charset="0"/>
              <a:ea typeface="Calibri" panose="020F0502020204030204" pitchFamily="34" charset="0"/>
              <a:cs typeface="Times New Roman" panose="02020603050405020304" pitchFamily="18" charset="0"/>
            </a:endParaRPr>
          </a:p>
          <a:p>
            <a:pPr marL="0" indent="0" algn="just">
              <a:lnSpc>
                <a:spcPct val="150000"/>
              </a:lnSpc>
              <a:spcAft>
                <a:spcPts val="0"/>
              </a:spcAft>
              <a:buNone/>
            </a:pPr>
            <a:r>
              <a:rPr lang="en-ZA" sz="2000" dirty="0">
                <a:effectLst/>
                <a:latin typeface="Arial" panose="020B0604020202020204" pitchFamily="34" charset="0"/>
                <a:ea typeface="Calibri" panose="020F0502020204030204" pitchFamily="34" charset="0"/>
                <a:cs typeface="Times New Roman" panose="02020603050405020304" pitchFamily="18" charset="0"/>
              </a:rPr>
              <a:t>-	The objective of the Imbizo was to bring awareness to rural and farming communities 	on issues 	of crimes and how different structures should work in partnership to fight 	crime. </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Aft>
                <a:spcPts val="1000"/>
              </a:spcAft>
              <a:buNone/>
            </a:pPr>
            <a:r>
              <a:rPr lang="en-ZA" sz="2000" dirty="0">
                <a:effectLst/>
                <a:latin typeface="Arial" panose="020B0604020202020204" pitchFamily="34" charset="0"/>
                <a:ea typeface="Calibri" panose="020F0502020204030204" pitchFamily="34" charset="0"/>
                <a:cs typeface="Times New Roman" panose="02020603050405020304" pitchFamily="18" charset="0"/>
              </a:rPr>
              <a:t> </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50000"/>
              </a:lnSpc>
              <a:spcAft>
                <a:spcPts val="0"/>
              </a:spcAft>
              <a:buFont typeface="+mj-lt"/>
              <a:buAutoNum type="arabicPeriod"/>
            </a:pPr>
            <a:endParaRPr lang="en-ZA" sz="1800" dirty="0">
              <a:latin typeface="Arial" panose="020B0604020202020204" pitchFamily="34" charset="0"/>
              <a:cs typeface="Times New Roman" panose="02020603050405020304" pitchFamily="18" charset="0"/>
            </a:endParaRPr>
          </a:p>
          <a:p>
            <a:pPr marL="742950" lvl="1" indent="-285750" algn="just">
              <a:lnSpc>
                <a:spcPct val="150000"/>
              </a:lnSpc>
              <a:spcAft>
                <a:spcPts val="0"/>
              </a:spcAft>
              <a:buFont typeface="+mj-lt"/>
              <a:buAutoNum type="arabicPeriod"/>
            </a:pPr>
            <a:endParaRPr lang="en-ZA" sz="1800" dirty="0">
              <a:latin typeface="Arial" panose="020B0604020202020204" pitchFamily="34" charset="0"/>
              <a:cs typeface="Times New Roman" panose="02020603050405020304" pitchFamily="18" charset="0"/>
            </a:endParaRPr>
          </a:p>
          <a:p>
            <a:pPr marL="742950" lvl="1" indent="-285750" algn="just">
              <a:lnSpc>
                <a:spcPct val="150000"/>
              </a:lnSpc>
              <a:spcAft>
                <a:spcPts val="0"/>
              </a:spcAft>
              <a:buFont typeface="+mj-lt"/>
              <a:buAutoNum type="arabicPeriod"/>
            </a:pPr>
            <a:endParaRPr lang="en-ZA" sz="1800" dirty="0">
              <a:latin typeface="Arial" panose="020B0604020202020204" pitchFamily="34" charset="0"/>
              <a:cs typeface="Times New Roman" panose="02020603050405020304" pitchFamily="18" charset="0"/>
            </a:endParaRPr>
          </a:p>
          <a:p>
            <a:pPr marL="457200" lvl="1" indent="0" algn="just">
              <a:lnSpc>
                <a:spcPct val="150000"/>
              </a:lnSpc>
              <a:spcAft>
                <a:spcPts val="0"/>
              </a:spcAft>
              <a:buNone/>
            </a:pPr>
            <a:endParaRPr lang="en-ZA" sz="1800" dirty="0">
              <a:latin typeface="Arial" panose="020B0604020202020204" pitchFamily="34"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marL="0" marR="0" lvl="0" indent="0" algn="r" defTabSz="342900" rtl="0" eaLnBrk="1" fontAlgn="base" latinLnBrk="0" hangingPunct="1">
              <a:lnSpc>
                <a:spcPct val="100000"/>
              </a:lnSpc>
              <a:spcBef>
                <a:spcPct val="0"/>
              </a:spcBef>
              <a:spcAft>
                <a:spcPct val="0"/>
              </a:spcAft>
              <a:buClrTx/>
              <a:buSzTx/>
              <a:buFontTx/>
              <a:buNone/>
              <a:tabLst/>
              <a:defRPr/>
            </a:pPr>
            <a:fld id="{FB6ADE51-9540-4B80-AD96-1CEC5B9E114B}" type="slidenum">
              <a:rPr kumimoji="0" lang="en-US" altLang="en-US" sz="1200" b="0" i="0" u="none" strike="noStrike" kern="1200" cap="none" spc="0" normalizeH="0" baseline="0" noProof="0">
                <a:ln>
                  <a:noFill/>
                </a:ln>
                <a:solidFill>
                  <a:srgbClr val="898989"/>
                </a:solidFill>
                <a:effectLst/>
                <a:uLnTx/>
                <a:uFillTx/>
                <a:latin typeface="Calibri" charset="0"/>
                <a:ea typeface="ＭＳ Ｐゴシック" panose="020B0600070205080204" pitchFamily="34" charset="-128"/>
                <a:cs typeface="+mn-cs"/>
              </a:rPr>
              <a:pPr marL="0" marR="0" lvl="0" indent="0" algn="r" defTabSz="342900" rtl="0" eaLnBrk="1" fontAlgn="base" latinLnBrk="0" hangingPunct="1">
                <a:lnSpc>
                  <a:spcPct val="100000"/>
                </a:lnSpc>
                <a:spcBef>
                  <a:spcPct val="0"/>
                </a:spcBef>
                <a:spcAft>
                  <a:spcPct val="0"/>
                </a:spcAft>
                <a:buClrTx/>
                <a:buSzTx/>
                <a:buFontTx/>
                <a:buNone/>
                <a:tabLst/>
                <a:defRPr/>
              </a:pPr>
              <a:t>25</a:t>
            </a:fld>
            <a:endParaRPr kumimoji="0" lang="en-US" altLang="en-US" sz="1200" b="0" i="0" u="none" strike="noStrike" kern="1200" cap="none" spc="0" normalizeH="0" baseline="0" noProof="0" dirty="0">
              <a:ln>
                <a:noFill/>
              </a:ln>
              <a:solidFill>
                <a:srgbClr val="898989"/>
              </a:solidFill>
              <a:effectLst/>
              <a:uLnTx/>
              <a:uFillTx/>
              <a:latin typeface="Calibri" charset="0"/>
              <a:ea typeface="ＭＳ Ｐゴシック" panose="020B0600070205080204" pitchFamily="34" charset="-128"/>
              <a:cs typeface="+mn-cs"/>
            </a:endParaRPr>
          </a:p>
        </p:txBody>
      </p:sp>
      <p:pic>
        <p:nvPicPr>
          <p:cNvPr id="5" name="Picture 4" descr="Logo">
            <a:extLst>
              <a:ext uri="{FF2B5EF4-FFF2-40B4-BE49-F238E27FC236}">
                <a16:creationId xmlns:a16="http://schemas.microsoft.com/office/drawing/2014/main" id="{5E9D9D6E-8FC0-4A73-88FA-E51B3FD358E1}"/>
              </a:ext>
            </a:extLst>
          </p:cNvPr>
          <p:cNvPicPr/>
          <p:nvPr/>
        </p:nvPicPr>
        <p:blipFill>
          <a:blip r:embed="rId3" cstate="print"/>
          <a:srcRect/>
          <a:stretch>
            <a:fillRect/>
          </a:stretch>
        </p:blipFill>
        <p:spPr bwMode="auto">
          <a:xfrm>
            <a:off x="8157301" y="6090468"/>
            <a:ext cx="2330450" cy="717550"/>
          </a:xfrm>
          <a:prstGeom prst="rect">
            <a:avLst/>
          </a:prstGeom>
          <a:noFill/>
          <a:ln w="9525">
            <a:noFill/>
            <a:miter lim="800000"/>
            <a:headEnd/>
            <a:tailEnd/>
          </a:ln>
        </p:spPr>
      </p:pic>
    </p:spTree>
    <p:extLst>
      <p:ext uri="{BB962C8B-B14F-4D97-AF65-F5344CB8AC3E}">
        <p14:creationId xmlns:p14="http://schemas.microsoft.com/office/powerpoint/2010/main" val="33847636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1548" y="0"/>
            <a:ext cx="10376452" cy="888829"/>
          </a:xfrm>
        </p:spPr>
        <p:txBody>
          <a:bodyPr/>
          <a:lstStyle/>
          <a:p>
            <a:r>
              <a:rPr lang="en-ZA" sz="2400" b="1" cap="all" dirty="0">
                <a:latin typeface="Arial" panose="020B0604020202020204" pitchFamily="34" charset="0"/>
                <a:cs typeface="Arial" panose="020B0604020202020204" pitchFamily="34" charset="0"/>
              </a:rPr>
              <a:t> </a:t>
            </a:r>
            <a:br>
              <a:rPr lang="en-ZA" sz="2400" b="1" cap="all" dirty="0">
                <a:latin typeface="Arial" panose="020B0604020202020204" pitchFamily="34" charset="0"/>
                <a:cs typeface="Arial" panose="020B0604020202020204" pitchFamily="34" charset="0"/>
              </a:rPr>
            </a:br>
            <a:r>
              <a:rPr lang="en-ZA" sz="2400" b="1" cap="all" dirty="0">
                <a:latin typeface="Arial" panose="020B0604020202020204" pitchFamily="34" charset="0"/>
                <a:cs typeface="Arial" panose="020B0604020202020204" pitchFamily="34" charset="0"/>
              </a:rPr>
              <a:t/>
            </a:r>
            <a:br>
              <a:rPr lang="en-ZA" sz="2400" b="1" cap="all" dirty="0">
                <a:latin typeface="Arial" panose="020B0604020202020204" pitchFamily="34" charset="0"/>
                <a:cs typeface="Arial" panose="020B0604020202020204" pitchFamily="34" charset="0"/>
              </a:rPr>
            </a:br>
            <a:r>
              <a:rPr lang="en-ZA" sz="2400" b="1" cap="all" dirty="0">
                <a:latin typeface="Arial" panose="020B0604020202020204" pitchFamily="34" charset="0"/>
                <a:cs typeface="Arial" panose="020B0604020202020204" pitchFamily="34" charset="0"/>
              </a:rPr>
              <a:t/>
            </a:r>
            <a:br>
              <a:rPr lang="en-ZA" sz="2400" b="1" cap="all" dirty="0">
                <a:latin typeface="Arial" panose="020B0604020202020204" pitchFamily="34" charset="0"/>
                <a:cs typeface="Arial" panose="020B0604020202020204" pitchFamily="34" charset="0"/>
              </a:rPr>
            </a:br>
            <a:r>
              <a:rPr lang="en-ZA" sz="1800" b="1" dirty="0">
                <a:effectLst/>
                <a:latin typeface="Arial" panose="020B0604020202020204" pitchFamily="34" charset="0"/>
                <a:ea typeface="Calibri" panose="020F0502020204030204" pitchFamily="34" charset="0"/>
                <a:cs typeface="Times New Roman" panose="02020603050405020304" pitchFamily="18" charset="0"/>
              </a:rPr>
              <a:t>DIALOQUE FOR WOMEN HELD IN MPUMALANGA PROVINCE</a:t>
            </a:r>
            <a:r>
              <a:rPr lang="en-ZA" sz="1800" dirty="0">
                <a:effectLst/>
                <a:latin typeface="Calibri" panose="020F0502020204030204" pitchFamily="34" charset="0"/>
                <a:ea typeface="Calibri" panose="020F0502020204030204" pitchFamily="34" charset="0"/>
                <a:cs typeface="Times New Roman" panose="02020603050405020304" pitchFamily="18" charset="0"/>
              </a:rPr>
              <a:t/>
            </a:r>
            <a:br>
              <a:rPr lang="en-ZA" sz="1800" dirty="0">
                <a:effectLst/>
                <a:latin typeface="Calibri" panose="020F0502020204030204" pitchFamily="34" charset="0"/>
                <a:ea typeface="Calibri" panose="020F0502020204030204" pitchFamily="34" charset="0"/>
                <a:cs typeface="Times New Roman" panose="02020603050405020304" pitchFamily="18" charset="0"/>
              </a:rPr>
            </a:br>
            <a:r>
              <a:rPr lang="en-ZA" sz="1800" dirty="0">
                <a:effectLst/>
                <a:latin typeface="Calibri" panose="020F0502020204030204" pitchFamily="34" charset="0"/>
                <a:ea typeface="Calibri" panose="020F0502020204030204" pitchFamily="34" charset="0"/>
                <a:cs typeface="Times New Roman" panose="02020603050405020304" pitchFamily="18" charset="0"/>
              </a:rPr>
              <a:t/>
            </a:r>
            <a:br>
              <a:rPr lang="en-ZA" sz="1800" dirty="0">
                <a:effectLst/>
                <a:latin typeface="Calibri" panose="020F0502020204030204" pitchFamily="34" charset="0"/>
                <a:ea typeface="Calibri" panose="020F0502020204030204" pitchFamily="34" charset="0"/>
                <a:cs typeface="Times New Roman" panose="02020603050405020304" pitchFamily="18" charset="0"/>
              </a:rPr>
            </a:br>
            <a:r>
              <a:rPr lang="en-ZA" sz="1800" dirty="0">
                <a:effectLst/>
                <a:latin typeface="Calibri" panose="020F0502020204030204" pitchFamily="34" charset="0"/>
                <a:ea typeface="Calibri" panose="020F0502020204030204" pitchFamily="34" charset="0"/>
                <a:cs typeface="Times New Roman" panose="02020603050405020304" pitchFamily="18" charset="0"/>
              </a:rPr>
              <a:t/>
            </a:r>
            <a:br>
              <a:rPr lang="en-ZA" sz="1800" dirty="0">
                <a:effectLst/>
                <a:latin typeface="Calibri" panose="020F0502020204030204" pitchFamily="34" charset="0"/>
                <a:ea typeface="Calibri" panose="020F0502020204030204" pitchFamily="34" charset="0"/>
                <a:cs typeface="Times New Roman" panose="02020603050405020304" pitchFamily="18" charset="0"/>
              </a:rPr>
            </a:br>
            <a:r>
              <a:rPr lang="en-ZA" sz="1800" dirty="0">
                <a:effectLst/>
                <a:latin typeface="Calibri" panose="020F0502020204030204" pitchFamily="34" charset="0"/>
                <a:ea typeface="Calibri" panose="020F0502020204030204" pitchFamily="34" charset="0"/>
                <a:cs typeface="Times New Roman" panose="02020603050405020304" pitchFamily="18" charset="0"/>
              </a:rPr>
              <a:t/>
            </a:r>
            <a:br>
              <a:rPr lang="en-ZA" sz="1800" dirty="0">
                <a:effectLst/>
                <a:latin typeface="Calibri" panose="020F0502020204030204" pitchFamily="34" charset="0"/>
                <a:ea typeface="Calibri" panose="020F0502020204030204" pitchFamily="34" charset="0"/>
                <a:cs typeface="Times New Roman" panose="02020603050405020304" pitchFamily="18" charset="0"/>
              </a:rPr>
            </a:br>
            <a:r>
              <a:rPr lang="en-ZA" sz="2400" b="1" dirty="0">
                <a:latin typeface="Arial" panose="020B0604020202020204" pitchFamily="34" charset="0"/>
                <a:cs typeface="Arial" panose="020B0604020202020204" pitchFamily="34" charset="0"/>
              </a:rPr>
              <a:t/>
            </a:r>
            <a:br>
              <a:rPr lang="en-ZA" sz="2400" b="1" dirty="0">
                <a:latin typeface="Arial" panose="020B0604020202020204" pitchFamily="34" charset="0"/>
                <a:cs typeface="Arial" panose="020B0604020202020204" pitchFamily="34" charset="0"/>
              </a:rPr>
            </a:br>
            <a:endParaRPr lang="en-ZA"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91548" y="734787"/>
            <a:ext cx="10376452" cy="6294140"/>
          </a:xfrm>
        </p:spPr>
        <p:txBody>
          <a:bodyPr/>
          <a:lstStyle/>
          <a:p>
            <a:pPr marL="0" indent="0" algn="just">
              <a:lnSpc>
                <a:spcPct val="150000"/>
              </a:lnSpc>
              <a:spcBef>
                <a:spcPts val="0"/>
              </a:spcBef>
              <a:spcAft>
                <a:spcPts val="0"/>
              </a:spcAft>
              <a:buNone/>
            </a:pPr>
            <a:endParaRPr lang="en-ZA" sz="1800" dirty="0">
              <a:effectLst/>
              <a:latin typeface="Arial" panose="020B0604020202020204" pitchFamily="34" charset="0"/>
              <a:ea typeface="Calibri" panose="020F0502020204030204" pitchFamily="34" charset="0"/>
              <a:cs typeface="Times New Roman" panose="02020603050405020304" pitchFamily="18" charset="0"/>
            </a:endParaRPr>
          </a:p>
          <a:p>
            <a:pPr marL="0" indent="0" algn="just">
              <a:lnSpc>
                <a:spcPct val="150000"/>
              </a:lnSpc>
              <a:spcBef>
                <a:spcPts val="0"/>
              </a:spcBef>
              <a:spcAft>
                <a:spcPts val="0"/>
              </a:spcAft>
              <a:buNone/>
            </a:pPr>
            <a:r>
              <a:rPr lang="en-ZA" sz="1800" dirty="0">
                <a:effectLst/>
                <a:latin typeface="Arial" panose="020B0604020202020204" pitchFamily="34" charset="0"/>
                <a:ea typeface="Calibri" panose="020F0502020204030204" pitchFamily="34" charset="0"/>
                <a:cs typeface="Times New Roman" panose="02020603050405020304" pitchFamily="18" charset="0"/>
              </a:rPr>
              <a:t>To contribute to the national calendar on key programmes such as women’s issues and heritage celebration, the NHTL held a Women’s Dialogue on 31 August 2020 on Teams and a Heritage Month’s Dialogue on 17 September 2020 on Teams. Members of the NHTL were also invited to attend commemoration events and also make presentations on identified topics.</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50000"/>
              </a:lnSpc>
              <a:spcBef>
                <a:spcPts val="0"/>
              </a:spcBef>
              <a:spcAft>
                <a:spcPts val="0"/>
              </a:spcAft>
              <a:buFont typeface="+mj-lt"/>
              <a:buAutoNum type="arabicPeriod"/>
            </a:pPr>
            <a:endParaRPr lang="en-ZA" sz="1800" dirty="0">
              <a:latin typeface="Arial" panose="020B0604020202020204" pitchFamily="34" charset="0"/>
              <a:cs typeface="Times New Roman" panose="02020603050405020304" pitchFamily="18" charset="0"/>
            </a:endParaRPr>
          </a:p>
          <a:p>
            <a:pPr marL="742950" lvl="1" indent="-285750" algn="just">
              <a:lnSpc>
                <a:spcPct val="150000"/>
              </a:lnSpc>
              <a:spcAft>
                <a:spcPts val="0"/>
              </a:spcAft>
              <a:buFont typeface="+mj-lt"/>
              <a:buAutoNum type="arabicPeriod"/>
            </a:pPr>
            <a:endParaRPr lang="en-ZA" sz="1800" dirty="0">
              <a:latin typeface="Arial" panose="020B0604020202020204" pitchFamily="34" charset="0"/>
              <a:cs typeface="Times New Roman" panose="02020603050405020304" pitchFamily="18" charset="0"/>
            </a:endParaRPr>
          </a:p>
          <a:p>
            <a:pPr marL="457200" lvl="1" indent="0" algn="just">
              <a:lnSpc>
                <a:spcPct val="150000"/>
              </a:lnSpc>
              <a:spcAft>
                <a:spcPts val="0"/>
              </a:spcAft>
              <a:buNone/>
            </a:pPr>
            <a:endParaRPr lang="en-ZA" sz="1800" dirty="0">
              <a:latin typeface="Arial" panose="020B0604020202020204" pitchFamily="34"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marL="0" marR="0" lvl="0" indent="0" algn="r" defTabSz="342900" rtl="0" eaLnBrk="1" fontAlgn="base" latinLnBrk="0" hangingPunct="1">
              <a:lnSpc>
                <a:spcPct val="100000"/>
              </a:lnSpc>
              <a:spcBef>
                <a:spcPct val="0"/>
              </a:spcBef>
              <a:spcAft>
                <a:spcPct val="0"/>
              </a:spcAft>
              <a:buClrTx/>
              <a:buSzTx/>
              <a:buFontTx/>
              <a:buNone/>
              <a:tabLst/>
              <a:defRPr/>
            </a:pPr>
            <a:fld id="{FB6ADE51-9540-4B80-AD96-1CEC5B9E114B}" type="slidenum">
              <a:rPr kumimoji="0" lang="en-US" altLang="en-US" sz="1200" b="0" i="0" u="none" strike="noStrike" kern="1200" cap="none" spc="0" normalizeH="0" baseline="0" noProof="0">
                <a:ln>
                  <a:noFill/>
                </a:ln>
                <a:solidFill>
                  <a:srgbClr val="898989"/>
                </a:solidFill>
                <a:effectLst/>
                <a:uLnTx/>
                <a:uFillTx/>
                <a:latin typeface="Calibri" charset="0"/>
                <a:ea typeface="ＭＳ Ｐゴシック" panose="020B0600070205080204" pitchFamily="34" charset="-128"/>
                <a:cs typeface="+mn-cs"/>
              </a:rPr>
              <a:pPr marL="0" marR="0" lvl="0" indent="0" algn="r" defTabSz="342900" rtl="0" eaLnBrk="1" fontAlgn="base" latinLnBrk="0" hangingPunct="1">
                <a:lnSpc>
                  <a:spcPct val="100000"/>
                </a:lnSpc>
                <a:spcBef>
                  <a:spcPct val="0"/>
                </a:spcBef>
                <a:spcAft>
                  <a:spcPct val="0"/>
                </a:spcAft>
                <a:buClrTx/>
                <a:buSzTx/>
                <a:buFontTx/>
                <a:buNone/>
                <a:tabLst/>
                <a:defRPr/>
              </a:pPr>
              <a:t>26</a:t>
            </a:fld>
            <a:endParaRPr kumimoji="0" lang="en-US" altLang="en-US" sz="1200" b="0" i="0" u="none" strike="noStrike" kern="1200" cap="none" spc="0" normalizeH="0" baseline="0" noProof="0" dirty="0">
              <a:ln>
                <a:noFill/>
              </a:ln>
              <a:solidFill>
                <a:srgbClr val="898989"/>
              </a:solidFill>
              <a:effectLst/>
              <a:uLnTx/>
              <a:uFillTx/>
              <a:latin typeface="Calibri" charset="0"/>
              <a:ea typeface="ＭＳ Ｐゴシック" panose="020B0600070205080204" pitchFamily="34" charset="-128"/>
              <a:cs typeface="+mn-cs"/>
            </a:endParaRPr>
          </a:p>
        </p:txBody>
      </p:sp>
      <p:pic>
        <p:nvPicPr>
          <p:cNvPr id="5" name="Picture 4" descr="Logo">
            <a:extLst>
              <a:ext uri="{FF2B5EF4-FFF2-40B4-BE49-F238E27FC236}">
                <a16:creationId xmlns:a16="http://schemas.microsoft.com/office/drawing/2014/main" id="{5E9D9D6E-8FC0-4A73-88FA-E51B3FD358E1}"/>
              </a:ext>
            </a:extLst>
          </p:cNvPr>
          <p:cNvPicPr/>
          <p:nvPr/>
        </p:nvPicPr>
        <p:blipFill>
          <a:blip r:embed="rId3" cstate="print"/>
          <a:srcRect/>
          <a:stretch>
            <a:fillRect/>
          </a:stretch>
        </p:blipFill>
        <p:spPr bwMode="auto">
          <a:xfrm>
            <a:off x="8157301" y="6090468"/>
            <a:ext cx="2330450" cy="717550"/>
          </a:xfrm>
          <a:prstGeom prst="rect">
            <a:avLst/>
          </a:prstGeom>
          <a:noFill/>
          <a:ln w="9525">
            <a:noFill/>
            <a:miter lim="800000"/>
            <a:headEnd/>
            <a:tailEnd/>
          </a:ln>
        </p:spPr>
      </p:pic>
    </p:spTree>
    <p:extLst>
      <p:ext uri="{BB962C8B-B14F-4D97-AF65-F5344CB8AC3E}">
        <p14:creationId xmlns:p14="http://schemas.microsoft.com/office/powerpoint/2010/main" val="24753762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1548" y="0"/>
            <a:ext cx="10376452" cy="888829"/>
          </a:xfrm>
        </p:spPr>
        <p:txBody>
          <a:bodyPr/>
          <a:lstStyle/>
          <a:p>
            <a:r>
              <a:rPr lang="en-ZA" sz="2400" b="1" cap="all" dirty="0">
                <a:latin typeface="Arial" panose="020B0604020202020204" pitchFamily="34" charset="0"/>
                <a:cs typeface="Arial" panose="020B0604020202020204" pitchFamily="34" charset="0"/>
              </a:rPr>
              <a:t> </a:t>
            </a:r>
            <a:br>
              <a:rPr lang="en-ZA" sz="2400" b="1" cap="all" dirty="0">
                <a:latin typeface="Arial" panose="020B0604020202020204" pitchFamily="34" charset="0"/>
                <a:cs typeface="Arial" panose="020B0604020202020204" pitchFamily="34" charset="0"/>
              </a:rPr>
            </a:br>
            <a:r>
              <a:rPr lang="en-ZA" sz="1800" b="1" dirty="0">
                <a:effectLst/>
                <a:latin typeface="Arial" panose="020B0604020202020204" pitchFamily="34" charset="0"/>
                <a:ea typeface="Calibri" panose="020F0502020204030204" pitchFamily="34" charset="0"/>
                <a:cs typeface="Times New Roman" panose="02020603050405020304" pitchFamily="18" charset="0"/>
              </a:rPr>
              <a:t>COMMEMORATION EVENTS</a:t>
            </a:r>
            <a:r>
              <a:rPr lang="en-ZA" sz="1800" dirty="0">
                <a:effectLst/>
                <a:latin typeface="Calibri" panose="020F0502020204030204" pitchFamily="34" charset="0"/>
                <a:ea typeface="Calibri" panose="020F0502020204030204" pitchFamily="34" charset="0"/>
                <a:cs typeface="Times New Roman" panose="02020603050405020304" pitchFamily="18" charset="0"/>
              </a:rPr>
              <a:t/>
            </a:r>
            <a:br>
              <a:rPr lang="en-ZA" sz="1800" dirty="0">
                <a:effectLst/>
                <a:latin typeface="Calibri" panose="020F0502020204030204" pitchFamily="34" charset="0"/>
                <a:ea typeface="Calibri" panose="020F0502020204030204" pitchFamily="34" charset="0"/>
                <a:cs typeface="Times New Roman" panose="02020603050405020304" pitchFamily="18" charset="0"/>
              </a:rPr>
            </a:br>
            <a:r>
              <a:rPr lang="en-ZA" sz="2400" b="1" dirty="0">
                <a:latin typeface="Arial" panose="020B0604020202020204" pitchFamily="34" charset="0"/>
                <a:cs typeface="Arial" panose="020B0604020202020204" pitchFamily="34" charset="0"/>
              </a:rPr>
              <a:t/>
            </a:r>
            <a:br>
              <a:rPr lang="en-ZA" sz="2400" b="1" dirty="0">
                <a:latin typeface="Arial" panose="020B0604020202020204" pitchFamily="34" charset="0"/>
                <a:cs typeface="Arial" panose="020B0604020202020204" pitchFamily="34" charset="0"/>
              </a:rPr>
            </a:br>
            <a:endParaRPr lang="en-ZA"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91548" y="888829"/>
            <a:ext cx="10376452" cy="6140098"/>
          </a:xfrm>
        </p:spPr>
        <p:txBody>
          <a:bodyPr/>
          <a:lstStyle/>
          <a:p>
            <a:pPr marL="0" indent="0" algn="just">
              <a:lnSpc>
                <a:spcPct val="150000"/>
              </a:lnSpc>
              <a:spcAft>
                <a:spcPts val="0"/>
              </a:spcAft>
              <a:buNone/>
            </a:pPr>
            <a:r>
              <a:rPr lang="en-ZA" sz="1800" dirty="0">
                <a:effectLst/>
                <a:latin typeface="Arial" panose="020B0604020202020204" pitchFamily="34" charset="0"/>
                <a:ea typeface="Calibri" panose="020F0502020204030204" pitchFamily="34" charset="0"/>
                <a:cs typeface="Times New Roman" panose="02020603050405020304" pitchFamily="18" charset="0"/>
              </a:rPr>
              <a:t>-	To contribute to the national calendar on key programmes such as women’s issues and heritage 	celebration, the NHTL held a Women’s Dialogue on 31 August 2020 on Teams and a Heritage 	Month’s Dialogue on 17 September 2020 on Teams. Members of the NHTL were also invited </a:t>
            </a:r>
            <a:r>
              <a:rPr lang="en-ZA" sz="1800">
                <a:effectLst/>
                <a:latin typeface="Arial" panose="020B0604020202020204" pitchFamily="34" charset="0"/>
                <a:ea typeface="Calibri" panose="020F0502020204030204" pitchFamily="34" charset="0"/>
                <a:cs typeface="Times New Roman" panose="02020603050405020304" pitchFamily="18" charset="0"/>
              </a:rPr>
              <a:t>to 	attend </a:t>
            </a:r>
            <a:r>
              <a:rPr lang="en-ZA" sz="1800" dirty="0">
                <a:effectLst/>
                <a:latin typeface="Arial" panose="020B0604020202020204" pitchFamily="34" charset="0"/>
                <a:ea typeface="Calibri" panose="020F0502020204030204" pitchFamily="34" charset="0"/>
                <a:cs typeface="Times New Roman" panose="02020603050405020304" pitchFamily="18" charset="0"/>
              </a:rPr>
              <a:t>commemoration events and also make presentations on identified topics.</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marL="0" marR="0" lvl="0" indent="0" algn="r" defTabSz="342900" rtl="0" eaLnBrk="1" fontAlgn="base" latinLnBrk="0" hangingPunct="1">
              <a:lnSpc>
                <a:spcPct val="100000"/>
              </a:lnSpc>
              <a:spcBef>
                <a:spcPct val="0"/>
              </a:spcBef>
              <a:spcAft>
                <a:spcPct val="0"/>
              </a:spcAft>
              <a:buClrTx/>
              <a:buSzTx/>
              <a:buFontTx/>
              <a:buNone/>
              <a:tabLst/>
              <a:defRPr/>
            </a:pPr>
            <a:fld id="{FB6ADE51-9540-4B80-AD96-1CEC5B9E114B}" type="slidenum">
              <a:rPr kumimoji="0" lang="en-US" altLang="en-US" sz="1200" b="0" i="0" u="none" strike="noStrike" kern="1200" cap="none" spc="0" normalizeH="0" baseline="0" noProof="0">
                <a:ln>
                  <a:noFill/>
                </a:ln>
                <a:solidFill>
                  <a:srgbClr val="898989"/>
                </a:solidFill>
                <a:effectLst/>
                <a:uLnTx/>
                <a:uFillTx/>
                <a:latin typeface="Calibri" charset="0"/>
                <a:ea typeface="ＭＳ Ｐゴシック" panose="020B0600070205080204" pitchFamily="34" charset="-128"/>
                <a:cs typeface="+mn-cs"/>
              </a:rPr>
              <a:pPr marL="0" marR="0" lvl="0" indent="0" algn="r" defTabSz="342900" rtl="0" eaLnBrk="1" fontAlgn="base" latinLnBrk="0" hangingPunct="1">
                <a:lnSpc>
                  <a:spcPct val="100000"/>
                </a:lnSpc>
                <a:spcBef>
                  <a:spcPct val="0"/>
                </a:spcBef>
                <a:spcAft>
                  <a:spcPct val="0"/>
                </a:spcAft>
                <a:buClrTx/>
                <a:buSzTx/>
                <a:buFontTx/>
                <a:buNone/>
                <a:tabLst/>
                <a:defRPr/>
              </a:pPr>
              <a:t>27</a:t>
            </a:fld>
            <a:endParaRPr kumimoji="0" lang="en-US" altLang="en-US" sz="1200" b="0" i="0" u="none" strike="noStrike" kern="1200" cap="none" spc="0" normalizeH="0" baseline="0" noProof="0" dirty="0">
              <a:ln>
                <a:noFill/>
              </a:ln>
              <a:solidFill>
                <a:srgbClr val="898989"/>
              </a:solidFill>
              <a:effectLst/>
              <a:uLnTx/>
              <a:uFillTx/>
              <a:latin typeface="Calibri" charset="0"/>
              <a:ea typeface="ＭＳ Ｐゴシック" panose="020B0600070205080204" pitchFamily="34" charset="-128"/>
              <a:cs typeface="+mn-cs"/>
            </a:endParaRPr>
          </a:p>
        </p:txBody>
      </p:sp>
      <p:pic>
        <p:nvPicPr>
          <p:cNvPr id="5" name="Picture 4" descr="Logo">
            <a:extLst>
              <a:ext uri="{FF2B5EF4-FFF2-40B4-BE49-F238E27FC236}">
                <a16:creationId xmlns:a16="http://schemas.microsoft.com/office/drawing/2014/main" id="{CE348F90-9E8E-4D3F-A75E-4B4EE09E6650}"/>
              </a:ext>
            </a:extLst>
          </p:cNvPr>
          <p:cNvPicPr/>
          <p:nvPr/>
        </p:nvPicPr>
        <p:blipFill>
          <a:blip r:embed="rId3" cstate="print"/>
          <a:srcRect/>
          <a:stretch>
            <a:fillRect/>
          </a:stretch>
        </p:blipFill>
        <p:spPr bwMode="auto">
          <a:xfrm>
            <a:off x="8157301" y="6090468"/>
            <a:ext cx="2330450" cy="717550"/>
          </a:xfrm>
          <a:prstGeom prst="rect">
            <a:avLst/>
          </a:prstGeom>
          <a:noFill/>
          <a:ln w="9525">
            <a:noFill/>
            <a:miter lim="800000"/>
            <a:headEnd/>
            <a:tailEnd/>
          </a:ln>
        </p:spPr>
      </p:pic>
    </p:spTree>
    <p:extLst>
      <p:ext uri="{BB962C8B-B14F-4D97-AF65-F5344CB8AC3E}">
        <p14:creationId xmlns:p14="http://schemas.microsoft.com/office/powerpoint/2010/main" val="3375146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1548" y="0"/>
            <a:ext cx="10376452" cy="888829"/>
          </a:xfrm>
        </p:spPr>
        <p:txBody>
          <a:bodyPr/>
          <a:lstStyle/>
          <a:p>
            <a:r>
              <a:rPr lang="en-ZA" sz="2400" b="1" cap="all" dirty="0">
                <a:latin typeface="Arial" panose="020B0604020202020204" pitchFamily="34" charset="0"/>
                <a:cs typeface="Arial" panose="020B0604020202020204" pitchFamily="34" charset="0"/>
              </a:rPr>
              <a:t> </a:t>
            </a:r>
            <a:br>
              <a:rPr lang="en-ZA" sz="2400" b="1" cap="all" dirty="0">
                <a:latin typeface="Arial" panose="020B0604020202020204" pitchFamily="34" charset="0"/>
                <a:cs typeface="Arial" panose="020B0604020202020204" pitchFamily="34" charset="0"/>
              </a:rPr>
            </a:br>
            <a:r>
              <a:rPr lang="en-ZA" sz="2400" b="1" cap="all" dirty="0">
                <a:latin typeface="Arial" panose="020B0604020202020204" pitchFamily="34" charset="0"/>
                <a:cs typeface="Arial" panose="020B0604020202020204" pitchFamily="34" charset="0"/>
              </a:rPr>
              <a:t>CONCLUSION</a:t>
            </a:r>
            <a:r>
              <a:rPr lang="en-ZA" sz="2400" b="1" dirty="0">
                <a:latin typeface="Arial" panose="020B0604020202020204" pitchFamily="34" charset="0"/>
                <a:cs typeface="Arial" panose="020B0604020202020204" pitchFamily="34" charset="0"/>
              </a:rPr>
              <a:t/>
            </a:r>
            <a:br>
              <a:rPr lang="en-ZA" sz="2400" b="1" dirty="0">
                <a:latin typeface="Arial" panose="020B0604020202020204" pitchFamily="34" charset="0"/>
                <a:cs typeface="Arial" panose="020B0604020202020204" pitchFamily="34" charset="0"/>
              </a:rPr>
            </a:br>
            <a:endParaRPr lang="en-ZA"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91548" y="888829"/>
            <a:ext cx="10376452" cy="6140098"/>
          </a:xfrm>
        </p:spPr>
        <p:txBody>
          <a:bodyPr/>
          <a:lstStyle/>
          <a:p>
            <a:pPr marL="0" indent="0" algn="just">
              <a:buNone/>
            </a:pPr>
            <a:r>
              <a:rPr lang="en-ZA" sz="2200" dirty="0">
                <a:latin typeface="Arial" panose="020B0604020202020204" pitchFamily="34" charset="0"/>
                <a:cs typeface="Arial" panose="020B0604020202020204" pitchFamily="34" charset="0"/>
              </a:rPr>
              <a:t>The NHTL continues to execute its mandate through a combination of virtual platforms and contact session and also participate in IGR structures and partner with other stakeholders to ensure that traditional communities’ needs are taken care of.</a:t>
            </a:r>
          </a:p>
          <a:p>
            <a:pPr marL="0" indent="0" algn="just">
              <a:buNone/>
            </a:pPr>
            <a:r>
              <a:rPr lang="en-ZA" sz="2200" dirty="0">
                <a:latin typeface="Arial" panose="020B0604020202020204" pitchFamily="34" charset="0"/>
                <a:cs typeface="Arial" panose="020B0604020202020204" pitchFamily="34" charset="0"/>
              </a:rPr>
              <a:t>						</a:t>
            </a:r>
          </a:p>
          <a:p>
            <a:pPr marL="0" indent="0" algn="just">
              <a:buNone/>
            </a:pPr>
            <a:endParaRPr lang="en-ZA" sz="2200" dirty="0">
              <a:latin typeface="Arial" panose="020B0604020202020204" pitchFamily="34" charset="0"/>
              <a:cs typeface="Arial" panose="020B0604020202020204" pitchFamily="34" charset="0"/>
            </a:endParaRPr>
          </a:p>
          <a:p>
            <a:pPr marL="0" indent="0" algn="just">
              <a:buNone/>
            </a:pPr>
            <a:endParaRPr lang="en-ZA" sz="2200" dirty="0">
              <a:latin typeface="Arial" panose="020B0604020202020204" pitchFamily="34" charset="0"/>
              <a:cs typeface="Arial" panose="020B0604020202020204" pitchFamily="34" charset="0"/>
            </a:endParaRPr>
          </a:p>
          <a:p>
            <a:pPr marL="0" indent="0" algn="ctr">
              <a:buNone/>
            </a:pPr>
            <a:r>
              <a:rPr lang="en-ZA" sz="2200" dirty="0">
                <a:latin typeface="Arial" panose="020B0604020202020204" pitchFamily="34" charset="0"/>
                <a:cs typeface="Arial" panose="020B0604020202020204" pitchFamily="34" charset="0"/>
              </a:rPr>
              <a:t>Thank you</a:t>
            </a:r>
          </a:p>
        </p:txBody>
      </p:sp>
      <p:sp>
        <p:nvSpPr>
          <p:cNvPr id="4" name="Slide Number Placeholder 3"/>
          <p:cNvSpPr>
            <a:spLocks noGrp="1"/>
          </p:cNvSpPr>
          <p:nvPr>
            <p:ph type="sldNum" sz="quarter" idx="12"/>
          </p:nvPr>
        </p:nvSpPr>
        <p:spPr/>
        <p:txBody>
          <a:bodyPr/>
          <a:lstStyle/>
          <a:p>
            <a:pPr marL="0" marR="0" lvl="0" indent="0" algn="r" defTabSz="342900" rtl="0" eaLnBrk="1" fontAlgn="base" latinLnBrk="0" hangingPunct="1">
              <a:lnSpc>
                <a:spcPct val="100000"/>
              </a:lnSpc>
              <a:spcBef>
                <a:spcPct val="0"/>
              </a:spcBef>
              <a:spcAft>
                <a:spcPct val="0"/>
              </a:spcAft>
              <a:buClrTx/>
              <a:buSzTx/>
              <a:buFontTx/>
              <a:buNone/>
              <a:tabLst/>
              <a:defRPr/>
            </a:pPr>
            <a:fld id="{FB6ADE51-9540-4B80-AD96-1CEC5B9E114B}" type="slidenum">
              <a:rPr kumimoji="0" lang="en-US" altLang="en-US" sz="1200" b="0" i="0" u="none" strike="noStrike" kern="1200" cap="none" spc="0" normalizeH="0" baseline="0" noProof="0">
                <a:ln>
                  <a:noFill/>
                </a:ln>
                <a:solidFill>
                  <a:srgbClr val="898989"/>
                </a:solidFill>
                <a:effectLst/>
                <a:uLnTx/>
                <a:uFillTx/>
                <a:latin typeface="Calibri" charset="0"/>
                <a:ea typeface="ＭＳ Ｐゴシック" panose="020B0600070205080204" pitchFamily="34" charset="-128"/>
                <a:cs typeface="+mn-cs"/>
              </a:rPr>
              <a:pPr marL="0" marR="0" lvl="0" indent="0" algn="r" defTabSz="342900" rtl="0" eaLnBrk="1" fontAlgn="base" latinLnBrk="0" hangingPunct="1">
                <a:lnSpc>
                  <a:spcPct val="100000"/>
                </a:lnSpc>
                <a:spcBef>
                  <a:spcPct val="0"/>
                </a:spcBef>
                <a:spcAft>
                  <a:spcPct val="0"/>
                </a:spcAft>
                <a:buClrTx/>
                <a:buSzTx/>
                <a:buFontTx/>
                <a:buNone/>
                <a:tabLst/>
                <a:defRPr/>
              </a:pPr>
              <a:t>28</a:t>
            </a:fld>
            <a:endParaRPr kumimoji="0" lang="en-US" altLang="en-US" sz="1200" b="0" i="0" u="none" strike="noStrike" kern="1200" cap="none" spc="0" normalizeH="0" baseline="0" noProof="0" dirty="0">
              <a:ln>
                <a:noFill/>
              </a:ln>
              <a:solidFill>
                <a:srgbClr val="898989"/>
              </a:solidFill>
              <a:effectLst/>
              <a:uLnTx/>
              <a:uFillTx/>
              <a:latin typeface="Calibri" charset="0"/>
              <a:ea typeface="ＭＳ Ｐゴシック" panose="020B0600070205080204" pitchFamily="34" charset="-128"/>
              <a:cs typeface="+mn-cs"/>
            </a:endParaRPr>
          </a:p>
        </p:txBody>
      </p:sp>
      <p:pic>
        <p:nvPicPr>
          <p:cNvPr id="5" name="Picture 4" descr="Logo">
            <a:extLst>
              <a:ext uri="{FF2B5EF4-FFF2-40B4-BE49-F238E27FC236}">
                <a16:creationId xmlns:a16="http://schemas.microsoft.com/office/drawing/2014/main" id="{CE348F90-9E8E-4D3F-A75E-4B4EE09E6650}"/>
              </a:ext>
            </a:extLst>
          </p:cNvPr>
          <p:cNvPicPr/>
          <p:nvPr/>
        </p:nvPicPr>
        <p:blipFill>
          <a:blip r:embed="rId3" cstate="print"/>
          <a:srcRect/>
          <a:stretch>
            <a:fillRect/>
          </a:stretch>
        </p:blipFill>
        <p:spPr bwMode="auto">
          <a:xfrm>
            <a:off x="8157301" y="6090468"/>
            <a:ext cx="2330450" cy="717550"/>
          </a:xfrm>
          <a:prstGeom prst="rect">
            <a:avLst/>
          </a:prstGeom>
          <a:noFill/>
          <a:ln w="9525">
            <a:noFill/>
            <a:miter lim="800000"/>
            <a:headEnd/>
            <a:tailEnd/>
          </a:ln>
        </p:spPr>
      </p:pic>
    </p:spTree>
    <p:extLst>
      <p:ext uri="{BB962C8B-B14F-4D97-AF65-F5344CB8AC3E}">
        <p14:creationId xmlns:p14="http://schemas.microsoft.com/office/powerpoint/2010/main" val="8818946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66907" y="213587"/>
            <a:ext cx="6858000" cy="586699"/>
          </a:xfrm>
          <a:prstGeom prst="rect">
            <a:avLst/>
          </a:prstGeom>
          <a:noFill/>
        </p:spPr>
        <p:txBody>
          <a:bodyPr>
            <a:spAutoFit/>
          </a:bodyPr>
          <a:lstStyle/>
          <a:p>
            <a:pPr lvl="0" algn="ctr">
              <a:lnSpc>
                <a:spcPct val="150000"/>
              </a:lnSpc>
              <a:spcAft>
                <a:spcPts val="0"/>
              </a:spcAft>
            </a:pPr>
            <a:r>
              <a:rPr lang="en-ZA" sz="2400" b="1" dirty="0">
                <a:effectLst/>
                <a:latin typeface="Arial" panose="020B0604020202020204" pitchFamily="34" charset="0"/>
                <a:ea typeface="Calibri" panose="020F0502020204030204" pitchFamily="34" charset="0"/>
                <a:cs typeface="Times New Roman" panose="02020603050405020304" pitchFamily="18" charset="0"/>
              </a:rPr>
              <a:t>2. PURPOSE</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Slide Number Placeholder 7"/>
          <p:cNvSpPr>
            <a:spLocks noGrp="1"/>
          </p:cNvSpPr>
          <p:nvPr>
            <p:ph type="sldNum" sz="quarter" idx="12"/>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A6959CBD-E095-4785-9276-F18BEEE3F184}" type="slidenum">
              <a:rPr kumimoji="0" lang="en-US" sz="1200" b="0" i="0" u="none" strike="noStrike" kern="1200" cap="none" spc="0" normalizeH="0" baseline="0" noProof="0">
                <a:ln>
                  <a:noFill/>
                </a:ln>
                <a:solidFill>
                  <a:srgbClr val="898989"/>
                </a:solidFill>
                <a:effectLst/>
                <a:uLnTx/>
                <a:uFillTx/>
                <a:latin typeface="Calibri" charset="0"/>
                <a:ea typeface="ＭＳ Ｐゴシック"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3</a:t>
            </a:fld>
            <a:endParaRPr kumimoji="0" lang="en-US" sz="1200" b="0" i="0" u="none" strike="noStrike" kern="1200" cap="none" spc="0" normalizeH="0" baseline="0" noProof="0" dirty="0">
              <a:ln>
                <a:noFill/>
              </a:ln>
              <a:solidFill>
                <a:srgbClr val="898989"/>
              </a:solidFill>
              <a:effectLst/>
              <a:uLnTx/>
              <a:uFillTx/>
              <a:latin typeface="Calibri" charset="0"/>
              <a:ea typeface="ＭＳ Ｐゴシック" charset="-128"/>
              <a:cs typeface="+mn-cs"/>
            </a:endParaRPr>
          </a:p>
        </p:txBody>
      </p:sp>
      <p:sp>
        <p:nvSpPr>
          <p:cNvPr id="2055" name="TextBox 1"/>
          <p:cNvSpPr txBox="1">
            <a:spLocks noChangeArrowheads="1"/>
          </p:cNvSpPr>
          <p:nvPr/>
        </p:nvSpPr>
        <p:spPr bwMode="auto">
          <a:xfrm>
            <a:off x="322150" y="1327357"/>
            <a:ext cx="10747514" cy="2508379"/>
          </a:xfrm>
          <a:prstGeom prst="rect">
            <a:avLst/>
          </a:prstGeom>
          <a:noFill/>
          <a:ln w="9525">
            <a:noFill/>
            <a:miter lim="800000"/>
            <a:headEnd/>
            <a:tailEnd/>
          </a:ln>
        </p:spPr>
        <p:txBody>
          <a:bodyPr wrap="square">
            <a:spAutoFit/>
          </a:bodyPr>
          <a:lstStyle/>
          <a:p>
            <a:pPr marL="285750" indent="-285750" algn="just">
              <a:lnSpc>
                <a:spcPct val="150000"/>
              </a:lnSpc>
              <a:spcAft>
                <a:spcPts val="1000"/>
              </a:spcAft>
              <a:buFont typeface="Wingdings" panose="05000000000000000000" pitchFamily="2" charset="2"/>
              <a:buChar char="Ø"/>
            </a:pPr>
            <a:r>
              <a:rPr lang="en-ZA" sz="1800" b="1" dirty="0">
                <a:effectLst/>
                <a:latin typeface="Arial" panose="020B0604020202020204" pitchFamily="34" charset="0"/>
                <a:ea typeface="Calibri" panose="020F0502020204030204" pitchFamily="34" charset="0"/>
                <a:cs typeface="Times New Roman" panose="02020603050405020304" pitchFamily="18" charset="0"/>
              </a:rPr>
              <a:t>T</a:t>
            </a:r>
            <a:r>
              <a:rPr lang="en-ZA" sz="1800" dirty="0">
                <a:effectLst/>
                <a:latin typeface="Arial" panose="020B0604020202020204" pitchFamily="34" charset="0"/>
                <a:ea typeface="Calibri" panose="020F0502020204030204" pitchFamily="34" charset="0"/>
                <a:cs typeface="Times New Roman" panose="02020603050405020304" pitchFamily="18" charset="0"/>
              </a:rPr>
              <a:t>his Report of the NHTL, covers two quarters (April to June 2020 and July to September 2020). </a:t>
            </a:r>
          </a:p>
          <a:p>
            <a:pPr algn="just">
              <a:lnSpc>
                <a:spcPct val="150000"/>
              </a:lnSpc>
              <a:spcAft>
                <a:spcPts val="1000"/>
              </a:spcAft>
            </a:pPr>
            <a:endParaRPr lang="en-ZA" sz="1800" dirty="0">
              <a:effectLst/>
              <a:latin typeface="Arial" panose="020B0604020202020204" pitchFamily="34" charset="0"/>
              <a:ea typeface="Calibri" panose="020F0502020204030204" pitchFamily="34" charset="0"/>
              <a:cs typeface="Times New Roman" panose="02020603050405020304" pitchFamily="18" charset="0"/>
            </a:endParaRPr>
          </a:p>
          <a:p>
            <a:pPr marL="285750" indent="-285750" algn="just">
              <a:lnSpc>
                <a:spcPct val="150000"/>
              </a:lnSpc>
              <a:spcAft>
                <a:spcPts val="1000"/>
              </a:spcAft>
              <a:buFont typeface="Wingdings" panose="05000000000000000000" pitchFamily="2" charset="2"/>
              <a:buChar char="Ø"/>
            </a:pPr>
            <a:r>
              <a:rPr lang="en-ZA" sz="1800" dirty="0">
                <a:effectLst/>
                <a:latin typeface="Arial" panose="020B0604020202020204" pitchFamily="34" charset="0"/>
                <a:ea typeface="Calibri" panose="020F0502020204030204" pitchFamily="34" charset="0"/>
                <a:cs typeface="Times New Roman" panose="02020603050405020304" pitchFamily="18" charset="0"/>
              </a:rPr>
              <a:t>It reflects on the activities of the House as a whole, that encompasses the work of individual members, Committees and the NHTL collectively.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lvl="1" algn="just" defTabSz="457200" fontAlgn="base">
              <a:spcBef>
                <a:spcPct val="0"/>
              </a:spcBef>
              <a:spcAft>
                <a:spcPct val="0"/>
              </a:spcAft>
            </a:pPr>
            <a:endParaRPr kumimoji="0" lang="en-US" sz="24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p:txBody>
      </p:sp>
      <p:pic>
        <p:nvPicPr>
          <p:cNvPr id="5" name="Picture 4" descr="Logo">
            <a:extLst>
              <a:ext uri="{FF2B5EF4-FFF2-40B4-BE49-F238E27FC236}">
                <a16:creationId xmlns:a16="http://schemas.microsoft.com/office/drawing/2014/main" id="{84328FE5-AA47-4862-AEF1-6BB00BFFA93B}"/>
              </a:ext>
            </a:extLst>
          </p:cNvPr>
          <p:cNvPicPr/>
          <p:nvPr/>
        </p:nvPicPr>
        <p:blipFill>
          <a:blip r:embed="rId4" cstate="print"/>
          <a:srcRect/>
          <a:stretch>
            <a:fillRect/>
          </a:stretch>
        </p:blipFill>
        <p:spPr bwMode="auto">
          <a:xfrm>
            <a:off x="8621535" y="6691097"/>
            <a:ext cx="2330450" cy="717550"/>
          </a:xfrm>
          <a:prstGeom prst="rect">
            <a:avLst/>
          </a:prstGeom>
          <a:noFill/>
          <a:ln w="9525">
            <a:noFill/>
            <a:miter lim="800000"/>
            <a:headEnd/>
            <a:tailEnd/>
          </a:ln>
        </p:spPr>
      </p:pic>
    </p:spTree>
    <p:extLst>
      <p:ext uri="{BB962C8B-B14F-4D97-AF65-F5344CB8AC3E}">
        <p14:creationId xmlns:p14="http://schemas.microsoft.com/office/powerpoint/2010/main" val="384198334"/>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3426" y="213587"/>
            <a:ext cx="9448800" cy="586699"/>
          </a:xfrm>
          <a:prstGeom prst="rect">
            <a:avLst/>
          </a:prstGeom>
          <a:noFill/>
        </p:spPr>
        <p:txBody>
          <a:bodyPr wrap="square">
            <a:spAutoFit/>
          </a:bodyPr>
          <a:lstStyle/>
          <a:p>
            <a:pPr lvl="0" algn="ctr">
              <a:lnSpc>
                <a:spcPct val="150000"/>
              </a:lnSpc>
              <a:spcAft>
                <a:spcPts val="0"/>
              </a:spcAft>
            </a:pPr>
            <a:r>
              <a:rPr lang="en-ZA" sz="2400" b="1" dirty="0">
                <a:effectLst/>
                <a:latin typeface="Arial" panose="020B0604020202020204" pitchFamily="34" charset="0"/>
                <a:ea typeface="Calibri" panose="020F0502020204030204" pitchFamily="34" charset="0"/>
                <a:cs typeface="Times New Roman" panose="02020603050405020304" pitchFamily="18" charset="0"/>
              </a:rPr>
              <a:t>3. COVID-19</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Slide Number Placeholder 7"/>
          <p:cNvSpPr>
            <a:spLocks noGrp="1"/>
          </p:cNvSpPr>
          <p:nvPr>
            <p:ph type="sldNum" sz="quarter" idx="12"/>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A6959CBD-E095-4785-9276-F18BEEE3F184}" type="slidenum">
              <a:rPr kumimoji="0" lang="en-US" sz="1200" b="0" i="0" u="none" strike="noStrike" kern="1200" cap="none" spc="0" normalizeH="0" baseline="0" noProof="0">
                <a:ln>
                  <a:noFill/>
                </a:ln>
                <a:solidFill>
                  <a:srgbClr val="898989"/>
                </a:solidFill>
                <a:effectLst/>
                <a:uLnTx/>
                <a:uFillTx/>
                <a:latin typeface="Calibri" charset="0"/>
                <a:ea typeface="ＭＳ Ｐゴシック"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4</a:t>
            </a:fld>
            <a:endParaRPr kumimoji="0" lang="en-US" sz="1200" b="0" i="0" u="none" strike="noStrike" kern="1200" cap="none" spc="0" normalizeH="0" baseline="0" noProof="0" dirty="0">
              <a:ln>
                <a:noFill/>
              </a:ln>
              <a:solidFill>
                <a:srgbClr val="898989"/>
              </a:solidFill>
              <a:effectLst/>
              <a:uLnTx/>
              <a:uFillTx/>
              <a:latin typeface="Calibri" charset="0"/>
              <a:ea typeface="ＭＳ Ｐゴシック" charset="-128"/>
              <a:cs typeface="+mn-cs"/>
            </a:endParaRPr>
          </a:p>
        </p:txBody>
      </p:sp>
      <p:sp>
        <p:nvSpPr>
          <p:cNvPr id="2055" name="TextBox 1"/>
          <p:cNvSpPr txBox="1">
            <a:spLocks noChangeArrowheads="1"/>
          </p:cNvSpPr>
          <p:nvPr/>
        </p:nvSpPr>
        <p:spPr bwMode="auto">
          <a:xfrm>
            <a:off x="495299" y="800286"/>
            <a:ext cx="10515601" cy="6601807"/>
          </a:xfrm>
          <a:prstGeom prst="rect">
            <a:avLst/>
          </a:prstGeom>
          <a:noFill/>
          <a:ln w="9525">
            <a:noFill/>
            <a:miter lim="800000"/>
            <a:headEnd/>
            <a:tailEnd/>
          </a:ln>
        </p:spPr>
        <p:txBody>
          <a:bodyPr wrap="square">
            <a:spAutoFit/>
          </a:bodyPr>
          <a:lstStyle/>
          <a:p>
            <a:pPr marL="342900" lvl="0" indent="-342900" algn="just">
              <a:lnSpc>
                <a:spcPct val="150000"/>
              </a:lnSpc>
              <a:spcAft>
                <a:spcPts val="0"/>
              </a:spcAft>
              <a:buFont typeface="Arial" panose="020B0604020202020204" pitchFamily="34" charset="0"/>
              <a:buChar char="-"/>
            </a:pPr>
            <a:r>
              <a:rPr lang="en-ZA" sz="1800" dirty="0">
                <a:effectLst/>
                <a:latin typeface="Arial" panose="020B0604020202020204" pitchFamily="34" charset="0"/>
                <a:ea typeface="Calibri" panose="020F0502020204030204" pitchFamily="34" charset="0"/>
                <a:cs typeface="Times New Roman" panose="02020603050405020304" pitchFamily="18" charset="0"/>
              </a:rPr>
              <a:t>After the confirmation of the global covid-19 pandemic by World Health Organisation and classification thereof as a global pandemic, the President of the Republic of South Africa announced the state of disaster on 22 March 2020, and the lockdown began on 27 March 2020. </a:t>
            </a:r>
          </a:p>
          <a:p>
            <a:pPr marL="342900" lvl="0" indent="-342900" algn="just">
              <a:lnSpc>
                <a:spcPct val="150000"/>
              </a:lnSpc>
              <a:spcAft>
                <a:spcPts val="0"/>
              </a:spcAft>
              <a:buFont typeface="Arial" panose="020B0604020202020204" pitchFamily="34" charset="0"/>
              <a:buChar char="-"/>
            </a:pPr>
            <a:r>
              <a:rPr lang="en-ZA" sz="1800" dirty="0">
                <a:effectLst/>
                <a:latin typeface="Arial" panose="020B0604020202020204" pitchFamily="34" charset="0"/>
                <a:ea typeface="Calibri" panose="020F0502020204030204" pitchFamily="34" charset="0"/>
                <a:cs typeface="Times New Roman" panose="02020603050405020304" pitchFamily="18" charset="0"/>
              </a:rPr>
              <a:t>This essentially meant the country was on lockdown until the President would announce otherwise.</a:t>
            </a:r>
          </a:p>
          <a:p>
            <a:pPr marL="342900" lvl="0" indent="-342900" algn="just">
              <a:lnSpc>
                <a:spcPct val="150000"/>
              </a:lnSpc>
              <a:spcAft>
                <a:spcPts val="0"/>
              </a:spcAft>
              <a:buFont typeface="Arial" panose="020B0604020202020204" pitchFamily="34" charset="0"/>
              <a:buChar char="-"/>
            </a:pPr>
            <a:r>
              <a:rPr lang="en-ZA" sz="1800" dirty="0">
                <a:effectLst/>
                <a:latin typeface="Arial" panose="020B0604020202020204" pitchFamily="34" charset="0"/>
                <a:ea typeface="Calibri" panose="020F0502020204030204" pitchFamily="34" charset="0"/>
                <a:cs typeface="Times New Roman" panose="02020603050405020304" pitchFamily="18" charset="0"/>
              </a:rPr>
              <a:t> Most sectors of the economy were closed and members could not travel to attend to the Committees.</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Arial" panose="020B0604020202020204" pitchFamily="34" charset="0"/>
              <a:buChar char="-"/>
            </a:pPr>
            <a:r>
              <a:rPr lang="en-ZA" sz="1800" dirty="0">
                <a:effectLst/>
                <a:latin typeface="Arial" panose="020B0604020202020204" pitchFamily="34" charset="0"/>
                <a:ea typeface="Calibri" panose="020F0502020204030204" pitchFamily="34" charset="0"/>
                <a:cs typeface="Times New Roman" panose="02020603050405020304" pitchFamily="18" charset="0"/>
              </a:rPr>
              <a:t>Every sector of society was mobilised to fight the covid-19 pandemic, and this included the NHTL and the entire institution. </a:t>
            </a:r>
          </a:p>
          <a:p>
            <a:pPr marL="342900" lvl="0" indent="-342900" algn="just">
              <a:lnSpc>
                <a:spcPct val="150000"/>
              </a:lnSpc>
              <a:spcAft>
                <a:spcPts val="0"/>
              </a:spcAft>
              <a:buFont typeface="Arial" panose="020B0604020202020204" pitchFamily="34" charset="0"/>
              <a:buChar char="-"/>
            </a:pPr>
            <a:r>
              <a:rPr lang="en-ZA" sz="1800" dirty="0">
                <a:effectLst/>
                <a:latin typeface="Arial" panose="020B0604020202020204" pitchFamily="34" charset="0"/>
                <a:ea typeface="Calibri" panose="020F0502020204030204" pitchFamily="34" charset="0"/>
                <a:cs typeface="Times New Roman" panose="02020603050405020304" pitchFamily="18" charset="0"/>
              </a:rPr>
              <a:t>The House had to develop plans, make recommendations on how the institution would contribute to the fight against the covid-19 pandemic. </a:t>
            </a:r>
          </a:p>
          <a:p>
            <a:pPr marL="342900" lvl="0" indent="-342900" algn="just">
              <a:lnSpc>
                <a:spcPct val="150000"/>
              </a:lnSpc>
              <a:spcAft>
                <a:spcPts val="0"/>
              </a:spcAft>
              <a:buFont typeface="Arial" panose="020B0604020202020204" pitchFamily="34" charset="0"/>
              <a:buChar char="-"/>
            </a:pPr>
            <a:r>
              <a:rPr lang="en-ZA" sz="1800" dirty="0">
                <a:effectLst/>
                <a:latin typeface="Arial" panose="020B0604020202020204" pitchFamily="34" charset="0"/>
                <a:ea typeface="Calibri" panose="020F0502020204030204" pitchFamily="34" charset="0"/>
                <a:cs typeface="Times New Roman" panose="02020603050405020304" pitchFamily="18" charset="0"/>
              </a:rPr>
              <a:t>Members had to hold virtual and teleconference meetings. Essentially most of the work of the NHTL revolved around support for the fight against covid-19 for the whole two quarters and this report reflects as such.</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defTabSz="457200" rtl="0" eaLnBrk="1" fontAlgn="base" latinLnBrk="0" hangingPunct="1">
              <a:lnSpc>
                <a:spcPct val="100000"/>
              </a:lnSpc>
              <a:spcBef>
                <a:spcPct val="0"/>
              </a:spcBef>
              <a:spcAft>
                <a:spcPct val="0"/>
              </a:spcAft>
              <a:buClrTx/>
              <a:buSzTx/>
              <a:buFont typeface="Arial" panose="020B0604020202020204" pitchFamily="34" charset="0"/>
              <a:buChar char="•"/>
              <a:tabLst/>
              <a:defRPr/>
            </a:pPr>
            <a:endParaRPr lang="en-ZA" sz="2400" dirty="0">
              <a:solidFill>
                <a:prstClr val="black"/>
              </a:solidFill>
              <a:latin typeface="Arial" charset="0"/>
              <a:ea typeface="ＭＳ Ｐゴシック" charset="-128"/>
            </a:endParaRPr>
          </a:p>
          <a:p>
            <a:pPr marL="342900" marR="0" lvl="0" indent="-342900" algn="just" defTabSz="457200" rtl="0" eaLnBrk="1" fontAlgn="base" latinLnBrk="0" hangingPunct="1">
              <a:lnSpc>
                <a:spcPct val="100000"/>
              </a:lnSpc>
              <a:spcBef>
                <a:spcPct val="0"/>
              </a:spcBef>
              <a:spcAft>
                <a:spcPct val="0"/>
              </a:spcAft>
              <a:buClrTx/>
              <a:buSzTx/>
              <a:buFont typeface="Arial" panose="020B0604020202020204" pitchFamily="34" charset="0"/>
              <a:buChar char="•"/>
              <a:tabLst/>
              <a:defRPr/>
            </a:pPr>
            <a:endParaRPr lang="en-ZA" sz="2400" dirty="0">
              <a:solidFill>
                <a:prstClr val="black"/>
              </a:solidFill>
              <a:latin typeface="Arial" charset="0"/>
              <a:ea typeface="ＭＳ Ｐゴシック" charset="-128"/>
            </a:endParaRPr>
          </a:p>
          <a:p>
            <a:pPr marR="0" lvl="0" algn="just" defTabSz="457200" rtl="0" eaLnBrk="1" fontAlgn="base" latinLnBrk="0" hangingPunct="1">
              <a:lnSpc>
                <a:spcPct val="100000"/>
              </a:lnSpc>
              <a:spcBef>
                <a:spcPct val="0"/>
              </a:spcBef>
              <a:spcAft>
                <a:spcPct val="0"/>
              </a:spcAft>
              <a:buClrTx/>
              <a:buSzTx/>
              <a:tabLst/>
              <a:defRPr/>
            </a:pPr>
            <a:endParaRPr lang="en-ZA" sz="2400" dirty="0">
              <a:solidFill>
                <a:prstClr val="black"/>
              </a:solidFill>
              <a:latin typeface="Arial" charset="0"/>
              <a:ea typeface="ＭＳ Ｐゴシック" charset="-128"/>
            </a:endParaRPr>
          </a:p>
        </p:txBody>
      </p:sp>
      <p:pic>
        <p:nvPicPr>
          <p:cNvPr id="5" name="Picture 4" descr="Logo">
            <a:extLst>
              <a:ext uri="{FF2B5EF4-FFF2-40B4-BE49-F238E27FC236}">
                <a16:creationId xmlns:a16="http://schemas.microsoft.com/office/drawing/2014/main" id="{BA28F66B-84AC-4677-80C3-949ACF8AFDE0}"/>
              </a:ext>
            </a:extLst>
          </p:cNvPr>
          <p:cNvPicPr/>
          <p:nvPr/>
        </p:nvPicPr>
        <p:blipFill>
          <a:blip r:embed="rId4" cstate="print"/>
          <a:srcRect/>
          <a:stretch>
            <a:fillRect/>
          </a:stretch>
        </p:blipFill>
        <p:spPr bwMode="auto">
          <a:xfrm>
            <a:off x="8191776" y="6840056"/>
            <a:ext cx="2330450" cy="717550"/>
          </a:xfrm>
          <a:prstGeom prst="rect">
            <a:avLst/>
          </a:prstGeom>
          <a:noFill/>
          <a:ln w="9525">
            <a:noFill/>
            <a:miter lim="800000"/>
            <a:headEnd/>
            <a:tailEnd/>
          </a:ln>
        </p:spPr>
      </p:pic>
    </p:spTree>
    <p:extLst>
      <p:ext uri="{BB962C8B-B14F-4D97-AF65-F5344CB8AC3E}">
        <p14:creationId xmlns:p14="http://schemas.microsoft.com/office/powerpoint/2010/main" val="2936023961"/>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327023"/>
            <a:ext cx="9144000" cy="752306"/>
          </a:xfrm>
        </p:spPr>
        <p:txBody>
          <a:bodyPr/>
          <a:lstStyle/>
          <a:p>
            <a:r>
              <a:rPr lang="en-ZA" sz="2400" b="1" cap="all" dirty="0">
                <a:latin typeface="Arial" panose="020B0604020202020204" pitchFamily="34" charset="0"/>
                <a:cs typeface="Arial" panose="020B0604020202020204" pitchFamily="34" charset="0"/>
              </a:rPr>
              <a:t> </a:t>
            </a:r>
            <a:br>
              <a:rPr lang="en-ZA" sz="2400" b="1" cap="all" dirty="0">
                <a:latin typeface="Arial" panose="020B0604020202020204" pitchFamily="34" charset="0"/>
                <a:cs typeface="Arial" panose="020B0604020202020204" pitchFamily="34" charset="0"/>
              </a:rPr>
            </a:br>
            <a:r>
              <a:rPr lang="en-ZA" sz="2400" b="1" dirty="0">
                <a:effectLst/>
                <a:latin typeface="Arial" panose="020B0604020202020204" pitchFamily="34" charset="0"/>
                <a:ea typeface="Calibri" panose="020F0502020204030204" pitchFamily="34" charset="0"/>
                <a:cs typeface="Times New Roman" panose="02020603050405020304" pitchFamily="18" charset="0"/>
              </a:rPr>
              <a:t>ACTION PLAN BY THE NHTL ON COVID-19</a:t>
            </a:r>
            <a:r>
              <a:rPr lang="en-ZA" sz="1800" dirty="0">
                <a:effectLst/>
                <a:latin typeface="Calibri" panose="020F0502020204030204" pitchFamily="34" charset="0"/>
                <a:ea typeface="Calibri" panose="020F0502020204030204" pitchFamily="34" charset="0"/>
                <a:cs typeface="Times New Roman" panose="02020603050405020304" pitchFamily="18" charset="0"/>
              </a:rPr>
              <a:t/>
            </a:r>
            <a:br>
              <a:rPr lang="en-ZA" sz="1800" dirty="0">
                <a:effectLst/>
                <a:latin typeface="Calibri" panose="020F0502020204030204" pitchFamily="34" charset="0"/>
                <a:ea typeface="Calibri" panose="020F0502020204030204" pitchFamily="34" charset="0"/>
                <a:cs typeface="Times New Roman" panose="02020603050405020304" pitchFamily="18" charset="0"/>
              </a:rPr>
            </a:br>
            <a:r>
              <a:rPr lang="en-ZA" sz="2400" b="1" dirty="0">
                <a:latin typeface="Arial" panose="020B0604020202020204" pitchFamily="34" charset="0"/>
                <a:cs typeface="Arial" panose="020B0604020202020204" pitchFamily="34" charset="0"/>
              </a:rPr>
              <a:t/>
            </a:r>
            <a:br>
              <a:rPr lang="en-ZA" sz="2400" b="1" dirty="0">
                <a:latin typeface="Arial" panose="020B0604020202020204" pitchFamily="34" charset="0"/>
                <a:cs typeface="Arial" panose="020B0604020202020204" pitchFamily="34" charset="0"/>
              </a:rPr>
            </a:br>
            <a:endParaRPr lang="en-ZA"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91548" y="888829"/>
            <a:ext cx="10376452" cy="6140097"/>
          </a:xfrm>
        </p:spPr>
        <p:txBody>
          <a:bodyPr/>
          <a:lstStyle/>
          <a:p>
            <a:pPr algn="just"/>
            <a:endParaRPr lang="en-ZA" sz="2200" dirty="0">
              <a:latin typeface="Arial" panose="020B0604020202020204" pitchFamily="34" charset="0"/>
              <a:cs typeface="Arial" panose="020B0604020202020204" pitchFamily="34" charset="0"/>
            </a:endParaRPr>
          </a:p>
          <a:p>
            <a:pPr marL="0" indent="0" algn="just">
              <a:buNone/>
            </a:pPr>
            <a:r>
              <a:rPr lang="en-ZA" sz="1800" dirty="0">
                <a:latin typeface="Arial" panose="020B0604020202020204" pitchFamily="34" charset="0"/>
                <a:cs typeface="Times New Roman" panose="02020603050405020304" pitchFamily="18" charset="0"/>
              </a:rPr>
              <a:t>-	</a:t>
            </a:r>
            <a:r>
              <a:rPr lang="en-ZA" sz="2800" dirty="0">
                <a:latin typeface="Arial" panose="020B0604020202020204" pitchFamily="34" charset="0"/>
                <a:cs typeface="Times New Roman" panose="02020603050405020304" pitchFamily="18" charset="0"/>
              </a:rPr>
              <a:t>When it became apparent that the covid-19 pandemic was 	going to create havoc in South 	Africa, in anticipation of the 	state of </a:t>
            </a:r>
            <a:r>
              <a:rPr lang="en-ZA" sz="2800" dirty="0">
                <a:effectLst/>
                <a:latin typeface="Arial" panose="020B0604020202020204" pitchFamily="34" charset="0"/>
                <a:ea typeface="Calibri" panose="020F0502020204030204" pitchFamily="34" charset="0"/>
                <a:cs typeface="Times New Roman" panose="02020603050405020304" pitchFamily="18" charset="0"/>
              </a:rPr>
              <a:t>disaster, the NHTL developed an action plan which 	provided 	the basis for the role of the institution in 	supporting government in the fight against covid-19.</a:t>
            </a:r>
            <a:endParaRPr lang="en-ZA" sz="28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n-ZA" sz="2800" dirty="0">
              <a:latin typeface="Arial" panose="020B0604020202020204" pitchFamily="34" charset="0"/>
              <a:cs typeface="Arial" panose="020B0604020202020204" pitchFamily="34" charset="0"/>
            </a:endParaRPr>
          </a:p>
          <a:p>
            <a:pPr marL="0" indent="0" algn="just">
              <a:buNone/>
            </a:pPr>
            <a:endParaRPr lang="en-ZA" sz="2200" dirty="0">
              <a:latin typeface="Arial" panose="020B0604020202020204" pitchFamily="34" charset="0"/>
              <a:cs typeface="Arial" panose="020B0604020202020204" pitchFamily="34" charset="0"/>
            </a:endParaRPr>
          </a:p>
          <a:p>
            <a:pPr algn="just"/>
            <a:endParaRPr lang="en-ZA" sz="2200" dirty="0">
              <a:latin typeface="Arial" panose="020B0604020202020204" pitchFamily="34" charset="0"/>
              <a:cs typeface="Arial" panose="020B0604020202020204" pitchFamily="34" charset="0"/>
            </a:endParaRPr>
          </a:p>
          <a:p>
            <a:pPr algn="just"/>
            <a:endParaRPr lang="en-ZA" sz="2200" dirty="0">
              <a:latin typeface="Arial" panose="020B0604020202020204" pitchFamily="34" charset="0"/>
              <a:cs typeface="Arial" panose="020B0604020202020204" pitchFamily="34" charset="0"/>
            </a:endParaRPr>
          </a:p>
          <a:p>
            <a:pPr algn="just"/>
            <a:endParaRPr lang="en-ZA" sz="2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pPr marL="0" marR="0" lvl="0" indent="0" algn="r" defTabSz="342900" rtl="0" eaLnBrk="1" fontAlgn="base" latinLnBrk="0" hangingPunct="1">
              <a:lnSpc>
                <a:spcPct val="100000"/>
              </a:lnSpc>
              <a:spcBef>
                <a:spcPct val="0"/>
              </a:spcBef>
              <a:spcAft>
                <a:spcPct val="0"/>
              </a:spcAft>
              <a:buClrTx/>
              <a:buSzTx/>
              <a:buFontTx/>
              <a:buNone/>
              <a:tabLst/>
              <a:defRPr/>
            </a:pPr>
            <a:fld id="{FB6ADE51-9540-4B80-AD96-1CEC5B9E114B}" type="slidenum">
              <a:rPr kumimoji="0" lang="en-US" altLang="en-US" sz="1200" b="0" i="0" u="none" strike="noStrike" kern="1200" cap="none" spc="0" normalizeH="0" baseline="0" noProof="0">
                <a:ln>
                  <a:noFill/>
                </a:ln>
                <a:solidFill>
                  <a:srgbClr val="898989"/>
                </a:solidFill>
                <a:effectLst/>
                <a:uLnTx/>
                <a:uFillTx/>
                <a:latin typeface="Calibri" charset="0"/>
                <a:ea typeface="ＭＳ Ｐゴシック" panose="020B0600070205080204" pitchFamily="34" charset="-128"/>
                <a:cs typeface="+mn-cs"/>
              </a:rPr>
              <a:pPr marL="0" marR="0" lvl="0" indent="0" algn="r" defTabSz="342900" rtl="0" eaLnBrk="1" fontAlgn="base" latinLnBrk="0" hangingPunct="1">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dirty="0">
              <a:ln>
                <a:noFill/>
              </a:ln>
              <a:solidFill>
                <a:srgbClr val="898989"/>
              </a:solidFill>
              <a:effectLst/>
              <a:uLnTx/>
              <a:uFillTx/>
              <a:latin typeface="Calibri" charset="0"/>
              <a:ea typeface="ＭＳ Ｐゴシック" panose="020B0600070205080204" pitchFamily="34" charset="-128"/>
              <a:cs typeface="+mn-cs"/>
            </a:endParaRPr>
          </a:p>
        </p:txBody>
      </p:sp>
      <p:pic>
        <p:nvPicPr>
          <p:cNvPr id="5" name="Picture 4" descr="Logo">
            <a:extLst>
              <a:ext uri="{FF2B5EF4-FFF2-40B4-BE49-F238E27FC236}">
                <a16:creationId xmlns:a16="http://schemas.microsoft.com/office/drawing/2014/main" id="{3ADC9923-AF19-43ED-AD7E-6FD8BC8E5E44}"/>
              </a:ext>
            </a:extLst>
          </p:cNvPr>
          <p:cNvPicPr/>
          <p:nvPr/>
        </p:nvPicPr>
        <p:blipFill>
          <a:blip r:embed="rId3" cstate="print"/>
          <a:srcRect/>
          <a:stretch>
            <a:fillRect/>
          </a:stretch>
        </p:blipFill>
        <p:spPr bwMode="auto">
          <a:xfrm>
            <a:off x="8337550" y="6276620"/>
            <a:ext cx="2330450" cy="717550"/>
          </a:xfrm>
          <a:prstGeom prst="rect">
            <a:avLst/>
          </a:prstGeom>
          <a:noFill/>
          <a:ln w="9525">
            <a:noFill/>
            <a:miter lim="800000"/>
            <a:headEnd/>
            <a:tailEnd/>
          </a:ln>
        </p:spPr>
      </p:pic>
    </p:spTree>
    <p:extLst>
      <p:ext uri="{BB962C8B-B14F-4D97-AF65-F5344CB8AC3E}">
        <p14:creationId xmlns:p14="http://schemas.microsoft.com/office/powerpoint/2010/main" val="1200754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36523"/>
            <a:ext cx="9144000" cy="752306"/>
          </a:xfrm>
        </p:spPr>
        <p:txBody>
          <a:bodyPr/>
          <a:lstStyle/>
          <a:p>
            <a:r>
              <a:rPr lang="en-ZA" sz="2400" b="1" cap="all" dirty="0">
                <a:latin typeface="Arial" panose="020B0604020202020204" pitchFamily="34" charset="0"/>
                <a:cs typeface="Arial" panose="020B0604020202020204" pitchFamily="34" charset="0"/>
              </a:rPr>
              <a:t> </a:t>
            </a:r>
            <a:br>
              <a:rPr lang="en-ZA" sz="2400" b="1" cap="all" dirty="0">
                <a:latin typeface="Arial" panose="020B0604020202020204" pitchFamily="34" charset="0"/>
                <a:cs typeface="Arial" panose="020B0604020202020204" pitchFamily="34" charset="0"/>
              </a:rPr>
            </a:br>
            <a:r>
              <a:rPr lang="en-ZA" sz="2400" b="1" dirty="0">
                <a:effectLst/>
                <a:latin typeface="Arial" panose="020B0604020202020204" pitchFamily="34" charset="0"/>
                <a:ea typeface="Calibri" panose="020F0502020204030204" pitchFamily="34" charset="0"/>
                <a:cs typeface="Times New Roman" panose="02020603050405020304" pitchFamily="18" charset="0"/>
              </a:rPr>
              <a:t>MONITORING OF COVID-19 REGULATIONS</a:t>
            </a:r>
            <a:r>
              <a:rPr lang="en-ZA" sz="2400" dirty="0">
                <a:effectLst/>
                <a:latin typeface="Calibri" panose="020F0502020204030204" pitchFamily="34" charset="0"/>
                <a:ea typeface="Calibri" panose="020F0502020204030204" pitchFamily="34" charset="0"/>
                <a:cs typeface="Times New Roman" panose="02020603050405020304" pitchFamily="18" charset="0"/>
              </a:rPr>
              <a:t/>
            </a:r>
            <a:br>
              <a:rPr lang="en-ZA" sz="2400" dirty="0">
                <a:effectLst/>
                <a:latin typeface="Calibri" panose="020F0502020204030204" pitchFamily="34" charset="0"/>
                <a:ea typeface="Calibri" panose="020F0502020204030204" pitchFamily="34" charset="0"/>
                <a:cs typeface="Times New Roman" panose="02020603050405020304" pitchFamily="18" charset="0"/>
              </a:rPr>
            </a:br>
            <a:r>
              <a:rPr lang="en-ZA" sz="2400" b="1" dirty="0">
                <a:latin typeface="Arial" panose="020B0604020202020204" pitchFamily="34" charset="0"/>
                <a:cs typeface="Arial" panose="020B0604020202020204" pitchFamily="34" charset="0"/>
              </a:rPr>
              <a:t/>
            </a:r>
            <a:br>
              <a:rPr lang="en-ZA" sz="2400" b="1" dirty="0">
                <a:latin typeface="Arial" panose="020B0604020202020204" pitchFamily="34" charset="0"/>
                <a:cs typeface="Arial" panose="020B0604020202020204" pitchFamily="34" charset="0"/>
              </a:rPr>
            </a:br>
            <a:endParaRPr lang="en-ZA"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91548" y="888829"/>
            <a:ext cx="10376452" cy="6140097"/>
          </a:xfrm>
        </p:spPr>
        <p:txBody>
          <a:bodyPr/>
          <a:lstStyle/>
          <a:p>
            <a:pPr marL="342900" lvl="0" indent="-342900" algn="just">
              <a:lnSpc>
                <a:spcPct val="150000"/>
              </a:lnSpc>
              <a:spcAft>
                <a:spcPts val="800"/>
              </a:spcAft>
              <a:buFont typeface="Arial" panose="020B0604020202020204" pitchFamily="34" charset="0"/>
              <a:buChar char="-"/>
            </a:pPr>
            <a:r>
              <a:rPr lang="en-ZA" sz="1800" dirty="0">
                <a:effectLst/>
                <a:latin typeface="Arial" panose="020B0604020202020204" pitchFamily="34" charset="0"/>
                <a:ea typeface="Calibri" panose="020F0502020204030204" pitchFamily="34" charset="0"/>
                <a:cs typeface="Times New Roman" panose="02020603050405020304" pitchFamily="18" charset="0"/>
              </a:rPr>
              <a:t>Traditional leaders leading by example and urging their respective traditional communities to abide by the COVID-19 Regulations at all Alert Levels.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Arial" panose="020B0604020202020204" pitchFamily="34" charset="0"/>
              <a:buChar char="-"/>
            </a:pPr>
            <a:r>
              <a:rPr lang="en-ZA" sz="1800" dirty="0">
                <a:effectLst/>
                <a:latin typeface="Arial" panose="020B0604020202020204" pitchFamily="34" charset="0"/>
                <a:ea typeface="Calibri" panose="020F0502020204030204" pitchFamily="34" charset="0"/>
                <a:cs typeface="Times New Roman" panose="02020603050405020304" pitchFamily="18" charset="0"/>
              </a:rPr>
              <a:t>Encouraging their respective communities to abide by the COVID-19 Protocols, e.g. keeping a distance, wearing masks, washing hands, sanitising, staying at home, abiding by the permitted numbers and other requirements when attending funerals and other necessary gatherings, abiding by the curfew regulations, etc.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Arial" panose="020B0604020202020204" pitchFamily="34" charset="0"/>
              <a:buChar char="-"/>
            </a:pPr>
            <a:r>
              <a:rPr lang="en-ZA" sz="1800" dirty="0">
                <a:effectLst/>
                <a:latin typeface="Arial" panose="020B0604020202020204" pitchFamily="34" charset="0"/>
                <a:ea typeface="Calibri" panose="020F0502020204030204" pitchFamily="34" charset="0"/>
                <a:cs typeface="Times New Roman" panose="02020603050405020304" pitchFamily="18" charset="0"/>
              </a:rPr>
              <a:t>Encouraging community members with COVID-19 symptoms to test quarantine/isolate while waiting for the test results.</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Arial" panose="020B0604020202020204" pitchFamily="34" charset="0"/>
              <a:buChar char="-"/>
            </a:pPr>
            <a:r>
              <a:rPr lang="en-ZA" sz="1800" dirty="0">
                <a:effectLst/>
                <a:latin typeface="Arial" panose="020B0604020202020204" pitchFamily="34" charset="0"/>
                <a:ea typeface="Calibri" panose="020F0502020204030204" pitchFamily="34" charset="0"/>
                <a:cs typeface="Times New Roman" panose="02020603050405020304" pitchFamily="18" charset="0"/>
              </a:rPr>
              <a:t>Encouraging community members to support and not to discriminate people who have tested positive for COVID-19.</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Arial" panose="020B0604020202020204" pitchFamily="34" charset="0"/>
              <a:buChar char="-"/>
            </a:pPr>
            <a:r>
              <a:rPr lang="en-ZA" sz="1800" dirty="0">
                <a:effectLst/>
                <a:latin typeface="Arial" panose="020B0604020202020204" pitchFamily="34" charset="0"/>
                <a:ea typeface="Calibri" panose="020F0502020204030204" pitchFamily="34" charset="0"/>
                <a:cs typeface="Times New Roman" panose="02020603050405020304" pitchFamily="18" charset="0"/>
              </a:rPr>
              <a:t>Working with law enforcers to ensure that law breakers are dealt with accordingly.</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marL="0" marR="0" lvl="0" indent="0" algn="r" defTabSz="342900" rtl="0" eaLnBrk="1" fontAlgn="base" latinLnBrk="0" hangingPunct="1">
              <a:lnSpc>
                <a:spcPct val="100000"/>
              </a:lnSpc>
              <a:spcBef>
                <a:spcPct val="0"/>
              </a:spcBef>
              <a:spcAft>
                <a:spcPct val="0"/>
              </a:spcAft>
              <a:buClrTx/>
              <a:buSzTx/>
              <a:buFontTx/>
              <a:buNone/>
              <a:tabLst/>
              <a:defRPr/>
            </a:pPr>
            <a:fld id="{FB6ADE51-9540-4B80-AD96-1CEC5B9E114B}" type="slidenum">
              <a:rPr kumimoji="0" lang="en-US" altLang="en-US" sz="1200" b="0" i="0" u="none" strike="noStrike" kern="1200" cap="none" spc="0" normalizeH="0" baseline="0" noProof="0">
                <a:ln>
                  <a:noFill/>
                </a:ln>
                <a:solidFill>
                  <a:srgbClr val="898989"/>
                </a:solidFill>
                <a:effectLst/>
                <a:uLnTx/>
                <a:uFillTx/>
                <a:latin typeface="Calibri" charset="0"/>
                <a:ea typeface="ＭＳ Ｐゴシック" panose="020B0600070205080204" pitchFamily="34" charset="-128"/>
                <a:cs typeface="+mn-cs"/>
              </a:rPr>
              <a:pPr marL="0" marR="0" lvl="0" indent="0" algn="r" defTabSz="342900" rtl="0" eaLnBrk="1" fontAlgn="base" latinLnBrk="0" hangingPunct="1">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dirty="0">
              <a:ln>
                <a:noFill/>
              </a:ln>
              <a:solidFill>
                <a:srgbClr val="898989"/>
              </a:solidFill>
              <a:effectLst/>
              <a:uLnTx/>
              <a:uFillTx/>
              <a:latin typeface="Calibri" charset="0"/>
              <a:ea typeface="ＭＳ Ｐゴシック" panose="020B0600070205080204" pitchFamily="34" charset="-128"/>
              <a:cs typeface="+mn-cs"/>
            </a:endParaRPr>
          </a:p>
        </p:txBody>
      </p:sp>
      <p:pic>
        <p:nvPicPr>
          <p:cNvPr id="5" name="Picture 4" descr="Logo">
            <a:extLst>
              <a:ext uri="{FF2B5EF4-FFF2-40B4-BE49-F238E27FC236}">
                <a16:creationId xmlns:a16="http://schemas.microsoft.com/office/drawing/2014/main" id="{B689EFED-A7B7-4A5B-98DB-985A9E762269}"/>
              </a:ext>
            </a:extLst>
          </p:cNvPr>
          <p:cNvPicPr/>
          <p:nvPr/>
        </p:nvPicPr>
        <p:blipFill>
          <a:blip r:embed="rId3" cstate="print"/>
          <a:srcRect/>
          <a:stretch>
            <a:fillRect/>
          </a:stretch>
        </p:blipFill>
        <p:spPr bwMode="auto">
          <a:xfrm>
            <a:off x="8157301" y="6090468"/>
            <a:ext cx="2330450" cy="717550"/>
          </a:xfrm>
          <a:prstGeom prst="rect">
            <a:avLst/>
          </a:prstGeom>
          <a:noFill/>
          <a:ln w="9525">
            <a:noFill/>
            <a:miter lim="800000"/>
            <a:headEnd/>
            <a:tailEnd/>
          </a:ln>
        </p:spPr>
      </p:pic>
    </p:spTree>
    <p:extLst>
      <p:ext uri="{BB962C8B-B14F-4D97-AF65-F5344CB8AC3E}">
        <p14:creationId xmlns:p14="http://schemas.microsoft.com/office/powerpoint/2010/main" val="8600947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888829"/>
          </a:xfrm>
        </p:spPr>
        <p:txBody>
          <a:bodyPr/>
          <a:lstStyle/>
          <a:p>
            <a:r>
              <a:rPr lang="en-ZA" sz="2400" b="1" cap="all" dirty="0">
                <a:latin typeface="Arial" panose="020B0604020202020204" pitchFamily="34" charset="0"/>
                <a:cs typeface="Arial" panose="020B0604020202020204" pitchFamily="34" charset="0"/>
              </a:rPr>
              <a:t> </a:t>
            </a:r>
            <a:br>
              <a:rPr lang="en-ZA" sz="2400" b="1" cap="all" dirty="0">
                <a:latin typeface="Arial" panose="020B0604020202020204" pitchFamily="34" charset="0"/>
                <a:cs typeface="Arial" panose="020B0604020202020204" pitchFamily="34" charset="0"/>
              </a:rPr>
            </a:br>
            <a:r>
              <a:rPr lang="en-ZA" sz="1800" b="1" dirty="0">
                <a:effectLst/>
                <a:latin typeface="Arial" panose="020B0604020202020204" pitchFamily="34" charset="0"/>
                <a:ea typeface="Calibri" panose="020F0502020204030204" pitchFamily="34" charset="0"/>
                <a:cs typeface="Times New Roman" panose="02020603050405020304" pitchFamily="18" charset="0"/>
              </a:rPr>
              <a:t>INTERGOVERNMENTAL RELATIONS (IGR)</a:t>
            </a:r>
            <a:r>
              <a:rPr lang="en-ZA" sz="1800" dirty="0">
                <a:effectLst/>
                <a:latin typeface="Calibri" panose="020F0502020204030204" pitchFamily="34" charset="0"/>
                <a:ea typeface="Calibri" panose="020F0502020204030204" pitchFamily="34" charset="0"/>
                <a:cs typeface="Times New Roman" panose="02020603050405020304" pitchFamily="18" charset="0"/>
              </a:rPr>
              <a:t/>
            </a:r>
            <a:br>
              <a:rPr lang="en-ZA" sz="1800" dirty="0">
                <a:effectLst/>
                <a:latin typeface="Calibri" panose="020F0502020204030204" pitchFamily="34" charset="0"/>
                <a:ea typeface="Calibri" panose="020F0502020204030204" pitchFamily="34" charset="0"/>
                <a:cs typeface="Times New Roman" panose="02020603050405020304" pitchFamily="18" charset="0"/>
              </a:rPr>
            </a:br>
            <a:r>
              <a:rPr lang="en-ZA" sz="2400" b="1" dirty="0">
                <a:latin typeface="Arial" panose="020B0604020202020204" pitchFamily="34" charset="0"/>
                <a:cs typeface="Arial" panose="020B0604020202020204" pitchFamily="34" charset="0"/>
              </a:rPr>
              <a:t/>
            </a:r>
            <a:br>
              <a:rPr lang="en-ZA" sz="2400" b="1" dirty="0">
                <a:latin typeface="Arial" panose="020B0604020202020204" pitchFamily="34" charset="0"/>
                <a:cs typeface="Arial" panose="020B0604020202020204" pitchFamily="34" charset="0"/>
              </a:rPr>
            </a:br>
            <a:endParaRPr lang="en-ZA"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91548" y="734787"/>
            <a:ext cx="10376452" cy="6294140"/>
          </a:xfrm>
        </p:spPr>
        <p:txBody>
          <a:bodyPr/>
          <a:lstStyle/>
          <a:p>
            <a:pPr marL="342900" lvl="0" indent="-342900" algn="just">
              <a:lnSpc>
                <a:spcPct val="150000"/>
              </a:lnSpc>
              <a:spcAft>
                <a:spcPts val="0"/>
              </a:spcAft>
              <a:buFont typeface="Arial" panose="020B0604020202020204" pitchFamily="34" charset="0"/>
              <a:buChar char="-"/>
            </a:pPr>
            <a:r>
              <a:rPr lang="en-ZA" sz="1800" dirty="0">
                <a:effectLst/>
                <a:latin typeface="Arial" panose="020B0604020202020204" pitchFamily="34" charset="0"/>
                <a:ea typeface="Calibri" panose="020F0502020204030204" pitchFamily="34" charset="0"/>
                <a:cs typeface="Times New Roman" panose="02020603050405020304" pitchFamily="18" charset="0"/>
              </a:rPr>
              <a:t>NHTL and CRL met with COGTA Minister on Tuesday 17 March 2020. This meeting was initiated by the NHTL to brief the Minister on actions taken by the NHTL on curbing the spread of the corona virus. The NHTL also requested the Minister to intervene on water shortages in rural villages among other challenges and how these challenges impact on government’s response to the coronavirus pandemic.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Arial" panose="020B0604020202020204" pitchFamily="34" charset="0"/>
              <a:buChar char="-"/>
            </a:pPr>
            <a:r>
              <a:rPr lang="en-ZA" sz="1800" dirty="0">
                <a:effectLst/>
                <a:latin typeface="Arial" panose="020B0604020202020204" pitchFamily="34" charset="0"/>
                <a:ea typeface="Calibri" panose="020F0502020204030204" pitchFamily="34" charset="0"/>
                <a:cs typeface="Times New Roman" panose="02020603050405020304" pitchFamily="18" charset="0"/>
              </a:rPr>
              <a:t>The Minister for Sports, Arts and Culture invited the NHTL to attend the meeting on the Sector Mitigation Plan to the Covid-19 Virus on 17 March 2020 together with other entities. The objective was to develop guidelines cultural and religious activities during the coronavirus period. The discussion focused on cultural practices, initiation, funerals, weddings, celebrations, rituals, church services, water challenges, information to communities, language barriers, means of communications and other related issues. A draft document towards the guidelines to combat COVID-19 is being developed.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Arial" panose="020B0604020202020204" pitchFamily="34" charset="0"/>
              <a:buChar char="-"/>
            </a:pPr>
            <a:r>
              <a:rPr lang="en-ZA" sz="1800" dirty="0">
                <a:effectLst/>
                <a:latin typeface="Arial" panose="020B0604020202020204" pitchFamily="34" charset="0"/>
                <a:ea typeface="Calibri" panose="020F0502020204030204" pitchFamily="34" charset="0"/>
                <a:cs typeface="Times New Roman" panose="02020603050405020304" pitchFamily="18" charset="0"/>
              </a:rPr>
              <a:t>In addition, the NHTL has provided DCOG with information on all local houses of traditional leaders for inclusion on Covid-19 District response database</a:t>
            </a:r>
            <a:r>
              <a:rPr lang="en-US" sz="1800" dirty="0">
                <a:effectLst/>
                <a:latin typeface="Arial" panose="020B0604020202020204" pitchFamily="34" charset="0"/>
                <a:ea typeface="Calibri" panose="020F0502020204030204" pitchFamily="34" charset="0"/>
                <a:cs typeface="Times New Roman" panose="02020603050405020304" pitchFamily="18" charset="0"/>
              </a:rPr>
              <a:t>.</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n-ZA" sz="2200" dirty="0">
              <a:latin typeface="Arial" panose="020B0604020202020204" pitchFamily="34" charset="0"/>
              <a:cs typeface="Arial" panose="020B0604020202020204" pitchFamily="34" charset="0"/>
            </a:endParaRPr>
          </a:p>
          <a:p>
            <a:pPr algn="just"/>
            <a:endParaRPr lang="en-ZA" sz="2200" dirty="0">
              <a:latin typeface="Arial" panose="020B0604020202020204" pitchFamily="34" charset="0"/>
              <a:cs typeface="Arial" panose="020B0604020202020204" pitchFamily="34" charset="0"/>
            </a:endParaRPr>
          </a:p>
          <a:p>
            <a:pPr algn="just"/>
            <a:endParaRPr lang="en-ZA" sz="2200" dirty="0">
              <a:latin typeface="Arial" panose="020B0604020202020204" pitchFamily="34" charset="0"/>
              <a:cs typeface="Arial" panose="020B0604020202020204" pitchFamily="34" charset="0"/>
            </a:endParaRPr>
          </a:p>
          <a:p>
            <a:pPr algn="just"/>
            <a:endParaRPr lang="en-ZA" sz="2200" dirty="0">
              <a:latin typeface="Arial" panose="020B0604020202020204" pitchFamily="34" charset="0"/>
              <a:cs typeface="Arial" panose="020B0604020202020204" pitchFamily="34" charset="0"/>
            </a:endParaRPr>
          </a:p>
          <a:p>
            <a:pPr algn="just"/>
            <a:endParaRPr lang="en-ZA" sz="2200" dirty="0">
              <a:latin typeface="Arial" panose="020B0604020202020204" pitchFamily="34" charset="0"/>
              <a:cs typeface="Arial" panose="020B0604020202020204" pitchFamily="34" charset="0"/>
            </a:endParaRPr>
          </a:p>
          <a:p>
            <a:pPr algn="just"/>
            <a:endParaRPr lang="en-ZA" sz="2200" dirty="0">
              <a:latin typeface="Arial" panose="020B0604020202020204" pitchFamily="34" charset="0"/>
              <a:cs typeface="Arial" panose="020B0604020202020204" pitchFamily="34" charset="0"/>
            </a:endParaRPr>
          </a:p>
          <a:p>
            <a:pPr algn="just"/>
            <a:endParaRPr lang="en-ZA" sz="2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pPr marL="0" marR="0" lvl="0" indent="0" algn="r" defTabSz="342900" rtl="0" eaLnBrk="1" fontAlgn="base" latinLnBrk="0" hangingPunct="1">
              <a:lnSpc>
                <a:spcPct val="100000"/>
              </a:lnSpc>
              <a:spcBef>
                <a:spcPct val="0"/>
              </a:spcBef>
              <a:spcAft>
                <a:spcPct val="0"/>
              </a:spcAft>
              <a:buClrTx/>
              <a:buSzTx/>
              <a:buFontTx/>
              <a:buNone/>
              <a:tabLst/>
              <a:defRPr/>
            </a:pPr>
            <a:fld id="{FB6ADE51-9540-4B80-AD96-1CEC5B9E114B}" type="slidenum">
              <a:rPr kumimoji="0" lang="en-US" altLang="en-US" sz="1200" b="0" i="0" u="none" strike="noStrike" kern="1200" cap="none" spc="0" normalizeH="0" baseline="0" noProof="0">
                <a:ln>
                  <a:noFill/>
                </a:ln>
                <a:solidFill>
                  <a:srgbClr val="898989"/>
                </a:solidFill>
                <a:effectLst/>
                <a:uLnTx/>
                <a:uFillTx/>
                <a:latin typeface="Calibri" charset="0"/>
                <a:ea typeface="ＭＳ Ｐゴシック" panose="020B0600070205080204" pitchFamily="34" charset="-128"/>
                <a:cs typeface="+mn-cs"/>
              </a:rPr>
              <a:pPr marL="0" marR="0" lvl="0" indent="0" algn="r" defTabSz="342900" rtl="0" eaLnBrk="1" fontAlgn="base" latinLnBrk="0" hangingPunct="1">
                <a:lnSpc>
                  <a:spcPct val="100000"/>
                </a:lnSpc>
                <a:spcBef>
                  <a:spcPct val="0"/>
                </a:spcBef>
                <a:spcAft>
                  <a:spcPct val="0"/>
                </a:spcAft>
                <a:buClrTx/>
                <a:buSzTx/>
                <a:buFontTx/>
                <a:buNone/>
                <a:tabLst/>
                <a:defRPr/>
              </a:pPr>
              <a:t>7</a:t>
            </a:fld>
            <a:endParaRPr kumimoji="0" lang="en-US" altLang="en-US" sz="1200" b="0" i="0" u="none" strike="noStrike" kern="1200" cap="none" spc="0" normalizeH="0" baseline="0" noProof="0" dirty="0">
              <a:ln>
                <a:noFill/>
              </a:ln>
              <a:solidFill>
                <a:srgbClr val="898989"/>
              </a:solidFill>
              <a:effectLst/>
              <a:uLnTx/>
              <a:uFillTx/>
              <a:latin typeface="Calibri" charset="0"/>
              <a:ea typeface="ＭＳ Ｐゴシック" panose="020B0600070205080204" pitchFamily="34" charset="-128"/>
              <a:cs typeface="+mn-cs"/>
            </a:endParaRPr>
          </a:p>
        </p:txBody>
      </p:sp>
      <p:pic>
        <p:nvPicPr>
          <p:cNvPr id="5" name="Picture 4" descr="Logo">
            <a:extLst>
              <a:ext uri="{FF2B5EF4-FFF2-40B4-BE49-F238E27FC236}">
                <a16:creationId xmlns:a16="http://schemas.microsoft.com/office/drawing/2014/main" id="{4D009ED4-32D9-41A8-9DE1-CB84957635D4}"/>
              </a:ext>
            </a:extLst>
          </p:cNvPr>
          <p:cNvPicPr/>
          <p:nvPr/>
        </p:nvPicPr>
        <p:blipFill>
          <a:blip r:embed="rId3" cstate="print"/>
          <a:srcRect/>
          <a:stretch>
            <a:fillRect/>
          </a:stretch>
        </p:blipFill>
        <p:spPr bwMode="auto">
          <a:xfrm>
            <a:off x="8157301" y="6311377"/>
            <a:ext cx="2330450" cy="717550"/>
          </a:xfrm>
          <a:prstGeom prst="rect">
            <a:avLst/>
          </a:prstGeom>
          <a:noFill/>
          <a:ln w="9525">
            <a:noFill/>
            <a:miter lim="800000"/>
            <a:headEnd/>
            <a:tailEnd/>
          </a:ln>
        </p:spPr>
      </p:pic>
    </p:spTree>
    <p:extLst>
      <p:ext uri="{BB962C8B-B14F-4D97-AF65-F5344CB8AC3E}">
        <p14:creationId xmlns:p14="http://schemas.microsoft.com/office/powerpoint/2010/main" val="16354345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888829"/>
          </a:xfrm>
        </p:spPr>
        <p:txBody>
          <a:bodyPr/>
          <a:lstStyle/>
          <a:p>
            <a:r>
              <a:rPr lang="en-ZA" sz="2400" b="1" cap="all" dirty="0">
                <a:latin typeface="Arial" panose="020B0604020202020204" pitchFamily="34" charset="0"/>
                <a:cs typeface="Arial" panose="020B0604020202020204" pitchFamily="34" charset="0"/>
              </a:rPr>
              <a:t> </a:t>
            </a:r>
            <a:br>
              <a:rPr lang="en-ZA" sz="2400" b="1" cap="all" dirty="0">
                <a:latin typeface="Arial" panose="020B0604020202020204" pitchFamily="34" charset="0"/>
                <a:cs typeface="Arial" panose="020B0604020202020204" pitchFamily="34" charset="0"/>
              </a:rPr>
            </a:br>
            <a:r>
              <a:rPr lang="en-ZA" sz="1800" b="1" dirty="0">
                <a:effectLst/>
                <a:latin typeface="Arial" panose="020B0604020202020204" pitchFamily="34" charset="0"/>
                <a:ea typeface="Calibri" panose="020F0502020204030204" pitchFamily="34" charset="0"/>
                <a:cs typeface="Times New Roman" panose="02020603050405020304" pitchFamily="18" charset="0"/>
              </a:rPr>
              <a:t>INTERGOVERNMENTAL RELATIONS (IGR)</a:t>
            </a:r>
            <a:r>
              <a:rPr lang="en-ZA" sz="1800" dirty="0">
                <a:effectLst/>
                <a:latin typeface="Calibri" panose="020F0502020204030204" pitchFamily="34" charset="0"/>
                <a:ea typeface="Calibri" panose="020F0502020204030204" pitchFamily="34" charset="0"/>
                <a:cs typeface="Times New Roman" panose="02020603050405020304" pitchFamily="18" charset="0"/>
              </a:rPr>
              <a:t/>
            </a:r>
            <a:br>
              <a:rPr lang="en-ZA" sz="1800" dirty="0">
                <a:effectLst/>
                <a:latin typeface="Calibri" panose="020F0502020204030204" pitchFamily="34" charset="0"/>
                <a:ea typeface="Calibri" panose="020F0502020204030204" pitchFamily="34" charset="0"/>
                <a:cs typeface="Times New Roman" panose="02020603050405020304" pitchFamily="18" charset="0"/>
              </a:rPr>
            </a:br>
            <a:r>
              <a:rPr lang="en-ZA" sz="2400" b="1" dirty="0">
                <a:latin typeface="Arial" panose="020B0604020202020204" pitchFamily="34" charset="0"/>
                <a:cs typeface="Arial" panose="020B0604020202020204" pitchFamily="34" charset="0"/>
              </a:rPr>
              <a:t/>
            </a:r>
            <a:br>
              <a:rPr lang="en-ZA" sz="2400" b="1" dirty="0">
                <a:latin typeface="Arial" panose="020B0604020202020204" pitchFamily="34" charset="0"/>
                <a:cs typeface="Arial" panose="020B0604020202020204" pitchFamily="34" charset="0"/>
              </a:rPr>
            </a:br>
            <a:endParaRPr lang="en-ZA"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91548" y="734787"/>
            <a:ext cx="10376452" cy="6294140"/>
          </a:xfrm>
        </p:spPr>
        <p:txBody>
          <a:bodyPr/>
          <a:lstStyle/>
          <a:p>
            <a:pPr marL="342900" lvl="0" indent="-342900" algn="just">
              <a:lnSpc>
                <a:spcPct val="150000"/>
              </a:lnSpc>
              <a:spcAft>
                <a:spcPts val="0"/>
              </a:spcAft>
              <a:buFont typeface="Arial" panose="020B0604020202020204" pitchFamily="34" charset="0"/>
              <a:buChar char="-"/>
            </a:pPr>
            <a:r>
              <a:rPr lang="en-ZA" sz="1800" dirty="0">
                <a:effectLst/>
                <a:latin typeface="Arial" panose="020B0604020202020204" pitchFamily="34" charset="0"/>
                <a:ea typeface="Calibri" panose="020F0502020204030204" pitchFamily="34" charset="0"/>
                <a:cs typeface="Times New Roman" panose="02020603050405020304" pitchFamily="18" charset="0"/>
              </a:rPr>
              <a:t>Consultation of the NHTL by Presidency on the state of disaster and role of the institution in fighting COVID-19 has been ongoing.</a:t>
            </a:r>
          </a:p>
          <a:p>
            <a:pPr marL="342900" lvl="0" indent="-342900" algn="just">
              <a:lnSpc>
                <a:spcPct val="150000"/>
              </a:lnSpc>
              <a:spcAft>
                <a:spcPts val="0"/>
              </a:spcAft>
              <a:buFont typeface="Arial" panose="020B0604020202020204" pitchFamily="34" charset="0"/>
              <a:buChar char="-"/>
            </a:pP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Arial" panose="020B0604020202020204" pitchFamily="34" charset="0"/>
              <a:buChar char="-"/>
            </a:pPr>
            <a:r>
              <a:rPr lang="en-ZA" sz="1800" dirty="0">
                <a:effectLst/>
                <a:latin typeface="Arial" panose="020B0604020202020204" pitchFamily="34" charset="0"/>
                <a:ea typeface="Calibri" panose="020F0502020204030204" pitchFamily="34" charset="0"/>
                <a:cs typeface="Times New Roman" panose="02020603050405020304" pitchFamily="18" charset="0"/>
              </a:rPr>
              <a:t>On 24 March 2020, after the President announced the state of disaster and subsequent lockdown, the Presidency had a consultative session with the NHTL, Contralesa and NKC. Traditional leaders resolved to support governments in efforts to curb covid-19.</a:t>
            </a:r>
          </a:p>
          <a:p>
            <a:pPr marL="342900" lvl="0" indent="-342900" algn="just">
              <a:lnSpc>
                <a:spcPct val="150000"/>
              </a:lnSpc>
              <a:spcAft>
                <a:spcPts val="0"/>
              </a:spcAft>
              <a:buFont typeface="Arial" panose="020B0604020202020204" pitchFamily="34" charset="0"/>
              <a:buChar char="-"/>
            </a:pP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Arial" panose="020B0604020202020204" pitchFamily="34" charset="0"/>
              <a:buChar char="-"/>
            </a:pPr>
            <a:r>
              <a:rPr lang="en-ZA" sz="1800" dirty="0">
                <a:effectLst/>
                <a:latin typeface="Arial" panose="020B0604020202020204" pitchFamily="34" charset="0"/>
                <a:ea typeface="Calibri" panose="020F0502020204030204" pitchFamily="34" charset="0"/>
                <a:cs typeface="Times New Roman" panose="02020603050405020304" pitchFamily="18" charset="0"/>
              </a:rPr>
              <a:t>The Chairperson and Deputy Chairperson of the NHTL also participated in MINNEC (05 June 2020; 21 August 2020;  ) and PCC (16 May 2020; 17 June 2020; 09 July 2020; 14 August 2020; 15 September 2020) over the two quarters to contribute to the discussion of measures to combat the spread of covid-19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n-ZA" sz="2200" dirty="0">
              <a:latin typeface="Arial" panose="020B0604020202020204" pitchFamily="34" charset="0"/>
              <a:cs typeface="Arial" panose="020B0604020202020204" pitchFamily="34" charset="0"/>
            </a:endParaRPr>
          </a:p>
          <a:p>
            <a:pPr algn="just"/>
            <a:endParaRPr lang="en-ZA" sz="2200" dirty="0">
              <a:latin typeface="Arial" panose="020B0604020202020204" pitchFamily="34" charset="0"/>
              <a:cs typeface="Arial" panose="020B0604020202020204" pitchFamily="34" charset="0"/>
            </a:endParaRPr>
          </a:p>
          <a:p>
            <a:pPr algn="just"/>
            <a:endParaRPr lang="en-ZA" sz="2200" dirty="0">
              <a:latin typeface="Arial" panose="020B0604020202020204" pitchFamily="34" charset="0"/>
              <a:cs typeface="Arial" panose="020B0604020202020204" pitchFamily="34" charset="0"/>
            </a:endParaRPr>
          </a:p>
          <a:p>
            <a:pPr algn="just"/>
            <a:endParaRPr lang="en-ZA" sz="2200" dirty="0">
              <a:latin typeface="Arial" panose="020B0604020202020204" pitchFamily="34" charset="0"/>
              <a:cs typeface="Arial" panose="020B0604020202020204" pitchFamily="34" charset="0"/>
            </a:endParaRPr>
          </a:p>
          <a:p>
            <a:pPr algn="just"/>
            <a:endParaRPr lang="en-ZA" sz="2200" dirty="0">
              <a:latin typeface="Arial" panose="020B0604020202020204" pitchFamily="34" charset="0"/>
              <a:cs typeface="Arial" panose="020B0604020202020204" pitchFamily="34" charset="0"/>
            </a:endParaRPr>
          </a:p>
          <a:p>
            <a:pPr algn="just"/>
            <a:endParaRPr lang="en-ZA" sz="2200" dirty="0">
              <a:latin typeface="Arial" panose="020B0604020202020204" pitchFamily="34" charset="0"/>
              <a:cs typeface="Arial" panose="020B0604020202020204" pitchFamily="34" charset="0"/>
            </a:endParaRPr>
          </a:p>
          <a:p>
            <a:pPr algn="just"/>
            <a:endParaRPr lang="en-ZA" sz="2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pPr marL="0" marR="0" lvl="0" indent="0" algn="r" defTabSz="342900" rtl="0" eaLnBrk="1" fontAlgn="base" latinLnBrk="0" hangingPunct="1">
              <a:lnSpc>
                <a:spcPct val="100000"/>
              </a:lnSpc>
              <a:spcBef>
                <a:spcPct val="0"/>
              </a:spcBef>
              <a:spcAft>
                <a:spcPct val="0"/>
              </a:spcAft>
              <a:buClrTx/>
              <a:buSzTx/>
              <a:buFontTx/>
              <a:buNone/>
              <a:tabLst/>
              <a:defRPr/>
            </a:pPr>
            <a:fld id="{FB6ADE51-9540-4B80-AD96-1CEC5B9E114B}" type="slidenum">
              <a:rPr kumimoji="0" lang="en-US" altLang="en-US" sz="1200" b="0" i="0" u="none" strike="noStrike" kern="1200" cap="none" spc="0" normalizeH="0" baseline="0" noProof="0">
                <a:ln>
                  <a:noFill/>
                </a:ln>
                <a:solidFill>
                  <a:srgbClr val="898989"/>
                </a:solidFill>
                <a:effectLst/>
                <a:uLnTx/>
                <a:uFillTx/>
                <a:latin typeface="Calibri" charset="0"/>
                <a:ea typeface="ＭＳ Ｐゴシック" panose="020B0600070205080204" pitchFamily="34" charset="-128"/>
                <a:cs typeface="+mn-cs"/>
              </a:rPr>
              <a:pPr marL="0" marR="0" lvl="0" indent="0" algn="r" defTabSz="342900" rtl="0" eaLnBrk="1" fontAlgn="base" latinLnBrk="0" hangingPunct="1">
                <a:lnSpc>
                  <a:spcPct val="100000"/>
                </a:lnSpc>
                <a:spcBef>
                  <a:spcPct val="0"/>
                </a:spcBef>
                <a:spcAft>
                  <a:spcPct val="0"/>
                </a:spcAft>
                <a:buClrTx/>
                <a:buSzTx/>
                <a:buFontTx/>
                <a:buNone/>
                <a:tabLst/>
                <a:defRPr/>
              </a:pPr>
              <a:t>8</a:t>
            </a:fld>
            <a:endParaRPr kumimoji="0" lang="en-US" altLang="en-US" sz="1200" b="0" i="0" u="none" strike="noStrike" kern="1200" cap="none" spc="0" normalizeH="0" baseline="0" noProof="0" dirty="0">
              <a:ln>
                <a:noFill/>
              </a:ln>
              <a:solidFill>
                <a:srgbClr val="898989"/>
              </a:solidFill>
              <a:effectLst/>
              <a:uLnTx/>
              <a:uFillTx/>
              <a:latin typeface="Calibri" charset="0"/>
              <a:ea typeface="ＭＳ Ｐゴシック" panose="020B0600070205080204" pitchFamily="34" charset="-128"/>
              <a:cs typeface="+mn-cs"/>
            </a:endParaRPr>
          </a:p>
        </p:txBody>
      </p:sp>
      <p:pic>
        <p:nvPicPr>
          <p:cNvPr id="5" name="Picture 4" descr="Logo">
            <a:extLst>
              <a:ext uri="{FF2B5EF4-FFF2-40B4-BE49-F238E27FC236}">
                <a16:creationId xmlns:a16="http://schemas.microsoft.com/office/drawing/2014/main" id="{4D009ED4-32D9-41A8-9DE1-CB84957635D4}"/>
              </a:ext>
            </a:extLst>
          </p:cNvPr>
          <p:cNvPicPr/>
          <p:nvPr/>
        </p:nvPicPr>
        <p:blipFill>
          <a:blip r:embed="rId3" cstate="print"/>
          <a:srcRect/>
          <a:stretch>
            <a:fillRect/>
          </a:stretch>
        </p:blipFill>
        <p:spPr bwMode="auto">
          <a:xfrm>
            <a:off x="8157301" y="6311377"/>
            <a:ext cx="2330450" cy="717550"/>
          </a:xfrm>
          <a:prstGeom prst="rect">
            <a:avLst/>
          </a:prstGeom>
          <a:noFill/>
          <a:ln w="9525">
            <a:noFill/>
            <a:miter lim="800000"/>
            <a:headEnd/>
            <a:tailEnd/>
          </a:ln>
        </p:spPr>
      </p:pic>
    </p:spTree>
    <p:extLst>
      <p:ext uri="{BB962C8B-B14F-4D97-AF65-F5344CB8AC3E}">
        <p14:creationId xmlns:p14="http://schemas.microsoft.com/office/powerpoint/2010/main" val="30579570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888829"/>
          </a:xfrm>
        </p:spPr>
        <p:txBody>
          <a:bodyPr/>
          <a:lstStyle/>
          <a:p>
            <a:r>
              <a:rPr lang="en-ZA" sz="2400" b="1" cap="all" dirty="0">
                <a:latin typeface="Arial" panose="020B0604020202020204" pitchFamily="34" charset="0"/>
                <a:cs typeface="Arial" panose="020B0604020202020204" pitchFamily="34" charset="0"/>
              </a:rPr>
              <a:t> </a:t>
            </a:r>
            <a:br>
              <a:rPr lang="en-ZA" sz="2400" b="1" cap="all" dirty="0">
                <a:latin typeface="Arial" panose="020B0604020202020204" pitchFamily="34" charset="0"/>
                <a:cs typeface="Arial" panose="020B0604020202020204" pitchFamily="34" charset="0"/>
              </a:rPr>
            </a:br>
            <a:r>
              <a:rPr lang="en-ZA" sz="2400" b="1" dirty="0">
                <a:effectLst/>
                <a:latin typeface="Arial" panose="020B0604020202020204" pitchFamily="34" charset="0"/>
                <a:ea typeface="Calibri" panose="020F0502020204030204" pitchFamily="34" charset="0"/>
                <a:cs typeface="Times New Roman" panose="02020603050405020304" pitchFamily="18" charset="0"/>
              </a:rPr>
              <a:t>MEETINGS OF THE NHTL</a:t>
            </a:r>
            <a:r>
              <a:rPr lang="en-ZA" sz="1800" dirty="0">
                <a:effectLst/>
                <a:latin typeface="Calibri" panose="020F0502020204030204" pitchFamily="34" charset="0"/>
                <a:ea typeface="Calibri" panose="020F0502020204030204" pitchFamily="34" charset="0"/>
                <a:cs typeface="Times New Roman" panose="02020603050405020304" pitchFamily="18" charset="0"/>
              </a:rPr>
              <a:t/>
            </a:r>
            <a:br>
              <a:rPr lang="en-ZA" sz="1800" dirty="0">
                <a:effectLst/>
                <a:latin typeface="Calibri" panose="020F0502020204030204" pitchFamily="34" charset="0"/>
                <a:ea typeface="Calibri" panose="020F0502020204030204" pitchFamily="34" charset="0"/>
                <a:cs typeface="Times New Roman" panose="02020603050405020304" pitchFamily="18" charset="0"/>
              </a:rPr>
            </a:br>
            <a:r>
              <a:rPr lang="en-ZA" sz="2400" b="1" dirty="0">
                <a:latin typeface="Arial" panose="020B0604020202020204" pitchFamily="34" charset="0"/>
                <a:cs typeface="Arial" panose="020B0604020202020204" pitchFamily="34" charset="0"/>
              </a:rPr>
              <a:t/>
            </a:r>
            <a:br>
              <a:rPr lang="en-ZA" sz="2400" b="1" dirty="0">
                <a:latin typeface="Arial" panose="020B0604020202020204" pitchFamily="34" charset="0"/>
                <a:cs typeface="Arial" panose="020B0604020202020204" pitchFamily="34" charset="0"/>
              </a:rPr>
            </a:br>
            <a:endParaRPr lang="en-ZA"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91548" y="734787"/>
            <a:ext cx="10376452" cy="6294140"/>
          </a:xfrm>
        </p:spPr>
        <p:txBody>
          <a:bodyPr/>
          <a:lstStyle/>
          <a:p>
            <a:pPr algn="just"/>
            <a:endParaRPr lang="en-ZA" sz="2200" dirty="0">
              <a:latin typeface="Arial" panose="020B0604020202020204" pitchFamily="34" charset="0"/>
              <a:cs typeface="Arial" panose="020B0604020202020204" pitchFamily="34" charset="0"/>
            </a:endParaRPr>
          </a:p>
          <a:p>
            <a:pPr algn="just">
              <a:lnSpc>
                <a:spcPct val="150000"/>
              </a:lnSpc>
              <a:spcBef>
                <a:spcPts val="0"/>
              </a:spcBef>
            </a:pPr>
            <a:r>
              <a:rPr lang="en-ZA" sz="2200" dirty="0">
                <a:latin typeface="Arial" panose="020B0604020202020204" pitchFamily="34" charset="0"/>
                <a:cs typeface="Arial" panose="020B0604020202020204" pitchFamily="34" charset="0"/>
              </a:rPr>
              <a:t>The NHTL has been holding its meetings mostly through virtual platforms and these focused on the fight against covid-19 through contributions by the institution and also its participation in other stakeholder discussions to also facilitate socioeconomic development in traditional communities </a:t>
            </a:r>
          </a:p>
          <a:p>
            <a:pPr algn="just"/>
            <a:endParaRPr lang="en-ZA" sz="2200" dirty="0">
              <a:latin typeface="Arial" panose="020B0604020202020204" pitchFamily="34" charset="0"/>
              <a:cs typeface="Arial" panose="020B0604020202020204" pitchFamily="34" charset="0"/>
            </a:endParaRPr>
          </a:p>
          <a:p>
            <a:pPr algn="just"/>
            <a:endParaRPr lang="en-ZA" sz="2200" dirty="0">
              <a:latin typeface="Arial" panose="020B0604020202020204" pitchFamily="34" charset="0"/>
              <a:cs typeface="Arial" panose="020B0604020202020204" pitchFamily="34" charset="0"/>
            </a:endParaRPr>
          </a:p>
          <a:p>
            <a:pPr algn="just"/>
            <a:endParaRPr lang="en-ZA" sz="2200" dirty="0">
              <a:latin typeface="Arial" panose="020B0604020202020204" pitchFamily="34" charset="0"/>
              <a:cs typeface="Arial" panose="020B0604020202020204" pitchFamily="34" charset="0"/>
            </a:endParaRPr>
          </a:p>
          <a:p>
            <a:pPr algn="just"/>
            <a:endParaRPr lang="en-ZA" sz="2200" dirty="0">
              <a:latin typeface="Arial" panose="020B0604020202020204" pitchFamily="34" charset="0"/>
              <a:cs typeface="Arial" panose="020B0604020202020204" pitchFamily="34" charset="0"/>
            </a:endParaRPr>
          </a:p>
          <a:p>
            <a:pPr algn="just"/>
            <a:endParaRPr lang="en-ZA" sz="2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pPr marL="0" marR="0" lvl="0" indent="0" algn="r" defTabSz="342900" rtl="0" eaLnBrk="1" fontAlgn="base" latinLnBrk="0" hangingPunct="1">
              <a:lnSpc>
                <a:spcPct val="100000"/>
              </a:lnSpc>
              <a:spcBef>
                <a:spcPct val="0"/>
              </a:spcBef>
              <a:spcAft>
                <a:spcPct val="0"/>
              </a:spcAft>
              <a:buClrTx/>
              <a:buSzTx/>
              <a:buFontTx/>
              <a:buNone/>
              <a:tabLst/>
              <a:defRPr/>
            </a:pPr>
            <a:fld id="{FB6ADE51-9540-4B80-AD96-1CEC5B9E114B}" type="slidenum">
              <a:rPr kumimoji="0" lang="en-US" altLang="en-US" sz="1200" b="0" i="0" u="none" strike="noStrike" kern="1200" cap="none" spc="0" normalizeH="0" baseline="0" noProof="0">
                <a:ln>
                  <a:noFill/>
                </a:ln>
                <a:solidFill>
                  <a:srgbClr val="898989"/>
                </a:solidFill>
                <a:effectLst/>
                <a:uLnTx/>
                <a:uFillTx/>
                <a:latin typeface="Calibri" charset="0"/>
                <a:ea typeface="ＭＳ Ｐゴシック" panose="020B0600070205080204" pitchFamily="34" charset="-128"/>
                <a:cs typeface="+mn-cs"/>
              </a:rPr>
              <a:pPr marL="0" marR="0" lvl="0" indent="0" algn="r" defTabSz="342900" rtl="0" eaLnBrk="1" fontAlgn="base" latinLnBrk="0" hangingPunct="1">
                <a:lnSpc>
                  <a:spcPct val="100000"/>
                </a:lnSpc>
                <a:spcBef>
                  <a:spcPct val="0"/>
                </a:spcBef>
                <a:spcAft>
                  <a:spcPct val="0"/>
                </a:spcAft>
                <a:buClrTx/>
                <a:buSzTx/>
                <a:buFontTx/>
                <a:buNone/>
                <a:tabLst/>
                <a:defRPr/>
              </a:pPr>
              <a:t>9</a:t>
            </a:fld>
            <a:endParaRPr kumimoji="0" lang="en-US" altLang="en-US" sz="1200" b="0" i="0" u="none" strike="noStrike" kern="1200" cap="none" spc="0" normalizeH="0" baseline="0" noProof="0" dirty="0">
              <a:ln>
                <a:noFill/>
              </a:ln>
              <a:solidFill>
                <a:srgbClr val="898989"/>
              </a:solidFill>
              <a:effectLst/>
              <a:uLnTx/>
              <a:uFillTx/>
              <a:latin typeface="Calibri" charset="0"/>
              <a:ea typeface="ＭＳ Ｐゴシック" panose="020B0600070205080204" pitchFamily="34" charset="-128"/>
              <a:cs typeface="+mn-cs"/>
            </a:endParaRPr>
          </a:p>
        </p:txBody>
      </p:sp>
      <p:pic>
        <p:nvPicPr>
          <p:cNvPr id="5" name="Picture 4" descr="Logo">
            <a:extLst>
              <a:ext uri="{FF2B5EF4-FFF2-40B4-BE49-F238E27FC236}">
                <a16:creationId xmlns:a16="http://schemas.microsoft.com/office/drawing/2014/main" id="{F714E08D-EBA1-4860-B019-A943F94CC44F}"/>
              </a:ext>
            </a:extLst>
          </p:cNvPr>
          <p:cNvPicPr/>
          <p:nvPr/>
        </p:nvPicPr>
        <p:blipFill>
          <a:blip r:embed="rId3" cstate="print"/>
          <a:srcRect/>
          <a:stretch>
            <a:fillRect/>
          </a:stretch>
        </p:blipFill>
        <p:spPr bwMode="auto">
          <a:xfrm>
            <a:off x="8207047" y="6180139"/>
            <a:ext cx="2330450" cy="717550"/>
          </a:xfrm>
          <a:prstGeom prst="rect">
            <a:avLst/>
          </a:prstGeom>
          <a:noFill/>
          <a:ln w="9525">
            <a:noFill/>
            <a:miter lim="800000"/>
            <a:headEnd/>
            <a:tailEnd/>
          </a:ln>
        </p:spPr>
      </p:pic>
    </p:spTree>
    <p:extLst>
      <p:ext uri="{BB962C8B-B14F-4D97-AF65-F5344CB8AC3E}">
        <p14:creationId xmlns:p14="http://schemas.microsoft.com/office/powerpoint/2010/main" val="3416626607"/>
      </p:ext>
    </p:extLst>
  </p:cSld>
  <p:clrMapOvr>
    <a:masterClrMapping/>
  </p:clrMapOvr>
</p:sld>
</file>

<file path=ppt/theme/theme1.xml><?xml version="1.0" encoding="utf-8"?>
<a:theme xmlns:a="http://schemas.openxmlformats.org/drawingml/2006/main" name="1_DCo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531</TotalTime>
  <Words>1599</Words>
  <Application>Microsoft Office PowerPoint</Application>
  <PresentationFormat>Widescreen</PresentationFormat>
  <Paragraphs>287</Paragraphs>
  <Slides>28</Slides>
  <Notes>28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28</vt:i4>
      </vt:variant>
    </vt:vector>
  </HeadingPairs>
  <TitlesOfParts>
    <vt:vector size="36" baseType="lpstr">
      <vt:lpstr>ＭＳ Ｐゴシック</vt:lpstr>
      <vt:lpstr>Arial</vt:lpstr>
      <vt:lpstr>Calibri</vt:lpstr>
      <vt:lpstr>CIDFont+F2</vt:lpstr>
      <vt:lpstr>Times New Roman</vt:lpstr>
      <vt:lpstr>Wingdings</vt:lpstr>
      <vt:lpstr>ヒラギノ角ゴ Pro W3</vt:lpstr>
      <vt:lpstr>1_DCoG</vt:lpstr>
      <vt:lpstr>PowerPoint Presentation</vt:lpstr>
      <vt:lpstr>PowerPoint Presentation</vt:lpstr>
      <vt:lpstr>PowerPoint Presentation</vt:lpstr>
      <vt:lpstr>PowerPoint Presentation</vt:lpstr>
      <vt:lpstr>  ACTION PLAN BY THE NHTL ON COVID-19  </vt:lpstr>
      <vt:lpstr>  MONITORING OF COVID-19 REGULATIONS  </vt:lpstr>
      <vt:lpstr>  INTERGOVERNMENTAL RELATIONS (IGR)  </vt:lpstr>
      <vt:lpstr>  INTERGOVERNMENTAL RELATIONS (IGR)  </vt:lpstr>
      <vt:lpstr>  MEETINGS OF THE NHTL  </vt:lpstr>
      <vt:lpstr>    COMMUNICATION, AWARENESS AND HYGIENE EDUCATION TO TRADITIONAL COMMUNITIES    </vt:lpstr>
      <vt:lpstr>    COMMUNICATION, AWARENESS AND HYGIENE EDUCATION TO TRADITIONAL COMMUNITIES    </vt:lpstr>
      <vt:lpstr>  AGRARIAN REVOLUTION  </vt:lpstr>
      <vt:lpstr>  AGRARIAN REVOLUTION  </vt:lpstr>
      <vt:lpstr>   RURAL ECONOMY, FOOD SECURITY AND SOCIAL COHESION   </vt:lpstr>
      <vt:lpstr>   RURAL ECONOMY, FOOD SECURITY AND SOCIAL COHESION   </vt:lpstr>
      <vt:lpstr>    MONITORING THE ROLE OF GOVERNMENT IN PROVIDING SUPPORT TO TRADITIONAL COMMUNITIES   </vt:lpstr>
      <vt:lpstr>    PARTNERING WITH OTHER ORGANISATIONS IN SUPPORTING RURAL COMMUNITIES DURING HARD LOCKDOWN   </vt:lpstr>
      <vt:lpstr>    PARTNERING WITH OTHER ORGANISATIONS IN SUPPORTING RURAL COMMUNITIES DURING HARD LOCKDOWN   </vt:lpstr>
      <vt:lpstr>    PARTNERING WITH OTHER ORGANISATIONS IN SUPPORTING RURAL COMMUNITIES DURING HARD LOCKDOWN   </vt:lpstr>
      <vt:lpstr>    PARTNERING WITH OTHER ORGANISATIONS IN SUPPORTING RURAL COMMUNITIES DURING HARD LOCKDOWN   </vt:lpstr>
      <vt:lpstr>    CUSTOMARY INITIATION   </vt:lpstr>
      <vt:lpstr>    MONITORING FUNERALS AND OTHER CUSTOMARY EVENTS IN THE COMMUNITIES    </vt:lpstr>
      <vt:lpstr>    MONITORING FUNERALS AND OTHER CUSTOMARY EVENTS IN THE COMMUNITIES    </vt:lpstr>
      <vt:lpstr>    DONATION TO PPES AND OTHER NECESSITIES TO 23 EARLY CHILDHOOD CENTRES (ECDS)    </vt:lpstr>
      <vt:lpstr>    RURAL SAFETY IMBIZO    </vt:lpstr>
      <vt:lpstr>    DIALOQUE FOR WOMEN HELD IN MPUMALANGA PROVINCE     </vt:lpstr>
      <vt:lpstr>  COMMEMORATION EVENTS  </vt:lpstr>
      <vt:lpstr>  CONCLUSION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Abram Sithole</dc:creator>
  <cp:lastModifiedBy>Shereen Cassiem</cp:lastModifiedBy>
  <cp:revision>56</cp:revision>
  <dcterms:created xsi:type="dcterms:W3CDTF">2020-09-14T06:33:04Z</dcterms:created>
  <dcterms:modified xsi:type="dcterms:W3CDTF">2020-11-16T10:49:40Z</dcterms:modified>
</cp:coreProperties>
</file>