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1"/>
  </p:notesMasterIdLst>
  <p:handoutMasterIdLst>
    <p:handoutMasterId r:id="rId32"/>
  </p:handoutMasterIdLst>
  <p:sldIdLst>
    <p:sldId id="562" r:id="rId2"/>
    <p:sldId id="257" r:id="rId3"/>
    <p:sldId id="618" r:id="rId4"/>
    <p:sldId id="714" r:id="rId5"/>
    <p:sldId id="688" r:id="rId6"/>
    <p:sldId id="782" r:id="rId7"/>
    <p:sldId id="621" r:id="rId8"/>
    <p:sldId id="732" r:id="rId9"/>
    <p:sldId id="701" r:id="rId10"/>
    <p:sldId id="742" r:id="rId11"/>
    <p:sldId id="743" r:id="rId12"/>
    <p:sldId id="746" r:id="rId13"/>
    <p:sldId id="703" r:id="rId14"/>
    <p:sldId id="783" r:id="rId15"/>
    <p:sldId id="690" r:id="rId16"/>
    <p:sldId id="751" r:id="rId17"/>
    <p:sldId id="748" r:id="rId18"/>
    <p:sldId id="734" r:id="rId19"/>
    <p:sldId id="749" r:id="rId20"/>
    <p:sldId id="750" r:id="rId21"/>
    <p:sldId id="735" r:id="rId22"/>
    <p:sldId id="737" r:id="rId23"/>
    <p:sldId id="738" r:id="rId24"/>
    <p:sldId id="639" r:id="rId25"/>
    <p:sldId id="715" r:id="rId26"/>
    <p:sldId id="777" r:id="rId27"/>
    <p:sldId id="725" r:id="rId28"/>
    <p:sldId id="781" r:id="rId29"/>
    <p:sldId id="729" r:id="rId30"/>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ato Thwane" initials="LT" lastIdx="4" clrIdx="0"/>
  <p:cmAuthor id="2" name="Chris Malehase" initials="C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C9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06" autoAdjust="0"/>
    <p:restoredTop sz="94343" autoAdjust="0"/>
  </p:normalViewPr>
  <p:slideViewPr>
    <p:cSldViewPr>
      <p:cViewPr varScale="1">
        <p:scale>
          <a:sx n="69" d="100"/>
          <a:sy n="69" d="100"/>
        </p:scale>
        <p:origin x="1212" y="72"/>
      </p:cViewPr>
      <p:guideLst>
        <p:guide orient="horz" pos="2160"/>
        <p:guide pos="2880"/>
      </p:guideLst>
    </p:cSldViewPr>
  </p:slideViewPr>
  <p:notesTextViewPr>
    <p:cViewPr>
      <p:scale>
        <a:sx n="1" d="1"/>
        <a:sy n="1" d="1"/>
      </p:scale>
      <p:origin x="0" y="0"/>
    </p:cViewPr>
  </p:notesTextViewPr>
  <p:sorterViewPr>
    <p:cViewPr>
      <p:scale>
        <a:sx n="100" d="100"/>
        <a:sy n="100" d="100"/>
      </p:scale>
      <p:origin x="0" y="-2049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rgbClr val="00B050"/>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1F30-4CB3-915D-922088E4BAC6}"/>
              </c:ext>
            </c:extLst>
          </c:dPt>
          <c:dPt>
            <c:idx val="1"/>
            <c:bubble3D val="0"/>
            <c:spPr>
              <a:solidFill>
                <a:srgbClr val="FF0000"/>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1F30-4CB3-915D-922088E4BAC6}"/>
              </c:ext>
            </c:extLst>
          </c:dPt>
          <c:dLbls>
            <c:dLbl>
              <c:idx val="0"/>
              <c:layout>
                <c:manualLayout>
                  <c:x val="-6.8539151356080491E-2"/>
                  <c:y val="-0.29851778944298629"/>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F30-4CB3-915D-922088E4BAC6}"/>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Sheet1!$A$2:$A$4</c:f>
              <c:strCache>
                <c:ptCount val="2"/>
                <c:pt idx="0">
                  <c:v>Achieved</c:v>
                </c:pt>
                <c:pt idx="1">
                  <c:v>Not Achieved</c:v>
                </c:pt>
              </c:strCache>
            </c:strRef>
          </c:cat>
          <c:val>
            <c:numRef>
              <c:f>Sheet1!$B$2:$B$4</c:f>
              <c:numCache>
                <c:formatCode>0%</c:formatCode>
                <c:ptCount val="2"/>
                <c:pt idx="0">
                  <c:v>0.86</c:v>
                </c:pt>
                <c:pt idx="1">
                  <c:v>0.14000000000000001</c:v>
                </c:pt>
              </c:numCache>
            </c:numRef>
          </c:val>
          <c:extLst>
            <c:ext xmlns:c16="http://schemas.microsoft.com/office/drawing/2014/chart" uri="{C3380CC4-5D6E-409C-BE32-E72D297353CC}">
              <c16:uniqueId val="{00000004-1F30-4CB3-915D-922088E4BAC6}"/>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80262007874015751"/>
          <c:y val="0.6116892680081657"/>
          <c:w val="0.18071325459317586"/>
          <c:h val="0.21643627879848351"/>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rgbClr val="00B050"/>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1A0E-4E28-838C-B109876FE1BE}"/>
              </c:ext>
            </c:extLst>
          </c:dPt>
          <c:dPt>
            <c:idx val="1"/>
            <c:bubble3D val="0"/>
            <c:spPr>
              <a:solidFill>
                <a:srgbClr val="FF0000"/>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1A0E-4E28-838C-B109876FE1BE}"/>
              </c:ext>
            </c:extLst>
          </c:dPt>
          <c:dLbls>
            <c:dLbl>
              <c:idx val="0"/>
              <c:layout>
                <c:manualLayout>
                  <c:x val="-6.8539151356080491E-2"/>
                  <c:y val="-0.29851778944298629"/>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A0E-4E28-838C-B109876FE1BE}"/>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Sheet1!$A$2:$A$4</c:f>
              <c:strCache>
                <c:ptCount val="2"/>
                <c:pt idx="0">
                  <c:v>Achieved</c:v>
                </c:pt>
                <c:pt idx="1">
                  <c:v>Not Achieved</c:v>
                </c:pt>
              </c:strCache>
            </c:strRef>
          </c:cat>
          <c:val>
            <c:numRef>
              <c:f>Sheet1!$B$2:$B$4</c:f>
              <c:numCache>
                <c:formatCode>0%</c:formatCode>
                <c:ptCount val="2"/>
                <c:pt idx="0">
                  <c:v>0.94</c:v>
                </c:pt>
                <c:pt idx="1">
                  <c:v>0.06</c:v>
                </c:pt>
              </c:numCache>
            </c:numRef>
          </c:val>
          <c:extLst>
            <c:ext xmlns:c16="http://schemas.microsoft.com/office/drawing/2014/chart" uri="{C3380CC4-5D6E-409C-BE32-E72D297353CC}">
              <c16:uniqueId val="{00000004-1A0E-4E28-838C-B109876FE1BE}"/>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77961962520326622"/>
          <c:y val="0.6116892680081657"/>
          <c:w val="0.20371379868303785"/>
          <c:h val="0.21643627879848351"/>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9E51AFC-F5F7-48DF-B695-C695495480D8}" type="datetimeFigureOut">
              <a:rPr lang="en-ZA" smtClean="0"/>
              <a:t>2020/11/16</a:t>
            </a:fld>
            <a:endParaRPr lang="en-ZA"/>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C68FA7D-0896-4C81-8885-B64A80E68CCF}" type="slidenum">
              <a:rPr lang="en-ZA" smtClean="0"/>
              <a:t>‹#›</a:t>
            </a:fld>
            <a:endParaRPr lang="en-ZA"/>
          </a:p>
        </p:txBody>
      </p:sp>
    </p:spTree>
    <p:extLst>
      <p:ext uri="{BB962C8B-B14F-4D97-AF65-F5344CB8AC3E}">
        <p14:creationId xmlns:p14="http://schemas.microsoft.com/office/powerpoint/2010/main" val="3900737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275" cy="498366"/>
          </a:xfrm>
          <a:prstGeom prst="rect">
            <a:avLst/>
          </a:prstGeom>
        </p:spPr>
        <p:txBody>
          <a:bodyPr vert="horz" lIns="91440" tIns="45720" rIns="91440" bIns="45720" rtlCol="0"/>
          <a:lstStyle>
            <a:lvl1pPr algn="l">
              <a:defRPr sz="1200"/>
            </a:lvl1pPr>
          </a:lstStyle>
          <a:p>
            <a:pPr>
              <a:defRPr/>
            </a:pPr>
            <a:endParaRPr lang="en-ZA"/>
          </a:p>
        </p:txBody>
      </p:sp>
      <p:sp>
        <p:nvSpPr>
          <p:cNvPr id="3" name="Date Placeholder 2"/>
          <p:cNvSpPr>
            <a:spLocks noGrp="1"/>
          </p:cNvSpPr>
          <p:nvPr>
            <p:ph type="dt" idx="1"/>
          </p:nvPr>
        </p:nvSpPr>
        <p:spPr>
          <a:xfrm>
            <a:off x="3849862" y="1"/>
            <a:ext cx="2946275" cy="498366"/>
          </a:xfrm>
          <a:prstGeom prst="rect">
            <a:avLst/>
          </a:prstGeom>
        </p:spPr>
        <p:txBody>
          <a:bodyPr vert="horz" lIns="91440" tIns="45720" rIns="91440" bIns="45720" rtlCol="0"/>
          <a:lstStyle>
            <a:lvl1pPr algn="r">
              <a:defRPr sz="1200"/>
            </a:lvl1pPr>
          </a:lstStyle>
          <a:p>
            <a:pPr>
              <a:defRPr/>
            </a:pPr>
            <a:fld id="{4F616C4D-728B-4552-9085-DCB3AB21A215}" type="datetimeFigureOut">
              <a:rPr lang="en-ZA"/>
              <a:pPr>
                <a:defRPr/>
              </a:pPr>
              <a:t>2020/11/16</a:t>
            </a:fld>
            <a:endParaRPr lang="en-ZA"/>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p:cNvSpPr>
            <a:spLocks noGrp="1"/>
          </p:cNvSpPr>
          <p:nvPr>
            <p:ph type="body" sz="quarter" idx="3"/>
          </p:nvPr>
        </p:nvSpPr>
        <p:spPr>
          <a:xfrm>
            <a:off x="678845" y="4776856"/>
            <a:ext cx="5439987" cy="390895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p:cNvSpPr>
            <a:spLocks noGrp="1"/>
          </p:cNvSpPr>
          <p:nvPr>
            <p:ph type="ftr" sz="quarter" idx="4"/>
          </p:nvPr>
        </p:nvSpPr>
        <p:spPr>
          <a:xfrm>
            <a:off x="0" y="9428273"/>
            <a:ext cx="2946275" cy="498366"/>
          </a:xfrm>
          <a:prstGeom prst="rect">
            <a:avLst/>
          </a:prstGeom>
        </p:spPr>
        <p:txBody>
          <a:bodyPr vert="horz" lIns="91440" tIns="45720" rIns="91440" bIns="45720" rtlCol="0" anchor="b"/>
          <a:lstStyle>
            <a:lvl1pPr algn="l">
              <a:defRPr sz="1200"/>
            </a:lvl1pPr>
          </a:lstStyle>
          <a:p>
            <a:pPr>
              <a:defRPr/>
            </a:pPr>
            <a:endParaRPr lang="en-ZA"/>
          </a:p>
        </p:txBody>
      </p:sp>
      <p:sp>
        <p:nvSpPr>
          <p:cNvPr id="7" name="Slide Number Placeholder 6"/>
          <p:cNvSpPr>
            <a:spLocks noGrp="1"/>
          </p:cNvSpPr>
          <p:nvPr>
            <p:ph type="sldNum" sz="quarter" idx="5"/>
          </p:nvPr>
        </p:nvSpPr>
        <p:spPr>
          <a:xfrm>
            <a:off x="3849862" y="9428273"/>
            <a:ext cx="2946275" cy="498366"/>
          </a:xfrm>
          <a:prstGeom prst="rect">
            <a:avLst/>
          </a:prstGeom>
        </p:spPr>
        <p:txBody>
          <a:bodyPr vert="horz" lIns="91440" tIns="45720" rIns="91440" bIns="45720" rtlCol="0" anchor="b"/>
          <a:lstStyle>
            <a:lvl1pPr algn="r">
              <a:defRPr sz="1200"/>
            </a:lvl1pPr>
          </a:lstStyle>
          <a:p>
            <a:pPr>
              <a:defRPr/>
            </a:pPr>
            <a:fld id="{23783833-E169-4E42-B3E8-4263AFC1486D}" type="slidenum">
              <a:rPr lang="en-ZA"/>
              <a:pPr>
                <a:defRPr/>
              </a:pPr>
              <a:t>‹#›</a:t>
            </a:fld>
            <a:endParaRPr lang="en-ZA"/>
          </a:p>
        </p:txBody>
      </p:sp>
    </p:spTree>
    <p:extLst>
      <p:ext uri="{BB962C8B-B14F-4D97-AF65-F5344CB8AC3E}">
        <p14:creationId xmlns:p14="http://schemas.microsoft.com/office/powerpoint/2010/main" val="14398032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ZA"/>
          </a:p>
        </p:txBody>
      </p:sp>
      <p:sp>
        <p:nvSpPr>
          <p:cNvPr id="4" name="Slide Number Placeholder 3"/>
          <p:cNvSpPr txBox="1"/>
          <p:nvPr/>
        </p:nvSpPr>
        <p:spPr>
          <a:xfrm>
            <a:off x="3884608" y="8685208"/>
            <a:ext cx="2971800" cy="458791"/>
          </a:xfrm>
          <a:prstGeom prst="rect">
            <a:avLst/>
          </a:prstGeom>
          <a:noFill/>
          <a:ln>
            <a:noFill/>
          </a:ln>
          <a:effectLst>
            <a:outerShdw dist="22997" dir="5400000" algn="tl">
              <a:srgbClr val="000000">
                <a:alpha val="35000"/>
              </a:srgbClr>
            </a:outerShdw>
          </a:effectLst>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CC0FAA5-17C8-45AD-B9F1-3D38F917985E}" type="slidenum">
              <a:t>1</a:t>
            </a:fld>
            <a:endParaRPr lang="en-ZA" sz="1200" b="0" i="0" u="none" strike="noStrike" kern="1200" cap="none" spc="0" baseline="0">
              <a:solidFill>
                <a:srgbClr val="000000"/>
              </a:solidFill>
              <a:uFillTx/>
              <a:latin typeface="Arial" pitchFamily="34"/>
              <a:cs typeface="Arial" pitchFamily="34"/>
            </a:endParaRPr>
          </a:p>
        </p:txBody>
      </p:sp>
    </p:spTree>
    <p:extLst>
      <p:ext uri="{BB962C8B-B14F-4D97-AF65-F5344CB8AC3E}">
        <p14:creationId xmlns:p14="http://schemas.microsoft.com/office/powerpoint/2010/main" val="3324043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3783833-E169-4E42-B3E8-4263AFC1486D}" type="slidenum">
              <a:rPr lang="en-ZA" smtClean="0"/>
              <a:pPr>
                <a:defRPr/>
              </a:pPr>
              <a:t>8</a:t>
            </a:fld>
            <a:endParaRPr lang="en-ZA"/>
          </a:p>
        </p:txBody>
      </p:sp>
    </p:spTree>
    <p:extLst>
      <p:ext uri="{BB962C8B-B14F-4D97-AF65-F5344CB8AC3E}">
        <p14:creationId xmlns:p14="http://schemas.microsoft.com/office/powerpoint/2010/main" val="1332149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3783833-E169-4E42-B3E8-4263AFC1486D}" type="slidenum">
              <a:rPr lang="en-ZA" smtClean="0"/>
              <a:pPr>
                <a:defRPr/>
              </a:pPr>
              <a:t>9</a:t>
            </a:fld>
            <a:endParaRPr lang="en-ZA"/>
          </a:p>
        </p:txBody>
      </p:sp>
    </p:spTree>
    <p:extLst>
      <p:ext uri="{BB962C8B-B14F-4D97-AF65-F5344CB8AC3E}">
        <p14:creationId xmlns:p14="http://schemas.microsoft.com/office/powerpoint/2010/main" val="109227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3783833-E169-4E42-B3E8-4263AFC1486D}" type="slidenum">
              <a:rPr lang="en-ZA" smtClean="0"/>
              <a:pPr>
                <a:defRPr/>
              </a:pPr>
              <a:t>10</a:t>
            </a:fld>
            <a:endParaRPr lang="en-ZA"/>
          </a:p>
        </p:txBody>
      </p:sp>
    </p:spTree>
    <p:extLst>
      <p:ext uri="{BB962C8B-B14F-4D97-AF65-F5344CB8AC3E}">
        <p14:creationId xmlns:p14="http://schemas.microsoft.com/office/powerpoint/2010/main" val="4186402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3783833-E169-4E42-B3E8-4263AFC1486D}" type="slidenum">
              <a:rPr lang="en-ZA" smtClean="0"/>
              <a:pPr>
                <a:defRPr/>
              </a:pPr>
              <a:t>11</a:t>
            </a:fld>
            <a:endParaRPr lang="en-ZA"/>
          </a:p>
        </p:txBody>
      </p:sp>
    </p:spTree>
    <p:extLst>
      <p:ext uri="{BB962C8B-B14F-4D97-AF65-F5344CB8AC3E}">
        <p14:creationId xmlns:p14="http://schemas.microsoft.com/office/powerpoint/2010/main" val="1368176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3783833-E169-4E42-B3E8-4263AFC1486D}" type="slidenum">
              <a:rPr lang="en-ZA" smtClean="0"/>
              <a:pPr>
                <a:defRPr/>
              </a:pPr>
              <a:t>12</a:t>
            </a:fld>
            <a:endParaRPr lang="en-ZA"/>
          </a:p>
        </p:txBody>
      </p:sp>
    </p:spTree>
    <p:extLst>
      <p:ext uri="{BB962C8B-B14F-4D97-AF65-F5344CB8AC3E}">
        <p14:creationId xmlns:p14="http://schemas.microsoft.com/office/powerpoint/2010/main" val="3992475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3783833-E169-4E42-B3E8-4263AFC1486D}" type="slidenum">
              <a:rPr lang="en-ZA" smtClean="0"/>
              <a:pPr>
                <a:defRPr/>
              </a:pPr>
              <a:t>26</a:t>
            </a:fld>
            <a:endParaRPr lang="en-ZA"/>
          </a:p>
        </p:txBody>
      </p:sp>
    </p:spTree>
    <p:extLst>
      <p:ext uri="{BB962C8B-B14F-4D97-AF65-F5344CB8AC3E}">
        <p14:creationId xmlns:p14="http://schemas.microsoft.com/office/powerpoint/2010/main" val="1356084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C9FE4F71-81D5-4443-8044-184E3B8179CD}" type="slidenum">
              <a:rPr lang="en-ZA" altLang="en-US"/>
              <a:pPr>
                <a:defRPr/>
              </a:pPr>
              <a:t>‹#›</a:t>
            </a:fld>
            <a:endParaRPr lang="en-ZA" altLang="en-US"/>
          </a:p>
        </p:txBody>
      </p:sp>
    </p:spTree>
    <p:extLst>
      <p:ext uri="{BB962C8B-B14F-4D97-AF65-F5344CB8AC3E}">
        <p14:creationId xmlns:p14="http://schemas.microsoft.com/office/powerpoint/2010/main" val="2399204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980729"/>
            <a:ext cx="8229600" cy="49685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E50A25F1-11BB-4B20-8470-5EC8DFA685E9}" type="slidenum">
              <a:rPr lang="en-ZA" altLang="en-US"/>
              <a:pPr>
                <a:defRPr/>
              </a:pPr>
              <a:t>‹#›</a:t>
            </a:fld>
            <a:endParaRPr lang="en-ZA" altLang="en-US"/>
          </a:p>
        </p:txBody>
      </p:sp>
    </p:spTree>
    <p:extLst>
      <p:ext uri="{BB962C8B-B14F-4D97-AF65-F5344CB8AC3E}">
        <p14:creationId xmlns:p14="http://schemas.microsoft.com/office/powerpoint/2010/main" val="2733037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7464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6746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FCB903EA-AF8F-4FDC-A749-6F282B99EEE0}" type="slidenum">
              <a:rPr lang="en-ZA" altLang="en-US"/>
              <a:pPr>
                <a:defRPr/>
              </a:pPr>
              <a:t>‹#›</a:t>
            </a:fld>
            <a:endParaRPr lang="en-ZA" altLang="en-US"/>
          </a:p>
        </p:txBody>
      </p:sp>
    </p:spTree>
    <p:extLst>
      <p:ext uri="{BB962C8B-B14F-4D97-AF65-F5344CB8AC3E}">
        <p14:creationId xmlns:p14="http://schemas.microsoft.com/office/powerpoint/2010/main" val="1808612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457200" y="908720"/>
            <a:ext cx="8229600" cy="5034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45CD2FF0-8A21-48D1-8860-A0D2A0A85CC4}" type="slidenum">
              <a:rPr lang="en-ZA" altLang="en-US"/>
              <a:pPr>
                <a:defRPr/>
              </a:pPr>
              <a:t>‹#›</a:t>
            </a:fld>
            <a:endParaRPr lang="en-ZA" altLang="en-US"/>
          </a:p>
        </p:txBody>
      </p:sp>
    </p:spTree>
    <p:extLst>
      <p:ext uri="{BB962C8B-B14F-4D97-AF65-F5344CB8AC3E}">
        <p14:creationId xmlns:p14="http://schemas.microsoft.com/office/powerpoint/2010/main" val="617727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01F693E4-2E38-4D62-924E-6B7BC7CE20ED}" type="slidenum">
              <a:rPr lang="en-ZA" altLang="en-US"/>
              <a:pPr>
                <a:defRPr/>
              </a:pPr>
              <a:t>‹#›</a:t>
            </a:fld>
            <a:endParaRPr lang="en-ZA" altLang="en-US"/>
          </a:p>
        </p:txBody>
      </p:sp>
    </p:spTree>
    <p:extLst>
      <p:ext uri="{BB962C8B-B14F-4D97-AF65-F5344CB8AC3E}">
        <p14:creationId xmlns:p14="http://schemas.microsoft.com/office/powerpoint/2010/main" val="3674108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8720"/>
            <a:ext cx="4038600" cy="5034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8720"/>
            <a:ext cx="4038600" cy="5034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8145DFB7-2C67-49F2-88BB-9E01E3BD8A04}" type="slidenum">
              <a:rPr lang="en-ZA" altLang="en-US"/>
              <a:pPr>
                <a:defRPr/>
              </a:pPr>
              <a:t>‹#›</a:t>
            </a:fld>
            <a:endParaRPr lang="en-ZA" altLang="en-US"/>
          </a:p>
        </p:txBody>
      </p:sp>
    </p:spTree>
    <p:extLst>
      <p:ext uri="{BB962C8B-B14F-4D97-AF65-F5344CB8AC3E}">
        <p14:creationId xmlns:p14="http://schemas.microsoft.com/office/powerpoint/2010/main" val="83106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67544" y="90872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67544" y="1556792"/>
            <a:ext cx="4040188"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4008" y="90872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4008" y="1556792"/>
            <a:ext cx="4041775"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10"/>
          </p:nvPr>
        </p:nvSpPr>
        <p:spPr/>
        <p:txBody>
          <a:bodyPr/>
          <a:lstStyle>
            <a:lvl1pPr>
              <a:defRPr/>
            </a:lvl1pPr>
          </a:lstStyle>
          <a:p>
            <a:pPr>
              <a:defRPr/>
            </a:pPr>
            <a:endParaRPr lang="en-ZA"/>
          </a:p>
        </p:txBody>
      </p:sp>
      <p:sp>
        <p:nvSpPr>
          <p:cNvPr id="8" name="Slide Number Placeholder 5"/>
          <p:cNvSpPr>
            <a:spLocks noGrp="1"/>
          </p:cNvSpPr>
          <p:nvPr>
            <p:ph type="sldNum" sz="quarter" idx="11"/>
          </p:nvPr>
        </p:nvSpPr>
        <p:spPr/>
        <p:txBody>
          <a:bodyPr/>
          <a:lstStyle>
            <a:lvl1pPr>
              <a:defRPr/>
            </a:lvl1pPr>
          </a:lstStyle>
          <a:p>
            <a:pPr>
              <a:defRPr/>
            </a:pPr>
            <a:fld id="{E4474F73-9B1A-41D2-9407-4ECEDAF447E0}" type="slidenum">
              <a:rPr lang="en-ZA" altLang="en-US"/>
              <a:pPr>
                <a:defRPr/>
              </a:pPr>
              <a:t>‹#›</a:t>
            </a:fld>
            <a:endParaRPr lang="en-ZA" altLang="en-US"/>
          </a:p>
        </p:txBody>
      </p:sp>
    </p:spTree>
    <p:extLst>
      <p:ext uri="{BB962C8B-B14F-4D97-AF65-F5344CB8AC3E}">
        <p14:creationId xmlns:p14="http://schemas.microsoft.com/office/powerpoint/2010/main" val="957826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endParaRPr lang="en-ZA"/>
          </a:p>
        </p:txBody>
      </p:sp>
      <p:sp>
        <p:nvSpPr>
          <p:cNvPr id="4" name="Slide Number Placeholder 5"/>
          <p:cNvSpPr>
            <a:spLocks noGrp="1"/>
          </p:cNvSpPr>
          <p:nvPr>
            <p:ph type="sldNum" sz="quarter" idx="11"/>
          </p:nvPr>
        </p:nvSpPr>
        <p:spPr/>
        <p:txBody>
          <a:bodyPr/>
          <a:lstStyle>
            <a:lvl1pPr>
              <a:defRPr/>
            </a:lvl1pPr>
          </a:lstStyle>
          <a:p>
            <a:pPr>
              <a:defRPr/>
            </a:pPr>
            <a:fld id="{1573DAA0-0609-4F22-9394-B3B35071C387}" type="slidenum">
              <a:rPr lang="en-ZA" altLang="en-US"/>
              <a:pPr>
                <a:defRPr/>
              </a:pPr>
              <a:t>‹#›</a:t>
            </a:fld>
            <a:endParaRPr lang="en-ZA" altLang="en-US"/>
          </a:p>
        </p:txBody>
      </p:sp>
    </p:spTree>
    <p:extLst>
      <p:ext uri="{BB962C8B-B14F-4D97-AF65-F5344CB8AC3E}">
        <p14:creationId xmlns:p14="http://schemas.microsoft.com/office/powerpoint/2010/main" val="259605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ZA"/>
          </a:p>
        </p:txBody>
      </p:sp>
      <p:sp>
        <p:nvSpPr>
          <p:cNvPr id="3" name="Slide Number Placeholder 5"/>
          <p:cNvSpPr>
            <a:spLocks noGrp="1"/>
          </p:cNvSpPr>
          <p:nvPr>
            <p:ph type="sldNum" sz="quarter" idx="11"/>
          </p:nvPr>
        </p:nvSpPr>
        <p:spPr/>
        <p:txBody>
          <a:bodyPr/>
          <a:lstStyle>
            <a:lvl1pPr>
              <a:defRPr/>
            </a:lvl1pPr>
          </a:lstStyle>
          <a:p>
            <a:pPr>
              <a:defRPr/>
            </a:pPr>
            <a:fld id="{BD5F1248-BBD2-4A1D-8B8F-320F76C55B4A}" type="slidenum">
              <a:rPr lang="en-ZA" altLang="en-US"/>
              <a:pPr>
                <a:defRPr/>
              </a:pPr>
              <a:t>‹#›</a:t>
            </a:fld>
            <a:endParaRPr lang="en-ZA" altLang="en-US"/>
          </a:p>
        </p:txBody>
      </p:sp>
    </p:spTree>
    <p:extLst>
      <p:ext uri="{BB962C8B-B14F-4D97-AF65-F5344CB8AC3E}">
        <p14:creationId xmlns:p14="http://schemas.microsoft.com/office/powerpoint/2010/main" val="232963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6762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45141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1A37E19A-2840-4049-8265-67EC12F3C20B}" type="slidenum">
              <a:rPr lang="en-ZA" altLang="en-US"/>
              <a:pPr>
                <a:defRPr/>
              </a:pPr>
              <a:t>‹#›</a:t>
            </a:fld>
            <a:endParaRPr lang="en-ZA" altLang="en-US"/>
          </a:p>
        </p:txBody>
      </p:sp>
    </p:spTree>
    <p:extLst>
      <p:ext uri="{BB962C8B-B14F-4D97-AF65-F5344CB8AC3E}">
        <p14:creationId xmlns:p14="http://schemas.microsoft.com/office/powerpoint/2010/main" val="1589326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7259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B8C7D605-5B8A-416A-BEB0-7143E7632DF1}" type="slidenum">
              <a:rPr lang="en-ZA" altLang="en-US"/>
              <a:pPr>
                <a:defRPr/>
              </a:pPr>
              <a:t>‹#›</a:t>
            </a:fld>
            <a:endParaRPr lang="en-ZA" altLang="en-US"/>
          </a:p>
        </p:txBody>
      </p:sp>
    </p:spTree>
    <p:extLst>
      <p:ext uri="{BB962C8B-B14F-4D97-AF65-F5344CB8AC3E}">
        <p14:creationId xmlns:p14="http://schemas.microsoft.com/office/powerpoint/2010/main" val="3211592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Text Placeholder 2"/>
          <p:cNvSpPr>
            <a:spLocks noGrp="1"/>
          </p:cNvSpPr>
          <p:nvPr>
            <p:ph type="body" idx="1"/>
          </p:nvPr>
        </p:nvSpPr>
        <p:spPr bwMode="auto">
          <a:xfrm>
            <a:off x="457200" y="908050"/>
            <a:ext cx="822960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rgbClr val="898989"/>
                </a:solidFill>
                <a:latin typeface="Calibri" charset="0"/>
                <a:ea typeface="ＭＳ Ｐゴシック" charset="-128"/>
                <a:cs typeface="+mn-cs"/>
              </a:defRPr>
            </a:lvl1pPr>
          </a:lstStyle>
          <a:p>
            <a:pPr>
              <a:defRPr/>
            </a:pP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ea typeface="ＭＳ Ｐゴシック" panose="020B0600070205080204" pitchFamily="34" charset="-128"/>
              </a:defRPr>
            </a:lvl1pPr>
          </a:lstStyle>
          <a:p>
            <a:pPr>
              <a:defRPr/>
            </a:pPr>
            <a:fld id="{F4686083-AD9C-4A24-989A-D667DD149215}" type="slidenum">
              <a:rPr lang="en-ZA" altLang="en-US"/>
              <a:pPr>
                <a:defRPr/>
              </a:pPr>
              <a:t>‹#›</a:t>
            </a:fld>
            <a:endParaRPr lang="en-ZA"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Arial" pitchFamily="34" charset="0"/>
          <a:ea typeface="ＭＳ Ｐゴシック" charset="-128"/>
          <a:cs typeface="Arial" pitchFamily="34"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ＭＳ Ｐゴシック" charset="-128"/>
          <a:cs typeface="Arial" pitchFamily="34"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ヒラギノ角ゴ Pro W3" charset="-128"/>
          <a:cs typeface="Arial" pitchFamily="34"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package" Target="../embeddings/Microsoft_Excel_Worksheet2.xlsx"/><Relationship Id="rId4" Type="http://schemas.openxmlformats.org/officeDocument/2006/relationships/image" Target="../media/image6.jpeg"/></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p:nvPr/>
        </p:nvSpPr>
        <p:spPr>
          <a:xfrm>
            <a:off x="0" y="2132856"/>
            <a:ext cx="9144000" cy="3300904"/>
          </a:xfrm>
          <a:prstGeom prst="rect">
            <a:avLst/>
          </a:prstGeom>
          <a:noFill/>
          <a:ln>
            <a:noFill/>
            <a:prstDash val="solid"/>
          </a:ln>
          <a:effectLst>
            <a:outerShdw dist="22997" dir="5400000" algn="tl">
              <a:srgbClr val="000000">
                <a:alpha val="35000"/>
              </a:srgbClr>
            </a:outerShdw>
          </a:effectLst>
        </p:spPr>
        <p:txBody>
          <a:bodyPr vert="horz" wrap="square" lIns="68580" tIns="34290" rIns="68580" bIns="34290" anchor="t" anchorCtr="1" compatLnSpc="1">
            <a:spAutoFit/>
          </a:bodyPr>
          <a:lstStyle/>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r>
              <a:rPr lang="en-ZA" sz="2100" b="1" dirty="0">
                <a:latin typeface="Arial" pitchFamily="34"/>
                <a:ea typeface="ＭＳ Ｐゴシック" pitchFamily="34"/>
                <a:cs typeface="Arial" pitchFamily="34"/>
              </a:rPr>
              <a:t>DEPARTMENT OF TRADITIONAL AFFAIRS </a:t>
            </a:r>
          </a:p>
          <a:p>
            <a:pPr algn="ctr" defTabSz="685800" fontAlgn="auto">
              <a:spcBef>
                <a:spcPts val="0"/>
              </a:spcBef>
              <a:spcAft>
                <a:spcPts val="0"/>
              </a:spcAft>
              <a:defRPr sz="1800" b="0" i="0" u="none" strike="noStrike" kern="0" cap="none" spc="0" baseline="0">
                <a:solidFill>
                  <a:srgbClr val="000000"/>
                </a:solidFill>
                <a:uFillTx/>
              </a:defRPr>
            </a:pPr>
            <a:r>
              <a:rPr lang="en-ZA" sz="2100" b="1" dirty="0">
                <a:latin typeface="Arial" pitchFamily="34"/>
                <a:ea typeface="ＭＳ Ｐゴシック" pitchFamily="34"/>
                <a:cs typeface="Arial" pitchFamily="34"/>
              </a:rPr>
              <a:t> ANNUAL REPORT FOR THE 2019/2020 FINANCIAL YEAR</a:t>
            </a:r>
          </a:p>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r>
              <a:rPr lang="en-ZA" sz="2100" b="1" dirty="0">
                <a:latin typeface="Arial" pitchFamily="34"/>
                <a:ea typeface="ＭＳ Ｐゴシック" pitchFamily="34"/>
                <a:cs typeface="Arial" pitchFamily="34"/>
              </a:rPr>
              <a:t>17 NOVEMBER 2020</a:t>
            </a:r>
          </a:p>
        </p:txBody>
      </p:sp>
      <p:sp>
        <p:nvSpPr>
          <p:cNvPr id="2" name="TextBox 1"/>
          <p:cNvSpPr txBox="1"/>
          <p:nvPr/>
        </p:nvSpPr>
        <p:spPr>
          <a:xfrm>
            <a:off x="0" y="1412776"/>
            <a:ext cx="9144000" cy="1938992"/>
          </a:xfrm>
          <a:prstGeom prst="rect">
            <a:avLst/>
          </a:prstGeom>
          <a:noFill/>
        </p:spPr>
        <p:txBody>
          <a:bodyPr wrap="square" rtlCol="0">
            <a:spAutoFit/>
          </a:bodyPr>
          <a:lstStyle/>
          <a:p>
            <a:pPr algn="ctr"/>
            <a:endParaRPr lang="en-ZA" altLang="en-US" sz="2000" b="1" dirty="0">
              <a:effectLst>
                <a:outerShdw blurRad="38100" dist="38100" dir="2700000" algn="tl">
                  <a:srgbClr val="000000">
                    <a:alpha val="43137"/>
                  </a:srgbClr>
                </a:outerShdw>
              </a:effectLst>
            </a:endParaRPr>
          </a:p>
          <a:p>
            <a:pPr algn="ctr"/>
            <a:endParaRPr lang="en-ZA" altLang="en-US" sz="2000" b="1" dirty="0">
              <a:effectLst>
                <a:outerShdw blurRad="38100" dist="38100" dir="2700000" algn="tl">
                  <a:srgbClr val="000000">
                    <a:alpha val="43137"/>
                  </a:srgbClr>
                </a:outerShdw>
              </a:effectLst>
            </a:endParaRPr>
          </a:p>
          <a:p>
            <a:pPr algn="ctr"/>
            <a:endParaRPr lang="en-ZA" altLang="en-US" sz="2000" b="1" dirty="0">
              <a:effectLst>
                <a:outerShdw blurRad="38100" dist="38100" dir="2700000" algn="tl">
                  <a:srgbClr val="000000">
                    <a:alpha val="43137"/>
                  </a:srgbClr>
                </a:outerShdw>
              </a:effectLst>
            </a:endParaRPr>
          </a:p>
          <a:p>
            <a:pPr algn="ctr"/>
            <a:endParaRPr lang="en-ZA" altLang="en-US" sz="2000" b="1" dirty="0">
              <a:effectLst>
                <a:outerShdw blurRad="38100" dist="38100" dir="2700000" algn="tl">
                  <a:srgbClr val="000000">
                    <a:alpha val="43137"/>
                  </a:srgbClr>
                </a:outerShdw>
              </a:effectLst>
            </a:endParaRPr>
          </a:p>
          <a:p>
            <a:pPr algn="ctr"/>
            <a:r>
              <a:rPr lang="en-ZA" altLang="en-US" sz="2000" b="1" dirty="0">
                <a:effectLst>
                  <a:outerShdw blurRad="38100" dist="38100" dir="2700000" algn="tl">
                    <a:srgbClr val="000000">
                      <a:alpha val="43137"/>
                    </a:srgbClr>
                  </a:outerShdw>
                </a:effectLst>
              </a:rPr>
              <a:t>PORTFOLIO COMMITTEE ON COOPERATIVE GOVERNANCE AND TRADITIONAL AFFAIRS</a:t>
            </a:r>
            <a:endParaRPr lang="en-ZA" sz="2000" b="1" dirty="0">
              <a:effectLst>
                <a:outerShdw blurRad="38100" dist="38100" dir="2700000" algn="tl">
                  <a:srgbClr val="000000">
                    <a:alpha val="43137"/>
                  </a:srgbClr>
                </a:outerShdw>
              </a:effectLst>
            </a:endParaRPr>
          </a:p>
        </p:txBody>
      </p:sp>
      <p:pic>
        <p:nvPicPr>
          <p:cNvPr id="7" name="Picture 6" descr="dta logo.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6165304"/>
            <a:ext cx="1428750" cy="52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traditional affairs logo.jpg"/>
          <p:cNvPicPr/>
          <p:nvPr/>
        </p:nvPicPr>
        <p:blipFill>
          <a:blip r:embed="rId4" cstate="print"/>
          <a:srcRect/>
          <a:stretch>
            <a:fillRect/>
          </a:stretch>
        </p:blipFill>
        <p:spPr bwMode="auto">
          <a:xfrm>
            <a:off x="2483768" y="712585"/>
            <a:ext cx="4032448" cy="1420271"/>
          </a:xfrm>
          <a:prstGeom prst="rect">
            <a:avLst/>
          </a:prstGeom>
          <a:noFill/>
        </p:spPr>
      </p:pic>
    </p:spTree>
    <p:extLst>
      <p:ext uri="{BB962C8B-B14F-4D97-AF65-F5344CB8AC3E}">
        <p14:creationId xmlns:p14="http://schemas.microsoft.com/office/powerpoint/2010/main" val="3493868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077052649"/>
              </p:ext>
            </p:extLst>
          </p:nvPr>
        </p:nvGraphicFramePr>
        <p:xfrm>
          <a:off x="71501" y="524953"/>
          <a:ext cx="8928990" cy="6076980"/>
        </p:xfrm>
        <a:graphic>
          <a:graphicData uri="http://schemas.openxmlformats.org/drawingml/2006/table">
            <a:tbl>
              <a:tblPr firstRow="1" bandRow="1"/>
              <a:tblGrid>
                <a:gridCol w="1728192">
                  <a:extLst>
                    <a:ext uri="{9D8B030D-6E8A-4147-A177-3AD203B41FA5}">
                      <a16:colId xmlns:a16="http://schemas.microsoft.com/office/drawing/2014/main" val="528918618"/>
                    </a:ext>
                  </a:extLst>
                </a:gridCol>
                <a:gridCol w="1944216">
                  <a:extLst>
                    <a:ext uri="{9D8B030D-6E8A-4147-A177-3AD203B41FA5}">
                      <a16:colId xmlns:a16="http://schemas.microsoft.com/office/drawing/2014/main" val="20001"/>
                    </a:ext>
                  </a:extLst>
                </a:gridCol>
                <a:gridCol w="2232247">
                  <a:extLst>
                    <a:ext uri="{9D8B030D-6E8A-4147-A177-3AD203B41FA5}">
                      <a16:colId xmlns:a16="http://schemas.microsoft.com/office/drawing/2014/main" val="722548531"/>
                    </a:ext>
                  </a:extLst>
                </a:gridCol>
                <a:gridCol w="3024335">
                  <a:extLst>
                    <a:ext uri="{9D8B030D-6E8A-4147-A177-3AD203B41FA5}">
                      <a16:colId xmlns:a16="http://schemas.microsoft.com/office/drawing/2014/main" val="1875264713"/>
                    </a:ext>
                  </a:extLst>
                </a:gridCol>
              </a:tblGrid>
              <a:tr h="259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Programme/Entity</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Strategic objectives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2019/20SOATs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 </a:t>
                      </a:r>
                    </a:p>
                  </a:txBody>
                  <a:tcPr marL="51435" marR="51435" marT="25725" marB="25725">
                    <a:solidFill>
                      <a:srgbClr val="92D050"/>
                    </a:solidFill>
                  </a:tcPr>
                </a:tc>
                <a:extLst>
                  <a:ext uri="{0D108BD9-81ED-4DB2-BD59-A6C34878D82A}">
                    <a16:rowId xmlns:a16="http://schemas.microsoft.com/office/drawing/2014/main" val="10000"/>
                  </a:ext>
                </a:extLst>
              </a:tr>
              <a:tr h="5649618">
                <a:tc>
                  <a:txBody>
                    <a:bodyPr/>
                    <a:lstStyle/>
                    <a:p>
                      <a:r>
                        <a:rPr lang="en-ZA" sz="1400" b="1" dirty="0">
                          <a:latin typeface="Arial" panose="020B0604020202020204" pitchFamily="34" charset="0"/>
                          <a:cs typeface="Arial" panose="020B0604020202020204" pitchFamily="34" charset="0"/>
                        </a:rPr>
                        <a:t>Institutional Support and Coordination (ISC)</a:t>
                      </a:r>
                    </a:p>
                  </a:txBody>
                  <a:tcPr marL="51435" marR="51435" marT="25725" marB="25725">
                    <a:solidFill>
                      <a:schemeClr val="bg1"/>
                    </a:solidFill>
                  </a:tcPr>
                </a:tc>
                <a:tc>
                  <a:txBody>
                    <a:bodyPr/>
                    <a:lstStyle/>
                    <a:p>
                      <a:r>
                        <a:rPr lang="en-ZA" sz="1400" b="0" i="0" u="none" strike="noStrike" baseline="0" dirty="0">
                          <a:solidFill>
                            <a:srgbClr val="000000"/>
                          </a:solidFill>
                          <a:latin typeface="Arial" panose="020B0604020202020204" pitchFamily="34" charset="0"/>
                          <a:cs typeface="Arial" panose="020B0604020202020204" pitchFamily="34" charset="0"/>
                        </a:rPr>
                        <a:t>To promote participation of traditional and Khoi-San leadership in socio-economic development 	</a:t>
                      </a: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txBody>
                  <a:tcPr marL="51435" marR="51435" marT="0" marB="0">
                    <a:solidFill>
                      <a:schemeClr val="bg1"/>
                    </a:solidFill>
                  </a:tcPr>
                </a:tc>
                <a:tc>
                  <a:txBody>
                    <a:bodyPr/>
                    <a:lstStyle/>
                    <a:p>
                      <a:r>
                        <a:rPr lang="en-ZA" sz="1400" dirty="0">
                          <a:effectLst/>
                          <a:latin typeface="Arial" panose="020B0604020202020204" pitchFamily="34" charset="0"/>
                          <a:cs typeface="Arial" panose="020B0604020202020204" pitchFamily="34" charset="0"/>
                        </a:rPr>
                        <a:t>Traditional</a:t>
                      </a:r>
                      <a:r>
                        <a:rPr lang="en-ZA" sz="1400" baseline="0" dirty="0">
                          <a:effectLst/>
                          <a:latin typeface="Arial" panose="020B0604020202020204" pitchFamily="34" charset="0"/>
                          <a:cs typeface="Arial" panose="020B0604020202020204" pitchFamily="34" charset="0"/>
                        </a:rPr>
                        <a:t> </a:t>
                      </a:r>
                      <a:r>
                        <a:rPr lang="en-ZA" sz="1400" dirty="0">
                          <a:effectLst/>
                          <a:latin typeface="Arial" panose="020B0604020202020204" pitchFamily="34" charset="0"/>
                          <a:cs typeface="Arial" panose="020B0604020202020204" pitchFamily="34" charset="0"/>
                        </a:rPr>
                        <a:t>Leadership</a:t>
                      </a:r>
                    </a:p>
                    <a:p>
                      <a:r>
                        <a:rPr lang="en-ZA" sz="1400" dirty="0">
                          <a:effectLst/>
                          <a:latin typeface="Arial" panose="020B0604020202020204" pitchFamily="34" charset="0"/>
                          <a:cs typeface="Arial" panose="020B0604020202020204" pitchFamily="34" charset="0"/>
                        </a:rPr>
                        <a:t>Land Summit</a:t>
                      </a:r>
                      <a:r>
                        <a:rPr lang="en-ZA" sz="1400" baseline="0" dirty="0">
                          <a:effectLst/>
                          <a:latin typeface="Arial" panose="020B0604020202020204" pitchFamily="34" charset="0"/>
                          <a:cs typeface="Arial" panose="020B0604020202020204" pitchFamily="34" charset="0"/>
                        </a:rPr>
                        <a:t> </a:t>
                      </a:r>
                      <a:r>
                        <a:rPr lang="en-ZA" sz="1400" dirty="0">
                          <a:effectLst/>
                          <a:latin typeface="Arial" panose="020B0604020202020204" pitchFamily="34" charset="0"/>
                          <a:cs typeface="Arial" panose="020B0604020202020204" pitchFamily="34" charset="0"/>
                        </a:rPr>
                        <a:t>Hosted</a:t>
                      </a: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r>
                        <a:rPr lang="en-ZA" sz="1400" dirty="0">
                          <a:effectLst/>
                          <a:latin typeface="Arial" panose="020B0604020202020204" pitchFamily="34" charset="0"/>
                          <a:cs typeface="Arial" panose="020B0604020202020204" pitchFamily="34" charset="0"/>
                        </a:rPr>
                        <a:t>Implementation</a:t>
                      </a:r>
                      <a:r>
                        <a:rPr lang="en-ZA" sz="1400" baseline="0" dirty="0">
                          <a:effectLst/>
                          <a:latin typeface="Arial" panose="020B0604020202020204" pitchFamily="34" charset="0"/>
                          <a:cs typeface="Arial" panose="020B0604020202020204" pitchFamily="34" charset="0"/>
                        </a:rPr>
                        <a:t> </a:t>
                      </a:r>
                      <a:r>
                        <a:rPr lang="en-ZA" sz="1400" dirty="0">
                          <a:effectLst/>
                          <a:latin typeface="Arial" panose="020B0604020202020204" pitchFamily="34" charset="0"/>
                          <a:cs typeface="Arial" panose="020B0604020202020204" pitchFamily="34" charset="0"/>
                        </a:rPr>
                        <a:t>of</a:t>
                      </a:r>
                      <a:r>
                        <a:rPr lang="en-ZA" sz="1400" baseline="0" dirty="0">
                          <a:effectLst/>
                          <a:latin typeface="Arial" panose="020B0604020202020204" pitchFamily="34" charset="0"/>
                          <a:cs typeface="Arial" panose="020B0604020202020204" pitchFamily="34" charset="0"/>
                        </a:rPr>
                        <a:t> </a:t>
                      </a:r>
                      <a:r>
                        <a:rPr lang="en-ZA" sz="1400" dirty="0" err="1">
                          <a:effectLst/>
                          <a:latin typeface="Arial" panose="020B0604020202020204" pitchFamily="34" charset="0"/>
                          <a:cs typeface="Arial" panose="020B0604020202020204" pitchFamily="34" charset="0"/>
                        </a:rPr>
                        <a:t>Programmme</a:t>
                      </a:r>
                      <a:r>
                        <a:rPr lang="en-ZA" sz="1400" baseline="0" dirty="0">
                          <a:effectLst/>
                          <a:latin typeface="Arial" panose="020B0604020202020204" pitchFamily="34" charset="0"/>
                          <a:cs typeface="Arial" panose="020B0604020202020204" pitchFamily="34" charset="0"/>
                        </a:rPr>
                        <a:t> </a:t>
                      </a:r>
                      <a:r>
                        <a:rPr lang="en-ZA" sz="1400" dirty="0">
                          <a:effectLst/>
                          <a:latin typeface="Arial" panose="020B0604020202020204" pitchFamily="34" charset="0"/>
                          <a:cs typeface="Arial" panose="020B0604020202020204" pitchFamily="34" charset="0"/>
                        </a:rPr>
                        <a:t>of Action (</a:t>
                      </a:r>
                      <a:r>
                        <a:rPr lang="en-ZA" sz="1400" dirty="0" err="1">
                          <a:effectLst/>
                          <a:latin typeface="Arial" panose="020B0604020202020204" pitchFamily="34" charset="0"/>
                          <a:cs typeface="Arial" panose="020B0604020202020204" pitchFamily="34" charset="0"/>
                        </a:rPr>
                        <a:t>PoA</a:t>
                      </a:r>
                      <a:r>
                        <a:rPr lang="en-ZA" sz="1400" dirty="0">
                          <a:effectLst/>
                          <a:latin typeface="Arial" panose="020B0604020202020204" pitchFamily="34" charset="0"/>
                          <a:cs typeface="Arial" panose="020B0604020202020204" pitchFamily="34" charset="0"/>
                        </a:rPr>
                        <a:t>)</a:t>
                      </a:r>
                      <a:r>
                        <a:rPr lang="en-ZA" sz="1400" baseline="0" dirty="0">
                          <a:effectLst/>
                          <a:latin typeface="Arial" panose="020B0604020202020204" pitchFamily="34" charset="0"/>
                          <a:cs typeface="Arial" panose="020B0604020202020204" pitchFamily="34" charset="0"/>
                        </a:rPr>
                        <a:t> </a:t>
                      </a:r>
                      <a:r>
                        <a:rPr lang="en-ZA" sz="1400" dirty="0">
                          <a:effectLst/>
                          <a:latin typeface="Arial" panose="020B0604020202020204" pitchFamily="34" charset="0"/>
                          <a:cs typeface="Arial" panose="020B0604020202020204" pitchFamily="34" charset="0"/>
                        </a:rPr>
                        <a:t>coordinated</a:t>
                      </a:r>
                      <a:r>
                        <a:rPr lang="en-ZA" sz="1400" baseline="0" dirty="0">
                          <a:effectLst/>
                          <a:latin typeface="Arial" panose="020B0604020202020204" pitchFamily="34" charset="0"/>
                          <a:cs typeface="Arial" panose="020B0604020202020204" pitchFamily="34" charset="0"/>
                        </a:rPr>
                        <a:t> </a:t>
                      </a:r>
                      <a:r>
                        <a:rPr lang="en-ZA" sz="1400" dirty="0">
                          <a:effectLst/>
                          <a:latin typeface="Arial" panose="020B0604020202020204" pitchFamily="34" charset="0"/>
                          <a:cs typeface="Arial" panose="020B0604020202020204" pitchFamily="34" charset="0"/>
                        </a:rPr>
                        <a:t>and monitored</a:t>
                      </a:r>
                    </a:p>
                  </a:txBody>
                  <a:tcPr marL="51435" marR="51435" marT="0" marB="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400" b="1" i="0" u="none" strike="noStrike" baseline="0" dirty="0">
                          <a:solidFill>
                            <a:srgbClr val="FF0000"/>
                          </a:solidFill>
                          <a:latin typeface="Arial" panose="020B0604020202020204" pitchFamily="34" charset="0"/>
                          <a:cs typeface="Arial" panose="020B0604020202020204" pitchFamily="34" charset="0"/>
                        </a:rPr>
                        <a:t>Not Achieved</a:t>
                      </a:r>
                      <a:r>
                        <a:rPr lang="en-ZA" sz="1400" b="0" i="0" u="none" strike="noStrike" baseline="0" dirty="0">
                          <a:solidFill>
                            <a:srgbClr val="000000"/>
                          </a:solidFill>
                          <a:latin typeface="Arial" panose="020B0604020202020204" pitchFamily="34" charset="0"/>
                          <a:cs typeface="Arial" panose="020B0604020202020204" pitchFamily="34" charset="0"/>
                        </a:rPr>
                        <a:t>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400" b="0" i="0" u="none" strike="noStrike" baseline="0" dirty="0">
                        <a:solidFill>
                          <a:srgbClr val="000000"/>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The Cabinet meeting held in December 2019 resolved that the DALRRD should lead the hosting of the summit, supported by DTA and that the summit be held in the middle of the June 2020. This was to allow government and the Institution of Traditional Leadership to undertake visits to benchmark with other countries, on best practices, in relation to land administration, tenure and </a:t>
                      </a:r>
                      <a:r>
                        <a:rPr lang="en-ZA" sz="1400" b="0" i="0" u="none" strike="noStrike" kern="1200" baseline="0" dirty="0" err="1">
                          <a:solidFill>
                            <a:schemeClr val="tx1"/>
                          </a:solidFill>
                          <a:latin typeface="Arial" panose="020B0604020202020204" pitchFamily="34" charset="0"/>
                          <a:ea typeface="+mn-ea"/>
                          <a:cs typeface="Arial" panose="020B0604020202020204" pitchFamily="34" charset="0"/>
                        </a:rPr>
                        <a:t>recordal</a:t>
                      </a:r>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 system. Subsequently, the benchmarking visits were conducted to Uganda from 25 to 28 February and Botswana from 3 to 6 March 2020. Based on the resolution taken by Cabinet, the target was not achieved.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400" b="0" i="0" u="none" strike="noStrike" baseline="0" dirty="0">
                        <a:solidFill>
                          <a:srgbClr val="000000"/>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400" b="1" i="0" u="none" strike="noStrike" baseline="0" dirty="0">
                          <a:solidFill>
                            <a:srgbClr val="FF0000"/>
                          </a:solidFill>
                          <a:latin typeface="Arial" panose="020B0604020202020204" pitchFamily="34" charset="0"/>
                          <a:cs typeface="Arial" panose="020B0604020202020204" pitchFamily="34" charset="0"/>
                        </a:rPr>
                        <a:t>Not Achieved</a:t>
                      </a:r>
                      <a:r>
                        <a:rPr lang="en-ZA" sz="1400" b="0" i="0" u="none" strike="noStrike" baseline="0" dirty="0">
                          <a:solidFill>
                            <a:srgbClr val="000000"/>
                          </a:solidFill>
                          <a:latin typeface="Arial" panose="020B0604020202020204" pitchFamily="34" charset="0"/>
                          <a:cs typeface="Arial" panose="020B0604020202020204" pitchFamily="34" charset="0"/>
                        </a:rPr>
                        <a:t>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400" b="0" i="0" u="none" strike="noStrike" baseline="0" dirty="0">
                        <a:solidFill>
                          <a:srgbClr val="000000"/>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400" b="0" i="0" u="none" strike="noStrike" baseline="0" dirty="0">
                          <a:solidFill>
                            <a:srgbClr val="000000"/>
                          </a:solidFill>
                          <a:latin typeface="Arial" panose="020B0604020202020204" pitchFamily="34" charset="0"/>
                          <a:cs typeface="Arial" panose="020B0604020202020204" pitchFamily="34" charset="0"/>
                        </a:rPr>
                        <a:t>The </a:t>
                      </a:r>
                      <a:r>
                        <a:rPr lang="en-ZA" sz="1400" b="0" i="0" u="none" strike="noStrike" baseline="0" dirty="0" err="1">
                          <a:solidFill>
                            <a:srgbClr val="000000"/>
                          </a:solidFill>
                          <a:latin typeface="Arial" panose="020B0604020202020204" pitchFamily="34" charset="0"/>
                          <a:cs typeface="Arial" panose="020B0604020202020204" pitchFamily="34" charset="0"/>
                        </a:rPr>
                        <a:t>PoA</a:t>
                      </a:r>
                      <a:r>
                        <a:rPr lang="en-ZA" sz="1400" b="0" i="0" u="none" strike="noStrike" baseline="0" dirty="0">
                          <a:solidFill>
                            <a:srgbClr val="000000"/>
                          </a:solidFill>
                          <a:latin typeface="Arial" panose="020B0604020202020204" pitchFamily="34" charset="0"/>
                          <a:cs typeface="Arial" panose="020B0604020202020204" pitchFamily="34" charset="0"/>
                        </a:rPr>
                        <a:t> was supposed to emanate from the discussions of the Land Summit.</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400" b="0" i="0" u="none" strike="noStrike" baseline="0" dirty="0">
                        <a:solidFill>
                          <a:srgbClr val="000000"/>
                        </a:solidFill>
                        <a:latin typeface="Arial" panose="020B0604020202020204" pitchFamily="34" charset="0"/>
                        <a:cs typeface="Arial" panose="020B0604020202020204" pitchFamily="34" charset="0"/>
                      </a:endParaRPr>
                    </a:p>
                  </a:txBody>
                  <a:tcPr marL="51435" marR="51435" marT="25725" marB="25725">
                    <a:solidFill>
                      <a:schemeClr val="bg1"/>
                    </a:solidFill>
                  </a:tcPr>
                </a:tc>
                <a:extLst>
                  <a:ext uri="{0D108BD9-81ED-4DB2-BD59-A6C34878D82A}">
                    <a16:rowId xmlns:a16="http://schemas.microsoft.com/office/drawing/2014/main" val="2712562523"/>
                  </a:ext>
                </a:extLst>
              </a:tr>
            </a:tbl>
          </a:graphicData>
        </a:graphic>
      </p:graphicFrame>
      <p:sp>
        <p:nvSpPr>
          <p:cNvPr id="8" name="Title 3"/>
          <p:cNvSpPr txBox="1">
            <a:spLocks/>
          </p:cNvSpPr>
          <p:nvPr/>
        </p:nvSpPr>
        <p:spPr bwMode="auto">
          <a:xfrm>
            <a:off x="683568" y="0"/>
            <a:ext cx="7704856" cy="544218"/>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lgn="ctr">
              <a:spcBef>
                <a:spcPct val="0"/>
              </a:spcBef>
              <a:buNone/>
            </a:pPr>
            <a:r>
              <a:rPr lang="en-US" altLang="en-US" sz="1600" b="1" dirty="0"/>
              <a:t>Performance on the 2019/2020 Strategic Objectives Annual Targets (SOATs) per programme</a:t>
            </a:r>
          </a:p>
        </p:txBody>
      </p:sp>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10</a:t>
            </a:fld>
            <a:endParaRPr lang="en-ZA" altLang="en-US"/>
          </a:p>
        </p:txBody>
      </p:sp>
    </p:spTree>
    <p:extLst>
      <p:ext uri="{BB962C8B-B14F-4D97-AF65-F5344CB8AC3E}">
        <p14:creationId xmlns:p14="http://schemas.microsoft.com/office/powerpoint/2010/main" val="3226794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213968529"/>
              </p:ext>
            </p:extLst>
          </p:nvPr>
        </p:nvGraphicFramePr>
        <p:xfrm>
          <a:off x="2" y="836712"/>
          <a:ext cx="9143999" cy="5184576"/>
        </p:xfrm>
        <a:graphic>
          <a:graphicData uri="http://schemas.openxmlformats.org/drawingml/2006/table">
            <a:tbl>
              <a:tblPr firstRow="1" bandRow="1"/>
              <a:tblGrid>
                <a:gridCol w="1709853">
                  <a:extLst>
                    <a:ext uri="{9D8B030D-6E8A-4147-A177-3AD203B41FA5}">
                      <a16:colId xmlns:a16="http://schemas.microsoft.com/office/drawing/2014/main" val="528918618"/>
                    </a:ext>
                  </a:extLst>
                </a:gridCol>
                <a:gridCol w="1858537">
                  <a:extLst>
                    <a:ext uri="{9D8B030D-6E8A-4147-A177-3AD203B41FA5}">
                      <a16:colId xmlns:a16="http://schemas.microsoft.com/office/drawing/2014/main" val="20001"/>
                    </a:ext>
                  </a:extLst>
                </a:gridCol>
                <a:gridCol w="2230245">
                  <a:extLst>
                    <a:ext uri="{9D8B030D-6E8A-4147-A177-3AD203B41FA5}">
                      <a16:colId xmlns:a16="http://schemas.microsoft.com/office/drawing/2014/main" val="722548531"/>
                    </a:ext>
                  </a:extLst>
                </a:gridCol>
                <a:gridCol w="3345364">
                  <a:extLst>
                    <a:ext uri="{9D8B030D-6E8A-4147-A177-3AD203B41FA5}">
                      <a16:colId xmlns:a16="http://schemas.microsoft.com/office/drawing/2014/main" val="1875264713"/>
                    </a:ext>
                  </a:extLst>
                </a:gridCol>
              </a:tblGrid>
              <a:tr h="2736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Programme/Entity</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Strategic objectives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2019/20SOATs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 </a:t>
                      </a:r>
                    </a:p>
                  </a:txBody>
                  <a:tcPr marL="51435" marR="51435" marT="25725" marB="25725">
                    <a:solidFill>
                      <a:srgbClr val="92D050"/>
                    </a:solidFill>
                  </a:tcPr>
                </a:tc>
                <a:extLst>
                  <a:ext uri="{0D108BD9-81ED-4DB2-BD59-A6C34878D82A}">
                    <a16:rowId xmlns:a16="http://schemas.microsoft.com/office/drawing/2014/main" val="10000"/>
                  </a:ext>
                </a:extLst>
              </a:tr>
              <a:tr h="4910893">
                <a:tc>
                  <a:txBody>
                    <a:bodyPr/>
                    <a:lstStyle/>
                    <a:p>
                      <a:r>
                        <a:rPr lang="en-ZA" sz="1400" b="1" dirty="0">
                          <a:latin typeface="Arial" panose="020B0604020202020204" pitchFamily="34" charset="0"/>
                          <a:cs typeface="Arial" panose="020B0604020202020204" pitchFamily="34" charset="0"/>
                        </a:rPr>
                        <a:t>Institutional Support and Coordination (ISC)</a:t>
                      </a:r>
                    </a:p>
                  </a:txBody>
                  <a:tcPr marL="51435" marR="51435" marT="25725" marB="25725">
                    <a:solidFill>
                      <a:schemeClr val="bg1"/>
                    </a:solidFill>
                  </a:tcPr>
                </a:tc>
                <a:tc>
                  <a:txBody>
                    <a:bodyPr/>
                    <a:lstStyle/>
                    <a:p>
                      <a:r>
                        <a:rPr lang="en-ZA" sz="1400" b="0" i="0" u="none" strike="noStrike" baseline="0" dirty="0">
                          <a:solidFill>
                            <a:srgbClr val="000000"/>
                          </a:solidFill>
                          <a:latin typeface="Arial" panose="020B0604020202020204" pitchFamily="34" charset="0"/>
                          <a:cs typeface="Arial" panose="020B0604020202020204" pitchFamily="34" charset="0"/>
                        </a:rPr>
                        <a:t>To manage partnerships, Intergovernmental</a:t>
                      </a:r>
                    </a:p>
                    <a:p>
                      <a:r>
                        <a:rPr lang="en-ZA" sz="1400" b="0" i="0" u="none" strike="noStrike" baseline="0" dirty="0">
                          <a:solidFill>
                            <a:srgbClr val="000000"/>
                          </a:solidFill>
                          <a:latin typeface="Arial" panose="020B0604020202020204" pitchFamily="34" charset="0"/>
                          <a:cs typeface="Arial" panose="020B0604020202020204" pitchFamily="34" charset="0"/>
                        </a:rPr>
                        <a:t>and stakeholder relations</a:t>
                      </a:r>
                      <a:endParaRPr lang="en-ZA" sz="1400" b="0" i="0" u="none" strike="noStrike" baseline="0" dirty="0">
                        <a:solidFill>
                          <a:srgbClr val="000000"/>
                        </a:solidFill>
                        <a:latin typeface="Myriad Pro"/>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r>
                        <a:rPr lang="en-ZA" sz="1400" b="0" i="0" u="none" strike="noStrike" kern="1200" baseline="0" dirty="0">
                          <a:solidFill>
                            <a:schemeClr val="tx1"/>
                          </a:solidFill>
                          <a:latin typeface="+mn-lt"/>
                          <a:ea typeface="+mn-ea"/>
                          <a:cs typeface="+mn-cs"/>
                        </a:rPr>
                        <a:t>To improve</a:t>
                      </a:r>
                    </a:p>
                    <a:p>
                      <a:r>
                        <a:rPr lang="en-ZA" sz="1400" b="0" i="0" u="none" strike="noStrike" kern="1200" baseline="0" dirty="0">
                          <a:solidFill>
                            <a:schemeClr val="tx1"/>
                          </a:solidFill>
                          <a:latin typeface="+mn-lt"/>
                          <a:ea typeface="+mn-ea"/>
                          <a:cs typeface="+mn-cs"/>
                        </a:rPr>
                        <a:t>performance and</a:t>
                      </a:r>
                    </a:p>
                    <a:p>
                      <a:r>
                        <a:rPr lang="en-ZA" sz="1400" b="0" i="0" u="none" strike="noStrike" kern="1200" baseline="0" dirty="0">
                          <a:solidFill>
                            <a:schemeClr val="tx1"/>
                          </a:solidFill>
                          <a:latin typeface="+mn-lt"/>
                          <a:ea typeface="+mn-ea"/>
                          <a:cs typeface="+mn-cs"/>
                        </a:rPr>
                        <a:t>functionality of</a:t>
                      </a:r>
                    </a:p>
                    <a:p>
                      <a:r>
                        <a:rPr lang="en-ZA" sz="1400" b="0" i="0" u="none" strike="noStrike" kern="1200" baseline="0" dirty="0">
                          <a:solidFill>
                            <a:schemeClr val="tx1"/>
                          </a:solidFill>
                          <a:latin typeface="+mn-lt"/>
                          <a:ea typeface="+mn-ea"/>
                          <a:cs typeface="+mn-cs"/>
                        </a:rPr>
                        <a:t>traditional and</a:t>
                      </a:r>
                    </a:p>
                    <a:p>
                      <a:r>
                        <a:rPr lang="en-ZA" sz="1400" b="0" i="0" u="none" strike="noStrike" kern="1200" baseline="0" dirty="0" err="1">
                          <a:solidFill>
                            <a:schemeClr val="tx1"/>
                          </a:solidFill>
                          <a:latin typeface="+mn-lt"/>
                          <a:ea typeface="+mn-ea"/>
                          <a:cs typeface="+mn-cs"/>
                        </a:rPr>
                        <a:t>khoisan</a:t>
                      </a:r>
                      <a:r>
                        <a:rPr lang="en-ZA" sz="1400" b="0" i="0" u="none" strike="noStrike" kern="1200" baseline="0" dirty="0">
                          <a:solidFill>
                            <a:schemeClr val="tx1"/>
                          </a:solidFill>
                          <a:latin typeface="+mn-lt"/>
                          <a:ea typeface="+mn-ea"/>
                          <a:cs typeface="+mn-cs"/>
                        </a:rPr>
                        <a:t> leadership</a:t>
                      </a:r>
                    </a:p>
                    <a:p>
                      <a:r>
                        <a:rPr lang="en-ZA" sz="1400" b="0" i="0" u="none" strike="noStrike" kern="1200" baseline="0" dirty="0">
                          <a:solidFill>
                            <a:schemeClr val="tx1"/>
                          </a:solidFill>
                          <a:latin typeface="+mn-lt"/>
                          <a:ea typeface="+mn-ea"/>
                          <a:cs typeface="+mn-cs"/>
                        </a:rPr>
                        <a:t>structures</a:t>
                      </a:r>
                      <a:endParaRPr lang="en-ZA" sz="11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txBody>
                  <a:tcPr marL="51435" marR="51435" marT="0" marB="0">
                    <a:solidFill>
                      <a:schemeClr val="bg1"/>
                    </a:solidFill>
                  </a:tcPr>
                </a:tc>
                <a:tc>
                  <a:txBody>
                    <a:bodyPr/>
                    <a:lstStyle/>
                    <a:p>
                      <a:r>
                        <a:rPr lang="en-ZA" sz="1400" dirty="0">
                          <a:effectLst/>
                          <a:latin typeface="Arial" panose="020B0604020202020204" pitchFamily="34" charset="0"/>
                          <a:cs typeface="Arial" panose="020B0604020202020204" pitchFamily="34" charset="0"/>
                        </a:rPr>
                        <a:t>Cooperative</a:t>
                      </a:r>
                    </a:p>
                    <a:p>
                      <a:r>
                        <a:rPr lang="en-ZA" sz="1400" dirty="0">
                          <a:effectLst/>
                          <a:latin typeface="Arial" panose="020B0604020202020204" pitchFamily="34" charset="0"/>
                          <a:cs typeface="Arial" panose="020B0604020202020204" pitchFamily="34" charset="0"/>
                        </a:rPr>
                        <a:t>Governance</a:t>
                      </a:r>
                    </a:p>
                    <a:p>
                      <a:r>
                        <a:rPr lang="en-ZA" sz="1400" dirty="0">
                          <a:effectLst/>
                          <a:latin typeface="Arial" panose="020B0604020202020204" pitchFamily="34" charset="0"/>
                          <a:cs typeface="Arial" panose="020B0604020202020204" pitchFamily="34" charset="0"/>
                        </a:rPr>
                        <a:t>Framework</a:t>
                      </a:r>
                    </a:p>
                    <a:p>
                      <a:r>
                        <a:rPr lang="en-ZA" sz="1400" dirty="0">
                          <a:effectLst/>
                          <a:latin typeface="Arial" panose="020B0604020202020204" pitchFamily="34" charset="0"/>
                          <a:cs typeface="Arial" panose="020B0604020202020204" pitchFamily="34" charset="0"/>
                        </a:rPr>
                        <a:t>for Traditional</a:t>
                      </a:r>
                    </a:p>
                    <a:p>
                      <a:r>
                        <a:rPr lang="en-ZA" sz="1400" dirty="0">
                          <a:effectLst/>
                          <a:latin typeface="Arial" panose="020B0604020202020204" pitchFamily="34" charset="0"/>
                          <a:cs typeface="Arial" panose="020B0604020202020204" pitchFamily="34" charset="0"/>
                        </a:rPr>
                        <a:t>leadership</a:t>
                      </a:r>
                    </a:p>
                    <a:p>
                      <a:r>
                        <a:rPr lang="en-ZA" sz="1400" dirty="0">
                          <a:effectLst/>
                          <a:latin typeface="Arial" panose="020B0604020202020204" pitchFamily="34" charset="0"/>
                          <a:cs typeface="Arial" panose="020B0604020202020204" pitchFamily="34" charset="0"/>
                        </a:rPr>
                        <a:t>in local</a:t>
                      </a:r>
                    </a:p>
                    <a:p>
                      <a:r>
                        <a:rPr lang="en-ZA" sz="1400" dirty="0">
                          <a:effectLst/>
                          <a:latin typeface="Arial" panose="020B0604020202020204" pitchFamily="34" charset="0"/>
                          <a:cs typeface="Arial" panose="020B0604020202020204" pitchFamily="34" charset="0"/>
                        </a:rPr>
                        <a:t>Governance</a:t>
                      </a:r>
                    </a:p>
                    <a:p>
                      <a:r>
                        <a:rPr lang="en-ZA" sz="1400" dirty="0">
                          <a:effectLst/>
                          <a:latin typeface="Arial" panose="020B0604020202020204" pitchFamily="34" charset="0"/>
                          <a:cs typeface="Arial" panose="020B0604020202020204" pitchFamily="34" charset="0"/>
                        </a:rPr>
                        <a:t>reviewed</a:t>
                      </a:r>
                      <a:endParaRPr lang="en-US" sz="1400" dirty="0">
                        <a:effectLst/>
                        <a:latin typeface="Arial" panose="020B0604020202020204" pitchFamily="34" charset="0"/>
                        <a:cs typeface="Arial" panose="020B0604020202020204" pitchFamily="34" charset="0"/>
                      </a:endParaRPr>
                    </a:p>
                    <a:p>
                      <a:endParaRPr lang="en-US" sz="1400" dirty="0">
                        <a:effectLst/>
                        <a:latin typeface="Arial" panose="020B0604020202020204" pitchFamily="34" charset="0"/>
                        <a:cs typeface="Arial" panose="020B0604020202020204" pitchFamily="34" charset="0"/>
                      </a:endParaRPr>
                    </a:p>
                    <a:p>
                      <a:endParaRPr lang="en-US" sz="1400" dirty="0">
                        <a:effectLst/>
                        <a:latin typeface="Arial" panose="020B0604020202020204" pitchFamily="34" charset="0"/>
                        <a:cs typeface="Arial" panose="020B0604020202020204" pitchFamily="34" charset="0"/>
                      </a:endParaRPr>
                    </a:p>
                    <a:p>
                      <a:endParaRPr lang="en-US" sz="1400" dirty="0">
                        <a:effectLst/>
                        <a:latin typeface="Arial" panose="020B0604020202020204" pitchFamily="34" charset="0"/>
                        <a:cs typeface="Arial" panose="020B0604020202020204" pitchFamily="34" charset="0"/>
                      </a:endParaRPr>
                    </a:p>
                    <a:p>
                      <a:r>
                        <a:rPr lang="en-ZA" sz="1400" b="0" i="0" u="none" strike="noStrike" kern="1200" baseline="0" dirty="0">
                          <a:solidFill>
                            <a:schemeClr val="tx1"/>
                          </a:solidFill>
                          <a:latin typeface="+mn-lt"/>
                          <a:ea typeface="+mn-ea"/>
                          <a:cs typeface="+mn-cs"/>
                        </a:rPr>
                        <a:t>Integrated</a:t>
                      </a:r>
                    </a:p>
                    <a:p>
                      <a:r>
                        <a:rPr lang="en-ZA" sz="1400" b="0" i="0" u="none" strike="noStrike" kern="1200" baseline="0" dirty="0">
                          <a:solidFill>
                            <a:schemeClr val="tx1"/>
                          </a:solidFill>
                          <a:latin typeface="+mn-lt"/>
                          <a:ea typeface="+mn-ea"/>
                          <a:cs typeface="+mn-cs"/>
                        </a:rPr>
                        <a:t>Traditional</a:t>
                      </a:r>
                    </a:p>
                    <a:p>
                      <a:r>
                        <a:rPr lang="en-ZA" sz="1400" b="0" i="0" u="none" strike="noStrike" kern="1200" baseline="0" dirty="0">
                          <a:solidFill>
                            <a:schemeClr val="tx1"/>
                          </a:solidFill>
                          <a:latin typeface="+mn-lt"/>
                          <a:ea typeface="+mn-ea"/>
                          <a:cs typeface="+mn-cs"/>
                        </a:rPr>
                        <a:t>and Khoisan</a:t>
                      </a:r>
                    </a:p>
                    <a:p>
                      <a:r>
                        <a:rPr lang="en-ZA" sz="1400" b="0" i="0" u="none" strike="noStrike" kern="1200" baseline="0" dirty="0">
                          <a:solidFill>
                            <a:schemeClr val="tx1"/>
                          </a:solidFill>
                          <a:latin typeface="+mn-lt"/>
                          <a:ea typeface="+mn-ea"/>
                          <a:cs typeface="+mn-cs"/>
                        </a:rPr>
                        <a:t>Leadership</a:t>
                      </a:r>
                    </a:p>
                    <a:p>
                      <a:r>
                        <a:rPr lang="en-ZA" sz="1400" b="0" i="0" u="none" strike="noStrike" kern="1200" baseline="0" dirty="0">
                          <a:solidFill>
                            <a:schemeClr val="tx1"/>
                          </a:solidFill>
                          <a:latin typeface="+mn-lt"/>
                          <a:ea typeface="+mn-ea"/>
                          <a:cs typeface="+mn-cs"/>
                        </a:rPr>
                        <a:t>Support</a:t>
                      </a:r>
                    </a:p>
                    <a:p>
                      <a:r>
                        <a:rPr lang="en-ZA" sz="1400" b="0" i="0" u="none" strike="noStrike" kern="1200" baseline="0" dirty="0">
                          <a:solidFill>
                            <a:schemeClr val="tx1"/>
                          </a:solidFill>
                          <a:latin typeface="+mn-lt"/>
                          <a:ea typeface="+mn-ea"/>
                          <a:cs typeface="+mn-cs"/>
                        </a:rPr>
                        <a:t>Programme</a:t>
                      </a:r>
                    </a:p>
                    <a:p>
                      <a:r>
                        <a:rPr lang="en-ZA" sz="1400" b="0" i="0" u="none" strike="noStrike" kern="1200" baseline="0" dirty="0">
                          <a:solidFill>
                            <a:schemeClr val="tx1"/>
                          </a:solidFill>
                          <a:latin typeface="+mn-lt"/>
                          <a:ea typeface="+mn-ea"/>
                          <a:cs typeface="+mn-cs"/>
                        </a:rPr>
                        <a:t>developed</a:t>
                      </a:r>
                      <a:endParaRPr lang="en-US" sz="1100" dirty="0">
                        <a:effectLst/>
                        <a:latin typeface="Arial" panose="020B0604020202020204" pitchFamily="34" charset="0"/>
                        <a:cs typeface="Arial" panose="020B0604020202020204" pitchFamily="34" charset="0"/>
                      </a:endParaRPr>
                    </a:p>
                    <a:p>
                      <a:endParaRPr lang="en-US" sz="1400" dirty="0">
                        <a:effectLst/>
                        <a:latin typeface="Arial" panose="020B0604020202020204" pitchFamily="34" charset="0"/>
                        <a:cs typeface="Arial" panose="020B0604020202020204" pitchFamily="34" charset="0"/>
                      </a:endParaRPr>
                    </a:p>
                    <a:p>
                      <a:endParaRPr lang="en-US" sz="1400" dirty="0">
                        <a:effectLst/>
                        <a:latin typeface="Arial" panose="020B0604020202020204" pitchFamily="34" charset="0"/>
                        <a:cs typeface="Arial" panose="020B0604020202020204" pitchFamily="34" charset="0"/>
                      </a:endParaRPr>
                    </a:p>
                    <a:p>
                      <a:endParaRPr lang="en-US" sz="1400" dirty="0">
                        <a:effectLst/>
                        <a:latin typeface="Arial" panose="020B0604020202020204" pitchFamily="34" charset="0"/>
                        <a:cs typeface="Arial" panose="020B0604020202020204" pitchFamily="34" charset="0"/>
                      </a:endParaRPr>
                    </a:p>
                    <a:p>
                      <a:endParaRPr lang="en-US" sz="1400" dirty="0">
                        <a:effectLst/>
                        <a:latin typeface="Arial" panose="020B0604020202020204" pitchFamily="34" charset="0"/>
                        <a:cs typeface="Arial" panose="020B0604020202020204" pitchFamily="34" charset="0"/>
                      </a:endParaRPr>
                    </a:p>
                  </a:txBody>
                  <a:tcPr marL="51435" marR="51435" marT="0" marB="0">
                    <a:solidFill>
                      <a:schemeClr val="bg1"/>
                    </a:solidFill>
                  </a:tcPr>
                </a:tc>
                <a:tc>
                  <a:txBody>
                    <a:bodyPr/>
                    <a:lstStyle/>
                    <a:p>
                      <a:pPr marL="80010" indent="-80010" algn="l">
                        <a:lnSpc>
                          <a:spcPct val="115000"/>
                        </a:lnSpc>
                        <a:spcAft>
                          <a:spcPts val="0"/>
                        </a:spcAft>
                      </a:pPr>
                      <a:r>
                        <a:rPr lang="en-ZA" sz="14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marL="80010" algn="l">
                        <a:lnSpc>
                          <a:spcPct val="115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r>
                        <a:rPr lang="en-ZA" sz="1400" b="0" i="0" u="none" strike="noStrike" kern="1200" baseline="0" dirty="0">
                          <a:solidFill>
                            <a:schemeClr val="tx1"/>
                          </a:solidFill>
                          <a:latin typeface="+mn-lt"/>
                          <a:ea typeface="+mn-ea"/>
                          <a:cs typeface="+mn-cs"/>
                        </a:rPr>
                        <a:t>Cooperative  Governance </a:t>
                      </a:r>
                    </a:p>
                    <a:p>
                      <a:r>
                        <a:rPr lang="en-ZA" sz="1400" b="0" i="0" u="none" strike="noStrike" kern="1200" baseline="0" dirty="0">
                          <a:solidFill>
                            <a:schemeClr val="tx1"/>
                          </a:solidFill>
                          <a:latin typeface="+mn-lt"/>
                          <a:ea typeface="+mn-ea"/>
                          <a:cs typeface="+mn-cs"/>
                        </a:rPr>
                        <a:t>Framework for Traditional </a:t>
                      </a:r>
                    </a:p>
                    <a:p>
                      <a:r>
                        <a:rPr lang="en-ZA" sz="1400" b="0" i="0" u="none" strike="noStrike" kern="1200" baseline="0" dirty="0">
                          <a:solidFill>
                            <a:schemeClr val="tx1"/>
                          </a:solidFill>
                          <a:latin typeface="+mn-lt"/>
                          <a:ea typeface="+mn-ea"/>
                          <a:cs typeface="+mn-cs"/>
                        </a:rPr>
                        <a:t>leadership  in local Governance was </a:t>
                      </a:r>
                    </a:p>
                    <a:p>
                      <a:r>
                        <a:rPr lang="en-ZA" sz="1400" b="0" i="0" u="none" strike="noStrike" kern="1200" baseline="0" dirty="0">
                          <a:solidFill>
                            <a:schemeClr val="tx1"/>
                          </a:solidFill>
                          <a:latin typeface="+mn-lt"/>
                          <a:ea typeface="+mn-ea"/>
                          <a:cs typeface="+mn-cs"/>
                        </a:rPr>
                        <a:t>reviewed based on inputs received from workshops conducted in 8 (eight) provinces. </a:t>
                      </a:r>
                      <a:endParaRPr lang="en-ZA" sz="1400" b="0" i="0" u="none" strike="noStrike" baseline="0" dirty="0">
                        <a:solidFill>
                          <a:srgbClr val="000000"/>
                        </a:solidFill>
                        <a:latin typeface="Myriad Pro"/>
                      </a:endParaRPr>
                    </a:p>
                    <a:p>
                      <a:pPr marL="80010" indent="-80010" algn="l">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marL="80010" indent="-80010" algn="l">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r>
                        <a:rPr lang="en-ZA" sz="1400" b="1" i="0" u="none" strike="noStrike" kern="1200" baseline="0" dirty="0">
                          <a:solidFill>
                            <a:srgbClr val="00B050"/>
                          </a:solidFill>
                          <a:latin typeface="+mn-lt"/>
                          <a:ea typeface="+mn-ea"/>
                          <a:cs typeface="+mn-cs"/>
                        </a:rPr>
                        <a:t>Achieved </a:t>
                      </a:r>
                      <a:endParaRPr lang="en-ZA" sz="1400" b="0" i="0" u="none" strike="noStrike" kern="1200" baseline="0" dirty="0">
                        <a:solidFill>
                          <a:srgbClr val="00B050"/>
                        </a:solidFill>
                        <a:latin typeface="+mn-lt"/>
                        <a:ea typeface="+mn-ea"/>
                        <a:cs typeface="+mn-cs"/>
                      </a:endParaRPr>
                    </a:p>
                    <a:p>
                      <a:r>
                        <a:rPr lang="en-ZA" sz="1400" b="0" i="0" u="none" strike="noStrike" kern="1200" baseline="0" dirty="0">
                          <a:solidFill>
                            <a:schemeClr val="tx1"/>
                          </a:solidFill>
                          <a:latin typeface="+mn-lt"/>
                          <a:ea typeface="+mn-ea"/>
                          <a:cs typeface="+mn-cs"/>
                        </a:rPr>
                        <a:t>The Integrated Traditional </a:t>
                      </a:r>
                    </a:p>
                    <a:p>
                      <a:r>
                        <a:rPr lang="en-ZA" sz="1400" b="0" i="0" u="none" strike="noStrike" kern="1200" baseline="0" dirty="0">
                          <a:solidFill>
                            <a:schemeClr val="tx1"/>
                          </a:solidFill>
                          <a:latin typeface="+mn-lt"/>
                          <a:ea typeface="+mn-ea"/>
                          <a:cs typeface="+mn-cs"/>
                        </a:rPr>
                        <a:t>and Khoisan Leadership Support </a:t>
                      </a:r>
                    </a:p>
                    <a:p>
                      <a:r>
                        <a:rPr lang="en-ZA" sz="1400" b="0" i="0" u="none" strike="noStrike" kern="1200" baseline="0" dirty="0">
                          <a:solidFill>
                            <a:schemeClr val="tx1"/>
                          </a:solidFill>
                          <a:latin typeface="+mn-lt"/>
                          <a:ea typeface="+mn-ea"/>
                          <a:cs typeface="+mn-cs"/>
                        </a:rPr>
                        <a:t>Programme was developed	</a:t>
                      </a:r>
                    </a:p>
                    <a:p>
                      <a:pPr marL="80010" indent="-80010" algn="l">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solidFill>
                      <a:schemeClr val="bg1"/>
                    </a:solidFill>
                  </a:tcPr>
                </a:tc>
                <a:extLst>
                  <a:ext uri="{0D108BD9-81ED-4DB2-BD59-A6C34878D82A}">
                    <a16:rowId xmlns:a16="http://schemas.microsoft.com/office/drawing/2014/main" val="2712562523"/>
                  </a:ext>
                </a:extLst>
              </a:tr>
            </a:tbl>
          </a:graphicData>
        </a:graphic>
      </p:graphicFrame>
      <p:sp>
        <p:nvSpPr>
          <p:cNvPr id="8" name="Title 3"/>
          <p:cNvSpPr txBox="1">
            <a:spLocks/>
          </p:cNvSpPr>
          <p:nvPr/>
        </p:nvSpPr>
        <p:spPr bwMode="auto">
          <a:xfrm>
            <a:off x="683568" y="0"/>
            <a:ext cx="7704856" cy="544218"/>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lgn="ctr">
              <a:spcBef>
                <a:spcPct val="0"/>
              </a:spcBef>
              <a:buNone/>
            </a:pPr>
            <a:r>
              <a:rPr lang="en-US" altLang="en-US" sz="1800" b="1" dirty="0"/>
              <a:t>Performance on the 2019/2020 Strategic Objectives Annual Targets (SOATs) per programme</a:t>
            </a:r>
          </a:p>
        </p:txBody>
      </p:sp>
      <p:cxnSp>
        <p:nvCxnSpPr>
          <p:cNvPr id="12" name="Straight Connector 11"/>
          <p:cNvCxnSpPr/>
          <p:nvPr/>
        </p:nvCxnSpPr>
        <p:spPr>
          <a:xfrm>
            <a:off x="1691680" y="2996952"/>
            <a:ext cx="7452321"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11</a:t>
            </a:fld>
            <a:endParaRPr lang="en-ZA" altLang="en-US"/>
          </a:p>
        </p:txBody>
      </p:sp>
    </p:spTree>
    <p:extLst>
      <p:ext uri="{BB962C8B-B14F-4D97-AF65-F5344CB8AC3E}">
        <p14:creationId xmlns:p14="http://schemas.microsoft.com/office/powerpoint/2010/main" val="2606390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207846312"/>
              </p:ext>
            </p:extLst>
          </p:nvPr>
        </p:nvGraphicFramePr>
        <p:xfrm>
          <a:off x="2" y="620687"/>
          <a:ext cx="9143999" cy="5054271"/>
        </p:xfrm>
        <a:graphic>
          <a:graphicData uri="http://schemas.openxmlformats.org/drawingml/2006/table">
            <a:tbl>
              <a:tblPr firstRow="1" bandRow="1"/>
              <a:tblGrid>
                <a:gridCol w="1709853">
                  <a:extLst>
                    <a:ext uri="{9D8B030D-6E8A-4147-A177-3AD203B41FA5}">
                      <a16:colId xmlns:a16="http://schemas.microsoft.com/office/drawing/2014/main" val="528918618"/>
                    </a:ext>
                  </a:extLst>
                </a:gridCol>
                <a:gridCol w="2155903">
                  <a:extLst>
                    <a:ext uri="{9D8B030D-6E8A-4147-A177-3AD203B41FA5}">
                      <a16:colId xmlns:a16="http://schemas.microsoft.com/office/drawing/2014/main" val="20001"/>
                    </a:ext>
                  </a:extLst>
                </a:gridCol>
                <a:gridCol w="2601952">
                  <a:extLst>
                    <a:ext uri="{9D8B030D-6E8A-4147-A177-3AD203B41FA5}">
                      <a16:colId xmlns:a16="http://schemas.microsoft.com/office/drawing/2014/main" val="722548531"/>
                    </a:ext>
                  </a:extLst>
                </a:gridCol>
                <a:gridCol w="2676291">
                  <a:extLst>
                    <a:ext uri="{9D8B030D-6E8A-4147-A177-3AD203B41FA5}">
                      <a16:colId xmlns:a16="http://schemas.microsoft.com/office/drawing/2014/main" val="1875264713"/>
                    </a:ext>
                  </a:extLst>
                </a:gridCol>
              </a:tblGrid>
              <a:tr h="2984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Programme/Entity</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Strategic objectives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2019/20SOATs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 </a:t>
                      </a:r>
                    </a:p>
                  </a:txBody>
                  <a:tcPr marL="51435" marR="51435" marT="25725" marB="25725">
                    <a:solidFill>
                      <a:srgbClr val="92D050"/>
                    </a:solidFill>
                  </a:tcPr>
                </a:tc>
                <a:extLst>
                  <a:ext uri="{0D108BD9-81ED-4DB2-BD59-A6C34878D82A}">
                    <a16:rowId xmlns:a16="http://schemas.microsoft.com/office/drawing/2014/main" val="10000"/>
                  </a:ext>
                </a:extLst>
              </a:tr>
              <a:tr h="2077776">
                <a:tc>
                  <a:txBody>
                    <a:bodyPr/>
                    <a:lstStyle/>
                    <a:p>
                      <a:r>
                        <a:rPr lang="en-ZA" sz="1400" b="1" dirty="0">
                          <a:latin typeface="Arial" panose="020B0604020202020204" pitchFamily="34" charset="0"/>
                          <a:cs typeface="Arial" panose="020B0604020202020204" pitchFamily="34" charset="0"/>
                        </a:rPr>
                        <a:t>Institutional Support and Coordination (ISC)</a:t>
                      </a:r>
                    </a:p>
                  </a:txBody>
                  <a:tcPr marL="51435" marR="51435" marT="25725" marB="25725">
                    <a:solidFill>
                      <a:schemeClr val="bg1"/>
                    </a:solidFill>
                  </a:tcPr>
                </a:tc>
                <a:tc>
                  <a:txBody>
                    <a:bodyPr/>
                    <a:lstStyle/>
                    <a:p>
                      <a:r>
                        <a:rPr lang="en-ZA" sz="1400" b="0" i="0" u="none" strike="noStrike" kern="1200" baseline="0" dirty="0">
                          <a:solidFill>
                            <a:schemeClr val="tx1"/>
                          </a:solidFill>
                          <a:latin typeface="+mn-lt"/>
                          <a:ea typeface="+mn-ea"/>
                          <a:cs typeface="Arial" panose="020B0604020202020204" pitchFamily="34" charset="0"/>
                        </a:rPr>
                        <a:t>To promote social </a:t>
                      </a:r>
                    </a:p>
                    <a:p>
                      <a:r>
                        <a:rPr lang="en-ZA" sz="1400" b="0" i="0" u="none" strike="noStrike" kern="1200" baseline="0" dirty="0">
                          <a:solidFill>
                            <a:schemeClr val="tx1"/>
                          </a:solidFill>
                          <a:latin typeface="+mn-lt"/>
                          <a:ea typeface="+mn-ea"/>
                          <a:cs typeface="Arial" panose="020B0604020202020204" pitchFamily="34" charset="0"/>
                        </a:rPr>
                        <a:t>cohesion within </a:t>
                      </a:r>
                    </a:p>
                    <a:p>
                      <a:r>
                        <a:rPr lang="en-ZA" sz="1400" b="0" i="0" u="none" strike="noStrike" kern="1200" baseline="0" dirty="0">
                          <a:solidFill>
                            <a:schemeClr val="tx1"/>
                          </a:solidFill>
                          <a:latin typeface="+mn-lt"/>
                          <a:ea typeface="+mn-ea"/>
                          <a:cs typeface="Arial" panose="020B0604020202020204" pitchFamily="34" charset="0"/>
                        </a:rPr>
                        <a:t>the Traditional </a:t>
                      </a:r>
                    </a:p>
                    <a:p>
                      <a:r>
                        <a:rPr lang="en-ZA" sz="1400" b="0" i="0" u="none" strike="noStrike" kern="1200" baseline="0" dirty="0">
                          <a:solidFill>
                            <a:schemeClr val="tx1"/>
                          </a:solidFill>
                          <a:latin typeface="+mn-lt"/>
                          <a:ea typeface="+mn-ea"/>
                          <a:cs typeface="Arial" panose="020B0604020202020204" pitchFamily="34" charset="0"/>
                        </a:rPr>
                        <a:t>Affairs sector </a:t>
                      </a:r>
                      <a:r>
                        <a:rPr lang="en-ZA" sz="1400" b="0" i="0" u="none" strike="noStrike" kern="1200" baseline="0" dirty="0">
                          <a:solidFill>
                            <a:schemeClr val="tx1"/>
                          </a:solidFill>
                          <a:latin typeface="+mn-lt"/>
                          <a:ea typeface="+mn-ea"/>
                          <a:cs typeface="+mn-cs"/>
                        </a:rPr>
                        <a:t>	</a:t>
                      </a:r>
                    </a:p>
                  </a:txBody>
                  <a:tcPr marL="51435" marR="51435" marT="0" marB="0">
                    <a:solidFill>
                      <a:schemeClr val="bg1"/>
                    </a:solidFill>
                  </a:tcPr>
                </a:tc>
                <a:tc>
                  <a:txBody>
                    <a:bodyPr/>
                    <a:lstStyle/>
                    <a:p>
                      <a:r>
                        <a:rPr lang="en-ZA" sz="1400" b="0" i="0" u="none" strike="noStrike" kern="1200" baseline="0" dirty="0">
                          <a:solidFill>
                            <a:schemeClr val="tx1"/>
                          </a:solidFill>
                          <a:latin typeface="+mn-lt"/>
                          <a:ea typeface="+mn-ea"/>
                          <a:cs typeface="+mn-cs"/>
                        </a:rPr>
                        <a:t>2 Projects in the SCC HP</a:t>
                      </a:r>
                    </a:p>
                    <a:p>
                      <a:r>
                        <a:rPr lang="en-ZA" sz="1400" b="0" i="0" u="none" strike="noStrike" kern="1200" baseline="0" dirty="0">
                          <a:solidFill>
                            <a:schemeClr val="tx1"/>
                          </a:solidFill>
                          <a:latin typeface="+mn-lt"/>
                          <a:ea typeface="+mn-ea"/>
                          <a:cs typeface="+mn-cs"/>
                        </a:rPr>
                        <a:t>Implemented:</a:t>
                      </a:r>
                    </a:p>
                    <a:p>
                      <a:endParaRPr lang="en-ZA" sz="1400" b="0" i="0" u="none" strike="noStrike" kern="1200" baseline="0" dirty="0">
                        <a:solidFill>
                          <a:schemeClr val="tx1"/>
                        </a:solidFill>
                        <a:latin typeface="+mn-lt"/>
                        <a:ea typeface="+mn-ea"/>
                        <a:cs typeface="+mn-cs"/>
                      </a:endParaRPr>
                    </a:p>
                    <a:p>
                      <a:r>
                        <a:rPr lang="en-ZA" sz="1400" b="0" i="0" u="none" strike="noStrike" kern="1200" baseline="0" dirty="0">
                          <a:solidFill>
                            <a:schemeClr val="tx1"/>
                          </a:solidFill>
                          <a:latin typeface="+mn-lt"/>
                          <a:ea typeface="+mn-ea"/>
                          <a:cs typeface="+mn-cs"/>
                        </a:rPr>
                        <a:t>• </a:t>
                      </a:r>
                      <a:r>
                        <a:rPr lang="en-ZA" sz="1400" b="0" i="0" u="none" strike="noStrike" kern="1200" baseline="0" dirty="0" err="1">
                          <a:solidFill>
                            <a:schemeClr val="tx1"/>
                          </a:solidFill>
                          <a:latin typeface="+mn-lt"/>
                          <a:ea typeface="+mn-ea"/>
                          <a:cs typeface="+mn-cs"/>
                        </a:rPr>
                        <a:t>Dialoque</a:t>
                      </a:r>
                      <a:r>
                        <a:rPr lang="en-ZA" sz="1400" b="0" i="0" u="none" strike="noStrike" kern="1200" baseline="0" dirty="0">
                          <a:solidFill>
                            <a:schemeClr val="tx1"/>
                          </a:solidFill>
                          <a:latin typeface="+mn-lt"/>
                          <a:ea typeface="+mn-ea"/>
                          <a:cs typeface="+mn-cs"/>
                        </a:rPr>
                        <a:t> for Women in</a:t>
                      </a:r>
                    </a:p>
                    <a:p>
                      <a:r>
                        <a:rPr lang="en-ZA" sz="1400" b="0" i="0" u="none" strike="noStrike" kern="1200" baseline="0" dirty="0">
                          <a:solidFill>
                            <a:schemeClr val="tx1"/>
                          </a:solidFill>
                          <a:latin typeface="+mn-lt"/>
                          <a:ea typeface="+mn-ea"/>
                          <a:cs typeface="+mn-cs"/>
                        </a:rPr>
                        <a:t>Traditional leadership</a:t>
                      </a:r>
                    </a:p>
                    <a:p>
                      <a:endParaRPr lang="en-ZA" sz="1400" b="0" i="0" u="none" strike="noStrike" kern="1200" baseline="0" dirty="0">
                        <a:solidFill>
                          <a:schemeClr val="tx1"/>
                        </a:solidFill>
                        <a:latin typeface="+mn-lt"/>
                        <a:ea typeface="+mn-ea"/>
                        <a:cs typeface="+mn-cs"/>
                      </a:endParaRPr>
                    </a:p>
                    <a:p>
                      <a:r>
                        <a:rPr lang="en-ZA" sz="1400" b="0" i="0" u="none" strike="noStrike" kern="1200" baseline="0" dirty="0">
                          <a:solidFill>
                            <a:schemeClr val="tx1"/>
                          </a:solidFill>
                          <a:latin typeface="+mn-lt"/>
                          <a:ea typeface="+mn-ea"/>
                          <a:cs typeface="+mn-cs"/>
                        </a:rPr>
                        <a:t>• Workshop on Gender-</a:t>
                      </a:r>
                    </a:p>
                    <a:p>
                      <a:r>
                        <a:rPr lang="en-ZA" sz="1400" b="0" i="0" u="none" strike="noStrike" kern="1200" baseline="0" dirty="0">
                          <a:solidFill>
                            <a:schemeClr val="tx1"/>
                          </a:solidFill>
                          <a:latin typeface="+mn-lt"/>
                          <a:ea typeface="+mn-ea"/>
                          <a:cs typeface="+mn-cs"/>
                        </a:rPr>
                        <a:t>Based Violence in traditional</a:t>
                      </a:r>
                    </a:p>
                    <a:p>
                      <a:r>
                        <a:rPr lang="en-ZA" sz="1400" b="0" i="0" u="none" strike="noStrike" kern="1200" baseline="0" dirty="0">
                          <a:solidFill>
                            <a:schemeClr val="tx1"/>
                          </a:solidFill>
                          <a:latin typeface="+mn-lt"/>
                          <a:ea typeface="+mn-ea"/>
                          <a:cs typeface="+mn-cs"/>
                        </a:rPr>
                        <a:t>leadership</a:t>
                      </a:r>
                      <a:endParaRPr lang="en-US" sz="1400" dirty="0">
                        <a:effectLst/>
                        <a:latin typeface="+mn-lt"/>
                        <a:cs typeface="Arial" panose="020B0604020202020204" pitchFamily="34" charset="0"/>
                      </a:endParaRPr>
                    </a:p>
                  </a:txBody>
                  <a:tcPr marL="51435" marR="51435" marT="0" marB="0">
                    <a:solidFill>
                      <a:schemeClr val="bg1"/>
                    </a:solidFill>
                  </a:tcPr>
                </a:tc>
                <a:tc>
                  <a:txBody>
                    <a:bodyPr/>
                    <a:lstStyle/>
                    <a:p>
                      <a:r>
                        <a:rPr lang="en-ZA" sz="1400" b="1" i="0" u="none" strike="noStrike" kern="1200" baseline="0" dirty="0">
                          <a:solidFill>
                            <a:srgbClr val="00B050"/>
                          </a:solidFill>
                          <a:latin typeface="+mn-lt"/>
                          <a:ea typeface="+mn-ea"/>
                          <a:cs typeface="+mn-cs"/>
                        </a:rPr>
                        <a:t>Achieved</a:t>
                      </a:r>
                    </a:p>
                    <a:p>
                      <a:r>
                        <a:rPr lang="en-ZA" sz="1400" b="1" i="0" u="none" strike="noStrike" kern="1200" baseline="0" dirty="0">
                          <a:solidFill>
                            <a:schemeClr val="tx1"/>
                          </a:solidFill>
                          <a:latin typeface="+mn-lt"/>
                          <a:ea typeface="+mn-ea"/>
                          <a:cs typeface="+mn-cs"/>
                        </a:rPr>
                        <a:t> </a:t>
                      </a:r>
                      <a:endParaRPr lang="en-ZA" sz="1400" b="0" i="0" u="none" strike="noStrike" kern="1200" baseline="0" dirty="0">
                        <a:solidFill>
                          <a:schemeClr val="tx1"/>
                        </a:solidFill>
                        <a:latin typeface="+mn-lt"/>
                        <a:ea typeface="+mn-ea"/>
                        <a:cs typeface="+mn-cs"/>
                      </a:endParaRPr>
                    </a:p>
                    <a:p>
                      <a:r>
                        <a:rPr lang="en-ZA" sz="1400" b="0" i="0" u="none" strike="noStrike" kern="1200" baseline="0" dirty="0">
                          <a:solidFill>
                            <a:schemeClr val="tx1"/>
                          </a:solidFill>
                          <a:latin typeface="+mn-lt"/>
                          <a:ea typeface="+mn-ea"/>
                          <a:cs typeface="+mn-cs"/>
                        </a:rPr>
                        <a:t>A dialogue for women in traditional leadership was held in Mpumalanga, and a Gender-based violence  workshop was held in Limpopo </a:t>
                      </a:r>
                      <a:r>
                        <a:rPr lang="en-ZA" sz="1800" b="0" i="0" u="none" strike="noStrike" kern="1200" baseline="0" dirty="0">
                          <a:solidFill>
                            <a:schemeClr val="tx1"/>
                          </a:solidFill>
                          <a:latin typeface="+mn-lt"/>
                          <a:ea typeface="+mn-ea"/>
                          <a:cs typeface="+mn-cs"/>
                        </a:rPr>
                        <a:t>	</a:t>
                      </a:r>
                    </a:p>
                  </a:txBody>
                  <a:tcPr marL="114300" marR="114300" marT="0" marB="0">
                    <a:solidFill>
                      <a:schemeClr val="bg1"/>
                    </a:solidFill>
                  </a:tcPr>
                </a:tc>
                <a:extLst>
                  <a:ext uri="{0D108BD9-81ED-4DB2-BD59-A6C34878D82A}">
                    <a16:rowId xmlns:a16="http://schemas.microsoft.com/office/drawing/2014/main" val="2712562523"/>
                  </a:ext>
                </a:extLst>
              </a:tr>
              <a:tr h="2678006">
                <a:tc>
                  <a:txBody>
                    <a:bodyPr/>
                    <a:lstStyle/>
                    <a:p>
                      <a:r>
                        <a:rPr lang="en-ZA" sz="1400" b="1" dirty="0">
                          <a:latin typeface="Arial" panose="020B0604020202020204" pitchFamily="34" charset="0"/>
                          <a:cs typeface="Arial" panose="020B0604020202020204" pitchFamily="34" charset="0"/>
                        </a:rPr>
                        <a:t>National</a:t>
                      </a:r>
                      <a:r>
                        <a:rPr lang="en-ZA" sz="1400" b="1" baseline="0" dirty="0">
                          <a:latin typeface="Arial" panose="020B0604020202020204" pitchFamily="34" charset="0"/>
                          <a:cs typeface="Arial" panose="020B0604020202020204" pitchFamily="34" charset="0"/>
                        </a:rPr>
                        <a:t> House of Traditional Leaders (NHTL)</a:t>
                      </a:r>
                      <a:endParaRPr lang="en-ZA" sz="1400" b="1" dirty="0">
                        <a:latin typeface="Arial" panose="020B0604020202020204" pitchFamily="34" charset="0"/>
                        <a:cs typeface="Arial" panose="020B0604020202020204" pitchFamily="34" charset="0"/>
                      </a:endParaRPr>
                    </a:p>
                  </a:txBody>
                  <a:tcPr marL="51435" marR="51435" marT="25725" marB="25725">
                    <a:solidFill>
                      <a:schemeClr val="bg1"/>
                    </a:solidFill>
                  </a:tcPr>
                </a:tc>
                <a:tc>
                  <a:txBody>
                    <a:bodyPr/>
                    <a:lstStyle/>
                    <a:p>
                      <a:r>
                        <a:rPr lang="en-ZA" sz="1400" b="0" i="0" u="none" strike="noStrike" baseline="0" dirty="0">
                          <a:solidFill>
                            <a:srgbClr val="000000"/>
                          </a:solidFill>
                          <a:latin typeface="Arial" panose="020B0604020202020204" pitchFamily="34" charset="0"/>
                          <a:cs typeface="Arial" panose="020B0604020202020204" pitchFamily="34" charset="0"/>
                        </a:rPr>
                        <a:t>To promote the </a:t>
                      </a:r>
                    </a:p>
                    <a:p>
                      <a:r>
                        <a:rPr lang="en-ZA" sz="1400" b="0" i="0" u="none" strike="noStrike" baseline="0" dirty="0">
                          <a:solidFill>
                            <a:srgbClr val="000000"/>
                          </a:solidFill>
                          <a:latin typeface="Arial" panose="020B0604020202020204" pitchFamily="34" charset="0"/>
                          <a:cs typeface="Arial" panose="020B0604020202020204" pitchFamily="34" charset="0"/>
                        </a:rPr>
                        <a:t>participation</a:t>
                      </a:r>
                    </a:p>
                    <a:p>
                      <a:r>
                        <a:rPr lang="en-ZA" sz="1400" b="0" i="0" u="none" strike="noStrike" baseline="0" dirty="0">
                          <a:solidFill>
                            <a:srgbClr val="000000"/>
                          </a:solidFill>
                          <a:latin typeface="Arial" panose="020B0604020202020204" pitchFamily="34" charset="0"/>
                          <a:cs typeface="Arial" panose="020B0604020202020204" pitchFamily="34" charset="0"/>
                        </a:rPr>
                        <a:t>of traditional</a:t>
                      </a:r>
                    </a:p>
                    <a:p>
                      <a:r>
                        <a:rPr lang="en-ZA" sz="1400" b="0" i="0" u="none" strike="noStrike" baseline="0" dirty="0">
                          <a:solidFill>
                            <a:srgbClr val="000000"/>
                          </a:solidFill>
                          <a:latin typeface="Arial" panose="020B0604020202020204" pitchFamily="34" charset="0"/>
                          <a:cs typeface="Arial" panose="020B0604020202020204" pitchFamily="34" charset="0"/>
                        </a:rPr>
                        <a:t>and Khoi-San</a:t>
                      </a:r>
                    </a:p>
                    <a:p>
                      <a:r>
                        <a:rPr lang="en-ZA" sz="1400" b="0" i="0" u="none" strike="noStrike" baseline="0" dirty="0">
                          <a:solidFill>
                            <a:srgbClr val="000000"/>
                          </a:solidFill>
                          <a:latin typeface="Arial" panose="020B0604020202020204" pitchFamily="34" charset="0"/>
                          <a:cs typeface="Arial" panose="020B0604020202020204" pitchFamily="34" charset="0"/>
                        </a:rPr>
                        <a:t>leadership in</a:t>
                      </a:r>
                    </a:p>
                    <a:p>
                      <a:r>
                        <a:rPr lang="en-ZA" sz="1400" b="0" i="0" u="none" strike="noStrike" baseline="0" dirty="0">
                          <a:solidFill>
                            <a:srgbClr val="000000"/>
                          </a:solidFill>
                          <a:latin typeface="Arial" panose="020B0604020202020204" pitchFamily="34" charset="0"/>
                          <a:cs typeface="Arial" panose="020B0604020202020204" pitchFamily="34" charset="0"/>
                        </a:rPr>
                        <a:t>socio-economic</a:t>
                      </a:r>
                    </a:p>
                    <a:p>
                      <a:r>
                        <a:rPr lang="en-ZA" sz="1400" b="0" i="0" u="none" strike="noStrike" baseline="0" dirty="0">
                          <a:solidFill>
                            <a:srgbClr val="000000"/>
                          </a:solidFill>
                          <a:latin typeface="Arial" panose="020B0604020202020204" pitchFamily="34" charset="0"/>
                          <a:cs typeface="Arial" panose="020B0604020202020204" pitchFamily="34" charset="0"/>
                        </a:rPr>
                        <a:t>development</a:t>
                      </a:r>
                    </a:p>
                  </a:txBody>
                  <a:tcPr marL="51435" marR="51435" marT="0" marB="0">
                    <a:solidFill>
                      <a:schemeClr val="bg1"/>
                    </a:solidFill>
                  </a:tcPr>
                </a:tc>
                <a:tc>
                  <a:txBody>
                    <a:bodyPr/>
                    <a:lstStyle/>
                    <a:p>
                      <a:r>
                        <a:rPr lang="en-ZA" sz="1400" b="1" i="0" u="none" strike="noStrike" baseline="0" dirty="0">
                          <a:solidFill>
                            <a:srgbClr val="00B050"/>
                          </a:solidFill>
                          <a:latin typeface="Arial" panose="020B0604020202020204" pitchFamily="34" charset="0"/>
                          <a:cs typeface="Arial" panose="020B0604020202020204" pitchFamily="34" charset="0"/>
                        </a:rPr>
                        <a:t> </a:t>
                      </a: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NHTL Transformation </a:t>
                      </a: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and Socio- Economic </a:t>
                      </a: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Development Programme </a:t>
                      </a: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reviewed 	</a:t>
                      </a:r>
                    </a:p>
                    <a:p>
                      <a:endParaRPr lang="en-ZA" sz="1400" b="0" i="0" u="none" strike="noStrike" baseline="0" dirty="0">
                        <a:solidFill>
                          <a:srgbClr val="000000"/>
                        </a:solidFill>
                        <a:latin typeface="Arial" panose="020B0604020202020204" pitchFamily="34" charset="0"/>
                        <a:cs typeface="Arial" panose="020B0604020202020204" pitchFamily="34" charset="0"/>
                      </a:endParaRPr>
                    </a:p>
                  </a:txBody>
                  <a:tcPr marL="51435" marR="51435" marT="0" marB="0">
                    <a:solidFill>
                      <a:schemeClr val="bg1"/>
                    </a:solidFill>
                  </a:tcPr>
                </a:tc>
                <a:tc>
                  <a:txBody>
                    <a:bodyPr/>
                    <a:lstStyle/>
                    <a:p>
                      <a:r>
                        <a:rPr lang="en-ZA" sz="1400" b="1" i="0" u="none" strike="noStrike" kern="1200" baseline="0" dirty="0">
                          <a:solidFill>
                            <a:srgbClr val="00B050"/>
                          </a:solidFill>
                          <a:latin typeface="Arial" panose="020B0604020202020204" pitchFamily="34" charset="0"/>
                          <a:ea typeface="+mn-ea"/>
                          <a:cs typeface="Arial" panose="020B0604020202020204" pitchFamily="34" charset="0"/>
                        </a:rPr>
                        <a:t>Achieved</a:t>
                      </a:r>
                    </a:p>
                    <a:p>
                      <a:r>
                        <a:rPr lang="en-ZA" sz="1400" b="1" i="0" u="none" strike="noStrike" kern="1200" baseline="0" dirty="0">
                          <a:solidFill>
                            <a:schemeClr val="tx1"/>
                          </a:solidFill>
                          <a:latin typeface="Arial" panose="020B0604020202020204" pitchFamily="34" charset="0"/>
                          <a:ea typeface="+mn-ea"/>
                          <a:cs typeface="Arial" panose="020B0604020202020204" pitchFamily="34" charset="0"/>
                        </a:rPr>
                        <a:t> </a:t>
                      </a:r>
                      <a:endParaRPr lang="en-ZA" sz="1400" b="0" i="0" u="none" strike="noStrike" kern="1200" baseline="0" dirty="0">
                        <a:solidFill>
                          <a:schemeClr val="tx1"/>
                        </a:solidFill>
                        <a:latin typeface="Arial" panose="020B0604020202020204" pitchFamily="34" charset="0"/>
                        <a:ea typeface="+mn-ea"/>
                        <a:cs typeface="Arial" panose="020B0604020202020204" pitchFamily="34" charset="0"/>
                      </a:endParaRP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The NHTL Transformation </a:t>
                      </a: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and Socio-Economic </a:t>
                      </a: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Development Programme was reviewed 	</a:t>
                      </a: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	</a:t>
                      </a:r>
                    </a:p>
                  </a:txBody>
                  <a:tcPr marL="114300" marR="114300" marT="0" marB="0">
                    <a:solidFill>
                      <a:schemeClr val="bg1"/>
                    </a:solidFill>
                  </a:tcPr>
                </a:tc>
                <a:extLst>
                  <a:ext uri="{0D108BD9-81ED-4DB2-BD59-A6C34878D82A}">
                    <a16:rowId xmlns:a16="http://schemas.microsoft.com/office/drawing/2014/main" val="1533594826"/>
                  </a:ext>
                </a:extLst>
              </a:tr>
            </a:tbl>
          </a:graphicData>
        </a:graphic>
      </p:graphicFrame>
      <p:sp>
        <p:nvSpPr>
          <p:cNvPr id="8" name="Title 3"/>
          <p:cNvSpPr txBox="1">
            <a:spLocks/>
          </p:cNvSpPr>
          <p:nvPr/>
        </p:nvSpPr>
        <p:spPr bwMode="auto">
          <a:xfrm>
            <a:off x="683568" y="0"/>
            <a:ext cx="7704856" cy="544218"/>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lgn="ctr">
              <a:spcBef>
                <a:spcPct val="0"/>
              </a:spcBef>
              <a:buNone/>
            </a:pPr>
            <a:r>
              <a:rPr lang="en-US" altLang="en-US" sz="1800" b="1" dirty="0"/>
              <a:t>Performance on the 2019/2020 Strategic Objectives Annual Targets (SOATs) per programme</a:t>
            </a:r>
          </a:p>
        </p:txBody>
      </p:sp>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12</a:t>
            </a:fld>
            <a:endParaRPr lang="en-ZA" altLang="en-US"/>
          </a:p>
        </p:txBody>
      </p:sp>
    </p:spTree>
    <p:extLst>
      <p:ext uri="{BB962C8B-B14F-4D97-AF65-F5344CB8AC3E}">
        <p14:creationId xmlns:p14="http://schemas.microsoft.com/office/powerpoint/2010/main" val="2052202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5"/>
          <p:cNvSpPr>
            <a:spLocks noGrp="1"/>
          </p:cNvSpPr>
          <p:nvPr>
            <p:ph type="title"/>
          </p:nvPr>
        </p:nvSpPr>
        <p:spPr>
          <a:xfrm>
            <a:off x="3326606" y="3508772"/>
            <a:ext cx="4371975" cy="361950"/>
          </a:xfrm>
        </p:spPr>
        <p:txBody>
          <a:bodyPr rtlCol="0">
            <a:normAutofit fontScale="90000"/>
          </a:bodyPr>
          <a:lstStyle/>
          <a:p>
            <a:pPr>
              <a:defRPr/>
            </a:pPr>
            <a:r>
              <a:rPr lang="en-US" sz="1575"/>
              <a:t/>
            </a:r>
            <a:br>
              <a:rPr lang="en-US" sz="1575"/>
            </a:br>
            <a:r>
              <a:rPr lang="en-US" sz="1575"/>
              <a:t/>
            </a:r>
            <a:br>
              <a:rPr lang="en-US" sz="1575"/>
            </a:br>
            <a:r>
              <a:rPr lang="en-US" sz="1575"/>
              <a:t/>
            </a:r>
            <a:br>
              <a:rPr lang="en-US" sz="1575"/>
            </a:br>
            <a:r>
              <a:rPr lang="en-US" sz="1575"/>
              <a:t/>
            </a:r>
            <a:br>
              <a:rPr lang="en-US" sz="1575"/>
            </a:br>
            <a:r>
              <a:rPr lang="en-US"/>
              <a:t/>
            </a:r>
            <a:br>
              <a:rPr lang="en-US"/>
            </a:br>
            <a:endParaRPr lang="en-US" sz="1575"/>
          </a:p>
        </p:txBody>
      </p:sp>
      <p:sp>
        <p:nvSpPr>
          <p:cNvPr id="41988" name="Slide Number Placeholder 3"/>
          <p:cNvSpPr>
            <a:spLocks noGrp="1"/>
          </p:cNvSpPr>
          <p:nvPr>
            <p:ph type="sldNum" sz="quarter" idx="11"/>
          </p:nvPr>
        </p:nvSpPr>
        <p:spPr bwMode="auto">
          <a:xfrm>
            <a:off x="2101454" y="5042297"/>
            <a:ext cx="257175" cy="2571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417910" indent="-160735">
              <a:spcBef>
                <a:spcPct val="20000"/>
              </a:spcBef>
              <a:buFont typeface="Arial" panose="020B0604020202020204" pitchFamily="34" charset="0"/>
              <a:buChar char="–"/>
              <a:defRPr sz="1575">
                <a:solidFill>
                  <a:schemeClr val="tx1"/>
                </a:solidFill>
                <a:latin typeface="Calibri" panose="020F0502020204030204" pitchFamily="34" charset="0"/>
              </a:defRPr>
            </a:lvl2pPr>
            <a:lvl3pPr marL="642938" indent="-128588">
              <a:spcBef>
                <a:spcPct val="20000"/>
              </a:spcBef>
              <a:buFont typeface="Arial" panose="020B0604020202020204" pitchFamily="34" charset="0"/>
              <a:buChar char="•"/>
              <a:defRPr sz="1350">
                <a:solidFill>
                  <a:schemeClr val="tx1"/>
                </a:solidFill>
                <a:latin typeface="Calibri" panose="020F0502020204030204" pitchFamily="34" charset="0"/>
              </a:defRPr>
            </a:lvl3pPr>
            <a:lvl4pPr marL="900113" indent="-128588">
              <a:spcBef>
                <a:spcPct val="20000"/>
              </a:spcBef>
              <a:buFont typeface="Arial" panose="020B0604020202020204" pitchFamily="34" charset="0"/>
              <a:buChar char="–"/>
              <a:defRPr sz="1125">
                <a:solidFill>
                  <a:schemeClr val="tx1"/>
                </a:solidFill>
                <a:latin typeface="Calibri" panose="020F0502020204030204" pitchFamily="34" charset="0"/>
              </a:defRPr>
            </a:lvl4pPr>
            <a:lvl5pPr marL="1157288" indent="-128588">
              <a:spcBef>
                <a:spcPct val="20000"/>
              </a:spcBef>
              <a:buFont typeface="Arial" panose="020B0604020202020204" pitchFamily="34" charset="0"/>
              <a:buChar char="»"/>
              <a:defRPr sz="1125">
                <a:solidFill>
                  <a:schemeClr val="tx1"/>
                </a:solidFill>
                <a:latin typeface="Calibri" panose="020F0502020204030204" pitchFamily="34" charset="0"/>
              </a:defRPr>
            </a:lvl5pPr>
            <a:lvl6pPr marL="1414463"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671638"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928813"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2185988"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EB0631E-0C13-4F9A-82DD-D71FAD68211C}" type="slidenum">
              <a:rPr kumimoji="0" lang="en-US" altLang="en-US" sz="788" b="0" i="0" u="none" strike="noStrike" kern="1200" cap="none" spc="0" normalizeH="0" baseline="0" noProof="0">
                <a:ln>
                  <a:noFill/>
                </a:ln>
                <a:solidFill>
                  <a:srgbClr val="FFFFFF"/>
                </a:solidFill>
                <a:effectLst/>
                <a:uLnTx/>
                <a:uFillTx/>
                <a:latin typeface="Franklin Gothic Book" panose="020B05030201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788" b="0" i="0" u="none" strike="noStrike" kern="1200" cap="none" spc="0" normalizeH="0" baseline="0" noProof="0">
              <a:ln>
                <a:noFill/>
              </a:ln>
              <a:solidFill>
                <a:srgbClr val="FFFFFF"/>
              </a:solidFill>
              <a:effectLst/>
              <a:uLnTx/>
              <a:uFillTx/>
              <a:latin typeface="Franklin Gothic Book" panose="020B0503020102020204" pitchFamily="34" charset="0"/>
              <a:ea typeface="ＭＳ Ｐゴシック" panose="020B0600070205080204" pitchFamily="34" charset="-128"/>
              <a:cs typeface="Arial" panose="020B0604020202020204" pitchFamily="34" charset="0"/>
            </a:endParaRPr>
          </a:p>
        </p:txBody>
      </p:sp>
      <p:sp>
        <p:nvSpPr>
          <p:cNvPr id="9" name="Title 1"/>
          <p:cNvSpPr txBox="1">
            <a:spLocks/>
          </p:cNvSpPr>
          <p:nvPr/>
        </p:nvSpPr>
        <p:spPr bwMode="auto">
          <a:xfrm>
            <a:off x="0" y="0"/>
            <a:ext cx="9144000" cy="882637"/>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rmAutofit fontScale="97500"/>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lang="en-ZA" sz="2000" dirty="0">
                <a:effectLst/>
                <a:ea typeface="MS PGothic" pitchFamily="34" charset="-128"/>
              </a:rPr>
              <a:t>Performance on the 2019/2020 Programme Performance Indicators (PPIs) targets per programme</a:t>
            </a:r>
          </a:p>
        </p:txBody>
      </p:sp>
      <p:graphicFrame>
        <p:nvGraphicFramePr>
          <p:cNvPr id="7" name="Table 6"/>
          <p:cNvGraphicFramePr>
            <a:graphicFrameLocks noGrp="1"/>
          </p:cNvGraphicFramePr>
          <p:nvPr>
            <p:extLst>
              <p:ext uri="{D42A27DB-BD31-4B8C-83A1-F6EECF244321}">
                <p14:modId xmlns:p14="http://schemas.microsoft.com/office/powerpoint/2010/main" val="1363767073"/>
              </p:ext>
            </p:extLst>
          </p:nvPr>
        </p:nvGraphicFramePr>
        <p:xfrm>
          <a:off x="323529" y="1196752"/>
          <a:ext cx="8496942" cy="4268658"/>
        </p:xfrm>
        <a:graphic>
          <a:graphicData uri="http://schemas.openxmlformats.org/drawingml/2006/table">
            <a:tbl>
              <a:tblPr>
                <a:tableStyleId>{5940675A-B579-460E-94D1-54222C63F5DA}</a:tableStyleId>
              </a:tblPr>
              <a:tblGrid>
                <a:gridCol w="2208057">
                  <a:extLst>
                    <a:ext uri="{9D8B030D-6E8A-4147-A177-3AD203B41FA5}">
                      <a16:colId xmlns:a16="http://schemas.microsoft.com/office/drawing/2014/main" val="20000"/>
                    </a:ext>
                  </a:extLst>
                </a:gridCol>
                <a:gridCol w="1709274">
                  <a:extLst>
                    <a:ext uri="{9D8B030D-6E8A-4147-A177-3AD203B41FA5}">
                      <a16:colId xmlns:a16="http://schemas.microsoft.com/office/drawing/2014/main" val="20001"/>
                    </a:ext>
                  </a:extLst>
                </a:gridCol>
                <a:gridCol w="1947931">
                  <a:extLst>
                    <a:ext uri="{9D8B030D-6E8A-4147-A177-3AD203B41FA5}">
                      <a16:colId xmlns:a16="http://schemas.microsoft.com/office/drawing/2014/main" val="20002"/>
                    </a:ext>
                  </a:extLst>
                </a:gridCol>
                <a:gridCol w="2631680">
                  <a:extLst>
                    <a:ext uri="{9D8B030D-6E8A-4147-A177-3AD203B41FA5}">
                      <a16:colId xmlns:a16="http://schemas.microsoft.com/office/drawing/2014/main" val="20004"/>
                    </a:ext>
                  </a:extLst>
                </a:gridCol>
              </a:tblGrid>
              <a:tr h="826192">
                <a:tc>
                  <a:txBody>
                    <a:bodyPr/>
                    <a:lstStyle/>
                    <a:p>
                      <a:pPr algn="ctr">
                        <a:lnSpc>
                          <a:spcPct val="100000"/>
                        </a:lnSpc>
                        <a:spcAft>
                          <a:spcPts val="0"/>
                        </a:spcAft>
                      </a:pPr>
                      <a:r>
                        <a:rPr lang="en-US" sz="1600" b="1" dirty="0">
                          <a:effectLst/>
                          <a:latin typeface="Arial" panose="020B0604020202020204" pitchFamily="34" charset="0"/>
                          <a:ea typeface="Calibri" panose="020F0502020204030204" pitchFamily="34" charset="0"/>
                          <a:cs typeface="Arial" panose="020B0604020202020204" pitchFamily="34" charset="0"/>
                        </a:rPr>
                        <a:t>Programmes</a:t>
                      </a:r>
                      <a:r>
                        <a:rPr lang="en-US" sz="1600" b="1" baseline="0" dirty="0">
                          <a:effectLst/>
                          <a:latin typeface="Arial" panose="020B0604020202020204" pitchFamily="34" charset="0"/>
                          <a:ea typeface="Calibri" panose="020F0502020204030204" pitchFamily="34" charset="0"/>
                          <a:cs typeface="Arial" panose="020B0604020202020204" pitchFamily="34" charset="0"/>
                        </a:rPr>
                        <a:t> and </a:t>
                      </a:r>
                      <a:r>
                        <a:rPr lang="en-US" sz="1600" b="1" dirty="0">
                          <a:effectLst/>
                          <a:latin typeface="Arial" panose="020B0604020202020204" pitchFamily="34" charset="0"/>
                          <a:ea typeface="Calibri" panose="020F0502020204030204" pitchFamily="34" charset="0"/>
                          <a:cs typeface="Arial" panose="020B0604020202020204" pitchFamily="34" charset="0"/>
                        </a:rPr>
                        <a:t>Sub Programme</a:t>
                      </a:r>
                      <a:endParaRPr lang="en-US" sz="1600" dirty="0">
                        <a:effectLst/>
                        <a:latin typeface="Calibri" panose="020F0502020204030204" pitchFamily="34" charset="0"/>
                      </a:endParaRPr>
                    </a:p>
                  </a:txBody>
                  <a:tcPr marL="38576" marR="38576" marT="0" marB="0">
                    <a:solidFill>
                      <a:schemeClr val="accent3">
                        <a:lumMod val="60000"/>
                        <a:lumOff val="40000"/>
                      </a:schemeClr>
                    </a:solidFill>
                  </a:tcPr>
                </a:tc>
                <a:tc>
                  <a:txBody>
                    <a:bodyPr/>
                    <a:lstStyle/>
                    <a:p>
                      <a:pPr>
                        <a:lnSpc>
                          <a:spcPct val="100000"/>
                        </a:lnSpc>
                      </a:pPr>
                      <a:r>
                        <a:rPr lang="en-US" sz="1600" b="1" kern="1200" dirty="0">
                          <a:solidFill>
                            <a:schemeClr val="tx1"/>
                          </a:solidFill>
                          <a:effectLst/>
                          <a:latin typeface="+mn-lt"/>
                          <a:ea typeface="+mn-ea"/>
                          <a:cs typeface="+mn-cs"/>
                        </a:rPr>
                        <a:t>Total number of 2019/20 PPIs</a:t>
                      </a:r>
                      <a:r>
                        <a:rPr lang="en-US" sz="1600" b="1" kern="1200" baseline="0" dirty="0">
                          <a:solidFill>
                            <a:schemeClr val="tx1"/>
                          </a:solidFill>
                          <a:effectLst/>
                          <a:latin typeface="+mn-lt"/>
                          <a:ea typeface="+mn-ea"/>
                          <a:cs typeface="+mn-cs"/>
                        </a:rPr>
                        <a:t> </a:t>
                      </a:r>
                      <a:r>
                        <a:rPr lang="en-US" sz="1600" b="1" kern="1200" dirty="0">
                          <a:solidFill>
                            <a:schemeClr val="tx1"/>
                          </a:solidFill>
                          <a:effectLst/>
                          <a:latin typeface="+mn-lt"/>
                          <a:ea typeface="+mn-ea"/>
                          <a:cs typeface="+mn-cs"/>
                        </a:rPr>
                        <a:t>annual targets</a:t>
                      </a:r>
                      <a:endParaRPr lang="en-US" sz="1600" dirty="0">
                        <a:effectLst/>
                        <a:latin typeface="Calibri" panose="020F0502020204030204" pitchFamily="34" charset="0"/>
                      </a:endParaRPr>
                    </a:p>
                  </a:txBody>
                  <a:tcPr marL="38576" marR="38576" marT="0" marB="0">
                    <a:solidFill>
                      <a:schemeClr val="accent3">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mn-lt"/>
                          <a:ea typeface="+mn-ea"/>
                          <a:cs typeface="+mn-cs"/>
                        </a:rPr>
                        <a:t>Number and % of targets </a:t>
                      </a:r>
                      <a:r>
                        <a:rPr kumimoji="0" lang="en-US" sz="1600" b="1" i="0" u="none" strike="noStrike" kern="1200" cap="none" spc="0" normalizeH="0" baseline="0" noProof="0" dirty="0">
                          <a:ln>
                            <a:noFill/>
                          </a:ln>
                          <a:solidFill>
                            <a:schemeClr val="tx1"/>
                          </a:solidFill>
                          <a:effectLst/>
                          <a:uLnTx/>
                          <a:uFillTx/>
                          <a:latin typeface="+mn-lt"/>
                          <a:ea typeface="+mn-ea"/>
                          <a:cs typeface="+mn-cs"/>
                        </a:rPr>
                        <a:t>achieved</a:t>
                      </a:r>
                      <a:endParaRPr lang="en-US" sz="1600" dirty="0">
                        <a:solidFill>
                          <a:schemeClr val="tx1"/>
                        </a:solidFill>
                        <a:effectLst/>
                        <a:latin typeface="Calibri" panose="020F0502020204030204" pitchFamily="34" charset="0"/>
                      </a:endParaRPr>
                    </a:p>
                  </a:txBody>
                  <a:tcPr marL="38576" marR="38576" marT="0" marB="0">
                    <a:solidFill>
                      <a:schemeClr val="accent3">
                        <a:lumMod val="60000"/>
                        <a:lumOff val="40000"/>
                      </a:schemeClr>
                    </a:solidFill>
                  </a:tcPr>
                </a:tc>
                <a:tc>
                  <a:txBody>
                    <a:bodyPr/>
                    <a:lstStyle/>
                    <a:p>
                      <a:pPr algn="l">
                        <a:lnSpc>
                          <a:spcPct val="100000"/>
                        </a:lnSpc>
                        <a:spcAft>
                          <a:spcPts val="0"/>
                        </a:spcAft>
                      </a:pPr>
                      <a:r>
                        <a:rPr lang="en-US" sz="1600" b="1" dirty="0">
                          <a:solidFill>
                            <a:schemeClr val="tx1"/>
                          </a:solidFill>
                          <a:effectLst/>
                          <a:latin typeface="+mj-lt"/>
                        </a:rPr>
                        <a:t>Number and % of targets not achieved</a:t>
                      </a:r>
                    </a:p>
                  </a:txBody>
                  <a:tcPr marL="38576" marR="38576" marT="0" marB="0">
                    <a:solidFill>
                      <a:schemeClr val="accent3">
                        <a:lumMod val="60000"/>
                        <a:lumOff val="40000"/>
                      </a:schemeClr>
                    </a:solidFill>
                  </a:tcPr>
                </a:tc>
                <a:extLst>
                  <a:ext uri="{0D108BD9-81ED-4DB2-BD59-A6C34878D82A}">
                    <a16:rowId xmlns:a16="http://schemas.microsoft.com/office/drawing/2014/main" val="10000"/>
                  </a:ext>
                </a:extLst>
              </a:tr>
              <a:tr h="413096">
                <a:tc>
                  <a:txBody>
                    <a:bodyPr/>
                    <a:lstStyle/>
                    <a:p>
                      <a:pPr algn="just">
                        <a:lnSpc>
                          <a:spcPct val="150000"/>
                        </a:lnSpc>
                        <a:spcAft>
                          <a:spcPts val="0"/>
                        </a:spcAft>
                      </a:pPr>
                      <a:r>
                        <a:rPr lang="en-US" sz="1600" b="0" dirty="0">
                          <a:effectLst/>
                          <a:latin typeface="+mn-lt"/>
                          <a:cs typeface="Arial" panose="020B0604020202020204" pitchFamily="34" charset="0"/>
                        </a:rPr>
                        <a:t>Administration </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2</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2 (100%)</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0 (0%)</a:t>
                      </a:r>
                    </a:p>
                  </a:txBody>
                  <a:tcPr marL="38576" marR="38576" marT="0" marB="0">
                    <a:solidFill>
                      <a:schemeClr val="bg1"/>
                    </a:solidFill>
                  </a:tcPr>
                </a:tc>
                <a:extLst>
                  <a:ext uri="{0D108BD9-81ED-4DB2-BD59-A6C34878D82A}">
                    <a16:rowId xmlns:a16="http://schemas.microsoft.com/office/drawing/2014/main" val="10001"/>
                  </a:ext>
                </a:extLst>
              </a:tr>
              <a:tr h="826192">
                <a:tc>
                  <a:txBody>
                    <a:bodyPr/>
                    <a:lstStyle/>
                    <a:p>
                      <a:pPr algn="just">
                        <a:lnSpc>
                          <a:spcPct val="150000"/>
                        </a:lnSpc>
                        <a:spcAft>
                          <a:spcPts val="0"/>
                        </a:spcAft>
                      </a:pPr>
                      <a:r>
                        <a:rPr lang="en-US" sz="1600" b="0" dirty="0">
                          <a:effectLst/>
                          <a:latin typeface="+mn-lt"/>
                          <a:cs typeface="Arial" panose="020B0604020202020204" pitchFamily="34" charset="0"/>
                        </a:rPr>
                        <a:t>Research, Policy and Legislation</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4</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4 (100%)</a:t>
                      </a:r>
                    </a:p>
                  </a:txBody>
                  <a:tcPr marL="38576" marR="38576" marT="0" marB="0">
                    <a:solidFill>
                      <a:schemeClr val="bg1"/>
                    </a:solidFill>
                  </a:tcPr>
                </a:tc>
                <a:tc>
                  <a:txBody>
                    <a:bodyPr/>
                    <a:lstStyle/>
                    <a:p>
                      <a:pPr algn="ctr">
                        <a:lnSpc>
                          <a:spcPct val="150000"/>
                        </a:lnSpc>
                        <a:spcAft>
                          <a:spcPts val="0"/>
                        </a:spcAft>
                      </a:pPr>
                      <a:r>
                        <a:rPr lang="en-US" sz="1600" b="0" baseline="0" dirty="0">
                          <a:solidFill>
                            <a:schemeClr val="tx1"/>
                          </a:solidFill>
                          <a:effectLst/>
                          <a:latin typeface="+mn-lt"/>
                        </a:rPr>
                        <a:t>0 (0%)</a:t>
                      </a:r>
                      <a:endParaRPr lang="en-US" sz="1600" b="0" dirty="0">
                        <a:solidFill>
                          <a:schemeClr val="tx1"/>
                        </a:solidFill>
                        <a:effectLst/>
                        <a:latin typeface="+mn-lt"/>
                      </a:endParaRPr>
                    </a:p>
                  </a:txBody>
                  <a:tcPr marL="38576" marR="38576" marT="0" marB="0">
                    <a:solidFill>
                      <a:schemeClr val="bg1"/>
                    </a:solidFill>
                  </a:tcPr>
                </a:tc>
                <a:extLst>
                  <a:ext uri="{0D108BD9-81ED-4DB2-BD59-A6C34878D82A}">
                    <a16:rowId xmlns:a16="http://schemas.microsoft.com/office/drawing/2014/main" val="10002"/>
                  </a:ext>
                </a:extLst>
              </a:tr>
              <a:tr h="826192">
                <a:tc>
                  <a:txBody>
                    <a:bodyPr/>
                    <a:lstStyle/>
                    <a:p>
                      <a:pPr algn="l">
                        <a:lnSpc>
                          <a:spcPct val="150000"/>
                        </a:lnSpc>
                        <a:spcAft>
                          <a:spcPts val="0"/>
                        </a:spcAft>
                      </a:pPr>
                      <a:r>
                        <a:rPr lang="en-US" sz="1600" b="0" dirty="0">
                          <a:solidFill>
                            <a:schemeClr val="tx1"/>
                          </a:solidFill>
                          <a:effectLst/>
                          <a:latin typeface="+mn-lt"/>
                          <a:cs typeface="Arial" panose="020B0604020202020204" pitchFamily="34" charset="0"/>
                        </a:rPr>
                        <a:t>Institutional Support and Coordination</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5</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5(100%)</a:t>
                      </a:r>
                    </a:p>
                  </a:txBody>
                  <a:tcPr marL="38576" marR="38576" marT="0" marB="0">
                    <a:solidFill>
                      <a:schemeClr val="bg1"/>
                    </a:solidFill>
                  </a:tcPr>
                </a:tc>
                <a:tc>
                  <a:txBody>
                    <a:bodyPr/>
                    <a:lstStyle/>
                    <a:p>
                      <a:pPr marL="0" marR="0" algn="ctr">
                        <a:lnSpc>
                          <a:spcPct val="115000"/>
                        </a:lnSpc>
                        <a:spcBef>
                          <a:spcPts val="0"/>
                        </a:spcBef>
                        <a:spcAft>
                          <a:spcPts val="0"/>
                        </a:spcAft>
                      </a:pPr>
                      <a:r>
                        <a:rPr lang="en-US" sz="1600" b="0" dirty="0">
                          <a:solidFill>
                            <a:schemeClr val="tx1"/>
                          </a:solidFill>
                          <a:effectLst/>
                          <a:latin typeface="+mn-lt"/>
                          <a:ea typeface="Calibri" panose="020F0502020204030204" pitchFamily="34" charset="0"/>
                          <a:cs typeface="Arial" panose="020B0604020202020204" pitchFamily="34" charset="0"/>
                        </a:rPr>
                        <a:t>0 (0%)</a:t>
                      </a:r>
                    </a:p>
                    <a:p>
                      <a:pPr marL="0" marR="0" algn="ctr">
                        <a:lnSpc>
                          <a:spcPct val="115000"/>
                        </a:lnSpc>
                        <a:spcBef>
                          <a:spcPts val="0"/>
                        </a:spcBef>
                        <a:spcAft>
                          <a:spcPts val="0"/>
                        </a:spcAft>
                      </a:pPr>
                      <a:endParaRPr lang="en-US" sz="1600" b="0" dirty="0">
                        <a:solidFill>
                          <a:schemeClr val="tx1"/>
                        </a:solidFill>
                        <a:effectLst/>
                        <a:latin typeface="+mn-lt"/>
                        <a:ea typeface="Calibri" panose="020F0502020204030204" pitchFamily="34" charset="0"/>
                        <a:cs typeface="Arial" panose="020B0604020202020204" pitchFamily="34" charset="0"/>
                      </a:endParaRPr>
                    </a:p>
                  </a:txBody>
                  <a:tcPr marL="38576" marR="38576" marT="0" marB="0">
                    <a:solidFill>
                      <a:schemeClr val="bg1"/>
                    </a:solidFill>
                  </a:tcPr>
                </a:tc>
                <a:extLst>
                  <a:ext uri="{0D108BD9-81ED-4DB2-BD59-A6C34878D82A}">
                    <a16:rowId xmlns:a16="http://schemas.microsoft.com/office/drawing/2014/main" val="10003"/>
                  </a:ext>
                </a:extLst>
              </a:tr>
              <a:tr h="826192">
                <a:tc>
                  <a:txBody>
                    <a:bodyPr/>
                    <a:lstStyle/>
                    <a:p>
                      <a:pPr algn="just">
                        <a:lnSpc>
                          <a:spcPct val="150000"/>
                        </a:lnSpc>
                        <a:spcAft>
                          <a:spcPts val="0"/>
                        </a:spcAft>
                      </a:pPr>
                      <a:r>
                        <a:rPr lang="en-US" sz="1600" b="0" dirty="0">
                          <a:solidFill>
                            <a:schemeClr val="tx1"/>
                          </a:solidFill>
                          <a:effectLst/>
                          <a:latin typeface="+mn-lt"/>
                          <a:cs typeface="Arial" panose="020B0604020202020204" pitchFamily="34" charset="0"/>
                        </a:rPr>
                        <a:t>National House of Traditional Leaders</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5</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5(100%)</a:t>
                      </a:r>
                    </a:p>
                  </a:txBody>
                  <a:tcPr marL="38576" marR="38576" marT="0" marB="0">
                    <a:solidFill>
                      <a:schemeClr val="bg1"/>
                    </a:solidFill>
                  </a:tcPr>
                </a:tc>
                <a:tc>
                  <a:txBody>
                    <a:bodyPr/>
                    <a:lstStyle/>
                    <a:p>
                      <a:pPr marL="0" marR="0" algn="ctr">
                        <a:lnSpc>
                          <a:spcPct val="115000"/>
                        </a:lnSpc>
                        <a:spcBef>
                          <a:spcPts val="0"/>
                        </a:spcBef>
                        <a:spcAft>
                          <a:spcPts val="0"/>
                        </a:spcAft>
                      </a:pPr>
                      <a:r>
                        <a:rPr lang="en-US" sz="1600" b="0" dirty="0">
                          <a:solidFill>
                            <a:schemeClr val="tx1"/>
                          </a:solidFill>
                          <a:effectLst/>
                          <a:latin typeface="+mn-lt"/>
                          <a:ea typeface="Calibri" panose="020F0502020204030204" pitchFamily="34" charset="0"/>
                          <a:cs typeface="Arial" panose="020B0604020202020204" pitchFamily="34" charset="0"/>
                        </a:rPr>
                        <a:t>0 (0%)</a:t>
                      </a:r>
                    </a:p>
                    <a:p>
                      <a:pPr marL="0" marR="0" algn="ctr">
                        <a:lnSpc>
                          <a:spcPct val="115000"/>
                        </a:lnSpc>
                        <a:spcBef>
                          <a:spcPts val="0"/>
                        </a:spcBef>
                        <a:spcAft>
                          <a:spcPts val="0"/>
                        </a:spcAft>
                      </a:pPr>
                      <a:endParaRPr lang="en-US" sz="1600" b="0" dirty="0">
                        <a:solidFill>
                          <a:schemeClr val="tx1"/>
                        </a:solidFill>
                        <a:effectLst/>
                        <a:latin typeface="+mn-lt"/>
                        <a:ea typeface="Calibri" panose="020F0502020204030204" pitchFamily="34" charset="0"/>
                        <a:cs typeface="Arial" panose="020B0604020202020204" pitchFamily="34" charset="0"/>
                      </a:endParaRPr>
                    </a:p>
                  </a:txBody>
                  <a:tcPr marL="38576" marR="38576" marT="0" marB="0">
                    <a:solidFill>
                      <a:schemeClr val="bg1"/>
                    </a:solidFill>
                  </a:tcPr>
                </a:tc>
                <a:extLst>
                  <a:ext uri="{0D108BD9-81ED-4DB2-BD59-A6C34878D82A}">
                    <a16:rowId xmlns:a16="http://schemas.microsoft.com/office/drawing/2014/main" val="10004"/>
                  </a:ext>
                </a:extLst>
              </a:tr>
              <a:tr h="55079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ZA" sz="1600" b="1" u="none" strike="noStrike" dirty="0">
                          <a:solidFill>
                            <a:schemeClr val="tx1"/>
                          </a:solidFill>
                          <a:effectLst/>
                          <a:latin typeface="+mn-lt"/>
                          <a:cs typeface="Arial" pitchFamily="34" charset="0"/>
                        </a:rPr>
                        <a:t>Total </a:t>
                      </a:r>
                      <a:endParaRPr lang="en-ZA" sz="1600" b="1" i="0" u="none" strike="noStrike" dirty="0">
                        <a:solidFill>
                          <a:schemeClr val="tx1"/>
                        </a:solidFill>
                        <a:effectLst/>
                        <a:latin typeface="+mn-lt"/>
                        <a:cs typeface="Arial" pitchFamily="34" charset="0"/>
                      </a:endParaRPr>
                    </a:p>
                    <a:p>
                      <a:pPr algn="l" rtl="0" fontAlgn="ctr"/>
                      <a:endParaRPr lang="en-ZA" sz="1600" b="1" i="0" u="none" strike="noStrike" dirty="0">
                        <a:solidFill>
                          <a:schemeClr val="tx1"/>
                        </a:solidFill>
                        <a:effectLst/>
                        <a:latin typeface="+mn-lt"/>
                        <a:cs typeface="Arial" pitchFamily="34" charset="0"/>
                      </a:endParaRPr>
                    </a:p>
                  </a:txBody>
                  <a:tcPr marL="0" marR="0" marT="0" marB="0" anchor="ctr">
                    <a:solidFill>
                      <a:schemeClr val="accent3">
                        <a:lumMod val="60000"/>
                        <a:lumOff val="40000"/>
                      </a:schemeClr>
                    </a:solidFill>
                  </a:tcPr>
                </a:tc>
                <a:tc>
                  <a:txBody>
                    <a:bodyPr/>
                    <a:lstStyle/>
                    <a:p>
                      <a:pPr algn="ctr">
                        <a:lnSpc>
                          <a:spcPct val="150000"/>
                        </a:lnSpc>
                        <a:spcAft>
                          <a:spcPts val="0"/>
                        </a:spcAft>
                      </a:pPr>
                      <a:r>
                        <a:rPr lang="en-US" sz="1600" b="1">
                          <a:solidFill>
                            <a:schemeClr val="tx1"/>
                          </a:solidFill>
                          <a:effectLst/>
                          <a:latin typeface="+mn-lt"/>
                        </a:rPr>
                        <a:t>16</a:t>
                      </a:r>
                      <a:endParaRPr lang="en-US" sz="1600" b="1" dirty="0">
                        <a:solidFill>
                          <a:schemeClr val="tx1"/>
                        </a:solidFill>
                        <a:effectLst/>
                        <a:latin typeface="+mn-lt"/>
                      </a:endParaRPr>
                    </a:p>
                  </a:txBody>
                  <a:tcPr marL="38576" marR="38576" marT="0" marB="0">
                    <a:solidFill>
                      <a:schemeClr val="accent3">
                        <a:lumMod val="60000"/>
                        <a:lumOff val="40000"/>
                      </a:schemeClr>
                    </a:solidFill>
                  </a:tcPr>
                </a:tc>
                <a:tc>
                  <a:txBody>
                    <a:bodyPr/>
                    <a:lstStyle/>
                    <a:p>
                      <a:pPr algn="ctr">
                        <a:lnSpc>
                          <a:spcPct val="150000"/>
                        </a:lnSpc>
                        <a:spcAft>
                          <a:spcPts val="0"/>
                        </a:spcAft>
                      </a:pPr>
                      <a:r>
                        <a:rPr lang="en-US" sz="1600" b="1" dirty="0">
                          <a:solidFill>
                            <a:schemeClr val="tx1"/>
                          </a:solidFill>
                          <a:effectLst/>
                          <a:latin typeface="+mn-lt"/>
                        </a:rPr>
                        <a:t>16(100%)</a:t>
                      </a:r>
                    </a:p>
                  </a:txBody>
                  <a:tcPr marL="38576" marR="38576" marT="0" marB="0">
                    <a:solidFill>
                      <a:schemeClr val="accent3">
                        <a:lumMod val="60000"/>
                        <a:lumOff val="40000"/>
                      </a:schemeClr>
                    </a:solidFill>
                  </a:tcPr>
                </a:tc>
                <a:tc>
                  <a:txBody>
                    <a:bodyPr/>
                    <a:lstStyle/>
                    <a:p>
                      <a:pPr algn="ctr">
                        <a:lnSpc>
                          <a:spcPct val="150000"/>
                        </a:lnSpc>
                        <a:spcAft>
                          <a:spcPts val="0"/>
                        </a:spcAft>
                      </a:pPr>
                      <a:r>
                        <a:rPr lang="en-US" sz="1600" b="1" dirty="0">
                          <a:solidFill>
                            <a:schemeClr val="tx1"/>
                          </a:solidFill>
                          <a:effectLst/>
                          <a:latin typeface="+mn-lt"/>
                        </a:rPr>
                        <a:t>0 (0%)</a:t>
                      </a:r>
                    </a:p>
                  </a:txBody>
                  <a:tcPr marL="38576" marR="38576" marT="0" marB="0">
                    <a:solidFill>
                      <a:schemeClr val="accent3">
                        <a:lumMod val="60000"/>
                        <a:lumOff val="40000"/>
                      </a:schemeClr>
                    </a:solidFill>
                  </a:tcPr>
                </a:tc>
                <a:extLst>
                  <a:ext uri="{0D108BD9-81ED-4DB2-BD59-A6C34878D82A}">
                    <a16:rowId xmlns:a16="http://schemas.microsoft.com/office/drawing/2014/main" val="2871896726"/>
                  </a:ext>
                </a:extLst>
              </a:tr>
            </a:tbl>
          </a:graphicData>
        </a:graphic>
      </p:graphicFrame>
      <p:sp>
        <p:nvSpPr>
          <p:cNvPr id="2" name="TextBox 1"/>
          <p:cNvSpPr txBox="1"/>
          <p:nvPr/>
        </p:nvSpPr>
        <p:spPr>
          <a:xfrm>
            <a:off x="8028384" y="6309320"/>
            <a:ext cx="354584" cy="276999"/>
          </a:xfrm>
          <a:prstGeom prst="rect">
            <a:avLst/>
          </a:prstGeom>
          <a:noFill/>
        </p:spPr>
        <p:txBody>
          <a:bodyPr wrap="none" rtlCol="0">
            <a:spAutoFit/>
          </a:bodyPr>
          <a:lstStyle/>
          <a:p>
            <a:r>
              <a:rPr lang="en-ZA" sz="1200" dirty="0"/>
              <a:t>13</a:t>
            </a:r>
          </a:p>
        </p:txBody>
      </p:sp>
    </p:spTree>
    <p:extLst>
      <p:ext uri="{BB962C8B-B14F-4D97-AF65-F5344CB8AC3E}">
        <p14:creationId xmlns:p14="http://schemas.microsoft.com/office/powerpoint/2010/main" val="2888057933"/>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5"/>
          <p:cNvSpPr>
            <a:spLocks noGrp="1"/>
          </p:cNvSpPr>
          <p:nvPr>
            <p:ph type="title"/>
          </p:nvPr>
        </p:nvSpPr>
        <p:spPr>
          <a:xfrm>
            <a:off x="3326606" y="3508772"/>
            <a:ext cx="4371975" cy="361950"/>
          </a:xfrm>
        </p:spPr>
        <p:txBody>
          <a:bodyPr rtlCol="0">
            <a:normAutofit fontScale="90000"/>
          </a:bodyPr>
          <a:lstStyle/>
          <a:p>
            <a:pPr>
              <a:defRPr/>
            </a:pPr>
            <a:r>
              <a:rPr lang="en-US" sz="1575"/>
              <a:t/>
            </a:r>
            <a:br>
              <a:rPr lang="en-US" sz="1575"/>
            </a:br>
            <a:r>
              <a:rPr lang="en-US" sz="1575"/>
              <a:t/>
            </a:r>
            <a:br>
              <a:rPr lang="en-US" sz="1575"/>
            </a:br>
            <a:r>
              <a:rPr lang="en-US" sz="1575"/>
              <a:t/>
            </a:r>
            <a:br>
              <a:rPr lang="en-US" sz="1575"/>
            </a:br>
            <a:r>
              <a:rPr lang="en-US" sz="1575"/>
              <a:t/>
            </a:r>
            <a:br>
              <a:rPr lang="en-US" sz="1575"/>
            </a:br>
            <a:r>
              <a:rPr lang="en-US"/>
              <a:t/>
            </a:r>
            <a:br>
              <a:rPr lang="en-US"/>
            </a:br>
            <a:endParaRPr lang="en-US" sz="1575"/>
          </a:p>
        </p:txBody>
      </p:sp>
      <p:sp>
        <p:nvSpPr>
          <p:cNvPr id="41988" name="Slide Number Placeholder 3"/>
          <p:cNvSpPr>
            <a:spLocks noGrp="1"/>
          </p:cNvSpPr>
          <p:nvPr>
            <p:ph type="sldNum" sz="quarter" idx="11"/>
          </p:nvPr>
        </p:nvSpPr>
        <p:spPr bwMode="auto">
          <a:xfrm>
            <a:off x="2101454" y="5042297"/>
            <a:ext cx="257175" cy="2571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417910" indent="-160735">
              <a:spcBef>
                <a:spcPct val="20000"/>
              </a:spcBef>
              <a:buFont typeface="Arial" panose="020B0604020202020204" pitchFamily="34" charset="0"/>
              <a:buChar char="–"/>
              <a:defRPr sz="1575">
                <a:solidFill>
                  <a:schemeClr val="tx1"/>
                </a:solidFill>
                <a:latin typeface="Calibri" panose="020F0502020204030204" pitchFamily="34" charset="0"/>
              </a:defRPr>
            </a:lvl2pPr>
            <a:lvl3pPr marL="642938" indent="-128588">
              <a:spcBef>
                <a:spcPct val="20000"/>
              </a:spcBef>
              <a:buFont typeface="Arial" panose="020B0604020202020204" pitchFamily="34" charset="0"/>
              <a:buChar char="•"/>
              <a:defRPr sz="1350">
                <a:solidFill>
                  <a:schemeClr val="tx1"/>
                </a:solidFill>
                <a:latin typeface="Calibri" panose="020F0502020204030204" pitchFamily="34" charset="0"/>
              </a:defRPr>
            </a:lvl3pPr>
            <a:lvl4pPr marL="900113" indent="-128588">
              <a:spcBef>
                <a:spcPct val="20000"/>
              </a:spcBef>
              <a:buFont typeface="Arial" panose="020B0604020202020204" pitchFamily="34" charset="0"/>
              <a:buChar char="–"/>
              <a:defRPr sz="1125">
                <a:solidFill>
                  <a:schemeClr val="tx1"/>
                </a:solidFill>
                <a:latin typeface="Calibri" panose="020F0502020204030204" pitchFamily="34" charset="0"/>
              </a:defRPr>
            </a:lvl4pPr>
            <a:lvl5pPr marL="1157288" indent="-128588">
              <a:spcBef>
                <a:spcPct val="20000"/>
              </a:spcBef>
              <a:buFont typeface="Arial" panose="020B0604020202020204" pitchFamily="34" charset="0"/>
              <a:buChar char="»"/>
              <a:defRPr sz="1125">
                <a:solidFill>
                  <a:schemeClr val="tx1"/>
                </a:solidFill>
                <a:latin typeface="Calibri" panose="020F0502020204030204" pitchFamily="34" charset="0"/>
              </a:defRPr>
            </a:lvl5pPr>
            <a:lvl6pPr marL="1414463"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671638"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928813"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2185988"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EB0631E-0C13-4F9A-82DD-D71FAD68211C}" type="slidenum">
              <a:rPr kumimoji="0" lang="en-US" altLang="en-US" sz="788" b="0" i="0" u="none" strike="noStrike" kern="1200" cap="none" spc="0" normalizeH="0" baseline="0" noProof="0">
                <a:ln>
                  <a:noFill/>
                </a:ln>
                <a:solidFill>
                  <a:srgbClr val="FFFFFF"/>
                </a:solidFill>
                <a:effectLst/>
                <a:uLnTx/>
                <a:uFillTx/>
                <a:latin typeface="Franklin Gothic Book" panose="020B05030201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788" b="0" i="0" u="none" strike="noStrike" kern="1200" cap="none" spc="0" normalizeH="0" baseline="0" noProof="0">
              <a:ln>
                <a:noFill/>
              </a:ln>
              <a:solidFill>
                <a:srgbClr val="FFFFFF"/>
              </a:solidFill>
              <a:effectLst/>
              <a:uLnTx/>
              <a:uFillTx/>
              <a:latin typeface="Franklin Gothic Book" panose="020B0503020102020204" pitchFamily="34" charset="0"/>
              <a:ea typeface="ＭＳ Ｐゴシック" panose="020B0600070205080204" pitchFamily="34" charset="-128"/>
              <a:cs typeface="Arial" panose="020B0604020202020204" pitchFamily="34" charset="0"/>
            </a:endParaRPr>
          </a:p>
        </p:txBody>
      </p:sp>
      <p:sp>
        <p:nvSpPr>
          <p:cNvPr id="9" name="Title 1"/>
          <p:cNvSpPr txBox="1">
            <a:spLocks/>
          </p:cNvSpPr>
          <p:nvPr/>
        </p:nvSpPr>
        <p:spPr bwMode="auto">
          <a:xfrm>
            <a:off x="0" y="0"/>
            <a:ext cx="9144000" cy="882637"/>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rmAutofit fontScale="97500"/>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a:defRPr/>
            </a:pPr>
            <a:r>
              <a:rPr lang="en-ZA" sz="2000" dirty="0">
                <a:ea typeface="MS PGothic" pitchFamily="34" charset="-128"/>
              </a:rPr>
              <a:t>SUMMARY OF OVERALL DTA PERFORMANCE ON 2019/20 PPIs ANNUAL TARGETS  </a:t>
            </a:r>
          </a:p>
        </p:txBody>
      </p:sp>
      <p:sp>
        <p:nvSpPr>
          <p:cNvPr id="7" name="TextBox 6"/>
          <p:cNvSpPr txBox="1"/>
          <p:nvPr/>
        </p:nvSpPr>
        <p:spPr>
          <a:xfrm flipH="1">
            <a:off x="179512" y="918011"/>
            <a:ext cx="8557542" cy="1569660"/>
          </a:xfrm>
          <a:prstGeom prst="rect">
            <a:avLst/>
          </a:prstGeom>
          <a:noFill/>
        </p:spPr>
        <p:txBody>
          <a:bodyPr wrap="square" rtlCol="0">
            <a:spAutoFit/>
          </a:bodyPr>
          <a:lstStyle/>
          <a:p>
            <a:endParaRPr lang="en-ZA" sz="1600" b="1" dirty="0">
              <a:solidFill>
                <a:srgbClr val="00B050"/>
              </a:solidFill>
              <a:ea typeface="MS PGothic" pitchFamily="34" charset="-128"/>
            </a:endParaRPr>
          </a:p>
          <a:p>
            <a:r>
              <a:rPr lang="en-ZA" sz="1600" b="1" dirty="0">
                <a:ea typeface="MS PGothic" pitchFamily="34" charset="-128"/>
              </a:rPr>
              <a:t>The Department had 16 </a:t>
            </a:r>
            <a:r>
              <a:rPr lang="en-US" sz="1600" b="1" dirty="0">
                <a:ea typeface="MS PGothic" pitchFamily="34" charset="-128"/>
              </a:rPr>
              <a:t>Programme Performance Indicators (PPIs)</a:t>
            </a:r>
            <a:r>
              <a:rPr lang="en-ZA" sz="1600" b="1" dirty="0">
                <a:ea typeface="MS PGothic" pitchFamily="34" charset="-128"/>
              </a:rPr>
              <a:t> for 2019/20 of which:</a:t>
            </a:r>
          </a:p>
          <a:p>
            <a:endParaRPr lang="en-ZA" sz="1600" b="1" dirty="0">
              <a:ea typeface="MS PGothic" pitchFamily="34" charset="-128"/>
            </a:endParaRPr>
          </a:p>
          <a:p>
            <a:pPr marL="285750" indent="-285750">
              <a:buFont typeface="Wingdings" panose="05000000000000000000" pitchFamily="2" charset="2"/>
              <a:buChar char="ü"/>
            </a:pPr>
            <a:r>
              <a:rPr lang="en-ZA" sz="1600" b="1" dirty="0">
                <a:ea typeface="MS PGothic" pitchFamily="34" charset="-128"/>
              </a:rPr>
              <a:t>16/16 (100%) were </a:t>
            </a:r>
            <a:r>
              <a:rPr lang="en-ZA" sz="1600" b="1" dirty="0">
                <a:solidFill>
                  <a:srgbClr val="00B050"/>
                </a:solidFill>
                <a:ea typeface="MS PGothic" pitchFamily="34" charset="-128"/>
              </a:rPr>
              <a:t>achieved</a:t>
            </a:r>
          </a:p>
          <a:p>
            <a:endParaRPr lang="en-ZA" sz="1600" b="1" dirty="0">
              <a:solidFill>
                <a:srgbClr val="00B050"/>
              </a:solidFill>
            </a:endParaRPr>
          </a:p>
        </p:txBody>
      </p:sp>
      <p:pic>
        <p:nvPicPr>
          <p:cNvPr id="3" name="Picture 2"/>
          <p:cNvPicPr>
            <a:picLocks noChangeAspect="1"/>
          </p:cNvPicPr>
          <p:nvPr/>
        </p:nvPicPr>
        <p:blipFill>
          <a:blip r:embed="rId2"/>
          <a:stretch>
            <a:fillRect/>
          </a:stretch>
        </p:blipFill>
        <p:spPr>
          <a:xfrm>
            <a:off x="323528" y="2708920"/>
            <a:ext cx="7776864" cy="2952328"/>
          </a:xfrm>
          <a:prstGeom prst="rect">
            <a:avLst/>
          </a:prstGeom>
        </p:spPr>
      </p:pic>
      <p:sp>
        <p:nvSpPr>
          <p:cNvPr id="2" name="TextBox 1"/>
          <p:cNvSpPr txBox="1"/>
          <p:nvPr/>
        </p:nvSpPr>
        <p:spPr>
          <a:xfrm>
            <a:off x="8244408" y="6309320"/>
            <a:ext cx="354584" cy="276999"/>
          </a:xfrm>
          <a:prstGeom prst="rect">
            <a:avLst/>
          </a:prstGeom>
          <a:noFill/>
        </p:spPr>
        <p:txBody>
          <a:bodyPr wrap="none" rtlCol="0">
            <a:spAutoFit/>
          </a:bodyPr>
          <a:lstStyle/>
          <a:p>
            <a:r>
              <a:rPr lang="en-ZA" sz="1200" dirty="0"/>
              <a:t>14</a:t>
            </a:r>
          </a:p>
        </p:txBody>
      </p:sp>
    </p:spTree>
    <p:extLst>
      <p:ext uri="{BB962C8B-B14F-4D97-AF65-F5344CB8AC3E}">
        <p14:creationId xmlns:p14="http://schemas.microsoft.com/office/powerpoint/2010/main" val="2318822757"/>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999661842"/>
              </p:ext>
            </p:extLst>
          </p:nvPr>
        </p:nvGraphicFramePr>
        <p:xfrm>
          <a:off x="2" y="700319"/>
          <a:ext cx="9143999" cy="5269966"/>
        </p:xfrm>
        <a:graphic>
          <a:graphicData uri="http://schemas.openxmlformats.org/drawingml/2006/table">
            <a:tbl>
              <a:tblPr firstRow="1" bandRow="1"/>
              <a:tblGrid>
                <a:gridCol w="2535730">
                  <a:extLst>
                    <a:ext uri="{9D8B030D-6E8A-4147-A177-3AD203B41FA5}">
                      <a16:colId xmlns:a16="http://schemas.microsoft.com/office/drawing/2014/main" val="20000"/>
                    </a:ext>
                  </a:extLst>
                </a:gridCol>
                <a:gridCol w="3243482">
                  <a:extLst>
                    <a:ext uri="{9D8B030D-6E8A-4147-A177-3AD203B41FA5}">
                      <a16:colId xmlns:a16="http://schemas.microsoft.com/office/drawing/2014/main" val="20001"/>
                    </a:ext>
                  </a:extLst>
                </a:gridCol>
                <a:gridCol w="3364787">
                  <a:extLst>
                    <a:ext uri="{9D8B030D-6E8A-4147-A177-3AD203B41FA5}">
                      <a16:colId xmlns:a16="http://schemas.microsoft.com/office/drawing/2014/main" val="20002"/>
                    </a:ext>
                  </a:extLst>
                </a:gridCol>
              </a:tblGrid>
              <a:tr h="447067">
                <a:tc gridSpan="3">
                  <a:txBody>
                    <a:bodyPr/>
                    <a:lstStyle/>
                    <a:p>
                      <a:pPr algn="l"/>
                      <a:r>
                        <a:rPr lang="en-ZA" sz="1400" b="1" kern="1200" dirty="0">
                          <a:solidFill>
                            <a:schemeClr val="tx1"/>
                          </a:solidFill>
                          <a:effectLst/>
                          <a:latin typeface="+mn-lt"/>
                          <a:ea typeface="+mn-ea"/>
                          <a:cs typeface="+mn-cs"/>
                        </a:rPr>
                        <a:t>PROGRAMME: ADMINISTRATION</a:t>
                      </a:r>
                    </a:p>
                  </a:txBody>
                  <a:tcPr marL="51435" marR="51435" marT="25725" marB="25725">
                    <a:solidFill>
                      <a:schemeClr val="bg2">
                        <a:lumMod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6989320"/>
                  </a:ext>
                </a:extLst>
              </a:tr>
              <a:tr h="579085">
                <a:tc gridSpan="3">
                  <a:txBody>
                    <a:bodyPr/>
                    <a:lstStyle/>
                    <a:p>
                      <a:r>
                        <a:rPr lang="en-ZA" sz="1800" b="1" dirty="0">
                          <a:solidFill>
                            <a:schemeClr val="tx1"/>
                          </a:solidFill>
                        </a:rPr>
                        <a:t>Strategic objective: </a:t>
                      </a:r>
                      <a:r>
                        <a:rPr lang="en-ZA" sz="1800" b="0" i="0" u="none" strike="noStrike" kern="1200" baseline="0" dirty="0">
                          <a:solidFill>
                            <a:schemeClr val="tx1"/>
                          </a:solidFill>
                          <a:latin typeface="+mn-lt"/>
                          <a:ea typeface="+mn-ea"/>
                          <a:cs typeface="+mn-cs"/>
                        </a:rPr>
                        <a:t>To promote sound business management and leadership </a:t>
                      </a:r>
                    </a:p>
                    <a:p>
                      <a:r>
                        <a:rPr lang="en-ZA" sz="1800" b="0" i="0" u="none" strike="noStrike" kern="1200" baseline="0" dirty="0">
                          <a:solidFill>
                            <a:schemeClr val="tx1"/>
                          </a:solidFill>
                          <a:latin typeface="+mn-lt"/>
                          <a:ea typeface="+mn-ea"/>
                          <a:cs typeface="+mn-cs"/>
                        </a:rPr>
                        <a:t>within the Department 	</a:t>
                      </a:r>
                    </a:p>
                  </a:txBody>
                  <a:tcPr marL="51435" marR="51435" marT="25725" marB="25725">
                    <a:solidFill>
                      <a:schemeClr val="bg1"/>
                    </a:solidFill>
                  </a:tcPr>
                </a:tc>
                <a:tc hMerge="1">
                  <a:txBody>
                    <a:bodyPr/>
                    <a:lstStyle/>
                    <a:p>
                      <a:endParaRPr lang="en-US"/>
                    </a:p>
                  </a:txBody>
                  <a:tcPr/>
                </a:tc>
                <a:tc hMerge="1">
                  <a:txBody>
                    <a:bodyPr/>
                    <a:lstStyle/>
                    <a:p>
                      <a:endParaRPr lang="en-ZA" sz="1500" b="1" dirty="0"/>
                    </a:p>
                  </a:txBody>
                  <a:tcPr marL="68580" marR="68580" marT="34300" marB="34300">
                    <a:solidFill>
                      <a:srgbClr val="FFC000"/>
                    </a:solidFill>
                  </a:tcPr>
                </a:tc>
                <a:extLst>
                  <a:ext uri="{0D108BD9-81ED-4DB2-BD59-A6C34878D82A}">
                    <a16:rowId xmlns:a16="http://schemas.microsoft.com/office/drawing/2014/main" val="10000"/>
                  </a:ext>
                </a:extLst>
              </a:tr>
              <a:tr h="643033">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Performance Indicators</a:t>
                      </a:r>
                    </a:p>
                  </a:txBody>
                  <a:tcPr marL="51435" marR="51435" marT="25725" marB="25725">
                    <a:solidFill>
                      <a:srgbClr val="92D050"/>
                    </a:solidFill>
                  </a:tcPr>
                </a:tc>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PPIs Annual Targets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a:t>
                      </a:r>
                    </a:p>
                  </a:txBody>
                  <a:tcPr marL="51435" marR="51435" marT="25725" marB="25725">
                    <a:solidFill>
                      <a:srgbClr val="92D050"/>
                    </a:solidFill>
                  </a:tcPr>
                </a:tc>
                <a:extLst>
                  <a:ext uri="{0D108BD9-81ED-4DB2-BD59-A6C34878D82A}">
                    <a16:rowId xmlns:a16="http://schemas.microsoft.com/office/drawing/2014/main" val="10001"/>
                  </a:ext>
                </a:extLst>
              </a:tr>
              <a:tr h="1677099">
                <a:tc>
                  <a:txBody>
                    <a:bodyPr/>
                    <a:lstStyle/>
                    <a:p>
                      <a:pPr algn="just"/>
                      <a:r>
                        <a:rPr lang="en-ZA" sz="1400" b="0" i="0" u="none" strike="noStrike" kern="1200" baseline="0" dirty="0">
                          <a:solidFill>
                            <a:schemeClr val="tx1"/>
                          </a:solidFill>
                          <a:latin typeface="+mn-lt"/>
                          <a:ea typeface="+mn-ea"/>
                          <a:cs typeface="+mn-cs"/>
                        </a:rPr>
                        <a:t>% of actions in the </a:t>
                      </a:r>
                    </a:p>
                    <a:p>
                      <a:pPr algn="just"/>
                      <a:r>
                        <a:rPr lang="en-ZA" sz="1400" b="0" i="0" u="none" strike="noStrike" kern="1200" baseline="0" dirty="0">
                          <a:solidFill>
                            <a:schemeClr val="tx1"/>
                          </a:solidFill>
                          <a:latin typeface="+mn-lt"/>
                          <a:ea typeface="+mn-ea"/>
                          <a:cs typeface="+mn-cs"/>
                        </a:rPr>
                        <a:t>Organisational Performance </a:t>
                      </a:r>
                    </a:p>
                    <a:p>
                      <a:pPr algn="just"/>
                      <a:r>
                        <a:rPr lang="en-ZA" sz="1400" b="0" i="0" u="none" strike="noStrike" kern="1200" baseline="0" dirty="0">
                          <a:solidFill>
                            <a:schemeClr val="tx1"/>
                          </a:solidFill>
                          <a:latin typeface="+mn-lt"/>
                          <a:ea typeface="+mn-ea"/>
                          <a:cs typeface="+mn-cs"/>
                        </a:rPr>
                        <a:t>Information Compliance </a:t>
                      </a:r>
                    </a:p>
                    <a:p>
                      <a:pPr algn="just"/>
                      <a:r>
                        <a:rPr lang="en-ZA" sz="1400" b="0" i="0" u="none" strike="noStrike" kern="1200" baseline="0" dirty="0">
                          <a:solidFill>
                            <a:schemeClr val="tx1"/>
                          </a:solidFill>
                          <a:latin typeface="+mn-lt"/>
                          <a:ea typeface="+mn-ea"/>
                          <a:cs typeface="+mn-cs"/>
                        </a:rPr>
                        <a:t>Management Plan </a:t>
                      </a:r>
                    </a:p>
                    <a:p>
                      <a:pPr algn="just"/>
                      <a:r>
                        <a:rPr lang="en-ZA" sz="1400" b="0" i="0" u="none" strike="noStrike" kern="1200" baseline="0" dirty="0">
                          <a:solidFill>
                            <a:schemeClr val="tx1"/>
                          </a:solidFill>
                          <a:latin typeface="+mn-lt"/>
                          <a:ea typeface="+mn-ea"/>
                          <a:cs typeface="+mn-cs"/>
                        </a:rPr>
                        <a:t>Implemented </a:t>
                      </a:r>
                      <a:r>
                        <a:rPr lang="en-ZA" sz="1800" b="0" i="0" u="none" strike="noStrike" kern="1200" baseline="0" dirty="0">
                          <a:solidFill>
                            <a:schemeClr val="tx1"/>
                          </a:solidFill>
                          <a:latin typeface="+mn-lt"/>
                          <a:ea typeface="+mn-ea"/>
                          <a:cs typeface="+mn-cs"/>
                        </a:rPr>
                        <a:t>	</a:t>
                      </a:r>
                    </a:p>
                  </a:txBody>
                  <a:tcPr marL="51435" marR="51435" marT="25725" marB="25725">
                    <a:solidFill>
                      <a:schemeClr val="bg1"/>
                    </a:solidFill>
                  </a:tcPr>
                </a:tc>
                <a:tc>
                  <a:txBody>
                    <a:bodyPr/>
                    <a:lstStyle/>
                    <a:p>
                      <a:pPr algn="just"/>
                      <a:r>
                        <a:rPr lang="en-ZA" sz="1400" dirty="0">
                          <a:solidFill>
                            <a:schemeClr val="tx1"/>
                          </a:solidFill>
                          <a:effectLst/>
                          <a:latin typeface="+mn-lt"/>
                          <a:ea typeface="Calibri" panose="020F0502020204030204" pitchFamily="34" charset="0"/>
                          <a:cs typeface="Times New Roman" panose="02020603050405020304" pitchFamily="18" charset="0"/>
                        </a:rPr>
                        <a:t>100% </a:t>
                      </a:r>
                      <a:r>
                        <a:rPr lang="en-ZA" sz="1400" b="0" i="0" u="none" strike="noStrike" kern="1200" baseline="0" dirty="0">
                          <a:solidFill>
                            <a:schemeClr val="tx1"/>
                          </a:solidFill>
                          <a:latin typeface="+mn-lt"/>
                          <a:ea typeface="+mn-ea"/>
                          <a:cs typeface="+mn-cs"/>
                        </a:rPr>
                        <a:t> of actions in the </a:t>
                      </a:r>
                    </a:p>
                    <a:p>
                      <a:pPr algn="just"/>
                      <a:r>
                        <a:rPr lang="en-ZA" sz="1400" b="0" i="0" u="none" strike="noStrike" kern="1200" baseline="0" dirty="0">
                          <a:solidFill>
                            <a:schemeClr val="tx1"/>
                          </a:solidFill>
                          <a:latin typeface="+mn-lt"/>
                          <a:ea typeface="+mn-ea"/>
                          <a:cs typeface="+mn-cs"/>
                        </a:rPr>
                        <a:t>Organisational Performance </a:t>
                      </a:r>
                    </a:p>
                    <a:p>
                      <a:pPr algn="just"/>
                      <a:r>
                        <a:rPr lang="en-ZA" sz="1400" b="0" i="0" u="none" strike="noStrike" kern="1200" baseline="0" dirty="0">
                          <a:solidFill>
                            <a:schemeClr val="tx1"/>
                          </a:solidFill>
                          <a:latin typeface="+mn-lt"/>
                          <a:ea typeface="+mn-ea"/>
                          <a:cs typeface="+mn-cs"/>
                        </a:rPr>
                        <a:t>Information Compliance </a:t>
                      </a:r>
                    </a:p>
                    <a:p>
                      <a:pPr algn="just"/>
                      <a:r>
                        <a:rPr lang="en-ZA" sz="1400" b="0" i="0" u="none" strike="noStrike" kern="1200" baseline="0" dirty="0">
                          <a:solidFill>
                            <a:schemeClr val="tx1"/>
                          </a:solidFill>
                          <a:latin typeface="+mn-lt"/>
                          <a:ea typeface="+mn-ea"/>
                          <a:cs typeface="+mn-cs"/>
                        </a:rPr>
                        <a:t>Management Plan </a:t>
                      </a:r>
                    </a:p>
                    <a:p>
                      <a:pPr algn="just"/>
                      <a:r>
                        <a:rPr lang="en-ZA" sz="1400" b="0" i="0" u="none" strike="noStrike" kern="1200" baseline="0" dirty="0">
                          <a:solidFill>
                            <a:schemeClr val="tx1"/>
                          </a:solidFill>
                          <a:latin typeface="+mn-lt"/>
                          <a:ea typeface="+mn-ea"/>
                          <a:cs typeface="+mn-cs"/>
                        </a:rPr>
                        <a:t>Implemented </a:t>
                      </a:r>
                      <a:r>
                        <a:rPr lang="en-ZA" sz="1800" b="0" i="0" u="none" strike="noStrike" kern="1200" baseline="0" dirty="0">
                          <a:solidFill>
                            <a:schemeClr val="tx1"/>
                          </a:solidFill>
                          <a:latin typeface="+mn-lt"/>
                          <a:ea typeface="+mn-ea"/>
                          <a:cs typeface="+mn-cs"/>
                        </a:rPr>
                        <a:t>	</a:t>
                      </a:r>
                    </a:p>
                  </a:txBody>
                  <a:tcPr marL="68580" marR="68580" marT="0" marB="0">
                    <a:solidFill>
                      <a:schemeClr val="bg1"/>
                    </a:solidFill>
                  </a:tcPr>
                </a:tc>
                <a:tc>
                  <a:txBody>
                    <a:bodyPr/>
                    <a:lstStyle/>
                    <a:p>
                      <a:pPr>
                        <a:lnSpc>
                          <a:spcPct val="115000"/>
                        </a:lnSpc>
                        <a:spcAft>
                          <a:spcPts val="0"/>
                        </a:spcAft>
                      </a:pPr>
                      <a:r>
                        <a:rPr lang="en-ZA" sz="1400" b="1" dirty="0">
                          <a:solidFill>
                            <a:srgbClr val="00B050"/>
                          </a:solidFill>
                          <a:effectLst/>
                          <a:latin typeface="+mj-lt"/>
                          <a:ea typeface="Calibri" panose="020F0502020204030204" pitchFamily="34" charset="0"/>
                          <a:cs typeface="Times New Roman" panose="02020603050405020304" pitchFamily="18" charset="0"/>
                        </a:rPr>
                        <a:t>Achieved </a:t>
                      </a:r>
                    </a:p>
                    <a:p>
                      <a:pPr>
                        <a:lnSpc>
                          <a:spcPct val="115000"/>
                        </a:lnSpc>
                        <a:spcAft>
                          <a:spcPts val="0"/>
                        </a:spcAft>
                      </a:pPr>
                      <a:endParaRPr lang="en-ZA" sz="1400" dirty="0">
                        <a:solidFill>
                          <a:srgbClr val="00B050"/>
                        </a:solidFill>
                        <a:effectLst/>
                        <a:latin typeface="+mj-lt"/>
                        <a:ea typeface="Calibri" panose="020F0502020204030204" pitchFamily="34" charset="0"/>
                        <a:cs typeface="Times New Roman" panose="02020603050405020304" pitchFamily="18" charset="0"/>
                      </a:endParaRPr>
                    </a:p>
                    <a:p>
                      <a:r>
                        <a:rPr lang="en-ZA" sz="1400" b="0" i="0" u="none" strike="noStrike" baseline="0" dirty="0">
                          <a:solidFill>
                            <a:schemeClr val="tx1"/>
                          </a:solidFill>
                          <a:latin typeface="Myriad Pro"/>
                        </a:rPr>
                        <a:t>100% of actions in the </a:t>
                      </a:r>
                    </a:p>
                    <a:p>
                      <a:r>
                        <a:rPr lang="en-ZA" sz="1400" b="0" i="0" u="none" strike="noStrike" baseline="0" dirty="0">
                          <a:solidFill>
                            <a:schemeClr val="tx1"/>
                          </a:solidFill>
                          <a:latin typeface="Myriad Pro"/>
                        </a:rPr>
                        <a:t>Organisational Performance </a:t>
                      </a:r>
                    </a:p>
                    <a:p>
                      <a:r>
                        <a:rPr lang="en-ZA" sz="1400" b="0" i="0" u="none" strike="noStrike" baseline="0" dirty="0">
                          <a:solidFill>
                            <a:schemeClr val="tx1"/>
                          </a:solidFill>
                          <a:latin typeface="Myriad Pro"/>
                        </a:rPr>
                        <a:t>Information Compliance </a:t>
                      </a:r>
                    </a:p>
                    <a:p>
                      <a:r>
                        <a:rPr lang="en-ZA" sz="1400" b="0" i="0" u="none" strike="noStrike" baseline="0" dirty="0">
                          <a:solidFill>
                            <a:schemeClr val="tx1"/>
                          </a:solidFill>
                          <a:latin typeface="Myriad Pro"/>
                        </a:rPr>
                        <a:t>Management Plan were implemented </a:t>
                      </a:r>
                      <a:r>
                        <a:rPr lang="en-ZA" sz="1400" b="0" i="0" u="none" strike="noStrike" baseline="0" dirty="0">
                          <a:solidFill>
                            <a:srgbClr val="00B050"/>
                          </a:solidFill>
                          <a:latin typeface="Myriad Pro"/>
                        </a:rPr>
                        <a:t>	</a:t>
                      </a:r>
                    </a:p>
                    <a:p>
                      <a:pPr>
                        <a:lnSpc>
                          <a:spcPct val="115000"/>
                        </a:lnSpc>
                        <a:spcAft>
                          <a:spcPts val="0"/>
                        </a:spcAft>
                      </a:pPr>
                      <a:endParaRPr lang="en-ZA" sz="1400" dirty="0">
                        <a:solidFill>
                          <a:srgbClr val="00B050"/>
                        </a:solidFill>
                        <a:effectLst/>
                        <a:latin typeface="+mj-lt"/>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0002"/>
                  </a:ext>
                </a:extLst>
              </a:tr>
              <a:tr h="1902677">
                <a:tc>
                  <a:txBody>
                    <a:bodyPr/>
                    <a:lstStyle/>
                    <a:p>
                      <a:r>
                        <a:rPr lang="en-ZA" sz="1400" b="0" i="0" u="none" strike="noStrike" kern="1200" baseline="0" dirty="0">
                          <a:solidFill>
                            <a:schemeClr val="tx1"/>
                          </a:solidFill>
                          <a:latin typeface="+mn-lt"/>
                          <a:ea typeface="+mn-ea"/>
                          <a:cs typeface="+mn-cs"/>
                        </a:rPr>
                        <a:t>% of actions in the Corporate and Financial</a:t>
                      </a:r>
                    </a:p>
                    <a:p>
                      <a:r>
                        <a:rPr lang="en-ZA" sz="1400" b="0" i="0" u="none" strike="noStrike" kern="1200" baseline="0" dirty="0">
                          <a:solidFill>
                            <a:schemeClr val="tx1"/>
                          </a:solidFill>
                          <a:latin typeface="+mn-lt"/>
                          <a:ea typeface="+mn-ea"/>
                          <a:cs typeface="+mn-cs"/>
                        </a:rPr>
                        <a:t>Management(CFM )</a:t>
                      </a:r>
                    </a:p>
                    <a:p>
                      <a:r>
                        <a:rPr lang="en-ZA" sz="1400" b="0" i="0" u="none" strike="noStrike" kern="1200" baseline="0" dirty="0">
                          <a:solidFill>
                            <a:schemeClr val="tx1"/>
                          </a:solidFill>
                          <a:latin typeface="+mn-lt"/>
                          <a:ea typeface="+mn-ea"/>
                          <a:cs typeface="+mn-cs"/>
                        </a:rPr>
                        <a:t>Compliance Management</a:t>
                      </a:r>
                    </a:p>
                    <a:p>
                      <a:r>
                        <a:rPr lang="en-ZA" sz="1400" b="0" i="0" u="none" strike="noStrike" kern="1200" baseline="0" dirty="0">
                          <a:solidFill>
                            <a:schemeClr val="tx1"/>
                          </a:solidFill>
                          <a:latin typeface="+mn-lt"/>
                          <a:ea typeface="+mn-ea"/>
                          <a:cs typeface="+mn-cs"/>
                        </a:rPr>
                        <a:t>Plan Implemented</a:t>
                      </a:r>
                      <a:endParaRPr lang="en-ZA" sz="1400" kern="1200" dirty="0">
                        <a:solidFill>
                          <a:schemeClr val="tx1"/>
                        </a:solidFill>
                        <a:effectLst/>
                        <a:latin typeface="+mn-lt"/>
                        <a:ea typeface="Calibri" panose="020F0502020204030204" pitchFamily="34" charset="0"/>
                        <a:cs typeface="Times New Roman" panose="02020603050405020304" pitchFamily="18" charset="0"/>
                      </a:endParaRPr>
                    </a:p>
                  </a:txBody>
                  <a:tcPr marL="51435" marR="51435" marT="25725" marB="25725">
                    <a:solidFill>
                      <a:schemeClr val="bg1"/>
                    </a:solidFill>
                  </a:tcPr>
                </a:tc>
                <a:tc>
                  <a:txBody>
                    <a:bodyPr/>
                    <a:lstStyle/>
                    <a:p>
                      <a:r>
                        <a:rPr lang="en-ZA" sz="1400" dirty="0">
                          <a:solidFill>
                            <a:schemeClr val="tx1"/>
                          </a:solidFill>
                          <a:effectLst/>
                          <a:latin typeface="+mn-lt"/>
                          <a:ea typeface="Calibri" panose="020F0502020204030204" pitchFamily="34" charset="0"/>
                          <a:cs typeface="Times New Roman" panose="02020603050405020304" pitchFamily="18" charset="0"/>
                        </a:rPr>
                        <a:t>100% of actions in the Corporate and Financial</a:t>
                      </a:r>
                      <a:r>
                        <a:rPr lang="en-ZA" sz="1400" baseline="0" dirty="0">
                          <a:solidFill>
                            <a:schemeClr val="tx1"/>
                          </a:solidFill>
                          <a:effectLst/>
                          <a:latin typeface="+mn-lt"/>
                          <a:ea typeface="Calibri" panose="020F0502020204030204" pitchFamily="34" charset="0"/>
                          <a:cs typeface="Times New Roman" panose="02020603050405020304" pitchFamily="18" charset="0"/>
                        </a:rPr>
                        <a:t> </a:t>
                      </a:r>
                      <a:r>
                        <a:rPr lang="en-ZA" sz="1400" dirty="0">
                          <a:solidFill>
                            <a:schemeClr val="tx1"/>
                          </a:solidFill>
                          <a:effectLst/>
                          <a:latin typeface="+mn-lt"/>
                          <a:ea typeface="Calibri" panose="020F0502020204030204" pitchFamily="34" charset="0"/>
                          <a:cs typeface="Times New Roman" panose="02020603050405020304" pitchFamily="18" charset="0"/>
                        </a:rPr>
                        <a:t>Management(CFM )</a:t>
                      </a:r>
                    </a:p>
                    <a:p>
                      <a:r>
                        <a:rPr lang="en-ZA" sz="1400" dirty="0">
                          <a:solidFill>
                            <a:schemeClr val="tx1"/>
                          </a:solidFill>
                          <a:effectLst/>
                          <a:latin typeface="+mn-lt"/>
                          <a:ea typeface="Calibri" panose="020F0502020204030204" pitchFamily="34" charset="0"/>
                          <a:cs typeface="Times New Roman" panose="02020603050405020304" pitchFamily="18" charset="0"/>
                        </a:rPr>
                        <a:t>Compliance Management</a:t>
                      </a:r>
                      <a:r>
                        <a:rPr lang="en-ZA" sz="1400" baseline="0" dirty="0">
                          <a:solidFill>
                            <a:schemeClr val="tx1"/>
                          </a:solidFill>
                          <a:effectLst/>
                          <a:latin typeface="+mn-lt"/>
                          <a:ea typeface="Calibri" panose="020F0502020204030204" pitchFamily="34" charset="0"/>
                          <a:cs typeface="Times New Roman" panose="02020603050405020304" pitchFamily="18" charset="0"/>
                        </a:rPr>
                        <a:t> </a:t>
                      </a:r>
                      <a:r>
                        <a:rPr lang="en-ZA" sz="1400" dirty="0">
                          <a:solidFill>
                            <a:schemeClr val="tx1"/>
                          </a:solidFill>
                          <a:effectLst/>
                          <a:latin typeface="+mn-lt"/>
                          <a:ea typeface="Calibri" panose="020F0502020204030204" pitchFamily="34" charset="0"/>
                          <a:cs typeface="Times New Roman" panose="02020603050405020304" pitchFamily="18" charset="0"/>
                        </a:rPr>
                        <a:t>Plan Implemented</a:t>
                      </a:r>
                    </a:p>
                    <a:p>
                      <a:endParaRPr lang="en-ZA" sz="1400" dirty="0">
                        <a:solidFill>
                          <a:schemeClr val="tx1"/>
                        </a:solidFill>
                        <a:effectLst/>
                        <a:latin typeface="+mn-lt"/>
                        <a:ea typeface="Calibri" panose="020F0502020204030204" pitchFamily="34" charset="0"/>
                        <a:cs typeface="Times New Roman" panose="02020603050405020304" pitchFamily="18" charset="0"/>
                      </a:endParaRPr>
                    </a:p>
                    <a:p>
                      <a:endParaRPr lang="en-ZA" sz="1400" dirty="0">
                        <a:solidFill>
                          <a:schemeClr val="tx1"/>
                        </a:solidFill>
                        <a:effectLst/>
                        <a:latin typeface="+mn-lt"/>
                        <a:ea typeface="Calibri" panose="020F0502020204030204" pitchFamily="34" charset="0"/>
                        <a:cs typeface="Times New Roman" panose="02020603050405020304" pitchFamily="18" charset="0"/>
                      </a:endParaRPr>
                    </a:p>
                    <a:p>
                      <a:endParaRPr lang="en-Z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15000"/>
                        </a:lnSpc>
                        <a:spcAft>
                          <a:spcPts val="0"/>
                        </a:spcAft>
                      </a:pPr>
                      <a:r>
                        <a:rPr lang="en-ZA" sz="14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Achieved </a:t>
                      </a:r>
                    </a:p>
                    <a:p>
                      <a:pPr>
                        <a:lnSpc>
                          <a:spcPct val="115000"/>
                        </a:lnSpc>
                        <a:spcAft>
                          <a:spcPts val="0"/>
                        </a:spcAft>
                      </a:pPr>
                      <a:endParaRPr lang="en-ZA" sz="14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endParaRPr>
                    </a:p>
                    <a:p>
                      <a:r>
                        <a:rPr lang="en-ZA" sz="1400" b="0" i="0" u="none" strike="noStrike" baseline="0" dirty="0">
                          <a:solidFill>
                            <a:schemeClr val="tx1"/>
                          </a:solidFill>
                          <a:latin typeface="Arial" panose="020B0604020202020204" pitchFamily="34" charset="0"/>
                          <a:cs typeface="Arial" panose="020B0604020202020204" pitchFamily="34" charset="0"/>
                        </a:rPr>
                        <a:t>100% of actions in the CFM Compliance Management Plan for the quarter were implemented </a:t>
                      </a:r>
                      <a:r>
                        <a:rPr lang="en-ZA" sz="1400" b="0" i="0" u="none" strike="noStrike" baseline="0" dirty="0">
                          <a:solidFill>
                            <a:srgbClr val="00B050"/>
                          </a:solidFill>
                          <a:latin typeface="Arial" panose="020B0604020202020204" pitchFamily="34" charset="0"/>
                          <a:cs typeface="Arial" panose="020B0604020202020204" pitchFamily="34" charset="0"/>
                        </a:rPr>
                        <a:t>	</a:t>
                      </a:r>
                    </a:p>
                    <a:p>
                      <a:pPr>
                        <a:lnSpc>
                          <a:spcPct val="115000"/>
                        </a:lnSpc>
                        <a:spcAft>
                          <a:spcPts val="0"/>
                        </a:spcAft>
                      </a:pPr>
                      <a:endParaRPr lang="en-ZA"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947663736"/>
                  </a:ext>
                </a:extLst>
              </a:tr>
            </a:tbl>
          </a:graphicData>
        </a:graphic>
      </p:graphicFrame>
      <p:sp>
        <p:nvSpPr>
          <p:cNvPr id="8" name="Title 1"/>
          <p:cNvSpPr txBox="1">
            <a:spLocks/>
          </p:cNvSpPr>
          <p:nvPr/>
        </p:nvSpPr>
        <p:spPr bwMode="auto">
          <a:xfrm>
            <a:off x="385646" y="126790"/>
            <a:ext cx="8280919" cy="573528"/>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rmAutofit fontScale="90000" lnSpcReduction="10000"/>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lang="en-ZA" sz="1800" dirty="0">
                <a:effectLst/>
                <a:ea typeface="MS PGothic" pitchFamily="34" charset="-128"/>
              </a:rPr>
              <a:t>Performance on the 2019/2020 Programme Performance Indicators (PPIs) targets per programme</a:t>
            </a:r>
          </a:p>
        </p:txBody>
      </p:sp>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15</a:t>
            </a:fld>
            <a:endParaRPr lang="en-ZA" altLang="en-US"/>
          </a:p>
        </p:txBody>
      </p:sp>
    </p:spTree>
    <p:extLst>
      <p:ext uri="{BB962C8B-B14F-4D97-AF65-F5344CB8AC3E}">
        <p14:creationId xmlns:p14="http://schemas.microsoft.com/office/powerpoint/2010/main" val="165147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521725806"/>
              </p:ext>
            </p:extLst>
          </p:nvPr>
        </p:nvGraphicFramePr>
        <p:xfrm>
          <a:off x="-1" y="862515"/>
          <a:ext cx="9144001" cy="5381166"/>
        </p:xfrm>
        <a:graphic>
          <a:graphicData uri="http://schemas.openxmlformats.org/drawingml/2006/table">
            <a:tbl>
              <a:tblPr firstRow="1" bandRow="1"/>
              <a:tblGrid>
                <a:gridCol w="1979712">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1944216">
                  <a:extLst>
                    <a:ext uri="{9D8B030D-6E8A-4147-A177-3AD203B41FA5}">
                      <a16:colId xmlns:a16="http://schemas.microsoft.com/office/drawing/2014/main" val="20002"/>
                    </a:ext>
                  </a:extLst>
                </a:gridCol>
                <a:gridCol w="3275857">
                  <a:extLst>
                    <a:ext uri="{9D8B030D-6E8A-4147-A177-3AD203B41FA5}">
                      <a16:colId xmlns:a16="http://schemas.microsoft.com/office/drawing/2014/main" val="4101713299"/>
                    </a:ext>
                  </a:extLst>
                </a:gridCol>
              </a:tblGrid>
              <a:tr h="310673">
                <a:tc gridSpan="4">
                  <a:txBody>
                    <a:bodyPr/>
                    <a:lstStyle/>
                    <a:p>
                      <a:pPr algn="l"/>
                      <a:r>
                        <a:rPr lang="en-ZA" sz="1400" b="1" kern="1200" dirty="0">
                          <a:solidFill>
                            <a:schemeClr val="tx1"/>
                          </a:solidFill>
                          <a:effectLst/>
                          <a:latin typeface="+mn-lt"/>
                          <a:ea typeface="+mn-ea"/>
                          <a:cs typeface="+mn-cs"/>
                        </a:rPr>
                        <a:t>PROGRAMME: RESEARCH</a:t>
                      </a:r>
                      <a:r>
                        <a:rPr lang="en-ZA" sz="1400" b="1" kern="1200" baseline="0" dirty="0">
                          <a:solidFill>
                            <a:schemeClr val="tx1"/>
                          </a:solidFill>
                          <a:effectLst/>
                          <a:latin typeface="+mn-lt"/>
                          <a:ea typeface="+mn-ea"/>
                          <a:cs typeface="+mn-cs"/>
                        </a:rPr>
                        <a:t>, POLICY AND LEGISLATION</a:t>
                      </a:r>
                      <a:endParaRPr lang="en-ZA" sz="1400" b="1" kern="1200" dirty="0">
                        <a:solidFill>
                          <a:schemeClr val="tx1"/>
                        </a:solidFill>
                        <a:effectLst/>
                        <a:latin typeface="+mn-lt"/>
                        <a:ea typeface="+mn-ea"/>
                        <a:cs typeface="+mn-cs"/>
                      </a:endParaRPr>
                    </a:p>
                  </a:txBody>
                  <a:tcPr marL="51435" marR="51435" marT="25725" marB="25725">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ZA"/>
                    </a:p>
                  </a:txBody>
                  <a:tcPr/>
                </a:tc>
                <a:extLst>
                  <a:ext uri="{0D108BD9-81ED-4DB2-BD59-A6C34878D82A}">
                    <a16:rowId xmlns:a16="http://schemas.microsoft.com/office/drawing/2014/main" val="1716989320"/>
                  </a:ext>
                </a:extLst>
              </a:tr>
              <a:tr h="697440">
                <a:tc gridSpan="4">
                  <a:txBody>
                    <a:bodyPr/>
                    <a:lstStyle/>
                    <a:p>
                      <a:r>
                        <a:rPr lang="en-ZA" sz="1800" b="1" dirty="0">
                          <a:solidFill>
                            <a:schemeClr val="tx1"/>
                          </a:solidFill>
                        </a:rPr>
                        <a:t>Strategic objective: </a:t>
                      </a:r>
                      <a:r>
                        <a:rPr lang="en-ZA" sz="1800" b="0" i="0" u="none" strike="noStrike" baseline="0" dirty="0">
                          <a:solidFill>
                            <a:srgbClr val="000000"/>
                          </a:solidFill>
                          <a:latin typeface="Myriad Pro"/>
                        </a:rPr>
                        <a:t>To manage traditional affairs information and research agenda 	</a:t>
                      </a:r>
                      <a:r>
                        <a:rPr lang="en-ZA" sz="1800" b="0" i="0" u="none" strike="noStrike" kern="1200" baseline="0" dirty="0">
                          <a:solidFill>
                            <a:schemeClr val="tx1"/>
                          </a:solidFill>
                          <a:latin typeface="+mn-lt"/>
                          <a:ea typeface="+mn-ea"/>
                          <a:cs typeface="+mn-cs"/>
                        </a:rPr>
                        <a:t>	</a:t>
                      </a:r>
                    </a:p>
                  </a:txBody>
                  <a:tcPr marL="51435" marR="51435" marT="25725" marB="25725">
                    <a:solidFill>
                      <a:schemeClr val="bg1"/>
                    </a:solidFill>
                  </a:tcPr>
                </a:tc>
                <a:tc hMerge="1">
                  <a:txBody>
                    <a:bodyPr/>
                    <a:lstStyle/>
                    <a:p>
                      <a:endParaRPr lang="en-US"/>
                    </a:p>
                  </a:txBody>
                  <a:tcPr/>
                </a:tc>
                <a:tc hMerge="1">
                  <a:txBody>
                    <a:bodyPr/>
                    <a:lstStyle/>
                    <a:p>
                      <a:endParaRPr lang="en-ZA" sz="1500" b="1" dirty="0"/>
                    </a:p>
                  </a:txBody>
                  <a:tcPr marL="68580" marR="68580" marT="34300" marB="34300">
                    <a:solidFill>
                      <a:srgbClr val="FFC000"/>
                    </a:solidFill>
                  </a:tcPr>
                </a:tc>
                <a:tc hMerge="1">
                  <a:txBody>
                    <a:bodyPr/>
                    <a:lstStyle/>
                    <a:p>
                      <a:endParaRPr lang="en-ZA"/>
                    </a:p>
                  </a:txBody>
                  <a:tcPr/>
                </a:tc>
                <a:extLst>
                  <a:ext uri="{0D108BD9-81ED-4DB2-BD59-A6C34878D82A}">
                    <a16:rowId xmlns:a16="http://schemas.microsoft.com/office/drawing/2014/main" val="10000"/>
                  </a:ext>
                </a:extLst>
              </a:tr>
              <a:tr h="643033">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Performance Indicators</a:t>
                      </a:r>
                    </a:p>
                  </a:txBody>
                  <a:tcPr marL="51435" marR="51435" marT="25725" marB="25725">
                    <a:solidFill>
                      <a:srgbClr val="92D050"/>
                    </a:solidFill>
                  </a:tcPr>
                </a:tc>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PPIs Annual Targets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a:t>
                      </a:r>
                    </a:p>
                  </a:txBody>
                  <a:tcPr marL="51435" marR="51435" marT="25725" marB="25725">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ZA" sz="1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Deviation from planned target to Actual Achievement 2019/2020</a:t>
                      </a:r>
                    </a:p>
                  </a:txBody>
                  <a:tcPr marL="51435" marR="51435" marT="25725" marB="25725">
                    <a:solidFill>
                      <a:srgbClr val="92D050"/>
                    </a:solidFill>
                  </a:tcPr>
                </a:tc>
                <a:extLst>
                  <a:ext uri="{0D108BD9-81ED-4DB2-BD59-A6C34878D82A}">
                    <a16:rowId xmlns:a16="http://schemas.microsoft.com/office/drawing/2014/main" val="10001"/>
                  </a:ext>
                </a:extLst>
              </a:tr>
              <a:tr h="1733231">
                <a:tc>
                  <a:txBody>
                    <a:bodyPr/>
                    <a:lstStyle/>
                    <a:p>
                      <a:r>
                        <a:rPr lang="en-ZA" sz="1400" b="0" i="0" u="none" strike="noStrike" baseline="0" dirty="0">
                          <a:solidFill>
                            <a:schemeClr val="tx1"/>
                          </a:solidFill>
                          <a:latin typeface="Myriad Pro"/>
                        </a:rPr>
                        <a:t>Approved Information Management Framework (IMF) for the institution of traditional leadership 	</a:t>
                      </a:r>
                    </a:p>
                  </a:txBody>
                  <a:tcPr marL="51435" marR="51435" marT="25725" marB="25725">
                    <a:solidFill>
                      <a:schemeClr val="bg1"/>
                    </a:solidFill>
                  </a:tcPr>
                </a:tc>
                <a:tc>
                  <a:txBody>
                    <a:bodyPr/>
                    <a:lstStyle/>
                    <a:p>
                      <a:r>
                        <a:rPr lang="en-ZA" sz="1400" b="0" i="0" u="none" strike="noStrike" baseline="0" dirty="0">
                          <a:solidFill>
                            <a:schemeClr val="tx1"/>
                          </a:solidFill>
                          <a:latin typeface="Myriad Pro"/>
                        </a:rPr>
                        <a:t>Information Management Framework for the institution of traditional leadership approved 	</a:t>
                      </a:r>
                    </a:p>
                  </a:txBody>
                  <a:tcPr marL="51435" marR="51435" marT="25725" marB="25725">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b="1" i="0" u="none" strike="noStrike" kern="1200" baseline="0" dirty="0">
                          <a:solidFill>
                            <a:srgbClr val="00B050"/>
                          </a:solidFill>
                          <a:latin typeface="+mj-lt"/>
                          <a:ea typeface="+mn-ea"/>
                          <a:cs typeface="Arial" panose="020B0604020202020204" pitchFamily="34" charset="0"/>
                        </a:rPr>
                        <a:t>Achieved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b="1" i="0" u="none" strike="noStrike" kern="1200" baseline="0" dirty="0">
                        <a:solidFill>
                          <a:srgbClr val="00B050"/>
                        </a:solidFill>
                        <a:latin typeface="+mj-lt"/>
                        <a:ea typeface="+mn-ea"/>
                        <a:cs typeface="Arial" panose="020B0604020202020204" pitchFamily="34" charset="0"/>
                      </a:endParaRPr>
                    </a:p>
                    <a:p>
                      <a:r>
                        <a:rPr lang="en-ZA" sz="1400" b="0" i="0" u="none" strike="noStrike" baseline="0" dirty="0">
                          <a:solidFill>
                            <a:schemeClr val="tx1"/>
                          </a:solidFill>
                          <a:latin typeface="Myriad Pro"/>
                        </a:rPr>
                        <a:t>Information Management Framework for the institution of traditional leadership was approved </a:t>
                      </a:r>
                      <a:r>
                        <a:rPr lang="en-ZA" sz="1400" b="0" i="0" u="none" strike="noStrike" baseline="0" dirty="0">
                          <a:solidFill>
                            <a:srgbClr val="00B050"/>
                          </a:solidFill>
                          <a:latin typeface="Myriad Pro"/>
                        </a:rPr>
                        <a:t>	</a:t>
                      </a:r>
                    </a:p>
                  </a:txBody>
                  <a:tcPr marL="51435" marR="51435" marT="25725" marB="25725">
                    <a:solidFill>
                      <a:schemeClr val="bg1"/>
                    </a:solidFill>
                  </a:tcPr>
                </a:tc>
                <a:tc>
                  <a:txBody>
                    <a:bodyPr/>
                    <a:lstStyle/>
                    <a:p>
                      <a:pPr>
                        <a:lnSpc>
                          <a:spcPct val="115000"/>
                        </a:lnSpc>
                        <a:spcAft>
                          <a:spcPts val="0"/>
                        </a:spcAft>
                      </a:pPr>
                      <a:r>
                        <a:rPr lang="en-ZA" sz="1400" dirty="0">
                          <a:solidFill>
                            <a:srgbClr val="00B050"/>
                          </a:solidFill>
                          <a:effectLst/>
                          <a:latin typeface="+mj-lt"/>
                          <a:ea typeface="Calibri" panose="020F0502020204030204" pitchFamily="34" charset="0"/>
                          <a:cs typeface="Times New Roman" panose="02020603050405020304" pitchFamily="18" charset="0"/>
                        </a:rPr>
                        <a:t>N/A</a:t>
                      </a:r>
                    </a:p>
                  </a:txBody>
                  <a:tcPr marL="68580" marR="68580" marT="0" marB="0">
                    <a:solidFill>
                      <a:schemeClr val="bg1"/>
                    </a:solidFill>
                  </a:tcPr>
                </a:tc>
                <a:extLst>
                  <a:ext uri="{0D108BD9-81ED-4DB2-BD59-A6C34878D82A}">
                    <a16:rowId xmlns:a16="http://schemas.microsoft.com/office/drawing/2014/main" val="10002"/>
                  </a:ext>
                </a:extLst>
              </a:tr>
              <a:tr h="1902677">
                <a:tc>
                  <a:txBody>
                    <a:bodyPr/>
                    <a:lstStyle/>
                    <a:p>
                      <a:r>
                        <a:rPr lang="en-ZA" sz="1400" b="0" i="0" u="none" strike="noStrike" baseline="0" dirty="0">
                          <a:solidFill>
                            <a:schemeClr val="tx1"/>
                          </a:solidFill>
                          <a:latin typeface="Myriad Pro"/>
                        </a:rPr>
                        <a:t>Number of districts profiled in support of the district development model with regard to legislation implementation and disputes and claims 	</a:t>
                      </a:r>
                    </a:p>
                  </a:txBody>
                  <a:tcPr marL="51435" marR="51435" marT="25725" marB="25725">
                    <a:solidFill>
                      <a:schemeClr val="bg1"/>
                    </a:solidFill>
                  </a:tcPr>
                </a:tc>
                <a:tc>
                  <a:txBody>
                    <a:bodyPr/>
                    <a:lstStyle/>
                    <a:p>
                      <a:r>
                        <a:rPr lang="en-ZA" sz="1400" b="0" i="0" u="none" strike="noStrike" baseline="0" dirty="0">
                          <a:solidFill>
                            <a:schemeClr val="tx1"/>
                          </a:solidFill>
                          <a:latin typeface="Myriad Pro"/>
                        </a:rPr>
                        <a:t>28 districts profiled in support of the district development with regard to legislation implementation and disputes and claims 	</a:t>
                      </a:r>
                    </a:p>
                  </a:txBody>
                  <a:tcPr marL="51435" marR="51435" marT="25725" marB="25725">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b="1" i="0" u="none" strike="noStrike" kern="1200" baseline="0" dirty="0">
                          <a:solidFill>
                            <a:srgbClr val="00B050"/>
                          </a:solidFill>
                          <a:latin typeface="+mj-lt"/>
                          <a:ea typeface="+mn-ea"/>
                          <a:cs typeface="Arial" panose="020B0604020202020204" pitchFamily="34" charset="0"/>
                        </a:rPr>
                        <a:t>Achieved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b="1" i="0" u="none" strike="noStrike" kern="1200" baseline="0" dirty="0">
                        <a:solidFill>
                          <a:srgbClr val="00B050"/>
                        </a:solidFill>
                        <a:latin typeface="+mj-lt"/>
                        <a:ea typeface="+mn-ea"/>
                        <a:cs typeface="Arial" panose="020B0604020202020204" pitchFamily="34" charset="0"/>
                      </a:endParaRPr>
                    </a:p>
                    <a:p>
                      <a:r>
                        <a:rPr lang="en-ZA" sz="1400" b="0" i="0" u="none" strike="noStrike" baseline="0" dirty="0">
                          <a:solidFill>
                            <a:schemeClr val="tx1"/>
                          </a:solidFill>
                          <a:latin typeface="Myriad Pro"/>
                        </a:rPr>
                        <a:t>30 districts profiled in support of the district development with regard to legislation implementation and disputes and claims were developed</a:t>
                      </a:r>
                    </a:p>
                  </a:txBody>
                  <a:tcPr marL="51435" marR="51435" marT="25725" marB="25725">
                    <a:solidFill>
                      <a:schemeClr val="bg1"/>
                    </a:solidFill>
                  </a:tcPr>
                </a:tc>
                <a:tc>
                  <a:txBody>
                    <a:bodyPr/>
                    <a:lstStyle/>
                    <a:p>
                      <a:pPr marL="0" marR="0" lvl="0" indent="0" algn="just" defTabSz="457200" rtl="0" eaLnBrk="1" fontAlgn="auto" latinLnBrk="0" hangingPunct="1">
                        <a:lnSpc>
                          <a:spcPct val="115000"/>
                        </a:lnSpc>
                        <a:spcBef>
                          <a:spcPts val="0"/>
                        </a:spcBef>
                        <a:spcAft>
                          <a:spcPts val="0"/>
                        </a:spcAft>
                        <a:buClrTx/>
                        <a:buSzTx/>
                        <a:buFontTx/>
                        <a:buNone/>
                        <a:tabLst/>
                        <a:defRPr/>
                      </a:pPr>
                      <a:r>
                        <a:rPr lang="en-ZA" sz="1400" b="0" i="0" u="none" strike="noStrike" kern="1200" baseline="0" noProof="0" dirty="0">
                          <a:solidFill>
                            <a:schemeClr val="tx1"/>
                          </a:solidFill>
                          <a:latin typeface="Myriad Pro"/>
                          <a:ea typeface="+mn-ea"/>
                          <a:cs typeface="+mn-cs"/>
                        </a:rPr>
                        <a:t>Mpumalanga and Eastern Cape Province submitted additional profiles for </a:t>
                      </a:r>
                      <a:r>
                        <a:rPr lang="en-ZA" sz="1400" b="0" i="0" u="none" strike="noStrike" kern="1200" baseline="0" noProof="0" dirty="0" err="1">
                          <a:solidFill>
                            <a:schemeClr val="tx1"/>
                          </a:solidFill>
                          <a:latin typeface="Myriad Pro"/>
                          <a:ea typeface="+mn-ea"/>
                          <a:cs typeface="+mn-cs"/>
                        </a:rPr>
                        <a:t>Ekangala</a:t>
                      </a:r>
                      <a:r>
                        <a:rPr lang="en-ZA" sz="1400" b="0" i="0" u="none" strike="noStrike" kern="1200" baseline="0" noProof="0" dirty="0">
                          <a:solidFill>
                            <a:schemeClr val="tx1"/>
                          </a:solidFill>
                          <a:latin typeface="Myriad Pro"/>
                          <a:ea typeface="+mn-ea"/>
                          <a:cs typeface="+mn-cs"/>
                        </a:rPr>
                        <a:t> and </a:t>
                      </a:r>
                      <a:r>
                        <a:rPr lang="en-ZA" sz="1400" b="0" i="0" u="none" strike="noStrike" kern="1200" baseline="0" noProof="0" dirty="0" err="1">
                          <a:solidFill>
                            <a:schemeClr val="tx1"/>
                          </a:solidFill>
                          <a:latin typeface="Myriad Pro"/>
                          <a:ea typeface="+mn-ea"/>
                          <a:cs typeface="+mn-cs"/>
                        </a:rPr>
                        <a:t>Amathole</a:t>
                      </a:r>
                      <a:r>
                        <a:rPr lang="en-ZA" sz="1400" b="0" i="0" u="none" strike="noStrike" kern="1200" baseline="0" noProof="0" dirty="0">
                          <a:solidFill>
                            <a:schemeClr val="tx1"/>
                          </a:solidFill>
                          <a:latin typeface="Myriad Pro"/>
                          <a:ea typeface="+mn-ea"/>
                          <a:cs typeface="+mn-cs"/>
                        </a:rPr>
                        <a:t> Districts respectively, which were not submitted in quarter three hence the over-achievement.        </a:t>
                      </a:r>
                    </a:p>
                    <a:p>
                      <a:pPr>
                        <a:lnSpc>
                          <a:spcPct val="115000"/>
                        </a:lnSpc>
                        <a:spcAft>
                          <a:spcPts val="0"/>
                        </a:spcAft>
                      </a:pPr>
                      <a:endParaRPr lang="en-ZA"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947663736"/>
                  </a:ext>
                </a:extLst>
              </a:tr>
            </a:tbl>
          </a:graphicData>
        </a:graphic>
      </p:graphicFrame>
      <p:sp>
        <p:nvSpPr>
          <p:cNvPr id="8" name="Title 1"/>
          <p:cNvSpPr txBox="1">
            <a:spLocks/>
          </p:cNvSpPr>
          <p:nvPr/>
        </p:nvSpPr>
        <p:spPr bwMode="auto">
          <a:xfrm>
            <a:off x="385646" y="126790"/>
            <a:ext cx="8280919" cy="573528"/>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rmAutofit fontScale="90000" lnSpcReduction="10000"/>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lang="en-ZA" sz="1800" dirty="0">
                <a:effectLst/>
                <a:ea typeface="MS PGothic" pitchFamily="34" charset="-128"/>
              </a:rPr>
              <a:t>Performance on the 2019/2020 Programme Performance Indicators (PPIs) targets per programme</a:t>
            </a:r>
          </a:p>
        </p:txBody>
      </p:sp>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16</a:t>
            </a:fld>
            <a:endParaRPr lang="en-ZA" altLang="en-US"/>
          </a:p>
        </p:txBody>
      </p:sp>
    </p:spTree>
    <p:extLst>
      <p:ext uri="{BB962C8B-B14F-4D97-AF65-F5344CB8AC3E}">
        <p14:creationId xmlns:p14="http://schemas.microsoft.com/office/powerpoint/2010/main" val="4132174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683568" y="123986"/>
            <a:ext cx="7775154" cy="573528"/>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Autofit/>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lang="en-ZA" sz="1800" dirty="0">
                <a:effectLst/>
                <a:ea typeface="MS PGothic" pitchFamily="34" charset="-128"/>
              </a:rPr>
              <a:t>Performance on the 2019/2020 Programme Performance Indicators (PPIs) targets per programme</a:t>
            </a:r>
          </a:p>
        </p:txBody>
      </p:sp>
      <p:graphicFrame>
        <p:nvGraphicFramePr>
          <p:cNvPr id="7" name="Table 6"/>
          <p:cNvGraphicFramePr>
            <a:graphicFrameLocks noGrp="1"/>
          </p:cNvGraphicFramePr>
          <p:nvPr>
            <p:extLst>
              <p:ext uri="{D42A27DB-BD31-4B8C-83A1-F6EECF244321}">
                <p14:modId xmlns:p14="http://schemas.microsoft.com/office/powerpoint/2010/main" val="2035850644"/>
              </p:ext>
            </p:extLst>
          </p:nvPr>
        </p:nvGraphicFramePr>
        <p:xfrm>
          <a:off x="-2" y="1052736"/>
          <a:ext cx="9144001" cy="3488130"/>
        </p:xfrm>
        <a:graphic>
          <a:graphicData uri="http://schemas.openxmlformats.org/drawingml/2006/table">
            <a:tbl>
              <a:tblPr firstRow="1" bandRow="1"/>
              <a:tblGrid>
                <a:gridCol w="2923083">
                  <a:extLst>
                    <a:ext uri="{9D8B030D-6E8A-4147-A177-3AD203B41FA5}">
                      <a16:colId xmlns:a16="http://schemas.microsoft.com/office/drawing/2014/main" val="20000"/>
                    </a:ext>
                  </a:extLst>
                </a:gridCol>
                <a:gridCol w="2773181">
                  <a:extLst>
                    <a:ext uri="{9D8B030D-6E8A-4147-A177-3AD203B41FA5}">
                      <a16:colId xmlns:a16="http://schemas.microsoft.com/office/drawing/2014/main" val="20001"/>
                    </a:ext>
                  </a:extLst>
                </a:gridCol>
                <a:gridCol w="3447737">
                  <a:extLst>
                    <a:ext uri="{9D8B030D-6E8A-4147-A177-3AD203B41FA5}">
                      <a16:colId xmlns:a16="http://schemas.microsoft.com/office/drawing/2014/main" val="20002"/>
                    </a:ext>
                  </a:extLst>
                </a:gridCol>
              </a:tblGrid>
              <a:tr h="221448">
                <a:tc gridSpan="3">
                  <a:txBody>
                    <a:bodyPr/>
                    <a:lstStyle/>
                    <a:p>
                      <a:pPr algn="l"/>
                      <a:r>
                        <a:rPr lang="en-ZA" sz="1400" b="1" kern="1200" dirty="0">
                          <a:solidFill>
                            <a:schemeClr val="tx1"/>
                          </a:solidFill>
                          <a:effectLst/>
                          <a:latin typeface="+mn-lt"/>
                          <a:ea typeface="+mn-ea"/>
                          <a:cs typeface="+mn-cs"/>
                        </a:rPr>
                        <a:t>PROGRAMME: RESEARCH,</a:t>
                      </a:r>
                      <a:r>
                        <a:rPr lang="en-ZA" sz="1400" b="1" kern="1200" baseline="0" dirty="0">
                          <a:solidFill>
                            <a:schemeClr val="tx1"/>
                          </a:solidFill>
                          <a:effectLst/>
                          <a:latin typeface="+mn-lt"/>
                          <a:ea typeface="+mn-ea"/>
                          <a:cs typeface="+mn-cs"/>
                        </a:rPr>
                        <a:t> POLICY AND LEGISLATION</a:t>
                      </a:r>
                      <a:endParaRPr lang="en-ZA" sz="1400" b="1" kern="1200" dirty="0">
                        <a:solidFill>
                          <a:schemeClr val="tx1"/>
                        </a:solidFill>
                        <a:effectLst/>
                        <a:latin typeface="+mn-lt"/>
                        <a:ea typeface="+mn-ea"/>
                        <a:cs typeface="+mn-cs"/>
                      </a:endParaRPr>
                    </a:p>
                  </a:txBody>
                  <a:tcPr marL="51435" marR="51435" marT="25725" marB="25725">
                    <a:solidFill>
                      <a:schemeClr val="bg2">
                        <a:lumMod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6989320"/>
                  </a:ext>
                </a:extLst>
              </a:tr>
              <a:tr h="246937">
                <a:tc gridSpan="3">
                  <a:txBody>
                    <a:bodyPr/>
                    <a:lstStyle/>
                    <a:p>
                      <a:r>
                        <a:rPr lang="en-ZA" sz="1600" b="1" dirty="0"/>
                        <a:t>Strategic objective: </a:t>
                      </a:r>
                      <a:r>
                        <a:rPr lang="en-ZA" sz="1600" b="0" i="0" u="none" strike="noStrike" baseline="0" dirty="0">
                          <a:solidFill>
                            <a:srgbClr val="000000"/>
                          </a:solidFill>
                          <a:latin typeface="Myriad Pro"/>
                        </a:rPr>
                        <a:t>To manage traditional leadership disputes and claims 		</a:t>
                      </a:r>
                    </a:p>
                  </a:txBody>
                  <a:tcPr marL="51435" marR="51435" marT="25725" marB="25725">
                    <a:solidFill>
                      <a:schemeClr val="bg1"/>
                    </a:solidFill>
                  </a:tcPr>
                </a:tc>
                <a:tc hMerge="1">
                  <a:txBody>
                    <a:bodyPr/>
                    <a:lstStyle/>
                    <a:p>
                      <a:endParaRPr lang="en-US"/>
                    </a:p>
                  </a:txBody>
                  <a:tcPr/>
                </a:tc>
                <a:tc hMerge="1">
                  <a:txBody>
                    <a:bodyPr/>
                    <a:lstStyle/>
                    <a:p>
                      <a:endParaRPr lang="en-ZA" sz="1500" b="1" dirty="0"/>
                    </a:p>
                  </a:txBody>
                  <a:tcPr marL="68580" marR="68580" marT="34300" marB="34300">
                    <a:solidFill>
                      <a:srgbClr val="FFC000"/>
                    </a:solidFill>
                  </a:tcPr>
                </a:tc>
                <a:extLst>
                  <a:ext uri="{0D108BD9-81ED-4DB2-BD59-A6C34878D82A}">
                    <a16:rowId xmlns:a16="http://schemas.microsoft.com/office/drawing/2014/main" val="10000"/>
                  </a:ext>
                </a:extLst>
              </a:tr>
              <a:tr h="221448">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Performance Indicators</a:t>
                      </a:r>
                    </a:p>
                  </a:txBody>
                  <a:tcPr marL="51435" marR="51435" marT="25725" marB="25725">
                    <a:solidFill>
                      <a:srgbClr val="92D050"/>
                    </a:solidFill>
                  </a:tcPr>
                </a:tc>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PPIs Annual Targets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a:t>
                      </a:r>
                    </a:p>
                  </a:txBody>
                  <a:tcPr marL="51435" marR="51435" marT="25725" marB="25725">
                    <a:solidFill>
                      <a:srgbClr val="92D050"/>
                    </a:solidFill>
                  </a:tcPr>
                </a:tc>
                <a:extLst>
                  <a:ext uri="{0D108BD9-81ED-4DB2-BD59-A6C34878D82A}">
                    <a16:rowId xmlns:a16="http://schemas.microsoft.com/office/drawing/2014/main" val="10001"/>
                  </a:ext>
                </a:extLst>
              </a:tr>
              <a:tr h="735203">
                <a:tc>
                  <a:txBody>
                    <a:bodyPr/>
                    <a:lstStyle/>
                    <a:p>
                      <a:r>
                        <a:rPr lang="en-ZA" sz="1400" b="0" i="0" u="none" strike="noStrike" baseline="0" dirty="0">
                          <a:solidFill>
                            <a:schemeClr val="tx1"/>
                          </a:solidFill>
                          <a:latin typeface="Myriad Pro"/>
                        </a:rPr>
                        <a:t>Number of books on kingships the customary law of succession</a:t>
                      </a:r>
                    </a:p>
                    <a:p>
                      <a:r>
                        <a:rPr lang="en-ZA" sz="1400" b="0" i="0" u="none" strike="noStrike" baseline="0" dirty="0">
                          <a:solidFill>
                            <a:schemeClr val="tx1"/>
                          </a:solidFill>
                          <a:latin typeface="Myriad Pro"/>
                        </a:rPr>
                        <a:t>and genealogy developed</a:t>
                      </a:r>
                    </a:p>
                  </a:txBody>
                  <a:tcPr marL="51435" marR="51435" marT="25725" marB="25725">
                    <a:solidFill>
                      <a:schemeClr val="bg1"/>
                    </a:solidFill>
                  </a:tcPr>
                </a:tc>
                <a:tc>
                  <a:txBody>
                    <a:bodyPr/>
                    <a:lstStyle/>
                    <a:p>
                      <a:r>
                        <a:rPr lang="en-ZA" sz="1400" b="0" i="0" u="none" strike="noStrike" baseline="0" dirty="0">
                          <a:solidFill>
                            <a:schemeClr val="tx1"/>
                          </a:solidFill>
                          <a:latin typeface="Myriad Pro"/>
                        </a:rPr>
                        <a:t>1 book on kingship </a:t>
                      </a:r>
                    </a:p>
                    <a:p>
                      <a:r>
                        <a:rPr lang="en-ZA" sz="1400" b="0" i="0" u="none" strike="noStrike" baseline="0" dirty="0">
                          <a:solidFill>
                            <a:schemeClr val="tx1"/>
                          </a:solidFill>
                          <a:latin typeface="Myriad Pro"/>
                        </a:rPr>
                        <a:t>customary law of succession</a:t>
                      </a:r>
                    </a:p>
                    <a:p>
                      <a:r>
                        <a:rPr lang="en-ZA" sz="1400" b="0" i="0" u="none" strike="noStrike" baseline="0" dirty="0">
                          <a:solidFill>
                            <a:schemeClr val="tx1"/>
                          </a:solidFill>
                          <a:latin typeface="Myriad Pro"/>
                        </a:rPr>
                        <a:t>and genealogy developed</a:t>
                      </a:r>
                    </a:p>
                  </a:txBody>
                  <a:tcPr marL="51435" marR="51435" marT="25725" marB="25725">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b="1" i="0" u="none" strike="noStrike" kern="1200" baseline="0" dirty="0">
                          <a:solidFill>
                            <a:srgbClr val="00B050"/>
                          </a:solidFill>
                          <a:latin typeface="+mj-lt"/>
                          <a:ea typeface="+mn-ea"/>
                          <a:cs typeface="Arial" panose="020B0604020202020204" pitchFamily="34" charset="0"/>
                        </a:rPr>
                        <a:t>Achieved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b="1" i="0" u="none" strike="noStrike" kern="1200" baseline="0" dirty="0">
                        <a:solidFill>
                          <a:srgbClr val="00B050"/>
                        </a:solidFill>
                        <a:latin typeface="+mj-lt"/>
                        <a:ea typeface="+mn-ea"/>
                        <a:cs typeface="Arial" panose="020B0604020202020204" pitchFamily="34" charset="0"/>
                      </a:endParaRPr>
                    </a:p>
                    <a:p>
                      <a:r>
                        <a:rPr lang="en-ZA" sz="1400" b="0" i="0" u="none" strike="noStrike" baseline="0" dirty="0">
                          <a:solidFill>
                            <a:schemeClr val="tx1"/>
                          </a:solidFill>
                          <a:latin typeface="Myriad Pro"/>
                        </a:rPr>
                        <a:t>1 book on AbaThembu kingship the customary law of succession and genealogy was developed </a:t>
                      </a:r>
                      <a:r>
                        <a:rPr lang="en-ZA" sz="1400" b="0" i="0" u="none" strike="noStrike" baseline="0" dirty="0">
                          <a:solidFill>
                            <a:srgbClr val="00B050"/>
                          </a:solidFill>
                          <a:latin typeface="Myriad Pro"/>
                        </a:rPr>
                        <a:t>	</a:t>
                      </a:r>
                    </a:p>
                    <a:p>
                      <a:r>
                        <a:rPr lang="en-ZA" sz="1400" b="0" i="0" u="none" strike="noStrike" baseline="0" dirty="0">
                          <a:solidFill>
                            <a:srgbClr val="00B050"/>
                          </a:solidFill>
                          <a:latin typeface="Myriad Pro"/>
                        </a:rPr>
                        <a:t>	</a:t>
                      </a:r>
                    </a:p>
                  </a:txBody>
                  <a:tcPr marL="51435" marR="51435" marT="25725" marB="25725">
                    <a:solidFill>
                      <a:schemeClr val="bg1"/>
                    </a:solidFill>
                  </a:tcPr>
                </a:tc>
                <a:extLst>
                  <a:ext uri="{0D108BD9-81ED-4DB2-BD59-A6C34878D82A}">
                    <a16:rowId xmlns:a16="http://schemas.microsoft.com/office/drawing/2014/main" val="10002"/>
                  </a:ext>
                </a:extLst>
              </a:tr>
              <a:tr h="735203">
                <a:tc>
                  <a:txBody>
                    <a:bodyPr/>
                    <a:lstStyle/>
                    <a:p>
                      <a:r>
                        <a:rPr lang="en-ZA" sz="1400" b="0" i="0" u="none" strike="noStrike" baseline="0" dirty="0">
                          <a:solidFill>
                            <a:schemeClr val="tx1"/>
                          </a:solidFill>
                          <a:latin typeface="Myriad Pro"/>
                        </a:rPr>
                        <a:t>Section 81 of the Municipal Structures Act Draft Regulations 	</a:t>
                      </a:r>
                    </a:p>
                  </a:txBody>
                  <a:tcPr marL="51435" marR="51435" marT="25725" marB="25725">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b="0" i="0" u="none" strike="noStrike" kern="1200" baseline="0" dirty="0">
                          <a:solidFill>
                            <a:schemeClr val="tx1"/>
                          </a:solidFill>
                          <a:latin typeface="Myriad Pro"/>
                          <a:ea typeface="+mn-ea"/>
                          <a:cs typeface="+mn-cs"/>
                        </a:rPr>
                        <a:t>Draft Regulations on Section 81 of the Municipal Structures Act developed 	</a:t>
                      </a:r>
                    </a:p>
                  </a:txBody>
                  <a:tcPr marL="51435" marR="51435" marT="25725" marB="25725">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b="1" i="0" u="none" strike="noStrike" kern="1200" baseline="0" dirty="0">
                          <a:solidFill>
                            <a:srgbClr val="00B050"/>
                          </a:solidFill>
                          <a:latin typeface="Myriad Pro"/>
                          <a:ea typeface="+mn-ea"/>
                          <a:cs typeface="Arial" panose="020B0604020202020204" pitchFamily="34" charset="0"/>
                        </a:rPr>
                        <a:t>Achieved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b="1" i="0" u="none" strike="noStrike" kern="1200" baseline="0" dirty="0">
                        <a:solidFill>
                          <a:srgbClr val="00B050"/>
                        </a:solidFill>
                        <a:latin typeface="Myriad Pro"/>
                        <a:ea typeface="+mn-ea"/>
                        <a:cs typeface="Arial" panose="020B0604020202020204" pitchFamily="34" charset="0"/>
                      </a:endParaRPr>
                    </a:p>
                    <a:p>
                      <a:r>
                        <a:rPr lang="en-ZA" sz="1400" b="0" i="0" u="none" strike="noStrike" baseline="0" dirty="0">
                          <a:solidFill>
                            <a:schemeClr val="tx1"/>
                          </a:solidFill>
                          <a:latin typeface="Myriad Pro"/>
                        </a:rPr>
                        <a:t>Draft Regulations on Section 81 of the Municipal Structures Act were developed </a:t>
                      </a:r>
                      <a:r>
                        <a:rPr lang="en-ZA" sz="1400" b="0" i="0" u="none" strike="noStrike" baseline="0" dirty="0">
                          <a:solidFill>
                            <a:srgbClr val="00B050"/>
                          </a:solidFill>
                          <a:latin typeface="Myriad Pro"/>
                        </a:rPr>
                        <a:t>	</a:t>
                      </a:r>
                    </a:p>
                    <a:p>
                      <a:endParaRPr lang="en-ZA" sz="1400" b="0" i="0" u="none" strike="noStrike" baseline="0" dirty="0">
                        <a:solidFill>
                          <a:srgbClr val="00B050"/>
                        </a:solidFill>
                        <a:latin typeface="Myriad Pro"/>
                      </a:endParaRPr>
                    </a:p>
                  </a:txBody>
                  <a:tcPr marL="51435" marR="51435" marT="25725" marB="25725">
                    <a:solidFill>
                      <a:schemeClr val="bg1"/>
                    </a:solidFill>
                  </a:tcPr>
                </a:tc>
                <a:extLst>
                  <a:ext uri="{0D108BD9-81ED-4DB2-BD59-A6C34878D82A}">
                    <a16:rowId xmlns:a16="http://schemas.microsoft.com/office/drawing/2014/main" val="1487566026"/>
                  </a:ext>
                </a:extLst>
              </a:tr>
            </a:tbl>
          </a:graphicData>
        </a:graphic>
      </p:graphicFrame>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17</a:t>
            </a:fld>
            <a:endParaRPr lang="en-ZA" altLang="en-US"/>
          </a:p>
        </p:txBody>
      </p:sp>
    </p:spTree>
    <p:extLst>
      <p:ext uri="{BB962C8B-B14F-4D97-AF65-F5344CB8AC3E}">
        <p14:creationId xmlns:p14="http://schemas.microsoft.com/office/powerpoint/2010/main" val="774411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539552" y="234712"/>
            <a:ext cx="7775154" cy="573528"/>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rmAutofit fontScale="90000" lnSpcReduction="10000"/>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lang="en-ZA" sz="1800" dirty="0">
                <a:effectLst/>
                <a:ea typeface="MS PGothic" pitchFamily="34" charset="-128"/>
              </a:rPr>
              <a:t>Performance on the 2019/2020 Programme Performance Indicators (PPIs) targets per programme</a:t>
            </a:r>
          </a:p>
        </p:txBody>
      </p:sp>
      <p:graphicFrame>
        <p:nvGraphicFramePr>
          <p:cNvPr id="9" name="Table 8"/>
          <p:cNvGraphicFramePr>
            <a:graphicFrameLocks noGrp="1"/>
          </p:cNvGraphicFramePr>
          <p:nvPr>
            <p:extLst>
              <p:ext uri="{D42A27DB-BD31-4B8C-83A1-F6EECF244321}">
                <p14:modId xmlns:p14="http://schemas.microsoft.com/office/powerpoint/2010/main" val="1927217098"/>
              </p:ext>
            </p:extLst>
          </p:nvPr>
        </p:nvGraphicFramePr>
        <p:xfrm>
          <a:off x="0" y="808240"/>
          <a:ext cx="9144000" cy="5047651"/>
        </p:xfrm>
        <a:graphic>
          <a:graphicData uri="http://schemas.openxmlformats.org/drawingml/2006/table">
            <a:tbl>
              <a:tblPr firstRow="1" bandRow="1"/>
              <a:tblGrid>
                <a:gridCol w="2919932">
                  <a:extLst>
                    <a:ext uri="{9D8B030D-6E8A-4147-A177-3AD203B41FA5}">
                      <a16:colId xmlns:a16="http://schemas.microsoft.com/office/drawing/2014/main" val="20000"/>
                    </a:ext>
                  </a:extLst>
                </a:gridCol>
                <a:gridCol w="3150454">
                  <a:extLst>
                    <a:ext uri="{9D8B030D-6E8A-4147-A177-3AD203B41FA5}">
                      <a16:colId xmlns:a16="http://schemas.microsoft.com/office/drawing/2014/main" val="20001"/>
                    </a:ext>
                  </a:extLst>
                </a:gridCol>
                <a:gridCol w="3073614">
                  <a:extLst>
                    <a:ext uri="{9D8B030D-6E8A-4147-A177-3AD203B41FA5}">
                      <a16:colId xmlns:a16="http://schemas.microsoft.com/office/drawing/2014/main" val="20002"/>
                    </a:ext>
                  </a:extLst>
                </a:gridCol>
              </a:tblGrid>
              <a:tr h="388512">
                <a:tc gridSpan="3">
                  <a:txBody>
                    <a:bodyPr/>
                    <a:lstStyle/>
                    <a:p>
                      <a:pPr algn="l"/>
                      <a:r>
                        <a:rPr lang="en-ZA" sz="1400" b="1" kern="1200" dirty="0">
                          <a:solidFill>
                            <a:schemeClr val="tx1"/>
                          </a:solidFill>
                          <a:effectLst/>
                          <a:latin typeface="+mn-lt"/>
                          <a:ea typeface="+mn-ea"/>
                          <a:cs typeface="+mn-cs"/>
                        </a:rPr>
                        <a:t>PROGRAMME: INSTITUTIONAL SUPPORT AND COORDINATION</a:t>
                      </a:r>
                    </a:p>
                  </a:txBody>
                  <a:tcPr marL="51435" marR="51435" marT="25725" marB="25725">
                    <a:solidFill>
                      <a:schemeClr val="bg2">
                        <a:lumMod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6989320"/>
                  </a:ext>
                </a:extLst>
              </a:tr>
              <a:tr h="351780">
                <a:tc grid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b="1" dirty="0">
                          <a:solidFill>
                            <a:schemeClr val="tx1"/>
                          </a:solidFill>
                        </a:rPr>
                        <a:t>Strategic objective: </a:t>
                      </a:r>
                      <a:r>
                        <a:rPr lang="en-ZA" sz="1600" b="0" dirty="0">
                          <a:solidFill>
                            <a:schemeClr val="tx1"/>
                          </a:solidFill>
                        </a:rPr>
                        <a:t>To manage</a:t>
                      </a:r>
                      <a:r>
                        <a:rPr lang="en-ZA" sz="1600" b="0" baseline="0" dirty="0">
                          <a:solidFill>
                            <a:schemeClr val="tx1"/>
                          </a:solidFill>
                        </a:rPr>
                        <a:t> </a:t>
                      </a:r>
                      <a:r>
                        <a:rPr lang="en-ZA" sz="1600" b="0" dirty="0">
                          <a:solidFill>
                            <a:schemeClr val="tx1"/>
                          </a:solidFill>
                        </a:rPr>
                        <a:t>partnerships, Intergovernmental</a:t>
                      </a:r>
                      <a:r>
                        <a:rPr lang="en-ZA" sz="1600" b="0" baseline="0" dirty="0">
                          <a:solidFill>
                            <a:schemeClr val="tx1"/>
                          </a:solidFill>
                        </a:rPr>
                        <a:t> </a:t>
                      </a:r>
                      <a:r>
                        <a:rPr lang="en-ZA" sz="1600" b="0" dirty="0">
                          <a:solidFill>
                            <a:schemeClr val="tx1"/>
                          </a:solidFill>
                        </a:rPr>
                        <a:t>and stakeholder</a:t>
                      </a:r>
                      <a:r>
                        <a:rPr lang="en-ZA" sz="1600" b="0" baseline="0" dirty="0">
                          <a:solidFill>
                            <a:schemeClr val="tx1"/>
                          </a:solidFill>
                        </a:rPr>
                        <a:t> </a:t>
                      </a:r>
                      <a:r>
                        <a:rPr lang="en-ZA" sz="1600" b="0" dirty="0">
                          <a:solidFill>
                            <a:schemeClr val="tx1"/>
                          </a:solidFill>
                        </a:rPr>
                        <a:t>relations</a:t>
                      </a:r>
                      <a:endParaRPr kumimoji="0" lang="en-ZA" sz="1600" b="0" i="0" u="none" strike="noStrike" kern="1200" cap="none" spc="0" normalizeH="0" baseline="0" noProof="0" dirty="0">
                        <a:ln>
                          <a:noFill/>
                        </a:ln>
                        <a:solidFill>
                          <a:schemeClr val="tx1"/>
                        </a:solidFill>
                        <a:effectLst/>
                        <a:uLnTx/>
                        <a:uFillTx/>
                        <a:latin typeface="+mn-lt"/>
                        <a:ea typeface="+mn-ea"/>
                        <a:cs typeface="+mn-cs"/>
                      </a:endParaRPr>
                    </a:p>
                  </a:txBody>
                  <a:tcPr marL="51435" marR="51435" marT="25725" marB="25725">
                    <a:solidFill>
                      <a:schemeClr val="bg1"/>
                    </a:solidFill>
                  </a:tcPr>
                </a:tc>
                <a:tc hMerge="1">
                  <a:txBody>
                    <a:bodyPr/>
                    <a:lstStyle/>
                    <a:p>
                      <a:endParaRPr lang="en-US"/>
                    </a:p>
                  </a:txBody>
                  <a:tcPr/>
                </a:tc>
                <a:tc hMerge="1">
                  <a:txBody>
                    <a:bodyPr/>
                    <a:lstStyle/>
                    <a:p>
                      <a:endParaRPr lang="en-ZA" sz="1500" b="1" dirty="0"/>
                    </a:p>
                  </a:txBody>
                  <a:tcPr marL="68580" marR="68580" marT="34300" marB="34300">
                    <a:solidFill>
                      <a:srgbClr val="FFC000"/>
                    </a:solidFill>
                  </a:tcPr>
                </a:tc>
                <a:extLst>
                  <a:ext uri="{0D108BD9-81ED-4DB2-BD59-A6C34878D82A}">
                    <a16:rowId xmlns:a16="http://schemas.microsoft.com/office/drawing/2014/main" val="10000"/>
                  </a:ext>
                </a:extLst>
              </a:tr>
              <a:tr h="777838">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Performance Indicators</a:t>
                      </a:r>
                    </a:p>
                  </a:txBody>
                  <a:tcPr marL="51435" marR="51435" marT="25725" marB="25725">
                    <a:solidFill>
                      <a:srgbClr val="92D050"/>
                    </a:solidFill>
                  </a:tcPr>
                </a:tc>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PPIs Annual Targets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a:t>
                      </a:r>
                    </a:p>
                  </a:txBody>
                  <a:tcPr marL="51435" marR="51435" marT="25725" marB="25725">
                    <a:solidFill>
                      <a:srgbClr val="92D050"/>
                    </a:solidFill>
                  </a:tcPr>
                </a:tc>
                <a:extLst>
                  <a:ext uri="{0D108BD9-81ED-4DB2-BD59-A6C34878D82A}">
                    <a16:rowId xmlns:a16="http://schemas.microsoft.com/office/drawing/2014/main" val="10001"/>
                  </a:ext>
                </a:extLst>
              </a:tr>
              <a:tr h="1693927">
                <a:tc>
                  <a:txBody>
                    <a:bodyPr/>
                    <a:lstStyle/>
                    <a:p>
                      <a:r>
                        <a:rPr lang="en-ZA" sz="1400" b="0" i="0" u="none" strike="noStrike" baseline="0" dirty="0">
                          <a:solidFill>
                            <a:schemeClr val="tx1"/>
                          </a:solidFill>
                          <a:latin typeface="Myriad Pro"/>
                        </a:rPr>
                        <a:t>Number of provinces monitored on the implementation of the Guidelines on the participation of traditional leadership in the municipal IDP processes </a:t>
                      </a:r>
                      <a:r>
                        <a:rPr lang="en-ZA" sz="1600" b="0" i="0" u="none" strike="noStrike" baseline="0" dirty="0">
                          <a:solidFill>
                            <a:schemeClr val="tx1"/>
                          </a:solidFill>
                          <a:latin typeface="Myriad Pro"/>
                        </a:rPr>
                        <a:t>	</a:t>
                      </a:r>
                    </a:p>
                    <a:p>
                      <a:pPr algn="l"/>
                      <a:endParaRPr lang="en-ZA" sz="1400" kern="1200" dirty="0">
                        <a:solidFill>
                          <a:schemeClr val="tx1"/>
                        </a:solidFill>
                        <a:effectLst/>
                        <a:latin typeface="Myriad Pro"/>
                        <a:ea typeface="+mn-ea"/>
                        <a:cs typeface="+mn-cs"/>
                      </a:endParaRPr>
                    </a:p>
                  </a:txBody>
                  <a:tcPr marL="51435" marR="51435" marT="25725" marB="25725">
                    <a:solidFill>
                      <a:schemeClr val="bg1"/>
                    </a:solidFill>
                  </a:tcPr>
                </a:tc>
                <a:tc>
                  <a:txBody>
                    <a:bodyPr/>
                    <a:lstStyle/>
                    <a:p>
                      <a:pPr algn="just"/>
                      <a:r>
                        <a:rPr lang="en-ZA" sz="1400" b="0" i="0" u="none" strike="noStrike" baseline="0" dirty="0">
                          <a:solidFill>
                            <a:schemeClr val="tx1"/>
                          </a:solidFill>
                          <a:latin typeface="Myriad Pro"/>
                        </a:rPr>
                        <a:t>8 Provinces monitored on the </a:t>
                      </a:r>
                    </a:p>
                    <a:p>
                      <a:pPr algn="just"/>
                      <a:r>
                        <a:rPr lang="en-ZA" sz="1400" b="0" i="0" u="none" strike="noStrike" baseline="0" dirty="0">
                          <a:solidFill>
                            <a:schemeClr val="tx1"/>
                          </a:solidFill>
                          <a:latin typeface="Myriad Pro"/>
                        </a:rPr>
                        <a:t>implementation of the guidelines </a:t>
                      </a:r>
                    </a:p>
                    <a:p>
                      <a:pPr algn="just"/>
                      <a:r>
                        <a:rPr lang="en-ZA" sz="1400" b="0" i="0" u="none" strike="noStrike" baseline="0" dirty="0">
                          <a:solidFill>
                            <a:schemeClr val="tx1"/>
                          </a:solidFill>
                          <a:latin typeface="Myriad Pro"/>
                        </a:rPr>
                        <a:t>on participation of traditional </a:t>
                      </a:r>
                    </a:p>
                    <a:p>
                      <a:pPr algn="just"/>
                      <a:r>
                        <a:rPr lang="en-ZA" sz="1400" b="0" i="0" u="none" strike="noStrike" baseline="0" dirty="0">
                          <a:solidFill>
                            <a:schemeClr val="tx1"/>
                          </a:solidFill>
                          <a:latin typeface="Myriad Pro"/>
                        </a:rPr>
                        <a:t>leadership in municipal IDP </a:t>
                      </a:r>
                    </a:p>
                    <a:p>
                      <a:pPr algn="just"/>
                      <a:r>
                        <a:rPr lang="en-ZA" sz="1400" b="0" i="0" u="none" strike="noStrike" baseline="0" dirty="0">
                          <a:solidFill>
                            <a:schemeClr val="tx1"/>
                          </a:solidFill>
                          <a:latin typeface="Myriad Pro"/>
                        </a:rPr>
                        <a:t>processes 	</a:t>
                      </a:r>
                    </a:p>
                    <a:p>
                      <a:pPr algn="just"/>
                      <a:endParaRPr lang="en-ZA" sz="1400" dirty="0">
                        <a:solidFill>
                          <a:schemeClr val="tx1"/>
                        </a:solidFill>
                        <a:effectLst/>
                        <a:latin typeface="Myriad Pro"/>
                        <a:ea typeface="PMingLiU" panose="02020500000000000000" pitchFamily="18" charset="-120"/>
                      </a:endParaRPr>
                    </a:p>
                  </a:txBody>
                  <a:tcPr marL="51435" marR="51435" marT="25725" marB="25725">
                    <a:solidFill>
                      <a:schemeClr val="bg1"/>
                    </a:solidFill>
                  </a:tcPr>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ZA" sz="1400" b="1" dirty="0">
                          <a:solidFill>
                            <a:srgbClr val="00B050"/>
                          </a:solidFill>
                          <a:effectLst/>
                          <a:latin typeface="+mj-lt"/>
                          <a:ea typeface="Calibri" panose="020F0502020204030204" pitchFamily="34" charset="0"/>
                          <a:cs typeface="Arial" panose="020B0604020202020204" pitchFamily="34" charset="0"/>
                        </a:rPr>
                        <a:t>Achieved</a:t>
                      </a:r>
                    </a:p>
                    <a:p>
                      <a:r>
                        <a:rPr lang="en-ZA" sz="1400" b="0" i="0" u="none" strike="noStrike" baseline="0" dirty="0">
                          <a:solidFill>
                            <a:schemeClr val="tx1"/>
                          </a:solidFill>
                          <a:latin typeface="Myriad Pro"/>
                        </a:rPr>
                        <a:t>All Eight (8) provinces were monitored on the implementation of the guidelines on participation </a:t>
                      </a:r>
                    </a:p>
                    <a:p>
                      <a:r>
                        <a:rPr lang="en-ZA" sz="1400" b="0" i="0" u="none" strike="noStrike" baseline="0" dirty="0">
                          <a:solidFill>
                            <a:schemeClr val="tx1"/>
                          </a:solidFill>
                          <a:latin typeface="Myriad Pro"/>
                        </a:rPr>
                        <a:t>of traditional leadership in </a:t>
                      </a:r>
                    </a:p>
                    <a:p>
                      <a:r>
                        <a:rPr lang="en-ZA" sz="1400" b="0" i="0" u="none" strike="noStrike" baseline="0" dirty="0">
                          <a:solidFill>
                            <a:schemeClr val="tx1"/>
                          </a:solidFill>
                          <a:latin typeface="Myriad Pro"/>
                        </a:rPr>
                        <a:t>municipal IDP processes </a:t>
                      </a:r>
                    </a:p>
                    <a:p>
                      <a:endParaRPr lang="en-ZA" sz="1400" b="0" i="0" u="none" strike="noStrike" baseline="0" dirty="0">
                        <a:solidFill>
                          <a:schemeClr val="tx1"/>
                        </a:solidFill>
                        <a:latin typeface="Myriad Pro"/>
                      </a:endParaRPr>
                    </a:p>
                    <a:p>
                      <a:r>
                        <a:rPr lang="en-ZA" sz="1400" b="0" i="0" u="none" strike="noStrike" baseline="0" dirty="0">
                          <a:solidFill>
                            <a:schemeClr val="tx1"/>
                          </a:solidFill>
                          <a:latin typeface="Myriad Pro"/>
                        </a:rPr>
                        <a:t>A monitoring tool was developed to assist in the monitoring process</a:t>
                      </a:r>
                      <a:r>
                        <a:rPr lang="en-ZA" sz="1400" b="0" i="0" u="none" strike="noStrike" baseline="0" dirty="0">
                          <a:solidFill>
                            <a:srgbClr val="00B050"/>
                          </a:solidFill>
                          <a:latin typeface="Myriad Pro"/>
                        </a:rPr>
                        <a:t>. 	</a:t>
                      </a:r>
                    </a:p>
                  </a:txBody>
                  <a:tcPr marL="51435" marR="51435" marT="0" marB="0">
                    <a:solidFill>
                      <a:schemeClr val="bg1"/>
                    </a:solidFill>
                  </a:tcPr>
                </a:tc>
                <a:extLst>
                  <a:ext uri="{0D108BD9-81ED-4DB2-BD59-A6C34878D82A}">
                    <a16:rowId xmlns:a16="http://schemas.microsoft.com/office/drawing/2014/main" val="3947663736"/>
                  </a:ext>
                </a:extLst>
              </a:tr>
              <a:tr h="1371674">
                <a:tc>
                  <a:txBody>
                    <a:bodyPr/>
                    <a:lstStyle/>
                    <a:p>
                      <a:pPr algn="l"/>
                      <a:r>
                        <a:rPr lang="en-ZA" sz="1400" dirty="0">
                          <a:solidFill>
                            <a:schemeClr val="tx1"/>
                          </a:solidFill>
                          <a:latin typeface="Myriad Pro"/>
                          <a:cs typeface="Arial" panose="020B0604020202020204" pitchFamily="34" charset="0"/>
                        </a:rPr>
                        <a:t>Number of</a:t>
                      </a:r>
                      <a:r>
                        <a:rPr lang="en-ZA" sz="1400" baseline="0" dirty="0">
                          <a:solidFill>
                            <a:schemeClr val="tx1"/>
                          </a:solidFill>
                          <a:latin typeface="Myriad Pro"/>
                          <a:cs typeface="Arial" panose="020B0604020202020204" pitchFamily="34" charset="0"/>
                        </a:rPr>
                        <a:t> </a:t>
                      </a:r>
                      <a:r>
                        <a:rPr lang="en-ZA" sz="1400" dirty="0">
                          <a:solidFill>
                            <a:schemeClr val="tx1"/>
                          </a:solidFill>
                          <a:latin typeface="Myriad Pro"/>
                          <a:cs typeface="Arial" panose="020B0604020202020204" pitchFamily="34" charset="0"/>
                        </a:rPr>
                        <a:t>provinces</a:t>
                      </a:r>
                    </a:p>
                    <a:p>
                      <a:pPr algn="l"/>
                      <a:r>
                        <a:rPr lang="en-ZA" sz="1400" dirty="0">
                          <a:solidFill>
                            <a:schemeClr val="tx1"/>
                          </a:solidFill>
                          <a:latin typeface="Myriad Pro"/>
                          <a:cs typeface="Arial" panose="020B0604020202020204" pitchFamily="34" charset="0"/>
                        </a:rPr>
                        <a:t>Workshopped</a:t>
                      </a:r>
                      <a:r>
                        <a:rPr lang="en-ZA" sz="1400" baseline="0" dirty="0">
                          <a:solidFill>
                            <a:schemeClr val="tx1"/>
                          </a:solidFill>
                          <a:latin typeface="Myriad Pro"/>
                          <a:cs typeface="Arial" panose="020B0604020202020204" pitchFamily="34" charset="0"/>
                        </a:rPr>
                        <a:t> </a:t>
                      </a:r>
                      <a:r>
                        <a:rPr lang="en-ZA" sz="1400" dirty="0">
                          <a:solidFill>
                            <a:schemeClr val="tx1"/>
                          </a:solidFill>
                          <a:latin typeface="Myriad Pro"/>
                          <a:cs typeface="Arial" panose="020B0604020202020204" pitchFamily="34" charset="0"/>
                        </a:rPr>
                        <a:t>on the</a:t>
                      </a:r>
                    </a:p>
                    <a:p>
                      <a:pPr algn="l"/>
                      <a:r>
                        <a:rPr lang="en-ZA" sz="1400" dirty="0">
                          <a:solidFill>
                            <a:schemeClr val="tx1"/>
                          </a:solidFill>
                          <a:latin typeface="Myriad Pro"/>
                          <a:cs typeface="Arial" panose="020B0604020202020204" pitchFamily="34" charset="0"/>
                        </a:rPr>
                        <a:t>Cooperative Governance</a:t>
                      </a:r>
                    </a:p>
                    <a:p>
                      <a:pPr algn="l"/>
                      <a:r>
                        <a:rPr lang="en-ZA" sz="1400" dirty="0">
                          <a:solidFill>
                            <a:schemeClr val="tx1"/>
                          </a:solidFill>
                          <a:latin typeface="Myriad Pro"/>
                          <a:cs typeface="Arial" panose="020B0604020202020204" pitchFamily="34" charset="0"/>
                        </a:rPr>
                        <a:t>Framework</a:t>
                      </a:r>
                      <a:r>
                        <a:rPr lang="en-ZA" sz="1400" baseline="0" dirty="0">
                          <a:solidFill>
                            <a:schemeClr val="tx1"/>
                          </a:solidFill>
                          <a:latin typeface="Myriad Pro"/>
                          <a:cs typeface="Arial" panose="020B0604020202020204" pitchFamily="34" charset="0"/>
                        </a:rPr>
                        <a:t> f</a:t>
                      </a:r>
                      <a:r>
                        <a:rPr lang="en-ZA" sz="1400" dirty="0">
                          <a:solidFill>
                            <a:schemeClr val="tx1"/>
                          </a:solidFill>
                          <a:latin typeface="Myriad Pro"/>
                          <a:cs typeface="Arial" panose="020B0604020202020204" pitchFamily="34" charset="0"/>
                        </a:rPr>
                        <a:t>or Traditional</a:t>
                      </a:r>
                    </a:p>
                    <a:p>
                      <a:pPr algn="l"/>
                      <a:r>
                        <a:rPr lang="en-ZA" sz="1400" dirty="0">
                          <a:solidFill>
                            <a:schemeClr val="tx1"/>
                          </a:solidFill>
                          <a:latin typeface="Myriad Pro"/>
                          <a:cs typeface="Arial" panose="020B0604020202020204" pitchFamily="34" charset="0"/>
                        </a:rPr>
                        <a:t>Leadership</a:t>
                      </a:r>
                    </a:p>
                  </a:txBody>
                  <a:tcPr marL="51435" marR="51435" marT="25725" marB="25725">
                    <a:solidFill>
                      <a:schemeClr val="bg1"/>
                    </a:solidFill>
                  </a:tcPr>
                </a:tc>
                <a:tc>
                  <a:txBody>
                    <a:bodyPr/>
                    <a:lstStyle/>
                    <a:p>
                      <a:pPr algn="just"/>
                      <a:r>
                        <a:rPr lang="en-ZA" sz="1400" b="0" i="0" u="none" strike="noStrike" baseline="0" dirty="0">
                          <a:solidFill>
                            <a:schemeClr val="tx1"/>
                          </a:solidFill>
                          <a:latin typeface="Myriad Pro"/>
                        </a:rPr>
                        <a:t>8 provinces workshopped on the Cooperative Governance </a:t>
                      </a:r>
                    </a:p>
                    <a:p>
                      <a:pPr algn="just"/>
                      <a:r>
                        <a:rPr lang="en-ZA" sz="1400" b="0" i="0" u="none" strike="noStrike" baseline="0" dirty="0">
                          <a:solidFill>
                            <a:schemeClr val="tx1"/>
                          </a:solidFill>
                          <a:latin typeface="Myriad Pro"/>
                        </a:rPr>
                        <a:t>Framework for Traditional </a:t>
                      </a:r>
                    </a:p>
                    <a:p>
                      <a:pPr algn="just"/>
                      <a:r>
                        <a:rPr lang="en-ZA" sz="1400" b="0" i="0" u="none" strike="noStrike" baseline="0" dirty="0">
                          <a:solidFill>
                            <a:schemeClr val="tx1"/>
                          </a:solidFill>
                          <a:latin typeface="Myriad Pro"/>
                        </a:rPr>
                        <a:t>leadership 	</a:t>
                      </a:r>
                    </a:p>
                    <a:p>
                      <a:pPr algn="just"/>
                      <a:endParaRPr lang="en-ZA" sz="1400" baseline="0" dirty="0">
                        <a:solidFill>
                          <a:schemeClr val="tx1"/>
                        </a:solidFill>
                        <a:effectLst/>
                        <a:latin typeface="Myriad Pro"/>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ZA" sz="1400" b="1" dirty="0">
                          <a:solidFill>
                            <a:srgbClr val="00B050"/>
                          </a:solidFill>
                          <a:effectLst/>
                          <a:latin typeface="+mj-lt"/>
                          <a:ea typeface="Calibri" panose="020F0502020204030204" pitchFamily="34" charset="0"/>
                          <a:cs typeface="Arial" panose="020B0604020202020204" pitchFamily="34" charset="0"/>
                        </a:rPr>
                        <a:t>Achieved</a:t>
                      </a:r>
                    </a:p>
                    <a:p>
                      <a:r>
                        <a:rPr lang="en-ZA" sz="1400" b="0" i="0" u="none" strike="noStrike" baseline="0" dirty="0">
                          <a:solidFill>
                            <a:schemeClr val="tx1"/>
                          </a:solidFill>
                          <a:latin typeface="Myriad Pro"/>
                        </a:rPr>
                        <a:t>All eight (8) provinces were workshopped on the Cooperative </a:t>
                      </a:r>
                    </a:p>
                    <a:p>
                      <a:r>
                        <a:rPr lang="en-ZA" sz="1400" b="0" i="0" u="none" strike="noStrike" baseline="0" dirty="0">
                          <a:solidFill>
                            <a:schemeClr val="tx1"/>
                          </a:solidFill>
                          <a:latin typeface="Myriad Pro"/>
                        </a:rPr>
                        <a:t>Governance Framework for Traditional leadership </a:t>
                      </a:r>
                      <a:r>
                        <a:rPr lang="en-ZA" sz="1400" b="0" i="0" u="none" strike="noStrike" baseline="0" dirty="0">
                          <a:solidFill>
                            <a:srgbClr val="00B050"/>
                          </a:solidFill>
                          <a:latin typeface="Myriad Pro"/>
                        </a:rPr>
                        <a:t>	</a:t>
                      </a:r>
                    </a:p>
                    <a:p>
                      <a:pPr marL="0" marR="0" lvl="0" indent="0" algn="l" defTabSz="457200" rtl="0" eaLnBrk="1" fontAlgn="auto" latinLnBrk="0" hangingPunct="1">
                        <a:lnSpc>
                          <a:spcPct val="115000"/>
                        </a:lnSpc>
                        <a:spcBef>
                          <a:spcPts val="0"/>
                        </a:spcBef>
                        <a:spcAft>
                          <a:spcPts val="1000"/>
                        </a:spcAft>
                        <a:buClrTx/>
                        <a:buSzTx/>
                        <a:buFontTx/>
                        <a:buNone/>
                        <a:tabLst/>
                        <a:defRPr/>
                      </a:pPr>
                      <a:endParaRPr lang="en-ZA" sz="1400" b="1" dirty="0">
                        <a:solidFill>
                          <a:srgbClr val="00B050"/>
                        </a:solidFill>
                        <a:effectLst/>
                        <a:latin typeface="+mj-lt"/>
                        <a:ea typeface="Calibri" panose="020F0502020204030204" pitchFamily="34" charset="0"/>
                        <a:cs typeface="Arial" panose="020B0604020202020204" pitchFamily="34" charset="0"/>
                      </a:endParaRPr>
                    </a:p>
                  </a:txBody>
                  <a:tcPr marL="51435" marR="51435" marT="0" marB="0">
                    <a:solidFill>
                      <a:schemeClr val="bg1"/>
                    </a:solidFill>
                  </a:tcPr>
                </a:tc>
                <a:extLst>
                  <a:ext uri="{0D108BD9-81ED-4DB2-BD59-A6C34878D82A}">
                    <a16:rowId xmlns:a16="http://schemas.microsoft.com/office/drawing/2014/main" val="2803949040"/>
                  </a:ext>
                </a:extLst>
              </a:tr>
            </a:tbl>
          </a:graphicData>
        </a:graphic>
      </p:graphicFrame>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18</a:t>
            </a:fld>
            <a:endParaRPr lang="en-ZA" altLang="en-US"/>
          </a:p>
        </p:txBody>
      </p:sp>
    </p:spTree>
    <p:extLst>
      <p:ext uri="{BB962C8B-B14F-4D97-AF65-F5344CB8AC3E}">
        <p14:creationId xmlns:p14="http://schemas.microsoft.com/office/powerpoint/2010/main" val="2997922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539552" y="234712"/>
            <a:ext cx="7775154" cy="573528"/>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rmAutofit fontScale="90000" lnSpcReduction="10000"/>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lang="en-ZA" sz="1800" dirty="0">
                <a:effectLst/>
                <a:ea typeface="MS PGothic" pitchFamily="34" charset="-128"/>
              </a:rPr>
              <a:t>Performance on the 2019/2020 Programme Performance Indicators (PPIs) targets per programme</a:t>
            </a:r>
          </a:p>
        </p:txBody>
      </p:sp>
      <p:graphicFrame>
        <p:nvGraphicFramePr>
          <p:cNvPr id="9" name="Table 8"/>
          <p:cNvGraphicFramePr>
            <a:graphicFrameLocks noGrp="1"/>
          </p:cNvGraphicFramePr>
          <p:nvPr>
            <p:extLst>
              <p:ext uri="{D42A27DB-BD31-4B8C-83A1-F6EECF244321}">
                <p14:modId xmlns:p14="http://schemas.microsoft.com/office/powerpoint/2010/main" val="2702753936"/>
              </p:ext>
            </p:extLst>
          </p:nvPr>
        </p:nvGraphicFramePr>
        <p:xfrm>
          <a:off x="0" y="808240"/>
          <a:ext cx="9144000" cy="4670986"/>
        </p:xfrm>
        <a:graphic>
          <a:graphicData uri="http://schemas.openxmlformats.org/drawingml/2006/table">
            <a:tbl>
              <a:tblPr firstRow="1" bandRow="1"/>
              <a:tblGrid>
                <a:gridCol w="2555776">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3851920">
                  <a:extLst>
                    <a:ext uri="{9D8B030D-6E8A-4147-A177-3AD203B41FA5}">
                      <a16:colId xmlns:a16="http://schemas.microsoft.com/office/drawing/2014/main" val="20002"/>
                    </a:ext>
                  </a:extLst>
                </a:gridCol>
              </a:tblGrid>
              <a:tr h="388512">
                <a:tc gridSpan="3">
                  <a:txBody>
                    <a:bodyPr/>
                    <a:lstStyle/>
                    <a:p>
                      <a:pPr algn="l"/>
                      <a:r>
                        <a:rPr lang="en-ZA" sz="1400" b="1" kern="1200" dirty="0">
                          <a:solidFill>
                            <a:schemeClr val="tx1"/>
                          </a:solidFill>
                          <a:effectLst/>
                          <a:latin typeface="+mn-lt"/>
                          <a:ea typeface="+mn-ea"/>
                          <a:cs typeface="+mn-cs"/>
                        </a:rPr>
                        <a:t>PROGRAMME: INSTITUTIONAL SUPPORT AND COORDINATION</a:t>
                      </a:r>
                    </a:p>
                  </a:txBody>
                  <a:tcPr marL="51435" marR="51435" marT="25725" marB="25725">
                    <a:solidFill>
                      <a:schemeClr val="bg2">
                        <a:lumMod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6989320"/>
                  </a:ext>
                </a:extLst>
              </a:tr>
              <a:tr h="351780">
                <a:tc grid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b="1" dirty="0">
                          <a:solidFill>
                            <a:schemeClr val="tx1"/>
                          </a:solidFill>
                        </a:rPr>
                        <a:t>Strategic objective:</a:t>
                      </a:r>
                      <a:r>
                        <a:rPr kumimoji="0" lang="en-ZA" sz="1600" b="0" i="0" u="none" strike="noStrike" kern="1200" cap="none" spc="0" normalizeH="0" baseline="0" noProof="0" dirty="0">
                          <a:ln>
                            <a:noFill/>
                          </a:ln>
                          <a:solidFill>
                            <a:schemeClr val="tx1"/>
                          </a:solidFill>
                          <a:effectLst/>
                          <a:uLnTx/>
                          <a:uFillTx/>
                          <a:latin typeface="+mn-lt"/>
                          <a:ea typeface="+mn-ea"/>
                          <a:cs typeface="+mn-cs"/>
                        </a:rPr>
                        <a:t>To improve performance and functionality of traditional and Khoisan leadership structures</a:t>
                      </a:r>
                    </a:p>
                  </a:txBody>
                  <a:tcPr marL="51435" marR="51435" marT="25725" marB="25725">
                    <a:solidFill>
                      <a:schemeClr val="bg1"/>
                    </a:solidFill>
                  </a:tcPr>
                </a:tc>
                <a:tc hMerge="1">
                  <a:txBody>
                    <a:bodyPr/>
                    <a:lstStyle/>
                    <a:p>
                      <a:endParaRPr lang="en-US"/>
                    </a:p>
                  </a:txBody>
                  <a:tcPr/>
                </a:tc>
                <a:tc hMerge="1">
                  <a:txBody>
                    <a:bodyPr/>
                    <a:lstStyle/>
                    <a:p>
                      <a:endParaRPr lang="en-ZA" sz="1500" b="1" dirty="0"/>
                    </a:p>
                  </a:txBody>
                  <a:tcPr marL="68580" marR="68580" marT="34300" marB="34300">
                    <a:solidFill>
                      <a:srgbClr val="FFC000"/>
                    </a:solidFill>
                  </a:tcPr>
                </a:tc>
                <a:extLst>
                  <a:ext uri="{0D108BD9-81ED-4DB2-BD59-A6C34878D82A}">
                    <a16:rowId xmlns:a16="http://schemas.microsoft.com/office/drawing/2014/main" val="10000"/>
                  </a:ext>
                </a:extLst>
              </a:tr>
              <a:tr h="777838">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Performance Indicators</a:t>
                      </a:r>
                    </a:p>
                  </a:txBody>
                  <a:tcPr marL="51435" marR="51435" marT="25725" marB="25725">
                    <a:solidFill>
                      <a:srgbClr val="92D050"/>
                    </a:solidFill>
                  </a:tcPr>
                </a:tc>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PPIs Annual Targets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a:t>
                      </a:r>
                    </a:p>
                  </a:txBody>
                  <a:tcPr marL="51435" marR="51435" marT="25725" marB="25725">
                    <a:solidFill>
                      <a:srgbClr val="92D050"/>
                    </a:solidFill>
                  </a:tcPr>
                </a:tc>
                <a:extLst>
                  <a:ext uri="{0D108BD9-81ED-4DB2-BD59-A6C34878D82A}">
                    <a16:rowId xmlns:a16="http://schemas.microsoft.com/office/drawing/2014/main" val="10001"/>
                  </a:ext>
                </a:extLst>
              </a:tr>
              <a:tr h="1593832">
                <a:tc>
                  <a:txBody>
                    <a:bodyPr/>
                    <a:lstStyle/>
                    <a:p>
                      <a:r>
                        <a:rPr lang="en-ZA" sz="1400" b="0" i="0" u="none" strike="noStrike" baseline="0" dirty="0">
                          <a:solidFill>
                            <a:schemeClr val="tx1"/>
                          </a:solidFill>
                          <a:latin typeface="Myriad Pro"/>
                        </a:rPr>
                        <a:t>Approved guidelines for the provisioning and maintenance </a:t>
                      </a:r>
                    </a:p>
                    <a:p>
                      <a:r>
                        <a:rPr lang="en-ZA" sz="1400" b="0" i="0" u="none" strike="noStrike" baseline="0" dirty="0">
                          <a:solidFill>
                            <a:schemeClr val="tx1"/>
                          </a:solidFill>
                          <a:latin typeface="Myriad Pro"/>
                        </a:rPr>
                        <a:t>of infrastructure for structures of Traditional leadership 	</a:t>
                      </a:r>
                    </a:p>
                    <a:p>
                      <a:pPr algn="l"/>
                      <a:endParaRPr lang="en-ZA" sz="1400" kern="1200" dirty="0">
                        <a:solidFill>
                          <a:schemeClr val="tx1"/>
                        </a:solidFill>
                        <a:effectLst/>
                        <a:latin typeface="Myriad Pro"/>
                        <a:ea typeface="+mn-ea"/>
                        <a:cs typeface="+mn-cs"/>
                      </a:endParaRPr>
                    </a:p>
                  </a:txBody>
                  <a:tcPr marL="51435" marR="51435" marT="25725" marB="25725">
                    <a:solidFill>
                      <a:schemeClr val="bg1"/>
                    </a:solidFill>
                  </a:tcPr>
                </a:tc>
                <a:tc>
                  <a:txBody>
                    <a:bodyPr/>
                    <a:lstStyle/>
                    <a:p>
                      <a:r>
                        <a:rPr lang="en-ZA" sz="1400" b="0" i="0" u="none" strike="noStrike" baseline="0" dirty="0">
                          <a:solidFill>
                            <a:schemeClr val="tx1"/>
                          </a:solidFill>
                          <a:latin typeface="Myriad Pro"/>
                        </a:rPr>
                        <a:t>Guidelines for the provisioning </a:t>
                      </a:r>
                    </a:p>
                    <a:p>
                      <a:r>
                        <a:rPr lang="en-ZA" sz="1400" b="0" i="0" u="none" strike="noStrike" baseline="0" dirty="0">
                          <a:solidFill>
                            <a:schemeClr val="tx1"/>
                          </a:solidFill>
                          <a:latin typeface="Myriad Pro"/>
                        </a:rPr>
                        <a:t>and maintenance of physical </a:t>
                      </a:r>
                    </a:p>
                    <a:p>
                      <a:r>
                        <a:rPr lang="en-ZA" sz="1400" b="0" i="0" u="none" strike="noStrike" baseline="0" dirty="0">
                          <a:solidFill>
                            <a:schemeClr val="tx1"/>
                          </a:solidFill>
                          <a:latin typeface="Myriad Pro"/>
                        </a:rPr>
                        <a:t>infrastructure for structures of Traditional leadership approved 	</a:t>
                      </a:r>
                    </a:p>
                    <a:p>
                      <a:pPr algn="l"/>
                      <a:endParaRPr lang="en-ZA" sz="1400" dirty="0">
                        <a:solidFill>
                          <a:schemeClr val="tx1"/>
                        </a:solidFill>
                        <a:effectLst/>
                        <a:latin typeface="Myriad Pro"/>
                        <a:ea typeface="PMingLiU" panose="02020500000000000000" pitchFamily="18" charset="-120"/>
                      </a:endParaRPr>
                    </a:p>
                  </a:txBody>
                  <a:tcPr marL="51435" marR="51435" marT="25725" marB="25725">
                    <a:solidFill>
                      <a:schemeClr val="bg1"/>
                    </a:solidFill>
                  </a:tcPr>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ZA" sz="1400" b="1" dirty="0">
                          <a:solidFill>
                            <a:srgbClr val="00B050"/>
                          </a:solidFill>
                          <a:effectLst/>
                          <a:latin typeface="+mj-lt"/>
                          <a:ea typeface="Calibri" panose="020F0502020204030204" pitchFamily="34" charset="0"/>
                          <a:cs typeface="Arial" panose="020B0604020202020204" pitchFamily="34" charset="0"/>
                        </a:rPr>
                        <a:t>Achieved</a:t>
                      </a:r>
                    </a:p>
                    <a:p>
                      <a:pPr algn="just"/>
                      <a:r>
                        <a:rPr lang="en-ZA" sz="1400" b="0" i="0" u="none" strike="noStrike" baseline="0" dirty="0">
                          <a:solidFill>
                            <a:schemeClr val="tx1"/>
                          </a:solidFill>
                          <a:latin typeface="Myriad Pro"/>
                        </a:rPr>
                        <a:t>The Guidelines for the provisioning and maintenance of physical infrastructure for structures of Traditional leadership were </a:t>
                      </a:r>
                    </a:p>
                    <a:p>
                      <a:pPr algn="just"/>
                      <a:r>
                        <a:rPr lang="en-ZA" sz="1400" b="0" i="0" u="none" strike="noStrike" baseline="0" dirty="0">
                          <a:solidFill>
                            <a:schemeClr val="tx1"/>
                          </a:solidFill>
                          <a:latin typeface="Myriad Pro"/>
                        </a:rPr>
                        <a:t>approved </a:t>
                      </a:r>
                      <a:r>
                        <a:rPr lang="en-ZA" sz="1400" b="0" i="0" u="none" strike="noStrike" baseline="0" dirty="0">
                          <a:solidFill>
                            <a:srgbClr val="00B050"/>
                          </a:solidFill>
                          <a:latin typeface="Myriad Pro"/>
                        </a:rPr>
                        <a:t>	</a:t>
                      </a:r>
                    </a:p>
                    <a:p>
                      <a:endParaRPr lang="en-ZA" sz="1400" b="0" i="0" u="none" strike="noStrike" baseline="0" dirty="0">
                        <a:solidFill>
                          <a:srgbClr val="00B050"/>
                        </a:solidFill>
                        <a:latin typeface="Myriad Pro"/>
                      </a:endParaRPr>
                    </a:p>
                  </a:txBody>
                  <a:tcPr marL="51435" marR="51435" marT="0" marB="0">
                    <a:solidFill>
                      <a:schemeClr val="bg1"/>
                    </a:solidFill>
                  </a:tcPr>
                </a:tc>
                <a:extLst>
                  <a:ext uri="{0D108BD9-81ED-4DB2-BD59-A6C34878D82A}">
                    <a16:rowId xmlns:a16="http://schemas.microsoft.com/office/drawing/2014/main" val="3947663736"/>
                  </a:ext>
                </a:extLst>
              </a:tr>
              <a:tr h="1371674">
                <a:tc>
                  <a:txBody>
                    <a:bodyPr/>
                    <a:lstStyle/>
                    <a:p>
                      <a:r>
                        <a:rPr lang="en-ZA" sz="1400" b="0" i="0" u="none" strike="noStrike" baseline="0" dirty="0">
                          <a:solidFill>
                            <a:schemeClr val="tx1"/>
                          </a:solidFill>
                          <a:latin typeface="Myriad Pro"/>
                        </a:rPr>
                        <a:t>Approved Proposed curriculum for traditional leadership 	</a:t>
                      </a:r>
                    </a:p>
                    <a:p>
                      <a:pPr algn="l"/>
                      <a:endParaRPr lang="en-ZA" sz="1400" dirty="0">
                        <a:solidFill>
                          <a:schemeClr val="tx1"/>
                        </a:solidFill>
                        <a:latin typeface="Myriad Pro"/>
                        <a:cs typeface="Arial" panose="020B0604020202020204" pitchFamily="34" charset="0"/>
                      </a:endParaRPr>
                    </a:p>
                  </a:txBody>
                  <a:tcPr marL="51435" marR="51435" marT="25725" marB="25725">
                    <a:solidFill>
                      <a:schemeClr val="bg1"/>
                    </a:solidFill>
                  </a:tcPr>
                </a:tc>
                <a:tc>
                  <a:txBody>
                    <a:bodyPr/>
                    <a:lstStyle/>
                    <a:p>
                      <a:r>
                        <a:rPr lang="en-US" sz="1400" dirty="0">
                          <a:solidFill>
                            <a:schemeClr val="tx1"/>
                          </a:solidFill>
                          <a:effectLst/>
                          <a:latin typeface="Myriad Pro"/>
                        </a:rPr>
                        <a:t>Proposed curriculum for traditional leadership approved</a:t>
                      </a:r>
                      <a:endParaRPr lang="en-ZA" sz="1400" dirty="0">
                        <a:solidFill>
                          <a:schemeClr val="tx1"/>
                        </a:solidFill>
                        <a:effectLst/>
                        <a:latin typeface="Myriad Pro"/>
                      </a:endParaRPr>
                    </a:p>
                    <a:p>
                      <a:pPr algn="l"/>
                      <a:endParaRPr lang="en-ZA" sz="1400" baseline="0" dirty="0">
                        <a:solidFill>
                          <a:schemeClr val="tx1"/>
                        </a:solidFill>
                        <a:effectLst/>
                        <a:latin typeface="Myriad Pro"/>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ZA" sz="1400" b="1" dirty="0">
                          <a:solidFill>
                            <a:srgbClr val="00B050"/>
                          </a:solidFill>
                          <a:effectLst/>
                          <a:latin typeface="+mj-lt"/>
                          <a:ea typeface="Calibri" panose="020F0502020204030204" pitchFamily="34" charset="0"/>
                          <a:cs typeface="Arial" panose="020B0604020202020204" pitchFamily="34" charset="0"/>
                        </a:rPr>
                        <a:t>Achieved</a:t>
                      </a:r>
                    </a:p>
                    <a:p>
                      <a:r>
                        <a:rPr lang="en-US" sz="1400" dirty="0">
                          <a:solidFill>
                            <a:schemeClr val="tx1"/>
                          </a:solidFill>
                          <a:effectLst/>
                          <a:latin typeface="Myriad Pro"/>
                        </a:rPr>
                        <a:t>Proposed curriculum for traditional leadership were approved</a:t>
                      </a:r>
                      <a:endParaRPr lang="en-ZA" sz="1400" dirty="0">
                        <a:solidFill>
                          <a:schemeClr val="tx1"/>
                        </a:solidFill>
                        <a:effectLst/>
                        <a:latin typeface="Myriad Pro"/>
                      </a:endParaRPr>
                    </a:p>
                    <a:p>
                      <a:pPr marL="0" marR="0" lvl="0" indent="0" algn="l" defTabSz="457200" rtl="0" eaLnBrk="1" fontAlgn="auto" latinLnBrk="0" hangingPunct="1">
                        <a:lnSpc>
                          <a:spcPct val="115000"/>
                        </a:lnSpc>
                        <a:spcBef>
                          <a:spcPts val="0"/>
                        </a:spcBef>
                        <a:spcAft>
                          <a:spcPts val="1000"/>
                        </a:spcAft>
                        <a:buClrTx/>
                        <a:buSzTx/>
                        <a:buFontTx/>
                        <a:buNone/>
                        <a:tabLst/>
                        <a:defRPr/>
                      </a:pPr>
                      <a:endParaRPr lang="en-ZA" sz="1400" b="1" dirty="0">
                        <a:solidFill>
                          <a:srgbClr val="00B050"/>
                        </a:solidFill>
                        <a:effectLst/>
                        <a:latin typeface="+mj-lt"/>
                        <a:ea typeface="Calibri" panose="020F0502020204030204" pitchFamily="34" charset="0"/>
                        <a:cs typeface="Arial" panose="020B0604020202020204" pitchFamily="34" charset="0"/>
                      </a:endParaRPr>
                    </a:p>
                  </a:txBody>
                  <a:tcPr marL="51435" marR="51435" marT="0" marB="0">
                    <a:solidFill>
                      <a:schemeClr val="bg1"/>
                    </a:solidFill>
                  </a:tcPr>
                </a:tc>
                <a:extLst>
                  <a:ext uri="{0D108BD9-81ED-4DB2-BD59-A6C34878D82A}">
                    <a16:rowId xmlns:a16="http://schemas.microsoft.com/office/drawing/2014/main" val="2803949040"/>
                  </a:ext>
                </a:extLst>
              </a:tr>
            </a:tbl>
          </a:graphicData>
        </a:graphic>
      </p:graphicFrame>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19</a:t>
            </a:fld>
            <a:endParaRPr lang="en-ZA" altLang="en-US"/>
          </a:p>
        </p:txBody>
      </p:sp>
    </p:spTree>
    <p:extLst>
      <p:ext uri="{BB962C8B-B14F-4D97-AF65-F5344CB8AC3E}">
        <p14:creationId xmlns:p14="http://schemas.microsoft.com/office/powerpoint/2010/main" val="128335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noGrp="1"/>
          </p:cNvSpPr>
          <p:nvPr>
            <p:ph type="title"/>
          </p:nvPr>
        </p:nvSpPr>
        <p:spPr>
          <a:xfrm>
            <a:off x="107504" y="44624"/>
            <a:ext cx="8928992" cy="336277"/>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lstStyle/>
          <a:p>
            <a:pPr>
              <a:defRPr/>
            </a:pPr>
            <a:r>
              <a:rPr lang="en-US" sz="1800" dirty="0">
                <a:effectLst/>
              </a:rPr>
              <a:t>PRESENTATION OUTLINE</a:t>
            </a:r>
          </a:p>
        </p:txBody>
      </p:sp>
      <p:sp>
        <p:nvSpPr>
          <p:cNvPr id="9" name="Content Placeholder 2"/>
          <p:cNvSpPr>
            <a:spLocks noGrp="1"/>
          </p:cNvSpPr>
          <p:nvPr>
            <p:ph idx="1"/>
          </p:nvPr>
        </p:nvSpPr>
        <p:spPr>
          <a:xfrm>
            <a:off x="0" y="380901"/>
            <a:ext cx="9144000" cy="5813127"/>
          </a:xfrm>
          <a:solidFill>
            <a:schemeClr val="bg1"/>
          </a:solidFill>
          <a:ln>
            <a:solidFill>
              <a:srgbClr val="FFC000"/>
            </a:solidFill>
          </a:ln>
        </p:spPr>
        <p:txBody>
          <a:bodyPr>
            <a:noAutofit/>
          </a:bodyPr>
          <a:lstStyle/>
          <a:p>
            <a:pPr>
              <a:lnSpc>
                <a:spcPct val="150000"/>
              </a:lnSpc>
              <a:defRPr/>
            </a:pPr>
            <a:endParaRPr lang="en-ZA" sz="1600" b="1" dirty="0"/>
          </a:p>
          <a:p>
            <a:pPr>
              <a:lnSpc>
                <a:spcPct val="150000"/>
              </a:lnSpc>
              <a:defRPr/>
            </a:pPr>
            <a:r>
              <a:rPr lang="en-ZA" sz="1600" b="1" dirty="0"/>
              <a:t>Part A: DTA’s </a:t>
            </a:r>
            <a:r>
              <a:rPr lang="en-ZA" sz="1600" dirty="0"/>
              <a:t>2019/20 Performance on predetermined objectives</a:t>
            </a:r>
          </a:p>
          <a:p>
            <a:pPr lvl="1">
              <a:lnSpc>
                <a:spcPct val="150000"/>
              </a:lnSpc>
              <a:buFont typeface="Courier New" panose="02070309020205020404" pitchFamily="49" charset="0"/>
              <a:buChar char="o"/>
              <a:defRPr/>
            </a:pPr>
            <a:r>
              <a:rPr lang="en-US" sz="1600" dirty="0"/>
              <a:t>Strategic-outcome oriented goals</a:t>
            </a:r>
          </a:p>
          <a:p>
            <a:pPr lvl="1">
              <a:lnSpc>
                <a:spcPct val="150000"/>
              </a:lnSpc>
              <a:buFont typeface="Courier New" panose="02070309020205020404" pitchFamily="49" charset="0"/>
              <a:buChar char="o"/>
              <a:defRPr/>
            </a:pPr>
            <a:r>
              <a:rPr lang="en-US" sz="1600" dirty="0"/>
              <a:t>Strategic objectives </a:t>
            </a:r>
          </a:p>
          <a:p>
            <a:pPr lvl="1">
              <a:lnSpc>
                <a:spcPct val="150000"/>
              </a:lnSpc>
              <a:buFont typeface="Courier New" panose="02070309020205020404" pitchFamily="49" charset="0"/>
              <a:buChar char="o"/>
              <a:defRPr/>
            </a:pPr>
            <a:r>
              <a:rPr lang="en-US" sz="1600" dirty="0"/>
              <a:t>Performance on the 2019/2020 Strategic Objectives Annual Targets (SOATs) per programme</a:t>
            </a:r>
            <a:endParaRPr lang="en-ZA" sz="1600" dirty="0"/>
          </a:p>
          <a:p>
            <a:pPr lvl="1">
              <a:lnSpc>
                <a:spcPct val="150000"/>
              </a:lnSpc>
              <a:buFont typeface="Courier New" panose="02070309020205020404" pitchFamily="49" charset="0"/>
              <a:buChar char="o"/>
              <a:defRPr/>
            </a:pPr>
            <a:r>
              <a:rPr lang="en-US" sz="1600" dirty="0"/>
              <a:t>Performance on the 2019/2020 </a:t>
            </a:r>
            <a:r>
              <a:rPr lang="en-ZA" sz="1600" dirty="0"/>
              <a:t>Programme Performance Indicators (PPIs) targets per programme</a:t>
            </a:r>
          </a:p>
          <a:p>
            <a:pPr>
              <a:lnSpc>
                <a:spcPct val="150000"/>
              </a:lnSpc>
              <a:defRPr/>
            </a:pPr>
            <a:r>
              <a:rPr lang="en-ZA" sz="1600" b="1" dirty="0"/>
              <a:t>Part B: DTA’s </a:t>
            </a:r>
            <a:r>
              <a:rPr lang="en-ZA" sz="1600" dirty="0"/>
              <a:t>2019/20 Financial Performance</a:t>
            </a:r>
          </a:p>
          <a:p>
            <a:pPr lvl="1">
              <a:lnSpc>
                <a:spcPct val="150000"/>
              </a:lnSpc>
              <a:buFont typeface="Courier New" panose="02070309020205020404" pitchFamily="49" charset="0"/>
              <a:buChar char="o"/>
            </a:pPr>
            <a:r>
              <a:rPr lang="en-ZA" altLang="en-US" sz="1600" dirty="0">
                <a:ea typeface="ＭＳ Ｐゴシック" panose="020B0600070205080204" pitchFamily="34" charset="-128"/>
              </a:rPr>
              <a:t>2019/20 Appropriation Statement per Programme and Economic Classification </a:t>
            </a:r>
          </a:p>
          <a:p>
            <a:pPr lvl="1">
              <a:lnSpc>
                <a:spcPct val="150000"/>
              </a:lnSpc>
              <a:buFont typeface="Courier New" panose="02070309020205020404" pitchFamily="49" charset="0"/>
              <a:buChar char="o"/>
            </a:pPr>
            <a:r>
              <a:rPr lang="en-ZA" altLang="en-US" sz="1600" dirty="0">
                <a:ea typeface="ＭＳ Ｐゴシック" panose="020B0600070205080204" pitchFamily="34" charset="-128"/>
              </a:rPr>
              <a:t>Reasons for underspending</a:t>
            </a:r>
          </a:p>
          <a:p>
            <a:pPr lvl="1">
              <a:lnSpc>
                <a:spcPct val="150000"/>
              </a:lnSpc>
              <a:buFont typeface="Courier New" panose="02070309020205020404" pitchFamily="49" charset="0"/>
              <a:buChar char="o"/>
            </a:pPr>
            <a:r>
              <a:rPr lang="en-ZA" altLang="en-US" sz="1600" dirty="0">
                <a:solidFill>
                  <a:prstClr val="black"/>
                </a:solidFill>
                <a:ea typeface="ＭＳ Ｐゴシック" panose="020B0600070205080204" pitchFamily="34" charset="-128"/>
              </a:rPr>
              <a:t>Audit Outcomes</a:t>
            </a:r>
          </a:p>
          <a:p>
            <a:pPr>
              <a:lnSpc>
                <a:spcPct val="150000"/>
              </a:lnSpc>
            </a:pPr>
            <a:r>
              <a:rPr lang="en-ZA" altLang="en-US" sz="1600" b="1" dirty="0">
                <a:ea typeface="ＭＳ Ｐゴシック" panose="020B0600070205080204" pitchFamily="34" charset="-128"/>
              </a:rPr>
              <a:t>Recommendation</a:t>
            </a:r>
          </a:p>
          <a:p>
            <a:pPr>
              <a:lnSpc>
                <a:spcPct val="150000"/>
              </a:lnSpc>
              <a:defRPr/>
            </a:pPr>
            <a:endParaRPr lang="en-ZA" sz="2000" dirty="0"/>
          </a:p>
          <a:p>
            <a:pPr marL="0" indent="0">
              <a:lnSpc>
                <a:spcPct val="150000"/>
              </a:lnSpc>
              <a:buNone/>
              <a:defRPr/>
            </a:pPr>
            <a:endParaRPr lang="en-ZA" sz="2400" dirty="0"/>
          </a:p>
          <a:p>
            <a:pPr marL="0" indent="0">
              <a:buFont typeface="Arial" panose="020B0604020202020204" pitchFamily="34" charset="0"/>
              <a:buNone/>
              <a:defRPr/>
            </a:pPr>
            <a:endParaRPr lang="en-ZA" sz="2400" dirty="0"/>
          </a:p>
          <a:p>
            <a:pPr marL="0" indent="0">
              <a:buFont typeface="Arial" panose="020B0604020202020204" pitchFamily="34" charset="0"/>
              <a:buNone/>
              <a:defRPr/>
            </a:pPr>
            <a:endParaRPr lang="en-ZA" sz="2400" dirty="0"/>
          </a:p>
        </p:txBody>
      </p:sp>
      <p:pic>
        <p:nvPicPr>
          <p:cNvPr id="6" name="Picture 6" descr="dta logo.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75188"/>
            <a:ext cx="1428750" cy="52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2</a:t>
            </a:fld>
            <a:endParaRPr lang="en-ZA"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539552" y="234712"/>
            <a:ext cx="7775154" cy="573528"/>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rmAutofit fontScale="90000" lnSpcReduction="10000"/>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lang="en-ZA" sz="1800" dirty="0">
                <a:effectLst/>
                <a:ea typeface="MS PGothic" pitchFamily="34" charset="-128"/>
              </a:rPr>
              <a:t>Performance on the 2019/2020 Programme Performance Indicators (PPIs) targets per programme</a:t>
            </a:r>
          </a:p>
        </p:txBody>
      </p:sp>
      <p:graphicFrame>
        <p:nvGraphicFramePr>
          <p:cNvPr id="9" name="Table 8"/>
          <p:cNvGraphicFramePr>
            <a:graphicFrameLocks noGrp="1"/>
          </p:cNvGraphicFramePr>
          <p:nvPr>
            <p:extLst>
              <p:ext uri="{D42A27DB-BD31-4B8C-83A1-F6EECF244321}">
                <p14:modId xmlns:p14="http://schemas.microsoft.com/office/powerpoint/2010/main" val="3705585245"/>
              </p:ext>
            </p:extLst>
          </p:nvPr>
        </p:nvGraphicFramePr>
        <p:xfrm>
          <a:off x="0" y="808241"/>
          <a:ext cx="9144000" cy="3391040"/>
        </p:xfrm>
        <a:graphic>
          <a:graphicData uri="http://schemas.openxmlformats.org/drawingml/2006/table">
            <a:tbl>
              <a:tblPr firstRow="1" bandRow="1"/>
              <a:tblGrid>
                <a:gridCol w="2848131">
                  <a:extLst>
                    <a:ext uri="{9D8B030D-6E8A-4147-A177-3AD203B41FA5}">
                      <a16:colId xmlns:a16="http://schemas.microsoft.com/office/drawing/2014/main" val="20000"/>
                    </a:ext>
                  </a:extLst>
                </a:gridCol>
                <a:gridCol w="3222255">
                  <a:extLst>
                    <a:ext uri="{9D8B030D-6E8A-4147-A177-3AD203B41FA5}">
                      <a16:colId xmlns:a16="http://schemas.microsoft.com/office/drawing/2014/main" val="20001"/>
                    </a:ext>
                  </a:extLst>
                </a:gridCol>
                <a:gridCol w="3073614">
                  <a:extLst>
                    <a:ext uri="{9D8B030D-6E8A-4147-A177-3AD203B41FA5}">
                      <a16:colId xmlns:a16="http://schemas.microsoft.com/office/drawing/2014/main" val="20002"/>
                    </a:ext>
                  </a:extLst>
                </a:gridCol>
              </a:tblGrid>
              <a:tr h="327021">
                <a:tc gridSpan="3">
                  <a:txBody>
                    <a:bodyPr/>
                    <a:lstStyle/>
                    <a:p>
                      <a:pPr algn="l"/>
                      <a:r>
                        <a:rPr lang="en-ZA" sz="1400" b="1" kern="1200" dirty="0">
                          <a:solidFill>
                            <a:schemeClr val="tx1"/>
                          </a:solidFill>
                          <a:effectLst/>
                          <a:latin typeface="+mn-lt"/>
                          <a:ea typeface="+mn-ea"/>
                          <a:cs typeface="+mn-cs"/>
                        </a:rPr>
                        <a:t>PROGRAMME: INSTITUTIONAL SUPPORT AND COORDINATION</a:t>
                      </a:r>
                    </a:p>
                  </a:txBody>
                  <a:tcPr marL="51435" marR="51435" marT="25725" marB="25725">
                    <a:solidFill>
                      <a:schemeClr val="bg2">
                        <a:lumMod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6989320"/>
                  </a:ext>
                </a:extLst>
              </a:tr>
              <a:tr h="540089">
                <a:tc grid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b="1" dirty="0">
                          <a:solidFill>
                            <a:schemeClr val="tx1"/>
                          </a:solidFill>
                        </a:rPr>
                        <a:t>Strategic objective</a:t>
                      </a:r>
                      <a:r>
                        <a:rPr lang="en-ZA" sz="1600" b="0" dirty="0">
                          <a:solidFill>
                            <a:schemeClr val="tx1"/>
                          </a:solidFill>
                        </a:rPr>
                        <a:t>: To</a:t>
                      </a:r>
                      <a:r>
                        <a:rPr lang="en-ZA" sz="1600" b="0" baseline="0" dirty="0">
                          <a:solidFill>
                            <a:schemeClr val="tx1"/>
                          </a:solidFill>
                        </a:rPr>
                        <a:t> p</a:t>
                      </a:r>
                      <a:r>
                        <a:rPr lang="en-ZA" sz="1600" b="0" dirty="0">
                          <a:solidFill>
                            <a:schemeClr val="tx1"/>
                          </a:solidFill>
                        </a:rPr>
                        <a:t>romote participation</a:t>
                      </a:r>
                      <a:r>
                        <a:rPr lang="en-ZA" sz="1600" b="0" baseline="0" dirty="0">
                          <a:solidFill>
                            <a:schemeClr val="tx1"/>
                          </a:solidFill>
                        </a:rPr>
                        <a:t> of Traditional and Khoisan leadership in Socio-Economic Development </a:t>
                      </a:r>
                      <a:endParaRPr kumimoji="0" lang="en-ZA" sz="1400" b="0" i="0" u="none" strike="noStrike" kern="1200" cap="none" spc="0" normalizeH="0" baseline="0" noProof="0" dirty="0">
                        <a:ln>
                          <a:noFill/>
                        </a:ln>
                        <a:solidFill>
                          <a:schemeClr val="tx1"/>
                        </a:solidFill>
                        <a:effectLst/>
                        <a:uLnTx/>
                        <a:uFillTx/>
                        <a:latin typeface="+mn-lt"/>
                        <a:ea typeface="+mn-ea"/>
                        <a:cs typeface="+mn-cs"/>
                      </a:endParaRPr>
                    </a:p>
                  </a:txBody>
                  <a:tcPr marL="51435" marR="51435" marT="25725" marB="25725">
                    <a:solidFill>
                      <a:schemeClr val="bg1"/>
                    </a:solidFill>
                  </a:tcPr>
                </a:tc>
                <a:tc hMerge="1">
                  <a:txBody>
                    <a:bodyPr/>
                    <a:lstStyle/>
                    <a:p>
                      <a:endParaRPr lang="en-US"/>
                    </a:p>
                  </a:txBody>
                  <a:tcPr/>
                </a:tc>
                <a:tc hMerge="1">
                  <a:txBody>
                    <a:bodyPr/>
                    <a:lstStyle/>
                    <a:p>
                      <a:endParaRPr lang="en-ZA" sz="1500" b="1" dirty="0"/>
                    </a:p>
                  </a:txBody>
                  <a:tcPr marL="68580" marR="68580" marT="34300" marB="34300">
                    <a:solidFill>
                      <a:srgbClr val="FFC000"/>
                    </a:solidFill>
                  </a:tcPr>
                </a:tc>
                <a:extLst>
                  <a:ext uri="{0D108BD9-81ED-4DB2-BD59-A6C34878D82A}">
                    <a16:rowId xmlns:a16="http://schemas.microsoft.com/office/drawing/2014/main" val="10000"/>
                  </a:ext>
                </a:extLst>
              </a:tr>
              <a:tr h="654726">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Performance Indicators</a:t>
                      </a:r>
                    </a:p>
                  </a:txBody>
                  <a:tcPr marL="51435" marR="51435" marT="25725" marB="25725">
                    <a:solidFill>
                      <a:srgbClr val="92D050"/>
                    </a:solidFill>
                  </a:tcPr>
                </a:tc>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PPIs Annual Targets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a:t>
                      </a:r>
                    </a:p>
                  </a:txBody>
                  <a:tcPr marL="51435" marR="51435" marT="25725" marB="25725">
                    <a:solidFill>
                      <a:srgbClr val="92D050"/>
                    </a:solidFill>
                  </a:tcPr>
                </a:tc>
                <a:extLst>
                  <a:ext uri="{0D108BD9-81ED-4DB2-BD59-A6C34878D82A}">
                    <a16:rowId xmlns:a16="http://schemas.microsoft.com/office/drawing/2014/main" val="10001"/>
                  </a:ext>
                </a:extLst>
              </a:tr>
              <a:tr h="1869204">
                <a:tc>
                  <a:txBody>
                    <a:bodyPr/>
                    <a:lstStyle/>
                    <a:p>
                      <a:r>
                        <a:rPr lang="en-ZA" sz="1400" b="0" i="0" u="none" strike="noStrike" baseline="0" dirty="0">
                          <a:solidFill>
                            <a:schemeClr val="tx1"/>
                          </a:solidFill>
                          <a:latin typeface="Myriad Pro"/>
                        </a:rPr>
                        <a:t>Number of districts profiled in support of the district development model with regard to Socio-Economic Development, partnerships participation in IGR processes and infrastructure for traditional councils 	</a:t>
                      </a:r>
                    </a:p>
                    <a:p>
                      <a:pPr algn="l"/>
                      <a:endParaRPr lang="en-ZA" sz="1400" kern="1200" dirty="0">
                        <a:solidFill>
                          <a:schemeClr val="tx1"/>
                        </a:solidFill>
                        <a:effectLst/>
                        <a:latin typeface="+mj-lt"/>
                        <a:ea typeface="+mn-ea"/>
                        <a:cs typeface="+mn-cs"/>
                      </a:endParaRPr>
                    </a:p>
                  </a:txBody>
                  <a:tcPr marL="51435" marR="51435" marT="25725" marB="25725">
                    <a:solidFill>
                      <a:schemeClr val="bg1"/>
                    </a:solidFill>
                  </a:tcPr>
                </a:tc>
                <a:tc>
                  <a:txBody>
                    <a:bodyPr/>
                    <a:lstStyle/>
                    <a:p>
                      <a:pPr algn="l"/>
                      <a:r>
                        <a:rPr lang="en-ZA" sz="1400" b="0" i="0" u="none" strike="noStrike" baseline="0" dirty="0">
                          <a:solidFill>
                            <a:schemeClr val="tx1"/>
                          </a:solidFill>
                          <a:latin typeface="Myriad Pro"/>
                        </a:rPr>
                        <a:t>28 District profiled in support of the District Development model with regard to socio-economic development, partnerships, participation in IGR processes and infrastructure for traditional councils. </a:t>
                      </a:r>
                      <a:endParaRPr lang="en-ZA" sz="1400" dirty="0">
                        <a:solidFill>
                          <a:schemeClr val="tx1"/>
                        </a:solidFill>
                        <a:effectLst/>
                        <a:latin typeface="+mj-lt"/>
                        <a:ea typeface="PMingLiU" panose="02020500000000000000" pitchFamily="18" charset="-120"/>
                      </a:endParaRPr>
                    </a:p>
                  </a:txBody>
                  <a:tcPr marL="51435" marR="51435" marT="25725" marB="25725">
                    <a:solidFill>
                      <a:schemeClr val="bg1"/>
                    </a:solidFill>
                  </a:tcPr>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ZA" sz="1400" b="1" dirty="0">
                          <a:solidFill>
                            <a:srgbClr val="00B050"/>
                          </a:solidFill>
                          <a:effectLst/>
                          <a:latin typeface="+mj-lt"/>
                          <a:ea typeface="Calibri" panose="020F0502020204030204" pitchFamily="34" charset="0"/>
                          <a:cs typeface="Arial" panose="020B0604020202020204" pitchFamily="34" charset="0"/>
                        </a:rPr>
                        <a:t>Achieved</a:t>
                      </a:r>
                    </a:p>
                    <a:p>
                      <a:r>
                        <a:rPr lang="en-ZA" sz="1400" b="0" i="0" u="none" strike="noStrike" baseline="0" dirty="0">
                          <a:solidFill>
                            <a:schemeClr val="tx1"/>
                          </a:solidFill>
                          <a:latin typeface="Myriad Pro"/>
                        </a:rPr>
                        <a:t>28 District were profiled in support of the district development model with regard to Socio-Economic Development, partnerships, participation in IGR processes and infrastructure for traditional councils were developed and approved </a:t>
                      </a:r>
                      <a:r>
                        <a:rPr lang="en-ZA" sz="1400" b="0" i="0" u="none" strike="noStrike" baseline="0" dirty="0">
                          <a:solidFill>
                            <a:srgbClr val="00B050"/>
                          </a:solidFill>
                          <a:latin typeface="Myriad Pro"/>
                        </a:rPr>
                        <a:t>	</a:t>
                      </a:r>
                    </a:p>
                  </a:txBody>
                  <a:tcPr marL="51435" marR="51435" marT="0" marB="0">
                    <a:solidFill>
                      <a:schemeClr val="bg1"/>
                    </a:solidFill>
                  </a:tcPr>
                </a:tc>
                <a:extLst>
                  <a:ext uri="{0D108BD9-81ED-4DB2-BD59-A6C34878D82A}">
                    <a16:rowId xmlns:a16="http://schemas.microsoft.com/office/drawing/2014/main" val="3947663736"/>
                  </a:ext>
                </a:extLst>
              </a:tr>
            </a:tbl>
          </a:graphicData>
        </a:graphic>
      </p:graphicFrame>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20</a:t>
            </a:fld>
            <a:endParaRPr lang="en-ZA" altLang="en-US"/>
          </a:p>
        </p:txBody>
      </p:sp>
    </p:spTree>
    <p:extLst>
      <p:ext uri="{BB962C8B-B14F-4D97-AF65-F5344CB8AC3E}">
        <p14:creationId xmlns:p14="http://schemas.microsoft.com/office/powerpoint/2010/main" val="2950657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323529" y="188640"/>
            <a:ext cx="8429374" cy="573528"/>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rmAutofit fontScale="90000" lnSpcReduction="10000"/>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lang="en-ZA" sz="1800" dirty="0">
                <a:effectLst/>
                <a:ea typeface="MS PGothic" pitchFamily="34" charset="-128"/>
              </a:rPr>
              <a:t>Performance on the 2019/2020 Programme Performance Indicators (PPIs) targets per programme</a:t>
            </a:r>
          </a:p>
        </p:txBody>
      </p:sp>
      <p:graphicFrame>
        <p:nvGraphicFramePr>
          <p:cNvPr id="9" name="Table 8"/>
          <p:cNvGraphicFramePr>
            <a:graphicFrameLocks noGrp="1"/>
          </p:cNvGraphicFramePr>
          <p:nvPr>
            <p:extLst>
              <p:ext uri="{D42A27DB-BD31-4B8C-83A1-F6EECF244321}">
                <p14:modId xmlns:p14="http://schemas.microsoft.com/office/powerpoint/2010/main" val="3374412757"/>
              </p:ext>
            </p:extLst>
          </p:nvPr>
        </p:nvGraphicFramePr>
        <p:xfrm>
          <a:off x="0" y="908720"/>
          <a:ext cx="9144000" cy="5024000"/>
        </p:xfrm>
        <a:graphic>
          <a:graphicData uri="http://schemas.openxmlformats.org/drawingml/2006/table">
            <a:tbl>
              <a:tblPr firstRow="1" bandRow="1"/>
              <a:tblGrid>
                <a:gridCol w="2923082">
                  <a:extLst>
                    <a:ext uri="{9D8B030D-6E8A-4147-A177-3AD203B41FA5}">
                      <a16:colId xmlns:a16="http://schemas.microsoft.com/office/drawing/2014/main" val="20000"/>
                    </a:ext>
                  </a:extLst>
                </a:gridCol>
                <a:gridCol w="2773180">
                  <a:extLst>
                    <a:ext uri="{9D8B030D-6E8A-4147-A177-3AD203B41FA5}">
                      <a16:colId xmlns:a16="http://schemas.microsoft.com/office/drawing/2014/main" val="20001"/>
                    </a:ext>
                  </a:extLst>
                </a:gridCol>
                <a:gridCol w="3447738">
                  <a:extLst>
                    <a:ext uri="{9D8B030D-6E8A-4147-A177-3AD203B41FA5}">
                      <a16:colId xmlns:a16="http://schemas.microsoft.com/office/drawing/2014/main" val="20002"/>
                    </a:ext>
                  </a:extLst>
                </a:gridCol>
              </a:tblGrid>
              <a:tr h="440488">
                <a:tc gridSpan="3">
                  <a:txBody>
                    <a:bodyPr/>
                    <a:lstStyle/>
                    <a:p>
                      <a:r>
                        <a:rPr lang="en-ZA" sz="1400" b="1" dirty="0"/>
                        <a:t>SUB-PROGRAMME: NATIONAL HOUSE OF TRADITIONAL LEADERS (NHTL)</a:t>
                      </a:r>
                    </a:p>
                  </a:txBody>
                  <a:tcPr marL="51435" marR="51435" marT="25725" marB="25725">
                    <a:solidFill>
                      <a:schemeClr val="bg2">
                        <a:lumMod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6989320"/>
                  </a:ext>
                </a:extLst>
              </a:tr>
              <a:tr h="581052">
                <a:tc grid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b="1" dirty="0">
                          <a:solidFill>
                            <a:schemeClr val="tx1"/>
                          </a:solidFill>
                        </a:rPr>
                        <a:t>Strategic objective:</a:t>
                      </a:r>
                      <a:r>
                        <a:rPr kumimoji="0" lang="en-ZA" sz="1600" b="0" i="0" u="none" strike="noStrike" kern="1200" cap="none" spc="0" normalizeH="0" baseline="0" noProof="0" dirty="0">
                          <a:ln>
                            <a:noFill/>
                          </a:ln>
                          <a:solidFill>
                            <a:schemeClr val="tx1"/>
                          </a:solidFill>
                          <a:effectLst/>
                          <a:uLnTx/>
                          <a:uFillTx/>
                          <a:latin typeface="+mn-lt"/>
                          <a:ea typeface="+mn-ea"/>
                          <a:cs typeface="+mn-cs"/>
                        </a:rPr>
                        <a:t>To promote participation of Traditional and Khoisan leadership in Socio-Economic Development </a:t>
                      </a:r>
                      <a:endParaRPr kumimoji="0" lang="en-ZA" sz="1400" b="0" i="0" u="none" strike="noStrike" kern="1200" cap="none" spc="0" normalizeH="0" baseline="0" noProof="0" dirty="0">
                        <a:ln>
                          <a:noFill/>
                        </a:ln>
                        <a:solidFill>
                          <a:schemeClr val="tx1"/>
                        </a:solidFill>
                        <a:effectLst/>
                        <a:uLnTx/>
                        <a:uFillTx/>
                        <a:latin typeface="+mn-lt"/>
                        <a:ea typeface="+mn-ea"/>
                        <a:cs typeface="+mn-cs"/>
                      </a:endParaRPr>
                    </a:p>
                  </a:txBody>
                  <a:tcPr marL="51435" marR="51435" marT="25725" marB="25725">
                    <a:solidFill>
                      <a:schemeClr val="bg1"/>
                    </a:solidFill>
                  </a:tcPr>
                </a:tc>
                <a:tc hMerge="1">
                  <a:txBody>
                    <a:bodyPr/>
                    <a:lstStyle/>
                    <a:p>
                      <a:endParaRPr lang="en-US"/>
                    </a:p>
                  </a:txBody>
                  <a:tcPr/>
                </a:tc>
                <a:tc hMerge="1">
                  <a:txBody>
                    <a:bodyPr/>
                    <a:lstStyle/>
                    <a:p>
                      <a:endParaRPr lang="en-ZA" sz="1500" b="1" dirty="0"/>
                    </a:p>
                  </a:txBody>
                  <a:tcPr marL="68580" marR="68580" marT="34300" marB="34300">
                    <a:solidFill>
                      <a:srgbClr val="FFC000"/>
                    </a:solidFill>
                  </a:tcPr>
                </a:tc>
                <a:extLst>
                  <a:ext uri="{0D108BD9-81ED-4DB2-BD59-A6C34878D82A}">
                    <a16:rowId xmlns:a16="http://schemas.microsoft.com/office/drawing/2014/main" val="10000"/>
                  </a:ext>
                </a:extLst>
              </a:tr>
              <a:tr h="371770">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Performance Indicators</a:t>
                      </a:r>
                    </a:p>
                  </a:txBody>
                  <a:tcPr marL="51435" marR="51435" marT="25725" marB="25725">
                    <a:solidFill>
                      <a:srgbClr val="92D050"/>
                    </a:solidFill>
                  </a:tcPr>
                </a:tc>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PPIs Annual Targets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a:t>
                      </a:r>
                    </a:p>
                  </a:txBody>
                  <a:tcPr marL="51435" marR="51435" marT="25725" marB="25725">
                    <a:solidFill>
                      <a:srgbClr val="92D050"/>
                    </a:solidFill>
                  </a:tcPr>
                </a:tc>
                <a:extLst>
                  <a:ext uri="{0D108BD9-81ED-4DB2-BD59-A6C34878D82A}">
                    <a16:rowId xmlns:a16="http://schemas.microsoft.com/office/drawing/2014/main" val="10001"/>
                  </a:ext>
                </a:extLst>
              </a:tr>
              <a:tr h="1870978">
                <a:tc>
                  <a:txBody>
                    <a:bodyPr/>
                    <a:lstStyle/>
                    <a:p>
                      <a:r>
                        <a:rPr lang="en-ZA" sz="1400" b="0" i="0" u="none" strike="noStrike" baseline="0" dirty="0">
                          <a:solidFill>
                            <a:schemeClr val="tx1"/>
                          </a:solidFill>
                          <a:latin typeface="Myriad Pro"/>
                        </a:rPr>
                        <a:t>Number of PHTL consulted on the district development model  	</a:t>
                      </a:r>
                    </a:p>
                  </a:txBody>
                  <a:tcPr marL="51435" marR="51435" marT="25725" marB="25725">
                    <a:solidFill>
                      <a:schemeClr val="bg1"/>
                    </a:solidFill>
                  </a:tcPr>
                </a:tc>
                <a:tc>
                  <a:txBody>
                    <a:bodyPr/>
                    <a:lstStyle/>
                    <a:p>
                      <a:r>
                        <a:rPr lang="en-ZA" sz="1400" b="0" i="0" u="none" strike="noStrike" baseline="0" dirty="0">
                          <a:solidFill>
                            <a:schemeClr val="tx1"/>
                          </a:solidFill>
                          <a:latin typeface="Myriad Pro"/>
                        </a:rPr>
                        <a:t>8 PHTL consulted on the district development model 	</a:t>
                      </a:r>
                    </a:p>
                  </a:txBody>
                  <a:tcPr marL="68580" marR="68580" marT="0" marB="0">
                    <a:solidFill>
                      <a:schemeClr val="bg1"/>
                    </a:solidFill>
                  </a:tcPr>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ZA" sz="1600" b="1" dirty="0">
                          <a:solidFill>
                            <a:srgbClr val="00B050"/>
                          </a:solidFill>
                          <a:effectLst/>
                          <a:latin typeface="+mj-lt"/>
                          <a:ea typeface="Calibri" panose="020F0502020204030204" pitchFamily="34" charset="0"/>
                          <a:cs typeface="Arial" panose="020B0604020202020204" pitchFamily="34" charset="0"/>
                        </a:rPr>
                        <a:t>Achieved</a:t>
                      </a:r>
                    </a:p>
                    <a:p>
                      <a:pPr>
                        <a:spcAft>
                          <a:spcPts val="0"/>
                        </a:spcAft>
                      </a:pPr>
                      <a:r>
                        <a:rPr lang="en-US" sz="1400" dirty="0">
                          <a:solidFill>
                            <a:schemeClr val="tx1"/>
                          </a:solidFill>
                          <a:effectLst/>
                          <a:latin typeface="Myriad Pro"/>
                        </a:rPr>
                        <a:t>The NHTL met with all provincial houses on 26 February 2020 to discuss the </a:t>
                      </a:r>
                      <a:r>
                        <a:rPr lang="en-ZA" sz="1400" b="0" i="0" u="none" strike="noStrike" baseline="0" dirty="0">
                          <a:solidFill>
                            <a:schemeClr val="tx1"/>
                          </a:solidFill>
                          <a:latin typeface="Myriad Pro"/>
                        </a:rPr>
                        <a:t>district development model</a:t>
                      </a:r>
                      <a:r>
                        <a:rPr lang="en-US" sz="1400" dirty="0">
                          <a:solidFill>
                            <a:schemeClr val="tx1"/>
                          </a:solidFill>
                          <a:effectLst/>
                          <a:latin typeface="Myriad Pro"/>
                        </a:rPr>
                        <a:t> hence it was part of the debate document. Consultation with all provincial houses was done.</a:t>
                      </a:r>
                      <a:endParaRPr lang="en-ZA" sz="1400" dirty="0">
                        <a:solidFill>
                          <a:schemeClr val="tx1"/>
                        </a:solidFill>
                        <a:effectLst/>
                        <a:latin typeface="Myriad Pro"/>
                      </a:endParaRPr>
                    </a:p>
                  </a:txBody>
                  <a:tcPr marL="51435" marR="51435" marT="0" marB="0">
                    <a:solidFill>
                      <a:schemeClr val="bg1"/>
                    </a:solidFill>
                  </a:tcPr>
                </a:tc>
                <a:extLst>
                  <a:ext uri="{0D108BD9-81ED-4DB2-BD59-A6C34878D82A}">
                    <a16:rowId xmlns:a16="http://schemas.microsoft.com/office/drawing/2014/main" val="3947663736"/>
                  </a:ext>
                </a:extLst>
              </a:tr>
              <a:tr h="1632256">
                <a:tc>
                  <a:txBody>
                    <a:bodyPr/>
                    <a:lstStyle/>
                    <a:p>
                      <a:r>
                        <a:rPr lang="en-ZA" sz="1400" b="0" i="0" u="none" strike="noStrike" baseline="0" dirty="0">
                          <a:solidFill>
                            <a:schemeClr val="tx1"/>
                          </a:solidFill>
                          <a:latin typeface="Myriad Pro"/>
                        </a:rPr>
                        <a:t>Number of PHTLs monitored on the involvement of Traditional Leaders in agrarian revolution </a:t>
                      </a:r>
                      <a:r>
                        <a:rPr lang="en-ZA" sz="1600" b="0" i="0" u="none" strike="noStrike" baseline="0" dirty="0">
                          <a:solidFill>
                            <a:schemeClr val="tx1"/>
                          </a:solidFill>
                          <a:latin typeface="Myriad Pro"/>
                        </a:rPr>
                        <a:t>	</a:t>
                      </a:r>
                    </a:p>
                    <a:p>
                      <a:pPr algn="just"/>
                      <a:endParaRPr lang="en-ZA" sz="1600" dirty="0">
                        <a:solidFill>
                          <a:schemeClr val="tx1"/>
                        </a:solidFill>
                        <a:latin typeface="+mj-lt"/>
                        <a:cs typeface="Arial" panose="020B0604020202020204" pitchFamily="34" charset="0"/>
                      </a:endParaRPr>
                    </a:p>
                  </a:txBody>
                  <a:tcPr marL="51435" marR="51435" marT="25725" marB="25725">
                    <a:solidFill>
                      <a:schemeClr val="bg1"/>
                    </a:solidFill>
                  </a:tcPr>
                </a:tc>
                <a:tc>
                  <a:txBody>
                    <a:bodyPr/>
                    <a:lstStyle/>
                    <a:p>
                      <a:r>
                        <a:rPr lang="en-ZA" sz="1400" b="0" i="0" u="none" strike="noStrike" baseline="0" dirty="0">
                          <a:solidFill>
                            <a:schemeClr val="tx1"/>
                          </a:solidFill>
                          <a:latin typeface="Myriad Pro"/>
                        </a:rPr>
                        <a:t>7 PHTLs monitored on the involvement of traditional </a:t>
                      </a:r>
                    </a:p>
                    <a:p>
                      <a:r>
                        <a:rPr lang="en-ZA" sz="1400" b="0" i="0" u="none" strike="noStrike" baseline="0" dirty="0">
                          <a:solidFill>
                            <a:schemeClr val="tx1"/>
                          </a:solidFill>
                          <a:latin typeface="Myriad Pro"/>
                        </a:rPr>
                        <a:t>leaders in agrarian revolution </a:t>
                      </a:r>
                      <a:r>
                        <a:rPr lang="en-ZA" sz="1600" b="0" i="0" u="none" strike="noStrike" baseline="0" dirty="0">
                          <a:solidFill>
                            <a:schemeClr val="tx1"/>
                          </a:solidFill>
                          <a:latin typeface="Myriad Pro"/>
                        </a:rPr>
                        <a:t>	</a:t>
                      </a:r>
                    </a:p>
                    <a:p>
                      <a:pPr algn="just"/>
                      <a:endParaRPr lang="en-ZA" sz="1600" baseline="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ZA" sz="1600" b="1" dirty="0">
                          <a:solidFill>
                            <a:srgbClr val="00B050"/>
                          </a:solidFill>
                          <a:effectLst/>
                          <a:latin typeface="+mj-lt"/>
                          <a:ea typeface="Calibri" panose="020F0502020204030204" pitchFamily="34" charset="0"/>
                          <a:cs typeface="Arial" panose="020B0604020202020204" pitchFamily="34" charset="0"/>
                        </a:rPr>
                        <a:t>Achieved</a:t>
                      </a:r>
                    </a:p>
                    <a:p>
                      <a:pPr algn="just"/>
                      <a:r>
                        <a:rPr lang="en-ZA" sz="1400" b="0" i="0" u="none" strike="noStrike" kern="1200" baseline="0" dirty="0">
                          <a:solidFill>
                            <a:schemeClr val="tx1"/>
                          </a:solidFill>
                          <a:latin typeface="Myriad Pro"/>
                          <a:ea typeface="+mn-ea"/>
                          <a:cs typeface="+mn-cs"/>
                        </a:rPr>
                        <a:t>All seven (7) PHTLs were monitored on the involvement of traditional leaders in agrarian revolution </a:t>
                      </a:r>
                      <a:r>
                        <a:rPr lang="en-ZA" sz="1800" b="0" i="0" u="none" strike="noStrike" kern="1200" baseline="0" dirty="0">
                          <a:solidFill>
                            <a:schemeClr val="tx1"/>
                          </a:solidFill>
                          <a:latin typeface="+mn-lt"/>
                          <a:ea typeface="+mn-ea"/>
                          <a:cs typeface="+mn-cs"/>
                        </a:rPr>
                        <a:t>	</a:t>
                      </a:r>
                    </a:p>
                    <a:p>
                      <a:pPr marL="0" marR="0" lvl="0" indent="0" algn="l" defTabSz="457200" rtl="0" eaLnBrk="1" fontAlgn="auto" latinLnBrk="0" hangingPunct="1">
                        <a:lnSpc>
                          <a:spcPct val="115000"/>
                        </a:lnSpc>
                        <a:spcBef>
                          <a:spcPts val="0"/>
                        </a:spcBef>
                        <a:spcAft>
                          <a:spcPts val="1000"/>
                        </a:spcAft>
                        <a:buClrTx/>
                        <a:buSzTx/>
                        <a:buFontTx/>
                        <a:buNone/>
                        <a:tabLst/>
                        <a:defRPr/>
                      </a:pPr>
                      <a:endParaRPr lang="en-ZA" sz="1600" b="1" dirty="0">
                        <a:solidFill>
                          <a:srgbClr val="00B050"/>
                        </a:solidFill>
                        <a:effectLst/>
                        <a:latin typeface="+mj-lt"/>
                        <a:ea typeface="Calibri" panose="020F0502020204030204" pitchFamily="34" charset="0"/>
                        <a:cs typeface="Arial" panose="020B0604020202020204" pitchFamily="34" charset="0"/>
                      </a:endParaRPr>
                    </a:p>
                    <a:p>
                      <a:endParaRPr lang="en-ZA" sz="1600" b="0" i="0" u="none" strike="noStrike" kern="1200" baseline="0" dirty="0">
                        <a:solidFill>
                          <a:schemeClr val="tx1"/>
                        </a:solidFill>
                        <a:effectLst/>
                        <a:latin typeface="+mj-lt"/>
                        <a:ea typeface="+mn-ea"/>
                        <a:cs typeface="+mn-cs"/>
                      </a:endParaRPr>
                    </a:p>
                  </a:txBody>
                  <a:tcPr marL="51435" marR="51435" marT="0" marB="0">
                    <a:solidFill>
                      <a:schemeClr val="bg1"/>
                    </a:solidFill>
                  </a:tcPr>
                </a:tc>
                <a:extLst>
                  <a:ext uri="{0D108BD9-81ED-4DB2-BD59-A6C34878D82A}">
                    <a16:rowId xmlns:a16="http://schemas.microsoft.com/office/drawing/2014/main" val="2803949040"/>
                  </a:ext>
                </a:extLst>
              </a:tr>
            </a:tbl>
          </a:graphicData>
        </a:graphic>
      </p:graphicFrame>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21</a:t>
            </a:fld>
            <a:endParaRPr lang="en-ZA" altLang="en-US"/>
          </a:p>
        </p:txBody>
      </p:sp>
    </p:spTree>
    <p:extLst>
      <p:ext uri="{BB962C8B-B14F-4D97-AF65-F5344CB8AC3E}">
        <p14:creationId xmlns:p14="http://schemas.microsoft.com/office/powerpoint/2010/main" val="18043819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323529" y="188640"/>
            <a:ext cx="8429374" cy="573528"/>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Autofit/>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lang="en-ZA" sz="1800" dirty="0">
                <a:solidFill>
                  <a:prstClr val="black"/>
                </a:solidFill>
                <a:effectLst/>
                <a:ea typeface="MS PGothic" pitchFamily="34" charset="-128"/>
              </a:rPr>
              <a:t>Performance on the 2019/2020 Programme Performance Indicators (PPIs) targets per </a:t>
            </a:r>
            <a:r>
              <a:rPr lang="en-ZA" sz="1800" dirty="0" err="1">
                <a:solidFill>
                  <a:prstClr val="black"/>
                </a:solidFill>
                <a:effectLst/>
                <a:ea typeface="MS PGothic" pitchFamily="34" charset="-128"/>
              </a:rPr>
              <a:t>programme..Cont</a:t>
            </a:r>
            <a:r>
              <a:rPr lang="en-ZA" sz="1800" dirty="0">
                <a:solidFill>
                  <a:prstClr val="black"/>
                </a:solidFill>
                <a:effectLst/>
                <a:ea typeface="MS PGothic" pitchFamily="34" charset="-128"/>
              </a:rPr>
              <a:t>..</a:t>
            </a:r>
          </a:p>
        </p:txBody>
      </p:sp>
      <p:graphicFrame>
        <p:nvGraphicFramePr>
          <p:cNvPr id="9" name="Table 8"/>
          <p:cNvGraphicFramePr>
            <a:graphicFrameLocks noGrp="1"/>
          </p:cNvGraphicFramePr>
          <p:nvPr>
            <p:extLst>
              <p:ext uri="{D42A27DB-BD31-4B8C-83A1-F6EECF244321}">
                <p14:modId xmlns:p14="http://schemas.microsoft.com/office/powerpoint/2010/main" val="3218887093"/>
              </p:ext>
            </p:extLst>
          </p:nvPr>
        </p:nvGraphicFramePr>
        <p:xfrm>
          <a:off x="0" y="908721"/>
          <a:ext cx="9144000" cy="2018137"/>
        </p:xfrm>
        <a:graphic>
          <a:graphicData uri="http://schemas.openxmlformats.org/drawingml/2006/table">
            <a:tbl>
              <a:tblPr firstRow="1" bandRow="1"/>
              <a:tblGrid>
                <a:gridCol w="2698230">
                  <a:extLst>
                    <a:ext uri="{9D8B030D-6E8A-4147-A177-3AD203B41FA5}">
                      <a16:colId xmlns:a16="http://schemas.microsoft.com/office/drawing/2014/main" val="20000"/>
                    </a:ext>
                  </a:extLst>
                </a:gridCol>
                <a:gridCol w="2998032">
                  <a:extLst>
                    <a:ext uri="{9D8B030D-6E8A-4147-A177-3AD203B41FA5}">
                      <a16:colId xmlns:a16="http://schemas.microsoft.com/office/drawing/2014/main" val="20001"/>
                    </a:ext>
                  </a:extLst>
                </a:gridCol>
                <a:gridCol w="3447738">
                  <a:extLst>
                    <a:ext uri="{9D8B030D-6E8A-4147-A177-3AD203B41FA5}">
                      <a16:colId xmlns:a16="http://schemas.microsoft.com/office/drawing/2014/main" val="20002"/>
                    </a:ext>
                  </a:extLst>
                </a:gridCol>
              </a:tblGrid>
              <a:tr h="234184">
                <a:tc gridSpan="3">
                  <a:txBody>
                    <a:bodyPr/>
                    <a:lstStyle/>
                    <a:p>
                      <a:r>
                        <a:rPr lang="en-ZA" sz="1400" b="1" dirty="0"/>
                        <a:t>SUB-PROGRAMME: NATIONAL HOUSE OF TRADITIONAL LEADERS (NHTL)</a:t>
                      </a:r>
                    </a:p>
                  </a:txBody>
                  <a:tcPr marL="51435" marR="51435" marT="25725" marB="25725">
                    <a:solidFill>
                      <a:schemeClr val="bg2">
                        <a:lumMod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6989320"/>
                  </a:ext>
                </a:extLst>
              </a:tr>
              <a:tr h="261138">
                <a:tc grid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chemeClr val="tx1"/>
                          </a:solidFill>
                          <a:effectLst/>
                          <a:uLnTx/>
                          <a:uFillTx/>
                          <a:latin typeface="+mn-lt"/>
                          <a:ea typeface="+mn-ea"/>
                          <a:cs typeface="+mn-cs"/>
                        </a:rPr>
                        <a:t>Strategic objective: </a:t>
                      </a:r>
                      <a:r>
                        <a:rPr kumimoji="0" lang="en-ZA" sz="1600" b="0" i="0" u="none" strike="noStrike" kern="1200" cap="none" spc="0" normalizeH="0" baseline="0" noProof="0" dirty="0">
                          <a:ln>
                            <a:noFill/>
                          </a:ln>
                          <a:solidFill>
                            <a:schemeClr val="tx1"/>
                          </a:solidFill>
                          <a:effectLst/>
                          <a:uLnTx/>
                          <a:uFillTx/>
                          <a:latin typeface="+mn-lt"/>
                          <a:ea typeface="+mn-ea"/>
                          <a:cs typeface="+mn-cs"/>
                        </a:rPr>
                        <a:t>To manage partnerships, Intergovernmental and stakeholder relations</a:t>
                      </a:r>
                    </a:p>
                  </a:txBody>
                  <a:tcPr marL="51435" marR="51435" marT="25725" marB="25725">
                    <a:solidFill>
                      <a:schemeClr val="bg1"/>
                    </a:solidFill>
                  </a:tcPr>
                </a:tc>
                <a:tc hMerge="1">
                  <a:txBody>
                    <a:bodyPr/>
                    <a:lstStyle/>
                    <a:p>
                      <a:endParaRPr lang="en-US"/>
                    </a:p>
                  </a:txBody>
                  <a:tcPr/>
                </a:tc>
                <a:tc hMerge="1">
                  <a:txBody>
                    <a:bodyPr/>
                    <a:lstStyle/>
                    <a:p>
                      <a:endParaRPr lang="en-ZA" sz="1500" b="1" dirty="0"/>
                    </a:p>
                  </a:txBody>
                  <a:tcPr marL="68580" marR="68580" marT="34300" marB="34300">
                    <a:solidFill>
                      <a:srgbClr val="FFC000"/>
                    </a:solidFill>
                  </a:tcPr>
                </a:tc>
                <a:extLst>
                  <a:ext uri="{0D108BD9-81ED-4DB2-BD59-A6C34878D82A}">
                    <a16:rowId xmlns:a16="http://schemas.microsoft.com/office/drawing/2014/main" val="10000"/>
                  </a:ext>
                </a:extLst>
              </a:tr>
              <a:tr h="255666">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Performance Indicators</a:t>
                      </a:r>
                    </a:p>
                  </a:txBody>
                  <a:tcPr marL="51435" marR="51435" marT="25725" marB="25725">
                    <a:solidFill>
                      <a:srgbClr val="92D050"/>
                    </a:solidFill>
                  </a:tcPr>
                </a:tc>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PPIs Annual Targets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a:t>
                      </a:r>
                    </a:p>
                  </a:txBody>
                  <a:tcPr marL="51435" marR="51435" marT="25725" marB="25725">
                    <a:solidFill>
                      <a:srgbClr val="92D050"/>
                    </a:solidFill>
                  </a:tcPr>
                </a:tc>
                <a:extLst>
                  <a:ext uri="{0D108BD9-81ED-4DB2-BD59-A6C34878D82A}">
                    <a16:rowId xmlns:a16="http://schemas.microsoft.com/office/drawing/2014/main" val="10001"/>
                  </a:ext>
                </a:extLst>
              </a:tr>
              <a:tr h="1193227">
                <a:tc>
                  <a:txBody>
                    <a:bodyPr/>
                    <a:lstStyle/>
                    <a:p>
                      <a:r>
                        <a:rPr lang="en-ZA" sz="1400" b="0" i="0" u="none" strike="noStrike" baseline="0" dirty="0">
                          <a:solidFill>
                            <a:schemeClr val="tx1"/>
                          </a:solidFill>
                          <a:latin typeface="Arial" panose="020B0604020202020204" pitchFamily="34" charset="0"/>
                          <a:cs typeface="Arial" panose="020B0604020202020204" pitchFamily="34" charset="0"/>
                        </a:rPr>
                        <a:t>Number of kings and queens engagements convened 	</a:t>
                      </a:r>
                    </a:p>
                    <a:p>
                      <a:pPr algn="just"/>
                      <a:endParaRPr lang="en-ZA" sz="1400" dirty="0">
                        <a:solidFill>
                          <a:schemeClr val="tx1"/>
                        </a:solidFill>
                        <a:latin typeface="Arial" panose="020B0604020202020204" pitchFamily="34" charset="0"/>
                        <a:cs typeface="Arial" panose="020B0604020202020204" pitchFamily="34" charset="0"/>
                      </a:endParaRPr>
                    </a:p>
                  </a:txBody>
                  <a:tcPr marL="51435" marR="51435" marT="25725" marB="25725">
                    <a:solidFill>
                      <a:schemeClr val="bg1"/>
                    </a:solidFill>
                  </a:tcPr>
                </a:tc>
                <a:tc>
                  <a:txBody>
                    <a:bodyPr/>
                    <a:lstStyle/>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2 kings and queens </a:t>
                      </a: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engagement convened 	</a:t>
                      </a:r>
                    </a:p>
                    <a:p>
                      <a:pPr algn="just"/>
                      <a:endParaRPr lang="en-ZA" sz="1400" b="0" i="0" u="none" strike="noStrike" kern="1200" baseline="0" dirty="0">
                        <a:solidFill>
                          <a:schemeClr val="tx1"/>
                        </a:solidFill>
                        <a:effectLst/>
                        <a:latin typeface="Arial" panose="020B0604020202020204" pitchFamily="34" charset="0"/>
                        <a:ea typeface="+mn-ea"/>
                        <a:cs typeface="Arial" panose="020B0604020202020204" pitchFamily="34" charset="0"/>
                      </a:endParaRPr>
                    </a:p>
                  </a:txBody>
                  <a:tcPr marL="68580" marR="68580" marT="0" marB="0">
                    <a:solidFill>
                      <a:schemeClr val="bg1"/>
                    </a:solidFill>
                  </a:tcPr>
                </a:tc>
                <a:tc>
                  <a:txBody>
                    <a:bodyPr/>
                    <a:lstStyle/>
                    <a:p>
                      <a:r>
                        <a:rPr lang="en-ZA" sz="1400" b="1" i="0" u="none" strike="noStrike" kern="1200" baseline="0" dirty="0">
                          <a:solidFill>
                            <a:srgbClr val="00B050"/>
                          </a:solidFill>
                          <a:latin typeface="Arial" panose="020B0604020202020204" pitchFamily="34" charset="0"/>
                          <a:ea typeface="+mn-ea"/>
                          <a:cs typeface="Arial" panose="020B0604020202020204" pitchFamily="34" charset="0"/>
                        </a:rPr>
                        <a:t>Achieved </a:t>
                      </a:r>
                    </a:p>
                    <a:p>
                      <a:endParaRPr lang="en-ZA" sz="1400" b="0" i="0" u="none" strike="noStrike" kern="1200" baseline="0" dirty="0">
                        <a:solidFill>
                          <a:srgbClr val="00B050"/>
                        </a:solidFill>
                        <a:latin typeface="Arial" panose="020B0604020202020204" pitchFamily="34" charset="0"/>
                        <a:ea typeface="+mn-ea"/>
                        <a:cs typeface="Arial" panose="020B0604020202020204" pitchFamily="34" charset="0"/>
                      </a:endParaRP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2 Kings/queens were engaged </a:t>
                      </a:r>
                      <a:r>
                        <a:rPr lang="en-ZA" sz="1400" b="0" i="0" u="none" strike="noStrike" kern="1200" baseline="0" dirty="0">
                          <a:solidFill>
                            <a:srgbClr val="00B050"/>
                          </a:solidFill>
                          <a:latin typeface="Arial" panose="020B0604020202020204" pitchFamily="34" charset="0"/>
                          <a:ea typeface="+mn-ea"/>
                          <a:cs typeface="Arial" panose="020B0604020202020204" pitchFamily="34" charset="0"/>
                        </a:rPr>
                        <a:t>	</a:t>
                      </a:r>
                    </a:p>
                    <a:p>
                      <a:pPr marL="0" marR="0" lvl="0" indent="0" algn="just" defTabSz="457200" rtl="0" eaLnBrk="1" fontAlgn="auto" latinLnBrk="0" hangingPunct="1">
                        <a:lnSpc>
                          <a:spcPct val="115000"/>
                        </a:lnSpc>
                        <a:spcBef>
                          <a:spcPts val="0"/>
                        </a:spcBef>
                        <a:spcAft>
                          <a:spcPts val="1000"/>
                        </a:spcAft>
                        <a:buClrTx/>
                        <a:buSzTx/>
                        <a:buFontTx/>
                        <a:buNone/>
                        <a:tabLst/>
                        <a:defRPr/>
                      </a:pPr>
                      <a:endParaRPr lang="en-ZA" sz="1400" b="1" dirty="0">
                        <a:solidFill>
                          <a:srgbClr val="00B050"/>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bg1"/>
                    </a:solidFill>
                  </a:tcPr>
                </a:tc>
                <a:extLst>
                  <a:ext uri="{0D108BD9-81ED-4DB2-BD59-A6C34878D82A}">
                    <a16:rowId xmlns:a16="http://schemas.microsoft.com/office/drawing/2014/main" val="3947663736"/>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755622104"/>
              </p:ext>
            </p:extLst>
          </p:nvPr>
        </p:nvGraphicFramePr>
        <p:xfrm>
          <a:off x="0" y="3210172"/>
          <a:ext cx="9144000" cy="2194707"/>
        </p:xfrm>
        <a:graphic>
          <a:graphicData uri="http://schemas.openxmlformats.org/drawingml/2006/table">
            <a:tbl>
              <a:tblPr firstRow="1" bandRow="1"/>
              <a:tblGrid>
                <a:gridCol w="2848131">
                  <a:extLst>
                    <a:ext uri="{9D8B030D-6E8A-4147-A177-3AD203B41FA5}">
                      <a16:colId xmlns:a16="http://schemas.microsoft.com/office/drawing/2014/main" val="20000"/>
                    </a:ext>
                  </a:extLst>
                </a:gridCol>
                <a:gridCol w="2998032">
                  <a:extLst>
                    <a:ext uri="{9D8B030D-6E8A-4147-A177-3AD203B41FA5}">
                      <a16:colId xmlns:a16="http://schemas.microsoft.com/office/drawing/2014/main" val="20001"/>
                    </a:ext>
                  </a:extLst>
                </a:gridCol>
                <a:gridCol w="3297837">
                  <a:extLst>
                    <a:ext uri="{9D8B030D-6E8A-4147-A177-3AD203B41FA5}">
                      <a16:colId xmlns:a16="http://schemas.microsoft.com/office/drawing/2014/main" val="20002"/>
                    </a:ext>
                  </a:extLst>
                </a:gridCol>
              </a:tblGrid>
              <a:tr h="293585">
                <a:tc gridSpan="3">
                  <a:txBody>
                    <a:bodyPr/>
                    <a:lstStyle/>
                    <a:p>
                      <a:r>
                        <a:rPr lang="en-ZA" sz="1400" b="1" dirty="0"/>
                        <a:t>SUB-PROGRAMME: NATIONAL HOUSE OF TRADITIONAL LEADERS (NHTL)</a:t>
                      </a:r>
                    </a:p>
                  </a:txBody>
                  <a:tcPr marL="51435" marR="51435" marT="25725" marB="25725">
                    <a:solidFill>
                      <a:schemeClr val="bg2">
                        <a:lumMod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6989320"/>
                  </a:ext>
                </a:extLst>
              </a:tr>
              <a:tr h="327377">
                <a:tc grid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chemeClr val="tx1"/>
                          </a:solidFill>
                          <a:effectLst/>
                          <a:uLnTx/>
                          <a:uFillTx/>
                          <a:latin typeface="+mn-lt"/>
                          <a:ea typeface="+mn-ea"/>
                          <a:cs typeface="+mn-cs"/>
                        </a:rPr>
                        <a:t>Strategic objective: </a:t>
                      </a:r>
                      <a:r>
                        <a:rPr kumimoji="0" lang="en-ZA" sz="1600" b="0" i="0" u="none" strike="noStrike" kern="1200" cap="none" spc="0" normalizeH="0" baseline="0" noProof="0" dirty="0">
                          <a:ln>
                            <a:noFill/>
                          </a:ln>
                          <a:solidFill>
                            <a:schemeClr val="tx1"/>
                          </a:solidFill>
                          <a:effectLst/>
                          <a:uLnTx/>
                          <a:uFillTx/>
                          <a:latin typeface="+mn-lt"/>
                          <a:ea typeface="+mn-ea"/>
                          <a:cs typeface="+mn-cs"/>
                        </a:rPr>
                        <a:t>To promote social cohesion within the Traditional Affairs sector</a:t>
                      </a:r>
                    </a:p>
                  </a:txBody>
                  <a:tcPr marL="51435" marR="51435" marT="25725" marB="25725">
                    <a:solidFill>
                      <a:schemeClr val="bg1"/>
                    </a:solidFill>
                  </a:tcPr>
                </a:tc>
                <a:tc hMerge="1">
                  <a:txBody>
                    <a:bodyPr/>
                    <a:lstStyle/>
                    <a:p>
                      <a:endParaRPr lang="en-US"/>
                    </a:p>
                  </a:txBody>
                  <a:tcPr/>
                </a:tc>
                <a:tc hMerge="1">
                  <a:txBody>
                    <a:bodyPr/>
                    <a:lstStyle/>
                    <a:p>
                      <a:endParaRPr lang="en-ZA" sz="1500" b="1" dirty="0"/>
                    </a:p>
                  </a:txBody>
                  <a:tcPr marL="68580" marR="68580" marT="34300" marB="34300">
                    <a:solidFill>
                      <a:srgbClr val="FFC000"/>
                    </a:solidFill>
                  </a:tcPr>
                </a:tc>
                <a:extLst>
                  <a:ext uri="{0D108BD9-81ED-4DB2-BD59-A6C34878D82A}">
                    <a16:rowId xmlns:a16="http://schemas.microsoft.com/office/drawing/2014/main" val="10000"/>
                  </a:ext>
                </a:extLst>
              </a:tr>
              <a:tr h="293585">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Performance Indicators</a:t>
                      </a:r>
                    </a:p>
                  </a:txBody>
                  <a:tcPr marL="51435" marR="51435" marT="25725" marB="25725">
                    <a:solidFill>
                      <a:srgbClr val="92D050"/>
                    </a:solidFill>
                  </a:tcPr>
                </a:tc>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PPIs Annual Targets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a:t>
                      </a:r>
                    </a:p>
                  </a:txBody>
                  <a:tcPr marL="51435" marR="51435" marT="25725" marB="25725">
                    <a:solidFill>
                      <a:srgbClr val="92D050"/>
                    </a:solidFill>
                  </a:tcPr>
                </a:tc>
                <a:extLst>
                  <a:ext uri="{0D108BD9-81ED-4DB2-BD59-A6C34878D82A}">
                    <a16:rowId xmlns:a16="http://schemas.microsoft.com/office/drawing/2014/main" val="10001"/>
                  </a:ext>
                </a:extLst>
              </a:tr>
              <a:tr h="1029671">
                <a:tc>
                  <a:txBody>
                    <a:bodyPr/>
                    <a:lstStyle/>
                    <a:p>
                      <a:r>
                        <a:rPr lang="en-ZA" sz="1400" b="0" i="0" u="none" strike="noStrike" baseline="0" dirty="0">
                          <a:solidFill>
                            <a:schemeClr val="tx1"/>
                          </a:solidFill>
                          <a:latin typeface="Arial" panose="020B0604020202020204" pitchFamily="34" charset="0"/>
                          <a:cs typeface="Arial" panose="020B0604020202020204" pitchFamily="34" charset="0"/>
                        </a:rPr>
                        <a:t>Number of Houses of Traditional Leaders implementing the NHTL </a:t>
                      </a:r>
                    </a:p>
                    <a:p>
                      <a:r>
                        <a:rPr lang="en-ZA" sz="1400" b="0" i="0" u="none" strike="noStrike" baseline="0" dirty="0">
                          <a:solidFill>
                            <a:schemeClr val="tx1"/>
                          </a:solidFill>
                          <a:latin typeface="Arial" panose="020B0604020202020204" pitchFamily="34" charset="0"/>
                          <a:cs typeface="Arial" panose="020B0604020202020204" pitchFamily="34" charset="0"/>
                        </a:rPr>
                        <a:t>women empowerment project 	</a:t>
                      </a:r>
                    </a:p>
                    <a:p>
                      <a:r>
                        <a:rPr lang="en-ZA" sz="1400" b="0" i="0" u="none" strike="noStrike" baseline="0" dirty="0">
                          <a:solidFill>
                            <a:schemeClr val="tx1"/>
                          </a:solidFill>
                          <a:latin typeface="Arial" panose="020B0604020202020204" pitchFamily="34" charset="0"/>
                          <a:cs typeface="Arial" panose="020B0604020202020204" pitchFamily="34" charset="0"/>
                        </a:rPr>
                        <a:t>	</a:t>
                      </a:r>
                    </a:p>
                    <a:p>
                      <a:pPr algn="just"/>
                      <a:endParaRPr lang="en-ZA" sz="1400" dirty="0">
                        <a:solidFill>
                          <a:schemeClr val="tx1"/>
                        </a:solidFill>
                        <a:latin typeface="Arial" panose="020B0604020202020204" pitchFamily="34" charset="0"/>
                        <a:cs typeface="Arial" panose="020B0604020202020204" pitchFamily="34" charset="0"/>
                      </a:endParaRPr>
                    </a:p>
                  </a:txBody>
                  <a:tcPr marL="51435" marR="51435" marT="25725" marB="25725">
                    <a:solidFill>
                      <a:schemeClr val="bg1"/>
                    </a:solidFill>
                  </a:tcPr>
                </a:tc>
                <a:tc>
                  <a:txBody>
                    <a:bodyPr/>
                    <a:lstStyle/>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5 provincial houses of </a:t>
                      </a: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traditional leaders implementing the NHTL Women Empowerment Project 	</a:t>
                      </a: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	</a:t>
                      </a:r>
                    </a:p>
                    <a:p>
                      <a:pPr algn="just"/>
                      <a:endParaRPr lang="en-ZA" sz="1400" b="0" i="0" u="none" strike="noStrike" kern="1200" baseline="0" dirty="0">
                        <a:solidFill>
                          <a:schemeClr val="tx1"/>
                        </a:solidFill>
                        <a:effectLst/>
                        <a:latin typeface="Arial" panose="020B0604020202020204" pitchFamily="34" charset="0"/>
                        <a:ea typeface="+mn-ea"/>
                        <a:cs typeface="Arial" panose="020B0604020202020204" pitchFamily="34" charset="0"/>
                      </a:endParaRPr>
                    </a:p>
                  </a:txBody>
                  <a:tcPr marL="68580" marR="68580" marT="0" marB="0">
                    <a:solidFill>
                      <a:schemeClr val="bg1"/>
                    </a:solidFill>
                  </a:tcPr>
                </a:tc>
                <a:tc>
                  <a:txBody>
                    <a:bodyPr/>
                    <a:lstStyle/>
                    <a:p>
                      <a:r>
                        <a:rPr lang="en-ZA" sz="1400" b="1" i="0" u="none" strike="noStrike" kern="1200" baseline="0" dirty="0">
                          <a:solidFill>
                            <a:srgbClr val="00B050"/>
                          </a:solidFill>
                          <a:latin typeface="Arial" panose="020B0604020202020204" pitchFamily="34" charset="0"/>
                          <a:ea typeface="+mn-ea"/>
                          <a:cs typeface="Arial" panose="020B0604020202020204" pitchFamily="34" charset="0"/>
                        </a:rPr>
                        <a:t>Achieved </a:t>
                      </a:r>
                    </a:p>
                    <a:p>
                      <a:endParaRPr lang="en-ZA" sz="1400" b="1" i="0" u="none" strike="noStrike" kern="1200" baseline="0" dirty="0">
                        <a:solidFill>
                          <a:srgbClr val="00B050"/>
                        </a:solidFill>
                        <a:latin typeface="Arial" panose="020B0604020202020204" pitchFamily="34" charset="0"/>
                        <a:ea typeface="+mn-ea"/>
                        <a:cs typeface="Arial" panose="020B0604020202020204" pitchFamily="34" charset="0"/>
                      </a:endParaRP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5 provincial houses of traditional leaders implemented the NHTL Women Empowerment Project </a:t>
                      </a:r>
                      <a:r>
                        <a:rPr lang="en-ZA" sz="1400" b="0" i="0" u="none" strike="noStrike" kern="1200" baseline="0" dirty="0">
                          <a:solidFill>
                            <a:srgbClr val="00B050"/>
                          </a:solidFill>
                          <a:latin typeface="Arial" panose="020B0604020202020204" pitchFamily="34" charset="0"/>
                          <a:ea typeface="+mn-ea"/>
                          <a:cs typeface="Arial" panose="020B0604020202020204" pitchFamily="34" charset="0"/>
                        </a:rPr>
                        <a:t>	</a:t>
                      </a:r>
                    </a:p>
                  </a:txBody>
                  <a:tcPr marL="51435" marR="51435" marT="0" marB="0">
                    <a:solidFill>
                      <a:schemeClr val="bg1"/>
                    </a:solidFill>
                  </a:tcPr>
                </a:tc>
                <a:extLst>
                  <a:ext uri="{0D108BD9-81ED-4DB2-BD59-A6C34878D82A}">
                    <a16:rowId xmlns:a16="http://schemas.microsoft.com/office/drawing/2014/main" val="3947663736"/>
                  </a:ext>
                </a:extLst>
              </a:tr>
            </a:tbl>
          </a:graphicData>
        </a:graphic>
      </p:graphicFrame>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22</a:t>
            </a:fld>
            <a:endParaRPr lang="en-ZA" altLang="en-US"/>
          </a:p>
        </p:txBody>
      </p:sp>
    </p:spTree>
    <p:extLst>
      <p:ext uri="{BB962C8B-B14F-4D97-AF65-F5344CB8AC3E}">
        <p14:creationId xmlns:p14="http://schemas.microsoft.com/office/powerpoint/2010/main" val="3245925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323529" y="188640"/>
            <a:ext cx="8429374" cy="792088"/>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rmAutofit fontScale="97500"/>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lang="en-ZA" sz="1800" dirty="0">
                <a:effectLst/>
                <a:ea typeface="MS PGothic" pitchFamily="34" charset="-128"/>
              </a:rPr>
              <a:t>Performance on the 2019/2020 Programme Performance Indicators (PPIs) targets per </a:t>
            </a:r>
            <a:r>
              <a:rPr lang="en-ZA" sz="1800" dirty="0" err="1">
                <a:effectLst/>
                <a:ea typeface="MS PGothic" pitchFamily="34" charset="-128"/>
              </a:rPr>
              <a:t>programme..Cont</a:t>
            </a:r>
            <a:r>
              <a:rPr lang="en-ZA" sz="1800" dirty="0">
                <a:effectLst/>
                <a:ea typeface="MS PGothic" pitchFamily="34" charset="-128"/>
              </a:rPr>
              <a:t>..</a:t>
            </a:r>
          </a:p>
        </p:txBody>
      </p:sp>
      <p:graphicFrame>
        <p:nvGraphicFramePr>
          <p:cNvPr id="9" name="Table 8"/>
          <p:cNvGraphicFramePr>
            <a:graphicFrameLocks noGrp="1"/>
          </p:cNvGraphicFramePr>
          <p:nvPr>
            <p:extLst>
              <p:ext uri="{D42A27DB-BD31-4B8C-83A1-F6EECF244321}">
                <p14:modId xmlns:p14="http://schemas.microsoft.com/office/powerpoint/2010/main" val="2406497886"/>
              </p:ext>
            </p:extLst>
          </p:nvPr>
        </p:nvGraphicFramePr>
        <p:xfrm>
          <a:off x="0" y="1340768"/>
          <a:ext cx="9144000" cy="2803846"/>
        </p:xfrm>
        <a:graphic>
          <a:graphicData uri="http://schemas.openxmlformats.org/drawingml/2006/table">
            <a:tbl>
              <a:tblPr firstRow="1" bandRow="1"/>
              <a:tblGrid>
                <a:gridCol w="2998032">
                  <a:extLst>
                    <a:ext uri="{9D8B030D-6E8A-4147-A177-3AD203B41FA5}">
                      <a16:colId xmlns:a16="http://schemas.microsoft.com/office/drawing/2014/main" val="20000"/>
                    </a:ext>
                  </a:extLst>
                </a:gridCol>
                <a:gridCol w="2698230">
                  <a:extLst>
                    <a:ext uri="{9D8B030D-6E8A-4147-A177-3AD203B41FA5}">
                      <a16:colId xmlns:a16="http://schemas.microsoft.com/office/drawing/2014/main" val="20001"/>
                    </a:ext>
                  </a:extLst>
                </a:gridCol>
                <a:gridCol w="3447738">
                  <a:extLst>
                    <a:ext uri="{9D8B030D-6E8A-4147-A177-3AD203B41FA5}">
                      <a16:colId xmlns:a16="http://schemas.microsoft.com/office/drawing/2014/main" val="20002"/>
                    </a:ext>
                  </a:extLst>
                </a:gridCol>
              </a:tblGrid>
              <a:tr h="432048">
                <a:tc gridSpan="3">
                  <a:txBody>
                    <a:bodyPr/>
                    <a:lstStyle/>
                    <a:p>
                      <a:r>
                        <a:rPr lang="en-ZA" sz="1400" b="1" dirty="0"/>
                        <a:t>SUB-PROGRAMME: NATIONAL HOUSE OF TRADITIONAL LEADERS (NHTL)</a:t>
                      </a:r>
                    </a:p>
                  </a:txBody>
                  <a:tcPr marL="51435" marR="51435" marT="25725" marB="25725">
                    <a:solidFill>
                      <a:schemeClr val="bg2">
                        <a:lumMod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6989320"/>
                  </a:ext>
                </a:extLst>
              </a:tr>
              <a:tr h="576064">
                <a:tc gridSpan="3">
                  <a:txBody>
                    <a:bodyPr/>
                    <a:lstStyle/>
                    <a:p>
                      <a:r>
                        <a:rPr lang="en-ZA" sz="1600" b="1" dirty="0">
                          <a:solidFill>
                            <a:schemeClr val="tx1"/>
                          </a:solidFill>
                        </a:rPr>
                        <a:t>Strategic objective: </a:t>
                      </a:r>
                      <a:r>
                        <a:rPr lang="en-ZA" sz="1600" b="0" i="0" u="none" strike="noStrike" kern="1200" baseline="0" dirty="0">
                          <a:solidFill>
                            <a:schemeClr val="tx1"/>
                          </a:solidFill>
                          <a:latin typeface="+mn-lt"/>
                          <a:ea typeface="+mn-ea"/>
                          <a:cs typeface="+mn-cs"/>
                        </a:rPr>
                        <a:t>To reduce the number of deaths and injuries resulting from cultural</a:t>
                      </a:r>
                    </a:p>
                    <a:p>
                      <a:r>
                        <a:rPr lang="en-ZA" sz="1600" b="0" i="0" u="none" strike="noStrike" kern="1200" baseline="0" dirty="0">
                          <a:solidFill>
                            <a:schemeClr val="tx1"/>
                          </a:solidFill>
                          <a:latin typeface="+mn-lt"/>
                          <a:ea typeface="+mn-ea"/>
                          <a:cs typeface="+mn-cs"/>
                        </a:rPr>
                        <a:t>initiation practice</a:t>
                      </a:r>
                      <a:endParaRPr lang="en-US" sz="1600" dirty="0">
                        <a:solidFill>
                          <a:schemeClr val="tx1"/>
                        </a:solidFill>
                        <a:effectLst/>
                        <a:latin typeface="Calibri" panose="020F0502020204030204" pitchFamily="34" charset="0"/>
                      </a:endParaRPr>
                    </a:p>
                  </a:txBody>
                  <a:tcPr marL="51435" marR="51435" marT="25725" marB="25725">
                    <a:solidFill>
                      <a:schemeClr val="bg1"/>
                    </a:solidFill>
                  </a:tcPr>
                </a:tc>
                <a:tc hMerge="1">
                  <a:txBody>
                    <a:bodyPr/>
                    <a:lstStyle/>
                    <a:p>
                      <a:endParaRPr lang="en-US"/>
                    </a:p>
                  </a:txBody>
                  <a:tcPr/>
                </a:tc>
                <a:tc hMerge="1">
                  <a:txBody>
                    <a:bodyPr/>
                    <a:lstStyle/>
                    <a:p>
                      <a:endParaRPr lang="en-ZA" sz="1500" b="1" dirty="0"/>
                    </a:p>
                  </a:txBody>
                  <a:tcPr marL="68580" marR="68580" marT="34300" marB="34300">
                    <a:solidFill>
                      <a:srgbClr val="FFC000"/>
                    </a:solidFill>
                  </a:tcPr>
                </a:tc>
                <a:extLst>
                  <a:ext uri="{0D108BD9-81ED-4DB2-BD59-A6C34878D82A}">
                    <a16:rowId xmlns:a16="http://schemas.microsoft.com/office/drawing/2014/main" val="10000"/>
                  </a:ext>
                </a:extLst>
              </a:tr>
              <a:tr h="417527">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Performance Indicators</a:t>
                      </a:r>
                    </a:p>
                  </a:txBody>
                  <a:tcPr marL="51435" marR="51435" marT="25725" marB="25725">
                    <a:solidFill>
                      <a:srgbClr val="92D050"/>
                    </a:solidFill>
                  </a:tcPr>
                </a:tc>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PPIs Annual Targets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a:t>
                      </a:r>
                    </a:p>
                  </a:txBody>
                  <a:tcPr marL="51435" marR="51435" marT="25725" marB="25725">
                    <a:solidFill>
                      <a:srgbClr val="92D050"/>
                    </a:solidFill>
                  </a:tcPr>
                </a:tc>
                <a:extLst>
                  <a:ext uri="{0D108BD9-81ED-4DB2-BD59-A6C34878D82A}">
                    <a16:rowId xmlns:a16="http://schemas.microsoft.com/office/drawing/2014/main" val="10001"/>
                  </a:ext>
                </a:extLst>
              </a:tr>
              <a:tr h="1378207">
                <a:tc>
                  <a:txBody>
                    <a:bodyPr/>
                    <a:lstStyle/>
                    <a:p>
                      <a:pPr algn="just"/>
                      <a:r>
                        <a:rPr lang="en-ZA" sz="1400" b="0" i="0" u="none" strike="noStrike" kern="1200" baseline="0" dirty="0">
                          <a:solidFill>
                            <a:schemeClr val="tx1"/>
                          </a:solidFill>
                          <a:latin typeface="+mn-lt"/>
                          <a:ea typeface="+mn-ea"/>
                          <a:cs typeface="+mn-cs"/>
                        </a:rPr>
                        <a:t>Number of provinces monitored on implementation of the Initiation Schools Policy Guidelines</a:t>
                      </a:r>
                      <a:endParaRPr lang="en-ZA" sz="1400" dirty="0">
                        <a:solidFill>
                          <a:schemeClr val="tx1"/>
                        </a:solidFill>
                        <a:latin typeface="+mj-lt"/>
                        <a:cs typeface="Arial" panose="020B0604020202020204" pitchFamily="34" charset="0"/>
                      </a:endParaRPr>
                    </a:p>
                  </a:txBody>
                  <a:tcPr marL="51435" marR="51435" marT="25725" marB="25725">
                    <a:solidFill>
                      <a:schemeClr val="bg1"/>
                    </a:solidFill>
                  </a:tcPr>
                </a:tc>
                <a:tc>
                  <a:txBody>
                    <a:bodyPr/>
                    <a:lstStyle/>
                    <a:p>
                      <a:pPr algn="just"/>
                      <a:r>
                        <a:rPr lang="en-ZA" sz="1400" b="0" i="0" u="none" strike="noStrike" kern="1200" baseline="0" dirty="0">
                          <a:solidFill>
                            <a:schemeClr val="tx1"/>
                          </a:solidFill>
                          <a:latin typeface="+mn-lt"/>
                          <a:ea typeface="+mn-ea"/>
                          <a:cs typeface="+mn-cs"/>
                        </a:rPr>
                        <a:t>9 provinces monitored on</a:t>
                      </a:r>
                    </a:p>
                    <a:p>
                      <a:pPr algn="just"/>
                      <a:r>
                        <a:rPr lang="en-ZA" sz="1400" b="0" i="0" u="none" strike="noStrike" kern="1200" baseline="0" dirty="0">
                          <a:solidFill>
                            <a:schemeClr val="tx1"/>
                          </a:solidFill>
                          <a:latin typeface="+mn-lt"/>
                          <a:ea typeface="+mn-ea"/>
                          <a:cs typeface="+mn-cs"/>
                        </a:rPr>
                        <a:t>implementation of the Initiation Schools Policy Guidelines</a:t>
                      </a:r>
                      <a:endParaRPr lang="en-ZA" sz="1400" baseline="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ZA" sz="1400" b="1" kern="1200" dirty="0">
                          <a:solidFill>
                            <a:srgbClr val="00B050"/>
                          </a:solidFill>
                          <a:effectLst/>
                          <a:latin typeface="+mn-lt"/>
                          <a:ea typeface="Calibri" panose="020F0502020204030204" pitchFamily="34" charset="0"/>
                          <a:cs typeface="Arial" panose="020B0604020202020204" pitchFamily="34" charset="0"/>
                        </a:rPr>
                        <a:t>Achieved</a:t>
                      </a:r>
                    </a:p>
                    <a:p>
                      <a:pPr algn="just"/>
                      <a:r>
                        <a:rPr lang="en-ZA" sz="1400" b="0" i="0" u="none" strike="noStrike" kern="1200" baseline="0" dirty="0">
                          <a:solidFill>
                            <a:schemeClr val="tx1"/>
                          </a:solidFill>
                          <a:latin typeface="+mn-lt"/>
                          <a:ea typeface="+mn-ea"/>
                          <a:cs typeface="+mn-cs"/>
                        </a:rPr>
                        <a:t>9 provinces were monitored on the</a:t>
                      </a:r>
                    </a:p>
                    <a:p>
                      <a:pPr algn="just"/>
                      <a:r>
                        <a:rPr lang="en-ZA" sz="1400" b="0" i="0" u="none" strike="noStrike" kern="1200" baseline="0" dirty="0">
                          <a:solidFill>
                            <a:schemeClr val="tx1"/>
                          </a:solidFill>
                          <a:latin typeface="+mn-lt"/>
                          <a:ea typeface="+mn-ea"/>
                          <a:cs typeface="+mn-cs"/>
                        </a:rPr>
                        <a:t>implementation of the Initiation</a:t>
                      </a:r>
                    </a:p>
                    <a:p>
                      <a:pPr algn="just"/>
                      <a:r>
                        <a:rPr lang="en-ZA" sz="1400" b="0" i="0" u="none" strike="noStrike" kern="1200" baseline="0" dirty="0">
                          <a:solidFill>
                            <a:schemeClr val="tx1"/>
                          </a:solidFill>
                          <a:latin typeface="+mn-lt"/>
                          <a:ea typeface="+mn-ea"/>
                          <a:cs typeface="+mn-cs"/>
                        </a:rPr>
                        <a:t>Schools Policy Guidelines</a:t>
                      </a:r>
                      <a:endParaRPr lang="en-ZA" sz="1400" b="1" dirty="0">
                        <a:solidFill>
                          <a:schemeClr val="tx1"/>
                        </a:solidFill>
                        <a:effectLst/>
                        <a:latin typeface="+mj-lt"/>
                        <a:ea typeface="Calibri" panose="020F0502020204030204" pitchFamily="34" charset="0"/>
                        <a:cs typeface="Arial" panose="020B0604020202020204" pitchFamily="34" charset="0"/>
                      </a:endParaRPr>
                    </a:p>
                  </a:txBody>
                  <a:tcPr marL="51435" marR="51435" marT="0" marB="0">
                    <a:solidFill>
                      <a:schemeClr val="bg1"/>
                    </a:solidFill>
                  </a:tcPr>
                </a:tc>
                <a:extLst>
                  <a:ext uri="{0D108BD9-81ED-4DB2-BD59-A6C34878D82A}">
                    <a16:rowId xmlns:a16="http://schemas.microsoft.com/office/drawing/2014/main" val="2803949040"/>
                  </a:ext>
                </a:extLst>
              </a:tr>
            </a:tbl>
          </a:graphicData>
        </a:graphic>
      </p:graphicFrame>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23</a:t>
            </a:fld>
            <a:endParaRPr lang="en-ZA" altLang="en-US"/>
          </a:p>
        </p:txBody>
      </p:sp>
    </p:spTree>
    <p:extLst>
      <p:ext uri="{BB962C8B-B14F-4D97-AF65-F5344CB8AC3E}">
        <p14:creationId xmlns:p14="http://schemas.microsoft.com/office/powerpoint/2010/main" val="9998821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805285195"/>
              </p:ext>
            </p:extLst>
          </p:nvPr>
        </p:nvGraphicFramePr>
        <p:xfrm>
          <a:off x="158044" y="171694"/>
          <a:ext cx="8806444" cy="678180"/>
        </p:xfrm>
        <a:graphic>
          <a:graphicData uri="http://schemas.openxmlformats.org/drawingml/2006/table">
            <a:tbl>
              <a:tblPr firstRow="1" bandRow="1">
                <a:tableStyleId>{5C22544A-7EE6-4342-B048-85BDC9FD1C3A}</a:tableStyleId>
              </a:tblPr>
              <a:tblGrid>
                <a:gridCol w="8806444">
                  <a:extLst>
                    <a:ext uri="{9D8B030D-6E8A-4147-A177-3AD203B41FA5}">
                      <a16:colId xmlns:a16="http://schemas.microsoft.com/office/drawing/2014/main" val="20000"/>
                    </a:ext>
                  </a:extLst>
                </a:gridCol>
              </a:tblGrid>
              <a:tr h="593009">
                <a:tc>
                  <a:txBody>
                    <a:bodyPr/>
                    <a:lstStyle/>
                    <a:p>
                      <a:pPr algn="ctr"/>
                      <a:r>
                        <a:rPr lang="en-ZA" sz="2000" dirty="0">
                          <a:solidFill>
                            <a:schemeClr val="tx1"/>
                          </a:solidFill>
                          <a:latin typeface="Arial" panose="020B0604020202020204" pitchFamily="34" charset="0"/>
                          <a:cs typeface="Arial" panose="020B0604020202020204" pitchFamily="34" charset="0"/>
                        </a:rPr>
                        <a:t>2019/2020</a:t>
                      </a:r>
                      <a:r>
                        <a:rPr lang="en-ZA" sz="2000" baseline="0" dirty="0">
                          <a:solidFill>
                            <a:schemeClr val="tx1"/>
                          </a:solidFill>
                          <a:latin typeface="Arial" panose="020B0604020202020204" pitchFamily="34" charset="0"/>
                          <a:cs typeface="Arial" panose="020B0604020202020204" pitchFamily="34" charset="0"/>
                        </a:rPr>
                        <a:t> </a:t>
                      </a:r>
                      <a:r>
                        <a:rPr lang="en-ZA" sz="2000" dirty="0">
                          <a:solidFill>
                            <a:schemeClr val="tx1"/>
                          </a:solidFill>
                          <a:latin typeface="Arial" panose="020B0604020202020204" pitchFamily="34" charset="0"/>
                          <a:cs typeface="Arial" panose="020B0604020202020204" pitchFamily="34" charset="0"/>
                        </a:rPr>
                        <a:t>OVERALL</a:t>
                      </a:r>
                      <a:r>
                        <a:rPr lang="en-ZA" sz="2000" baseline="0" dirty="0">
                          <a:solidFill>
                            <a:schemeClr val="tx1"/>
                          </a:solidFill>
                          <a:latin typeface="Arial" panose="020B0604020202020204" pitchFamily="34" charset="0"/>
                          <a:cs typeface="Arial" panose="020B0604020202020204" pitchFamily="34" charset="0"/>
                        </a:rPr>
                        <a:t> PERFORMANCE FOR BOTH SOATs and PPIs TARGETS</a:t>
                      </a:r>
                      <a:endParaRPr lang="en-ZA" sz="2000" dirty="0">
                        <a:solidFill>
                          <a:schemeClr val="tx1"/>
                        </a:solidFill>
                        <a:latin typeface="Arial" panose="020B0604020202020204" pitchFamily="34" charset="0"/>
                        <a:cs typeface="Arial" panose="020B0604020202020204" pitchFamily="34" charset="0"/>
                      </a:endParaRPr>
                    </a:p>
                  </a:txBody>
                  <a:tcPr marL="68580" marR="68580" marT="34290" marB="34290">
                    <a:solidFill>
                      <a:srgbClr val="FFC000"/>
                    </a:solidFill>
                  </a:tcPr>
                </a:tc>
                <a:extLst>
                  <a:ext uri="{0D108BD9-81ED-4DB2-BD59-A6C34878D82A}">
                    <a16:rowId xmlns:a16="http://schemas.microsoft.com/office/drawing/2014/main" val="10000"/>
                  </a:ext>
                </a:extLst>
              </a:tr>
            </a:tbl>
          </a:graphicData>
        </a:graphic>
      </p:graphicFrame>
      <p:sp>
        <p:nvSpPr>
          <p:cNvPr id="2" name="Content Placeholder 1"/>
          <p:cNvSpPr>
            <a:spLocks noGrp="1"/>
          </p:cNvSpPr>
          <p:nvPr>
            <p:ph sz="half" idx="2"/>
          </p:nvPr>
        </p:nvSpPr>
        <p:spPr>
          <a:xfrm>
            <a:off x="5076056" y="1438879"/>
            <a:ext cx="3610744" cy="2350162"/>
          </a:xfrm>
        </p:spPr>
        <p:txBody>
          <a:bodyPr/>
          <a:lstStyle/>
          <a:p>
            <a:endParaRPr lang="en-ZA" dirty="0"/>
          </a:p>
          <a:p>
            <a:endParaRPr lang="en-ZA" dirty="0"/>
          </a:p>
        </p:txBody>
      </p:sp>
      <p:sp>
        <p:nvSpPr>
          <p:cNvPr id="14" name="Content Placeholder 2"/>
          <p:cNvSpPr txBox="1">
            <a:spLocks/>
          </p:cNvSpPr>
          <p:nvPr/>
        </p:nvSpPr>
        <p:spPr bwMode="auto">
          <a:xfrm>
            <a:off x="5508103" y="927067"/>
            <a:ext cx="3456385" cy="2789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ＭＳ Ｐゴシック" charset="-128"/>
                <a:cs typeface="Arial" pitchFamily="34"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ＭＳ Ｐゴシック" charset="-128"/>
                <a:cs typeface="Arial" pitchFamily="34"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1800" kern="1200">
                <a:solidFill>
                  <a:schemeClr val="tx1"/>
                </a:solidFill>
                <a:latin typeface="Arial" pitchFamily="34" charset="0"/>
                <a:ea typeface="ヒラギノ角ゴ Pro W3" charset="-128"/>
                <a:cs typeface="Arial"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800" kern="1200">
                <a:solidFill>
                  <a:schemeClr val="tx1"/>
                </a:solidFill>
                <a:latin typeface="Arial" pitchFamily="34" charset="0"/>
                <a:ea typeface="ヒラギノ角ゴ Pro W3" charset="-128"/>
                <a:cs typeface="Arial" pitchFamily="34"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ZA" sz="2000" b="1" dirty="0">
                <a:ea typeface="MS PGothic" pitchFamily="34" charset="-128"/>
              </a:rPr>
              <a:t>The Department had 31 annual targets for 2019/2020 FY of which:</a:t>
            </a:r>
          </a:p>
          <a:p>
            <a:pPr>
              <a:buFont typeface="Wingdings" panose="05000000000000000000" pitchFamily="2" charset="2"/>
              <a:buChar char="Ø"/>
              <a:defRPr/>
            </a:pPr>
            <a:r>
              <a:rPr lang="en-US" sz="2000" b="1" dirty="0"/>
              <a:t>29/31 (94%) targets </a:t>
            </a:r>
            <a:r>
              <a:rPr lang="en-ZA" sz="2000" b="1" dirty="0">
                <a:ea typeface="MS PGothic" pitchFamily="34" charset="-128"/>
              </a:rPr>
              <a:t>were achieved; and</a:t>
            </a:r>
          </a:p>
          <a:p>
            <a:pPr>
              <a:buFont typeface="Wingdings" panose="05000000000000000000" pitchFamily="2" charset="2"/>
              <a:buChar char="Ø"/>
              <a:defRPr/>
            </a:pPr>
            <a:r>
              <a:rPr lang="en-ZA" sz="2000" b="1" dirty="0">
                <a:ea typeface="MS PGothic" pitchFamily="34" charset="-128"/>
              </a:rPr>
              <a:t>2/31 (6%) were not achieved</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76368423"/>
              </p:ext>
            </p:extLst>
          </p:nvPr>
        </p:nvGraphicFramePr>
        <p:xfrm>
          <a:off x="323529" y="4509121"/>
          <a:ext cx="8640960" cy="1496567"/>
        </p:xfrm>
        <a:graphic>
          <a:graphicData uri="http://schemas.openxmlformats.org/drawingml/2006/table">
            <a:tbl>
              <a:tblPr firstRow="1" firstCol="1" bandRow="1">
                <a:tableStyleId>{5C22544A-7EE6-4342-B048-85BDC9FD1C3A}</a:tableStyleId>
              </a:tblPr>
              <a:tblGrid>
                <a:gridCol w="1539683">
                  <a:extLst>
                    <a:ext uri="{9D8B030D-6E8A-4147-A177-3AD203B41FA5}">
                      <a16:colId xmlns:a16="http://schemas.microsoft.com/office/drawing/2014/main" val="2582748650"/>
                    </a:ext>
                  </a:extLst>
                </a:gridCol>
                <a:gridCol w="1544040">
                  <a:extLst>
                    <a:ext uri="{9D8B030D-6E8A-4147-A177-3AD203B41FA5}">
                      <a16:colId xmlns:a16="http://schemas.microsoft.com/office/drawing/2014/main" val="2527101781"/>
                    </a:ext>
                  </a:extLst>
                </a:gridCol>
                <a:gridCol w="1545130">
                  <a:extLst>
                    <a:ext uri="{9D8B030D-6E8A-4147-A177-3AD203B41FA5}">
                      <a16:colId xmlns:a16="http://schemas.microsoft.com/office/drawing/2014/main" val="2328728383"/>
                    </a:ext>
                  </a:extLst>
                </a:gridCol>
                <a:gridCol w="1544040">
                  <a:extLst>
                    <a:ext uri="{9D8B030D-6E8A-4147-A177-3AD203B41FA5}">
                      <a16:colId xmlns:a16="http://schemas.microsoft.com/office/drawing/2014/main" val="3866286973"/>
                    </a:ext>
                  </a:extLst>
                </a:gridCol>
                <a:gridCol w="2468067">
                  <a:extLst>
                    <a:ext uri="{9D8B030D-6E8A-4147-A177-3AD203B41FA5}">
                      <a16:colId xmlns:a16="http://schemas.microsoft.com/office/drawing/2014/main" val="887436439"/>
                    </a:ext>
                  </a:extLst>
                </a:gridCol>
              </a:tblGrid>
              <a:tr h="504055">
                <a:tc gridSpan="5">
                  <a:txBody>
                    <a:bodyPr/>
                    <a:lstStyle/>
                    <a:p>
                      <a:pPr>
                        <a:lnSpc>
                          <a:spcPct val="107000"/>
                        </a:lnSpc>
                        <a:spcAft>
                          <a:spcPts val="0"/>
                        </a:spcAft>
                      </a:pPr>
                      <a:r>
                        <a:rPr lang="en-ZA" sz="1100" dirty="0">
                          <a:effectLst/>
                        </a:rPr>
                        <a:t>                                </a:t>
                      </a:r>
                      <a:r>
                        <a:rPr lang="en-ZA" sz="1400" dirty="0">
                          <a:effectLst/>
                        </a:rPr>
                        <a:t>ACHIEVEMENT TRENDS OVER THE  FIVE YEAR PERIOD</a:t>
                      </a:r>
                    </a:p>
                    <a:p>
                      <a:pPr>
                        <a:lnSpc>
                          <a:spcPct val="107000"/>
                        </a:lnSpc>
                        <a:spcAft>
                          <a:spcPts val="0"/>
                        </a:spcAft>
                      </a:pPr>
                      <a:r>
                        <a:rPr lang="en-ZA"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644143399"/>
                  </a:ext>
                </a:extLst>
              </a:tr>
              <a:tr h="496256">
                <a:tc>
                  <a:txBody>
                    <a:bodyPr/>
                    <a:lstStyle/>
                    <a:p>
                      <a:pPr>
                        <a:lnSpc>
                          <a:spcPct val="107000"/>
                        </a:lnSpc>
                        <a:spcAft>
                          <a:spcPts val="0"/>
                        </a:spcAft>
                      </a:pPr>
                      <a:r>
                        <a:rPr lang="en-ZA" sz="1400" b="1" dirty="0">
                          <a:effectLst/>
                        </a:rPr>
                        <a:t>2015/16 FY</a:t>
                      </a:r>
                    </a:p>
                    <a:p>
                      <a:pPr>
                        <a:lnSpc>
                          <a:spcPct val="107000"/>
                        </a:lnSpc>
                        <a:spcAft>
                          <a:spcPts val="0"/>
                        </a:spcAft>
                      </a:pPr>
                      <a:r>
                        <a:rPr lang="en-ZA" sz="1400" b="1" dirty="0">
                          <a:effectLst/>
                        </a:rPr>
                        <a:t> </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b="1" dirty="0">
                          <a:effectLst/>
                        </a:rPr>
                        <a:t>2016/17 FY</a:t>
                      </a:r>
                    </a:p>
                    <a:p>
                      <a:pPr>
                        <a:lnSpc>
                          <a:spcPct val="107000"/>
                        </a:lnSpc>
                        <a:spcAft>
                          <a:spcPts val="0"/>
                        </a:spcAft>
                      </a:pPr>
                      <a:r>
                        <a:rPr lang="en-ZA" sz="1400" b="1" dirty="0">
                          <a:effectLst/>
                        </a:rPr>
                        <a:t> </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b="1" dirty="0">
                          <a:effectLst/>
                        </a:rPr>
                        <a:t>2017/18 FY</a:t>
                      </a:r>
                    </a:p>
                    <a:p>
                      <a:pPr>
                        <a:lnSpc>
                          <a:spcPct val="107000"/>
                        </a:lnSpc>
                        <a:spcAft>
                          <a:spcPts val="0"/>
                        </a:spcAft>
                      </a:pPr>
                      <a:r>
                        <a:rPr lang="en-ZA" sz="1400" b="1" dirty="0">
                          <a:effectLst/>
                        </a:rPr>
                        <a:t> </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b="1" dirty="0">
                          <a:effectLst/>
                        </a:rPr>
                        <a:t>2018/19 FY</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ZA" sz="1400" b="1" dirty="0"/>
                        <a:t>2019/20 FY</a:t>
                      </a:r>
                    </a:p>
                  </a:txBody>
                  <a:tcPr marL="68580" marR="68580" marT="0" marB="0"/>
                </a:tc>
                <a:extLst>
                  <a:ext uri="{0D108BD9-81ED-4DB2-BD59-A6C34878D82A}">
                    <a16:rowId xmlns:a16="http://schemas.microsoft.com/office/drawing/2014/main" val="2274496400"/>
                  </a:ext>
                </a:extLst>
              </a:tr>
              <a:tr h="496256">
                <a:tc>
                  <a:txBody>
                    <a:bodyPr/>
                    <a:lstStyle/>
                    <a:p>
                      <a:pPr>
                        <a:lnSpc>
                          <a:spcPct val="107000"/>
                        </a:lnSpc>
                        <a:spcAft>
                          <a:spcPts val="0"/>
                        </a:spcAft>
                      </a:pPr>
                      <a:r>
                        <a:rPr lang="en-ZA" sz="1400" b="1" dirty="0">
                          <a:effectLst/>
                        </a:rPr>
                        <a:t>14/18 (78%)</a:t>
                      </a:r>
                    </a:p>
                    <a:p>
                      <a:pPr>
                        <a:lnSpc>
                          <a:spcPct val="107000"/>
                        </a:lnSpc>
                        <a:spcAft>
                          <a:spcPts val="0"/>
                        </a:spcAft>
                      </a:pPr>
                      <a:r>
                        <a:rPr lang="en-ZA" sz="1400" b="1" dirty="0">
                          <a:effectLst/>
                        </a:rPr>
                        <a:t> </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b="1" dirty="0">
                          <a:effectLst/>
                        </a:rPr>
                        <a:t>18/19 (95%)</a:t>
                      </a:r>
                    </a:p>
                    <a:p>
                      <a:pPr>
                        <a:lnSpc>
                          <a:spcPct val="107000"/>
                        </a:lnSpc>
                        <a:spcAft>
                          <a:spcPts val="0"/>
                        </a:spcAft>
                      </a:pPr>
                      <a:r>
                        <a:rPr lang="en-ZA" sz="1400" b="1" dirty="0">
                          <a:effectLst/>
                        </a:rPr>
                        <a:t> </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b="1" dirty="0">
                          <a:effectLst/>
                        </a:rPr>
                        <a:t>25/29 (86%)</a:t>
                      </a:r>
                      <a:endParaRPr lang="en-ZA" sz="1400" b="1" dirty="0">
                        <a:effectLst/>
                      </a:endParaRPr>
                    </a:p>
                    <a:p>
                      <a:pPr>
                        <a:lnSpc>
                          <a:spcPct val="107000"/>
                        </a:lnSpc>
                        <a:spcAft>
                          <a:spcPts val="0"/>
                        </a:spcAft>
                      </a:pPr>
                      <a:r>
                        <a:rPr lang="en-ZA" sz="1400" b="1" dirty="0">
                          <a:effectLst/>
                        </a:rPr>
                        <a:t> </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b="1" dirty="0">
                          <a:effectLst/>
                        </a:rPr>
                        <a:t>30/31 (97%)</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ZA" sz="1400" b="1" dirty="0"/>
                        <a:t>29/31 (94%)</a:t>
                      </a:r>
                    </a:p>
                  </a:txBody>
                  <a:tcPr marL="68580" marR="68580" marT="0" marB="0"/>
                </a:tc>
                <a:extLst>
                  <a:ext uri="{0D108BD9-81ED-4DB2-BD59-A6C34878D82A}">
                    <a16:rowId xmlns:a16="http://schemas.microsoft.com/office/drawing/2014/main" val="1615318809"/>
                  </a:ext>
                </a:extLst>
              </a:tr>
            </a:tbl>
          </a:graphicData>
        </a:graphic>
      </p:graphicFrame>
      <p:graphicFrame>
        <p:nvGraphicFramePr>
          <p:cNvPr id="12" name="Chart 11"/>
          <p:cNvGraphicFramePr>
            <a:graphicFrameLocks/>
          </p:cNvGraphicFramePr>
          <p:nvPr>
            <p:extLst>
              <p:ext uri="{D42A27DB-BD31-4B8C-83A1-F6EECF244321}">
                <p14:modId xmlns:p14="http://schemas.microsoft.com/office/powerpoint/2010/main" val="48958959"/>
              </p:ext>
            </p:extLst>
          </p:nvPr>
        </p:nvGraphicFramePr>
        <p:xfrm>
          <a:off x="323528" y="1438879"/>
          <a:ext cx="4969467" cy="2777089"/>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1"/>
          </p:nvPr>
        </p:nvSpPr>
        <p:spPr/>
        <p:txBody>
          <a:bodyPr/>
          <a:lstStyle/>
          <a:p>
            <a:pPr>
              <a:defRPr/>
            </a:pPr>
            <a:fld id="{8145DFB7-2C67-49F2-88BB-9E01E3BD8A04}" type="slidenum">
              <a:rPr lang="en-ZA" altLang="en-US" smtClean="0"/>
              <a:pPr>
                <a:defRPr/>
              </a:pPr>
              <a:t>24</a:t>
            </a:fld>
            <a:endParaRPr lang="en-ZA" altLang="en-US"/>
          </a:p>
        </p:txBody>
      </p:sp>
    </p:spTree>
    <p:extLst>
      <p:ext uri="{BB962C8B-B14F-4D97-AF65-F5344CB8AC3E}">
        <p14:creationId xmlns:p14="http://schemas.microsoft.com/office/powerpoint/2010/main" val="2517538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980728"/>
            <a:ext cx="7920880" cy="3214633"/>
          </a:xfrm>
          <a:noFill/>
        </p:spPr>
        <p:txBody>
          <a:bodyPr/>
          <a:lstStyle/>
          <a:p>
            <a:pPr>
              <a:defRPr/>
            </a:pPr>
            <a:r>
              <a:rPr lang="en-ZA" dirty="0"/>
              <a:t>PART B </a:t>
            </a:r>
            <a:br>
              <a:rPr lang="en-ZA" dirty="0"/>
            </a:br>
            <a:r>
              <a:rPr lang="en-ZA" dirty="0"/>
              <a:t/>
            </a:r>
            <a:br>
              <a:rPr lang="en-ZA" dirty="0"/>
            </a:br>
            <a:r>
              <a:rPr lang="en-ZA" dirty="0"/>
              <a:t/>
            </a:r>
            <a:br>
              <a:rPr lang="en-ZA" dirty="0"/>
            </a:br>
            <a:r>
              <a:rPr lang="en-ZA" dirty="0"/>
              <a:t>2019/2020 Financial Performance</a:t>
            </a:r>
          </a:p>
        </p:txBody>
      </p:sp>
      <p:sp>
        <p:nvSpPr>
          <p:cNvPr id="3" name="Slide Number Placeholder 2"/>
          <p:cNvSpPr>
            <a:spLocks noGrp="1"/>
          </p:cNvSpPr>
          <p:nvPr>
            <p:ph type="sldNum" sz="quarter" idx="11"/>
          </p:nvPr>
        </p:nvSpPr>
        <p:spPr/>
        <p:txBody>
          <a:bodyPr/>
          <a:lstStyle/>
          <a:p>
            <a:pPr>
              <a:defRPr/>
            </a:pPr>
            <a:fld id="{45CD2FF0-8A21-48D1-8860-A0D2A0A85CC4}" type="slidenum">
              <a:rPr lang="en-ZA" altLang="en-US" smtClean="0"/>
              <a:pPr>
                <a:defRPr/>
              </a:pPr>
              <a:t>25</a:t>
            </a:fld>
            <a:endParaRPr lang="en-ZA" altLang="en-US"/>
          </a:p>
        </p:txBody>
      </p:sp>
    </p:spTree>
    <p:extLst>
      <p:ext uri="{BB962C8B-B14F-4D97-AF65-F5344CB8AC3E}">
        <p14:creationId xmlns:p14="http://schemas.microsoft.com/office/powerpoint/2010/main" val="3346192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5943600"/>
            <a:ext cx="9144000" cy="914400"/>
          </a:xfrm>
          <a:prstGeom prst="rect">
            <a:avLst/>
          </a:prstGeom>
          <a:solidFill>
            <a:schemeClr val="bg1"/>
          </a:solidFill>
          <a:ln w="0">
            <a:solidFill>
              <a:srgbClr val="4A7EBB"/>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pic>
        <p:nvPicPr>
          <p:cNvPr id="7171" name="Picture 6" descr="dta logo.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035675"/>
            <a:ext cx="19050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itle 1"/>
          <p:cNvSpPr>
            <a:spLocks noGrp="1"/>
          </p:cNvSpPr>
          <p:nvPr>
            <p:ph type="title"/>
          </p:nvPr>
        </p:nvSpPr>
        <p:spPr>
          <a:xfrm>
            <a:off x="152400" y="69850"/>
            <a:ext cx="8858250" cy="792163"/>
          </a:xfrm>
        </p:spPr>
        <p:txBody>
          <a:bodyPr/>
          <a:lstStyle/>
          <a:p>
            <a:pPr algn="l">
              <a:defRPr/>
            </a:pPr>
            <a:r>
              <a:rPr lang="en-ZA" altLang="en-US" sz="2800" b="1" dirty="0">
                <a:effectLst>
                  <a:outerShdw blurRad="38100" dist="38100" dir="2700000" algn="tl">
                    <a:srgbClr val="000000">
                      <a:alpha val="43137"/>
                    </a:srgbClr>
                  </a:outerShdw>
                </a:effectLst>
                <a:latin typeface="Arial" panose="020B0604020202020204" pitchFamily="34" charset="0"/>
                <a:ea typeface="ＭＳ Ｐゴシック" panose="020B0600070205080204" pitchFamily="34" charset="-128"/>
                <a:cs typeface="Arial" panose="020B0604020202020204" pitchFamily="34" charset="0"/>
              </a:rPr>
              <a:t>Appropriation Statement per Programme and Economic Classification</a:t>
            </a:r>
          </a:p>
        </p:txBody>
      </p:sp>
      <p:graphicFrame>
        <p:nvGraphicFramePr>
          <p:cNvPr id="7173" name="Object 1"/>
          <p:cNvGraphicFramePr>
            <a:graphicFrameLocks noChangeAspect="1"/>
          </p:cNvGraphicFramePr>
          <p:nvPr>
            <p:extLst>
              <p:ext uri="{D42A27DB-BD31-4B8C-83A1-F6EECF244321}">
                <p14:modId xmlns:p14="http://schemas.microsoft.com/office/powerpoint/2010/main" val="791797529"/>
              </p:ext>
            </p:extLst>
          </p:nvPr>
        </p:nvGraphicFramePr>
        <p:xfrm>
          <a:off x="0" y="1268413"/>
          <a:ext cx="9144000" cy="4537075"/>
        </p:xfrm>
        <a:graphic>
          <a:graphicData uri="http://schemas.openxmlformats.org/presentationml/2006/ole">
            <mc:AlternateContent xmlns:mc="http://schemas.openxmlformats.org/markup-compatibility/2006">
              <mc:Choice xmlns:v="urn:schemas-microsoft-com:vml" Requires="v">
                <p:oleObj spid="_x0000_s1125" name="Worksheet" r:id="rId5" imgW="7419865" imgH="4924398" progId="Excel.Sheet.12">
                  <p:embed/>
                </p:oleObj>
              </mc:Choice>
              <mc:Fallback>
                <p:oleObj name="Worksheet" r:id="rId5" imgW="7419865" imgH="4924398" progId="Excel.Sheet.12">
                  <p:embed/>
                  <p:pic>
                    <p:nvPicPr>
                      <p:cNvPr id="7173" name="Object 1"/>
                      <p:cNvPicPr>
                        <a:picLocks noChangeAspect="1" noChangeArrowheads="1"/>
                      </p:cNvPicPr>
                      <p:nvPr/>
                    </p:nvPicPr>
                    <p:blipFill>
                      <a:blip r:embed="rId6"/>
                      <a:srcRect/>
                      <a:stretch>
                        <a:fillRect/>
                      </a:stretch>
                    </p:blipFill>
                    <p:spPr bwMode="auto">
                      <a:xfrm>
                        <a:off x="0" y="1268413"/>
                        <a:ext cx="9144000" cy="4537075"/>
                      </a:xfrm>
                      <a:prstGeom prst="rect">
                        <a:avLst/>
                      </a:prstGeom>
                      <a:noFill/>
                      <a:ln>
                        <a:noFill/>
                      </a:ln>
                    </p:spPr>
                  </p:pic>
                </p:oleObj>
              </mc:Fallback>
            </mc:AlternateContent>
          </a:graphicData>
        </a:graphic>
      </p:graphicFrame>
      <p:sp>
        <p:nvSpPr>
          <p:cNvPr id="4" name="Slide Number Placeholder 3"/>
          <p:cNvSpPr>
            <a:spLocks noGrp="1"/>
          </p:cNvSpPr>
          <p:nvPr>
            <p:ph type="sldNum" sz="quarter" idx="11"/>
          </p:nvPr>
        </p:nvSpPr>
        <p:spPr/>
        <p:txBody>
          <a:bodyPr/>
          <a:lstStyle/>
          <a:p>
            <a:pPr>
              <a:defRPr/>
            </a:pPr>
            <a:fld id="{45CD2FF0-8A21-48D1-8860-A0D2A0A85CC4}" type="slidenum">
              <a:rPr lang="en-ZA" altLang="en-US" smtClean="0"/>
              <a:pPr>
                <a:defRPr/>
              </a:pPr>
              <a:t>26</a:t>
            </a:fld>
            <a:endParaRPr lang="en-ZA" altLang="en-US" dirty="0"/>
          </a:p>
        </p:txBody>
      </p:sp>
    </p:spTree>
    <p:extLst>
      <p:ext uri="{BB962C8B-B14F-4D97-AF65-F5344CB8AC3E}">
        <p14:creationId xmlns:p14="http://schemas.microsoft.com/office/powerpoint/2010/main" val="16075581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5943600"/>
            <a:ext cx="9144000" cy="914400"/>
          </a:xfrm>
          <a:prstGeom prst="rect">
            <a:avLst/>
          </a:prstGeom>
          <a:solidFill>
            <a:schemeClr val="bg1"/>
          </a:solidFill>
          <a:ln w="0">
            <a:solidFill>
              <a:srgbClr val="4A7EBB"/>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pic>
        <p:nvPicPr>
          <p:cNvPr id="8195" name="Picture 6" descr="dta logo.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035675"/>
            <a:ext cx="19050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itle 1"/>
          <p:cNvSpPr>
            <a:spLocks noGrp="1"/>
          </p:cNvSpPr>
          <p:nvPr>
            <p:ph type="title"/>
          </p:nvPr>
        </p:nvSpPr>
        <p:spPr>
          <a:xfrm>
            <a:off x="0" y="69850"/>
            <a:ext cx="9010650" cy="792163"/>
          </a:xfrm>
          <a:solidFill>
            <a:srgbClr val="FFC000"/>
          </a:solidFill>
        </p:spPr>
        <p:txBody>
          <a:bodyPr/>
          <a:lstStyle/>
          <a:p>
            <a:pPr algn="l">
              <a:defRPr/>
            </a:pPr>
            <a:r>
              <a:rPr lang="en-ZA" altLang="en-US" sz="2800" b="1" dirty="0">
                <a:solidFill>
                  <a:srgbClr val="FF0000"/>
                </a:solidFill>
                <a:effectLst>
                  <a:outerShdw blurRad="38100" dist="38100" dir="2700000" algn="tl">
                    <a:srgbClr val="000000">
                      <a:alpha val="43137"/>
                    </a:srgbClr>
                  </a:outerShdw>
                </a:effectLst>
                <a:latin typeface="Arial" panose="020B0604020202020204" pitchFamily="34" charset="0"/>
                <a:ea typeface="ＭＳ Ｐゴシック" panose="020B0600070205080204" pitchFamily="34" charset="-128"/>
                <a:cs typeface="Arial" panose="020B0604020202020204" pitchFamily="34" charset="0"/>
              </a:rPr>
              <a:t>Reasons for underspending</a:t>
            </a:r>
          </a:p>
        </p:txBody>
      </p:sp>
      <p:sp>
        <p:nvSpPr>
          <p:cNvPr id="8197" name="Content Placeholder 5"/>
          <p:cNvSpPr>
            <a:spLocks noGrp="1"/>
          </p:cNvSpPr>
          <p:nvPr>
            <p:ph idx="1"/>
          </p:nvPr>
        </p:nvSpPr>
        <p:spPr>
          <a:xfrm>
            <a:off x="0" y="862013"/>
            <a:ext cx="9144000" cy="5081587"/>
          </a:xfrm>
        </p:spPr>
        <p:txBody>
          <a:bodyPr/>
          <a:lstStyle/>
          <a:p>
            <a:pPr marL="0" indent="0" algn="just" eaLnBrk="1" hangingPunct="1">
              <a:buNone/>
            </a:pPr>
            <a:endParaRPr lang="en-ZA" altLang="en-US" sz="1800" dirty="0">
              <a:latin typeface="+mn-lt"/>
              <a:ea typeface="+mn-ea"/>
              <a:cs typeface="+mn-cs"/>
            </a:endParaRPr>
          </a:p>
          <a:p>
            <a:pPr marL="0" indent="0" algn="just" eaLnBrk="1" hangingPunct="1">
              <a:buNone/>
            </a:pPr>
            <a:endParaRPr lang="en-ZA" altLang="en-US" sz="1800" dirty="0">
              <a:latin typeface="+mn-lt"/>
              <a:ea typeface="+mn-ea"/>
              <a:cs typeface="+mn-cs"/>
            </a:endParaRPr>
          </a:p>
          <a:p>
            <a:pPr marL="0" indent="0" algn="just">
              <a:buNone/>
            </a:pPr>
            <a:r>
              <a:rPr lang="en-ZA" sz="2000" dirty="0"/>
              <a:t>The table above depicts an overall under expenditure of R7,6 million for the year under review and the bulk of this was under Compensation of Employees.  The under expenditure is attributed to the delayed recruitment process as a result of moratorium placed across government to allow the reconfiguration of the state to take place.  Furthermore, the under expenditure was aggravated by delays in implementation of the TLKA which seeks to recognise Khoi-san communities and leaders. The Department planned to establish a commission to investigate Khoi-san matters and this could not be realised because the TKLA is yet to be proclaimed.  </a:t>
            </a:r>
          </a:p>
          <a:p>
            <a:pPr marL="0" indent="0">
              <a:buNone/>
            </a:pPr>
            <a:endParaRPr lang="en-ZA" dirty="0"/>
          </a:p>
        </p:txBody>
      </p:sp>
      <p:sp>
        <p:nvSpPr>
          <p:cNvPr id="4" name="Slide Number Placeholder 3"/>
          <p:cNvSpPr>
            <a:spLocks noGrp="1"/>
          </p:cNvSpPr>
          <p:nvPr>
            <p:ph type="sldNum" sz="quarter" idx="11"/>
          </p:nvPr>
        </p:nvSpPr>
        <p:spPr>
          <a:xfrm>
            <a:off x="7380311" y="6356350"/>
            <a:ext cx="1528161" cy="365125"/>
          </a:xfrm>
        </p:spPr>
        <p:txBody>
          <a:bodyPr/>
          <a:lstStyle/>
          <a:p>
            <a:pPr>
              <a:defRPr/>
            </a:pPr>
            <a:fld id="{45CD2FF0-8A21-48D1-8860-A0D2A0A85CC4}" type="slidenum">
              <a:rPr lang="en-ZA" altLang="en-US" smtClean="0"/>
              <a:pPr>
                <a:defRPr/>
              </a:pPr>
              <a:t>27</a:t>
            </a:fld>
            <a:endParaRPr lang="en-ZA" altLang="en-US" dirty="0"/>
          </a:p>
        </p:txBody>
      </p:sp>
    </p:spTree>
    <p:extLst>
      <p:ext uri="{BB962C8B-B14F-4D97-AF65-F5344CB8AC3E}">
        <p14:creationId xmlns:p14="http://schemas.microsoft.com/office/powerpoint/2010/main" val="41081645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5943600"/>
            <a:ext cx="9144000" cy="914400"/>
          </a:xfrm>
          <a:prstGeom prst="rect">
            <a:avLst/>
          </a:prstGeom>
          <a:solidFill>
            <a:schemeClr val="bg1"/>
          </a:solidFill>
          <a:ln w="0">
            <a:solidFill>
              <a:srgbClr val="4A7EBB"/>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28</a:t>
            </a:fld>
            <a:endParaRPr lang="en-ZA" altLang="en-US"/>
          </a:p>
        </p:txBody>
      </p:sp>
      <p:sp>
        <p:nvSpPr>
          <p:cNvPr id="3" name="TextBox 2"/>
          <p:cNvSpPr txBox="1"/>
          <p:nvPr/>
        </p:nvSpPr>
        <p:spPr>
          <a:xfrm>
            <a:off x="-7671" y="404664"/>
            <a:ext cx="8352928" cy="523220"/>
          </a:xfrm>
          <a:prstGeom prst="rect">
            <a:avLst/>
          </a:prstGeom>
          <a:noFill/>
        </p:spPr>
        <p:txBody>
          <a:bodyPr wrap="square" rtlCol="0">
            <a:spAutoFit/>
          </a:bodyPr>
          <a:lstStyle/>
          <a:p>
            <a:r>
              <a:rPr lang="en-ZA" altLang="en-US" sz="2800" b="1" dirty="0">
                <a:effectLst>
                  <a:outerShdw blurRad="38100" dist="38100" dir="2700000" algn="tl">
                    <a:srgbClr val="000000">
                      <a:alpha val="43137"/>
                    </a:srgbClr>
                  </a:outerShdw>
                </a:effectLst>
                <a:ea typeface="ＭＳ Ｐゴシック" panose="020B0600070205080204" pitchFamily="34" charset="-128"/>
              </a:rPr>
              <a:t>Audit Outcomes:</a:t>
            </a:r>
            <a:endParaRPr lang="en-ZA" sz="2800" dirty="0"/>
          </a:p>
        </p:txBody>
      </p:sp>
      <p:pic>
        <p:nvPicPr>
          <p:cNvPr id="8" name="Picture 7"/>
          <p:cNvPicPr>
            <a:picLocks noChangeAspect="1"/>
          </p:cNvPicPr>
          <p:nvPr/>
        </p:nvPicPr>
        <p:blipFill>
          <a:blip r:embed="rId2"/>
          <a:stretch>
            <a:fillRect/>
          </a:stretch>
        </p:blipFill>
        <p:spPr>
          <a:xfrm>
            <a:off x="899592" y="1628800"/>
            <a:ext cx="7215265" cy="2714485"/>
          </a:xfrm>
          <a:prstGeom prst="rect">
            <a:avLst/>
          </a:prstGeom>
        </p:spPr>
      </p:pic>
    </p:spTree>
    <p:extLst>
      <p:ext uri="{BB962C8B-B14F-4D97-AF65-F5344CB8AC3E}">
        <p14:creationId xmlns:p14="http://schemas.microsoft.com/office/powerpoint/2010/main" val="9642752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5943600"/>
            <a:ext cx="9144000" cy="914400"/>
          </a:xfrm>
          <a:prstGeom prst="rect">
            <a:avLst/>
          </a:prstGeom>
          <a:solidFill>
            <a:schemeClr val="bg1"/>
          </a:solidFill>
          <a:ln w="0">
            <a:solidFill>
              <a:srgbClr val="4A7EBB"/>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
        <p:nvSpPr>
          <p:cNvPr id="15364" name="Title 1"/>
          <p:cNvSpPr>
            <a:spLocks noGrp="1"/>
          </p:cNvSpPr>
          <p:nvPr>
            <p:ph type="title"/>
          </p:nvPr>
        </p:nvSpPr>
        <p:spPr>
          <a:xfrm>
            <a:off x="152400" y="69850"/>
            <a:ext cx="8858250" cy="792163"/>
          </a:xfrm>
          <a:solidFill>
            <a:srgbClr val="FFC000"/>
          </a:solidFill>
        </p:spPr>
        <p:txBody>
          <a:bodyPr/>
          <a:lstStyle/>
          <a:p>
            <a:pPr algn="l">
              <a:defRPr/>
            </a:pPr>
            <a:r>
              <a:rPr lang="en-ZA" altLang="en-US" sz="2800" dirty="0">
                <a:ea typeface="ＭＳ Ｐゴシック" panose="020B0600070205080204" pitchFamily="34" charset="-128"/>
              </a:rPr>
              <a:t>RECOMMENDATION</a:t>
            </a:r>
            <a:r>
              <a:rPr lang="en-ZA" altLang="en-US" sz="2800" b="1" dirty="0">
                <a:effectLst>
                  <a:outerShdw blurRad="38100" dist="38100" dir="2700000" algn="tl">
                    <a:srgbClr val="000000">
                      <a:alpha val="43137"/>
                    </a:srgbClr>
                  </a:outerShdw>
                </a:effectLst>
                <a:latin typeface="Arial" panose="020B0604020202020204" pitchFamily="34" charset="0"/>
                <a:ea typeface="ＭＳ Ｐゴシック" panose="020B0600070205080204" pitchFamily="34" charset="-128"/>
                <a:cs typeface="Arial" panose="020B0604020202020204" pitchFamily="34" charset="0"/>
              </a:rPr>
              <a:t> </a:t>
            </a:r>
          </a:p>
        </p:txBody>
      </p:sp>
      <p:sp>
        <p:nvSpPr>
          <p:cNvPr id="12293" name="Content Placeholder 5"/>
          <p:cNvSpPr>
            <a:spLocks noGrp="1"/>
          </p:cNvSpPr>
          <p:nvPr>
            <p:ph idx="1"/>
          </p:nvPr>
        </p:nvSpPr>
        <p:spPr>
          <a:xfrm>
            <a:off x="0" y="954088"/>
            <a:ext cx="9144000" cy="5081587"/>
          </a:xfrm>
        </p:spPr>
        <p:txBody>
          <a:bodyPr/>
          <a:lstStyle/>
          <a:p>
            <a:pPr marL="0" indent="0" algn="just">
              <a:buFont typeface="Arial" panose="020B0604020202020204" pitchFamily="34" charset="0"/>
              <a:buNone/>
              <a:defRPr/>
            </a:pPr>
            <a:r>
              <a:rPr lang="en-ZA" altLang="en-US" sz="2400" dirty="0">
                <a:ea typeface="ＭＳ Ｐゴシック" panose="020B0600070205080204" pitchFamily="34" charset="-128"/>
              </a:rPr>
              <a:t>It is recommended that the Portfolio Committee notes the Department of Traditional Affairs 2019/2020 Annual Report, Appropriation Statement, reasons for underspending and the audit outcomes.</a:t>
            </a:r>
          </a:p>
          <a:p>
            <a:pPr marL="0" indent="0" algn="just">
              <a:buFont typeface="Arial" panose="020B0604020202020204" pitchFamily="34" charset="0"/>
              <a:buNone/>
              <a:defRPr/>
            </a:pPr>
            <a:endParaRPr lang="en-ZA" altLang="en-US" sz="2400" dirty="0">
              <a:ea typeface="ＭＳ Ｐゴシック" panose="020B0600070205080204" pitchFamily="34" charset="-128"/>
            </a:endParaRPr>
          </a:p>
          <a:p>
            <a:pPr marL="0" indent="0" algn="just">
              <a:buFont typeface="Arial" panose="020B0604020202020204" pitchFamily="34" charset="0"/>
              <a:buNone/>
              <a:defRPr/>
            </a:pPr>
            <a:endParaRPr lang="en-ZA" altLang="en-US" sz="2400" dirty="0">
              <a:ea typeface="ＭＳ Ｐゴシック" panose="020B0600070205080204" pitchFamily="34" charset="-128"/>
            </a:endParaRPr>
          </a:p>
          <a:p>
            <a:pPr marL="0" indent="0" algn="just">
              <a:buFont typeface="Arial" panose="020B0604020202020204" pitchFamily="34" charset="0"/>
              <a:buNone/>
              <a:defRPr/>
            </a:pPr>
            <a:r>
              <a:rPr lang="en-ZA" altLang="en-US" sz="2400" dirty="0">
                <a:ea typeface="ＭＳ Ｐゴシック" panose="020B0600070205080204" pitchFamily="34" charset="-128"/>
              </a:rPr>
              <a:t>Thank You.</a:t>
            </a:r>
          </a:p>
          <a:p>
            <a:pPr marL="0" indent="0" algn="just">
              <a:buFont typeface="Arial" panose="020B0604020202020204" pitchFamily="34" charset="0"/>
              <a:buNone/>
              <a:defRPr/>
            </a:pPr>
            <a:endParaRPr lang="en-ZA" altLang="en-US" sz="2400" dirty="0">
              <a:ea typeface="ＭＳ Ｐゴシック" panose="020B0600070205080204" pitchFamily="34" charset="-128"/>
            </a:endParaRPr>
          </a:p>
          <a:p>
            <a:pPr marL="0" indent="0" algn="just">
              <a:buFont typeface="Arial" panose="020B0604020202020204" pitchFamily="34" charset="0"/>
              <a:buNone/>
              <a:defRPr/>
            </a:pPr>
            <a:endParaRPr lang="en-ZA" altLang="en-US" sz="2400" dirty="0">
              <a:ea typeface="ＭＳ Ｐゴシック" panose="020B0600070205080204" pitchFamily="34" charset="-128"/>
            </a:endParaRPr>
          </a:p>
          <a:p>
            <a:pPr marL="0" indent="0" algn="just">
              <a:buFont typeface="Arial" panose="020B0604020202020204" pitchFamily="34" charset="0"/>
              <a:buNone/>
              <a:defRPr/>
            </a:pPr>
            <a:endParaRPr lang="en-ZA" altLang="en-US" sz="2400" dirty="0">
              <a:ea typeface="ＭＳ Ｐゴシック" panose="020B0600070205080204" pitchFamily="34" charset="-128"/>
            </a:endParaRPr>
          </a:p>
          <a:p>
            <a:pPr marL="0" indent="0" algn="just">
              <a:buFont typeface="Arial" panose="020B0604020202020204" pitchFamily="34" charset="0"/>
              <a:buNone/>
              <a:defRPr/>
            </a:pPr>
            <a:r>
              <a:rPr lang="en-ZA" altLang="en-US" sz="2400" dirty="0">
                <a:ea typeface="ＭＳ Ｐゴシック" panose="020B0600070205080204" pitchFamily="34" charset="-128"/>
              </a:rPr>
              <a:t>END</a:t>
            </a:r>
          </a:p>
          <a:p>
            <a:pPr marL="0" indent="0">
              <a:buNone/>
              <a:defRPr/>
            </a:pPr>
            <a:endParaRPr lang="en-ZA" altLang="en-US" sz="1800" dirty="0">
              <a:ea typeface="ＭＳ Ｐゴシック" panose="020B0600070205080204" pitchFamily="34" charset="-128"/>
            </a:endParaRPr>
          </a:p>
        </p:txBody>
      </p:sp>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29</a:t>
            </a:fld>
            <a:endParaRPr lang="en-ZA" altLang="en-US"/>
          </a:p>
        </p:txBody>
      </p:sp>
    </p:spTree>
    <p:extLst>
      <p:ext uri="{BB962C8B-B14F-4D97-AF65-F5344CB8AC3E}">
        <p14:creationId xmlns:p14="http://schemas.microsoft.com/office/powerpoint/2010/main" val="28958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21288"/>
          </a:xfrm>
          <a:noFill/>
        </p:spPr>
        <p:txBody>
          <a:bodyPr/>
          <a:lstStyle/>
          <a:p>
            <a:pPr marL="285750" lvl="0" indent="-285750">
              <a:spcBef>
                <a:spcPts val="2400"/>
              </a:spcBef>
              <a:spcAft>
                <a:spcPts val="0"/>
              </a:spcAft>
              <a:tabLst>
                <a:tab pos="285750" algn="l"/>
                <a:tab pos="457200" algn="l"/>
              </a:tabLst>
              <a:defRPr/>
            </a:pPr>
            <a:r>
              <a:rPr lang="en-ZA" dirty="0"/>
              <a:t>								</a:t>
            </a:r>
            <a:br>
              <a:rPr lang="en-ZA" dirty="0"/>
            </a:br>
            <a:r>
              <a:rPr lang="en-ZA" dirty="0"/>
              <a:t>PART A</a:t>
            </a:r>
            <a:br>
              <a:rPr lang="en-ZA" dirty="0"/>
            </a:br>
            <a:r>
              <a:rPr lang="en-ZA" dirty="0"/>
              <a:t/>
            </a:r>
            <a:br>
              <a:rPr lang="en-ZA" dirty="0"/>
            </a:br>
            <a:r>
              <a:rPr lang="en-US" altLang="en-US" sz="1800" b="0" dirty="0">
                <a:effectLst/>
              </a:rPr>
              <a:t/>
            </a:r>
            <a:br>
              <a:rPr lang="en-US" altLang="en-US" sz="1800" b="0" dirty="0">
                <a:effectLst/>
              </a:rPr>
            </a:br>
            <a:r>
              <a:rPr lang="en-ZA" dirty="0">
                <a:solidFill>
                  <a:prstClr val="black"/>
                </a:solidFill>
              </a:rPr>
              <a:t>Performance on Predetermined </a:t>
            </a:r>
            <a:br>
              <a:rPr lang="en-ZA" dirty="0">
                <a:solidFill>
                  <a:prstClr val="black"/>
                </a:solidFill>
              </a:rPr>
            </a:br>
            <a:r>
              <a:rPr lang="en-ZA" dirty="0">
                <a:solidFill>
                  <a:prstClr val="black"/>
                </a:solidFill>
              </a:rPr>
              <a:t>Objectives</a:t>
            </a:r>
            <a:endParaRPr lang="en-ZA" sz="1800" dirty="0"/>
          </a:p>
        </p:txBody>
      </p:sp>
      <p:sp>
        <p:nvSpPr>
          <p:cNvPr id="3" name="Slide Number Placeholder 2"/>
          <p:cNvSpPr>
            <a:spLocks noGrp="1"/>
          </p:cNvSpPr>
          <p:nvPr>
            <p:ph type="sldNum" sz="quarter" idx="11"/>
          </p:nvPr>
        </p:nvSpPr>
        <p:spPr/>
        <p:txBody>
          <a:bodyPr/>
          <a:lstStyle/>
          <a:p>
            <a:pPr>
              <a:defRPr/>
            </a:pPr>
            <a:fld id="{45CD2FF0-8A21-48D1-8860-A0D2A0A85CC4}" type="slidenum">
              <a:rPr lang="en-ZA" altLang="en-US" smtClean="0"/>
              <a:pPr>
                <a:defRPr/>
              </a:pPr>
              <a:t>3</a:t>
            </a:fld>
            <a:endParaRPr lang="en-ZA" altLang="en-US"/>
          </a:p>
        </p:txBody>
      </p:sp>
    </p:spTree>
    <p:extLst>
      <p:ext uri="{BB962C8B-B14F-4D97-AF65-F5344CB8AC3E}">
        <p14:creationId xmlns:p14="http://schemas.microsoft.com/office/powerpoint/2010/main" val="2891719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5"/>
          <p:cNvSpPr>
            <a:spLocks noChangeArrowheads="1"/>
          </p:cNvSpPr>
          <p:nvPr/>
        </p:nvSpPr>
        <p:spPr bwMode="auto">
          <a:xfrm>
            <a:off x="1494236" y="1484710"/>
            <a:ext cx="6101953"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 </a:t>
            </a:r>
            <a:endParaRPr kumimoji="0" lang="en-ZA" altLang="en-US" sz="15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23556" name="Title 3"/>
          <p:cNvSpPr txBox="1">
            <a:spLocks/>
          </p:cNvSpPr>
          <p:nvPr/>
        </p:nvSpPr>
        <p:spPr bwMode="auto">
          <a:xfrm>
            <a:off x="0" y="77192"/>
            <a:ext cx="9143999" cy="471488"/>
          </a:xfrm>
          <a:prstGeom prst="rect">
            <a:avLst/>
          </a:prstGeom>
          <a:solidFill>
            <a:schemeClr val="bg1"/>
          </a:solid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ZA" alt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 STRATEGIC OBJECTIVES</a:t>
            </a:r>
          </a:p>
        </p:txBody>
      </p:sp>
      <p:graphicFrame>
        <p:nvGraphicFramePr>
          <p:cNvPr id="2" name="Table 1"/>
          <p:cNvGraphicFramePr>
            <a:graphicFrameLocks noGrp="1"/>
          </p:cNvGraphicFramePr>
          <p:nvPr>
            <p:extLst>
              <p:ext uri="{D42A27DB-BD31-4B8C-83A1-F6EECF244321}">
                <p14:modId xmlns:p14="http://schemas.microsoft.com/office/powerpoint/2010/main" val="1869542174"/>
              </p:ext>
            </p:extLst>
          </p:nvPr>
        </p:nvGraphicFramePr>
        <p:xfrm>
          <a:off x="0" y="692697"/>
          <a:ext cx="9144000" cy="5247700"/>
        </p:xfrm>
        <a:graphic>
          <a:graphicData uri="http://schemas.openxmlformats.org/drawingml/2006/table">
            <a:tbl>
              <a:tblPr firstRow="1" firstCol="1" bandRow="1">
                <a:tableStyleId>{5C22544A-7EE6-4342-B048-85BDC9FD1C3A}</a:tableStyleId>
              </a:tblPr>
              <a:tblGrid>
                <a:gridCol w="611560">
                  <a:extLst>
                    <a:ext uri="{9D8B030D-6E8A-4147-A177-3AD203B41FA5}">
                      <a16:colId xmlns:a16="http://schemas.microsoft.com/office/drawing/2014/main" val="2644646503"/>
                    </a:ext>
                  </a:extLst>
                </a:gridCol>
                <a:gridCol w="8532440">
                  <a:extLst>
                    <a:ext uri="{9D8B030D-6E8A-4147-A177-3AD203B41FA5}">
                      <a16:colId xmlns:a16="http://schemas.microsoft.com/office/drawing/2014/main" val="2083715012"/>
                    </a:ext>
                  </a:extLst>
                </a:gridCol>
              </a:tblGrid>
              <a:tr h="363352">
                <a:tc>
                  <a:txBody>
                    <a:bodyPr/>
                    <a:lstStyle/>
                    <a:p>
                      <a:pPr algn="just">
                        <a:spcAft>
                          <a:spcPts val="0"/>
                        </a:spcAft>
                      </a:pPr>
                      <a:r>
                        <a:rPr lang="en-ZA" sz="1800" dirty="0">
                          <a:solidFill>
                            <a:schemeClr val="bg1"/>
                          </a:solidFill>
                          <a:effectLst/>
                          <a:latin typeface="Arial" panose="020B0604020202020204" pitchFamily="34" charset="0"/>
                          <a:cs typeface="Arial" panose="020B0604020202020204" pitchFamily="34" charset="0"/>
                        </a:rPr>
                        <a:t>No</a:t>
                      </a:r>
                      <a:endParaRPr lang="en-US" sz="1800" dirty="0">
                        <a:solidFill>
                          <a:schemeClr val="bg1"/>
                        </a:solidFill>
                        <a:effectLst/>
                        <a:latin typeface="Arial" panose="020B0604020202020204" pitchFamily="34" charset="0"/>
                        <a:cs typeface="Arial" panose="020B0604020202020204" pitchFamily="34" charset="0"/>
                      </a:endParaRPr>
                    </a:p>
                  </a:txBody>
                  <a:tcPr marL="68580" marR="68580" marT="0" marB="0">
                    <a:solidFill>
                      <a:schemeClr val="bg2">
                        <a:lumMod val="50000"/>
                      </a:schemeClr>
                    </a:solidFill>
                  </a:tcPr>
                </a:tc>
                <a:tc>
                  <a:txBody>
                    <a:bodyPr/>
                    <a:lstStyle/>
                    <a:p>
                      <a:pPr algn="just">
                        <a:spcAft>
                          <a:spcPts val="0"/>
                        </a:spcAft>
                      </a:pPr>
                      <a:r>
                        <a:rPr lang="en-ZA" sz="1800" dirty="0">
                          <a:solidFill>
                            <a:schemeClr val="bg1"/>
                          </a:solidFill>
                          <a:effectLst/>
                          <a:latin typeface="Arial" panose="020B0604020202020204" pitchFamily="34" charset="0"/>
                          <a:cs typeface="Arial" panose="020B0604020202020204" pitchFamily="34" charset="0"/>
                        </a:rPr>
                        <a:t>Strategic Objectives</a:t>
                      </a:r>
                      <a:endParaRPr lang="en-US" sz="1800" dirty="0">
                        <a:solidFill>
                          <a:schemeClr val="bg1"/>
                        </a:solidFill>
                        <a:effectLst/>
                        <a:latin typeface="Arial" panose="020B0604020202020204" pitchFamily="34" charset="0"/>
                        <a:cs typeface="Arial" panose="020B0604020202020204" pitchFamily="34" charset="0"/>
                      </a:endParaRPr>
                    </a:p>
                  </a:txBody>
                  <a:tcPr marL="68580" marR="68580" marT="0" marB="0">
                    <a:solidFill>
                      <a:schemeClr val="bg2">
                        <a:lumMod val="50000"/>
                      </a:schemeClr>
                    </a:solidFill>
                  </a:tcPr>
                </a:tc>
                <a:extLst>
                  <a:ext uri="{0D108BD9-81ED-4DB2-BD59-A6C34878D82A}">
                    <a16:rowId xmlns:a16="http://schemas.microsoft.com/office/drawing/2014/main" val="3561310918"/>
                  </a:ext>
                </a:extLst>
              </a:tr>
              <a:tr h="466179">
                <a:tc>
                  <a:txBody>
                    <a:bodyPr/>
                    <a:lstStyle/>
                    <a:p>
                      <a:pPr algn="just">
                        <a:spcAft>
                          <a:spcPts val="0"/>
                        </a:spcAft>
                      </a:pPr>
                      <a:r>
                        <a:rPr lang="en-ZA" sz="1800">
                          <a:solidFill>
                            <a:schemeClr val="tx1"/>
                          </a:solidFill>
                          <a:effectLst/>
                          <a:latin typeface="Arial" panose="020B0604020202020204" pitchFamily="34" charset="0"/>
                          <a:cs typeface="Arial" panose="020B0604020202020204" pitchFamily="34" charset="0"/>
                        </a:rPr>
                        <a:t>1</a:t>
                      </a:r>
                      <a:endParaRPr lang="en-US" sz="1800">
                        <a:solidFill>
                          <a:schemeClr val="tx1"/>
                        </a:solidFill>
                        <a:effectLst/>
                        <a:latin typeface="Arial" panose="020B0604020202020204" pitchFamily="34" charset="0"/>
                        <a:cs typeface="Arial" panose="020B0604020202020204" pitchFamily="34" charset="0"/>
                      </a:endParaRPr>
                    </a:p>
                  </a:txBody>
                  <a:tcPr marL="68580" marR="68580" marT="0" marB="0">
                    <a:solidFill>
                      <a:schemeClr val="bg2">
                        <a:lumMod val="90000"/>
                      </a:schemeClr>
                    </a:solidFill>
                  </a:tcPr>
                </a:tc>
                <a:tc>
                  <a:txBody>
                    <a:bodyPr/>
                    <a:lstStyle/>
                    <a:p>
                      <a:pPr algn="just"/>
                      <a:r>
                        <a:rPr lang="en-ZA" sz="1800" b="0" i="0" u="none" strike="noStrike" baseline="0" dirty="0">
                          <a:solidFill>
                            <a:schemeClr val="tx1"/>
                          </a:solidFill>
                          <a:latin typeface="Arial" panose="020B0604020202020204" pitchFamily="34" charset="0"/>
                          <a:cs typeface="Arial" panose="020B0604020202020204" pitchFamily="34" charset="0"/>
                        </a:rPr>
                        <a:t>To promote sound business management and leadership within the Department 	</a:t>
                      </a:r>
                    </a:p>
                  </a:txBody>
                  <a:tcPr marL="68580" marR="68580" marT="0" marB="0">
                    <a:solidFill>
                      <a:schemeClr val="bg2">
                        <a:lumMod val="90000"/>
                      </a:schemeClr>
                    </a:solidFill>
                  </a:tcPr>
                </a:tc>
                <a:extLst>
                  <a:ext uri="{0D108BD9-81ED-4DB2-BD59-A6C34878D82A}">
                    <a16:rowId xmlns:a16="http://schemas.microsoft.com/office/drawing/2014/main" val="1098676985"/>
                  </a:ext>
                </a:extLst>
              </a:tr>
              <a:tr h="553021">
                <a:tc>
                  <a:txBody>
                    <a:bodyPr/>
                    <a:lstStyle/>
                    <a:p>
                      <a:pPr algn="just">
                        <a:spcAft>
                          <a:spcPts val="0"/>
                        </a:spcAft>
                      </a:pPr>
                      <a:r>
                        <a:rPr lang="en-ZA" sz="1800" dirty="0">
                          <a:solidFill>
                            <a:schemeClr val="tx1"/>
                          </a:solidFill>
                          <a:effectLst/>
                          <a:latin typeface="Arial" panose="020B0604020202020204" pitchFamily="34" charset="0"/>
                          <a:cs typeface="Arial" panose="020B0604020202020204" pitchFamily="34" charset="0"/>
                        </a:rPr>
                        <a:t>2</a:t>
                      </a:r>
                      <a:endParaRPr lang="en-US" sz="1800" dirty="0">
                        <a:solidFill>
                          <a:schemeClr val="tx1"/>
                        </a:solidFill>
                        <a:effectLst/>
                        <a:latin typeface="Arial" panose="020B0604020202020204" pitchFamily="34" charset="0"/>
                        <a:cs typeface="Arial" panose="020B0604020202020204" pitchFamily="34" charset="0"/>
                      </a:endParaRPr>
                    </a:p>
                  </a:txBody>
                  <a:tcPr marL="68580" marR="68580" marT="0" marB="0">
                    <a:solidFill>
                      <a:schemeClr val="bg2">
                        <a:lumMod val="90000"/>
                      </a:schemeClr>
                    </a:solidFill>
                  </a:tcPr>
                </a:tc>
                <a:tc>
                  <a:txBody>
                    <a:bodyPr/>
                    <a:lstStyle/>
                    <a:p>
                      <a:pPr algn="just"/>
                      <a:r>
                        <a:rPr lang="en-ZA" sz="1800" b="0" i="0" u="none" strike="noStrike" baseline="0" dirty="0">
                          <a:solidFill>
                            <a:schemeClr val="tx1"/>
                          </a:solidFill>
                          <a:latin typeface="Arial" panose="020B0604020202020204" pitchFamily="34" charset="0"/>
                          <a:cs typeface="Arial" panose="020B0604020202020204" pitchFamily="34" charset="0"/>
                        </a:rPr>
                        <a:t>To promote the participation of traditional and khoisan leadership in socio-economic development 	</a:t>
                      </a:r>
                    </a:p>
                  </a:txBody>
                  <a:tcPr marL="68580" marR="68580" marT="0" marB="0">
                    <a:solidFill>
                      <a:schemeClr val="bg2">
                        <a:lumMod val="90000"/>
                      </a:schemeClr>
                    </a:solidFill>
                  </a:tcPr>
                </a:tc>
                <a:extLst>
                  <a:ext uri="{0D108BD9-81ED-4DB2-BD59-A6C34878D82A}">
                    <a16:rowId xmlns:a16="http://schemas.microsoft.com/office/drawing/2014/main" val="339829328"/>
                  </a:ext>
                </a:extLst>
              </a:tr>
              <a:tr h="553021">
                <a:tc>
                  <a:txBody>
                    <a:bodyPr/>
                    <a:lstStyle/>
                    <a:p>
                      <a:pPr algn="just">
                        <a:spcAft>
                          <a:spcPts val="0"/>
                        </a:spcAft>
                      </a:pPr>
                      <a:r>
                        <a:rPr lang="en-ZA" sz="1800" dirty="0">
                          <a:solidFill>
                            <a:schemeClr val="tx1"/>
                          </a:solidFill>
                          <a:effectLst/>
                          <a:latin typeface="Arial" panose="020B0604020202020204" pitchFamily="34" charset="0"/>
                          <a:cs typeface="Arial" panose="020B0604020202020204" pitchFamily="34" charset="0"/>
                        </a:rPr>
                        <a:t>3</a:t>
                      </a:r>
                      <a:endParaRPr lang="en-US" sz="1800" dirty="0">
                        <a:solidFill>
                          <a:schemeClr val="tx1"/>
                        </a:solidFill>
                        <a:effectLst/>
                        <a:latin typeface="Arial" panose="020B0604020202020204" pitchFamily="34" charset="0"/>
                        <a:cs typeface="Arial" panose="020B0604020202020204" pitchFamily="34" charset="0"/>
                      </a:endParaRPr>
                    </a:p>
                  </a:txBody>
                  <a:tcPr marL="68580" marR="68580" marT="0" marB="0">
                    <a:solidFill>
                      <a:schemeClr val="bg2">
                        <a:lumMod val="90000"/>
                      </a:schemeClr>
                    </a:solidFill>
                  </a:tcPr>
                </a:tc>
                <a:tc>
                  <a:txBody>
                    <a:bodyPr/>
                    <a:lstStyle/>
                    <a:p>
                      <a:pPr algn="just"/>
                      <a:r>
                        <a:rPr lang="en-ZA" sz="1800" b="0" i="0" u="none" strike="noStrike" baseline="0" dirty="0">
                          <a:solidFill>
                            <a:schemeClr val="tx1"/>
                          </a:solidFill>
                          <a:latin typeface="Arial" panose="020B0604020202020204" pitchFamily="34" charset="0"/>
                          <a:cs typeface="Arial" panose="020B0604020202020204" pitchFamily="34" charset="0"/>
                        </a:rPr>
                        <a:t>To improve performance and functionality of traditional and Khoisan leadership structures 	</a:t>
                      </a:r>
                    </a:p>
                  </a:txBody>
                  <a:tcPr marL="68580" marR="68580" marT="0" marB="0">
                    <a:solidFill>
                      <a:schemeClr val="bg2">
                        <a:lumMod val="90000"/>
                      </a:schemeClr>
                    </a:solidFill>
                  </a:tcPr>
                </a:tc>
                <a:extLst>
                  <a:ext uri="{0D108BD9-81ED-4DB2-BD59-A6C34878D82A}">
                    <a16:rowId xmlns:a16="http://schemas.microsoft.com/office/drawing/2014/main" val="2064200443"/>
                  </a:ext>
                </a:extLst>
              </a:tr>
              <a:tr h="531798">
                <a:tc>
                  <a:txBody>
                    <a:bodyPr/>
                    <a:lstStyle/>
                    <a:p>
                      <a:pPr algn="just">
                        <a:spcAft>
                          <a:spcPts val="0"/>
                        </a:spcAft>
                      </a:pPr>
                      <a:r>
                        <a:rPr lang="en-ZA" sz="1800" dirty="0">
                          <a:solidFill>
                            <a:schemeClr val="tx1"/>
                          </a:solidFill>
                          <a:effectLst/>
                          <a:latin typeface="Arial" panose="020B0604020202020204" pitchFamily="34" charset="0"/>
                          <a:cs typeface="Arial" panose="020B0604020202020204" pitchFamily="34" charset="0"/>
                        </a:rPr>
                        <a:t>4</a:t>
                      </a:r>
                      <a:endParaRPr lang="en-US" sz="1800" dirty="0">
                        <a:solidFill>
                          <a:schemeClr val="tx1"/>
                        </a:solidFill>
                        <a:effectLst/>
                        <a:latin typeface="Arial" panose="020B0604020202020204" pitchFamily="34" charset="0"/>
                        <a:cs typeface="Arial" panose="020B0604020202020204" pitchFamily="34" charset="0"/>
                      </a:endParaRPr>
                    </a:p>
                  </a:txBody>
                  <a:tcPr marL="68580" marR="68580" marT="0" marB="0">
                    <a:solidFill>
                      <a:schemeClr val="bg2">
                        <a:lumMod val="90000"/>
                      </a:schemeClr>
                    </a:solidFill>
                  </a:tcPr>
                </a:tc>
                <a:tc>
                  <a:txBody>
                    <a:bodyPr/>
                    <a:lstStyle/>
                    <a:p>
                      <a:pPr algn="just"/>
                      <a:r>
                        <a:rPr lang="en-ZA" sz="1800" b="0" i="0" u="none" strike="noStrike" baseline="0" dirty="0">
                          <a:solidFill>
                            <a:schemeClr val="tx1"/>
                          </a:solidFill>
                          <a:latin typeface="Arial" panose="020B0604020202020204" pitchFamily="34" charset="0"/>
                          <a:cs typeface="Arial" panose="020B0604020202020204" pitchFamily="34" charset="0"/>
                        </a:rPr>
                        <a:t>To manage partnerships, intergovernmental and stakeholder relations 	</a:t>
                      </a:r>
                    </a:p>
                  </a:txBody>
                  <a:tcPr marL="68580" marR="68580" marT="0" marB="0">
                    <a:solidFill>
                      <a:schemeClr val="bg2">
                        <a:lumMod val="90000"/>
                      </a:schemeClr>
                    </a:solidFill>
                  </a:tcPr>
                </a:tc>
                <a:extLst>
                  <a:ext uri="{0D108BD9-81ED-4DB2-BD59-A6C34878D82A}">
                    <a16:rowId xmlns:a16="http://schemas.microsoft.com/office/drawing/2014/main" val="23744978"/>
                  </a:ext>
                </a:extLst>
              </a:tr>
              <a:tr h="531798">
                <a:tc>
                  <a:txBody>
                    <a:bodyPr/>
                    <a:lstStyle/>
                    <a:p>
                      <a:pPr algn="just">
                        <a:spcAft>
                          <a:spcPts val="0"/>
                        </a:spcAft>
                      </a:pPr>
                      <a:r>
                        <a:rPr lang="en-ZA" sz="1800" dirty="0">
                          <a:solidFill>
                            <a:schemeClr val="tx1"/>
                          </a:solidFill>
                          <a:effectLst/>
                          <a:latin typeface="Arial" panose="020B0604020202020204" pitchFamily="34" charset="0"/>
                          <a:cs typeface="Arial" panose="020B0604020202020204" pitchFamily="34" charset="0"/>
                        </a:rPr>
                        <a:t>5</a:t>
                      </a:r>
                      <a:endParaRPr lang="en-US" sz="1800" dirty="0">
                        <a:solidFill>
                          <a:schemeClr val="tx1"/>
                        </a:solidFill>
                        <a:effectLst/>
                        <a:latin typeface="Arial" panose="020B0604020202020204" pitchFamily="34" charset="0"/>
                        <a:cs typeface="Arial" panose="020B0604020202020204" pitchFamily="34" charset="0"/>
                      </a:endParaRPr>
                    </a:p>
                  </a:txBody>
                  <a:tcPr marL="68580" marR="68580" marT="0" marB="0">
                    <a:solidFill>
                      <a:schemeClr val="bg2">
                        <a:lumMod val="90000"/>
                      </a:schemeClr>
                    </a:solidFill>
                  </a:tcPr>
                </a:tc>
                <a:tc>
                  <a:txBody>
                    <a:bodyPr/>
                    <a:lstStyle/>
                    <a:p>
                      <a:pPr algn="just"/>
                      <a:r>
                        <a:rPr lang="en-ZA" sz="1800" b="0" i="0" u="none" strike="noStrike" baseline="0" dirty="0">
                          <a:solidFill>
                            <a:schemeClr val="tx1"/>
                          </a:solidFill>
                          <a:latin typeface="Arial" panose="020B0604020202020204" pitchFamily="34" charset="0"/>
                          <a:cs typeface="Arial" panose="020B0604020202020204" pitchFamily="34" charset="0"/>
                        </a:rPr>
                        <a:t>To promote social cohesion within the traditional affairs sector 	</a:t>
                      </a:r>
                    </a:p>
                  </a:txBody>
                  <a:tcPr marL="68580" marR="68580" marT="0" marB="0">
                    <a:solidFill>
                      <a:schemeClr val="bg2">
                        <a:lumMod val="90000"/>
                      </a:schemeClr>
                    </a:solidFill>
                  </a:tcPr>
                </a:tc>
                <a:extLst>
                  <a:ext uri="{0D108BD9-81ED-4DB2-BD59-A6C34878D82A}">
                    <a16:rowId xmlns:a16="http://schemas.microsoft.com/office/drawing/2014/main" val="517334233"/>
                  </a:ext>
                </a:extLst>
              </a:tr>
              <a:tr h="601230">
                <a:tc>
                  <a:txBody>
                    <a:bodyPr/>
                    <a:lstStyle/>
                    <a:p>
                      <a:pPr algn="just">
                        <a:spcAft>
                          <a:spcPts val="0"/>
                        </a:spcAft>
                      </a:pPr>
                      <a:r>
                        <a:rPr lang="en-ZA" sz="1800" dirty="0">
                          <a:solidFill>
                            <a:schemeClr val="tx1"/>
                          </a:solidFill>
                          <a:effectLst/>
                          <a:latin typeface="Arial" panose="020B0604020202020204" pitchFamily="34" charset="0"/>
                          <a:cs typeface="Arial" panose="020B0604020202020204" pitchFamily="34" charset="0"/>
                        </a:rPr>
                        <a:t>6</a:t>
                      </a:r>
                      <a:endParaRPr lang="en-US" sz="1800" dirty="0">
                        <a:solidFill>
                          <a:schemeClr val="tx1"/>
                        </a:solidFill>
                        <a:effectLst/>
                        <a:latin typeface="Arial" panose="020B0604020202020204" pitchFamily="34" charset="0"/>
                        <a:cs typeface="Arial" panose="020B0604020202020204" pitchFamily="34" charset="0"/>
                      </a:endParaRPr>
                    </a:p>
                  </a:txBody>
                  <a:tcPr marL="68580" marR="68580" marT="0" marB="0">
                    <a:solidFill>
                      <a:schemeClr val="bg2">
                        <a:lumMod val="90000"/>
                      </a:schemeClr>
                    </a:solidFill>
                  </a:tcPr>
                </a:tc>
                <a:tc>
                  <a:txBody>
                    <a:bodyPr/>
                    <a:lstStyle/>
                    <a:p>
                      <a:pPr algn="just"/>
                      <a:r>
                        <a:rPr lang="en-ZA" sz="1800" b="0" i="0" u="none" strike="noStrike" baseline="0" dirty="0">
                          <a:solidFill>
                            <a:schemeClr val="tx1"/>
                          </a:solidFill>
                          <a:latin typeface="Arial" panose="020B0604020202020204" pitchFamily="34" charset="0"/>
                          <a:cs typeface="Arial" panose="020B0604020202020204" pitchFamily="34" charset="0"/>
                        </a:rPr>
                        <a:t>To reduce the number of deaths and injuries resulting from cultural initiation practice 	</a:t>
                      </a:r>
                    </a:p>
                  </a:txBody>
                  <a:tcPr marL="68580" marR="68580" marT="0" marB="0">
                    <a:solidFill>
                      <a:schemeClr val="bg2">
                        <a:lumMod val="90000"/>
                      </a:schemeClr>
                    </a:solidFill>
                  </a:tcPr>
                </a:tc>
                <a:extLst>
                  <a:ext uri="{0D108BD9-81ED-4DB2-BD59-A6C34878D82A}">
                    <a16:rowId xmlns:a16="http://schemas.microsoft.com/office/drawing/2014/main" val="4053975735"/>
                  </a:ext>
                </a:extLst>
              </a:tr>
              <a:tr h="526694">
                <a:tc>
                  <a:txBody>
                    <a:bodyPr/>
                    <a:lstStyle/>
                    <a:p>
                      <a:pPr algn="just">
                        <a:spcAft>
                          <a:spcPts val="0"/>
                        </a:spcAft>
                      </a:pPr>
                      <a:r>
                        <a:rPr lang="en-US" sz="1800" dirty="0">
                          <a:solidFill>
                            <a:schemeClr val="tx1"/>
                          </a:solidFill>
                          <a:effectLst/>
                          <a:latin typeface="Arial" panose="020B0604020202020204" pitchFamily="34" charset="0"/>
                          <a:cs typeface="Arial" panose="020B0604020202020204" pitchFamily="34" charset="0"/>
                        </a:rPr>
                        <a:t>7</a:t>
                      </a:r>
                    </a:p>
                  </a:txBody>
                  <a:tcPr marL="68580" marR="68580" marT="0" marB="0">
                    <a:solidFill>
                      <a:schemeClr val="bg2">
                        <a:lumMod val="90000"/>
                      </a:schemeClr>
                    </a:solidFill>
                  </a:tcPr>
                </a:tc>
                <a:tc>
                  <a:txBody>
                    <a:bodyPr/>
                    <a:lstStyle/>
                    <a:p>
                      <a:pPr algn="just"/>
                      <a:r>
                        <a:rPr lang="en-ZA" sz="1800" b="0" i="0" u="none" strike="noStrike" baseline="0" dirty="0">
                          <a:solidFill>
                            <a:schemeClr val="tx1"/>
                          </a:solidFill>
                          <a:latin typeface="Arial" panose="020B0604020202020204" pitchFamily="34" charset="0"/>
                          <a:cs typeface="Arial" panose="020B0604020202020204" pitchFamily="34" charset="0"/>
                        </a:rPr>
                        <a:t>To manage traditional affairs information and research agenda 	</a:t>
                      </a:r>
                    </a:p>
                    <a:p>
                      <a:pPr algn="just"/>
                      <a:endParaRPr lang="en-US" sz="1800" dirty="0">
                        <a:solidFill>
                          <a:schemeClr val="tx1"/>
                        </a:solidFill>
                        <a:effectLst/>
                        <a:latin typeface="Arial" panose="020B0604020202020204" pitchFamily="34" charset="0"/>
                        <a:cs typeface="Arial" panose="020B0604020202020204" pitchFamily="34" charset="0"/>
                      </a:endParaRPr>
                    </a:p>
                  </a:txBody>
                  <a:tcPr marL="68580" marR="68580" marT="0" marB="0">
                    <a:solidFill>
                      <a:schemeClr val="bg2">
                        <a:lumMod val="90000"/>
                      </a:schemeClr>
                    </a:solidFill>
                  </a:tcPr>
                </a:tc>
                <a:extLst>
                  <a:ext uri="{0D108BD9-81ED-4DB2-BD59-A6C34878D82A}">
                    <a16:rowId xmlns:a16="http://schemas.microsoft.com/office/drawing/2014/main" val="2204883286"/>
                  </a:ext>
                </a:extLst>
              </a:tr>
              <a:tr h="550021">
                <a:tc>
                  <a:txBody>
                    <a:bodyPr/>
                    <a:lstStyle/>
                    <a:p>
                      <a:pPr algn="just">
                        <a:spcAft>
                          <a:spcPts val="0"/>
                        </a:spcAft>
                      </a:pPr>
                      <a:r>
                        <a:rPr lang="en-ZA" sz="1800" dirty="0">
                          <a:solidFill>
                            <a:schemeClr val="tx1"/>
                          </a:solidFill>
                          <a:effectLst/>
                          <a:latin typeface="Arial" panose="020B0604020202020204" pitchFamily="34" charset="0"/>
                          <a:cs typeface="Arial" panose="020B0604020202020204" pitchFamily="34" charset="0"/>
                        </a:rPr>
                        <a:t>8</a:t>
                      </a:r>
                      <a:endParaRPr lang="en-US" sz="1800" dirty="0">
                        <a:solidFill>
                          <a:schemeClr val="tx1"/>
                        </a:solidFill>
                        <a:effectLst/>
                        <a:latin typeface="Arial" panose="020B0604020202020204" pitchFamily="34" charset="0"/>
                        <a:cs typeface="Arial" panose="020B0604020202020204" pitchFamily="34" charset="0"/>
                      </a:endParaRPr>
                    </a:p>
                  </a:txBody>
                  <a:tcPr marL="68580" marR="68580" marT="0" marB="0">
                    <a:solidFill>
                      <a:schemeClr val="bg2">
                        <a:lumMod val="90000"/>
                      </a:schemeClr>
                    </a:solidFill>
                  </a:tcPr>
                </a:tc>
                <a:tc>
                  <a:txBody>
                    <a:bodyPr/>
                    <a:lstStyle/>
                    <a:p>
                      <a:pPr algn="just"/>
                      <a:r>
                        <a:rPr lang="en-ZA" sz="1800" b="0" i="0" u="none" strike="noStrike" baseline="0" dirty="0">
                          <a:solidFill>
                            <a:schemeClr val="tx1"/>
                          </a:solidFill>
                          <a:latin typeface="Arial" panose="020B0604020202020204" pitchFamily="34" charset="0"/>
                          <a:cs typeface="Arial" panose="020B0604020202020204" pitchFamily="34" charset="0"/>
                        </a:rPr>
                        <a:t>To manage traditional leadership disputes and claims 	</a:t>
                      </a:r>
                    </a:p>
                  </a:txBody>
                  <a:tcPr marL="68580" marR="68580" marT="0" marB="0">
                    <a:solidFill>
                      <a:schemeClr val="bg2">
                        <a:lumMod val="90000"/>
                      </a:schemeClr>
                    </a:solidFill>
                  </a:tcPr>
                </a:tc>
                <a:extLst>
                  <a:ext uri="{0D108BD9-81ED-4DB2-BD59-A6C34878D82A}">
                    <a16:rowId xmlns:a16="http://schemas.microsoft.com/office/drawing/2014/main" val="3914682112"/>
                  </a:ext>
                </a:extLst>
              </a:tr>
              <a:tr h="526694">
                <a:tc>
                  <a:txBody>
                    <a:bodyPr/>
                    <a:lstStyle/>
                    <a:p>
                      <a:pPr algn="just">
                        <a:spcAft>
                          <a:spcPts val="0"/>
                        </a:spcAft>
                      </a:pPr>
                      <a:r>
                        <a:rPr lang="en-ZA" sz="1800" dirty="0">
                          <a:solidFill>
                            <a:schemeClr val="tx1"/>
                          </a:solidFill>
                          <a:effectLst/>
                          <a:latin typeface="Arial" panose="020B0604020202020204" pitchFamily="34" charset="0"/>
                          <a:cs typeface="Arial" panose="020B0604020202020204" pitchFamily="34" charset="0"/>
                        </a:rPr>
                        <a:t>9</a:t>
                      </a:r>
                      <a:endParaRPr lang="en-US" sz="1800" dirty="0">
                        <a:solidFill>
                          <a:schemeClr val="tx1"/>
                        </a:solidFill>
                        <a:effectLst/>
                        <a:latin typeface="Arial" panose="020B0604020202020204" pitchFamily="34" charset="0"/>
                        <a:cs typeface="Arial" panose="020B0604020202020204" pitchFamily="34" charset="0"/>
                      </a:endParaRPr>
                    </a:p>
                  </a:txBody>
                  <a:tcPr marL="68580" marR="68580" marT="0" marB="0">
                    <a:solidFill>
                      <a:schemeClr val="bg2">
                        <a:lumMod val="90000"/>
                      </a:schemeClr>
                    </a:solidFill>
                  </a:tcPr>
                </a:tc>
                <a:tc>
                  <a:txBody>
                    <a:bodyPr/>
                    <a:lstStyle/>
                    <a:p>
                      <a:pPr algn="just"/>
                      <a:r>
                        <a:rPr lang="en-ZA" sz="1800" b="0" i="0" u="none" strike="noStrike" baseline="0" dirty="0">
                          <a:solidFill>
                            <a:schemeClr val="tx1"/>
                          </a:solidFill>
                          <a:latin typeface="Arial" panose="020B0604020202020204" pitchFamily="34" charset="0"/>
                          <a:cs typeface="Arial" panose="020B0604020202020204" pitchFamily="34" charset="0"/>
                        </a:rPr>
                        <a:t>To develop, implement, monitor and review traditional affairs policies and legislation 	</a:t>
                      </a:r>
                    </a:p>
                  </a:txBody>
                  <a:tcPr marL="68580" marR="68580" marT="0" marB="0">
                    <a:solidFill>
                      <a:schemeClr val="bg2">
                        <a:lumMod val="90000"/>
                      </a:schemeClr>
                    </a:solidFill>
                  </a:tcPr>
                </a:tc>
                <a:extLst>
                  <a:ext uri="{0D108BD9-81ED-4DB2-BD59-A6C34878D82A}">
                    <a16:rowId xmlns:a16="http://schemas.microsoft.com/office/drawing/2014/main" val="1737538234"/>
                  </a:ext>
                </a:extLst>
              </a:tr>
            </a:tbl>
          </a:graphicData>
        </a:graphic>
      </p:graphicFrame>
      <p:sp>
        <p:nvSpPr>
          <p:cNvPr id="3" name="Slide Number Placeholder 2"/>
          <p:cNvSpPr>
            <a:spLocks noGrp="1"/>
          </p:cNvSpPr>
          <p:nvPr>
            <p:ph type="sldNum" sz="quarter" idx="11"/>
          </p:nvPr>
        </p:nvSpPr>
        <p:spPr/>
        <p:txBody>
          <a:bodyPr/>
          <a:lstStyle/>
          <a:p>
            <a:pPr>
              <a:defRPr/>
            </a:pPr>
            <a:fld id="{1573DAA0-0609-4F22-9394-B3B35071C387}" type="slidenum">
              <a:rPr lang="en-ZA" altLang="en-US" smtClean="0"/>
              <a:pPr>
                <a:defRPr/>
              </a:pPr>
              <a:t>4</a:t>
            </a:fld>
            <a:endParaRPr lang="en-ZA" altLang="en-US" dirty="0"/>
          </a:p>
        </p:txBody>
      </p:sp>
    </p:spTree>
    <p:extLst>
      <p:ext uri="{BB962C8B-B14F-4D97-AF65-F5344CB8AC3E}">
        <p14:creationId xmlns:p14="http://schemas.microsoft.com/office/powerpoint/2010/main" val="3111410143"/>
      </p:ext>
    </p:extLst>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5"/>
          <p:cNvSpPr>
            <a:spLocks noGrp="1"/>
          </p:cNvSpPr>
          <p:nvPr>
            <p:ph type="title"/>
          </p:nvPr>
        </p:nvSpPr>
        <p:spPr>
          <a:xfrm>
            <a:off x="3326606" y="3508772"/>
            <a:ext cx="4371975" cy="361950"/>
          </a:xfrm>
        </p:spPr>
        <p:txBody>
          <a:bodyPr rtlCol="0">
            <a:normAutofit fontScale="90000"/>
          </a:bodyPr>
          <a:lstStyle/>
          <a:p>
            <a:pPr>
              <a:defRPr/>
            </a:pPr>
            <a:r>
              <a:rPr lang="en-US" sz="1575"/>
              <a:t/>
            </a:r>
            <a:br>
              <a:rPr lang="en-US" sz="1575"/>
            </a:br>
            <a:r>
              <a:rPr lang="en-US" sz="1575"/>
              <a:t/>
            </a:r>
            <a:br>
              <a:rPr lang="en-US" sz="1575"/>
            </a:br>
            <a:r>
              <a:rPr lang="en-US" sz="1575"/>
              <a:t/>
            </a:r>
            <a:br>
              <a:rPr lang="en-US" sz="1575"/>
            </a:br>
            <a:r>
              <a:rPr lang="en-US" sz="1575"/>
              <a:t/>
            </a:r>
            <a:br>
              <a:rPr lang="en-US" sz="1575"/>
            </a:br>
            <a:r>
              <a:rPr lang="en-US"/>
              <a:t/>
            </a:r>
            <a:br>
              <a:rPr lang="en-US"/>
            </a:br>
            <a:endParaRPr lang="en-US" sz="1575"/>
          </a:p>
        </p:txBody>
      </p:sp>
      <p:sp>
        <p:nvSpPr>
          <p:cNvPr id="41988" name="Slide Number Placeholder 3"/>
          <p:cNvSpPr>
            <a:spLocks noGrp="1"/>
          </p:cNvSpPr>
          <p:nvPr>
            <p:ph type="sldNum" sz="quarter" idx="11"/>
          </p:nvPr>
        </p:nvSpPr>
        <p:spPr bwMode="auto">
          <a:xfrm>
            <a:off x="2101454" y="5042297"/>
            <a:ext cx="257175" cy="2571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417910" indent="-160735">
              <a:spcBef>
                <a:spcPct val="20000"/>
              </a:spcBef>
              <a:buFont typeface="Arial" panose="020B0604020202020204" pitchFamily="34" charset="0"/>
              <a:buChar char="–"/>
              <a:defRPr sz="1575">
                <a:solidFill>
                  <a:schemeClr val="tx1"/>
                </a:solidFill>
                <a:latin typeface="Calibri" panose="020F0502020204030204" pitchFamily="34" charset="0"/>
              </a:defRPr>
            </a:lvl2pPr>
            <a:lvl3pPr marL="642938" indent="-128588">
              <a:spcBef>
                <a:spcPct val="20000"/>
              </a:spcBef>
              <a:buFont typeface="Arial" panose="020B0604020202020204" pitchFamily="34" charset="0"/>
              <a:buChar char="•"/>
              <a:defRPr sz="1350">
                <a:solidFill>
                  <a:schemeClr val="tx1"/>
                </a:solidFill>
                <a:latin typeface="Calibri" panose="020F0502020204030204" pitchFamily="34" charset="0"/>
              </a:defRPr>
            </a:lvl3pPr>
            <a:lvl4pPr marL="900113" indent="-128588">
              <a:spcBef>
                <a:spcPct val="20000"/>
              </a:spcBef>
              <a:buFont typeface="Arial" panose="020B0604020202020204" pitchFamily="34" charset="0"/>
              <a:buChar char="–"/>
              <a:defRPr sz="1125">
                <a:solidFill>
                  <a:schemeClr val="tx1"/>
                </a:solidFill>
                <a:latin typeface="Calibri" panose="020F0502020204030204" pitchFamily="34" charset="0"/>
              </a:defRPr>
            </a:lvl4pPr>
            <a:lvl5pPr marL="1157288" indent="-128588">
              <a:spcBef>
                <a:spcPct val="20000"/>
              </a:spcBef>
              <a:buFont typeface="Arial" panose="020B0604020202020204" pitchFamily="34" charset="0"/>
              <a:buChar char="»"/>
              <a:defRPr sz="1125">
                <a:solidFill>
                  <a:schemeClr val="tx1"/>
                </a:solidFill>
                <a:latin typeface="Calibri" panose="020F0502020204030204" pitchFamily="34" charset="0"/>
              </a:defRPr>
            </a:lvl5pPr>
            <a:lvl6pPr marL="1414463"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671638"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928813"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2185988"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EB0631E-0C13-4F9A-82DD-D71FAD68211C}" type="slidenum">
              <a:rPr kumimoji="0" lang="en-US" altLang="en-US" sz="788" b="0" i="0" u="none" strike="noStrike" kern="1200" cap="none" spc="0" normalizeH="0" baseline="0" noProof="0">
                <a:ln>
                  <a:noFill/>
                </a:ln>
                <a:solidFill>
                  <a:srgbClr val="FFFFFF"/>
                </a:solidFill>
                <a:effectLst/>
                <a:uLnTx/>
                <a:uFillTx/>
                <a:latin typeface="Franklin Gothic Book" panose="020B05030201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788" b="0" i="0" u="none" strike="noStrike" kern="1200" cap="none" spc="0" normalizeH="0" baseline="0" noProof="0">
              <a:ln>
                <a:noFill/>
              </a:ln>
              <a:solidFill>
                <a:srgbClr val="FFFFFF"/>
              </a:solidFill>
              <a:effectLst/>
              <a:uLnTx/>
              <a:uFillTx/>
              <a:latin typeface="Franklin Gothic Book" panose="020B0503020102020204" pitchFamily="34" charset="0"/>
              <a:ea typeface="ＭＳ Ｐゴシック" panose="020B0600070205080204" pitchFamily="34" charset="-128"/>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248048237"/>
              </p:ext>
            </p:extLst>
          </p:nvPr>
        </p:nvGraphicFramePr>
        <p:xfrm>
          <a:off x="0" y="1483438"/>
          <a:ext cx="9144000" cy="3558859"/>
        </p:xfrm>
        <a:graphic>
          <a:graphicData uri="http://schemas.openxmlformats.org/drawingml/2006/table">
            <a:tbl>
              <a:tblPr>
                <a:tableStyleId>{5940675A-B579-460E-94D1-54222C63F5DA}</a:tableStyleId>
              </a:tblPr>
              <a:tblGrid>
                <a:gridCol w="2149334">
                  <a:extLst>
                    <a:ext uri="{9D8B030D-6E8A-4147-A177-3AD203B41FA5}">
                      <a16:colId xmlns:a16="http://schemas.microsoft.com/office/drawing/2014/main" val="20000"/>
                    </a:ext>
                  </a:extLst>
                </a:gridCol>
                <a:gridCol w="2045490">
                  <a:extLst>
                    <a:ext uri="{9D8B030D-6E8A-4147-A177-3AD203B41FA5}">
                      <a16:colId xmlns:a16="http://schemas.microsoft.com/office/drawing/2014/main" val="20001"/>
                    </a:ext>
                  </a:extLst>
                </a:gridCol>
                <a:gridCol w="2215947">
                  <a:extLst>
                    <a:ext uri="{9D8B030D-6E8A-4147-A177-3AD203B41FA5}">
                      <a16:colId xmlns:a16="http://schemas.microsoft.com/office/drawing/2014/main" val="20002"/>
                    </a:ext>
                  </a:extLst>
                </a:gridCol>
                <a:gridCol w="2733229">
                  <a:extLst>
                    <a:ext uri="{9D8B030D-6E8A-4147-A177-3AD203B41FA5}">
                      <a16:colId xmlns:a16="http://schemas.microsoft.com/office/drawing/2014/main" val="20004"/>
                    </a:ext>
                  </a:extLst>
                </a:gridCol>
              </a:tblGrid>
              <a:tr h="659274">
                <a:tc>
                  <a:txBody>
                    <a:bodyPr/>
                    <a:lstStyle/>
                    <a:p>
                      <a:pPr algn="ctr">
                        <a:lnSpc>
                          <a:spcPct val="100000"/>
                        </a:lnSpc>
                        <a:spcAft>
                          <a:spcPts val="0"/>
                        </a:spcAft>
                      </a:pPr>
                      <a:r>
                        <a:rPr lang="en-US" sz="1400" b="1" dirty="0">
                          <a:solidFill>
                            <a:schemeClr val="tx1"/>
                          </a:solidFill>
                          <a:effectLst/>
                          <a:latin typeface="+mn-lt"/>
                          <a:ea typeface="Calibri" panose="020F0502020204030204" pitchFamily="34" charset="0"/>
                          <a:cs typeface="Arial" panose="020B0604020202020204" pitchFamily="34" charset="0"/>
                        </a:rPr>
                        <a:t>Programmes and</a:t>
                      </a:r>
                      <a:r>
                        <a:rPr lang="en-US" sz="1400" b="1" baseline="0" dirty="0">
                          <a:solidFill>
                            <a:schemeClr val="tx1"/>
                          </a:solidFill>
                          <a:effectLst/>
                          <a:latin typeface="+mn-lt"/>
                          <a:ea typeface="Calibri" panose="020F0502020204030204" pitchFamily="34" charset="0"/>
                          <a:cs typeface="Arial" panose="020B0604020202020204" pitchFamily="34" charset="0"/>
                        </a:rPr>
                        <a:t> Sub-Programme</a:t>
                      </a:r>
                      <a:endParaRPr lang="en-US" sz="1400" dirty="0">
                        <a:solidFill>
                          <a:schemeClr val="tx1"/>
                        </a:solidFill>
                        <a:effectLst/>
                        <a:latin typeface="+mn-lt"/>
                      </a:endParaRPr>
                    </a:p>
                  </a:txBody>
                  <a:tcPr marL="38576" marR="38576" marT="0" marB="0">
                    <a:solidFill>
                      <a:schemeClr val="accent3">
                        <a:lumMod val="60000"/>
                        <a:lumOff val="40000"/>
                      </a:schemeClr>
                    </a:solidFill>
                  </a:tcPr>
                </a:tc>
                <a:tc>
                  <a:txBody>
                    <a:bodyPr/>
                    <a:lstStyle/>
                    <a:p>
                      <a:pPr>
                        <a:lnSpc>
                          <a:spcPct val="100000"/>
                        </a:lnSpc>
                      </a:pPr>
                      <a:r>
                        <a:rPr lang="en-US" sz="1400" b="1" kern="1200" dirty="0">
                          <a:solidFill>
                            <a:schemeClr val="tx1"/>
                          </a:solidFill>
                          <a:effectLst/>
                          <a:latin typeface="+mn-lt"/>
                          <a:ea typeface="+mn-ea"/>
                          <a:cs typeface="+mn-cs"/>
                        </a:rPr>
                        <a:t>Total number of 2019/20</a:t>
                      </a:r>
                      <a:r>
                        <a:rPr lang="en-US" sz="1400" b="1" kern="1200" baseline="0" dirty="0">
                          <a:solidFill>
                            <a:schemeClr val="tx1"/>
                          </a:solidFill>
                          <a:effectLst/>
                          <a:latin typeface="+mn-lt"/>
                          <a:ea typeface="+mn-ea"/>
                          <a:cs typeface="+mn-cs"/>
                        </a:rPr>
                        <a:t> </a:t>
                      </a:r>
                      <a:r>
                        <a:rPr lang="en-US" sz="1400" b="1" kern="1200" dirty="0" err="1">
                          <a:solidFill>
                            <a:schemeClr val="tx1"/>
                          </a:solidFill>
                          <a:effectLst/>
                          <a:latin typeface="+mn-lt"/>
                          <a:ea typeface="+mn-ea"/>
                          <a:cs typeface="+mn-cs"/>
                        </a:rPr>
                        <a:t>SOATs</a:t>
                      </a:r>
                      <a:endParaRPr lang="en-US" sz="1400" dirty="0">
                        <a:solidFill>
                          <a:schemeClr val="tx1"/>
                        </a:solidFill>
                        <a:effectLst/>
                        <a:latin typeface="+mn-lt"/>
                      </a:endParaRPr>
                    </a:p>
                  </a:txBody>
                  <a:tcPr marL="38576" marR="38576" marT="0" marB="0">
                    <a:solidFill>
                      <a:schemeClr val="accent3">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mn-lt"/>
                          <a:ea typeface="+mn-ea"/>
                          <a:cs typeface="+mn-cs"/>
                        </a:rPr>
                        <a:t>Number and % of SOATs achieved</a:t>
                      </a:r>
                      <a:endParaRPr lang="en-US" sz="1400" dirty="0">
                        <a:solidFill>
                          <a:schemeClr val="tx1"/>
                        </a:solidFill>
                        <a:effectLst/>
                        <a:latin typeface="+mn-lt"/>
                      </a:endParaRPr>
                    </a:p>
                  </a:txBody>
                  <a:tcPr marL="38576" marR="38576" marT="0" marB="0">
                    <a:solidFill>
                      <a:schemeClr val="accent3">
                        <a:lumMod val="60000"/>
                        <a:lumOff val="40000"/>
                      </a:schemeClr>
                    </a:solidFill>
                  </a:tcPr>
                </a:tc>
                <a:tc>
                  <a:txBody>
                    <a:bodyPr/>
                    <a:lstStyle/>
                    <a:p>
                      <a:pPr algn="l">
                        <a:lnSpc>
                          <a:spcPct val="100000"/>
                        </a:lnSpc>
                        <a:spcAft>
                          <a:spcPts val="0"/>
                        </a:spcAft>
                      </a:pPr>
                      <a:r>
                        <a:rPr lang="en-US" sz="1400" b="1" dirty="0">
                          <a:solidFill>
                            <a:schemeClr val="tx1"/>
                          </a:solidFill>
                          <a:effectLst/>
                          <a:latin typeface="+mn-lt"/>
                        </a:rPr>
                        <a:t>Number and % of SOATs</a:t>
                      </a:r>
                      <a:r>
                        <a:rPr lang="en-US" sz="1400" b="1" baseline="0" dirty="0">
                          <a:solidFill>
                            <a:schemeClr val="tx1"/>
                          </a:solidFill>
                          <a:effectLst/>
                          <a:latin typeface="+mn-lt"/>
                        </a:rPr>
                        <a:t> </a:t>
                      </a:r>
                      <a:r>
                        <a:rPr lang="en-US" sz="1400" b="1" dirty="0">
                          <a:solidFill>
                            <a:schemeClr val="tx1"/>
                          </a:solidFill>
                          <a:effectLst/>
                          <a:latin typeface="+mn-lt"/>
                        </a:rPr>
                        <a:t>targets not achieved</a:t>
                      </a:r>
                    </a:p>
                  </a:txBody>
                  <a:tcPr marL="38576" marR="38576" marT="0" marB="0">
                    <a:solidFill>
                      <a:schemeClr val="accent3">
                        <a:lumMod val="60000"/>
                        <a:lumOff val="40000"/>
                      </a:schemeClr>
                    </a:solidFill>
                  </a:tcPr>
                </a:tc>
                <a:extLst>
                  <a:ext uri="{0D108BD9-81ED-4DB2-BD59-A6C34878D82A}">
                    <a16:rowId xmlns:a16="http://schemas.microsoft.com/office/drawing/2014/main" val="10000"/>
                  </a:ext>
                </a:extLst>
              </a:tr>
              <a:tr h="400855">
                <a:tc>
                  <a:txBody>
                    <a:bodyPr/>
                    <a:lstStyle/>
                    <a:p>
                      <a:pPr algn="l">
                        <a:lnSpc>
                          <a:spcPct val="150000"/>
                        </a:lnSpc>
                        <a:spcAft>
                          <a:spcPts val="0"/>
                        </a:spcAft>
                      </a:pPr>
                      <a:r>
                        <a:rPr lang="en-US" sz="1400" b="0" dirty="0">
                          <a:solidFill>
                            <a:schemeClr val="tx1"/>
                          </a:solidFill>
                          <a:effectLst/>
                          <a:latin typeface="+mn-lt"/>
                          <a:cs typeface="Arial" panose="020B0604020202020204" pitchFamily="34" charset="0"/>
                        </a:rPr>
                        <a:t>Administration </a:t>
                      </a:r>
                    </a:p>
                  </a:txBody>
                  <a:tcPr marL="38576" marR="38576" marT="0" marB="0">
                    <a:solidFill>
                      <a:schemeClr val="bg1"/>
                    </a:solidFill>
                  </a:tcPr>
                </a:tc>
                <a:tc>
                  <a:txBody>
                    <a:bodyPr/>
                    <a:lstStyle/>
                    <a:p>
                      <a:pPr algn="ctr">
                        <a:lnSpc>
                          <a:spcPct val="150000"/>
                        </a:lnSpc>
                      </a:pPr>
                      <a:r>
                        <a:rPr lang="en-US" sz="1600" dirty="0">
                          <a:solidFill>
                            <a:schemeClr val="tx1"/>
                          </a:solidFill>
                          <a:effectLst/>
                          <a:latin typeface="Arial" panose="020B0604020202020204" pitchFamily="34" charset="0"/>
                          <a:cs typeface="Arial" panose="020B0604020202020204" pitchFamily="34" charset="0"/>
                        </a:rPr>
                        <a:t>3 </a:t>
                      </a:r>
                    </a:p>
                  </a:txBody>
                  <a:tcPr marL="68580" marR="68580" marT="9525" marB="0">
                    <a:solidFill>
                      <a:schemeClr val="bg1"/>
                    </a:solidFill>
                  </a:tcPr>
                </a:tc>
                <a:tc>
                  <a:txBody>
                    <a:bodyPr/>
                    <a:lstStyle/>
                    <a:p>
                      <a:pPr algn="ctr">
                        <a:lnSpc>
                          <a:spcPct val="150000"/>
                        </a:lnSpc>
                      </a:pPr>
                      <a:r>
                        <a:rPr lang="en-US" sz="1600" dirty="0">
                          <a:solidFill>
                            <a:schemeClr val="tx1"/>
                          </a:solidFill>
                          <a:effectLst/>
                          <a:latin typeface="Arial" panose="020B0604020202020204" pitchFamily="34" charset="0"/>
                          <a:cs typeface="Arial" panose="020B0604020202020204" pitchFamily="34" charset="0"/>
                        </a:rPr>
                        <a:t>3 (100%)</a:t>
                      </a:r>
                    </a:p>
                  </a:txBody>
                  <a:tcPr marL="68580" marR="68580" marT="9525" marB="0">
                    <a:solidFill>
                      <a:schemeClr val="bg1"/>
                    </a:solidFill>
                  </a:tcPr>
                </a:tc>
                <a:tc>
                  <a:txBody>
                    <a:bodyPr/>
                    <a:lstStyle/>
                    <a:p>
                      <a:pPr algn="ctr">
                        <a:lnSpc>
                          <a:spcPct val="150000"/>
                        </a:lnSpc>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0 (0%)</a:t>
                      </a:r>
                      <a:endParaRPr lang="en-US" sz="1600" dirty="0">
                        <a:solidFill>
                          <a:schemeClr val="tx1"/>
                        </a:solidFill>
                        <a:effectLst/>
                        <a:latin typeface="Arial" panose="020B0604020202020204" pitchFamily="34" charset="0"/>
                        <a:cs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10001"/>
                  </a:ext>
                </a:extLst>
              </a:tr>
              <a:tr h="659274">
                <a:tc>
                  <a:txBody>
                    <a:bodyPr/>
                    <a:lstStyle/>
                    <a:p>
                      <a:pPr algn="l">
                        <a:lnSpc>
                          <a:spcPct val="150000"/>
                        </a:lnSpc>
                        <a:spcAft>
                          <a:spcPts val="0"/>
                        </a:spcAft>
                      </a:pPr>
                      <a:r>
                        <a:rPr lang="en-US" sz="1400" b="0" dirty="0">
                          <a:solidFill>
                            <a:schemeClr val="tx1"/>
                          </a:solidFill>
                          <a:effectLst/>
                          <a:latin typeface="+mn-lt"/>
                          <a:cs typeface="Arial" panose="020B0604020202020204" pitchFamily="34" charset="0"/>
                        </a:rPr>
                        <a:t>Research, Policy and Legislation</a:t>
                      </a:r>
                    </a:p>
                  </a:txBody>
                  <a:tcPr marL="38576" marR="38576" marT="0" marB="0">
                    <a:solidFill>
                      <a:schemeClr val="bg1"/>
                    </a:solidFill>
                  </a:tcPr>
                </a:tc>
                <a:tc>
                  <a:txBody>
                    <a:bodyPr/>
                    <a:lstStyle/>
                    <a:p>
                      <a:pPr algn="ctr">
                        <a:lnSpc>
                          <a:spcPct val="150000"/>
                        </a:lnSpc>
                      </a:pPr>
                      <a:r>
                        <a:rPr lang="en-US" sz="1600" dirty="0">
                          <a:solidFill>
                            <a:schemeClr val="tx1"/>
                          </a:solidFill>
                          <a:effectLst/>
                          <a:latin typeface="Arial" panose="020B0604020202020204" pitchFamily="34" charset="0"/>
                          <a:cs typeface="Arial" panose="020B0604020202020204" pitchFamily="34" charset="0"/>
                        </a:rPr>
                        <a:t>3</a:t>
                      </a:r>
                    </a:p>
                  </a:txBody>
                  <a:tcPr marL="68580" marR="68580" marT="9525" marB="0">
                    <a:solidFill>
                      <a:schemeClr val="bg1"/>
                    </a:solidFill>
                  </a:tcPr>
                </a:tc>
                <a:tc>
                  <a:txBody>
                    <a:bodyPr/>
                    <a:lstStyle/>
                    <a:p>
                      <a:pPr algn="ctr">
                        <a:lnSpc>
                          <a:spcPct val="150000"/>
                        </a:lnSpc>
                      </a:pPr>
                      <a:r>
                        <a:rPr lang="en-US" sz="1600" dirty="0">
                          <a:solidFill>
                            <a:schemeClr val="tx1"/>
                          </a:solidFill>
                          <a:effectLst/>
                          <a:latin typeface="Arial" panose="020B0604020202020204" pitchFamily="34" charset="0"/>
                          <a:cs typeface="Arial" panose="020B0604020202020204" pitchFamily="34" charset="0"/>
                        </a:rPr>
                        <a:t>3 (100%)</a:t>
                      </a:r>
                    </a:p>
                  </a:txBody>
                  <a:tcPr marL="68580" marR="68580" marT="9525" marB="0">
                    <a:solidFill>
                      <a:schemeClr val="bg1"/>
                    </a:solidFill>
                  </a:tcPr>
                </a:tc>
                <a:tc>
                  <a:txBody>
                    <a:bodyPr/>
                    <a:lstStyle/>
                    <a:p>
                      <a:pPr algn="ctr">
                        <a:lnSpc>
                          <a:spcPct val="150000"/>
                        </a:lnSpc>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0 (0%)</a:t>
                      </a:r>
                      <a:endParaRPr lang="en-US" sz="1600" dirty="0">
                        <a:solidFill>
                          <a:schemeClr val="tx1"/>
                        </a:solidFill>
                        <a:effectLst/>
                        <a:latin typeface="Arial" panose="020B0604020202020204" pitchFamily="34" charset="0"/>
                        <a:cs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10002"/>
                  </a:ext>
                </a:extLst>
              </a:tr>
              <a:tr h="659274">
                <a:tc>
                  <a:txBody>
                    <a:bodyPr/>
                    <a:lstStyle/>
                    <a:p>
                      <a:pPr algn="l">
                        <a:lnSpc>
                          <a:spcPct val="150000"/>
                        </a:lnSpc>
                        <a:spcAft>
                          <a:spcPts val="0"/>
                        </a:spcAft>
                      </a:pPr>
                      <a:r>
                        <a:rPr lang="en-US" sz="1400" b="0" dirty="0">
                          <a:solidFill>
                            <a:schemeClr val="tx1"/>
                          </a:solidFill>
                          <a:effectLst/>
                          <a:latin typeface="+mn-lt"/>
                          <a:cs typeface="Arial" panose="020B0604020202020204" pitchFamily="34" charset="0"/>
                        </a:rPr>
                        <a:t>Institutional Support and Coordination</a:t>
                      </a:r>
                    </a:p>
                  </a:txBody>
                  <a:tcPr marL="38576" marR="38576" marT="0" marB="0">
                    <a:solidFill>
                      <a:schemeClr val="bg1"/>
                    </a:solidFill>
                  </a:tcPr>
                </a:tc>
                <a:tc>
                  <a:txBody>
                    <a:bodyPr/>
                    <a:lstStyle/>
                    <a:p>
                      <a:pPr algn="ctr">
                        <a:lnSpc>
                          <a:spcPct val="150000"/>
                        </a:lnSpc>
                      </a:pPr>
                      <a:r>
                        <a:rPr lang="en-US" sz="1600" dirty="0">
                          <a:solidFill>
                            <a:schemeClr val="tx1"/>
                          </a:solidFill>
                          <a:effectLst/>
                          <a:latin typeface="Arial" panose="020B0604020202020204" pitchFamily="34" charset="0"/>
                          <a:cs typeface="Arial" panose="020B0604020202020204" pitchFamily="34" charset="0"/>
                        </a:rPr>
                        <a:t>7</a:t>
                      </a:r>
                    </a:p>
                  </a:txBody>
                  <a:tcPr marL="68580" marR="68580" marT="9525" marB="0">
                    <a:solidFill>
                      <a:schemeClr val="bg1"/>
                    </a:solidFill>
                  </a:tcPr>
                </a:tc>
                <a:tc>
                  <a:txBody>
                    <a:bodyPr/>
                    <a:lstStyle/>
                    <a:p>
                      <a:pPr algn="ctr">
                        <a:lnSpc>
                          <a:spcPct val="150000"/>
                        </a:lnSpc>
                      </a:pPr>
                      <a:r>
                        <a:rPr lang="en-US" sz="1600" dirty="0">
                          <a:solidFill>
                            <a:schemeClr val="tx1"/>
                          </a:solidFill>
                          <a:effectLst/>
                          <a:latin typeface="Arial" panose="020B0604020202020204" pitchFamily="34" charset="0"/>
                          <a:cs typeface="Arial" panose="020B0604020202020204" pitchFamily="34" charset="0"/>
                        </a:rPr>
                        <a:t>5 (71%)</a:t>
                      </a:r>
                    </a:p>
                  </a:txBody>
                  <a:tcPr marL="68580" marR="68580" marT="9525" marB="0">
                    <a:solidFill>
                      <a:schemeClr val="bg1"/>
                    </a:solidFill>
                  </a:tcPr>
                </a:tc>
                <a:tc>
                  <a:txBody>
                    <a:bodyPr/>
                    <a:lstStyle/>
                    <a:p>
                      <a:pPr algn="ctr">
                        <a:lnSpc>
                          <a:spcPct val="150000"/>
                        </a:lnSpc>
                      </a:pPr>
                      <a:r>
                        <a:rPr lang="en-US" sz="1600" dirty="0">
                          <a:solidFill>
                            <a:schemeClr val="tx1"/>
                          </a:solidFill>
                          <a:effectLst/>
                          <a:latin typeface="Arial" panose="020B0604020202020204" pitchFamily="34" charset="0"/>
                          <a:cs typeface="Arial" panose="020B0604020202020204" pitchFamily="34" charset="0"/>
                        </a:rPr>
                        <a:t>2 (29%)</a:t>
                      </a:r>
                    </a:p>
                  </a:txBody>
                  <a:tcPr marL="0" marR="0" marT="0" marB="0">
                    <a:solidFill>
                      <a:schemeClr val="bg1"/>
                    </a:solidFill>
                  </a:tcPr>
                </a:tc>
                <a:extLst>
                  <a:ext uri="{0D108BD9-81ED-4DB2-BD59-A6C34878D82A}">
                    <a16:rowId xmlns:a16="http://schemas.microsoft.com/office/drawing/2014/main" val="10003"/>
                  </a:ext>
                </a:extLst>
              </a:tr>
              <a:tr h="659274">
                <a:tc>
                  <a:txBody>
                    <a:bodyPr/>
                    <a:lstStyle/>
                    <a:p>
                      <a:pPr algn="l">
                        <a:lnSpc>
                          <a:spcPct val="150000"/>
                        </a:lnSpc>
                        <a:spcAft>
                          <a:spcPts val="0"/>
                        </a:spcAft>
                      </a:pPr>
                      <a:r>
                        <a:rPr lang="en-US" sz="1400" b="0" dirty="0">
                          <a:solidFill>
                            <a:schemeClr val="tx1"/>
                          </a:solidFill>
                          <a:effectLst/>
                          <a:latin typeface="+mn-lt"/>
                          <a:cs typeface="Arial" panose="020B0604020202020204" pitchFamily="34" charset="0"/>
                        </a:rPr>
                        <a:t>National House of Traditional Leaders</a:t>
                      </a:r>
                    </a:p>
                  </a:txBody>
                  <a:tcPr marL="38576" marR="38576" marT="0" marB="0">
                    <a:solidFill>
                      <a:schemeClr val="bg1"/>
                    </a:solidFill>
                  </a:tcPr>
                </a:tc>
                <a:tc>
                  <a:txBody>
                    <a:bodyPr/>
                    <a:lstStyle/>
                    <a:p>
                      <a:pPr algn="ctr">
                        <a:lnSpc>
                          <a:spcPct val="150000"/>
                        </a:lnSpc>
                      </a:pPr>
                      <a:r>
                        <a:rPr lang="en-US" sz="1600" dirty="0">
                          <a:solidFill>
                            <a:schemeClr val="tx1"/>
                          </a:solidFill>
                          <a:effectLst/>
                          <a:latin typeface="Arial" panose="020B0604020202020204" pitchFamily="34" charset="0"/>
                          <a:cs typeface="Arial" panose="020B0604020202020204" pitchFamily="34" charset="0"/>
                        </a:rPr>
                        <a:t>1</a:t>
                      </a:r>
                    </a:p>
                  </a:txBody>
                  <a:tcPr marL="68580" marR="68580" marT="9525" marB="0">
                    <a:solidFill>
                      <a:schemeClr val="bg1"/>
                    </a:solidFill>
                  </a:tcPr>
                </a:tc>
                <a:tc>
                  <a:txBody>
                    <a:bodyPr/>
                    <a:lstStyle/>
                    <a:p>
                      <a:pPr algn="ctr">
                        <a:lnSpc>
                          <a:spcPct val="150000"/>
                        </a:lnSpc>
                      </a:pPr>
                      <a:r>
                        <a:rPr lang="en-US" sz="1600" dirty="0">
                          <a:solidFill>
                            <a:schemeClr val="tx1"/>
                          </a:solidFill>
                          <a:effectLst/>
                          <a:latin typeface="Arial" panose="020B0604020202020204" pitchFamily="34" charset="0"/>
                          <a:cs typeface="Arial" panose="020B0604020202020204" pitchFamily="34" charset="0"/>
                        </a:rPr>
                        <a:t>1 (100%)</a:t>
                      </a:r>
                    </a:p>
                  </a:txBody>
                  <a:tcPr marL="68580" marR="68580" marT="9525" marB="0">
                    <a:solidFill>
                      <a:schemeClr val="bg1"/>
                    </a:solidFill>
                  </a:tcPr>
                </a:tc>
                <a:tc>
                  <a:txBody>
                    <a:bodyPr/>
                    <a:lstStyle/>
                    <a:p>
                      <a:pPr algn="ctr">
                        <a:lnSpc>
                          <a:spcPct val="150000"/>
                        </a:lnSpc>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0 (0%)</a:t>
                      </a:r>
                      <a:endParaRPr lang="en-US" sz="1600" dirty="0">
                        <a:solidFill>
                          <a:schemeClr val="tx1"/>
                        </a:solidFill>
                        <a:effectLst/>
                        <a:latin typeface="Arial" panose="020B0604020202020204" pitchFamily="34" charset="0"/>
                        <a:cs typeface="Arial" panose="020B0604020202020204" pitchFamily="34" charset="0"/>
                      </a:endParaRPr>
                    </a:p>
                  </a:txBody>
                  <a:tcPr marL="0" marR="0" marT="0" marB="0">
                    <a:solidFill>
                      <a:schemeClr val="bg1"/>
                    </a:solidFill>
                  </a:tcPr>
                </a:tc>
                <a:extLst>
                  <a:ext uri="{0D108BD9-81ED-4DB2-BD59-A6C34878D82A}">
                    <a16:rowId xmlns:a16="http://schemas.microsoft.com/office/drawing/2014/main" val="10004"/>
                  </a:ext>
                </a:extLst>
              </a:tr>
              <a:tr h="520908">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ZA" sz="1600" b="1" u="none" strike="noStrike" dirty="0">
                          <a:solidFill>
                            <a:schemeClr val="tx1"/>
                          </a:solidFill>
                          <a:effectLst/>
                          <a:latin typeface="Arial" pitchFamily="34" charset="0"/>
                          <a:cs typeface="Arial" pitchFamily="34" charset="0"/>
                        </a:rPr>
                        <a:t>Total </a:t>
                      </a:r>
                      <a:endParaRPr lang="en-ZA" sz="1600" b="1" i="0" u="none" strike="noStrike" dirty="0">
                        <a:solidFill>
                          <a:schemeClr val="tx1"/>
                        </a:solidFill>
                        <a:effectLst/>
                        <a:latin typeface="Arial" pitchFamily="34" charset="0"/>
                        <a:cs typeface="Arial" pitchFamily="34" charset="0"/>
                      </a:endParaRPr>
                    </a:p>
                    <a:p>
                      <a:pPr algn="l" rtl="0" fontAlgn="ctr"/>
                      <a:endParaRPr lang="en-ZA" sz="1600" b="1" i="0" u="none" strike="noStrike" dirty="0">
                        <a:solidFill>
                          <a:schemeClr val="tx1"/>
                        </a:solidFill>
                        <a:effectLst/>
                        <a:latin typeface="+mn-lt"/>
                        <a:cs typeface="Arial" pitchFamily="34" charset="0"/>
                      </a:endParaRPr>
                    </a:p>
                  </a:txBody>
                  <a:tcPr marL="0" marR="0" marT="0" marB="0" anchor="ctr">
                    <a:solidFill>
                      <a:schemeClr val="accent3">
                        <a:lumMod val="60000"/>
                        <a:lumOff val="40000"/>
                      </a:schemeClr>
                    </a:solidFill>
                  </a:tcPr>
                </a:tc>
                <a:tc>
                  <a:txBody>
                    <a:bodyPr/>
                    <a:lstStyle/>
                    <a:p>
                      <a:pPr algn="ctr">
                        <a:lnSpc>
                          <a:spcPct val="150000"/>
                        </a:lnSpc>
                      </a:pPr>
                      <a:r>
                        <a:rPr lang="en-US" sz="1600" b="1" dirty="0">
                          <a:solidFill>
                            <a:schemeClr val="tx1"/>
                          </a:solidFill>
                          <a:effectLst/>
                          <a:latin typeface="Arial" panose="020B0604020202020204" pitchFamily="34" charset="0"/>
                          <a:cs typeface="Arial" panose="020B0604020202020204" pitchFamily="34" charset="0"/>
                        </a:rPr>
                        <a:t>14</a:t>
                      </a:r>
                    </a:p>
                  </a:txBody>
                  <a:tcPr marL="68580" marR="68580" marT="9525" marB="0">
                    <a:solidFill>
                      <a:schemeClr val="accent3">
                        <a:lumMod val="60000"/>
                        <a:lumOff val="40000"/>
                      </a:schemeClr>
                    </a:solidFill>
                  </a:tcPr>
                </a:tc>
                <a:tc>
                  <a:txBody>
                    <a:bodyPr/>
                    <a:lstStyle/>
                    <a:p>
                      <a:pPr algn="ctr">
                        <a:lnSpc>
                          <a:spcPct val="150000"/>
                        </a:lnSpc>
                      </a:pPr>
                      <a:r>
                        <a:rPr lang="en-US" sz="1600" b="1" dirty="0">
                          <a:solidFill>
                            <a:schemeClr val="tx1"/>
                          </a:solidFill>
                          <a:effectLst/>
                          <a:latin typeface="Arial" panose="020B0604020202020204" pitchFamily="34" charset="0"/>
                          <a:cs typeface="Arial" panose="020B0604020202020204" pitchFamily="34" charset="0"/>
                        </a:rPr>
                        <a:t>12 (86%)</a:t>
                      </a:r>
                    </a:p>
                  </a:txBody>
                  <a:tcPr marL="68580" marR="68580" marT="9525" marB="0">
                    <a:solidFill>
                      <a:schemeClr val="accent3">
                        <a:lumMod val="60000"/>
                        <a:lumOff val="40000"/>
                      </a:schemeClr>
                    </a:solidFill>
                  </a:tcPr>
                </a:tc>
                <a:tc>
                  <a:txBody>
                    <a:bodyPr/>
                    <a:lstStyle/>
                    <a:p>
                      <a:pPr algn="ctr">
                        <a:lnSpc>
                          <a:spcPct val="150000"/>
                        </a:lnSpc>
                      </a:pP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2 (14%)</a:t>
                      </a:r>
                      <a:endParaRPr lang="en-US" sz="1600" b="1" dirty="0">
                        <a:solidFill>
                          <a:schemeClr val="tx1"/>
                        </a:solidFill>
                        <a:effectLst/>
                        <a:latin typeface="Arial" panose="020B0604020202020204" pitchFamily="34" charset="0"/>
                        <a:cs typeface="Arial" panose="020B0604020202020204" pitchFamily="34" charset="0"/>
                      </a:endParaRPr>
                    </a:p>
                  </a:txBody>
                  <a:tcPr marL="0" marR="0" marT="0" marB="0">
                    <a:solidFill>
                      <a:schemeClr val="accent3">
                        <a:lumMod val="60000"/>
                        <a:lumOff val="40000"/>
                      </a:schemeClr>
                    </a:solidFill>
                  </a:tcPr>
                </a:tc>
                <a:extLst>
                  <a:ext uri="{0D108BD9-81ED-4DB2-BD59-A6C34878D82A}">
                    <a16:rowId xmlns:a16="http://schemas.microsoft.com/office/drawing/2014/main" val="2871896726"/>
                  </a:ext>
                </a:extLst>
              </a:tr>
            </a:tbl>
          </a:graphicData>
        </a:graphic>
      </p:graphicFrame>
      <p:sp>
        <p:nvSpPr>
          <p:cNvPr id="9" name="Title 1"/>
          <p:cNvSpPr txBox="1">
            <a:spLocks/>
          </p:cNvSpPr>
          <p:nvPr/>
        </p:nvSpPr>
        <p:spPr bwMode="auto">
          <a:xfrm>
            <a:off x="791966" y="533320"/>
            <a:ext cx="7775154" cy="573528"/>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Autofit/>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lang="en-US" sz="2000" dirty="0">
                <a:effectLst/>
                <a:ea typeface="MS PGothic" pitchFamily="34" charset="-128"/>
              </a:rPr>
              <a:t>Performance on the 2019/2020 Strategic Objectives Annual Targets (SOATs) per programme</a:t>
            </a:r>
          </a:p>
        </p:txBody>
      </p:sp>
      <p:sp>
        <p:nvSpPr>
          <p:cNvPr id="2" name="TextBox 1"/>
          <p:cNvSpPr txBox="1"/>
          <p:nvPr/>
        </p:nvSpPr>
        <p:spPr>
          <a:xfrm>
            <a:off x="8244408" y="6021288"/>
            <a:ext cx="269626" cy="276999"/>
          </a:xfrm>
          <a:prstGeom prst="rect">
            <a:avLst/>
          </a:prstGeom>
          <a:noFill/>
        </p:spPr>
        <p:txBody>
          <a:bodyPr wrap="none" rtlCol="0">
            <a:spAutoFit/>
          </a:bodyPr>
          <a:lstStyle/>
          <a:p>
            <a:r>
              <a:rPr lang="en-ZA" sz="1200" dirty="0"/>
              <a:t>5</a:t>
            </a:r>
          </a:p>
        </p:txBody>
      </p:sp>
    </p:spTree>
    <p:extLst>
      <p:ext uri="{BB962C8B-B14F-4D97-AF65-F5344CB8AC3E}">
        <p14:creationId xmlns:p14="http://schemas.microsoft.com/office/powerpoint/2010/main" val="3768304789"/>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5"/>
          <p:cNvSpPr>
            <a:spLocks noGrp="1"/>
          </p:cNvSpPr>
          <p:nvPr>
            <p:ph type="title"/>
          </p:nvPr>
        </p:nvSpPr>
        <p:spPr>
          <a:xfrm>
            <a:off x="3326606" y="3508772"/>
            <a:ext cx="4371975" cy="361950"/>
          </a:xfrm>
        </p:spPr>
        <p:txBody>
          <a:bodyPr rtlCol="0">
            <a:normAutofit fontScale="90000"/>
          </a:bodyPr>
          <a:lstStyle/>
          <a:p>
            <a:pPr>
              <a:defRPr/>
            </a:pPr>
            <a:r>
              <a:rPr lang="en-US" sz="1575"/>
              <a:t/>
            </a:r>
            <a:br>
              <a:rPr lang="en-US" sz="1575"/>
            </a:br>
            <a:r>
              <a:rPr lang="en-US" sz="1575"/>
              <a:t/>
            </a:r>
            <a:br>
              <a:rPr lang="en-US" sz="1575"/>
            </a:br>
            <a:r>
              <a:rPr lang="en-US" sz="1575"/>
              <a:t/>
            </a:r>
            <a:br>
              <a:rPr lang="en-US" sz="1575"/>
            </a:br>
            <a:r>
              <a:rPr lang="en-US" sz="1575"/>
              <a:t/>
            </a:r>
            <a:br>
              <a:rPr lang="en-US" sz="1575"/>
            </a:br>
            <a:r>
              <a:rPr lang="en-US"/>
              <a:t/>
            </a:r>
            <a:br>
              <a:rPr lang="en-US"/>
            </a:br>
            <a:endParaRPr lang="en-US" sz="1575"/>
          </a:p>
        </p:txBody>
      </p:sp>
      <p:sp>
        <p:nvSpPr>
          <p:cNvPr id="41988" name="Slide Number Placeholder 3"/>
          <p:cNvSpPr>
            <a:spLocks noGrp="1"/>
          </p:cNvSpPr>
          <p:nvPr>
            <p:ph type="sldNum" sz="quarter" idx="11"/>
          </p:nvPr>
        </p:nvSpPr>
        <p:spPr bwMode="auto">
          <a:xfrm>
            <a:off x="2101454" y="5042297"/>
            <a:ext cx="257175" cy="2571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417910" indent="-160735">
              <a:spcBef>
                <a:spcPct val="20000"/>
              </a:spcBef>
              <a:buFont typeface="Arial" panose="020B0604020202020204" pitchFamily="34" charset="0"/>
              <a:buChar char="–"/>
              <a:defRPr sz="1575">
                <a:solidFill>
                  <a:schemeClr val="tx1"/>
                </a:solidFill>
                <a:latin typeface="Calibri" panose="020F0502020204030204" pitchFamily="34" charset="0"/>
              </a:defRPr>
            </a:lvl2pPr>
            <a:lvl3pPr marL="642938" indent="-128588">
              <a:spcBef>
                <a:spcPct val="20000"/>
              </a:spcBef>
              <a:buFont typeface="Arial" panose="020B0604020202020204" pitchFamily="34" charset="0"/>
              <a:buChar char="•"/>
              <a:defRPr sz="1350">
                <a:solidFill>
                  <a:schemeClr val="tx1"/>
                </a:solidFill>
                <a:latin typeface="Calibri" panose="020F0502020204030204" pitchFamily="34" charset="0"/>
              </a:defRPr>
            </a:lvl3pPr>
            <a:lvl4pPr marL="900113" indent="-128588">
              <a:spcBef>
                <a:spcPct val="20000"/>
              </a:spcBef>
              <a:buFont typeface="Arial" panose="020B0604020202020204" pitchFamily="34" charset="0"/>
              <a:buChar char="–"/>
              <a:defRPr sz="1125">
                <a:solidFill>
                  <a:schemeClr val="tx1"/>
                </a:solidFill>
                <a:latin typeface="Calibri" panose="020F0502020204030204" pitchFamily="34" charset="0"/>
              </a:defRPr>
            </a:lvl4pPr>
            <a:lvl5pPr marL="1157288" indent="-128588">
              <a:spcBef>
                <a:spcPct val="20000"/>
              </a:spcBef>
              <a:buFont typeface="Arial" panose="020B0604020202020204" pitchFamily="34" charset="0"/>
              <a:buChar char="»"/>
              <a:defRPr sz="1125">
                <a:solidFill>
                  <a:schemeClr val="tx1"/>
                </a:solidFill>
                <a:latin typeface="Calibri" panose="020F0502020204030204" pitchFamily="34" charset="0"/>
              </a:defRPr>
            </a:lvl5pPr>
            <a:lvl6pPr marL="1414463"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671638"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928813"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2185988"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EB0631E-0C13-4F9A-82DD-D71FAD68211C}" type="slidenum">
              <a:rPr kumimoji="0" lang="en-US" altLang="en-US" sz="788" b="0" i="0" u="none" strike="noStrike" kern="1200" cap="none" spc="0" normalizeH="0" baseline="0" noProof="0">
                <a:ln>
                  <a:noFill/>
                </a:ln>
                <a:solidFill>
                  <a:srgbClr val="FFFFFF"/>
                </a:solidFill>
                <a:effectLst/>
                <a:uLnTx/>
                <a:uFillTx/>
                <a:latin typeface="Franklin Gothic Book" panose="020B05030201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788" b="0" i="0" u="none" strike="noStrike" kern="1200" cap="none" spc="0" normalizeH="0" baseline="0" noProof="0">
              <a:ln>
                <a:noFill/>
              </a:ln>
              <a:solidFill>
                <a:srgbClr val="FFFFFF"/>
              </a:solidFill>
              <a:effectLst/>
              <a:uLnTx/>
              <a:uFillTx/>
              <a:latin typeface="Franklin Gothic Book" panose="020B0503020102020204" pitchFamily="34" charset="0"/>
              <a:ea typeface="ＭＳ Ｐゴシック" panose="020B0600070205080204" pitchFamily="34" charset="-128"/>
              <a:cs typeface="Arial" panose="020B0604020202020204" pitchFamily="34" charset="0"/>
            </a:endParaRPr>
          </a:p>
        </p:txBody>
      </p:sp>
      <p:sp>
        <p:nvSpPr>
          <p:cNvPr id="9" name="Title 1"/>
          <p:cNvSpPr txBox="1">
            <a:spLocks/>
          </p:cNvSpPr>
          <p:nvPr/>
        </p:nvSpPr>
        <p:spPr bwMode="auto">
          <a:xfrm>
            <a:off x="251520" y="311863"/>
            <a:ext cx="8712968" cy="794985"/>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Autofit/>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lang="en-ZA" sz="2000">
                <a:effectLst/>
                <a:ea typeface="MS PGothic" pitchFamily="34" charset="-128"/>
              </a:rPr>
              <a:t>SUMMARY OF OVERALL DTA PERFORMANCE ON 2019/20 SOATS ANNUAL TARGETS </a:t>
            </a:r>
            <a:endParaRPr lang="en-US" sz="2000" dirty="0">
              <a:effectLst/>
              <a:ea typeface="MS PGothic" pitchFamily="34" charset="-128"/>
            </a:endParaRPr>
          </a:p>
        </p:txBody>
      </p:sp>
      <p:sp>
        <p:nvSpPr>
          <p:cNvPr id="2" name="TextBox 1"/>
          <p:cNvSpPr txBox="1"/>
          <p:nvPr/>
        </p:nvSpPr>
        <p:spPr>
          <a:xfrm>
            <a:off x="251520" y="1106848"/>
            <a:ext cx="8712968" cy="1323439"/>
          </a:xfrm>
          <a:prstGeom prst="rect">
            <a:avLst/>
          </a:prstGeom>
          <a:noFill/>
        </p:spPr>
        <p:txBody>
          <a:bodyPr wrap="square" rtlCol="0">
            <a:spAutoFit/>
          </a:bodyPr>
          <a:lstStyle/>
          <a:p>
            <a:pPr marL="285750" lvl="0" indent="-285750">
              <a:buFont typeface="Wingdings" panose="05000000000000000000" pitchFamily="2" charset="2"/>
              <a:buChar char="q"/>
            </a:pPr>
            <a:r>
              <a:rPr lang="en-ZA" sz="1600" b="1" dirty="0">
                <a:solidFill>
                  <a:prstClr val="black"/>
                </a:solidFill>
                <a:ea typeface="MS PGothic" pitchFamily="34" charset="-128"/>
              </a:rPr>
              <a:t>The Department had 14 </a:t>
            </a:r>
            <a:r>
              <a:rPr lang="en-US" sz="1600" b="1" dirty="0">
                <a:solidFill>
                  <a:prstClr val="black"/>
                </a:solidFill>
                <a:ea typeface="MS PGothic" pitchFamily="34" charset="-128"/>
              </a:rPr>
              <a:t>Strategic Objectives Annual Targets (</a:t>
            </a:r>
            <a:r>
              <a:rPr lang="en-US" sz="1600" b="1" dirty="0" err="1">
                <a:solidFill>
                  <a:prstClr val="black"/>
                </a:solidFill>
                <a:ea typeface="MS PGothic" pitchFamily="34" charset="-128"/>
              </a:rPr>
              <a:t>SOATS</a:t>
            </a:r>
            <a:r>
              <a:rPr lang="en-US" sz="1600" b="1" dirty="0">
                <a:solidFill>
                  <a:prstClr val="black"/>
                </a:solidFill>
                <a:ea typeface="MS PGothic" pitchFamily="34" charset="-128"/>
              </a:rPr>
              <a:t>)</a:t>
            </a:r>
            <a:r>
              <a:rPr lang="en-ZA" sz="1600" b="1" dirty="0">
                <a:solidFill>
                  <a:prstClr val="black"/>
                </a:solidFill>
                <a:ea typeface="MS PGothic" pitchFamily="34" charset="-128"/>
              </a:rPr>
              <a:t> for the 2019/20 FY of which</a:t>
            </a:r>
            <a:r>
              <a:rPr lang="en-ZA" sz="1600" b="1" dirty="0">
                <a:solidFill>
                  <a:srgbClr val="00B050"/>
                </a:solidFill>
                <a:ea typeface="MS PGothic" pitchFamily="34" charset="-128"/>
              </a:rPr>
              <a:t>:</a:t>
            </a:r>
          </a:p>
          <a:p>
            <a:pPr lvl="0"/>
            <a:endParaRPr lang="en-ZA" sz="1600" b="1" dirty="0">
              <a:solidFill>
                <a:srgbClr val="00B050"/>
              </a:solidFill>
              <a:ea typeface="MS PGothic" pitchFamily="34" charset="-128"/>
            </a:endParaRPr>
          </a:p>
          <a:p>
            <a:pPr marL="285750" lvl="0" indent="-285750">
              <a:buFont typeface="Wingdings" panose="05000000000000000000" pitchFamily="2" charset="2"/>
              <a:buChar char="ü"/>
            </a:pPr>
            <a:r>
              <a:rPr lang="en-ZA" sz="1600" b="1" dirty="0">
                <a:solidFill>
                  <a:prstClr val="black"/>
                </a:solidFill>
                <a:ea typeface="MS PGothic" pitchFamily="34" charset="-128"/>
              </a:rPr>
              <a:t>12 of 14 (86%) were </a:t>
            </a:r>
            <a:r>
              <a:rPr lang="en-ZA" sz="1600" b="1" dirty="0">
                <a:solidFill>
                  <a:srgbClr val="00B050"/>
                </a:solidFill>
                <a:ea typeface="MS PGothic" pitchFamily="34" charset="-128"/>
              </a:rPr>
              <a:t>achieved </a:t>
            </a:r>
          </a:p>
          <a:p>
            <a:pPr marL="285750" lvl="0" indent="-285750">
              <a:buFont typeface="Wingdings" panose="05000000000000000000" pitchFamily="2" charset="2"/>
              <a:buChar char="ü"/>
            </a:pPr>
            <a:r>
              <a:rPr lang="en-ZA" sz="1600" b="1" dirty="0">
                <a:solidFill>
                  <a:prstClr val="black"/>
                </a:solidFill>
                <a:ea typeface="MS PGothic" pitchFamily="34" charset="-128"/>
              </a:rPr>
              <a:t>2 of 14 (14%) were </a:t>
            </a:r>
            <a:r>
              <a:rPr lang="en-ZA" sz="1600" b="1" dirty="0">
                <a:solidFill>
                  <a:srgbClr val="FF0000"/>
                </a:solidFill>
                <a:ea typeface="MS PGothic" pitchFamily="34" charset="-128"/>
              </a:rPr>
              <a:t>not achieved</a:t>
            </a:r>
          </a:p>
        </p:txBody>
      </p:sp>
      <p:graphicFrame>
        <p:nvGraphicFramePr>
          <p:cNvPr id="11" name="Chart 10"/>
          <p:cNvGraphicFramePr>
            <a:graphicFrameLocks/>
          </p:cNvGraphicFramePr>
          <p:nvPr>
            <p:extLst>
              <p:ext uri="{D42A27DB-BD31-4B8C-83A1-F6EECF244321}">
                <p14:modId xmlns:p14="http://schemas.microsoft.com/office/powerpoint/2010/main" val="70286938"/>
              </p:ext>
            </p:extLst>
          </p:nvPr>
        </p:nvGraphicFramePr>
        <p:xfrm>
          <a:off x="683568" y="2708920"/>
          <a:ext cx="7776864" cy="302433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316416" y="6381328"/>
            <a:ext cx="269626" cy="276999"/>
          </a:xfrm>
          <a:prstGeom prst="rect">
            <a:avLst/>
          </a:prstGeom>
          <a:noFill/>
        </p:spPr>
        <p:txBody>
          <a:bodyPr wrap="none" rtlCol="0">
            <a:spAutoFit/>
          </a:bodyPr>
          <a:lstStyle/>
          <a:p>
            <a:r>
              <a:rPr lang="en-ZA" sz="1200" dirty="0"/>
              <a:t>6</a:t>
            </a:r>
          </a:p>
        </p:txBody>
      </p:sp>
    </p:spTree>
    <p:extLst>
      <p:ext uri="{BB962C8B-B14F-4D97-AF65-F5344CB8AC3E}">
        <p14:creationId xmlns:p14="http://schemas.microsoft.com/office/powerpoint/2010/main" val="1773418805"/>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656124137"/>
              </p:ext>
            </p:extLst>
          </p:nvPr>
        </p:nvGraphicFramePr>
        <p:xfrm>
          <a:off x="0" y="944395"/>
          <a:ext cx="9144000" cy="4069685"/>
        </p:xfrm>
        <a:graphic>
          <a:graphicData uri="http://schemas.openxmlformats.org/drawingml/2006/table">
            <a:tbl>
              <a:tblPr firstRow="1" bandRow="1"/>
              <a:tblGrid>
                <a:gridCol w="1738115">
                  <a:extLst>
                    <a:ext uri="{9D8B030D-6E8A-4147-A177-3AD203B41FA5}">
                      <a16:colId xmlns:a16="http://schemas.microsoft.com/office/drawing/2014/main" val="528918618"/>
                    </a:ext>
                  </a:extLst>
                </a:gridCol>
                <a:gridCol w="2244642">
                  <a:extLst>
                    <a:ext uri="{9D8B030D-6E8A-4147-A177-3AD203B41FA5}">
                      <a16:colId xmlns:a16="http://schemas.microsoft.com/office/drawing/2014/main" val="20001"/>
                    </a:ext>
                  </a:extLst>
                </a:gridCol>
                <a:gridCol w="2440714">
                  <a:extLst>
                    <a:ext uri="{9D8B030D-6E8A-4147-A177-3AD203B41FA5}">
                      <a16:colId xmlns:a16="http://schemas.microsoft.com/office/drawing/2014/main" val="722548531"/>
                    </a:ext>
                  </a:extLst>
                </a:gridCol>
                <a:gridCol w="2720529">
                  <a:extLst>
                    <a:ext uri="{9D8B030D-6E8A-4147-A177-3AD203B41FA5}">
                      <a16:colId xmlns:a16="http://schemas.microsoft.com/office/drawing/2014/main" val="1875264713"/>
                    </a:ext>
                  </a:extLst>
                </a:gridCol>
              </a:tblGrid>
              <a:tr h="4406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Programme/Entity</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Strategic objectives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2019/20 SOATs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 </a:t>
                      </a:r>
                    </a:p>
                  </a:txBody>
                  <a:tcPr marL="51435" marR="51435" marT="25725" marB="25725">
                    <a:solidFill>
                      <a:srgbClr val="92D050"/>
                    </a:solidFill>
                  </a:tcPr>
                </a:tc>
                <a:extLst>
                  <a:ext uri="{0D108BD9-81ED-4DB2-BD59-A6C34878D82A}">
                    <a16:rowId xmlns:a16="http://schemas.microsoft.com/office/drawing/2014/main" val="10000"/>
                  </a:ext>
                </a:extLst>
              </a:tr>
              <a:tr h="681791">
                <a:tc rowSpan="3">
                  <a:txBody>
                    <a:bodyPr/>
                    <a:lstStyle/>
                    <a:p>
                      <a:r>
                        <a:rPr lang="en-ZA" sz="1400" b="1" dirty="0">
                          <a:latin typeface="+mj-lt"/>
                        </a:rPr>
                        <a:t>Administration</a:t>
                      </a:r>
                    </a:p>
                  </a:txBody>
                  <a:tcPr marL="51435" marR="51435" marT="25725" marB="25725">
                    <a:solidFill>
                      <a:schemeClr val="bg1"/>
                    </a:solidFill>
                  </a:tcPr>
                </a:tc>
                <a:tc rowSpan="3">
                  <a:txBody>
                    <a:bodyPr/>
                    <a:lstStyle/>
                    <a:p>
                      <a:pPr algn="just"/>
                      <a:r>
                        <a:rPr lang="en-ZA" sz="1400" kern="1200" dirty="0">
                          <a:solidFill>
                            <a:schemeClr val="tx1"/>
                          </a:solidFill>
                          <a:effectLst/>
                          <a:latin typeface="+mn-lt"/>
                          <a:ea typeface="+mn-ea"/>
                          <a:cs typeface="+mn-cs"/>
                        </a:rPr>
                        <a:t>To promote</a:t>
                      </a:r>
                      <a:r>
                        <a:rPr lang="en-ZA" sz="1400" kern="1200" baseline="0" dirty="0">
                          <a:solidFill>
                            <a:schemeClr val="tx1"/>
                          </a:solidFill>
                          <a:effectLst/>
                          <a:latin typeface="+mn-lt"/>
                          <a:ea typeface="+mn-ea"/>
                          <a:cs typeface="+mn-cs"/>
                        </a:rPr>
                        <a:t> </a:t>
                      </a:r>
                      <a:r>
                        <a:rPr lang="en-ZA" sz="1400" kern="1200" dirty="0">
                          <a:solidFill>
                            <a:schemeClr val="tx1"/>
                          </a:solidFill>
                          <a:effectLst/>
                          <a:latin typeface="+mn-lt"/>
                          <a:ea typeface="+mn-ea"/>
                          <a:cs typeface="+mn-cs"/>
                        </a:rPr>
                        <a:t>sound business</a:t>
                      </a:r>
                      <a:r>
                        <a:rPr lang="en-ZA" sz="1400" kern="1200" baseline="0" dirty="0">
                          <a:solidFill>
                            <a:schemeClr val="tx1"/>
                          </a:solidFill>
                          <a:effectLst/>
                          <a:latin typeface="+mn-lt"/>
                          <a:ea typeface="+mn-ea"/>
                          <a:cs typeface="+mn-cs"/>
                        </a:rPr>
                        <a:t> </a:t>
                      </a:r>
                      <a:r>
                        <a:rPr lang="en-ZA" sz="1400" kern="1200" dirty="0">
                          <a:solidFill>
                            <a:schemeClr val="tx1"/>
                          </a:solidFill>
                          <a:effectLst/>
                          <a:latin typeface="+mn-lt"/>
                          <a:ea typeface="+mn-ea"/>
                          <a:cs typeface="+mn-cs"/>
                        </a:rPr>
                        <a:t>management</a:t>
                      </a:r>
                    </a:p>
                    <a:p>
                      <a:pPr algn="just"/>
                      <a:r>
                        <a:rPr lang="en-ZA" sz="1400" kern="1200" dirty="0">
                          <a:solidFill>
                            <a:schemeClr val="tx1"/>
                          </a:solidFill>
                          <a:effectLst/>
                          <a:latin typeface="+mn-lt"/>
                          <a:ea typeface="+mn-ea"/>
                          <a:cs typeface="+mn-cs"/>
                        </a:rPr>
                        <a:t>and leadership</a:t>
                      </a:r>
                      <a:r>
                        <a:rPr lang="en-ZA" sz="1400" kern="1200" baseline="0" dirty="0">
                          <a:solidFill>
                            <a:schemeClr val="tx1"/>
                          </a:solidFill>
                          <a:effectLst/>
                          <a:latin typeface="+mn-lt"/>
                          <a:ea typeface="+mn-ea"/>
                          <a:cs typeface="+mn-cs"/>
                        </a:rPr>
                        <a:t> </a:t>
                      </a:r>
                      <a:r>
                        <a:rPr lang="en-ZA" sz="1400" kern="1200" dirty="0">
                          <a:solidFill>
                            <a:schemeClr val="tx1"/>
                          </a:solidFill>
                          <a:effectLst/>
                          <a:latin typeface="+mn-lt"/>
                          <a:ea typeface="+mn-ea"/>
                          <a:cs typeface="+mn-cs"/>
                        </a:rPr>
                        <a:t>within the</a:t>
                      </a:r>
                    </a:p>
                    <a:p>
                      <a:pPr algn="just"/>
                      <a:r>
                        <a:rPr lang="en-ZA" sz="1400" kern="1200" dirty="0">
                          <a:solidFill>
                            <a:schemeClr val="tx1"/>
                          </a:solidFill>
                          <a:effectLst/>
                          <a:latin typeface="+mn-lt"/>
                          <a:ea typeface="+mn-ea"/>
                          <a:cs typeface="+mn-cs"/>
                        </a:rPr>
                        <a:t>Department</a:t>
                      </a:r>
                      <a:endParaRPr lang="en-ZA" sz="1400" dirty="0">
                        <a:latin typeface="+mn-lt"/>
                      </a:endParaRPr>
                    </a:p>
                  </a:txBody>
                  <a:tcPr marL="51435" marR="51435" marT="25725" marB="25725">
                    <a:solidFill>
                      <a:schemeClr val="bg1"/>
                    </a:solidFill>
                  </a:tcPr>
                </a:tc>
                <a:tc>
                  <a:txBody>
                    <a:bodyPr/>
                    <a:lstStyle/>
                    <a:p>
                      <a:r>
                        <a:rPr lang="en-ZA" sz="1400" b="0" i="0" u="none" strike="noStrike" kern="1200" baseline="0" dirty="0">
                          <a:solidFill>
                            <a:schemeClr val="tx1"/>
                          </a:solidFill>
                          <a:latin typeface="+mj-lt"/>
                          <a:ea typeface="+mn-ea"/>
                          <a:cs typeface="+mn-cs"/>
                        </a:rPr>
                        <a:t>Unqualified audit outcome</a:t>
                      </a:r>
                    </a:p>
                    <a:p>
                      <a:pPr marL="0" marR="0" lvl="0" indent="0" algn="l" defTabSz="457200" rtl="0" eaLnBrk="1" fontAlgn="auto" latinLnBrk="0" hangingPunct="1">
                        <a:lnSpc>
                          <a:spcPct val="100000"/>
                        </a:lnSpc>
                        <a:spcBef>
                          <a:spcPts val="0"/>
                        </a:spcBef>
                        <a:spcAft>
                          <a:spcPts val="0"/>
                        </a:spcAft>
                        <a:buClrTx/>
                        <a:buSzTx/>
                        <a:buFontTx/>
                        <a:buNone/>
                        <a:tabLst/>
                        <a:defRPr/>
                      </a:pPr>
                      <a:r>
                        <a:rPr lang="en-ZA" sz="1400" b="0" i="0" u="none" strike="noStrike" kern="1200" baseline="0" dirty="0">
                          <a:solidFill>
                            <a:schemeClr val="tx1"/>
                          </a:solidFill>
                          <a:latin typeface="+mj-lt"/>
                          <a:ea typeface="+mn-ea"/>
                          <a:cs typeface="+mn-cs"/>
                        </a:rPr>
                        <a:t>for both financial and predetermined performance</a:t>
                      </a:r>
                      <a:endParaRPr lang="en-US" sz="1400" dirty="0">
                        <a:solidFill>
                          <a:schemeClr val="tx1"/>
                        </a:solidFill>
                        <a:latin typeface="+mj-lt"/>
                      </a:endParaRPr>
                    </a:p>
                    <a:p>
                      <a:r>
                        <a:rPr lang="en-ZA" sz="1400" b="0" i="0" u="none" strike="noStrike" kern="1200" baseline="0" dirty="0">
                          <a:solidFill>
                            <a:schemeClr val="tx1"/>
                          </a:solidFill>
                          <a:latin typeface="+mj-lt"/>
                          <a:ea typeface="+mn-ea"/>
                          <a:cs typeface="+mn-cs"/>
                        </a:rPr>
                        <a:t>Objectives</a:t>
                      </a:r>
                      <a:endParaRPr lang="en-US" sz="1400" dirty="0">
                        <a:solidFill>
                          <a:schemeClr val="tx1"/>
                        </a:solidFill>
                        <a:latin typeface="+mj-lt"/>
                      </a:endParaRPr>
                    </a:p>
                  </a:txBody>
                  <a:tcPr marL="51435" marR="51435" marT="25725" marB="25725">
                    <a:solidFill>
                      <a:schemeClr val="bg1"/>
                    </a:solidFill>
                  </a:tcPr>
                </a:tc>
                <a:tc>
                  <a:txBody>
                    <a:bodyPr/>
                    <a:lstStyle/>
                    <a:p>
                      <a:pPr marL="0" indent="0">
                        <a:buFont typeface="Arial" panose="020B0604020202020204" pitchFamily="34" charset="0"/>
                        <a:buNone/>
                      </a:pPr>
                      <a:r>
                        <a:rPr lang="en-US" sz="1400" b="1" kern="1200" dirty="0">
                          <a:solidFill>
                            <a:srgbClr val="00B050"/>
                          </a:solidFill>
                          <a:latin typeface="+mn-lt"/>
                          <a:ea typeface="+mn-ea"/>
                          <a:cs typeface="+mn-cs"/>
                        </a:rPr>
                        <a:t>Achieved</a:t>
                      </a:r>
                    </a:p>
                    <a:p>
                      <a:pPr marL="0" indent="0">
                        <a:buFont typeface="Arial" panose="020B0604020202020204" pitchFamily="34" charset="0"/>
                        <a:buNone/>
                      </a:pPr>
                      <a:endParaRPr lang="en-US" sz="1400" b="1" kern="1200" dirty="0">
                        <a:solidFill>
                          <a:srgbClr val="FF0000"/>
                        </a:solidFill>
                        <a:latin typeface="+mn-lt"/>
                        <a:ea typeface="+mn-ea"/>
                        <a:cs typeface="+mn-cs"/>
                      </a:endParaRPr>
                    </a:p>
                    <a:p>
                      <a:r>
                        <a:rPr lang="en-ZA" sz="1400" b="0" i="0" u="none" strike="noStrike" kern="1200" baseline="0" dirty="0">
                          <a:solidFill>
                            <a:schemeClr val="tx1"/>
                          </a:solidFill>
                          <a:latin typeface="+mn-lt"/>
                          <a:ea typeface="+mn-ea"/>
                          <a:cs typeface="+mn-cs"/>
                        </a:rPr>
                        <a:t>Unqualified audit outcome</a:t>
                      </a:r>
                    </a:p>
                    <a:p>
                      <a:pPr marL="0" marR="0" lvl="0" indent="0" algn="l" defTabSz="457200" rtl="0" eaLnBrk="1" fontAlgn="auto" latinLnBrk="0" hangingPunct="1">
                        <a:lnSpc>
                          <a:spcPct val="100000"/>
                        </a:lnSpc>
                        <a:spcBef>
                          <a:spcPts val="0"/>
                        </a:spcBef>
                        <a:spcAft>
                          <a:spcPts val="0"/>
                        </a:spcAft>
                        <a:buClrTx/>
                        <a:buSzTx/>
                        <a:buFontTx/>
                        <a:buNone/>
                        <a:tabLst/>
                        <a:defRPr/>
                      </a:pPr>
                      <a:r>
                        <a:rPr lang="en-ZA" sz="1400" b="0" i="0" u="none" strike="noStrike" kern="1200" baseline="0" dirty="0">
                          <a:solidFill>
                            <a:schemeClr val="tx1"/>
                          </a:solidFill>
                          <a:latin typeface="+mn-lt"/>
                          <a:ea typeface="+mn-ea"/>
                          <a:cs typeface="+mn-cs"/>
                        </a:rPr>
                        <a:t>for both financial and predetermined performance</a:t>
                      </a:r>
                      <a:endParaRPr lang="en-US" sz="1400" kern="1200" dirty="0">
                        <a:solidFill>
                          <a:schemeClr val="tx1"/>
                        </a:solidFill>
                        <a:latin typeface="+mn-lt"/>
                        <a:ea typeface="+mn-ea"/>
                        <a:cs typeface="+mn-cs"/>
                      </a:endParaRPr>
                    </a:p>
                    <a:p>
                      <a:r>
                        <a:rPr lang="en-ZA" sz="1400" b="0" i="0" u="none" strike="noStrike" kern="1200" baseline="0" dirty="0">
                          <a:solidFill>
                            <a:schemeClr val="tx1"/>
                          </a:solidFill>
                          <a:latin typeface="+mn-lt"/>
                          <a:ea typeface="+mn-ea"/>
                          <a:cs typeface="+mn-cs"/>
                        </a:rPr>
                        <a:t>Objectives was obtained</a:t>
                      </a:r>
                      <a:endParaRPr lang="en-US" sz="1400" baseline="0" dirty="0">
                        <a:solidFill>
                          <a:schemeClr val="tx1"/>
                        </a:solidFill>
                        <a:latin typeface="+mj-lt"/>
                      </a:endParaRPr>
                    </a:p>
                  </a:txBody>
                  <a:tcPr marL="51435" marR="51435" marT="25725" marB="25725">
                    <a:solidFill>
                      <a:schemeClr val="bg1"/>
                    </a:solidFill>
                  </a:tcPr>
                </a:tc>
                <a:extLst>
                  <a:ext uri="{0D108BD9-81ED-4DB2-BD59-A6C34878D82A}">
                    <a16:rowId xmlns:a16="http://schemas.microsoft.com/office/drawing/2014/main" val="10001"/>
                  </a:ext>
                </a:extLst>
              </a:tr>
              <a:tr h="357594">
                <a:tc vMerge="1">
                  <a:txBody>
                    <a:bodyPr/>
                    <a:lstStyle/>
                    <a:p>
                      <a:endParaRPr lang="en-US"/>
                    </a:p>
                  </a:txBody>
                  <a:tcPr/>
                </a:tc>
                <a:tc vMerge="1">
                  <a:txBody>
                    <a:bodyPr/>
                    <a:lstStyle/>
                    <a:p>
                      <a:endParaRPr lang="en-ZA" sz="1400" dirty="0">
                        <a:latin typeface="+mj-lt"/>
                      </a:endParaRPr>
                    </a:p>
                  </a:txBody>
                  <a:tcPr marL="51435" marR="51435" marT="25725" marB="25725">
                    <a:solidFill>
                      <a:schemeClr val="bg1"/>
                    </a:solidFill>
                  </a:tcPr>
                </a:tc>
                <a:tc>
                  <a:txBody>
                    <a:bodyPr/>
                    <a:lstStyle/>
                    <a:p>
                      <a:r>
                        <a:rPr lang="en-ZA" sz="1400" b="0" i="0" u="none" strike="noStrike" kern="1200" baseline="0" dirty="0">
                          <a:solidFill>
                            <a:schemeClr val="tx1"/>
                          </a:solidFill>
                          <a:latin typeface="+mj-lt"/>
                          <a:ea typeface="+mn-ea"/>
                          <a:cs typeface="+mn-cs"/>
                        </a:rPr>
                        <a:t>80% average performance/</a:t>
                      </a:r>
                    </a:p>
                    <a:p>
                      <a:r>
                        <a:rPr lang="en-ZA" sz="1400" b="0" i="0" u="none" strike="noStrike" kern="1200" baseline="0" dirty="0">
                          <a:solidFill>
                            <a:schemeClr val="tx1"/>
                          </a:solidFill>
                          <a:latin typeface="+mj-lt"/>
                          <a:ea typeface="+mn-ea"/>
                          <a:cs typeface="+mn-cs"/>
                        </a:rPr>
                        <a:t>achievement of the DTA targets set over the MTSF period</a:t>
                      </a:r>
                      <a:endParaRPr lang="en-US" sz="1400" dirty="0">
                        <a:latin typeface="+mj-lt"/>
                      </a:endParaRPr>
                    </a:p>
                  </a:txBody>
                  <a:tcPr marL="51435" marR="51435" marT="25725" marB="25725">
                    <a:solidFill>
                      <a:schemeClr val="bg1"/>
                    </a:solidFill>
                  </a:tcPr>
                </a:tc>
                <a:tc>
                  <a:txBody>
                    <a:bodyPr/>
                    <a:lstStyle/>
                    <a:p>
                      <a:pPr marL="0" indent="0">
                        <a:buFont typeface="Arial" panose="020B0604020202020204" pitchFamily="34" charset="0"/>
                        <a:buNone/>
                      </a:pPr>
                      <a:r>
                        <a:rPr lang="en-US" sz="1400" b="1" dirty="0">
                          <a:solidFill>
                            <a:srgbClr val="00B050"/>
                          </a:solidFill>
                          <a:latin typeface="+mj-lt"/>
                        </a:rPr>
                        <a:t>Achieved</a:t>
                      </a:r>
                    </a:p>
                    <a:p>
                      <a:pPr marL="0" indent="0">
                        <a:buFont typeface="Arial" panose="020B0604020202020204" pitchFamily="34" charset="0"/>
                        <a:buNone/>
                      </a:pPr>
                      <a:endParaRPr lang="en-US" sz="1400" b="1" dirty="0">
                        <a:solidFill>
                          <a:srgbClr val="00B050"/>
                        </a:solidFill>
                        <a:latin typeface="+mj-lt"/>
                      </a:endParaRPr>
                    </a:p>
                    <a:p>
                      <a:r>
                        <a:rPr lang="en-ZA" sz="1400" b="0" i="0" u="none" strike="noStrike" baseline="0" dirty="0">
                          <a:solidFill>
                            <a:schemeClr val="tx1"/>
                          </a:solidFill>
                          <a:latin typeface="Myriad Pro"/>
                        </a:rPr>
                        <a:t>The Department achieved 94% of its Strategic Objectives Annual Targets </a:t>
                      </a:r>
                      <a:r>
                        <a:rPr lang="en-ZA" sz="1400" b="0" i="0" u="none" strike="noStrike" baseline="0" dirty="0">
                          <a:solidFill>
                            <a:srgbClr val="000000"/>
                          </a:solidFill>
                          <a:latin typeface="Myriad Pro"/>
                        </a:rPr>
                        <a:t>	</a:t>
                      </a:r>
                    </a:p>
                  </a:txBody>
                  <a:tcPr marL="51435" marR="51435" marT="25725" marB="25725">
                    <a:solidFill>
                      <a:schemeClr val="bg1"/>
                    </a:solidFill>
                  </a:tcPr>
                </a:tc>
                <a:extLst>
                  <a:ext uri="{0D108BD9-81ED-4DB2-BD59-A6C34878D82A}">
                    <a16:rowId xmlns:a16="http://schemas.microsoft.com/office/drawing/2014/main" val="22816928"/>
                  </a:ext>
                </a:extLst>
              </a:tr>
              <a:tr h="715188">
                <a:tc vMerge="1">
                  <a:txBody>
                    <a:bodyPr/>
                    <a:lstStyle/>
                    <a:p>
                      <a:endParaRPr lang="en-ZA" sz="1400" b="1" dirty="0">
                        <a:latin typeface="+mj-lt"/>
                      </a:endParaRPr>
                    </a:p>
                  </a:txBody>
                  <a:tcPr marL="51435" marR="51435" marT="25725" marB="25725">
                    <a:solidFill>
                      <a:schemeClr val="bg1"/>
                    </a:solidFill>
                  </a:tcPr>
                </a:tc>
                <a:tc vMerge="1">
                  <a:txBody>
                    <a:bodyPr/>
                    <a:lstStyle/>
                    <a:p>
                      <a:pPr algn="just"/>
                      <a:endParaRPr lang="en-ZA" sz="1400" dirty="0">
                        <a:latin typeface="+mn-lt"/>
                      </a:endParaRPr>
                    </a:p>
                  </a:txBody>
                  <a:tcPr marL="51435" marR="51435" marT="25725" marB="25725">
                    <a:solidFill>
                      <a:schemeClr val="bg1"/>
                    </a:solidFill>
                  </a:tcPr>
                </a:tc>
                <a:tc>
                  <a:txBody>
                    <a:bodyPr/>
                    <a:lstStyle/>
                    <a:p>
                      <a:r>
                        <a:rPr lang="en-US" sz="1400" dirty="0">
                          <a:latin typeface="+mj-lt"/>
                        </a:rPr>
                        <a:t>Districts’ Development</a:t>
                      </a:r>
                    </a:p>
                    <a:p>
                      <a:r>
                        <a:rPr lang="en-US" sz="1400" dirty="0">
                          <a:latin typeface="+mj-lt"/>
                        </a:rPr>
                        <a:t>Plans monitored</a:t>
                      </a:r>
                    </a:p>
                  </a:txBody>
                  <a:tcPr marL="51435" marR="51435" marT="25725" marB="25725">
                    <a:solidFill>
                      <a:schemeClr val="bg1"/>
                    </a:solidFill>
                  </a:tcPr>
                </a:tc>
                <a:tc>
                  <a:txBody>
                    <a:bodyPr/>
                    <a:lstStyle/>
                    <a:p>
                      <a:r>
                        <a:rPr lang="en-US" sz="1400" b="1" kern="1200" dirty="0">
                          <a:solidFill>
                            <a:srgbClr val="00B050"/>
                          </a:solidFill>
                          <a:latin typeface="+mj-lt"/>
                          <a:ea typeface="+mn-ea"/>
                          <a:cs typeface="+mn-cs"/>
                        </a:rPr>
                        <a:t>Achieved</a:t>
                      </a:r>
                    </a:p>
                    <a:p>
                      <a:endParaRPr lang="en-US" sz="1400" b="1" kern="1200" dirty="0">
                        <a:solidFill>
                          <a:srgbClr val="00B050"/>
                        </a:solidFill>
                        <a:latin typeface="+mj-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ZA" sz="1400" b="0" i="0" u="none" strike="noStrike" kern="1200" baseline="0" dirty="0">
                          <a:solidFill>
                            <a:schemeClr val="tx1"/>
                          </a:solidFill>
                          <a:latin typeface="+mn-lt"/>
                          <a:ea typeface="+mn-ea"/>
                          <a:cs typeface="+mn-cs"/>
                        </a:rPr>
                        <a:t>District profiles for OR Tambo eThekwini and Waterberg districts were developed </a:t>
                      </a:r>
                      <a:r>
                        <a:rPr lang="en-ZA" sz="1800" b="0" i="0" u="none" strike="noStrike" kern="1200" baseline="0" dirty="0">
                          <a:solidFill>
                            <a:schemeClr val="tx1"/>
                          </a:solidFill>
                          <a:latin typeface="+mn-lt"/>
                          <a:ea typeface="+mn-ea"/>
                          <a:cs typeface="+mn-cs"/>
                        </a:rPr>
                        <a:t>	</a:t>
                      </a:r>
                    </a:p>
                  </a:txBody>
                  <a:tcPr marL="51435" marR="51435" marT="25725" marB="25725">
                    <a:solidFill>
                      <a:schemeClr val="bg1"/>
                    </a:solidFill>
                  </a:tcPr>
                </a:tc>
                <a:extLst>
                  <a:ext uri="{0D108BD9-81ED-4DB2-BD59-A6C34878D82A}">
                    <a16:rowId xmlns:a16="http://schemas.microsoft.com/office/drawing/2014/main" val="470780481"/>
                  </a:ext>
                </a:extLst>
              </a:tr>
            </a:tbl>
          </a:graphicData>
        </a:graphic>
      </p:graphicFrame>
      <p:sp>
        <p:nvSpPr>
          <p:cNvPr id="7" name="Title 3"/>
          <p:cNvSpPr txBox="1">
            <a:spLocks/>
          </p:cNvSpPr>
          <p:nvPr/>
        </p:nvSpPr>
        <p:spPr bwMode="auto">
          <a:xfrm>
            <a:off x="755575" y="138292"/>
            <a:ext cx="7704856" cy="626411"/>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lgn="ctr">
              <a:spcBef>
                <a:spcPct val="0"/>
              </a:spcBef>
              <a:buNone/>
            </a:pPr>
            <a:r>
              <a:rPr lang="en-US" altLang="en-US" sz="1800" b="1" dirty="0"/>
              <a:t>Performance on the 2019/2020 Strategic Objectives Annual Targets (SOATs) per programme</a:t>
            </a:r>
          </a:p>
        </p:txBody>
      </p:sp>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7</a:t>
            </a:fld>
            <a:endParaRPr lang="en-ZA" altLang="en-US"/>
          </a:p>
        </p:txBody>
      </p:sp>
    </p:spTree>
    <p:extLst>
      <p:ext uri="{BB962C8B-B14F-4D97-AF65-F5344CB8AC3E}">
        <p14:creationId xmlns:p14="http://schemas.microsoft.com/office/powerpoint/2010/main" val="3415419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250111231"/>
              </p:ext>
            </p:extLst>
          </p:nvPr>
        </p:nvGraphicFramePr>
        <p:xfrm>
          <a:off x="0" y="620689"/>
          <a:ext cx="9144000" cy="6341182"/>
        </p:xfrm>
        <a:graphic>
          <a:graphicData uri="http://schemas.openxmlformats.org/drawingml/2006/table">
            <a:tbl>
              <a:tblPr firstRow="1" bandRow="1"/>
              <a:tblGrid>
                <a:gridCol w="1179870">
                  <a:extLst>
                    <a:ext uri="{9D8B030D-6E8A-4147-A177-3AD203B41FA5}">
                      <a16:colId xmlns:a16="http://schemas.microsoft.com/office/drawing/2014/main" val="528918618"/>
                    </a:ext>
                  </a:extLst>
                </a:gridCol>
                <a:gridCol w="2138517">
                  <a:extLst>
                    <a:ext uri="{9D8B030D-6E8A-4147-A177-3AD203B41FA5}">
                      <a16:colId xmlns:a16="http://schemas.microsoft.com/office/drawing/2014/main" val="20001"/>
                    </a:ext>
                  </a:extLst>
                </a:gridCol>
                <a:gridCol w="2580969">
                  <a:extLst>
                    <a:ext uri="{9D8B030D-6E8A-4147-A177-3AD203B41FA5}">
                      <a16:colId xmlns:a16="http://schemas.microsoft.com/office/drawing/2014/main" val="722548531"/>
                    </a:ext>
                  </a:extLst>
                </a:gridCol>
                <a:gridCol w="3244644">
                  <a:extLst>
                    <a:ext uri="{9D8B030D-6E8A-4147-A177-3AD203B41FA5}">
                      <a16:colId xmlns:a16="http://schemas.microsoft.com/office/drawing/2014/main" val="1875264713"/>
                    </a:ext>
                  </a:extLst>
                </a:gridCol>
              </a:tblGrid>
              <a:tr h="4775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j-lt"/>
                          <a:ea typeface="+mn-ea"/>
                          <a:cs typeface="+mn-cs"/>
                        </a:rPr>
                        <a:t>Programme/Entity</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j-lt"/>
                          <a:ea typeface="+mn-ea"/>
                          <a:cs typeface="+mn-cs"/>
                        </a:rPr>
                        <a:t>Strategic objectives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j-lt"/>
                          <a:ea typeface="+mn-ea"/>
                          <a:cs typeface="+mn-cs"/>
                        </a:rPr>
                        <a:t>2019/20 SOATs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j-lt"/>
                          <a:ea typeface="+mn-ea"/>
                          <a:cs typeface="+mn-cs"/>
                        </a:rPr>
                        <a:t>Actual Performance </a:t>
                      </a:r>
                    </a:p>
                  </a:txBody>
                  <a:tcPr marL="51435" marR="51435" marT="25725" marB="25725">
                    <a:solidFill>
                      <a:srgbClr val="92D050"/>
                    </a:solidFill>
                  </a:tcPr>
                </a:tc>
                <a:extLst>
                  <a:ext uri="{0D108BD9-81ED-4DB2-BD59-A6C34878D82A}">
                    <a16:rowId xmlns:a16="http://schemas.microsoft.com/office/drawing/2014/main" val="10000"/>
                  </a:ext>
                </a:extLst>
              </a:tr>
              <a:tr h="3358679">
                <a:tc rowSpan="3">
                  <a:txBody>
                    <a:bodyPr/>
                    <a:lstStyle/>
                    <a:p>
                      <a:pPr algn="just"/>
                      <a:r>
                        <a:rPr lang="en-ZA" sz="1400" b="1" dirty="0">
                          <a:latin typeface="+mj-lt"/>
                        </a:rPr>
                        <a:t>Research,</a:t>
                      </a:r>
                      <a:r>
                        <a:rPr lang="en-ZA" sz="1400" b="1" baseline="0" dirty="0">
                          <a:latin typeface="+mj-lt"/>
                        </a:rPr>
                        <a:t> Policy and Legislation (RPL)</a:t>
                      </a:r>
                      <a:endParaRPr lang="en-ZA" sz="1400" b="1" dirty="0">
                        <a:latin typeface="+mj-lt"/>
                      </a:endParaRPr>
                    </a:p>
                  </a:txBody>
                  <a:tcPr marL="51435" marR="51435" marT="25725" marB="25725">
                    <a:solidFill>
                      <a:schemeClr val="bg1"/>
                    </a:solidFill>
                  </a:tcPr>
                </a:tc>
                <a:tc>
                  <a:txBody>
                    <a:bodyPr/>
                    <a:lstStyle/>
                    <a:p>
                      <a:pPr algn="just"/>
                      <a:r>
                        <a:rPr lang="en-ZA" sz="1400" b="0" i="0" u="none" strike="noStrike" kern="1200" baseline="0" dirty="0">
                          <a:solidFill>
                            <a:schemeClr val="tx1"/>
                          </a:solidFill>
                          <a:latin typeface="+mj-lt"/>
                          <a:ea typeface="+mn-ea"/>
                          <a:cs typeface="+mn-cs"/>
                        </a:rPr>
                        <a:t>To manage traditional affairs information and</a:t>
                      </a:r>
                    </a:p>
                    <a:p>
                      <a:pPr algn="just"/>
                      <a:r>
                        <a:rPr lang="en-ZA" sz="1400" b="0" i="0" u="none" strike="noStrike" kern="1200" baseline="0" dirty="0">
                          <a:solidFill>
                            <a:schemeClr val="tx1"/>
                          </a:solidFill>
                          <a:latin typeface="+mj-lt"/>
                          <a:ea typeface="+mn-ea"/>
                          <a:cs typeface="+mn-cs"/>
                        </a:rPr>
                        <a:t>research agenda</a:t>
                      </a:r>
                      <a:endParaRPr lang="en-ZA" sz="1400" kern="1200" dirty="0">
                        <a:solidFill>
                          <a:schemeClr val="tx1"/>
                        </a:solidFill>
                        <a:effectLst/>
                        <a:latin typeface="+mj-lt"/>
                        <a:ea typeface="+mn-ea"/>
                        <a:cs typeface="+mn-cs"/>
                      </a:endParaRPr>
                    </a:p>
                  </a:txBody>
                  <a:tcPr marL="51435" marR="51435" marT="0" marB="0">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400" dirty="0">
                          <a:solidFill>
                            <a:schemeClr val="tx1"/>
                          </a:solidFill>
                          <a:effectLst/>
                          <a:latin typeface="+mj-lt"/>
                        </a:rPr>
                        <a:t>Research Agenda reviewed</a:t>
                      </a:r>
                    </a:p>
                    <a:p>
                      <a:pPr algn="l"/>
                      <a:endParaRPr lang="en-US" sz="1400" dirty="0">
                        <a:solidFill>
                          <a:schemeClr val="tx1"/>
                        </a:solidFill>
                        <a:effectLst/>
                        <a:latin typeface="+mj-lt"/>
                      </a:endParaRPr>
                    </a:p>
                    <a:p>
                      <a:pPr algn="l"/>
                      <a:endParaRPr lang="en-US" sz="1400" dirty="0">
                        <a:effectLst/>
                        <a:latin typeface="+mj-lt"/>
                      </a:endParaRPr>
                    </a:p>
                    <a:p>
                      <a:endParaRPr lang="en-ZA" sz="1400" b="0" i="0" u="none" strike="noStrike" baseline="0" dirty="0">
                        <a:solidFill>
                          <a:srgbClr val="000000"/>
                        </a:solidFill>
                        <a:latin typeface="Myriad Pro"/>
                      </a:endParaRPr>
                    </a:p>
                    <a:p>
                      <a:endParaRPr lang="en-ZA" sz="1400" b="0" i="0" u="none" strike="noStrike" baseline="0" dirty="0">
                        <a:solidFill>
                          <a:srgbClr val="000000"/>
                        </a:solidFill>
                        <a:latin typeface="Myriad Pro"/>
                      </a:endParaRPr>
                    </a:p>
                    <a:p>
                      <a:r>
                        <a:rPr lang="en-ZA" sz="1400" b="0" i="0" u="none" strike="noStrike" baseline="0" dirty="0">
                          <a:solidFill>
                            <a:srgbClr val="000000"/>
                          </a:solidFill>
                          <a:latin typeface="Myriad Pro"/>
                        </a:rPr>
                        <a:t>2 research studies in the research agenda completed: </a:t>
                      </a:r>
                    </a:p>
                    <a:p>
                      <a:endParaRPr lang="en-ZA" sz="1400" b="0" i="0" u="none" strike="noStrike" baseline="0" dirty="0">
                        <a:solidFill>
                          <a:srgbClr val="000000"/>
                        </a:solidFill>
                        <a:latin typeface="Myriad Pro"/>
                      </a:endParaRPr>
                    </a:p>
                    <a:p>
                      <a:pPr marL="285750" indent="-285750">
                        <a:buFont typeface="Arial" panose="020B0604020202020204" pitchFamily="34" charset="0"/>
                        <a:buChar char="•"/>
                      </a:pPr>
                      <a:r>
                        <a:rPr lang="en-ZA" sz="1400" b="0" i="0" u="none" strike="noStrike" baseline="0" dirty="0">
                          <a:solidFill>
                            <a:srgbClr val="000000"/>
                          </a:solidFill>
                          <a:latin typeface="Myriad Pro"/>
                        </a:rPr>
                        <a:t>Research on the prevailing forms of stigma and prejudices against Khoi- San people </a:t>
                      </a:r>
                    </a:p>
                    <a:p>
                      <a:pPr marL="0" indent="0">
                        <a:buFont typeface="Arial" panose="020B0604020202020204" pitchFamily="34" charset="0"/>
                        <a:buNone/>
                      </a:pPr>
                      <a:endParaRPr lang="en-ZA" sz="1400" b="0" i="0" u="none" strike="noStrike" baseline="0" dirty="0">
                        <a:solidFill>
                          <a:srgbClr val="000000"/>
                        </a:solidFill>
                        <a:latin typeface="Myriad Pro"/>
                      </a:endParaRPr>
                    </a:p>
                    <a:p>
                      <a:pPr marL="285750" indent="-285750">
                        <a:buFont typeface="Arial" panose="020B0604020202020204" pitchFamily="34" charset="0"/>
                        <a:buChar char="•"/>
                      </a:pPr>
                      <a:r>
                        <a:rPr lang="en-ZA" sz="1400" b="0" i="0" u="none" strike="noStrike" baseline="0" dirty="0">
                          <a:solidFill>
                            <a:srgbClr val="000000"/>
                          </a:solidFill>
                          <a:latin typeface="Myriad Pro"/>
                        </a:rPr>
                        <a:t>Research on the promotion of socio-economic participation and development of Khoisan Communities </a:t>
                      </a:r>
                    </a:p>
                  </a:txBody>
                  <a:tcPr marL="51435" marR="51435" marT="0" marB="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0B050"/>
                          </a:solidFill>
                          <a:effectLst/>
                          <a:uLnTx/>
                          <a:uFillTx/>
                          <a:latin typeface="+mj-lt"/>
                          <a:ea typeface="+mn-ea"/>
                          <a:cs typeface="+mn-cs"/>
                        </a:rPr>
                        <a:t>Achieved</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400" b="1" i="0" u="none" strike="noStrike" kern="1200" cap="none" spc="0" normalizeH="0" baseline="0" noProof="0" dirty="0">
                        <a:ln>
                          <a:noFill/>
                        </a:ln>
                        <a:solidFill>
                          <a:srgbClr val="00B050"/>
                        </a:solidFill>
                        <a:effectLst/>
                        <a:uLnTx/>
                        <a:uFillTx/>
                        <a:latin typeface="+mj-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chemeClr val="tx1"/>
                          </a:solidFill>
                          <a:effectLst/>
                          <a:uLnTx/>
                          <a:uFillTx/>
                          <a:latin typeface="Myriad Pro"/>
                          <a:ea typeface="+mn-ea"/>
                          <a:cs typeface="+mn-cs"/>
                        </a:rPr>
                        <a:t>The Research Agenda was reviewed and approved by the DG</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0B050"/>
                          </a:solidFill>
                          <a:effectLst/>
                          <a:uLnTx/>
                          <a:uFillTx/>
                          <a:latin typeface="+mj-lt"/>
                          <a:ea typeface="+mn-ea"/>
                          <a:cs typeface="+mn-cs"/>
                        </a:rPr>
                        <a:t>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0B050"/>
                          </a:solidFill>
                          <a:effectLst/>
                          <a:uLnTx/>
                          <a:uFillTx/>
                          <a:latin typeface="+mn-lt"/>
                          <a:ea typeface="+mn-ea"/>
                          <a:cs typeface="+mn-cs"/>
                        </a:rPr>
                        <a:t>Achieved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400" b="1" i="0" u="none" strike="noStrike" kern="1200" cap="none" spc="0" normalizeH="0" baseline="0" noProof="0" dirty="0">
                        <a:ln>
                          <a:noFill/>
                        </a:ln>
                        <a:solidFill>
                          <a:srgbClr val="00B050"/>
                        </a:solidFill>
                        <a:effectLst/>
                        <a:uLnTx/>
                        <a:uFillTx/>
                        <a:latin typeface="+mj-lt"/>
                        <a:ea typeface="+mn-ea"/>
                        <a:cs typeface="+mn-cs"/>
                      </a:endParaRPr>
                    </a:p>
                    <a:p>
                      <a:r>
                        <a:rPr lang="en-ZA" sz="1400" b="0" i="0" u="none" strike="noStrike" baseline="0" dirty="0">
                          <a:solidFill>
                            <a:srgbClr val="000000"/>
                          </a:solidFill>
                          <a:latin typeface="Myriad Pro"/>
                        </a:rPr>
                        <a:t>The following 2 research studies in the research agenda were completed: </a:t>
                      </a:r>
                    </a:p>
                    <a:p>
                      <a:endParaRPr lang="en-ZA" sz="1400" b="0" i="0" u="none" strike="noStrike" baseline="0" dirty="0">
                        <a:solidFill>
                          <a:srgbClr val="000000"/>
                        </a:solidFill>
                        <a:latin typeface="Myriad Pro"/>
                      </a:endParaRPr>
                    </a:p>
                    <a:p>
                      <a:pPr marL="285750" indent="-285750">
                        <a:buFont typeface="Arial" panose="020B0604020202020204" pitchFamily="34" charset="0"/>
                        <a:buChar char="•"/>
                      </a:pPr>
                      <a:r>
                        <a:rPr lang="en-ZA" sz="1400" b="0" i="0" u="none" strike="noStrike" baseline="0" dirty="0">
                          <a:solidFill>
                            <a:srgbClr val="000000"/>
                          </a:solidFill>
                          <a:latin typeface="Myriad Pro"/>
                        </a:rPr>
                        <a:t>Research on the prevailing forms of stigma and prejudices against Khoi-San people </a:t>
                      </a:r>
                    </a:p>
                    <a:p>
                      <a:pPr marL="0" indent="0">
                        <a:buFont typeface="Arial" panose="020B0604020202020204" pitchFamily="34" charset="0"/>
                        <a:buNone/>
                      </a:pPr>
                      <a:endParaRPr lang="en-ZA" sz="1400" b="0" i="0" u="none" strike="noStrike" baseline="0" dirty="0">
                        <a:solidFill>
                          <a:srgbClr val="000000"/>
                        </a:solidFill>
                        <a:latin typeface="Myriad Pro"/>
                      </a:endParaRPr>
                    </a:p>
                    <a:p>
                      <a:pPr marL="285750" indent="-285750">
                        <a:buFont typeface="Arial" panose="020B0604020202020204" pitchFamily="34" charset="0"/>
                        <a:buChar char="•"/>
                      </a:pPr>
                      <a:r>
                        <a:rPr lang="en-ZA" sz="1400" b="0" i="0" u="none" strike="noStrike" baseline="0" dirty="0">
                          <a:solidFill>
                            <a:srgbClr val="000000"/>
                          </a:solidFill>
                          <a:latin typeface="Myriad Pro"/>
                        </a:rPr>
                        <a:t>Research on the promotion of socio-economic participation and development of Khoisan Communities </a:t>
                      </a:r>
                    </a:p>
                  </a:txBody>
                  <a:tcPr marL="51435" marR="51435" marT="25725" marB="25725">
                    <a:solidFill>
                      <a:schemeClr val="bg1"/>
                    </a:solidFill>
                  </a:tcPr>
                </a:tc>
                <a:extLst>
                  <a:ext uri="{0D108BD9-81ED-4DB2-BD59-A6C34878D82A}">
                    <a16:rowId xmlns:a16="http://schemas.microsoft.com/office/drawing/2014/main" val="3584127817"/>
                  </a:ext>
                </a:extLst>
              </a:tr>
              <a:tr h="1673243">
                <a:tc vMerge="1">
                  <a:txBody>
                    <a:bodyPr/>
                    <a:lstStyle/>
                    <a:p>
                      <a:pPr algn="just"/>
                      <a:endParaRPr lang="en-ZA" sz="1400" b="1" dirty="0">
                        <a:latin typeface="+mj-lt"/>
                      </a:endParaRPr>
                    </a:p>
                  </a:txBody>
                  <a:tcPr marL="51435" marR="51435" marT="25725" marB="25725">
                    <a:lnT w="12700" cap="flat" cmpd="sng" algn="ctr">
                      <a:solidFill>
                        <a:schemeClr val="tx1"/>
                      </a:solidFill>
                      <a:prstDash val="solid"/>
                      <a:round/>
                      <a:headEnd type="none" w="med" len="med"/>
                      <a:tailEnd type="none" w="med" len="med"/>
                    </a:lnT>
                    <a:solidFill>
                      <a:schemeClr val="bg1"/>
                    </a:solidFill>
                  </a:tcPr>
                </a:tc>
                <a:tc>
                  <a:txBody>
                    <a:bodyPr/>
                    <a:lstStyle/>
                    <a:p>
                      <a:pPr algn="l"/>
                      <a:r>
                        <a:rPr lang="en-ZA" sz="1400" kern="1200" dirty="0">
                          <a:solidFill>
                            <a:schemeClr val="tx1"/>
                          </a:solidFill>
                          <a:effectLst/>
                          <a:latin typeface="+mj-lt"/>
                          <a:ea typeface="+mn-ea"/>
                          <a:cs typeface="+mn-cs"/>
                        </a:rPr>
                        <a:t>To manage</a:t>
                      </a:r>
                      <a:r>
                        <a:rPr lang="en-ZA" sz="1400" kern="1200" baseline="0" dirty="0">
                          <a:solidFill>
                            <a:schemeClr val="tx1"/>
                          </a:solidFill>
                          <a:effectLst/>
                          <a:latin typeface="+mj-lt"/>
                          <a:ea typeface="+mn-ea"/>
                          <a:cs typeface="+mn-cs"/>
                        </a:rPr>
                        <a:t> </a:t>
                      </a:r>
                      <a:r>
                        <a:rPr lang="en-ZA" sz="1400" kern="1200" dirty="0">
                          <a:solidFill>
                            <a:schemeClr val="tx1"/>
                          </a:solidFill>
                          <a:effectLst/>
                          <a:latin typeface="+mj-lt"/>
                          <a:ea typeface="+mn-ea"/>
                          <a:cs typeface="+mn-cs"/>
                        </a:rPr>
                        <a:t>traditional</a:t>
                      </a:r>
                    </a:p>
                    <a:p>
                      <a:pPr algn="l"/>
                      <a:r>
                        <a:rPr lang="en-ZA" sz="1400" kern="1200" dirty="0">
                          <a:solidFill>
                            <a:schemeClr val="tx1"/>
                          </a:solidFill>
                          <a:effectLst/>
                          <a:latin typeface="+mj-lt"/>
                          <a:ea typeface="+mn-ea"/>
                          <a:cs typeface="+mn-cs"/>
                        </a:rPr>
                        <a:t>leadership disputes</a:t>
                      </a:r>
                    </a:p>
                    <a:p>
                      <a:pPr algn="l"/>
                      <a:r>
                        <a:rPr lang="en-ZA" sz="1400" kern="1200" dirty="0">
                          <a:solidFill>
                            <a:schemeClr val="tx1"/>
                          </a:solidFill>
                          <a:effectLst/>
                          <a:latin typeface="+mj-lt"/>
                          <a:ea typeface="+mn-ea"/>
                          <a:cs typeface="+mn-cs"/>
                        </a:rPr>
                        <a:t>and claims</a:t>
                      </a:r>
                    </a:p>
                  </a:txBody>
                  <a:tcPr marL="51435" marR="51435" marT="0" marB="0">
                    <a:lnT w="12700" cap="flat" cmpd="sng" algn="ctr">
                      <a:solidFill>
                        <a:schemeClr val="tx1"/>
                      </a:solidFill>
                      <a:prstDash val="solid"/>
                      <a:round/>
                      <a:headEnd type="none" w="med" len="med"/>
                      <a:tailEnd type="none" w="med" len="med"/>
                    </a:lnT>
                    <a:solidFill>
                      <a:schemeClr val="bg1"/>
                    </a:solidFill>
                  </a:tcPr>
                </a:tc>
                <a:tc>
                  <a:txBody>
                    <a:bodyPr/>
                    <a:lstStyle/>
                    <a:p>
                      <a:pPr algn="just"/>
                      <a:r>
                        <a:rPr lang="en-ZA" sz="1400" dirty="0">
                          <a:effectLst/>
                          <a:latin typeface="+mj-lt"/>
                        </a:rPr>
                        <a:t>Framework for</a:t>
                      </a:r>
                      <a:r>
                        <a:rPr lang="en-ZA" sz="1400" baseline="0" dirty="0">
                          <a:effectLst/>
                          <a:latin typeface="+mj-lt"/>
                        </a:rPr>
                        <a:t> </a:t>
                      </a:r>
                      <a:r>
                        <a:rPr lang="en-ZA" sz="1400" dirty="0">
                          <a:effectLst/>
                          <a:latin typeface="+mj-lt"/>
                        </a:rPr>
                        <a:t>the Resolution</a:t>
                      </a:r>
                    </a:p>
                    <a:p>
                      <a:pPr algn="just"/>
                      <a:r>
                        <a:rPr lang="en-ZA" sz="1400" dirty="0">
                          <a:effectLst/>
                          <a:latin typeface="+mj-lt"/>
                        </a:rPr>
                        <a:t>of Traditional</a:t>
                      </a:r>
                      <a:r>
                        <a:rPr lang="en-ZA" sz="1400" baseline="0" dirty="0">
                          <a:effectLst/>
                          <a:latin typeface="+mj-lt"/>
                        </a:rPr>
                        <a:t> </a:t>
                      </a:r>
                      <a:r>
                        <a:rPr lang="en-ZA" sz="1400" dirty="0">
                          <a:effectLst/>
                          <a:latin typeface="+mj-lt"/>
                        </a:rPr>
                        <a:t>Leadership</a:t>
                      </a:r>
                    </a:p>
                    <a:p>
                      <a:pPr algn="just"/>
                      <a:r>
                        <a:rPr lang="en-ZA" sz="1400" dirty="0">
                          <a:effectLst/>
                          <a:latin typeface="+mj-lt"/>
                        </a:rPr>
                        <a:t>Disputes and</a:t>
                      </a:r>
                      <a:r>
                        <a:rPr lang="en-ZA" sz="1400" baseline="0" dirty="0">
                          <a:effectLst/>
                          <a:latin typeface="+mj-lt"/>
                        </a:rPr>
                        <a:t> </a:t>
                      </a:r>
                      <a:r>
                        <a:rPr lang="en-ZA" sz="1400" dirty="0">
                          <a:effectLst/>
                          <a:latin typeface="+mj-lt"/>
                        </a:rPr>
                        <a:t>Claims reviewed</a:t>
                      </a:r>
                      <a:endParaRPr lang="en-US" sz="1400" dirty="0">
                        <a:effectLst/>
                        <a:latin typeface="+mj-lt"/>
                      </a:endParaRPr>
                    </a:p>
                  </a:txBody>
                  <a:tcPr marL="51435" marR="51435" marT="0" marB="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0B050"/>
                          </a:solidFill>
                          <a:effectLst/>
                          <a:uLnTx/>
                          <a:uFillTx/>
                          <a:latin typeface="+mj-lt"/>
                          <a:ea typeface="+mn-ea"/>
                          <a:cs typeface="+mn-cs"/>
                        </a:rPr>
                        <a:t>Achieved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400" b="1" i="0" u="none" strike="noStrike" kern="1200" cap="none" spc="0" normalizeH="0" baseline="0" noProof="0" dirty="0">
                        <a:ln>
                          <a:noFill/>
                        </a:ln>
                        <a:solidFill>
                          <a:srgbClr val="00B050"/>
                        </a:solidFill>
                        <a:effectLst/>
                        <a:uLnTx/>
                        <a:uFillTx/>
                        <a:latin typeface="+mj-lt"/>
                        <a:ea typeface="+mn-ea"/>
                        <a:cs typeface="+mn-cs"/>
                      </a:endParaRPr>
                    </a:p>
                    <a:p>
                      <a:r>
                        <a:rPr lang="en-ZA" sz="1400" b="0" i="0" u="none" strike="noStrike" baseline="0" dirty="0">
                          <a:solidFill>
                            <a:srgbClr val="000000"/>
                          </a:solidFill>
                          <a:latin typeface="Myriad Pro"/>
                        </a:rPr>
                        <a:t>Framework for the Resolution of Traditional Leadership Disputes and Claims was reviewed 	</a:t>
                      </a:r>
                    </a:p>
                    <a:p>
                      <a:endParaRPr kumimoji="0" lang="en-US" sz="1400" b="0" i="0" u="none" strike="noStrike" kern="1200" cap="none" spc="0" normalizeH="0" baseline="0" noProof="0" dirty="0">
                        <a:ln>
                          <a:noFill/>
                        </a:ln>
                        <a:solidFill>
                          <a:prstClr val="black"/>
                        </a:solidFill>
                        <a:effectLst/>
                        <a:uLnTx/>
                        <a:uFillTx/>
                        <a:latin typeface="+mj-lt"/>
                        <a:ea typeface="+mn-ea"/>
                        <a:cs typeface="+mn-cs"/>
                      </a:endParaRPr>
                    </a:p>
                  </a:txBody>
                  <a:tcPr marL="51435" marR="51435" marT="25725" marB="25725">
                    <a:solidFill>
                      <a:schemeClr val="bg1"/>
                    </a:solidFill>
                  </a:tcPr>
                </a:tc>
                <a:extLst>
                  <a:ext uri="{0D108BD9-81ED-4DB2-BD59-A6C34878D82A}">
                    <a16:rowId xmlns:a16="http://schemas.microsoft.com/office/drawing/2014/main" val="158035941"/>
                  </a:ext>
                </a:extLst>
              </a:tr>
              <a:tr h="297839">
                <a:tc vMerge="1">
                  <a:txBody>
                    <a:bodyPr/>
                    <a:lstStyle/>
                    <a:p>
                      <a:endParaRPr lang="en-ZA" sz="1400" dirty="0">
                        <a:latin typeface="+mj-lt"/>
                      </a:endParaRPr>
                    </a:p>
                  </a:txBody>
                  <a:tcPr marL="51435" marR="51435" marT="25725" marB="25725">
                    <a:solidFill>
                      <a:schemeClr val="bg1"/>
                    </a:solidFill>
                  </a:tcPr>
                </a:tc>
                <a:tc gridSpan="3">
                  <a:txBody>
                    <a:bodyPr/>
                    <a:lstStyle/>
                    <a:p>
                      <a:endParaRPr lang="en-ZA" dirty="0"/>
                    </a:p>
                  </a:txBody>
                  <a:tcPr marL="51435" marR="51435" marT="0" marB="0">
                    <a:solidFill>
                      <a:schemeClr val="bg1"/>
                    </a:solidFill>
                  </a:tcPr>
                </a:tc>
                <a:tc hMerge="1">
                  <a:txBody>
                    <a:bodyPr/>
                    <a:lstStyle/>
                    <a:p>
                      <a:endParaRPr lang="en-ZA" dirty="0"/>
                    </a:p>
                  </a:txBody>
                  <a:tcPr marL="51435" marR="51435" marT="0" marB="0">
                    <a:solidFill>
                      <a:schemeClr val="bg1"/>
                    </a:solidFill>
                  </a:tcPr>
                </a:tc>
                <a:tc hMerge="1">
                  <a:txBody>
                    <a:bodyPr/>
                    <a:lstStyle/>
                    <a:p>
                      <a:endParaRPr lang="en-ZA" dirty="0"/>
                    </a:p>
                  </a:txBody>
                  <a:tcPr marL="51435" marR="51435" marT="25725" marB="25725">
                    <a:solidFill>
                      <a:schemeClr val="bg1"/>
                    </a:solidFill>
                  </a:tcPr>
                </a:tc>
                <a:extLst>
                  <a:ext uri="{0D108BD9-81ED-4DB2-BD59-A6C34878D82A}">
                    <a16:rowId xmlns:a16="http://schemas.microsoft.com/office/drawing/2014/main" val="981745572"/>
                  </a:ext>
                </a:extLst>
              </a:tr>
            </a:tbl>
          </a:graphicData>
        </a:graphic>
      </p:graphicFrame>
      <p:sp>
        <p:nvSpPr>
          <p:cNvPr id="8" name="Title 3"/>
          <p:cNvSpPr txBox="1">
            <a:spLocks/>
          </p:cNvSpPr>
          <p:nvPr/>
        </p:nvSpPr>
        <p:spPr bwMode="auto">
          <a:xfrm>
            <a:off x="104503" y="39805"/>
            <a:ext cx="8931991" cy="436867"/>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lvl="0" algn="ctr" defTabSz="914400">
              <a:spcBef>
                <a:spcPct val="0"/>
              </a:spcBef>
              <a:buNone/>
            </a:pPr>
            <a:r>
              <a:rPr lang="en-US" altLang="en-US" sz="1800" b="1" dirty="0">
                <a:ea typeface="+mn-ea"/>
              </a:rPr>
              <a:t>Performance on the 2019/2020 Strategic Objectives Annual Targets (SOATs) per programme</a:t>
            </a:r>
          </a:p>
        </p:txBody>
      </p:sp>
      <p:cxnSp>
        <p:nvCxnSpPr>
          <p:cNvPr id="3" name="Straight Connector 2"/>
          <p:cNvCxnSpPr/>
          <p:nvPr/>
        </p:nvCxnSpPr>
        <p:spPr>
          <a:xfrm>
            <a:off x="3347864" y="2060848"/>
            <a:ext cx="568863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8</a:t>
            </a:fld>
            <a:endParaRPr lang="en-ZA" altLang="en-US"/>
          </a:p>
        </p:txBody>
      </p:sp>
    </p:spTree>
    <p:extLst>
      <p:ext uri="{BB962C8B-B14F-4D97-AF65-F5344CB8AC3E}">
        <p14:creationId xmlns:p14="http://schemas.microsoft.com/office/powerpoint/2010/main" val="61299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116548243"/>
              </p:ext>
            </p:extLst>
          </p:nvPr>
        </p:nvGraphicFramePr>
        <p:xfrm>
          <a:off x="-1" y="711679"/>
          <a:ext cx="9144002" cy="5424460"/>
        </p:xfrm>
        <a:graphic>
          <a:graphicData uri="http://schemas.openxmlformats.org/drawingml/2006/table">
            <a:tbl>
              <a:tblPr firstRow="1" bandRow="1"/>
              <a:tblGrid>
                <a:gridCol w="1709854">
                  <a:extLst>
                    <a:ext uri="{9D8B030D-6E8A-4147-A177-3AD203B41FA5}">
                      <a16:colId xmlns:a16="http://schemas.microsoft.com/office/drawing/2014/main" val="528918618"/>
                    </a:ext>
                  </a:extLst>
                </a:gridCol>
                <a:gridCol w="2007221">
                  <a:extLst>
                    <a:ext uri="{9D8B030D-6E8A-4147-A177-3AD203B41FA5}">
                      <a16:colId xmlns:a16="http://schemas.microsoft.com/office/drawing/2014/main" val="20001"/>
                    </a:ext>
                  </a:extLst>
                </a:gridCol>
                <a:gridCol w="2676294">
                  <a:extLst>
                    <a:ext uri="{9D8B030D-6E8A-4147-A177-3AD203B41FA5}">
                      <a16:colId xmlns:a16="http://schemas.microsoft.com/office/drawing/2014/main" val="722548531"/>
                    </a:ext>
                  </a:extLst>
                </a:gridCol>
                <a:gridCol w="2750633">
                  <a:extLst>
                    <a:ext uri="{9D8B030D-6E8A-4147-A177-3AD203B41FA5}">
                      <a16:colId xmlns:a16="http://schemas.microsoft.com/office/drawing/2014/main" val="1875264713"/>
                    </a:ext>
                  </a:extLst>
                </a:gridCol>
              </a:tblGrid>
              <a:tr h="2789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Programme/Entity</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Strategic objectives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2019/20SOATs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 </a:t>
                      </a:r>
                    </a:p>
                  </a:txBody>
                  <a:tcPr marL="51435" marR="51435" marT="25725" marB="25725">
                    <a:solidFill>
                      <a:srgbClr val="92D050"/>
                    </a:solidFill>
                  </a:tcPr>
                </a:tc>
                <a:extLst>
                  <a:ext uri="{0D108BD9-81ED-4DB2-BD59-A6C34878D82A}">
                    <a16:rowId xmlns:a16="http://schemas.microsoft.com/office/drawing/2014/main" val="10000"/>
                  </a:ext>
                </a:extLst>
              </a:tr>
              <a:tr h="1643479">
                <a:tc rowSpan="2">
                  <a:txBody>
                    <a:bodyPr/>
                    <a:lstStyle/>
                    <a:p>
                      <a:r>
                        <a:rPr lang="en-ZA" sz="1400" b="1" dirty="0">
                          <a:latin typeface="+mj-lt"/>
                        </a:rPr>
                        <a:t>Institutional Support and Coordination (ISC)</a:t>
                      </a:r>
                    </a:p>
                  </a:txBody>
                  <a:tcPr marL="51435" marR="51435" marT="25725" marB="25725">
                    <a:solidFill>
                      <a:schemeClr val="bg1"/>
                    </a:solidFill>
                  </a:tcPr>
                </a:tc>
                <a:tc rowSpan="2">
                  <a:txBody>
                    <a:bodyPr/>
                    <a:lstStyle/>
                    <a:p>
                      <a:r>
                        <a:rPr lang="en-ZA" sz="1400" b="0" i="0" u="none" strike="noStrike" baseline="0" dirty="0">
                          <a:solidFill>
                            <a:srgbClr val="000000"/>
                          </a:solidFill>
                          <a:latin typeface="Myriad Pro"/>
                        </a:rPr>
                        <a:t>To promote participation of traditional and Khoi-San leadership in socio-economic development 	</a:t>
                      </a:r>
                    </a:p>
                  </a:txBody>
                  <a:tcPr marL="51435" marR="51435" marT="0" marB="0">
                    <a:solidFill>
                      <a:schemeClr val="bg1"/>
                    </a:solidFill>
                  </a:tcPr>
                </a:tc>
                <a:tc>
                  <a:txBody>
                    <a:bodyPr/>
                    <a:lstStyle/>
                    <a:p>
                      <a:r>
                        <a:rPr lang="en-ZA" sz="1400" dirty="0">
                          <a:effectLst/>
                        </a:rPr>
                        <a:t>3 provinces</a:t>
                      </a:r>
                      <a:r>
                        <a:rPr lang="en-ZA" sz="1400" baseline="0" dirty="0">
                          <a:effectLst/>
                        </a:rPr>
                        <a:t> </a:t>
                      </a:r>
                      <a:r>
                        <a:rPr lang="en-ZA" sz="1400" dirty="0">
                          <a:effectLst/>
                        </a:rPr>
                        <a:t>monitored on</a:t>
                      </a:r>
                    </a:p>
                    <a:p>
                      <a:r>
                        <a:rPr lang="en-ZA" sz="1400" dirty="0">
                          <a:effectLst/>
                        </a:rPr>
                        <a:t>the participation</a:t>
                      </a:r>
                      <a:r>
                        <a:rPr lang="en-ZA" sz="1400" baseline="0" dirty="0">
                          <a:effectLst/>
                        </a:rPr>
                        <a:t> </a:t>
                      </a:r>
                      <a:r>
                        <a:rPr lang="en-ZA" sz="1400" dirty="0">
                          <a:effectLst/>
                        </a:rPr>
                        <a:t>of traditional</a:t>
                      </a:r>
                    </a:p>
                    <a:p>
                      <a:r>
                        <a:rPr lang="en-ZA" sz="1400" dirty="0">
                          <a:effectLst/>
                        </a:rPr>
                        <a:t>leadership in the</a:t>
                      </a:r>
                      <a:r>
                        <a:rPr lang="en-ZA" sz="1400" baseline="0" dirty="0">
                          <a:effectLst/>
                        </a:rPr>
                        <a:t> </a:t>
                      </a:r>
                      <a:r>
                        <a:rPr lang="en-ZA" sz="1400" dirty="0">
                          <a:effectLst/>
                        </a:rPr>
                        <a:t>implementation</a:t>
                      </a:r>
                      <a:r>
                        <a:rPr lang="en-ZA" sz="1400" baseline="0" dirty="0">
                          <a:effectLst/>
                        </a:rPr>
                        <a:t> </a:t>
                      </a:r>
                      <a:r>
                        <a:rPr lang="en-ZA" sz="1400" dirty="0">
                          <a:effectLst/>
                        </a:rPr>
                        <a:t>of the Agrarian</a:t>
                      </a:r>
                      <a:r>
                        <a:rPr lang="en-ZA" sz="1400" baseline="0" dirty="0">
                          <a:effectLst/>
                        </a:rPr>
                        <a:t> </a:t>
                      </a:r>
                      <a:r>
                        <a:rPr lang="en-ZA" sz="1400" dirty="0">
                          <a:effectLst/>
                        </a:rPr>
                        <a:t>Revolution</a:t>
                      </a:r>
                      <a:r>
                        <a:rPr lang="en-ZA" sz="1400" baseline="0" dirty="0">
                          <a:effectLst/>
                        </a:rPr>
                        <a:t> </a:t>
                      </a:r>
                      <a:r>
                        <a:rPr lang="en-ZA" sz="1400" dirty="0">
                          <a:effectLst/>
                        </a:rPr>
                        <a:t>Programme</a:t>
                      </a:r>
                      <a:endParaRPr lang="en-US" sz="1400" dirty="0">
                        <a:effectLst/>
                      </a:endParaRPr>
                    </a:p>
                  </a:txBody>
                  <a:tcPr marL="51435" marR="51435" marT="0" marB="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0B050"/>
                          </a:solidFill>
                          <a:effectLst/>
                          <a:uLnTx/>
                          <a:uFillTx/>
                          <a:latin typeface="+mn-lt"/>
                          <a:ea typeface="+mn-ea"/>
                          <a:cs typeface="+mn-cs"/>
                        </a:rPr>
                        <a:t>Achieved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400" b="1" i="0" u="none" strike="noStrike" kern="1200" cap="none" spc="0" normalizeH="0" baseline="0" noProof="0" dirty="0">
                        <a:ln>
                          <a:noFill/>
                        </a:ln>
                        <a:solidFill>
                          <a:srgbClr val="00B050"/>
                        </a:solidFill>
                        <a:effectLst/>
                        <a:uLnTx/>
                        <a:uFillTx/>
                        <a:latin typeface="+mn-lt"/>
                        <a:ea typeface="+mn-ea"/>
                        <a:cs typeface="+mn-cs"/>
                      </a:endParaRPr>
                    </a:p>
                    <a:p>
                      <a:r>
                        <a:rPr lang="en-ZA" sz="1400" b="0" i="0" u="none" strike="noStrike" baseline="0" dirty="0">
                          <a:solidFill>
                            <a:srgbClr val="000000"/>
                          </a:solidFill>
                          <a:latin typeface="Myriad Pro"/>
                        </a:rPr>
                        <a:t>3 provinces were monitored (</a:t>
                      </a:r>
                      <a:r>
                        <a:rPr lang="en-ZA" sz="1400" b="0" i="0" u="none" strike="noStrike" baseline="0" dirty="0" err="1">
                          <a:solidFill>
                            <a:srgbClr val="000000"/>
                          </a:solidFill>
                          <a:latin typeface="Myriad Pro"/>
                        </a:rPr>
                        <a:t>KZN</a:t>
                      </a:r>
                      <a:r>
                        <a:rPr lang="en-ZA" sz="1400" b="0" i="0" u="none" strike="noStrike" baseline="0" dirty="0">
                          <a:solidFill>
                            <a:srgbClr val="000000"/>
                          </a:solidFill>
                          <a:latin typeface="Myriad Pro"/>
                        </a:rPr>
                        <a:t>, Limpopo and EC) on </a:t>
                      </a:r>
                    </a:p>
                    <a:p>
                      <a:r>
                        <a:rPr lang="en-ZA" sz="1400" b="0" i="0" u="none" strike="noStrike" baseline="0" dirty="0">
                          <a:solidFill>
                            <a:srgbClr val="000000"/>
                          </a:solidFill>
                          <a:latin typeface="Myriad Pro"/>
                        </a:rPr>
                        <a:t>the participation  of traditional </a:t>
                      </a:r>
                    </a:p>
                    <a:p>
                      <a:r>
                        <a:rPr lang="en-ZA" sz="1400" b="0" i="0" u="none" strike="noStrike" baseline="0" dirty="0">
                          <a:solidFill>
                            <a:srgbClr val="000000"/>
                          </a:solidFill>
                          <a:latin typeface="Myriad Pro"/>
                        </a:rPr>
                        <a:t>leadership in the implementation </a:t>
                      </a:r>
                    </a:p>
                    <a:p>
                      <a:r>
                        <a:rPr lang="en-ZA" sz="1400" b="0" i="0" u="none" strike="noStrike" baseline="0" dirty="0">
                          <a:solidFill>
                            <a:srgbClr val="000000"/>
                          </a:solidFill>
                          <a:latin typeface="Myriad Pro"/>
                        </a:rPr>
                        <a:t>of the Agrarian Revolution </a:t>
                      </a:r>
                    </a:p>
                    <a:p>
                      <a:r>
                        <a:rPr lang="en-ZA" sz="1400" b="0" i="0" u="none" strike="noStrike" baseline="0" dirty="0">
                          <a:solidFill>
                            <a:srgbClr val="000000"/>
                          </a:solidFill>
                          <a:latin typeface="Myriad Pro"/>
                        </a:rPr>
                        <a:t>Programme 	</a:t>
                      </a:r>
                    </a:p>
                  </a:txBody>
                  <a:tcPr marL="51435" marR="51435" marT="25725" marB="25725">
                    <a:solidFill>
                      <a:schemeClr val="bg1"/>
                    </a:solidFill>
                  </a:tcPr>
                </a:tc>
                <a:extLst>
                  <a:ext uri="{0D108BD9-81ED-4DB2-BD59-A6C34878D82A}">
                    <a16:rowId xmlns:a16="http://schemas.microsoft.com/office/drawing/2014/main" val="2712562523"/>
                  </a:ext>
                </a:extLst>
              </a:tr>
              <a:tr h="3387138">
                <a:tc vMerge="1">
                  <a:txBody>
                    <a:bodyPr/>
                    <a:lstStyle/>
                    <a:p>
                      <a:endParaRPr lang="en-ZA" sz="1400" b="1" dirty="0">
                        <a:latin typeface="+mj-lt"/>
                      </a:endParaRPr>
                    </a:p>
                  </a:txBody>
                  <a:tcPr marL="51435" marR="51435" marT="25725" marB="25725">
                    <a:solidFill>
                      <a:schemeClr val="bg1"/>
                    </a:solidFill>
                  </a:tcPr>
                </a:tc>
                <a:tc vMerge="1">
                  <a:txBody>
                    <a:bodyPr/>
                    <a:lstStyle/>
                    <a:p>
                      <a:pPr algn="just"/>
                      <a:endParaRPr lang="en-ZA" sz="1400" kern="1200" dirty="0">
                        <a:solidFill>
                          <a:schemeClr val="tx1"/>
                        </a:solidFill>
                        <a:effectLst/>
                        <a:latin typeface="+mj-lt"/>
                        <a:ea typeface="+mn-ea"/>
                        <a:cs typeface="+mn-cs"/>
                      </a:endParaRPr>
                    </a:p>
                  </a:txBody>
                  <a:tcPr marL="51435" marR="51435" marT="0" marB="0">
                    <a:solidFill>
                      <a:schemeClr val="bg1"/>
                    </a:solidFill>
                  </a:tcPr>
                </a:tc>
                <a:tc>
                  <a:txBody>
                    <a:bodyPr/>
                    <a:lstStyle/>
                    <a:p>
                      <a:pPr algn="just"/>
                      <a:r>
                        <a:rPr lang="en-ZA" sz="1400" dirty="0">
                          <a:effectLst/>
                        </a:rPr>
                        <a:t>Good practices</a:t>
                      </a:r>
                      <a:r>
                        <a:rPr lang="en-ZA" sz="1400" baseline="0" dirty="0">
                          <a:effectLst/>
                        </a:rPr>
                        <a:t> </a:t>
                      </a:r>
                      <a:r>
                        <a:rPr lang="en-ZA" sz="1400" dirty="0">
                          <a:effectLst/>
                        </a:rPr>
                        <a:t>on socio-economic</a:t>
                      </a:r>
                      <a:r>
                        <a:rPr lang="en-ZA" sz="1400" baseline="0" dirty="0">
                          <a:effectLst/>
                        </a:rPr>
                        <a:t> </a:t>
                      </a:r>
                      <a:r>
                        <a:rPr lang="en-ZA" sz="1400" dirty="0">
                          <a:effectLst/>
                        </a:rPr>
                        <a:t>development</a:t>
                      </a:r>
                    </a:p>
                    <a:p>
                      <a:pPr algn="just"/>
                      <a:r>
                        <a:rPr lang="en-ZA" sz="1400" dirty="0">
                          <a:effectLst/>
                        </a:rPr>
                        <a:t>documented</a:t>
                      </a:r>
                      <a:r>
                        <a:rPr lang="en-ZA" sz="1400" baseline="0" dirty="0">
                          <a:effectLst/>
                        </a:rPr>
                        <a:t> </a:t>
                      </a:r>
                      <a:r>
                        <a:rPr lang="en-ZA" sz="1400" dirty="0">
                          <a:effectLst/>
                        </a:rPr>
                        <a:t>and promoted</a:t>
                      </a:r>
                    </a:p>
                    <a:p>
                      <a:pPr algn="just"/>
                      <a:r>
                        <a:rPr lang="en-ZA" sz="1400" dirty="0">
                          <a:effectLst/>
                        </a:rPr>
                        <a:t>in the</a:t>
                      </a:r>
                      <a:r>
                        <a:rPr lang="en-ZA" sz="1400" baseline="0" dirty="0">
                          <a:effectLst/>
                        </a:rPr>
                        <a:t> </a:t>
                      </a:r>
                      <a:r>
                        <a:rPr lang="en-ZA" sz="1400" dirty="0">
                          <a:effectLst/>
                        </a:rPr>
                        <a:t>bioprospecting,</a:t>
                      </a:r>
                      <a:r>
                        <a:rPr lang="en-ZA" sz="1400" baseline="0" dirty="0">
                          <a:effectLst/>
                        </a:rPr>
                        <a:t> </a:t>
                      </a:r>
                      <a:r>
                        <a:rPr lang="en-ZA" sz="1400" dirty="0">
                          <a:effectLst/>
                        </a:rPr>
                        <a:t>forestry and</a:t>
                      </a:r>
                      <a:r>
                        <a:rPr lang="en-ZA" sz="1400" baseline="0" dirty="0">
                          <a:effectLst/>
                        </a:rPr>
                        <a:t> </a:t>
                      </a:r>
                      <a:r>
                        <a:rPr lang="en-ZA" sz="1400" dirty="0">
                          <a:effectLst/>
                        </a:rPr>
                        <a:t>mining sectors</a:t>
                      </a:r>
                      <a:r>
                        <a:rPr lang="en-ZA" sz="1400" baseline="0" dirty="0">
                          <a:effectLst/>
                        </a:rPr>
                        <a:t> </a:t>
                      </a:r>
                      <a:r>
                        <a:rPr lang="en-ZA" sz="1400" dirty="0">
                          <a:effectLst/>
                        </a:rPr>
                        <a:t>in Limpopo,</a:t>
                      </a:r>
                    </a:p>
                    <a:p>
                      <a:pPr algn="just"/>
                      <a:r>
                        <a:rPr lang="en-ZA" sz="1400" dirty="0">
                          <a:effectLst/>
                        </a:rPr>
                        <a:t>Kwazulu-Natal and North</a:t>
                      </a:r>
                    </a:p>
                    <a:p>
                      <a:pPr algn="just"/>
                      <a:r>
                        <a:rPr lang="en-ZA" sz="1400" dirty="0">
                          <a:effectLst/>
                        </a:rPr>
                        <a:t>West Provinces</a:t>
                      </a:r>
                      <a:endParaRPr lang="en-US" sz="1400" dirty="0">
                        <a:effectLst/>
                      </a:endParaRPr>
                    </a:p>
                  </a:txBody>
                  <a:tcPr marL="51435" marR="51435" marT="0" marB="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0B050"/>
                          </a:solidFill>
                          <a:effectLst/>
                          <a:uLnTx/>
                          <a:uFillTx/>
                          <a:latin typeface="+mn-lt"/>
                          <a:ea typeface="+mn-ea"/>
                          <a:cs typeface="+mn-cs"/>
                        </a:rPr>
                        <a:t>Achieved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400" b="1" i="0" u="none" strike="noStrike" kern="1200" cap="none" spc="0" normalizeH="0" baseline="0" noProof="0" dirty="0">
                        <a:ln>
                          <a:noFill/>
                        </a:ln>
                        <a:solidFill>
                          <a:srgbClr val="00B050"/>
                        </a:solidFill>
                        <a:effectLst/>
                        <a:uLnTx/>
                        <a:uFillTx/>
                        <a:latin typeface="+mn-lt"/>
                        <a:ea typeface="+mn-ea"/>
                        <a:cs typeface="+mn-cs"/>
                      </a:endParaRPr>
                    </a:p>
                    <a:p>
                      <a:r>
                        <a:rPr lang="en-ZA" sz="1400" b="0" i="0" u="none" strike="noStrike" baseline="0" dirty="0">
                          <a:solidFill>
                            <a:srgbClr val="000000"/>
                          </a:solidFill>
                          <a:latin typeface="Myriad Pro"/>
                        </a:rPr>
                        <a:t>Good practices on socio-</a:t>
                      </a:r>
                    </a:p>
                    <a:p>
                      <a:r>
                        <a:rPr lang="en-ZA" sz="1400" b="0" i="0" u="none" strike="noStrike" baseline="0" dirty="0">
                          <a:solidFill>
                            <a:srgbClr val="000000"/>
                          </a:solidFill>
                          <a:latin typeface="Myriad Pro"/>
                        </a:rPr>
                        <a:t>economic development were </a:t>
                      </a:r>
                    </a:p>
                    <a:p>
                      <a:r>
                        <a:rPr lang="en-ZA" sz="1400" b="0" i="0" u="none" strike="noStrike" baseline="0" dirty="0">
                          <a:solidFill>
                            <a:srgbClr val="000000"/>
                          </a:solidFill>
                          <a:latin typeface="Myriad Pro"/>
                        </a:rPr>
                        <a:t>documented and promoted </a:t>
                      </a:r>
                    </a:p>
                    <a:p>
                      <a:r>
                        <a:rPr lang="en-ZA" sz="1400" b="0" i="0" u="none" strike="noStrike" baseline="0" dirty="0">
                          <a:solidFill>
                            <a:srgbClr val="000000"/>
                          </a:solidFill>
                          <a:latin typeface="Myriad Pro"/>
                        </a:rPr>
                        <a:t>in the bioprospecting,  forestry and  mining sectors in Limpopo, </a:t>
                      </a:r>
                    </a:p>
                    <a:p>
                      <a:r>
                        <a:rPr lang="en-ZA" sz="1400" b="0" i="0" u="none" strike="noStrike" baseline="0" dirty="0">
                          <a:solidFill>
                            <a:srgbClr val="000000"/>
                          </a:solidFill>
                          <a:latin typeface="Myriad Pro"/>
                        </a:rPr>
                        <a:t>Kwazulu-Natal  and North West Provinces 	</a:t>
                      </a:r>
                    </a:p>
                    <a:p>
                      <a:endParaRPr kumimoji="0" lang="en-ZA" sz="1400" b="0" i="0" u="none" strike="noStrike" kern="1200" cap="none" spc="0" normalizeH="0" baseline="0" noProof="0" dirty="0">
                        <a:ln>
                          <a:noFill/>
                        </a:ln>
                        <a:solidFill>
                          <a:schemeClr val="tx1"/>
                        </a:solidFill>
                        <a:effectLst/>
                        <a:uLnTx/>
                        <a:uFillTx/>
                        <a:latin typeface="+mn-lt"/>
                        <a:ea typeface="+mn-ea"/>
                        <a:cs typeface="+mn-cs"/>
                      </a:endParaRPr>
                    </a:p>
                  </a:txBody>
                  <a:tcPr marL="51435" marR="51435" marT="25725" marB="25725">
                    <a:solidFill>
                      <a:schemeClr val="bg1"/>
                    </a:solidFill>
                  </a:tcPr>
                </a:tc>
                <a:extLst>
                  <a:ext uri="{0D108BD9-81ED-4DB2-BD59-A6C34878D82A}">
                    <a16:rowId xmlns:a16="http://schemas.microsoft.com/office/drawing/2014/main" val="1677590940"/>
                  </a:ext>
                </a:extLst>
              </a:tr>
            </a:tbl>
          </a:graphicData>
        </a:graphic>
      </p:graphicFrame>
      <p:sp>
        <p:nvSpPr>
          <p:cNvPr id="8" name="Title 3"/>
          <p:cNvSpPr txBox="1">
            <a:spLocks/>
          </p:cNvSpPr>
          <p:nvPr/>
        </p:nvSpPr>
        <p:spPr bwMode="auto">
          <a:xfrm>
            <a:off x="683568" y="0"/>
            <a:ext cx="7704856" cy="544218"/>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lgn="ctr">
              <a:spcBef>
                <a:spcPct val="0"/>
              </a:spcBef>
              <a:buNone/>
            </a:pPr>
            <a:r>
              <a:rPr lang="en-US" altLang="en-US" sz="1800" b="1" dirty="0"/>
              <a:t>Performance on the 2019/2020 Strategic Objectives Annual Targets (SOATs) per programme</a:t>
            </a:r>
          </a:p>
        </p:txBody>
      </p:sp>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9</a:t>
            </a:fld>
            <a:endParaRPr lang="en-ZA" altLang="en-US"/>
          </a:p>
        </p:txBody>
      </p:sp>
    </p:spTree>
    <p:extLst>
      <p:ext uri="{BB962C8B-B14F-4D97-AF65-F5344CB8AC3E}">
        <p14:creationId xmlns:p14="http://schemas.microsoft.com/office/powerpoint/2010/main" val="3514746860"/>
      </p:ext>
    </p:extLst>
  </p:cSld>
  <p:clrMapOvr>
    <a:masterClrMapping/>
  </p:clrMapOvr>
</p:sld>
</file>

<file path=ppt/theme/theme1.xml><?xml version="1.0" encoding="utf-8"?>
<a:theme xmlns:a="http://schemas.openxmlformats.org/drawingml/2006/main" name="Theme 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Theme DCoG</Template>
  <TotalTime>15983</TotalTime>
  <Words>2509</Words>
  <Application>Microsoft Office PowerPoint</Application>
  <PresentationFormat>On-screen Show (4:3)</PresentationFormat>
  <Paragraphs>606</Paragraphs>
  <Slides>29</Slides>
  <Notes>7</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42" baseType="lpstr">
      <vt:lpstr>MS PGothic</vt:lpstr>
      <vt:lpstr>MS PGothic</vt:lpstr>
      <vt:lpstr>Arial</vt:lpstr>
      <vt:lpstr>Calibri</vt:lpstr>
      <vt:lpstr>Courier New</vt:lpstr>
      <vt:lpstr>Franklin Gothic Book</vt:lpstr>
      <vt:lpstr>Myriad Pro</vt:lpstr>
      <vt:lpstr>PMingLiU</vt:lpstr>
      <vt:lpstr>Times New Roman</vt:lpstr>
      <vt:lpstr>Wingdings</vt:lpstr>
      <vt:lpstr>ヒラギノ角ゴ Pro W3</vt:lpstr>
      <vt:lpstr>Theme DCoG</vt:lpstr>
      <vt:lpstr>Worksheet</vt:lpstr>
      <vt:lpstr>PowerPoint Presentation</vt:lpstr>
      <vt:lpstr>PRESENTATION OUTLINE</vt:lpstr>
      <vt:lpstr>         PART A   Performance on Predetermined  Objectives</vt:lpstr>
      <vt:lpstr>PowerPoint Presentation</vt:lpstr>
      <vt:lpstr>     </vt:lpstr>
      <vt:lpstr>     </vt:lpstr>
      <vt:lpstr>PowerPoint Presentation</vt:lpstr>
      <vt:lpstr>PowerPoint Presentation</vt:lpstr>
      <vt:lpstr>PowerPoint Presentation</vt:lpstr>
      <vt:lpstr>PowerPoint Presentation</vt:lpstr>
      <vt:lpstr>PowerPoint Presentation</vt:lpstr>
      <vt:lpstr>PowerPoint Presentation</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 B    2019/2020 Financial Performance</vt:lpstr>
      <vt:lpstr>Appropriation Statement per Programme and Economic Classification</vt:lpstr>
      <vt:lpstr>Reasons for underspending</vt:lpstr>
      <vt:lpstr>PowerPoint Presentation</vt:lpstr>
      <vt:lpstr>RECOMMENDATION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Marnak</dc:creator>
  <cp:lastModifiedBy>Shereen Cassiem</cp:lastModifiedBy>
  <cp:revision>856</cp:revision>
  <cp:lastPrinted>2020-11-10T11:44:35Z</cp:lastPrinted>
  <dcterms:created xsi:type="dcterms:W3CDTF">2013-07-25T08:21:36Z</dcterms:created>
  <dcterms:modified xsi:type="dcterms:W3CDTF">2020-11-16T10:50:57Z</dcterms:modified>
</cp:coreProperties>
</file>