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56" r:id="rId2"/>
    <p:sldId id="257" r:id="rId3"/>
    <p:sldId id="258" r:id="rId4"/>
    <p:sldId id="302" r:id="rId5"/>
    <p:sldId id="303" r:id="rId6"/>
    <p:sldId id="304" r:id="rId7"/>
    <p:sldId id="316" r:id="rId8"/>
    <p:sldId id="305" r:id="rId9"/>
    <p:sldId id="313" r:id="rId10"/>
    <p:sldId id="314" r:id="rId11"/>
    <p:sldId id="315" r:id="rId12"/>
    <p:sldId id="319" r:id="rId13"/>
    <p:sldId id="317" r:id="rId14"/>
    <p:sldId id="306" r:id="rId15"/>
    <p:sldId id="307" r:id="rId16"/>
    <p:sldId id="326" r:id="rId17"/>
    <p:sldId id="327" r:id="rId18"/>
    <p:sldId id="320" r:id="rId19"/>
    <p:sldId id="321" r:id="rId20"/>
    <p:sldId id="310" r:id="rId21"/>
    <p:sldId id="287" r:id="rId22"/>
    <p:sldId id="318" r:id="rId23"/>
    <p:sldId id="260" r:id="rId24"/>
    <p:sldId id="261" r:id="rId25"/>
    <p:sldId id="262" r:id="rId26"/>
    <p:sldId id="264" r:id="rId27"/>
    <p:sldId id="265" r:id="rId28"/>
    <p:sldId id="328" r:id="rId29"/>
    <p:sldId id="268" r:id="rId30"/>
    <p:sldId id="269" r:id="rId31"/>
    <p:sldId id="267" r:id="rId32"/>
    <p:sldId id="270" r:id="rId33"/>
    <p:sldId id="329" r:id="rId34"/>
    <p:sldId id="271" r:id="rId35"/>
    <p:sldId id="272" r:id="rId36"/>
    <p:sldId id="273" r:id="rId37"/>
    <p:sldId id="274" r:id="rId38"/>
    <p:sldId id="330" r:id="rId39"/>
    <p:sldId id="331" r:id="rId40"/>
    <p:sldId id="332" r:id="rId41"/>
    <p:sldId id="333" r:id="rId42"/>
    <p:sldId id="334" r:id="rId43"/>
    <p:sldId id="335" r:id="rId44"/>
    <p:sldId id="336" r:id="rId45"/>
    <p:sldId id="278" r:id="rId46"/>
    <p:sldId id="277"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04" autoAdjust="0"/>
    <p:restoredTop sz="94646"/>
  </p:normalViewPr>
  <p:slideViewPr>
    <p:cSldViewPr snapToGrid="0" snapToObjects="1">
      <p:cViewPr varScale="1">
        <p:scale>
          <a:sx n="73" d="100"/>
          <a:sy n="73" d="100"/>
        </p:scale>
        <p:origin x="-97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lang="en-US"/>
            </a:pPr>
            <a:r>
              <a:rPr lang="en-ZA"/>
              <a:t>Number of targets achieved and not achieved (2015/16 - 2019/20 FY)</a:t>
            </a:r>
          </a:p>
        </c:rich>
      </c:tx>
      <c:spPr>
        <a:solidFill>
          <a:schemeClr val="lt1"/>
        </a:solidFill>
        <a:ln w="25400" cap="flat" cmpd="sng" algn="ctr">
          <a:solidFill>
            <a:schemeClr val="dk1"/>
          </a:solidFill>
          <a:prstDash val="solid"/>
        </a:ln>
        <a:effectLst/>
      </c:spPr>
    </c:title>
    <c:view3D>
      <c:rAngAx val="1"/>
    </c:view3D>
    <c:plotArea>
      <c:layout/>
      <c:bar3DChart>
        <c:barDir val="col"/>
        <c:grouping val="clustered"/>
        <c:ser>
          <c:idx val="0"/>
          <c:order val="0"/>
          <c:tx>
            <c:strRef>
              <c:f>'Coop Serv'!$B$2</c:f>
              <c:strCache>
                <c:ptCount val="1"/>
                <c:pt idx="0">
                  <c:v>No. of Targets</c:v>
                </c:pt>
              </c:strCache>
            </c:strRef>
          </c:tx>
          <c:spPr>
            <a:solidFill>
              <a:srgbClr val="0070C0"/>
            </a:solidFill>
          </c:spPr>
          <c:dLbls>
            <c:spPr>
              <a:noFill/>
              <a:ln>
                <a:noFill/>
              </a:ln>
              <a:effectLst/>
            </c:spPr>
            <c:txPr>
              <a:bodyPr/>
              <a:lstStyle/>
              <a:p>
                <a:pPr>
                  <a:defRPr lang="en-US"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'Coop Serv'!$A$3:$A$7</c:f>
              <c:strCache>
                <c:ptCount val="5"/>
                <c:pt idx="0">
                  <c:v>2015/16 FY</c:v>
                </c:pt>
                <c:pt idx="1">
                  <c:v>2016/17 FY</c:v>
                </c:pt>
                <c:pt idx="2">
                  <c:v>2017/18 FY</c:v>
                </c:pt>
                <c:pt idx="3">
                  <c:v>2018/19 FY</c:v>
                </c:pt>
                <c:pt idx="4">
                  <c:v>2019/20 FY</c:v>
                </c:pt>
              </c:strCache>
            </c:strRef>
          </c:cat>
          <c:val>
            <c:numRef>
              <c:f>'Coop Serv'!$B$3:$B$7</c:f>
              <c:numCache>
                <c:formatCode>General</c:formatCode>
                <c:ptCount val="5"/>
                <c:pt idx="0">
                  <c:v>35</c:v>
                </c:pt>
                <c:pt idx="1">
                  <c:v>20</c:v>
                </c:pt>
                <c:pt idx="2">
                  <c:v>19</c:v>
                </c:pt>
                <c:pt idx="3">
                  <c:v>20</c:v>
                </c:pt>
                <c:pt idx="4">
                  <c:v>20</c:v>
                </c:pt>
              </c:numCache>
            </c:numRef>
          </c:val>
          <c:extLst xmlns:c16r2="http://schemas.microsoft.com/office/drawing/2015/06/chart">
            <c:ext xmlns:c16="http://schemas.microsoft.com/office/drawing/2014/chart" uri="{C3380CC4-5D6E-409C-BE32-E72D297353CC}">
              <c16:uniqueId val="{00000000-F13B-4C28-B761-351F719FEE1A}"/>
            </c:ext>
          </c:extLst>
        </c:ser>
        <c:ser>
          <c:idx val="1"/>
          <c:order val="1"/>
          <c:tx>
            <c:strRef>
              <c:f>'Coop Serv'!$C$2</c:f>
              <c:strCache>
                <c:ptCount val="1"/>
                <c:pt idx="0">
                  <c:v>No. of Targets Achieved</c:v>
                </c:pt>
              </c:strCache>
            </c:strRef>
          </c:tx>
          <c:spPr>
            <a:solidFill>
              <a:srgbClr val="00B050"/>
            </a:solidFill>
          </c:spPr>
          <c:dLbls>
            <c:spPr>
              <a:noFill/>
              <a:ln>
                <a:noFill/>
              </a:ln>
              <a:effectLst/>
            </c:spPr>
            <c:txPr>
              <a:bodyPr/>
              <a:lstStyle/>
              <a:p>
                <a:pPr>
                  <a:defRPr lang="en-US"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'Coop Serv'!$A$3:$A$7</c:f>
              <c:strCache>
                <c:ptCount val="5"/>
                <c:pt idx="0">
                  <c:v>2015/16 FY</c:v>
                </c:pt>
                <c:pt idx="1">
                  <c:v>2016/17 FY</c:v>
                </c:pt>
                <c:pt idx="2">
                  <c:v>2017/18 FY</c:v>
                </c:pt>
                <c:pt idx="3">
                  <c:v>2018/19 FY</c:v>
                </c:pt>
                <c:pt idx="4">
                  <c:v>2019/20 FY</c:v>
                </c:pt>
              </c:strCache>
            </c:strRef>
          </c:cat>
          <c:val>
            <c:numRef>
              <c:f>'Coop Serv'!$C$3:$C$7</c:f>
              <c:numCache>
                <c:formatCode>0</c:formatCode>
                <c:ptCount val="5"/>
                <c:pt idx="0" formatCode="General">
                  <c:v>26</c:v>
                </c:pt>
                <c:pt idx="1">
                  <c:v>17</c:v>
                </c:pt>
                <c:pt idx="2">
                  <c:v>19</c:v>
                </c:pt>
                <c:pt idx="3">
                  <c:v>18</c:v>
                </c:pt>
                <c:pt idx="4">
                  <c:v>14</c:v>
                </c:pt>
              </c:numCache>
            </c:numRef>
          </c:val>
          <c:extLst xmlns:c16r2="http://schemas.microsoft.com/office/drawing/2015/06/chart">
            <c:ext xmlns:c16="http://schemas.microsoft.com/office/drawing/2014/chart" uri="{C3380CC4-5D6E-409C-BE32-E72D297353CC}">
              <c16:uniqueId val="{00000001-F13B-4C28-B761-351F719FEE1A}"/>
            </c:ext>
          </c:extLst>
        </c:ser>
        <c:ser>
          <c:idx val="2"/>
          <c:order val="2"/>
          <c:tx>
            <c:strRef>
              <c:f>'Coop Serv'!$D$2</c:f>
              <c:strCache>
                <c:ptCount val="1"/>
                <c:pt idx="0">
                  <c:v>No. of Targets Not Achieved</c:v>
                </c:pt>
              </c:strCache>
            </c:strRef>
          </c:tx>
          <c:spPr>
            <a:solidFill>
              <a:srgbClr val="FF0000"/>
            </a:solidFill>
          </c:spPr>
          <c:dLbls>
            <c:spPr>
              <a:noFill/>
              <a:ln>
                <a:noFill/>
              </a:ln>
              <a:effectLst/>
            </c:spPr>
            <c:txPr>
              <a:bodyPr/>
              <a:lstStyle/>
              <a:p>
                <a:pPr>
                  <a:defRPr lang="en-US" sz="1400" b="1"/>
                </a:pPr>
                <a:endParaRPr lang="en-US"/>
              </a:p>
            </c:txPr>
            <c:showVal val="1"/>
            <c:extLst xmlns:c16r2="http://schemas.microsoft.com/office/drawing/2015/06/chart">
              <c:ext xmlns:c15="http://schemas.microsoft.com/office/drawing/2012/chart" uri="{CE6537A1-D6FC-4f65-9D91-7224C49458BB}">
                <c15:showLeaderLines val="1"/>
              </c:ext>
            </c:extLst>
          </c:dLbls>
          <c:cat>
            <c:strRef>
              <c:f>'Coop Serv'!$A$3:$A$7</c:f>
              <c:strCache>
                <c:ptCount val="5"/>
                <c:pt idx="0">
                  <c:v>2015/16 FY</c:v>
                </c:pt>
                <c:pt idx="1">
                  <c:v>2016/17 FY</c:v>
                </c:pt>
                <c:pt idx="2">
                  <c:v>2017/18 FY</c:v>
                </c:pt>
                <c:pt idx="3">
                  <c:v>2018/19 FY</c:v>
                </c:pt>
                <c:pt idx="4">
                  <c:v>2019/20 FY</c:v>
                </c:pt>
              </c:strCache>
            </c:strRef>
          </c:cat>
          <c:val>
            <c:numRef>
              <c:f>'Coop Serv'!$D$3:$D$7</c:f>
              <c:numCache>
                <c:formatCode>0</c:formatCode>
                <c:ptCount val="5"/>
                <c:pt idx="0">
                  <c:v>9</c:v>
                </c:pt>
                <c:pt idx="1">
                  <c:v>3</c:v>
                </c:pt>
                <c:pt idx="2">
                  <c:v>0</c:v>
                </c:pt>
                <c:pt idx="3">
                  <c:v>2</c:v>
                </c:pt>
                <c:pt idx="4">
                  <c:v>6</c:v>
                </c:pt>
              </c:numCache>
            </c:numRef>
          </c:val>
          <c:extLst xmlns:c16r2="http://schemas.microsoft.com/office/drawing/2015/06/chart">
            <c:ext xmlns:c16="http://schemas.microsoft.com/office/drawing/2014/chart" uri="{C3380CC4-5D6E-409C-BE32-E72D297353CC}">
              <c16:uniqueId val="{00000002-F13B-4C28-B761-351F719FEE1A}"/>
            </c:ext>
          </c:extLst>
        </c:ser>
        <c:dLbls>
          <c:showVal val="1"/>
        </c:dLbls>
        <c:shape val="cylinder"/>
        <c:axId val="93674880"/>
        <c:axId val="90350720"/>
        <c:axId val="0"/>
      </c:bar3DChart>
      <c:catAx>
        <c:axId val="93674880"/>
        <c:scaling>
          <c:orientation val="minMax"/>
        </c:scaling>
        <c:axPos val="b"/>
        <c:majorGridlines/>
        <c:minorGridlines/>
        <c:numFmt formatCode="General" sourceLinked="0"/>
        <c:majorTickMark val="none"/>
        <c:tickLblPos val="nextTo"/>
        <c:txPr>
          <a:bodyPr/>
          <a:lstStyle/>
          <a:p>
            <a:pPr>
              <a:defRPr lang="en-US" sz="1400"/>
            </a:pPr>
            <a:endParaRPr lang="en-US"/>
          </a:p>
        </c:txPr>
        <c:crossAx val="90350720"/>
        <c:crosses val="autoZero"/>
        <c:auto val="1"/>
        <c:lblAlgn val="ctr"/>
        <c:lblOffset val="100"/>
      </c:catAx>
      <c:valAx>
        <c:axId val="90350720"/>
        <c:scaling>
          <c:orientation val="minMax"/>
        </c:scaling>
        <c:delete val="1"/>
        <c:axPos val="l"/>
        <c:majorGridlines/>
        <c:minorGridlines/>
        <c:numFmt formatCode="General" sourceLinked="1"/>
        <c:tickLblPos val="nextTo"/>
        <c:crossAx val="93674880"/>
        <c:crosses val="autoZero"/>
        <c:crossBetween val="between"/>
      </c:valAx>
    </c:plotArea>
    <c:legend>
      <c:legendPos val="t"/>
      <c:txPr>
        <a:bodyPr/>
        <a:lstStyle/>
        <a:p>
          <a:pPr>
            <a:defRPr lang="en-US" sz="1200"/>
          </a:pPr>
          <a:endParaRPr lang="en-US"/>
        </a:p>
      </c:txPr>
    </c:legend>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Arial Narrow" panose="020B0606020202030204" pitchFamily="34" charset="0"/>
          <a:ea typeface="+mn-ea"/>
          <a:cs typeface="+mn-c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lang="en-US" sz="1600"/>
            </a:pPr>
            <a:r>
              <a:rPr lang="en-ZA" sz="1600"/>
              <a:t>Performance trend of the OCJ from 2015/16 - 2019/20 FY</a:t>
            </a:r>
          </a:p>
        </c:rich>
      </c:tx>
      <c:spPr>
        <a:solidFill>
          <a:schemeClr val="lt1"/>
        </a:solidFill>
        <a:ln w="25400" cap="flat" cmpd="sng" algn="ctr">
          <a:solidFill>
            <a:schemeClr val="dk1"/>
          </a:solidFill>
          <a:prstDash val="solid"/>
        </a:ln>
        <a:effectLst/>
      </c:spPr>
    </c:title>
    <c:view3D>
      <c:rAngAx val="1"/>
    </c:view3D>
    <c:plotArea>
      <c:layout/>
      <c:bar3DChart>
        <c:barDir val="col"/>
        <c:grouping val="clustered"/>
        <c:ser>
          <c:idx val="0"/>
          <c:order val="0"/>
          <c:tx>
            <c:strRef>
              <c:f>Facilities!$B$2</c:f>
              <c:strCache>
                <c:ptCount val="1"/>
                <c:pt idx="0">
                  <c:v>Targets Achieved</c:v>
                </c:pt>
              </c:strCache>
            </c:strRef>
          </c:tx>
          <c:spPr>
            <a:solidFill>
              <a:srgbClr val="00B050"/>
            </a:solidFill>
          </c:spPr>
          <c:dLbls>
            <c:spPr>
              <a:noFill/>
              <a:ln>
                <a:noFill/>
              </a:ln>
              <a:effectLst/>
            </c:spPr>
            <c:txPr>
              <a:bodyPr/>
              <a:lstStyle/>
              <a:p>
                <a:pPr>
                  <a:defRPr lang="en-US"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Facilities!$A$3:$A$7</c:f>
              <c:strCache>
                <c:ptCount val="5"/>
                <c:pt idx="0">
                  <c:v>2015/16 FY</c:v>
                </c:pt>
                <c:pt idx="1">
                  <c:v>2016/17 FY</c:v>
                </c:pt>
                <c:pt idx="2">
                  <c:v>2017/18 FY</c:v>
                </c:pt>
                <c:pt idx="3">
                  <c:v>2018/19 FY</c:v>
                </c:pt>
                <c:pt idx="4">
                  <c:v>2019/20 FY</c:v>
                </c:pt>
              </c:strCache>
            </c:strRef>
          </c:cat>
          <c:val>
            <c:numRef>
              <c:f>Facilities!$B$3:$B$7</c:f>
              <c:numCache>
                <c:formatCode>0%</c:formatCode>
                <c:ptCount val="5"/>
                <c:pt idx="0">
                  <c:v>0.74285714285714288</c:v>
                </c:pt>
                <c:pt idx="1">
                  <c:v>0.85000000000000009</c:v>
                </c:pt>
                <c:pt idx="2">
                  <c:v>1</c:v>
                </c:pt>
                <c:pt idx="3">
                  <c:v>0.9</c:v>
                </c:pt>
                <c:pt idx="4">
                  <c:v>0.70000000000000007</c:v>
                </c:pt>
              </c:numCache>
            </c:numRef>
          </c:val>
          <c:extLst xmlns:c16r2="http://schemas.microsoft.com/office/drawing/2015/06/chart">
            <c:ext xmlns:c16="http://schemas.microsoft.com/office/drawing/2014/chart" uri="{C3380CC4-5D6E-409C-BE32-E72D297353CC}">
              <c16:uniqueId val="{00000000-8010-4E9E-B4F5-8116A278BA29}"/>
            </c:ext>
          </c:extLst>
        </c:ser>
        <c:ser>
          <c:idx val="1"/>
          <c:order val="1"/>
          <c:tx>
            <c:strRef>
              <c:f>Facilities!$C$2</c:f>
              <c:strCache>
                <c:ptCount val="1"/>
                <c:pt idx="0">
                  <c:v>Targets Not Achieved</c:v>
                </c:pt>
              </c:strCache>
            </c:strRef>
          </c:tx>
          <c:spPr>
            <a:solidFill>
              <a:srgbClr val="FF0000"/>
            </a:solidFill>
          </c:spPr>
          <c:dLbls>
            <c:spPr>
              <a:noFill/>
              <a:ln>
                <a:noFill/>
              </a:ln>
              <a:effectLst/>
            </c:spPr>
            <c:txPr>
              <a:bodyPr/>
              <a:lstStyle/>
              <a:p>
                <a:pPr>
                  <a:defRPr lang="en-US" sz="1400" b="1"/>
                </a:pPr>
                <a:endParaRPr lang="en-US"/>
              </a:p>
            </c:txPr>
            <c:showVal val="1"/>
            <c:extLst xmlns:c16r2="http://schemas.microsoft.com/office/drawing/2015/06/chart">
              <c:ext xmlns:c15="http://schemas.microsoft.com/office/drawing/2012/chart" uri="{CE6537A1-D6FC-4f65-9D91-7224C49458BB}">
                <c15:showLeaderLines val="0"/>
              </c:ext>
            </c:extLst>
          </c:dLbls>
          <c:cat>
            <c:strRef>
              <c:f>Facilities!$A$3:$A$7</c:f>
              <c:strCache>
                <c:ptCount val="5"/>
                <c:pt idx="0">
                  <c:v>2015/16 FY</c:v>
                </c:pt>
                <c:pt idx="1">
                  <c:v>2016/17 FY</c:v>
                </c:pt>
                <c:pt idx="2">
                  <c:v>2017/18 FY</c:v>
                </c:pt>
                <c:pt idx="3">
                  <c:v>2018/19 FY</c:v>
                </c:pt>
                <c:pt idx="4">
                  <c:v>2019/20 FY</c:v>
                </c:pt>
              </c:strCache>
            </c:strRef>
          </c:cat>
          <c:val>
            <c:numRef>
              <c:f>Facilities!$C$3:$C$7</c:f>
              <c:numCache>
                <c:formatCode>0%</c:formatCode>
                <c:ptCount val="5"/>
                <c:pt idx="0">
                  <c:v>0.25714285714285717</c:v>
                </c:pt>
                <c:pt idx="1">
                  <c:v>0.15000000000000002</c:v>
                </c:pt>
                <c:pt idx="2">
                  <c:v>0</c:v>
                </c:pt>
                <c:pt idx="3">
                  <c:v>0.1</c:v>
                </c:pt>
                <c:pt idx="4">
                  <c:v>0.30000000000000004</c:v>
                </c:pt>
              </c:numCache>
            </c:numRef>
          </c:val>
          <c:extLst xmlns:c16r2="http://schemas.microsoft.com/office/drawing/2015/06/chart">
            <c:ext xmlns:c16="http://schemas.microsoft.com/office/drawing/2014/chart" uri="{C3380CC4-5D6E-409C-BE32-E72D297353CC}">
              <c16:uniqueId val="{00000001-8010-4E9E-B4F5-8116A278BA29}"/>
            </c:ext>
          </c:extLst>
        </c:ser>
        <c:dLbls>
          <c:showVal val="1"/>
        </c:dLbls>
        <c:shape val="cylinder"/>
        <c:axId val="106368000"/>
        <c:axId val="106369792"/>
        <c:axId val="0"/>
      </c:bar3DChart>
      <c:catAx>
        <c:axId val="106368000"/>
        <c:scaling>
          <c:orientation val="minMax"/>
        </c:scaling>
        <c:axPos val="b"/>
        <c:majorGridlines/>
        <c:minorGridlines/>
        <c:numFmt formatCode="General" sourceLinked="0"/>
        <c:majorTickMark val="none"/>
        <c:tickLblPos val="nextTo"/>
        <c:txPr>
          <a:bodyPr/>
          <a:lstStyle/>
          <a:p>
            <a:pPr>
              <a:defRPr lang="en-US" sz="1400"/>
            </a:pPr>
            <a:endParaRPr lang="en-US"/>
          </a:p>
        </c:txPr>
        <c:crossAx val="106369792"/>
        <c:crosses val="autoZero"/>
        <c:auto val="1"/>
        <c:lblAlgn val="ctr"/>
        <c:lblOffset val="100"/>
      </c:catAx>
      <c:valAx>
        <c:axId val="106369792"/>
        <c:scaling>
          <c:orientation val="minMax"/>
        </c:scaling>
        <c:delete val="1"/>
        <c:axPos val="l"/>
        <c:majorGridlines/>
        <c:minorGridlines/>
        <c:numFmt formatCode="0%" sourceLinked="1"/>
        <c:tickLblPos val="nextTo"/>
        <c:crossAx val="106368000"/>
        <c:crosses val="autoZero"/>
        <c:crossBetween val="between"/>
      </c:valAx>
    </c:plotArea>
    <c:legend>
      <c:legendPos val="t"/>
      <c:txPr>
        <a:bodyPr/>
        <a:lstStyle/>
        <a:p>
          <a:pPr>
            <a:defRPr lang="en-US" sz="1400"/>
          </a:pPr>
          <a:endParaRPr lang="en-US"/>
        </a:p>
      </c:txPr>
    </c:legend>
    <c:plotVisOnly val="1"/>
    <c:dispBlanksAs val="gap"/>
  </c:chart>
  <c:spPr>
    <a:solidFill>
      <a:schemeClr val="lt1"/>
    </a:solidFill>
    <a:ln w="25400" cap="flat" cmpd="sng" algn="ctr">
      <a:solidFill>
        <a:schemeClr val="dk1"/>
      </a:solidFill>
      <a:prstDash val="solid"/>
    </a:ln>
    <a:effectLst/>
  </c:spPr>
  <c:txPr>
    <a:bodyPr/>
    <a:lstStyle/>
    <a:p>
      <a:pPr>
        <a:defRPr sz="1200">
          <a:solidFill>
            <a:schemeClr val="dk1"/>
          </a:solidFill>
          <a:latin typeface="Arial Narrow" panose="020B0606020202030204" pitchFamily="34" charset="0"/>
          <a:ea typeface="+mn-ea"/>
          <a:cs typeface="+mn-cs"/>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7AC922-7862-7040-86D0-66AD18B75593}" type="datetimeFigureOut">
              <a:rPr lang="en-US" smtClean="0"/>
              <a:pPr/>
              <a:t>11/18/2020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973D00-9A7C-654A-8EE5-CA5E20D6BC23}" type="slidenum">
              <a:rPr lang="en-US" smtClean="0"/>
              <a:pPr/>
              <a:t>‹#›</a:t>
            </a:fld>
            <a:endParaRPr lang="en-US"/>
          </a:p>
        </p:txBody>
      </p:sp>
    </p:spTree>
    <p:extLst>
      <p:ext uri="{BB962C8B-B14F-4D97-AF65-F5344CB8AC3E}">
        <p14:creationId xmlns:p14="http://schemas.microsoft.com/office/powerpoint/2010/main" xmlns="" val="320381232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0E85E1-1D0D-B040-8B1C-4E26F571ABDE}" type="datetimeFigureOut">
              <a:rPr lang="en-US" smtClean="0"/>
              <a:pPr/>
              <a:t>11/18/2020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04700-4983-DD47-BE7F-E73641E9723B}" type="slidenum">
              <a:rPr lang="en-US" smtClean="0"/>
              <a:pPr/>
              <a:t>‹#›</a:t>
            </a:fld>
            <a:endParaRPr lang="en-US"/>
          </a:p>
        </p:txBody>
      </p:sp>
    </p:spTree>
    <p:extLst>
      <p:ext uri="{BB962C8B-B14F-4D97-AF65-F5344CB8AC3E}">
        <p14:creationId xmlns:p14="http://schemas.microsoft.com/office/powerpoint/2010/main" xmlns="" val="4108655146"/>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OCJ PowerPoint template-cover.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3086" cy="6858000"/>
          </a:xfrm>
          <a:prstGeom prst="rect">
            <a:avLst/>
          </a:prstGeom>
        </p:spPr>
      </p:pic>
    </p:spTree>
    <p:extLst>
      <p:ext uri="{BB962C8B-B14F-4D97-AF65-F5344CB8AC3E}">
        <p14:creationId xmlns:p14="http://schemas.microsoft.com/office/powerpoint/2010/main" xmlns="" val="214279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ZA" smtClean="0"/>
              <a:t>17/06/01</a:t>
            </a:r>
            <a:endParaRPr lang="en-US"/>
          </a:p>
        </p:txBody>
      </p:sp>
      <p:sp>
        <p:nvSpPr>
          <p:cNvPr id="5" name="Footer Placeholder 4"/>
          <p:cNvSpPr>
            <a:spLocks noGrp="1"/>
          </p:cNvSpPr>
          <p:nvPr>
            <p:ph type="ftr" sz="quarter" idx="11"/>
          </p:nvPr>
        </p:nvSpPr>
        <p:spPr/>
        <p:txBody>
          <a:bodyPr/>
          <a:lstStyle/>
          <a:p>
            <a:r>
              <a:rPr lang="en-US" smtClean="0"/>
              <a:t>OFFICE OF THE CHIEF JUSTICE</a:t>
            </a:r>
            <a:endParaRPr lang="en-US"/>
          </a:p>
        </p:txBody>
      </p:sp>
      <p:sp>
        <p:nvSpPr>
          <p:cNvPr id="6" name="Slide Number Placeholder 5"/>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82190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ZA" smtClean="0"/>
              <a:t>17/06/01</a:t>
            </a:r>
            <a:endParaRPr lang="en-US"/>
          </a:p>
        </p:txBody>
      </p:sp>
      <p:sp>
        <p:nvSpPr>
          <p:cNvPr id="5" name="Footer Placeholder 4"/>
          <p:cNvSpPr>
            <a:spLocks noGrp="1"/>
          </p:cNvSpPr>
          <p:nvPr>
            <p:ph type="ftr" sz="quarter" idx="11"/>
          </p:nvPr>
        </p:nvSpPr>
        <p:spPr/>
        <p:txBody>
          <a:bodyPr/>
          <a:lstStyle/>
          <a:p>
            <a:r>
              <a:rPr lang="en-US" smtClean="0"/>
              <a:t>OFFICE OF THE CHIEF JUSTICE</a:t>
            </a:r>
            <a:endParaRPr lang="en-US"/>
          </a:p>
        </p:txBody>
      </p:sp>
      <p:sp>
        <p:nvSpPr>
          <p:cNvPr id="6" name="Slide Number Placeholder 5"/>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4286868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OCJ PowerPoint template-page.jp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9275" y="10634"/>
            <a:ext cx="9143086" cy="6858000"/>
          </a:xfrm>
          <a:prstGeom prst="rect">
            <a:avLst/>
          </a:prstGeom>
        </p:spPr>
      </p:pic>
      <p:sp>
        <p:nvSpPr>
          <p:cNvPr id="8" name="Slide Number Placeholder 7"/>
          <p:cNvSpPr>
            <a:spLocks noGrp="1"/>
          </p:cNvSpPr>
          <p:nvPr>
            <p:ph type="sldNum" sz="quarter" idx="12"/>
          </p:nvPr>
        </p:nvSpPr>
        <p:spPr>
          <a:xfrm>
            <a:off x="4362218" y="6334316"/>
            <a:ext cx="457200" cy="365125"/>
          </a:xfrm>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52447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ZA" smtClean="0"/>
              <a:t>17/06/01</a:t>
            </a:r>
            <a:endParaRPr lang="en-US"/>
          </a:p>
        </p:txBody>
      </p:sp>
      <p:sp>
        <p:nvSpPr>
          <p:cNvPr id="5" name="Footer Placeholder 4"/>
          <p:cNvSpPr>
            <a:spLocks noGrp="1"/>
          </p:cNvSpPr>
          <p:nvPr>
            <p:ph type="ftr" sz="quarter" idx="11"/>
          </p:nvPr>
        </p:nvSpPr>
        <p:spPr/>
        <p:txBody>
          <a:bodyPr/>
          <a:lstStyle/>
          <a:p>
            <a:r>
              <a:rPr lang="en-US" smtClean="0"/>
              <a:t>OFFICE OF THE CHIEF JUSTICE</a:t>
            </a:r>
            <a:endParaRPr lang="en-US"/>
          </a:p>
        </p:txBody>
      </p:sp>
      <p:sp>
        <p:nvSpPr>
          <p:cNvPr id="6" name="Slide Number Placeholder 5"/>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76903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ZA" smtClean="0"/>
              <a:t>17/06/01</a:t>
            </a:r>
            <a:endParaRPr lang="en-US"/>
          </a:p>
        </p:txBody>
      </p:sp>
      <p:sp>
        <p:nvSpPr>
          <p:cNvPr id="6" name="Footer Placeholder 5"/>
          <p:cNvSpPr>
            <a:spLocks noGrp="1"/>
          </p:cNvSpPr>
          <p:nvPr>
            <p:ph type="ftr" sz="quarter" idx="11"/>
          </p:nvPr>
        </p:nvSpPr>
        <p:spPr/>
        <p:txBody>
          <a:bodyPr/>
          <a:lstStyle/>
          <a:p>
            <a:r>
              <a:rPr lang="en-US" smtClean="0"/>
              <a:t>OFFICE OF THE CHIEF JUSTICE</a:t>
            </a:r>
            <a:endParaRPr lang="en-US"/>
          </a:p>
        </p:txBody>
      </p:sp>
      <p:sp>
        <p:nvSpPr>
          <p:cNvPr id="7" name="Slide Number Placeholder 6"/>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62357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ZA" smtClean="0"/>
              <a:t>17/06/01</a:t>
            </a:r>
            <a:endParaRPr lang="en-US"/>
          </a:p>
        </p:txBody>
      </p:sp>
      <p:sp>
        <p:nvSpPr>
          <p:cNvPr id="8" name="Footer Placeholder 7"/>
          <p:cNvSpPr>
            <a:spLocks noGrp="1"/>
          </p:cNvSpPr>
          <p:nvPr>
            <p:ph type="ftr" sz="quarter" idx="11"/>
          </p:nvPr>
        </p:nvSpPr>
        <p:spPr/>
        <p:txBody>
          <a:bodyPr/>
          <a:lstStyle/>
          <a:p>
            <a:r>
              <a:rPr lang="en-US" smtClean="0"/>
              <a:t>OFFICE OF THE CHIEF JUSTICE</a:t>
            </a:r>
            <a:endParaRPr lang="en-US"/>
          </a:p>
        </p:txBody>
      </p:sp>
      <p:sp>
        <p:nvSpPr>
          <p:cNvPr id="9" name="Slide Number Placeholder 8"/>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386839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ZA" smtClean="0"/>
              <a:t>17/06/01</a:t>
            </a:r>
            <a:endParaRPr lang="en-US"/>
          </a:p>
        </p:txBody>
      </p:sp>
      <p:sp>
        <p:nvSpPr>
          <p:cNvPr id="4" name="Footer Placeholder 3"/>
          <p:cNvSpPr>
            <a:spLocks noGrp="1"/>
          </p:cNvSpPr>
          <p:nvPr>
            <p:ph type="ftr" sz="quarter" idx="11"/>
          </p:nvPr>
        </p:nvSpPr>
        <p:spPr/>
        <p:txBody>
          <a:bodyPr/>
          <a:lstStyle/>
          <a:p>
            <a:r>
              <a:rPr lang="en-US" smtClean="0"/>
              <a:t>OFFICE OF THE CHIEF JUSTICE</a:t>
            </a:r>
            <a:endParaRPr lang="en-US"/>
          </a:p>
        </p:txBody>
      </p:sp>
      <p:sp>
        <p:nvSpPr>
          <p:cNvPr id="5" name="Slide Number Placeholder 4"/>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3280256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ZA" smtClean="0"/>
              <a:t>17/06/01</a:t>
            </a:r>
            <a:endParaRPr lang="en-US"/>
          </a:p>
        </p:txBody>
      </p:sp>
      <p:sp>
        <p:nvSpPr>
          <p:cNvPr id="3" name="Footer Placeholder 2"/>
          <p:cNvSpPr>
            <a:spLocks noGrp="1"/>
          </p:cNvSpPr>
          <p:nvPr>
            <p:ph type="ftr" sz="quarter" idx="11"/>
          </p:nvPr>
        </p:nvSpPr>
        <p:spPr/>
        <p:txBody>
          <a:bodyPr/>
          <a:lstStyle/>
          <a:p>
            <a:r>
              <a:rPr lang="en-US" smtClean="0"/>
              <a:t>OFFICE OF THE CHIEF JUSTICE</a:t>
            </a:r>
            <a:endParaRPr lang="en-US"/>
          </a:p>
        </p:txBody>
      </p:sp>
      <p:sp>
        <p:nvSpPr>
          <p:cNvPr id="4" name="Slide Number Placeholder 3"/>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25050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ZA" smtClean="0"/>
              <a:t>17/06/01</a:t>
            </a:r>
            <a:endParaRPr lang="en-US"/>
          </a:p>
        </p:txBody>
      </p:sp>
      <p:sp>
        <p:nvSpPr>
          <p:cNvPr id="6" name="Footer Placeholder 5"/>
          <p:cNvSpPr>
            <a:spLocks noGrp="1"/>
          </p:cNvSpPr>
          <p:nvPr>
            <p:ph type="ftr" sz="quarter" idx="11"/>
          </p:nvPr>
        </p:nvSpPr>
        <p:spPr/>
        <p:txBody>
          <a:bodyPr/>
          <a:lstStyle/>
          <a:p>
            <a:r>
              <a:rPr lang="en-US" smtClean="0"/>
              <a:t>OFFICE OF THE CHIEF JUSTICE</a:t>
            </a:r>
            <a:endParaRPr lang="en-US"/>
          </a:p>
        </p:txBody>
      </p:sp>
      <p:sp>
        <p:nvSpPr>
          <p:cNvPr id="7" name="Slide Number Placeholder 6"/>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293333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ZA" smtClean="0"/>
              <a:t>17/06/01</a:t>
            </a:r>
            <a:endParaRPr lang="en-US"/>
          </a:p>
        </p:txBody>
      </p:sp>
      <p:sp>
        <p:nvSpPr>
          <p:cNvPr id="6" name="Footer Placeholder 5"/>
          <p:cNvSpPr>
            <a:spLocks noGrp="1"/>
          </p:cNvSpPr>
          <p:nvPr>
            <p:ph type="ftr" sz="quarter" idx="11"/>
          </p:nvPr>
        </p:nvSpPr>
        <p:spPr/>
        <p:txBody>
          <a:bodyPr/>
          <a:lstStyle/>
          <a:p>
            <a:r>
              <a:rPr lang="en-US" smtClean="0"/>
              <a:t>OFFICE OF THE CHIEF JUSTICE</a:t>
            </a:r>
            <a:endParaRPr lang="en-US"/>
          </a:p>
        </p:txBody>
      </p:sp>
      <p:sp>
        <p:nvSpPr>
          <p:cNvPr id="7" name="Slide Number Placeholder 6"/>
          <p:cNvSpPr>
            <a:spLocks noGrp="1"/>
          </p:cNvSpPr>
          <p:nvPr>
            <p:ph type="sldNum" sz="quarter" idx="12"/>
          </p:nvPr>
        </p:nvSpPr>
        <p:spPr/>
        <p:txBody>
          <a:body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282486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ZA" smtClean="0"/>
              <a:t>17/06/01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OFFICE OF THE CHIEF JUSTICE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883EF-6CF2-D74B-A2A9-20A9144FD555}" type="slidenum">
              <a:rPr lang="en-US" smtClean="0"/>
              <a:pPr/>
              <a:t>‹#›</a:t>
            </a:fld>
            <a:endParaRPr lang="en-US"/>
          </a:p>
        </p:txBody>
      </p:sp>
    </p:spTree>
    <p:extLst>
      <p:ext uri="{BB962C8B-B14F-4D97-AF65-F5344CB8AC3E}">
        <p14:creationId xmlns:p14="http://schemas.microsoft.com/office/powerpoint/2010/main" xmlns="" val="256326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4294967295"/>
          </p:nvPr>
        </p:nvSpPr>
        <p:spPr>
          <a:xfrm>
            <a:off x="1696825" y="4953000"/>
            <a:ext cx="6400800" cy="1752600"/>
          </a:xfrm>
        </p:spPr>
        <p:txBody>
          <a:bodyPr>
            <a:noAutofit/>
          </a:bodyPr>
          <a:lstStyle/>
          <a:p>
            <a:pPr marL="0" indent="0" algn="ctr">
              <a:buNone/>
            </a:pPr>
            <a:r>
              <a:rPr lang="en-ZA" sz="1800" b="1" dirty="0">
                <a:latin typeface="Arial" pitchFamily="34" charset="0"/>
                <a:cs typeface="Arial" pitchFamily="34" charset="0"/>
              </a:rPr>
              <a:t>OCJ ANNUAL  REPORT FOR THE </a:t>
            </a:r>
            <a:r>
              <a:rPr lang="en-ZA" sz="1800" b="1" dirty="0" smtClean="0">
                <a:latin typeface="Arial" pitchFamily="34" charset="0"/>
                <a:cs typeface="Arial" pitchFamily="34" charset="0"/>
              </a:rPr>
              <a:t>2019/20 FY</a:t>
            </a:r>
            <a:endParaRPr lang="en-ZA" sz="1800" b="1" dirty="0">
              <a:latin typeface="Arial" pitchFamily="34" charset="0"/>
              <a:cs typeface="Arial" pitchFamily="34" charset="0"/>
            </a:endParaRPr>
          </a:p>
          <a:p>
            <a:pPr marL="0" indent="0" algn="ctr">
              <a:buNone/>
            </a:pPr>
            <a:r>
              <a:rPr lang="en-US" sz="1800" b="1" dirty="0">
                <a:latin typeface="Arial" panose="020B0604020202020204" pitchFamily="34" charset="0"/>
                <a:cs typeface="Arial" panose="020B0604020202020204" pitchFamily="34" charset="0"/>
              </a:rPr>
              <a:t/>
            </a:r>
            <a:br>
              <a:rPr lang="en-US" sz="1800" b="1" dirty="0">
                <a:latin typeface="Arial" panose="020B0604020202020204" pitchFamily="34" charset="0"/>
                <a:cs typeface="Arial" panose="020B0604020202020204" pitchFamily="34" charset="0"/>
              </a:rPr>
            </a:br>
            <a:r>
              <a:rPr lang="en-ZA" sz="1800" b="1" dirty="0">
                <a:latin typeface="Arial" panose="020B0604020202020204" pitchFamily="34" charset="0"/>
                <a:cs typeface="Arial" panose="020B0604020202020204" pitchFamily="34" charset="0"/>
              </a:rPr>
              <a:t>Presentation to </a:t>
            </a:r>
            <a:r>
              <a:rPr lang="en-ZA" sz="1800" b="1" dirty="0" smtClean="0">
                <a:latin typeface="Arial" panose="020B0604020202020204" pitchFamily="34" charset="0"/>
                <a:cs typeface="Arial" panose="020B0604020202020204" pitchFamily="34" charset="0"/>
              </a:rPr>
              <a:t>the Portfolio Committee on Justice &amp; Correctional Services  </a:t>
            </a:r>
          </a:p>
          <a:p>
            <a:pPr marL="0" indent="0" algn="ctr">
              <a:buNone/>
            </a:pPr>
            <a:r>
              <a:rPr lang="en-US" sz="1800" b="1" dirty="0" smtClean="0">
                <a:latin typeface="Arial" panose="020B0604020202020204" pitchFamily="34" charset="0"/>
                <a:cs typeface="Arial" panose="020B0604020202020204" pitchFamily="34" charset="0"/>
              </a:rPr>
              <a:t>October 2020</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90603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10</a:t>
            </a:fld>
            <a:endParaRPr lang="en-US"/>
          </a:p>
        </p:txBody>
      </p:sp>
      <p:sp>
        <p:nvSpPr>
          <p:cNvPr id="7" name="Title 1"/>
          <p:cNvSpPr txBox="1">
            <a:spLocks/>
          </p:cNvSpPr>
          <p:nvPr/>
        </p:nvSpPr>
        <p:spPr>
          <a:xfrm>
            <a:off x="708766" y="556604"/>
            <a:ext cx="7306903" cy="440924"/>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smtClean="0">
                <a:latin typeface="Arial" panose="020B0604020202020204" pitchFamily="34" charset="0"/>
                <a:cs typeface="Arial" panose="020B0604020202020204" pitchFamily="34" charset="0"/>
              </a:rPr>
              <a:t>LEGISLATIVE </a:t>
            </a:r>
            <a:r>
              <a:rPr lang="en-ZA" sz="2300" b="1" dirty="0">
                <a:latin typeface="Arial" panose="020B0604020202020204" pitchFamily="34" charset="0"/>
                <a:cs typeface="Arial" panose="020B0604020202020204" pitchFamily="34" charset="0"/>
              </a:rPr>
              <a:t>MANDATES cont</a:t>
            </a:r>
            <a:r>
              <a:rPr lang="en-ZA" sz="2300" b="1" dirty="0" smtClean="0">
                <a:latin typeface="Arial" panose="020B0604020202020204" pitchFamily="34" charset="0"/>
                <a:cs typeface="Arial" panose="020B0604020202020204" pitchFamily="34" charset="0"/>
              </a:rPr>
              <a:t>.</a:t>
            </a:r>
            <a:endParaRPr lang="en-ZA" sz="2300" b="1"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73795522"/>
              </p:ext>
            </p:extLst>
          </p:nvPr>
        </p:nvGraphicFramePr>
        <p:xfrm>
          <a:off x="298888" y="1367254"/>
          <a:ext cx="8623439" cy="5059680"/>
        </p:xfrm>
        <a:graphic>
          <a:graphicData uri="http://schemas.openxmlformats.org/drawingml/2006/table">
            <a:tbl>
              <a:tblPr firstRow="1" bandRow="1">
                <a:tableStyleId>{5C22544A-7EE6-4342-B048-85BDC9FD1C3A}</a:tableStyleId>
              </a:tblPr>
              <a:tblGrid>
                <a:gridCol w="1947228">
                  <a:extLst>
                    <a:ext uri="{9D8B030D-6E8A-4147-A177-3AD203B41FA5}">
                      <a16:colId xmlns:a16="http://schemas.microsoft.com/office/drawing/2014/main" xmlns="" val="20000"/>
                    </a:ext>
                  </a:extLst>
                </a:gridCol>
                <a:gridCol w="6676211">
                  <a:extLst>
                    <a:ext uri="{9D8B030D-6E8A-4147-A177-3AD203B41FA5}">
                      <a16:colId xmlns:a16="http://schemas.microsoft.com/office/drawing/2014/main" xmlns="" val="20001"/>
                    </a:ext>
                  </a:extLst>
                </a:gridCol>
              </a:tblGrid>
              <a:tr h="423665">
                <a:tc>
                  <a:txBody>
                    <a:bodyPr/>
                    <a:lstStyle/>
                    <a:p>
                      <a:pPr algn="ctr"/>
                      <a:r>
                        <a:rPr lang="en-ZA" sz="1400" dirty="0" smtClean="0">
                          <a:solidFill>
                            <a:schemeClr val="tx1"/>
                          </a:solidFill>
                          <a:latin typeface="Arial" panose="020B0604020202020204" pitchFamily="34" charset="0"/>
                          <a:cs typeface="Arial" panose="020B0604020202020204" pitchFamily="34" charset="0"/>
                        </a:rPr>
                        <a:t>LEGISLATION/ PRESCRIPTS</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KEY MANDATES/ RESPONSIBILITIES </a:t>
                      </a: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1295917">
                <a:tc>
                  <a:txBody>
                    <a:bodyPr/>
                    <a:lstStyle/>
                    <a:p>
                      <a:r>
                        <a:rPr lang="en-ZA" sz="1400" dirty="0" smtClean="0">
                          <a:solidFill>
                            <a:schemeClr val="tx1"/>
                          </a:solidFill>
                          <a:latin typeface="Arial" panose="020B0604020202020204" pitchFamily="34" charset="0"/>
                          <a:cs typeface="Arial" panose="020B0604020202020204" pitchFamily="34" charset="0"/>
                        </a:rPr>
                        <a:t>Judicial Service Commission Act, 1994 (Act 9 of 1994)</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In terms of Section 13 (3 and 4):</a:t>
                      </a:r>
                    </a:p>
                    <a:p>
                      <a:pPr marL="285750" indent="-285750" algn="just">
                        <a:buFont typeface="Arial" panose="020B0604020202020204" pitchFamily="34" charset="0"/>
                        <a:buChar char="•"/>
                      </a:pP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Every Judge must disclose to the Registrar, in the prescribed form, particulars of all his or her registrable interests and those of his or her immediate family members. </a:t>
                      </a:r>
                    </a:p>
                    <a:p>
                      <a:pPr marL="285750" indent="-285750" algn="just">
                        <a:buFont typeface="Arial" panose="020B0604020202020204" pitchFamily="34" charset="0"/>
                        <a:buChar char="•"/>
                      </a:pP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The first disclosure in terms of subsection (3) must me within 60 days of the date fixed by the President by proclamation and thereafter annually and in such instances as prescribed. </a:t>
                      </a:r>
                    </a:p>
                  </a:txBody>
                  <a:tcPr/>
                </a:tc>
                <a:extLst>
                  <a:ext uri="{0D108BD9-81ED-4DB2-BD59-A6C34878D82A}">
                    <a16:rowId xmlns:a16="http://schemas.microsoft.com/office/drawing/2014/main" xmlns="" val="10001"/>
                  </a:ext>
                </a:extLst>
              </a:tr>
              <a:tr h="1470367">
                <a:tc>
                  <a:txBody>
                    <a:bodyPr/>
                    <a:lstStyle/>
                    <a:p>
                      <a:r>
                        <a:rPr lang="en-ZA" sz="1400" dirty="0" smtClean="0">
                          <a:solidFill>
                            <a:schemeClr val="tx1"/>
                          </a:solidFill>
                          <a:latin typeface="Arial" panose="020B0604020202020204" pitchFamily="34" charset="0"/>
                          <a:cs typeface="Arial" panose="020B0604020202020204" pitchFamily="34" charset="0"/>
                        </a:rPr>
                        <a:t>Code of Judicial Conduct Adopted in terms of Section 12 of the Judicial Service Commission Act, 1994</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In terms of Article 10 (2):</a:t>
                      </a:r>
                    </a:p>
                    <a:p>
                      <a:pPr marL="285750" indent="-285750" algn="just">
                        <a:buFont typeface="Arial" panose="020B0604020202020204" pitchFamily="34" charset="0"/>
                        <a:buChar char="•"/>
                      </a:pP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A Judge must deliver all reserved judgments before the end of the term in which the hearing of the matter was completed, but may:</a:t>
                      </a:r>
                    </a:p>
                    <a:p>
                      <a:pPr marL="457200" lvl="1" indent="-193675" algn="just">
                        <a:buFont typeface="Arial" panose="020B0604020202020204" pitchFamily="34" charset="0"/>
                        <a:buNone/>
                      </a:pP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(a)  in respect of a matter that was heard in two weeks of the end  of that term; or</a:t>
                      </a:r>
                    </a:p>
                    <a:p>
                      <a:pPr marL="631825" lvl="1" indent="-368300" algn="just">
                        <a:buFont typeface="Arial" panose="020B0604020202020204" pitchFamily="34" charset="0"/>
                        <a:buNone/>
                      </a:pP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(b)  where a reserved judgment is of a complex nature or for any other cogent and sound reason and with the consent for the head of the court, </a:t>
                      </a:r>
                    </a:p>
                    <a:p>
                      <a:pPr marL="285750" lvl="0" indent="-285750" algn="just">
                        <a:buFont typeface="Arial" panose="020B0604020202020204" pitchFamily="34" charset="0"/>
                        <a:buChar char="•"/>
                      </a:pP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Deliver that judgment during the course of the next term. </a:t>
                      </a:r>
                    </a:p>
                  </a:txBody>
                  <a:tcPr/>
                </a:tc>
                <a:extLst>
                  <a:ext uri="{0D108BD9-81ED-4DB2-BD59-A6C34878D82A}">
                    <a16:rowId xmlns:a16="http://schemas.microsoft.com/office/drawing/2014/main" xmlns="" val="10002"/>
                  </a:ext>
                </a:extLst>
              </a:tr>
              <a:tr h="1096595">
                <a:tc>
                  <a:txBody>
                    <a:bodyPr/>
                    <a:lstStyle/>
                    <a:p>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Judges’ Remuneration and Conditions of Employment Act, 2001 (Act 47 of 2001)</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This Act deals with the remuneration and conditions of employment of Judges</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010589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11</a:t>
            </a:fld>
            <a:endParaRPr lang="en-US"/>
          </a:p>
        </p:txBody>
      </p:sp>
      <p:sp>
        <p:nvSpPr>
          <p:cNvPr id="7" name="Title 1"/>
          <p:cNvSpPr txBox="1">
            <a:spLocks/>
          </p:cNvSpPr>
          <p:nvPr/>
        </p:nvSpPr>
        <p:spPr>
          <a:xfrm>
            <a:off x="708766" y="598167"/>
            <a:ext cx="7306903" cy="468633"/>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smtClean="0">
                <a:latin typeface="Arial" panose="020B0604020202020204" pitchFamily="34" charset="0"/>
                <a:cs typeface="Arial" panose="020B0604020202020204" pitchFamily="34" charset="0"/>
              </a:rPr>
              <a:t>LEGISLATIVE </a:t>
            </a:r>
            <a:r>
              <a:rPr lang="en-ZA" sz="2300" b="1" dirty="0">
                <a:latin typeface="Arial" panose="020B0604020202020204" pitchFamily="34" charset="0"/>
                <a:cs typeface="Arial" panose="020B0604020202020204" pitchFamily="34" charset="0"/>
              </a:rPr>
              <a:t>MANDATES cont</a:t>
            </a:r>
            <a:r>
              <a:rPr lang="en-ZA" sz="2300" b="1" dirty="0" smtClean="0">
                <a:latin typeface="Arial" panose="020B0604020202020204" pitchFamily="34" charset="0"/>
                <a:cs typeface="Arial" panose="020B0604020202020204" pitchFamily="34" charset="0"/>
              </a:rPr>
              <a:t>.</a:t>
            </a:r>
            <a:endParaRPr lang="en-ZA" sz="2300" b="1"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271798541"/>
              </p:ext>
            </p:extLst>
          </p:nvPr>
        </p:nvGraphicFramePr>
        <p:xfrm>
          <a:off x="298889" y="1776912"/>
          <a:ext cx="8609584" cy="4055852"/>
        </p:xfrm>
        <a:graphic>
          <a:graphicData uri="http://schemas.openxmlformats.org/drawingml/2006/table">
            <a:tbl>
              <a:tblPr firstRow="1" bandRow="1">
                <a:tableStyleId>{5C22544A-7EE6-4342-B048-85BDC9FD1C3A}</a:tableStyleId>
              </a:tblPr>
              <a:tblGrid>
                <a:gridCol w="2936074">
                  <a:extLst>
                    <a:ext uri="{9D8B030D-6E8A-4147-A177-3AD203B41FA5}">
                      <a16:colId xmlns:a16="http://schemas.microsoft.com/office/drawing/2014/main" xmlns="" val="20000"/>
                    </a:ext>
                  </a:extLst>
                </a:gridCol>
                <a:gridCol w="5673510">
                  <a:extLst>
                    <a:ext uri="{9D8B030D-6E8A-4147-A177-3AD203B41FA5}">
                      <a16:colId xmlns:a16="http://schemas.microsoft.com/office/drawing/2014/main" xmlns="" val="20001"/>
                    </a:ext>
                  </a:extLst>
                </a:gridCol>
              </a:tblGrid>
              <a:tr h="608481">
                <a:tc>
                  <a:txBody>
                    <a:bodyPr/>
                    <a:lstStyle/>
                    <a:p>
                      <a:pPr algn="ctr"/>
                      <a:r>
                        <a:rPr lang="en-ZA" sz="1400" dirty="0" smtClean="0">
                          <a:solidFill>
                            <a:schemeClr val="tx1"/>
                          </a:solidFill>
                          <a:latin typeface="Arial" panose="020B0604020202020204" pitchFamily="34" charset="0"/>
                          <a:cs typeface="Arial" panose="020B0604020202020204" pitchFamily="34" charset="0"/>
                        </a:rPr>
                        <a:t>LEGISLATION/ PRESCRIPTS</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KEY MANDATES/ RESPONSIBILITIES </a:t>
                      </a: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1910144">
                <a:tc>
                  <a:txBody>
                    <a:bodyPr/>
                    <a:lstStyle/>
                    <a:p>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Judicial Matters Amendment Act, 2015 (Act 24 of 2015)</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In terms of the Judicial Matters Amendment Act, 2015 (Act 24 of 2015), the general administration of the Judges’ Remuneration and Conditions of Employment Act, 2001 (Act 47 of 2001) has been transferred from the Director-General (DG) of the DoJ&amp;CD to the SG of the OCJ with effect from 01 August 2016. This Amendment Act also seeks to transfer certain functions and responsibilities of SAJEI that were previously allocated to the DoJ&amp;CD. Furthermore, the SG is responsible for accounting for JSC funds.</a:t>
                      </a:r>
                    </a:p>
                  </a:txBody>
                  <a:tcPr/>
                </a:tc>
                <a:extLst>
                  <a:ext uri="{0D108BD9-81ED-4DB2-BD59-A6C34878D82A}">
                    <a16:rowId xmlns:a16="http://schemas.microsoft.com/office/drawing/2014/main" xmlns="" val="10001"/>
                  </a:ext>
                </a:extLst>
              </a:tr>
              <a:tr h="867198">
                <a:tc>
                  <a:txBody>
                    <a:bodyPr/>
                    <a:lstStyle/>
                    <a:p>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Public Service Act, 1994 (Proclamation 103 of 1994)</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The OCJ was proclaimed a National Department under the Public Service Act, 1994. This Act provides for the organisation and administration of the Public Service.</a:t>
                      </a:r>
                    </a:p>
                  </a:txBody>
                  <a:tcPr/>
                </a:tc>
                <a:extLst>
                  <a:ext uri="{0D108BD9-81ED-4DB2-BD59-A6C34878D82A}">
                    <a16:rowId xmlns:a16="http://schemas.microsoft.com/office/drawing/2014/main" xmlns="" val="10002"/>
                  </a:ext>
                </a:extLst>
              </a:tr>
              <a:tr h="670029">
                <a:tc>
                  <a:txBody>
                    <a:bodyPr/>
                    <a:lstStyle/>
                    <a:p>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Public Finance Management Act, 1999 (Act 1 of 1999)</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rPr>
                        <a:t>This Act regulates financial management in the National Government.</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319911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12</a:t>
            </a:fld>
            <a:endParaRPr lang="en-US"/>
          </a:p>
        </p:txBody>
      </p:sp>
      <p:sp>
        <p:nvSpPr>
          <p:cNvPr id="5" name="Title 1"/>
          <p:cNvSpPr txBox="1">
            <a:spLocks/>
          </p:cNvSpPr>
          <p:nvPr/>
        </p:nvSpPr>
        <p:spPr>
          <a:xfrm>
            <a:off x="609600" y="427038"/>
            <a:ext cx="7263865" cy="715962"/>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300" b="1" dirty="0" smtClean="0">
                <a:latin typeface="Arial" panose="020B0604020202020204" pitchFamily="34" charset="0"/>
                <a:cs typeface="Arial" panose="020B0604020202020204" pitchFamily="34" charset="0"/>
              </a:rPr>
              <a:t>LEGISLATIVE REQUIREMENTS AND PRESCRIPTS – ANNUAL REPORT</a:t>
            </a:r>
            <a:endParaRPr lang="en-ZA" sz="2300" b="1"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247418" y="1670868"/>
            <a:ext cx="8229600" cy="388619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just">
              <a:buFont typeface="Wingdings" panose="05000000000000000000" pitchFamily="2" charset="2"/>
              <a:buChar char="q"/>
            </a:pPr>
            <a:r>
              <a:rPr lang="en-ZA" sz="1800" dirty="0" smtClean="0">
                <a:latin typeface="Arial" panose="020B0604020202020204" pitchFamily="34" charset="0"/>
                <a:cs typeface="Arial" panose="020B0604020202020204" pitchFamily="34" charset="0"/>
              </a:rPr>
              <a:t>Section 92 (2) &amp; (3)  of the Constitution</a:t>
            </a:r>
          </a:p>
          <a:p>
            <a:pPr lvl="1" algn="just">
              <a:buFont typeface="Wingdings" panose="05000000000000000000" pitchFamily="2" charset="2"/>
              <a:buChar char="q"/>
            </a:pPr>
            <a:endParaRPr lang="en-ZA" sz="1800" dirty="0" smtClean="0">
              <a:latin typeface="Arial" panose="020B0604020202020204" pitchFamily="34" charset="0"/>
              <a:cs typeface="Arial" panose="020B0604020202020204" pitchFamily="34" charset="0"/>
            </a:endParaRPr>
          </a:p>
          <a:p>
            <a:pPr lvl="1" algn="just">
              <a:buFont typeface="Wingdings" panose="05000000000000000000" pitchFamily="2" charset="2"/>
              <a:buChar char="q"/>
            </a:pPr>
            <a:r>
              <a:rPr lang="en-ZA" sz="1800" dirty="0" smtClean="0">
                <a:latin typeface="Arial" panose="020B0604020202020204" pitchFamily="34" charset="0"/>
                <a:cs typeface="Arial" panose="020B0604020202020204" pitchFamily="34" charset="0"/>
              </a:rPr>
              <a:t>Treasury Regulations 5 issued in terms of the PFMA, 1999</a:t>
            </a:r>
          </a:p>
          <a:p>
            <a:pPr lvl="1" algn="just">
              <a:buFont typeface="Wingdings" panose="05000000000000000000" pitchFamily="2" charset="2"/>
              <a:buChar char="q"/>
            </a:pPr>
            <a:endParaRPr lang="en-ZA" sz="1800" dirty="0" smtClean="0">
              <a:latin typeface="Arial" panose="020B0604020202020204" pitchFamily="34" charset="0"/>
              <a:cs typeface="Arial" panose="020B0604020202020204" pitchFamily="34" charset="0"/>
            </a:endParaRPr>
          </a:p>
          <a:p>
            <a:pPr lvl="1" algn="just">
              <a:buFont typeface="Wingdings" panose="05000000000000000000" pitchFamily="2" charset="2"/>
              <a:buChar char="q"/>
            </a:pPr>
            <a:r>
              <a:rPr lang="en-ZA" sz="1800" dirty="0" smtClean="0">
                <a:latin typeface="Arial" panose="020B0604020202020204" pitchFamily="34" charset="0"/>
                <a:cs typeface="Arial" panose="020B0604020202020204" pitchFamily="34" charset="0"/>
              </a:rPr>
              <a:t>Public Service Regulations (2016), Section 25 (Chapter 2, Part 1) </a:t>
            </a:r>
          </a:p>
          <a:p>
            <a:pPr lvl="1" algn="just">
              <a:buFont typeface="Wingdings" panose="05000000000000000000" pitchFamily="2" charset="2"/>
              <a:buChar char="q"/>
            </a:pPr>
            <a:endParaRPr lang="en-ZA" sz="1800" dirty="0" smtClean="0">
              <a:latin typeface="Arial" panose="020B0604020202020204" pitchFamily="34" charset="0"/>
              <a:cs typeface="Arial" panose="020B0604020202020204" pitchFamily="34" charset="0"/>
            </a:endParaRPr>
          </a:p>
          <a:p>
            <a:pPr lvl="1" algn="just">
              <a:buFont typeface="Wingdings" panose="05000000000000000000" pitchFamily="2" charset="2"/>
              <a:buChar char="q"/>
            </a:pPr>
            <a:r>
              <a:rPr lang="en-ZA" sz="1800" dirty="0" smtClean="0">
                <a:latin typeface="Arial" panose="020B0604020202020204" pitchFamily="34" charset="0"/>
                <a:cs typeface="Arial" panose="020B0604020202020204" pitchFamily="34" charset="0"/>
              </a:rPr>
              <a:t>National Treasury Framework for Strategic Plans and Annual Performance Plans (2010)</a:t>
            </a:r>
          </a:p>
          <a:p>
            <a:pPr lvl="1" algn="just">
              <a:buFont typeface="Wingdings" panose="05000000000000000000" pitchFamily="2" charset="2"/>
              <a:buChar char="q"/>
            </a:pPr>
            <a:endParaRPr lang="en-ZA" sz="1800" dirty="0" smtClean="0">
              <a:latin typeface="Arial" panose="020B0604020202020204" pitchFamily="34" charset="0"/>
              <a:cs typeface="Arial" panose="020B0604020202020204" pitchFamily="34" charset="0"/>
            </a:endParaRPr>
          </a:p>
          <a:p>
            <a:pPr lvl="1" algn="just">
              <a:buFont typeface="Wingdings" panose="05000000000000000000" pitchFamily="2" charset="2"/>
              <a:buChar char="q"/>
            </a:pPr>
            <a:r>
              <a:rPr lang="en-ZA" sz="1800" dirty="0" smtClean="0">
                <a:latin typeface="Arial" panose="020B0604020202020204" pitchFamily="34" charset="0"/>
                <a:cs typeface="Arial" panose="020B0604020202020204" pitchFamily="34" charset="0"/>
              </a:rPr>
              <a:t>Framework for Managing Programme Performance Information (2007)</a:t>
            </a:r>
          </a:p>
          <a:p>
            <a:pPr lvl="1" algn="just">
              <a:buFont typeface="Wingdings" panose="05000000000000000000" pitchFamily="2" charset="2"/>
              <a:buChar char="q"/>
            </a:pPr>
            <a:endParaRPr lang="en-ZA" sz="1800" dirty="0" smtClean="0">
              <a:latin typeface="Arial" panose="020B0604020202020204" pitchFamily="34" charset="0"/>
              <a:cs typeface="Arial" panose="020B0604020202020204" pitchFamily="34" charset="0"/>
            </a:endParaRPr>
          </a:p>
          <a:p>
            <a:pPr lvl="1" algn="just">
              <a:buFont typeface="Wingdings" panose="05000000000000000000" pitchFamily="2" charset="2"/>
              <a:buChar char="q"/>
            </a:pPr>
            <a:r>
              <a:rPr lang="en-US" sz="1800" dirty="0">
                <a:latin typeface="Arial" panose="020B0604020202020204" pitchFamily="34" charset="0"/>
                <a:cs typeface="Arial" panose="020B0604020202020204" pitchFamily="34" charset="0"/>
              </a:rPr>
              <a:t>Annual Report Guide for National and Provincial </a:t>
            </a:r>
            <a:r>
              <a:rPr lang="en-US" sz="1800" dirty="0" smtClean="0">
                <a:latin typeface="Arial" panose="020B0604020202020204" pitchFamily="34" charset="0"/>
                <a:cs typeface="Arial" panose="020B0604020202020204" pitchFamily="34" charset="0"/>
              </a:rPr>
              <a:t>Departments (2020)</a:t>
            </a:r>
            <a:endParaRPr lang="en-ZA"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983513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13</a:t>
            </a:fld>
            <a:endParaRPr lang="en-US"/>
          </a:p>
        </p:txBody>
      </p:sp>
      <p:sp>
        <p:nvSpPr>
          <p:cNvPr id="5" name="Title 1"/>
          <p:cNvSpPr txBox="1">
            <a:spLocks/>
          </p:cNvSpPr>
          <p:nvPr/>
        </p:nvSpPr>
        <p:spPr>
          <a:xfrm>
            <a:off x="353291" y="608184"/>
            <a:ext cx="7683366" cy="411162"/>
          </a:xfrm>
          <a:prstGeom prst="rect">
            <a:avLst/>
          </a:prstGeom>
          <a:solidFill>
            <a:schemeClr val="tx2">
              <a:lumMod val="20000"/>
              <a:lumOff val="80000"/>
            </a:schemeClr>
          </a:solidFill>
          <a:ln w="9525" cap="flat" cmpd="sng" algn="ctr">
            <a:solidFill>
              <a:schemeClr val="tx2">
                <a:lumMod val="60000"/>
                <a:lumOff val="40000"/>
              </a:schemeClr>
            </a:solidFill>
            <a:prstDash val="solid"/>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300" b="1" dirty="0" smtClean="0">
                <a:latin typeface="Arial" panose="020B0604020202020204" pitchFamily="34" charset="0"/>
                <a:cs typeface="Arial" panose="020B0604020202020204" pitchFamily="34" charset="0"/>
              </a:rPr>
              <a:t>STRATEGIC GOALS</a:t>
            </a:r>
            <a:endParaRPr lang="en-ZA" sz="2300" b="1" dirty="0">
              <a:solidFill>
                <a:srgbClr val="0070C0"/>
              </a:solidFill>
              <a:latin typeface="Arial" panose="020B0604020202020204" pitchFamily="34" charset="0"/>
              <a:cs typeface="Arial" panose="020B0604020202020204" pitchFamily="34" charset="0"/>
            </a:endParaRPr>
          </a:p>
        </p:txBody>
      </p:sp>
      <p:graphicFrame>
        <p:nvGraphicFramePr>
          <p:cNvPr id="6" name="Content Placeholder 8"/>
          <p:cNvGraphicFramePr>
            <a:graphicFrameLocks/>
          </p:cNvGraphicFramePr>
          <p:nvPr>
            <p:extLst>
              <p:ext uri="{D42A27DB-BD31-4B8C-83A1-F6EECF244321}">
                <p14:modId xmlns:p14="http://schemas.microsoft.com/office/powerpoint/2010/main" xmlns="" val="2929921767"/>
              </p:ext>
            </p:extLst>
          </p:nvPr>
        </p:nvGraphicFramePr>
        <p:xfrm>
          <a:off x="134332" y="1274617"/>
          <a:ext cx="8686801" cy="5169553"/>
        </p:xfrm>
        <a:graphic>
          <a:graphicData uri="http://schemas.openxmlformats.org/drawingml/2006/table">
            <a:tbl>
              <a:tblPr firstRow="1" bandRow="1">
                <a:tableStyleId>{5940675A-B579-460E-94D1-54222C63F5DA}</a:tableStyleId>
              </a:tblPr>
              <a:tblGrid>
                <a:gridCol w="2041776">
                  <a:extLst>
                    <a:ext uri="{9D8B030D-6E8A-4147-A177-3AD203B41FA5}">
                      <a16:colId xmlns:a16="http://schemas.microsoft.com/office/drawing/2014/main" xmlns="" val="20000"/>
                    </a:ext>
                  </a:extLst>
                </a:gridCol>
                <a:gridCol w="4767083">
                  <a:extLst>
                    <a:ext uri="{9D8B030D-6E8A-4147-A177-3AD203B41FA5}">
                      <a16:colId xmlns:a16="http://schemas.microsoft.com/office/drawing/2014/main" xmlns="" val="20001"/>
                    </a:ext>
                  </a:extLst>
                </a:gridCol>
                <a:gridCol w="1877942">
                  <a:extLst>
                    <a:ext uri="{9D8B030D-6E8A-4147-A177-3AD203B41FA5}">
                      <a16:colId xmlns:a16="http://schemas.microsoft.com/office/drawing/2014/main" xmlns="" val="20002"/>
                    </a:ext>
                  </a:extLst>
                </a:gridCol>
              </a:tblGrid>
              <a:tr h="523430">
                <a:tc gridSpan="2">
                  <a:txBody>
                    <a:bodyPr/>
                    <a:lstStyle/>
                    <a:p>
                      <a:pPr algn="just">
                        <a:lnSpc>
                          <a:spcPct val="100000"/>
                        </a:lnSpc>
                        <a:spcBef>
                          <a:spcPts val="1200"/>
                        </a:spcBef>
                        <a:spcAft>
                          <a:spcPts val="1200"/>
                        </a:spcAft>
                      </a:pPr>
                      <a:r>
                        <a:rPr lang="en-GB" sz="1400" b="1" kern="1200" dirty="0" smtClean="0">
                          <a:solidFill>
                            <a:schemeClr val="tx1"/>
                          </a:solidFill>
                          <a:effectLst/>
                          <a:latin typeface="Arial" panose="020B0604020202020204" pitchFamily="34" charset="0"/>
                          <a:ea typeface="+mn-ea"/>
                          <a:cs typeface="Arial" panose="020B0604020202020204" pitchFamily="34" charset="0"/>
                        </a:rPr>
                        <a:t>STRATEGIC OUTCOMES-ORIENTED GOALS</a:t>
                      </a:r>
                      <a:endParaRPr lang="en-ZA" sz="14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C000"/>
                    </a:solidFill>
                  </a:tcPr>
                </a:tc>
                <a:tc hMerge="1">
                  <a:txBody>
                    <a:bodyPr/>
                    <a:lstStyle/>
                    <a:p>
                      <a:pPr algn="just">
                        <a:lnSpc>
                          <a:spcPct val="115000"/>
                        </a:lnSpc>
                        <a:spcBef>
                          <a:spcPts val="1200"/>
                        </a:spcBef>
                        <a:spcAft>
                          <a:spcPts val="1200"/>
                        </a:spcAft>
                      </a:pPr>
                      <a:endParaRPr lang="en-ZA" sz="15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C000"/>
                    </a:solidFill>
                  </a:tcPr>
                </a:tc>
                <a:tc>
                  <a:txBody>
                    <a:bodyPr/>
                    <a:lstStyle/>
                    <a:p>
                      <a:pPr algn="just">
                        <a:lnSpc>
                          <a:spcPct val="100000"/>
                        </a:lnSpc>
                        <a:spcBef>
                          <a:spcPts val="1200"/>
                        </a:spcBef>
                        <a:spcAft>
                          <a:spcPts val="1200"/>
                        </a:spcAft>
                      </a:pPr>
                      <a:r>
                        <a:rPr lang="en-ZA" sz="1400" b="1" dirty="0" smtClean="0">
                          <a:solidFill>
                            <a:schemeClr val="tx1"/>
                          </a:solidFill>
                          <a:effectLst/>
                          <a:latin typeface="Arial" panose="020B0604020202020204" pitchFamily="34" charset="0"/>
                          <a:ea typeface="Calibri"/>
                          <a:cs typeface="Arial" panose="020B0604020202020204" pitchFamily="34" charset="0"/>
                        </a:rPr>
                        <a:t>PROGRAMME</a:t>
                      </a:r>
                      <a:endParaRPr lang="en-ZA" sz="14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C000"/>
                    </a:solidFill>
                  </a:tcPr>
                </a:tc>
                <a:extLst>
                  <a:ext uri="{0D108BD9-81ED-4DB2-BD59-A6C34878D82A}">
                    <a16:rowId xmlns:a16="http://schemas.microsoft.com/office/drawing/2014/main" xmlns="" val="10000"/>
                  </a:ext>
                </a:extLst>
              </a:tr>
              <a:tr h="489766">
                <a:tc>
                  <a:txBody>
                    <a:bodyPr/>
                    <a:lstStyle/>
                    <a:p>
                      <a:pPr>
                        <a:lnSpc>
                          <a:spcPct val="100000"/>
                        </a:lnSpc>
                        <a:spcBef>
                          <a:spcPts val="1200"/>
                        </a:spcBef>
                        <a:spcAft>
                          <a:spcPts val="1200"/>
                        </a:spcAft>
                      </a:pPr>
                      <a:r>
                        <a:rPr lang="en-US" sz="1400" b="1" dirty="0" smtClean="0">
                          <a:solidFill>
                            <a:schemeClr val="tx1"/>
                          </a:solidFill>
                          <a:effectLst/>
                          <a:latin typeface="Arial" panose="020B0604020202020204" pitchFamily="34" charset="0"/>
                          <a:cs typeface="Arial" panose="020B0604020202020204" pitchFamily="34" charset="0"/>
                        </a:rPr>
                        <a:t>OUTCOME ORIENTED GOAL 1</a:t>
                      </a:r>
                      <a:endParaRPr lang="en-ZA" sz="14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6">
                        <a:lumMod val="40000"/>
                        <a:lumOff val="60000"/>
                      </a:schemeClr>
                    </a:solidFill>
                  </a:tcPr>
                </a:tc>
                <a:tc gridSpan="2">
                  <a:txBody>
                    <a:bodyPr/>
                    <a:lstStyle/>
                    <a:p>
                      <a:pPr algn="just">
                        <a:lnSpc>
                          <a:spcPct val="100000"/>
                        </a:lnSpc>
                        <a:spcBef>
                          <a:spcPts val="1200"/>
                        </a:spcBef>
                        <a:spcAft>
                          <a:spcPts val="1200"/>
                        </a:spcAft>
                      </a:pPr>
                      <a:r>
                        <a:rPr lang="en-ZA" sz="1400" b="1" dirty="0" smtClean="0">
                          <a:solidFill>
                            <a:schemeClr val="tx1"/>
                          </a:solidFill>
                          <a:effectLst/>
                          <a:latin typeface="Arial" panose="020B0604020202020204" pitchFamily="34" charset="0"/>
                          <a:ea typeface="Calibri"/>
                          <a:cs typeface="Arial" panose="020B0604020202020204" pitchFamily="34" charset="0"/>
                        </a:rPr>
                        <a:t>EFFICIENT AND EFFECTIVE ADMINISTRATION OF THE OCJ</a:t>
                      </a:r>
                      <a:endParaRPr lang="en-ZA" sz="14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6">
                        <a:lumMod val="40000"/>
                        <a:lumOff val="60000"/>
                      </a:schemeClr>
                    </a:solidFill>
                  </a:tcPr>
                </a:tc>
                <a:tc hMerge="1">
                  <a:txBody>
                    <a:bodyPr/>
                    <a:lstStyle/>
                    <a:p>
                      <a:endParaRPr lang="en-ZA"/>
                    </a:p>
                  </a:txBody>
                  <a:tcPr/>
                </a:tc>
                <a:extLst>
                  <a:ext uri="{0D108BD9-81ED-4DB2-BD59-A6C34878D82A}">
                    <a16:rowId xmlns:a16="http://schemas.microsoft.com/office/drawing/2014/main" xmlns="" val="10001"/>
                  </a:ext>
                </a:extLst>
              </a:tr>
              <a:tr h="612405">
                <a:tc>
                  <a:txBody>
                    <a:bodyPr/>
                    <a:lstStyle/>
                    <a:p>
                      <a:pPr algn="just">
                        <a:lnSpc>
                          <a:spcPct val="100000"/>
                        </a:lnSpc>
                        <a:spcBef>
                          <a:spcPts val="1200"/>
                        </a:spcBef>
                        <a:spcAft>
                          <a:spcPts val="1200"/>
                        </a:spcAft>
                      </a:pPr>
                      <a:r>
                        <a:rPr lang="en-US" sz="1400" dirty="0">
                          <a:solidFill>
                            <a:schemeClr val="tx1"/>
                          </a:solidFill>
                          <a:effectLst/>
                          <a:latin typeface="Arial" panose="020B0604020202020204" pitchFamily="34" charset="0"/>
                          <a:cs typeface="Arial" panose="020B0604020202020204" pitchFamily="34" charset="0"/>
                        </a:rPr>
                        <a:t>Goal Statement</a:t>
                      </a:r>
                      <a:endParaRPr lang="en-ZA" sz="1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00000"/>
                        </a:lnSpc>
                        <a:spcBef>
                          <a:spcPts val="1200"/>
                        </a:spcBef>
                        <a:spcAft>
                          <a:spcPts val="1200"/>
                        </a:spcAft>
                      </a:pPr>
                      <a:r>
                        <a:rPr lang="en-ZA" sz="1400" dirty="0" smtClean="0">
                          <a:solidFill>
                            <a:schemeClr val="tx1"/>
                          </a:solidFill>
                          <a:effectLst/>
                          <a:latin typeface="Arial" panose="020B0604020202020204" pitchFamily="34" charset="0"/>
                          <a:ea typeface="Calibri"/>
                          <a:cs typeface="Arial" panose="020B0604020202020204" pitchFamily="34" charset="0"/>
                        </a:rPr>
                        <a:t>Ensure an efficient and effective administration of the OCJ that provides optimal support to the Judiciary.</a:t>
                      </a:r>
                      <a:endParaRPr lang="en-ZA" sz="1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00000"/>
                        </a:lnSpc>
                        <a:spcBef>
                          <a:spcPts val="1200"/>
                        </a:spcBef>
                        <a:spcAft>
                          <a:spcPts val="1200"/>
                        </a:spcAft>
                      </a:pPr>
                      <a:r>
                        <a:rPr lang="en-ZA" sz="1400" b="1" dirty="0" smtClean="0">
                          <a:solidFill>
                            <a:schemeClr val="tx1"/>
                          </a:solidFill>
                          <a:effectLst/>
                          <a:latin typeface="Arial" panose="020B0604020202020204" pitchFamily="34" charset="0"/>
                          <a:ea typeface="Calibri"/>
                          <a:cs typeface="Arial" panose="020B0604020202020204" pitchFamily="34" charset="0"/>
                        </a:rPr>
                        <a:t>Programme 1: </a:t>
                      </a:r>
                      <a:r>
                        <a:rPr lang="en-ZA" sz="1400" b="0" dirty="0" smtClean="0">
                          <a:solidFill>
                            <a:schemeClr val="tx1"/>
                          </a:solidFill>
                          <a:effectLst/>
                          <a:latin typeface="Arial" panose="020B0604020202020204" pitchFamily="34" charset="0"/>
                          <a:ea typeface="Calibri"/>
                          <a:cs typeface="Arial" panose="020B0604020202020204" pitchFamily="34" charset="0"/>
                        </a:rPr>
                        <a:t>Administration</a:t>
                      </a:r>
                      <a:endParaRPr lang="en-ZA"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627833">
                <a:tc>
                  <a:txBody>
                    <a:bodyPr/>
                    <a:lstStyle/>
                    <a:p>
                      <a:pPr>
                        <a:lnSpc>
                          <a:spcPct val="100000"/>
                        </a:lnSpc>
                        <a:spcBef>
                          <a:spcPts val="1200"/>
                        </a:spcBef>
                        <a:spcAft>
                          <a:spcPts val="1200"/>
                        </a:spcAft>
                      </a:pPr>
                      <a:r>
                        <a:rPr lang="en-US" sz="1400" b="1" dirty="0" smtClean="0">
                          <a:solidFill>
                            <a:schemeClr val="tx1"/>
                          </a:solidFill>
                          <a:effectLst/>
                          <a:latin typeface="Arial" panose="020B0604020202020204" pitchFamily="34" charset="0"/>
                          <a:cs typeface="Arial" panose="020B0604020202020204" pitchFamily="34" charset="0"/>
                        </a:rPr>
                        <a:t>OUTCOME ORIENTED GOAL 2</a:t>
                      </a:r>
                      <a:endParaRPr lang="en-ZA" sz="14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6">
                        <a:lumMod val="40000"/>
                        <a:lumOff val="60000"/>
                      </a:schemeClr>
                    </a:solidFill>
                  </a:tcPr>
                </a:tc>
                <a:tc gridSpan="2">
                  <a:txBody>
                    <a:bodyPr/>
                    <a:lstStyle/>
                    <a:p>
                      <a:pPr algn="just">
                        <a:lnSpc>
                          <a:spcPct val="100000"/>
                        </a:lnSpc>
                        <a:spcBef>
                          <a:spcPts val="1200"/>
                        </a:spcBef>
                        <a:spcAft>
                          <a:spcPts val="1200"/>
                        </a:spcAft>
                      </a:pPr>
                      <a:r>
                        <a:rPr lang="en-ZA" sz="1400" b="1" dirty="0" smtClean="0">
                          <a:solidFill>
                            <a:schemeClr val="tx1"/>
                          </a:solidFill>
                          <a:effectLst/>
                          <a:latin typeface="Arial" panose="020B0604020202020204" pitchFamily="34" charset="0"/>
                          <a:ea typeface="Calibri"/>
                          <a:cs typeface="Arial" panose="020B0604020202020204" pitchFamily="34" charset="0"/>
                        </a:rPr>
                        <a:t>IMPROVED ADMINISTRATIVE AND TECHNICAL SUPPORT TO THE JUDICIARY</a:t>
                      </a:r>
                      <a:endParaRPr lang="en-ZA" sz="14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6">
                        <a:lumMod val="40000"/>
                        <a:lumOff val="60000"/>
                      </a:schemeClr>
                    </a:solidFill>
                  </a:tcPr>
                </a:tc>
                <a:tc hMerge="1">
                  <a:txBody>
                    <a:bodyPr/>
                    <a:lstStyle/>
                    <a:p>
                      <a:endParaRPr lang="en-ZA"/>
                    </a:p>
                  </a:txBody>
                  <a:tcPr/>
                </a:tc>
                <a:extLst>
                  <a:ext uri="{0D108BD9-81ED-4DB2-BD59-A6C34878D82A}">
                    <a16:rowId xmlns:a16="http://schemas.microsoft.com/office/drawing/2014/main" xmlns="" val="10003"/>
                  </a:ext>
                </a:extLst>
              </a:tr>
              <a:tr h="1609815">
                <a:tc>
                  <a:txBody>
                    <a:bodyPr/>
                    <a:lstStyle/>
                    <a:p>
                      <a:pPr algn="just">
                        <a:lnSpc>
                          <a:spcPct val="100000"/>
                        </a:lnSpc>
                        <a:spcBef>
                          <a:spcPts val="1200"/>
                        </a:spcBef>
                        <a:spcAft>
                          <a:spcPts val="1200"/>
                        </a:spcAft>
                      </a:pPr>
                      <a:r>
                        <a:rPr lang="en-US" sz="1400" dirty="0">
                          <a:solidFill>
                            <a:schemeClr val="tx1"/>
                          </a:solidFill>
                          <a:effectLst/>
                          <a:latin typeface="Arial" panose="020B0604020202020204" pitchFamily="34" charset="0"/>
                          <a:cs typeface="Arial" panose="020B0604020202020204" pitchFamily="34" charset="0"/>
                        </a:rPr>
                        <a:t>Goal Statement</a:t>
                      </a:r>
                      <a:endParaRPr lang="en-ZA" sz="1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00000"/>
                        </a:lnSpc>
                        <a:spcBef>
                          <a:spcPts val="1200"/>
                        </a:spcBef>
                        <a:spcAft>
                          <a:spcPts val="1200"/>
                        </a:spcAft>
                      </a:pPr>
                      <a:r>
                        <a:rPr lang="en-ZA" sz="1400" dirty="0" smtClean="0">
                          <a:solidFill>
                            <a:schemeClr val="tx1"/>
                          </a:solidFill>
                          <a:effectLst/>
                          <a:latin typeface="Arial" panose="020B0604020202020204" pitchFamily="34" charset="0"/>
                          <a:ea typeface="Calibri"/>
                          <a:cs typeface="Arial" panose="020B0604020202020204" pitchFamily="34" charset="0"/>
                        </a:rPr>
                        <a:t>Enable the Judiciary to deliver on its Constitutional mandate by providing administrative and technical support which includes judicial training, administrative and secretariat support to the Judicial Service Commission, administration of</a:t>
                      </a:r>
                      <a:r>
                        <a:rPr lang="en-ZA" sz="1400" baseline="0" dirty="0" smtClean="0">
                          <a:solidFill>
                            <a:schemeClr val="tx1"/>
                          </a:solidFill>
                          <a:effectLst/>
                          <a:latin typeface="Arial" panose="020B0604020202020204" pitchFamily="34" charset="0"/>
                          <a:ea typeface="Calibri"/>
                          <a:cs typeface="Arial" panose="020B0604020202020204" pitchFamily="34" charset="0"/>
                        </a:rPr>
                        <a:t> Judges’ Registrable Interest and administration of Judges’ Remuneration.</a:t>
                      </a:r>
                      <a:endParaRPr lang="en-ZA" sz="1400" dirty="0" smtClean="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1200"/>
                        </a:spcBef>
                        <a:spcAft>
                          <a:spcPts val="1200"/>
                        </a:spcAft>
                        <a:buClrTx/>
                        <a:buSzTx/>
                        <a:buFontTx/>
                        <a:buNone/>
                        <a:tabLst/>
                        <a:defRPr/>
                      </a:pPr>
                      <a:r>
                        <a:rPr lang="en-ZA" sz="1400" b="1" dirty="0" smtClean="0">
                          <a:solidFill>
                            <a:schemeClr val="tx1"/>
                          </a:solidFill>
                          <a:effectLst/>
                          <a:latin typeface="Arial" panose="020B0604020202020204" pitchFamily="34" charset="0"/>
                          <a:ea typeface="Calibri"/>
                          <a:cs typeface="Arial" panose="020B0604020202020204" pitchFamily="34" charset="0"/>
                        </a:rPr>
                        <a:t>Programme</a:t>
                      </a:r>
                      <a:r>
                        <a:rPr lang="en-ZA" sz="1400" b="1" baseline="0" dirty="0" smtClean="0">
                          <a:solidFill>
                            <a:schemeClr val="tx1"/>
                          </a:solidFill>
                          <a:effectLst/>
                          <a:latin typeface="Arial" panose="020B0604020202020204" pitchFamily="34" charset="0"/>
                          <a:ea typeface="Calibri"/>
                          <a:cs typeface="Arial" panose="020B0604020202020204" pitchFamily="34" charset="0"/>
                        </a:rPr>
                        <a:t> 2 and 3: </a:t>
                      </a:r>
                      <a:r>
                        <a:rPr lang="en-ZA" sz="1400" b="0" dirty="0" smtClean="0">
                          <a:solidFill>
                            <a:schemeClr val="tx1"/>
                          </a:solidFill>
                          <a:effectLst/>
                          <a:latin typeface="Arial" panose="020B0604020202020204" pitchFamily="34" charset="0"/>
                          <a:ea typeface="Calibri"/>
                          <a:cs typeface="Arial" panose="020B0604020202020204" pitchFamily="34" charset="0"/>
                        </a:rPr>
                        <a:t>Superior Court Services and Judicial</a:t>
                      </a:r>
                      <a:r>
                        <a:rPr lang="en-ZA" sz="1400" b="0" baseline="0" dirty="0" smtClean="0">
                          <a:solidFill>
                            <a:schemeClr val="tx1"/>
                          </a:solidFill>
                          <a:effectLst/>
                          <a:latin typeface="Arial" panose="020B0604020202020204" pitchFamily="34" charset="0"/>
                          <a:ea typeface="Calibri"/>
                          <a:cs typeface="Arial" panose="020B0604020202020204" pitchFamily="34" charset="0"/>
                        </a:rPr>
                        <a:t> Education and Support</a:t>
                      </a:r>
                      <a:endParaRPr lang="en-ZA" sz="1400" b="0" dirty="0" smtClean="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4"/>
                  </a:ext>
                </a:extLst>
              </a:tr>
              <a:tr h="489766">
                <a:tc>
                  <a:txBody>
                    <a:bodyPr/>
                    <a:lstStyle/>
                    <a:p>
                      <a:pPr>
                        <a:lnSpc>
                          <a:spcPct val="100000"/>
                        </a:lnSpc>
                        <a:spcBef>
                          <a:spcPts val="1200"/>
                        </a:spcBef>
                        <a:spcAft>
                          <a:spcPts val="1200"/>
                        </a:spcAft>
                      </a:pPr>
                      <a:r>
                        <a:rPr lang="en-US" sz="1400" b="1" dirty="0" smtClean="0">
                          <a:solidFill>
                            <a:schemeClr val="tx1"/>
                          </a:solidFill>
                          <a:effectLst/>
                          <a:latin typeface="Arial" panose="020B0604020202020204" pitchFamily="34" charset="0"/>
                          <a:cs typeface="Arial" panose="020B0604020202020204" pitchFamily="34" charset="0"/>
                        </a:rPr>
                        <a:t>OUTCOME ORIENTED GOAL 3</a:t>
                      </a:r>
                      <a:endParaRPr lang="en-ZA" sz="14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6">
                        <a:lumMod val="40000"/>
                        <a:lumOff val="60000"/>
                      </a:schemeClr>
                    </a:solidFill>
                  </a:tcPr>
                </a:tc>
                <a:tc gridSpan="2">
                  <a:txBody>
                    <a:bodyPr/>
                    <a:lstStyle/>
                    <a:p>
                      <a:pPr algn="just">
                        <a:lnSpc>
                          <a:spcPct val="100000"/>
                        </a:lnSpc>
                        <a:spcBef>
                          <a:spcPts val="1200"/>
                        </a:spcBef>
                        <a:spcAft>
                          <a:spcPts val="1200"/>
                        </a:spcAft>
                      </a:pPr>
                      <a:r>
                        <a:rPr lang="en-ZA" sz="1400" b="1" dirty="0" smtClean="0">
                          <a:solidFill>
                            <a:schemeClr val="tx1"/>
                          </a:solidFill>
                          <a:effectLst/>
                          <a:latin typeface="Arial" panose="020B0604020202020204" pitchFamily="34" charset="0"/>
                          <a:ea typeface="Calibri"/>
                          <a:cs typeface="Arial" panose="020B0604020202020204" pitchFamily="34" charset="0"/>
                        </a:rPr>
                        <a:t>ENSURE ADMINISTRATION SUPPORT TO THE SUPERIOR COURTS </a:t>
                      </a:r>
                      <a:endParaRPr lang="en-ZA" sz="14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accent6">
                        <a:lumMod val="40000"/>
                        <a:lumOff val="60000"/>
                      </a:schemeClr>
                    </a:solidFill>
                  </a:tcPr>
                </a:tc>
                <a:tc hMerge="1">
                  <a:txBody>
                    <a:bodyPr/>
                    <a:lstStyle/>
                    <a:p>
                      <a:endParaRPr lang="en-ZA"/>
                    </a:p>
                  </a:txBody>
                  <a:tcPr/>
                </a:tc>
                <a:extLst>
                  <a:ext uri="{0D108BD9-81ED-4DB2-BD59-A6C34878D82A}">
                    <a16:rowId xmlns:a16="http://schemas.microsoft.com/office/drawing/2014/main" xmlns="" val="10005"/>
                  </a:ext>
                </a:extLst>
              </a:tr>
              <a:tr h="816538">
                <a:tc>
                  <a:txBody>
                    <a:bodyPr/>
                    <a:lstStyle/>
                    <a:p>
                      <a:pPr algn="just">
                        <a:lnSpc>
                          <a:spcPct val="100000"/>
                        </a:lnSpc>
                        <a:spcBef>
                          <a:spcPts val="1200"/>
                        </a:spcBef>
                        <a:spcAft>
                          <a:spcPts val="1200"/>
                        </a:spcAft>
                      </a:pPr>
                      <a:r>
                        <a:rPr lang="en-US" sz="1400" dirty="0">
                          <a:solidFill>
                            <a:schemeClr val="tx1"/>
                          </a:solidFill>
                          <a:effectLst/>
                          <a:latin typeface="Arial" panose="020B0604020202020204" pitchFamily="34" charset="0"/>
                          <a:cs typeface="Arial" panose="020B0604020202020204" pitchFamily="34" charset="0"/>
                        </a:rPr>
                        <a:t>Goal Statement </a:t>
                      </a:r>
                      <a:endParaRPr lang="en-ZA" sz="1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00000"/>
                        </a:lnSpc>
                        <a:spcBef>
                          <a:spcPts val="1200"/>
                        </a:spcBef>
                        <a:spcAft>
                          <a:spcPts val="1200"/>
                        </a:spcAft>
                      </a:pPr>
                      <a:r>
                        <a:rPr lang="en-ZA" sz="1400" dirty="0" smtClean="0">
                          <a:solidFill>
                            <a:schemeClr val="tx1"/>
                          </a:solidFill>
                          <a:effectLst/>
                          <a:latin typeface="Arial" panose="020B0604020202020204" pitchFamily="34" charset="0"/>
                          <a:ea typeface="Calibri"/>
                          <a:cs typeface="Arial" panose="020B0604020202020204" pitchFamily="34" charset="0"/>
                        </a:rPr>
                        <a:t>Provide administrative and technical</a:t>
                      </a:r>
                      <a:r>
                        <a:rPr lang="en-ZA" sz="1400" baseline="0" dirty="0" smtClean="0">
                          <a:solidFill>
                            <a:schemeClr val="tx1"/>
                          </a:solidFill>
                          <a:effectLst/>
                          <a:latin typeface="Arial" panose="020B0604020202020204" pitchFamily="34" charset="0"/>
                          <a:ea typeface="Calibri"/>
                          <a:cs typeface="Arial" panose="020B0604020202020204" pitchFamily="34" charset="0"/>
                        </a:rPr>
                        <a:t> support to en</a:t>
                      </a:r>
                      <a:r>
                        <a:rPr lang="en-ZA" sz="1400" dirty="0" smtClean="0">
                          <a:solidFill>
                            <a:schemeClr val="tx1"/>
                          </a:solidFill>
                          <a:effectLst/>
                          <a:latin typeface="Arial" panose="020B0604020202020204" pitchFamily="34" charset="0"/>
                          <a:ea typeface="Calibri"/>
                          <a:cs typeface="Arial" panose="020B0604020202020204" pitchFamily="34" charset="0"/>
                        </a:rPr>
                        <a:t>sure efficiency and effectiveness of the Superior Courts</a:t>
                      </a:r>
                      <a:r>
                        <a:rPr lang="en-ZA" sz="1400" baseline="0" dirty="0" smtClean="0">
                          <a:solidFill>
                            <a:schemeClr val="tx1"/>
                          </a:solidFill>
                          <a:effectLst/>
                          <a:latin typeface="Arial" panose="020B0604020202020204" pitchFamily="34" charset="0"/>
                          <a:ea typeface="Calibri"/>
                          <a:cs typeface="Arial" panose="020B0604020202020204" pitchFamily="34" charset="0"/>
                        </a:rPr>
                        <a:t> in the adjudication of cases.</a:t>
                      </a:r>
                      <a:endParaRPr lang="en-ZA" sz="1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00000"/>
                        </a:lnSpc>
                        <a:spcBef>
                          <a:spcPts val="1200"/>
                        </a:spcBef>
                        <a:spcAft>
                          <a:spcPts val="1200"/>
                        </a:spcAft>
                      </a:pPr>
                      <a:r>
                        <a:rPr lang="en-ZA" sz="1400" b="1" dirty="0" smtClean="0">
                          <a:solidFill>
                            <a:schemeClr val="tx1"/>
                          </a:solidFill>
                          <a:effectLst/>
                          <a:latin typeface="Arial" panose="020B0604020202020204" pitchFamily="34" charset="0"/>
                          <a:ea typeface="Calibri"/>
                          <a:cs typeface="Arial" panose="020B0604020202020204" pitchFamily="34" charset="0"/>
                        </a:rPr>
                        <a:t>Programme 2:</a:t>
                      </a:r>
                      <a:r>
                        <a:rPr lang="en-ZA" sz="1400" b="0" dirty="0" smtClean="0">
                          <a:solidFill>
                            <a:schemeClr val="tx1"/>
                          </a:solidFill>
                          <a:effectLst/>
                          <a:latin typeface="Arial" panose="020B0604020202020204" pitchFamily="34" charset="0"/>
                          <a:ea typeface="Calibri"/>
                          <a:cs typeface="Arial" panose="020B0604020202020204" pitchFamily="34" charset="0"/>
                        </a:rPr>
                        <a:t> Superior Court Services </a:t>
                      </a:r>
                      <a:endParaRPr lang="en-ZA" sz="14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826341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14</a:t>
            </a:fld>
            <a:endParaRPr lang="en-US"/>
          </a:p>
        </p:txBody>
      </p:sp>
      <p:sp>
        <p:nvSpPr>
          <p:cNvPr id="7" name="Title 1"/>
          <p:cNvSpPr txBox="1">
            <a:spLocks/>
          </p:cNvSpPr>
          <p:nvPr/>
        </p:nvSpPr>
        <p:spPr>
          <a:xfrm>
            <a:off x="381000" y="685800"/>
            <a:ext cx="7683366" cy="411162"/>
          </a:xfrm>
          <a:prstGeom prst="rect">
            <a:avLst/>
          </a:prstGeom>
          <a:solidFill>
            <a:schemeClr val="tx2">
              <a:lumMod val="20000"/>
              <a:lumOff val="80000"/>
            </a:schemeClr>
          </a:solidFill>
          <a:ln w="9525" cap="flat" cmpd="sng" algn="ctr">
            <a:solidFill>
              <a:schemeClr val="tx2">
                <a:lumMod val="60000"/>
                <a:lumOff val="40000"/>
              </a:schemeClr>
            </a:solidFill>
            <a:prstDash val="solid"/>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300" b="1" dirty="0">
                <a:solidFill>
                  <a:prstClr val="black"/>
                </a:solidFill>
                <a:latin typeface="Arial" pitchFamily="34" charset="0"/>
                <a:ea typeface="+mn-ea"/>
                <a:cs typeface="Arial" pitchFamily="34" charset="0"/>
              </a:rPr>
              <a:t>CONTRIBUTION TO THE NDP</a:t>
            </a:r>
            <a:endParaRPr lang="en-ZA" sz="2300" b="1" dirty="0">
              <a:solidFill>
                <a:srgbClr val="0070C0"/>
              </a:solidFill>
              <a:latin typeface="Avenir Black"/>
              <a:cs typeface="Arial" pitchFamily="34" charset="0"/>
            </a:endParaRPr>
          </a:p>
        </p:txBody>
      </p:sp>
      <p:sp>
        <p:nvSpPr>
          <p:cNvPr id="8" name="Rectangle 7"/>
          <p:cNvSpPr/>
          <p:nvPr/>
        </p:nvSpPr>
        <p:spPr>
          <a:xfrm>
            <a:off x="590966" y="1323041"/>
            <a:ext cx="7999703" cy="5189113"/>
          </a:xfrm>
          <a:prstGeom prst="rect">
            <a:avLst/>
          </a:prstGeom>
        </p:spPr>
        <p:txBody>
          <a:bodyPr wrap="square">
            <a:spAutoFit/>
          </a:bodyPr>
          <a:lstStyle/>
          <a:p>
            <a:pPr lvl="0" algn="just" defTabSz="914400">
              <a:spcBef>
                <a:spcPct val="20000"/>
              </a:spcBef>
            </a:pPr>
            <a:r>
              <a:rPr lang="en-US" dirty="0">
                <a:solidFill>
                  <a:prstClr val="black"/>
                </a:solidFill>
                <a:latin typeface="Arial" panose="020B0604020202020204" pitchFamily="34" charset="0"/>
                <a:cs typeface="Arial" panose="020B0604020202020204" pitchFamily="34" charset="0"/>
              </a:rPr>
              <a:t>The OCJ supports the Judiciary in its contribution to Chapter 14 of the NDP</a:t>
            </a:r>
            <a:r>
              <a:rPr lang="en-US" dirty="0" smtClean="0">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a:p>
            <a:pPr lvl="0" algn="just" defTabSz="914400">
              <a:spcBef>
                <a:spcPct val="20000"/>
              </a:spcBef>
            </a:pPr>
            <a:r>
              <a:rPr lang="en-US" b="1" dirty="0">
                <a:solidFill>
                  <a:prstClr val="black"/>
                </a:solidFill>
                <a:latin typeface="Arial" panose="020B0604020202020204" pitchFamily="34" charset="0"/>
                <a:cs typeface="Arial" panose="020B0604020202020204" pitchFamily="34" charset="0"/>
              </a:rPr>
              <a:t>Promoting Accountability and Fighting </a:t>
            </a:r>
            <a:r>
              <a:rPr lang="en-US" b="1" dirty="0" smtClean="0">
                <a:solidFill>
                  <a:prstClr val="black"/>
                </a:solidFill>
                <a:latin typeface="Arial" panose="020B0604020202020204" pitchFamily="34" charset="0"/>
                <a:cs typeface="Arial" panose="020B0604020202020204" pitchFamily="34" charset="0"/>
              </a:rPr>
              <a:t>Corruption </a:t>
            </a:r>
            <a:r>
              <a:rPr lang="en-US" b="1" dirty="0" smtClean="0">
                <a:latin typeface="Arial" panose="020B0604020202020204" pitchFamily="34" charset="0"/>
                <a:cs typeface="Arial" panose="020B0604020202020204" pitchFamily="34" charset="0"/>
              </a:rPr>
              <a:t>through </a:t>
            </a:r>
            <a:r>
              <a:rPr lang="en-US" b="1" dirty="0">
                <a:latin typeface="Arial" panose="020B0604020202020204" pitchFamily="34" charset="0"/>
                <a:cs typeface="Arial" panose="020B0604020202020204" pitchFamily="34" charset="0"/>
              </a:rPr>
              <a:t>strengthening the judicial governance and the rule of law</a:t>
            </a:r>
            <a:r>
              <a:rPr lang="en-US" b="1" dirty="0" smtClean="0">
                <a:latin typeface="Arial" panose="020B0604020202020204" pitchFamily="34" charset="0"/>
                <a:cs typeface="Arial" panose="020B0604020202020204" pitchFamily="34" charset="0"/>
              </a:rPr>
              <a:t>.</a:t>
            </a:r>
          </a:p>
          <a:p>
            <a:pPr marL="342900" lvl="0" indent="-342900" algn="just" defTabSz="914400">
              <a:spcBef>
                <a:spcPct val="20000"/>
              </a:spcBef>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Accelerating reforms to implement a Judiciary-led court Administration.</a:t>
            </a:r>
          </a:p>
          <a:p>
            <a:pPr marL="342900" lvl="0" indent="-342900" algn="just" defTabSz="914400">
              <a:spcBef>
                <a:spcPct val="20000"/>
              </a:spcBef>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Ensuring an efficient court system.</a:t>
            </a:r>
          </a:p>
          <a:p>
            <a:pPr marL="342900" lvl="0" indent="-342900" algn="just" defTabSz="914400">
              <a:spcBef>
                <a:spcPct val="20000"/>
              </a:spcBef>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Reducing court administration inefficiencies.</a:t>
            </a:r>
          </a:p>
          <a:p>
            <a:pPr marL="342900" lvl="0" indent="-342900" algn="just" defTabSz="914400">
              <a:spcBef>
                <a:spcPct val="20000"/>
              </a:spcBef>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Ensuring access to justice</a:t>
            </a:r>
          </a:p>
          <a:p>
            <a:pPr marL="342900" lvl="0" indent="-342900" algn="just" defTabSz="914400">
              <a:spcBef>
                <a:spcPct val="20000"/>
              </a:spcBef>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Ensuring judicial accountability.</a:t>
            </a:r>
          </a:p>
          <a:p>
            <a:pPr marL="342900" lvl="0" indent="-342900" algn="just" defTabSz="914400">
              <a:spcBef>
                <a:spcPct val="20000"/>
              </a:spcBef>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Providing training to the Judiciary through SAJEI.</a:t>
            </a:r>
          </a:p>
          <a:p>
            <a:pPr marL="342900" lvl="0" indent="-342900" algn="just" defTabSz="914400">
              <a:spcBef>
                <a:spcPct val="20000"/>
              </a:spcBef>
              <a:buFont typeface="Arial" panose="020B0604020202020204" pitchFamily="34" charset="0"/>
              <a:buChar char="•"/>
            </a:pPr>
            <a:endParaRPr lang="en-US" dirty="0" smtClean="0">
              <a:solidFill>
                <a:prstClr val="black"/>
              </a:solidFill>
              <a:latin typeface="Arial" panose="020B0604020202020204" pitchFamily="34" charset="0"/>
              <a:cs typeface="Arial" panose="020B0604020202020204" pitchFamily="34" charset="0"/>
            </a:endParaRPr>
          </a:p>
          <a:p>
            <a:pPr lvl="0" algn="just" defTabSz="914400">
              <a:spcBef>
                <a:spcPct val="20000"/>
              </a:spcBef>
            </a:pPr>
            <a:r>
              <a:rPr lang="en-US" dirty="0" smtClean="0">
                <a:latin typeface="Arial" panose="020B0604020202020204" pitchFamily="34" charset="0"/>
                <a:cs typeface="Arial" panose="020B0604020202020204" pitchFamily="34" charset="0"/>
              </a:rPr>
              <a:t>The OCJ also contributes to Chapter 13 of the NDP through implementing the following strategic objectives of the Department:</a:t>
            </a:r>
          </a:p>
          <a:p>
            <a:pPr lvl="0" algn="just" defTabSz="914400">
              <a:spcBef>
                <a:spcPct val="20000"/>
              </a:spcBef>
            </a:pPr>
            <a:r>
              <a:rPr lang="en-US" b="1" dirty="0" smtClean="0">
                <a:latin typeface="Arial" panose="020B0604020202020204" pitchFamily="34" charset="0"/>
                <a:cs typeface="Arial" panose="020B0604020202020204" pitchFamily="34" charset="0"/>
              </a:rPr>
              <a:t>Building a capable State.</a:t>
            </a:r>
          </a:p>
          <a:p>
            <a:pPr marL="342900" lvl="0" indent="-342900" algn="just" defTabSz="914400">
              <a:spcBef>
                <a:spcPct val="20000"/>
              </a:spcBef>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Strategic Objective 1: Capacitate the OCJ</a:t>
            </a:r>
          </a:p>
          <a:p>
            <a:pPr marL="342900" lvl="0" indent="-342900" algn="just" defTabSz="914400">
              <a:spcBef>
                <a:spcPct val="20000"/>
              </a:spcBef>
              <a:buFont typeface="Wingdings" panose="05000000000000000000" pitchFamily="2" charset="2"/>
              <a:buChar char="q"/>
            </a:pPr>
            <a:r>
              <a:rPr lang="en-US" dirty="0" smtClean="0">
                <a:solidFill>
                  <a:prstClr val="black"/>
                </a:solidFill>
                <a:latin typeface="Arial" panose="020B0604020202020204" pitchFamily="34" charset="0"/>
                <a:cs typeface="Arial" panose="020B0604020202020204" pitchFamily="34" charset="0"/>
              </a:rPr>
              <a:t>Strategic Objective 2: Ensure good governance in the administration of the Department.</a:t>
            </a: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28673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15</a:t>
            </a:fld>
            <a:endParaRPr lang="en-US"/>
          </a:p>
        </p:txBody>
      </p:sp>
      <p:sp>
        <p:nvSpPr>
          <p:cNvPr id="5" name="Title 1"/>
          <p:cNvSpPr txBox="1">
            <a:spLocks/>
          </p:cNvSpPr>
          <p:nvPr/>
        </p:nvSpPr>
        <p:spPr>
          <a:xfrm>
            <a:off x="394855" y="614788"/>
            <a:ext cx="7683366" cy="411162"/>
          </a:xfrm>
          <a:prstGeom prst="rect">
            <a:avLst/>
          </a:prstGeom>
          <a:solidFill>
            <a:schemeClr val="tx2">
              <a:lumMod val="20000"/>
              <a:lumOff val="80000"/>
            </a:schemeClr>
          </a:solidFill>
          <a:ln w="9525" cap="flat" cmpd="sng" algn="ctr">
            <a:solidFill>
              <a:schemeClr val="tx2">
                <a:lumMod val="60000"/>
                <a:lumOff val="40000"/>
              </a:schemeClr>
            </a:solidFill>
            <a:prstDash val="solid"/>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300" b="1" dirty="0">
                <a:solidFill>
                  <a:prstClr val="black"/>
                </a:solidFill>
                <a:latin typeface="Arial" pitchFamily="34" charset="0"/>
                <a:ea typeface="+mn-ea"/>
                <a:cs typeface="Arial" pitchFamily="34" charset="0"/>
              </a:rPr>
              <a:t>CONTRIBUTION TO </a:t>
            </a:r>
            <a:r>
              <a:rPr lang="en-ZA" sz="2300" b="1" dirty="0" smtClean="0">
                <a:solidFill>
                  <a:prstClr val="black"/>
                </a:solidFill>
                <a:latin typeface="Arial" pitchFamily="34" charset="0"/>
                <a:ea typeface="+mn-ea"/>
                <a:cs typeface="Arial" pitchFamily="34" charset="0"/>
              </a:rPr>
              <a:t>THE MTSF</a:t>
            </a:r>
            <a:endParaRPr lang="en-ZA" sz="2300" b="1" dirty="0">
              <a:solidFill>
                <a:srgbClr val="0070C0"/>
              </a:solidFill>
              <a:latin typeface="Avenir Black"/>
              <a:cs typeface="Arial" pitchFamily="34" charset="0"/>
            </a:endParaRPr>
          </a:p>
        </p:txBody>
      </p:sp>
      <p:sp>
        <p:nvSpPr>
          <p:cNvPr id="6" name="Rectangle 5"/>
          <p:cNvSpPr/>
          <p:nvPr/>
        </p:nvSpPr>
        <p:spPr>
          <a:xfrm>
            <a:off x="394855" y="1504757"/>
            <a:ext cx="7973290" cy="1920526"/>
          </a:xfrm>
          <a:prstGeom prst="rect">
            <a:avLst/>
          </a:prstGeom>
        </p:spPr>
        <p:txBody>
          <a:bodyPr wrap="square">
            <a:spAutoFit/>
          </a:bodyPr>
          <a:lstStyle/>
          <a:p>
            <a:pPr marL="342900" lvl="0" indent="-342900" algn="just" defTabSz="914400">
              <a:lnSpc>
                <a:spcPct val="150000"/>
              </a:lnSpc>
              <a:spcBef>
                <a:spcPct val="20000"/>
              </a:spcBef>
              <a:buFont typeface="Wingdings" panose="05000000000000000000" pitchFamily="2" charset="2"/>
              <a:buChar char="q"/>
            </a:pPr>
            <a:r>
              <a:rPr lang="en-US" dirty="0">
                <a:latin typeface="Arial" panose="020B0604020202020204" pitchFamily="34" charset="0"/>
                <a:cs typeface="Arial" panose="020B0604020202020204" pitchFamily="34" charset="0"/>
              </a:rPr>
              <a:t>Outcome 3: All People in South Africa are and feel safe</a:t>
            </a:r>
          </a:p>
          <a:p>
            <a:pPr marL="742950" lvl="1" indent="-285750" algn="just" defTabSz="914400">
              <a:lnSpc>
                <a:spcPct val="150000"/>
              </a:lnSpc>
              <a:spcBef>
                <a:spcPct val="20000"/>
              </a:spcBef>
              <a:buFont typeface="Wingdings" panose="05000000000000000000" pitchFamily="2" charset="2"/>
              <a:buChar char="§"/>
            </a:pPr>
            <a:r>
              <a:rPr lang="en-US" dirty="0" smtClean="0">
                <a:latin typeface="Arial" panose="020B0604020202020204" pitchFamily="34" charset="0"/>
                <a:cs typeface="Arial" panose="020B0604020202020204" pitchFamily="34" charset="0"/>
              </a:rPr>
              <a:t>Sub-outcome 2: An Efficient and Effective Criminal Justice system. </a:t>
            </a:r>
          </a:p>
          <a:p>
            <a:pPr marL="742950" lvl="1" indent="-285750" algn="just" defTabSz="914400">
              <a:spcBef>
                <a:spcPct val="20000"/>
              </a:spcBef>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marL="342900" lvl="0" indent="-342900" algn="just" defTabSz="914400">
              <a:spcBef>
                <a:spcPct val="20000"/>
              </a:spcBef>
              <a:buFont typeface="Wingdings" panose="05000000000000000000" pitchFamily="2" charset="2"/>
              <a:buChar char="q"/>
            </a:pPr>
            <a:r>
              <a:rPr lang="en-US" dirty="0" smtClean="0">
                <a:latin typeface="Arial" panose="020B0604020202020204" pitchFamily="34" charset="0"/>
                <a:cs typeface="Arial" panose="020B0604020202020204" pitchFamily="34" charset="0"/>
              </a:rPr>
              <a:t>Outcome 12: An efficient, effective development oriented </a:t>
            </a:r>
            <a:r>
              <a:rPr lang="en-US" dirty="0">
                <a:latin typeface="Arial" panose="020B0604020202020204" pitchFamily="34" charset="0"/>
                <a:cs typeface="Arial" panose="020B0604020202020204" pitchFamily="34" charset="0"/>
              </a:rPr>
              <a:t>P</a:t>
            </a:r>
            <a:r>
              <a:rPr lang="en-US" dirty="0" smtClean="0">
                <a:latin typeface="Arial" panose="020B0604020202020204" pitchFamily="34" charset="0"/>
                <a:cs typeface="Arial" panose="020B0604020202020204" pitchFamily="34" charset="0"/>
              </a:rPr>
              <a:t>ublic Service and an empowered, fair and inclusive citizenship.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87871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18</a:t>
            </a:fld>
            <a:endParaRPr lang="en-US"/>
          </a:p>
        </p:txBody>
      </p:sp>
      <p:sp>
        <p:nvSpPr>
          <p:cNvPr id="7" name="Subtitle 2"/>
          <p:cNvSpPr txBox="1">
            <a:spLocks/>
          </p:cNvSpPr>
          <p:nvPr/>
        </p:nvSpPr>
        <p:spPr>
          <a:xfrm>
            <a:off x="401782" y="475970"/>
            <a:ext cx="7651475" cy="70166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defPPr>
              <a:defRPr lang="en-US"/>
            </a:defPPr>
            <a:lvl1pPr algn="ctr" defTabSz="914400">
              <a:spcBef>
                <a:spcPct val="0"/>
              </a:spcBef>
              <a:defRPr sz="2300" b="1">
                <a:solidFill>
                  <a:schemeClr val="dk1"/>
                </a:solidFill>
                <a:latin typeface="Avenir Black"/>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OVERALL PERFORMANCE</a:t>
            </a:r>
          </a:p>
          <a:p>
            <a:r>
              <a:rPr lang="en-US" dirty="0"/>
              <a:t>(2015/16 – </a:t>
            </a:r>
            <a:r>
              <a:rPr lang="en-US" dirty="0" smtClean="0"/>
              <a:t>2019/20 </a:t>
            </a:r>
            <a:r>
              <a:rPr lang="en-US" dirty="0"/>
              <a:t>FYs) </a:t>
            </a:r>
          </a:p>
        </p:txBody>
      </p:sp>
      <p:graphicFrame>
        <p:nvGraphicFramePr>
          <p:cNvPr id="6" name="Chart 5"/>
          <p:cNvGraphicFramePr>
            <a:graphicFrameLocks/>
          </p:cNvGraphicFramePr>
          <p:nvPr>
            <p:extLst>
              <p:ext uri="{D42A27DB-BD31-4B8C-83A1-F6EECF244321}">
                <p14:modId xmlns:p14="http://schemas.microsoft.com/office/powerpoint/2010/main" xmlns="" val="181644096"/>
              </p:ext>
            </p:extLst>
          </p:nvPr>
        </p:nvGraphicFramePr>
        <p:xfrm>
          <a:off x="401781" y="1454727"/>
          <a:ext cx="8312727" cy="48795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260092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19</a:t>
            </a:fld>
            <a:endParaRPr lang="en-US"/>
          </a:p>
        </p:txBody>
      </p:sp>
      <p:sp>
        <p:nvSpPr>
          <p:cNvPr id="7" name="Subtitle 2"/>
          <p:cNvSpPr txBox="1">
            <a:spLocks/>
          </p:cNvSpPr>
          <p:nvPr/>
        </p:nvSpPr>
        <p:spPr>
          <a:xfrm>
            <a:off x="393859" y="475490"/>
            <a:ext cx="7651475" cy="67621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defPPr>
              <a:defRPr lang="en-US"/>
            </a:defPPr>
            <a:lvl1pPr algn="ctr" defTabSz="914400">
              <a:spcBef>
                <a:spcPct val="0"/>
              </a:spcBef>
              <a:defRPr sz="2300" b="1">
                <a:solidFill>
                  <a:schemeClr val="dk1"/>
                </a:solidFill>
                <a:latin typeface="Avenir Black"/>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OVERALL PERFORMANCE </a:t>
            </a:r>
            <a:r>
              <a:rPr lang="en-US" dirty="0" smtClean="0"/>
              <a:t>(</a:t>
            </a:r>
            <a:r>
              <a:rPr lang="en-US" dirty="0"/>
              <a:t>2015/16 – </a:t>
            </a:r>
            <a:r>
              <a:rPr lang="en-US" dirty="0" smtClean="0"/>
              <a:t>2019/20 </a:t>
            </a:r>
            <a:r>
              <a:rPr lang="en-US" dirty="0"/>
              <a:t>FYs) </a:t>
            </a:r>
            <a:r>
              <a:rPr lang="en-US" dirty="0" smtClean="0"/>
              <a:t>(CONT...)</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xmlns="" val="619104983"/>
              </p:ext>
            </p:extLst>
          </p:nvPr>
        </p:nvGraphicFramePr>
        <p:xfrm>
          <a:off x="393859" y="1427018"/>
          <a:ext cx="8306796" cy="49072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612361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3806" y="307957"/>
            <a:ext cx="6400800" cy="4362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smtClean="0">
              <a:latin typeface="Avenir Black"/>
              <a:cs typeface="Avenir Black"/>
            </a:endParaRPr>
          </a:p>
        </p:txBody>
      </p:sp>
      <p:sp>
        <p:nvSpPr>
          <p:cNvPr id="5" name="Slide Number Placeholder 4"/>
          <p:cNvSpPr>
            <a:spLocks noGrp="1"/>
          </p:cNvSpPr>
          <p:nvPr>
            <p:ph type="sldNum" sz="quarter" idx="12"/>
          </p:nvPr>
        </p:nvSpPr>
        <p:spPr/>
        <p:txBody>
          <a:bodyPr/>
          <a:lstStyle/>
          <a:p>
            <a:fld id="{95B883EF-6CF2-D74B-A2A9-20A9144FD555}" type="slidenum">
              <a:rPr lang="en-US" smtClean="0"/>
              <a:pPr/>
              <a:t>2</a:t>
            </a:fld>
            <a:endParaRPr lang="en-US"/>
          </a:p>
        </p:txBody>
      </p:sp>
      <p:sp>
        <p:nvSpPr>
          <p:cNvPr id="6" name="Subtitle 2"/>
          <p:cNvSpPr txBox="1">
            <a:spLocks/>
          </p:cNvSpPr>
          <p:nvPr/>
        </p:nvSpPr>
        <p:spPr>
          <a:xfrm>
            <a:off x="386605" y="454390"/>
            <a:ext cx="7341004" cy="436291"/>
          </a:xfrm>
          <a:prstGeom prst="rect">
            <a:avLst/>
          </a:prstGeom>
          <a:solidFill>
            <a:schemeClr val="tx2">
              <a:lumMod val="20000"/>
              <a:lumOff val="80000"/>
            </a:schemeClr>
          </a:solidFill>
          <a:ln>
            <a:solidFill>
              <a:schemeClr val="tx2">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defPPr>
              <a:defRPr lang="en-US"/>
            </a:defPPr>
            <a:lvl1pPr algn="ctr" defTabSz="914400">
              <a:spcBef>
                <a:spcPct val="0"/>
              </a:spcBef>
              <a:defRPr sz="2300" b="1">
                <a:latin typeface="Avenir Black"/>
                <a:cs typeface="Arial" panose="020B0604020202020204" pitchFamily="34" charset="0"/>
              </a:defRPr>
            </a:lvl1pPr>
          </a:lstStyle>
          <a:p>
            <a:r>
              <a:rPr lang="en-US" dirty="0">
                <a:latin typeface="Arial" panose="020B0604020202020204" pitchFamily="34" charset="0"/>
              </a:rPr>
              <a:t>   PRESENTATION OUTLINE </a:t>
            </a:r>
          </a:p>
        </p:txBody>
      </p:sp>
      <p:sp>
        <p:nvSpPr>
          <p:cNvPr id="7" name="Subtitle 2"/>
          <p:cNvSpPr txBox="1">
            <a:spLocks/>
          </p:cNvSpPr>
          <p:nvPr/>
        </p:nvSpPr>
        <p:spPr>
          <a:xfrm>
            <a:off x="386605" y="1037115"/>
            <a:ext cx="8408425" cy="445684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Wingdings" panose="05000000000000000000" pitchFamily="2" charset="2"/>
              <a:buChar char="q"/>
            </a:pPr>
            <a:r>
              <a:rPr lang="en-ZA" sz="1500" dirty="0">
                <a:latin typeface="Arial" panose="020B0604020202020204" pitchFamily="34" charset="0"/>
                <a:cs typeface="Arial" panose="020B0604020202020204" pitchFamily="34" charset="0"/>
              </a:rPr>
              <a:t>Purpose of the presentation </a:t>
            </a:r>
          </a:p>
          <a:p>
            <a:pPr marL="285750" indent="-285750">
              <a:buFont typeface="Wingdings" panose="05000000000000000000" pitchFamily="2" charset="2"/>
              <a:buChar char="q"/>
            </a:pPr>
            <a:r>
              <a:rPr lang="en-ZA" sz="1500" dirty="0">
                <a:latin typeface="Arial" panose="020B0604020202020204" pitchFamily="34" charset="0"/>
                <a:cs typeface="Arial" panose="020B0604020202020204" pitchFamily="34" charset="0"/>
              </a:rPr>
              <a:t>Introduction</a:t>
            </a:r>
          </a:p>
          <a:p>
            <a:pPr marL="285750" indent="-285750">
              <a:buFont typeface="Wingdings" panose="05000000000000000000" pitchFamily="2" charset="2"/>
              <a:buChar char="q"/>
            </a:pPr>
            <a:r>
              <a:rPr lang="en-ZA" sz="1500" dirty="0">
                <a:latin typeface="Arial" panose="020B0604020202020204" pitchFamily="34" charset="0"/>
                <a:cs typeface="Arial" panose="020B0604020202020204" pitchFamily="34" charset="0"/>
              </a:rPr>
              <a:t>Vision, Mission, Values</a:t>
            </a:r>
          </a:p>
          <a:p>
            <a:pPr marL="285750" indent="-285750">
              <a:buFont typeface="Wingdings" panose="05000000000000000000" pitchFamily="2" charset="2"/>
              <a:buChar char="q"/>
            </a:pPr>
            <a:r>
              <a:rPr lang="en-ZA" sz="1500" dirty="0">
                <a:latin typeface="Arial" panose="020B0604020202020204" pitchFamily="34" charset="0"/>
                <a:cs typeface="Arial" panose="020B0604020202020204" pitchFamily="34" charset="0"/>
              </a:rPr>
              <a:t>Mandate of the OCJ</a:t>
            </a:r>
          </a:p>
          <a:p>
            <a:pPr marL="285750" indent="-285750">
              <a:buFont typeface="Wingdings" panose="05000000000000000000" pitchFamily="2" charset="2"/>
              <a:buChar char="q"/>
            </a:pPr>
            <a:r>
              <a:rPr lang="en-ZA" sz="1500" dirty="0">
                <a:latin typeface="Arial" panose="020B0604020202020204" pitchFamily="34" charset="0"/>
                <a:cs typeface="Arial" panose="020B0604020202020204" pitchFamily="34" charset="0"/>
              </a:rPr>
              <a:t>Legislative requirements and prescripts for annual report</a:t>
            </a:r>
          </a:p>
          <a:p>
            <a:pPr marL="285750" indent="-285750">
              <a:buFont typeface="Wingdings" panose="05000000000000000000" pitchFamily="2" charset="2"/>
              <a:buChar char="q"/>
            </a:pPr>
            <a:r>
              <a:rPr lang="en-ZA" sz="1500" dirty="0">
                <a:latin typeface="Arial" panose="020B0604020202020204" pitchFamily="34" charset="0"/>
                <a:cs typeface="Arial" panose="020B0604020202020204" pitchFamily="34" charset="0"/>
              </a:rPr>
              <a:t>Strategic goals</a:t>
            </a:r>
          </a:p>
          <a:p>
            <a:pPr marL="285750" indent="-285750">
              <a:buFont typeface="Wingdings" panose="05000000000000000000" pitchFamily="2" charset="2"/>
              <a:buChar char="q"/>
            </a:pPr>
            <a:r>
              <a:rPr lang="en-ZA" sz="1500" dirty="0">
                <a:latin typeface="Arial" panose="020B0604020202020204" pitchFamily="34" charset="0"/>
                <a:cs typeface="Arial" panose="020B0604020202020204" pitchFamily="34" charset="0"/>
              </a:rPr>
              <a:t>Contribution to the </a:t>
            </a:r>
            <a:r>
              <a:rPr lang="en-ZA" sz="1500" dirty="0" smtClean="0">
                <a:latin typeface="Arial" panose="020B0604020202020204" pitchFamily="34" charset="0"/>
                <a:cs typeface="Arial" panose="020B0604020202020204" pitchFamily="34" charset="0"/>
              </a:rPr>
              <a:t>NDP</a:t>
            </a:r>
            <a:endParaRPr lang="en-ZA"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ZA" sz="1500" dirty="0">
                <a:latin typeface="Arial" panose="020B0604020202020204" pitchFamily="34" charset="0"/>
                <a:cs typeface="Arial" panose="020B0604020202020204" pitchFamily="34" charset="0"/>
              </a:rPr>
              <a:t>Contribution to the MTSF</a:t>
            </a:r>
          </a:p>
          <a:p>
            <a:pPr marL="285750" indent="-285750">
              <a:buFont typeface="Wingdings" panose="05000000000000000000" pitchFamily="2" charset="2"/>
              <a:buChar char="q"/>
            </a:pPr>
            <a:r>
              <a:rPr lang="en-ZA" sz="1500" dirty="0" smtClean="0">
                <a:latin typeface="Arial" panose="020B0604020202020204" pitchFamily="34" charset="0"/>
                <a:cs typeface="Arial" panose="020B0604020202020204" pitchFamily="34" charset="0"/>
              </a:rPr>
              <a:t>Overall performance 2015/16-2019/20 FYs</a:t>
            </a:r>
          </a:p>
          <a:p>
            <a:pPr marL="285750" indent="-285750">
              <a:buFont typeface="Wingdings" panose="05000000000000000000" pitchFamily="2" charset="2"/>
              <a:buChar char="q"/>
            </a:pPr>
            <a:r>
              <a:rPr lang="en-ZA" sz="1500" dirty="0" smtClean="0">
                <a:latin typeface="Arial" panose="020B0604020202020204" pitchFamily="34" charset="0"/>
                <a:cs typeface="Arial" panose="020B0604020202020204" pitchFamily="34" charset="0"/>
              </a:rPr>
              <a:t>2019/20 Performance Overview</a:t>
            </a:r>
            <a:endParaRPr lang="en-ZA"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ZA" sz="1500" dirty="0" smtClean="0">
                <a:latin typeface="Arial" panose="020B0604020202020204" pitchFamily="34" charset="0"/>
                <a:cs typeface="Arial" panose="020B0604020202020204" pitchFamily="34" charset="0"/>
              </a:rPr>
              <a:t>Budget </a:t>
            </a:r>
            <a:r>
              <a:rPr lang="en-ZA" sz="1500" dirty="0">
                <a:latin typeface="Arial" panose="020B0604020202020204" pitchFamily="34" charset="0"/>
                <a:cs typeface="Arial" panose="020B0604020202020204" pitchFamily="34" charset="0"/>
              </a:rPr>
              <a:t>Programme Structure</a:t>
            </a:r>
          </a:p>
          <a:p>
            <a:pPr marL="285750" indent="-285750">
              <a:buFont typeface="Wingdings" panose="05000000000000000000" pitchFamily="2" charset="2"/>
              <a:buChar char="q"/>
            </a:pPr>
            <a:r>
              <a:rPr lang="en-ZA" sz="1500" dirty="0" smtClean="0">
                <a:latin typeface="Arial" panose="020B0604020202020204" pitchFamily="34" charset="0"/>
                <a:cs typeface="Arial" panose="020B0604020202020204" pitchFamily="34" charset="0"/>
              </a:rPr>
              <a:t>Programme </a:t>
            </a:r>
            <a:r>
              <a:rPr lang="en-ZA" sz="1500" dirty="0">
                <a:latin typeface="Arial" panose="020B0604020202020204" pitchFamily="34" charset="0"/>
                <a:cs typeface="Arial" panose="020B0604020202020204" pitchFamily="34" charset="0"/>
              </a:rPr>
              <a:t>Performance</a:t>
            </a:r>
          </a:p>
          <a:p>
            <a:pPr marL="685800" lvl="1">
              <a:buFont typeface="Wingdings" panose="05000000000000000000" pitchFamily="2" charset="2"/>
              <a:buChar char="§"/>
            </a:pPr>
            <a:r>
              <a:rPr lang="en-ZA" sz="1500" dirty="0">
                <a:latin typeface="Arial" panose="020B0604020202020204" pitchFamily="34" charset="0"/>
                <a:cs typeface="Arial" panose="020B0604020202020204" pitchFamily="34" charset="0"/>
              </a:rPr>
              <a:t>Programme 1: Administration</a:t>
            </a:r>
          </a:p>
          <a:p>
            <a:pPr marL="685800" lvl="1">
              <a:buFont typeface="Wingdings" panose="05000000000000000000" pitchFamily="2" charset="2"/>
              <a:buChar char="§"/>
            </a:pPr>
            <a:r>
              <a:rPr lang="en-ZA" sz="1500" dirty="0">
                <a:latin typeface="Arial" panose="020B0604020202020204" pitchFamily="34" charset="0"/>
                <a:cs typeface="Arial" panose="020B0604020202020204" pitchFamily="34" charset="0"/>
              </a:rPr>
              <a:t>Programme 2: Superior Court Services </a:t>
            </a:r>
          </a:p>
          <a:p>
            <a:pPr marL="685800" lvl="1">
              <a:buFont typeface="Wingdings" panose="05000000000000000000" pitchFamily="2" charset="2"/>
              <a:buChar char="§"/>
            </a:pPr>
            <a:r>
              <a:rPr lang="en-ZA" sz="1500" dirty="0">
                <a:latin typeface="Arial" panose="020B0604020202020204" pitchFamily="34" charset="0"/>
                <a:cs typeface="Arial" panose="020B0604020202020204" pitchFamily="34" charset="0"/>
              </a:rPr>
              <a:t>Programme 3: Judicial Education and Support</a:t>
            </a:r>
          </a:p>
          <a:p>
            <a:pPr marL="285750" indent="-285750">
              <a:buFont typeface="Wingdings" panose="05000000000000000000" pitchFamily="2" charset="2"/>
              <a:buChar char="q"/>
            </a:pPr>
            <a:r>
              <a:rPr lang="en-US" sz="1500" dirty="0">
                <a:latin typeface="Arial" panose="020B0604020202020204" pitchFamily="34" charset="0"/>
                <a:cs typeface="Arial" panose="020B0604020202020204" pitchFamily="34" charset="0"/>
              </a:rPr>
              <a:t>AGSA Audit Scope &amp; </a:t>
            </a:r>
            <a:r>
              <a:rPr lang="en-US" sz="1500" dirty="0" smtClean="0">
                <a:latin typeface="Arial" panose="020B0604020202020204" pitchFamily="34" charset="0"/>
                <a:cs typeface="Arial" panose="020B0604020202020204" pitchFamily="34" charset="0"/>
              </a:rPr>
              <a:t>2019/20 </a:t>
            </a:r>
            <a:r>
              <a:rPr lang="en-US" sz="1500" dirty="0">
                <a:latin typeface="Arial" panose="020B0604020202020204" pitchFamily="34" charset="0"/>
                <a:cs typeface="Arial" panose="020B0604020202020204" pitchFamily="34" charset="0"/>
              </a:rPr>
              <a:t>Outcomes</a:t>
            </a:r>
          </a:p>
          <a:p>
            <a:pPr marL="285750" indent="-285750">
              <a:buFont typeface="Wingdings" panose="05000000000000000000" pitchFamily="2" charset="2"/>
              <a:buChar char="q"/>
            </a:pPr>
            <a:r>
              <a:rPr lang="en-US" sz="1500" dirty="0">
                <a:latin typeface="Arial" panose="020B0604020202020204" pitchFamily="34" charset="0"/>
                <a:cs typeface="Arial" panose="020B0604020202020204" pitchFamily="34" charset="0"/>
              </a:rPr>
              <a:t>Comparative OCJ AGSA Audit Outcomes - Past 3 years</a:t>
            </a:r>
          </a:p>
          <a:p>
            <a:pPr marL="285750" indent="-285750">
              <a:buFont typeface="Wingdings" panose="05000000000000000000" pitchFamily="2" charset="2"/>
              <a:buChar char="q"/>
            </a:pPr>
            <a:r>
              <a:rPr lang="en-US" sz="1500" dirty="0" smtClean="0">
                <a:latin typeface="Arial" panose="020B0604020202020204" pitchFamily="34" charset="0"/>
                <a:cs typeface="Arial" panose="020B0604020202020204" pitchFamily="34" charset="0"/>
              </a:rPr>
              <a:t>Summary </a:t>
            </a:r>
            <a:r>
              <a:rPr lang="en-US" sz="1500" dirty="0">
                <a:latin typeface="Arial" panose="020B0604020202020204" pitchFamily="34" charset="0"/>
                <a:cs typeface="Arial" panose="020B0604020202020204" pitchFamily="34" charset="0"/>
              </a:rPr>
              <a:t>of Financial Performance </a:t>
            </a:r>
          </a:p>
          <a:p>
            <a:pPr marL="285750" indent="-285750">
              <a:buFont typeface="Wingdings" panose="05000000000000000000" pitchFamily="2" charset="2"/>
              <a:buChar char="q"/>
            </a:pPr>
            <a:r>
              <a:rPr lang="en-ZA" sz="1500" dirty="0" smtClean="0">
                <a:latin typeface="Arial" panose="020B0604020202020204" pitchFamily="34" charset="0"/>
                <a:cs typeface="Arial" panose="020B0604020202020204" pitchFamily="34" charset="0"/>
              </a:rPr>
              <a:t>Conclusion</a:t>
            </a:r>
            <a:endParaRPr lang="en-ZA"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80126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20</a:t>
            </a:fld>
            <a:endParaRPr lang="en-US"/>
          </a:p>
        </p:txBody>
      </p:sp>
      <p:sp>
        <p:nvSpPr>
          <p:cNvPr id="3" name="Rectangle 2"/>
          <p:cNvSpPr/>
          <p:nvPr/>
        </p:nvSpPr>
        <p:spPr>
          <a:xfrm>
            <a:off x="914599" y="618730"/>
            <a:ext cx="7121190" cy="461665"/>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ZA" sz="2300" b="1" dirty="0" smtClean="0">
                <a:latin typeface="Arial" panose="020B0604020202020204" pitchFamily="34" charset="0"/>
                <a:cs typeface="Arial" panose="020B0604020202020204" pitchFamily="34" charset="0"/>
              </a:rPr>
              <a:t>2019/20 PERFORMANCE OVERVIEW</a:t>
            </a:r>
            <a:endParaRPr lang="en-ZA" sz="2300" b="1" dirty="0">
              <a:latin typeface="Arial" panose="020B0604020202020204" pitchFamily="34" charset="0"/>
              <a:cs typeface="Arial" panose="020B0604020202020204" pitchFamily="34" charset="0"/>
            </a:endParaRPr>
          </a:p>
        </p:txBody>
      </p:sp>
      <p:sp>
        <p:nvSpPr>
          <p:cNvPr id="5" name="Rectangle 4"/>
          <p:cNvSpPr/>
          <p:nvPr/>
        </p:nvSpPr>
        <p:spPr>
          <a:xfrm>
            <a:off x="622133" y="1353132"/>
            <a:ext cx="8133940" cy="3647152"/>
          </a:xfrm>
          <a:prstGeom prst="rect">
            <a:avLst/>
          </a:prstGeom>
        </p:spPr>
        <p:txBody>
          <a:bodyPr wrap="square">
            <a:spAutoFit/>
          </a:bodyPr>
          <a:lstStyle/>
          <a:p>
            <a:pPr fontAlgn="t">
              <a:lnSpc>
                <a:spcPct val="150000"/>
              </a:lnSpc>
              <a:spcBef>
                <a:spcPct val="0"/>
              </a:spcBef>
              <a:spcAft>
                <a:spcPct val="0"/>
              </a:spcAft>
              <a:buFont typeface="Wingdings" panose="05000000000000000000" pitchFamily="2" charset="2"/>
              <a:defRPr/>
            </a:pPr>
            <a:r>
              <a:rPr lang="en-ZA" altLang="en-US" b="1" dirty="0" smtClean="0">
                <a:latin typeface="Arial" panose="020B0604020202020204" pitchFamily="34" charset="0"/>
                <a:cs typeface="Arial" panose="020B0604020202020204" pitchFamily="34" charset="0"/>
              </a:rPr>
              <a:t>Overall </a:t>
            </a:r>
            <a:r>
              <a:rPr lang="en-ZA" altLang="en-US" b="1" dirty="0">
                <a:latin typeface="Arial" panose="020B0604020202020204" pitchFamily="34" charset="0"/>
                <a:cs typeface="Arial" panose="020B0604020202020204" pitchFamily="34" charset="0"/>
              </a:rPr>
              <a:t>Performance </a:t>
            </a:r>
            <a:endParaRPr lang="en-ZA" altLang="en-US" b="1" dirty="0" smtClean="0">
              <a:latin typeface="Arial" panose="020B0604020202020204" pitchFamily="34" charset="0"/>
              <a:cs typeface="Arial" panose="020B0604020202020204" pitchFamily="34" charset="0"/>
            </a:endParaRPr>
          </a:p>
          <a:p>
            <a:pPr fontAlgn="t">
              <a:lnSpc>
                <a:spcPct val="150000"/>
              </a:lnSpc>
              <a:spcBef>
                <a:spcPct val="0"/>
              </a:spcBef>
              <a:spcAft>
                <a:spcPct val="0"/>
              </a:spcAft>
              <a:buFont typeface="Wingdings" panose="05000000000000000000" pitchFamily="2" charset="2"/>
              <a:defRPr/>
            </a:pPr>
            <a:endParaRPr lang="en-ZA" altLang="en-US" b="1" dirty="0">
              <a:latin typeface="Arial" panose="020B0604020202020204" pitchFamily="34" charset="0"/>
              <a:cs typeface="Arial" panose="020B0604020202020204" pitchFamily="34" charset="0"/>
            </a:endParaRPr>
          </a:p>
          <a:p>
            <a:pPr marL="425450" indent="-342900">
              <a:lnSpc>
                <a:spcPct val="150000"/>
              </a:lnSpc>
              <a:buFont typeface="Wingdings" panose="05000000000000000000" pitchFamily="2" charset="2"/>
              <a:buChar char="q"/>
            </a:pPr>
            <a:r>
              <a:rPr lang="en-ZA" dirty="0">
                <a:latin typeface="Arial" panose="020B0604020202020204" pitchFamily="34" charset="0"/>
                <a:cs typeface="Arial" panose="020B0604020202020204" pitchFamily="34" charset="0"/>
              </a:rPr>
              <a:t>For the </a:t>
            </a:r>
            <a:r>
              <a:rPr lang="en-ZA" dirty="0" smtClean="0">
                <a:latin typeface="Arial" panose="020B0604020202020204" pitchFamily="34" charset="0"/>
                <a:cs typeface="Arial" panose="020B0604020202020204" pitchFamily="34" charset="0"/>
              </a:rPr>
              <a:t>2019/20 </a:t>
            </a:r>
            <a:r>
              <a:rPr lang="en-ZA" dirty="0">
                <a:latin typeface="Arial" panose="020B0604020202020204" pitchFamily="34" charset="0"/>
                <a:cs typeface="Arial" panose="020B0604020202020204" pitchFamily="34" charset="0"/>
              </a:rPr>
              <a:t>financial year, the OCJ  had 20 planned targets </a:t>
            </a:r>
            <a:r>
              <a:rPr lang="en-ZA" dirty="0" smtClean="0">
                <a:latin typeface="Arial" panose="020B0604020202020204" pitchFamily="34" charset="0"/>
                <a:cs typeface="Arial" panose="020B0604020202020204" pitchFamily="34" charset="0"/>
              </a:rPr>
              <a:t>of </a:t>
            </a:r>
            <a:r>
              <a:rPr lang="en-ZA" dirty="0">
                <a:latin typeface="Arial" panose="020B0604020202020204" pitchFamily="34" charset="0"/>
                <a:cs typeface="Arial" panose="020B0604020202020204" pitchFamily="34" charset="0"/>
              </a:rPr>
              <a:t>which </a:t>
            </a:r>
            <a:r>
              <a:rPr lang="en-ZA" dirty="0" smtClean="0">
                <a:latin typeface="Arial" panose="020B0604020202020204" pitchFamily="34" charset="0"/>
                <a:cs typeface="Arial" panose="020B0604020202020204" pitchFamily="34" charset="0"/>
              </a:rPr>
              <a:t>14 </a:t>
            </a:r>
            <a:r>
              <a:rPr lang="en-ZA" dirty="0">
                <a:latin typeface="Arial" panose="020B0604020202020204" pitchFamily="34" charset="0"/>
                <a:cs typeface="Arial" panose="020B0604020202020204" pitchFamily="34" charset="0"/>
              </a:rPr>
              <a:t>targets translating to </a:t>
            </a:r>
            <a:r>
              <a:rPr lang="en-ZA" dirty="0" smtClean="0">
                <a:latin typeface="Arial" panose="020B0604020202020204" pitchFamily="34" charset="0"/>
                <a:cs typeface="Arial" panose="020B0604020202020204" pitchFamily="34" charset="0"/>
              </a:rPr>
              <a:t>70% </a:t>
            </a:r>
            <a:r>
              <a:rPr lang="en-ZA" dirty="0">
                <a:latin typeface="Arial" panose="020B0604020202020204" pitchFamily="34" charset="0"/>
                <a:cs typeface="Arial" panose="020B0604020202020204" pitchFamily="34" charset="0"/>
              </a:rPr>
              <a:t>were achieved.  </a:t>
            </a:r>
            <a:endParaRPr lang="en-ZA" dirty="0" smtClean="0">
              <a:latin typeface="Arial" panose="020B0604020202020204" pitchFamily="34" charset="0"/>
              <a:cs typeface="Arial" panose="020B0604020202020204" pitchFamily="34" charset="0"/>
            </a:endParaRPr>
          </a:p>
          <a:p>
            <a:pPr marL="82550">
              <a:lnSpc>
                <a:spcPct val="150000"/>
              </a:lnSpc>
            </a:pPr>
            <a:endParaRPr lang="en-ZA" dirty="0">
              <a:latin typeface="Arial" panose="020B0604020202020204" pitchFamily="34" charset="0"/>
              <a:cs typeface="Arial" panose="020B0604020202020204" pitchFamily="34" charset="0"/>
            </a:endParaRPr>
          </a:p>
          <a:p>
            <a:pPr marL="425450" indent="-342900">
              <a:lnSpc>
                <a:spcPct val="150000"/>
              </a:lnSpc>
              <a:buFont typeface="Wingdings" panose="05000000000000000000" pitchFamily="2" charset="2"/>
              <a:buChar char="q"/>
            </a:pPr>
            <a:r>
              <a:rPr lang="en-ZA" altLang="en-US" dirty="0" smtClean="0">
                <a:latin typeface="Arial" panose="020B0604020202020204" pitchFamily="34" charset="0"/>
                <a:cs typeface="Arial" panose="020B0604020202020204" pitchFamily="34" charset="0"/>
              </a:rPr>
              <a:t>The </a:t>
            </a:r>
            <a:r>
              <a:rPr lang="en-ZA" altLang="en-US" dirty="0">
                <a:latin typeface="Arial" panose="020B0604020202020204" pitchFamily="34" charset="0"/>
                <a:cs typeface="Arial" panose="020B0604020202020204" pitchFamily="34" charset="0"/>
              </a:rPr>
              <a:t>Department achieved an unqualified audit opinion with no material findings for the </a:t>
            </a:r>
            <a:r>
              <a:rPr lang="en-ZA" altLang="en-US" dirty="0" smtClean="0">
                <a:latin typeface="Arial" panose="020B0604020202020204" pitchFamily="34" charset="0"/>
                <a:cs typeface="Arial" panose="020B0604020202020204" pitchFamily="34" charset="0"/>
              </a:rPr>
              <a:t>2018/19 </a:t>
            </a:r>
            <a:r>
              <a:rPr lang="en-ZA" altLang="en-US" dirty="0">
                <a:latin typeface="Arial" panose="020B0604020202020204" pitchFamily="34" charset="0"/>
                <a:cs typeface="Arial" panose="020B0604020202020204" pitchFamily="34" charset="0"/>
              </a:rPr>
              <a:t>financial year (i.e. Clean Audit</a:t>
            </a:r>
            <a:r>
              <a:rPr lang="en-ZA" altLang="en-US" dirty="0" smtClean="0">
                <a:latin typeface="Arial" panose="020B0604020202020204" pitchFamily="34" charset="0"/>
                <a:cs typeface="Arial" panose="020B0604020202020204" pitchFamily="34" charset="0"/>
              </a:rPr>
              <a:t>)</a:t>
            </a:r>
          </a:p>
          <a:p>
            <a:pPr marL="425450" indent="-342900">
              <a:buFont typeface="Wingdings" panose="05000000000000000000" pitchFamily="2" charset="2"/>
              <a:buChar char="q"/>
            </a:pPr>
            <a:endParaRPr lang="en-ZA" altLang="en-US" dirty="0">
              <a:latin typeface="Arial" panose="020B0604020202020204" pitchFamily="34" charset="0"/>
              <a:cs typeface="Arial" panose="020B0604020202020204" pitchFamily="34" charset="0"/>
            </a:endParaRPr>
          </a:p>
          <a:p>
            <a:pPr lvl="0" fontAlgn="t">
              <a:spcBef>
                <a:spcPct val="0"/>
              </a:spcBef>
              <a:spcAft>
                <a:spcPct val="0"/>
              </a:spcAft>
              <a:buFont typeface="Wingdings" panose="05000000000000000000" pitchFamily="2" charset="2"/>
              <a:defRP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38900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21</a:t>
            </a:fld>
            <a:endParaRPr lang="en-US"/>
          </a:p>
        </p:txBody>
      </p:sp>
      <p:sp>
        <p:nvSpPr>
          <p:cNvPr id="3" name="Rectangle 2"/>
          <p:cNvSpPr/>
          <p:nvPr/>
        </p:nvSpPr>
        <p:spPr>
          <a:xfrm>
            <a:off x="457200" y="454368"/>
            <a:ext cx="7259934" cy="704103"/>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ZA" sz="2300" b="1" dirty="0" smtClean="0">
                <a:latin typeface="Arial" panose="020B0604020202020204" pitchFamily="34" charset="0"/>
                <a:cs typeface="Arial" panose="020B0604020202020204" pitchFamily="34" charset="0"/>
              </a:rPr>
              <a:t>2019/20 </a:t>
            </a:r>
            <a:r>
              <a:rPr lang="en-ZA" sz="2300" b="1" dirty="0">
                <a:latin typeface="Arial" panose="020B0604020202020204" pitchFamily="34" charset="0"/>
                <a:cs typeface="Arial" panose="020B0604020202020204" pitchFamily="34" charset="0"/>
              </a:rPr>
              <a:t>PERFORMANCE OVERVIEW</a:t>
            </a:r>
          </a:p>
          <a:p>
            <a:pPr algn="ctr" defTabSz="914400">
              <a:spcBef>
                <a:spcPct val="0"/>
              </a:spcBef>
            </a:pPr>
            <a:r>
              <a:rPr lang="en-ZA" sz="2300" b="1" dirty="0" smtClean="0">
                <a:latin typeface="Avenir Black"/>
                <a:cs typeface="Arial" panose="020B0604020202020204" pitchFamily="34" charset="0"/>
              </a:rPr>
              <a:t>(CONT…)</a:t>
            </a:r>
            <a:endParaRPr lang="en-ZA" sz="2300" b="1" dirty="0">
              <a:latin typeface="Avenir Black"/>
              <a:cs typeface="Arial" panose="020B0604020202020204" pitchFamily="34" charset="0"/>
            </a:endParaRPr>
          </a:p>
        </p:txBody>
      </p:sp>
      <p:sp>
        <p:nvSpPr>
          <p:cNvPr id="5" name="Rectangle 4"/>
          <p:cNvSpPr/>
          <p:nvPr/>
        </p:nvSpPr>
        <p:spPr>
          <a:xfrm>
            <a:off x="257422" y="1325856"/>
            <a:ext cx="8686801" cy="369332"/>
          </a:xfrm>
          <a:prstGeom prst="rect">
            <a:avLst/>
          </a:prstGeom>
        </p:spPr>
        <p:txBody>
          <a:bodyPr wrap="square">
            <a:spAutoFit/>
          </a:bodyPr>
          <a:lstStyle/>
          <a:p>
            <a:pPr lvl="0" fontAlgn="t">
              <a:spcBef>
                <a:spcPct val="0"/>
              </a:spcBef>
              <a:spcAft>
                <a:spcPct val="0"/>
              </a:spcAft>
              <a:buFont typeface="Wingdings" panose="05000000000000000000" pitchFamily="2" charset="2"/>
              <a:defRPr/>
            </a:pPr>
            <a:r>
              <a:rPr lang="en-ZA" b="1" dirty="0" smtClean="0">
                <a:latin typeface="Arial Narrow" panose="020B0606020202030204" pitchFamily="34" charset="0"/>
              </a:rPr>
              <a:t>Key </a:t>
            </a:r>
            <a:r>
              <a:rPr lang="en-ZA" b="1" dirty="0">
                <a:latin typeface="Arial Narrow" panose="020B0606020202030204" pitchFamily="34" charset="0"/>
              </a:rPr>
              <a:t>achievements for the </a:t>
            </a:r>
            <a:r>
              <a:rPr lang="en-ZA" b="1" dirty="0" smtClean="0">
                <a:latin typeface="Arial Narrow" panose="020B0606020202030204" pitchFamily="34" charset="0"/>
              </a:rPr>
              <a:t>2019/20 </a:t>
            </a:r>
            <a:r>
              <a:rPr lang="en-ZA" b="1" dirty="0">
                <a:latin typeface="Arial Narrow" panose="020B0606020202030204" pitchFamily="34" charset="0"/>
              </a:rPr>
              <a:t>financial year include the following</a:t>
            </a:r>
            <a:r>
              <a:rPr lang="en-ZA" b="1" dirty="0" smtClean="0">
                <a:latin typeface="Arial Narrow" panose="020B0606020202030204" pitchFamily="34" charset="0"/>
              </a:rPr>
              <a:t>:</a:t>
            </a:r>
            <a:endParaRPr lang="en-ZA" b="1" dirty="0">
              <a:latin typeface="Arial Narrow" panose="020B0606020202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316339280"/>
              </p:ext>
            </p:extLst>
          </p:nvPr>
        </p:nvGraphicFramePr>
        <p:xfrm>
          <a:off x="252420" y="1695188"/>
          <a:ext cx="8676796" cy="4597223"/>
        </p:xfrm>
        <a:graphic>
          <a:graphicData uri="http://schemas.openxmlformats.org/drawingml/2006/table">
            <a:tbl>
              <a:tblPr firstRow="1" bandRow="1">
                <a:tableStyleId>{5C22544A-7EE6-4342-B048-85BDC9FD1C3A}</a:tableStyleId>
              </a:tblPr>
              <a:tblGrid>
                <a:gridCol w="546549">
                  <a:extLst>
                    <a:ext uri="{9D8B030D-6E8A-4147-A177-3AD203B41FA5}">
                      <a16:colId xmlns:a16="http://schemas.microsoft.com/office/drawing/2014/main" xmlns="" val="20000"/>
                    </a:ext>
                  </a:extLst>
                </a:gridCol>
                <a:gridCol w="8130247">
                  <a:extLst>
                    <a:ext uri="{9D8B030D-6E8A-4147-A177-3AD203B41FA5}">
                      <a16:colId xmlns:a16="http://schemas.microsoft.com/office/drawing/2014/main" xmlns="" val="20001"/>
                    </a:ext>
                  </a:extLst>
                </a:gridCol>
              </a:tblGrid>
              <a:tr h="368437">
                <a:tc>
                  <a:txBody>
                    <a:bodyPr/>
                    <a:lstStyle/>
                    <a:p>
                      <a:pPr>
                        <a:lnSpc>
                          <a:spcPct val="100000"/>
                        </a:lnSpc>
                      </a:pPr>
                      <a:r>
                        <a:rPr lang="en-ZA" sz="1500" b="1" dirty="0" smtClean="0">
                          <a:solidFill>
                            <a:schemeClr val="tx1"/>
                          </a:solidFill>
                          <a:latin typeface="Arial" panose="020B0604020202020204" pitchFamily="34" charset="0"/>
                          <a:cs typeface="Arial" panose="020B0604020202020204" pitchFamily="34" charset="0"/>
                        </a:rPr>
                        <a:t>No</a:t>
                      </a:r>
                      <a:endParaRPr lang="en-ZA" sz="1500" b="1" dirty="0">
                        <a:solidFill>
                          <a:schemeClr val="tx1"/>
                        </a:solidFill>
                        <a:latin typeface="Arial" panose="020B0604020202020204" pitchFamily="34" charset="0"/>
                        <a:cs typeface="Arial" panose="020B0604020202020204" pitchFamily="34" charset="0"/>
                      </a:endParaRPr>
                    </a:p>
                  </a:txBody>
                  <a:tcPr/>
                </a:tc>
                <a:tc>
                  <a:txBody>
                    <a:bodyPr/>
                    <a:lstStyle/>
                    <a:p>
                      <a:pPr>
                        <a:lnSpc>
                          <a:spcPct val="100000"/>
                        </a:lnSpc>
                      </a:pPr>
                      <a:r>
                        <a:rPr kumimoji="0" lang="en-ZA" sz="15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Key Achievements</a:t>
                      </a:r>
                      <a:endParaRPr lang="en-ZA" sz="15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535370">
                <a:tc>
                  <a:txBody>
                    <a:bodyPr/>
                    <a:lstStyle/>
                    <a:p>
                      <a:pPr>
                        <a:lnSpc>
                          <a:spcPct val="100000"/>
                        </a:lnSpc>
                      </a:pPr>
                      <a:r>
                        <a:rPr lang="en-ZA" sz="1500" dirty="0" smtClean="0">
                          <a:latin typeface="Arial" panose="020B0604020202020204" pitchFamily="34" charset="0"/>
                          <a:cs typeface="Arial" panose="020B0604020202020204" pitchFamily="34" charset="0"/>
                        </a:rPr>
                        <a:t>1</a:t>
                      </a:r>
                      <a:endParaRPr lang="en-ZA" sz="15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Unqualified audit outcome with no material findings for the 2018/19 Financial Year;</a:t>
                      </a:r>
                      <a:endParaRPr lang="en-ZA" sz="1500" dirty="0" smtClean="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535370">
                <a:tc>
                  <a:txBody>
                    <a:bodyPr/>
                    <a:lstStyle/>
                    <a:p>
                      <a:pPr>
                        <a:lnSpc>
                          <a:spcPct val="100000"/>
                        </a:lnSpc>
                      </a:pPr>
                      <a:r>
                        <a:rPr lang="en-ZA" sz="1500" dirty="0" smtClean="0">
                          <a:latin typeface="Arial" panose="020B0604020202020204" pitchFamily="34" charset="0"/>
                          <a:cs typeface="Arial" panose="020B0604020202020204" pitchFamily="34" charset="0"/>
                        </a:rPr>
                        <a:t>2</a:t>
                      </a:r>
                      <a:endParaRPr lang="en-ZA" sz="15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ZA" sz="1500" kern="1200" dirty="0" smtClean="0">
                          <a:solidFill>
                            <a:schemeClr val="tx1"/>
                          </a:solidFill>
                          <a:latin typeface="Arial" panose="020B0604020202020204" pitchFamily="34" charset="0"/>
                          <a:ea typeface="+mn-ea"/>
                          <a:cs typeface="Arial" panose="020B0604020202020204" pitchFamily="34" charset="0"/>
                        </a:rPr>
                        <a:t>The vacancy rate of 8.9%, which </a:t>
                      </a:r>
                      <a:r>
                        <a:rPr lang="en-ZA" sz="1500" kern="1200" smtClean="0">
                          <a:solidFill>
                            <a:schemeClr val="tx1"/>
                          </a:solidFill>
                          <a:latin typeface="Arial" panose="020B0604020202020204" pitchFamily="34" charset="0"/>
                          <a:ea typeface="+mn-ea"/>
                          <a:cs typeface="Arial" panose="020B0604020202020204" pitchFamily="34" charset="0"/>
                        </a:rPr>
                        <a:t>is below </a:t>
                      </a:r>
                      <a:r>
                        <a:rPr lang="en-ZA" sz="1500" kern="1200" dirty="0" smtClean="0">
                          <a:solidFill>
                            <a:schemeClr val="tx1"/>
                          </a:solidFill>
                          <a:latin typeface="Arial" panose="020B0604020202020204" pitchFamily="34" charset="0"/>
                          <a:ea typeface="+mn-ea"/>
                          <a:cs typeface="Arial" panose="020B0604020202020204" pitchFamily="34" charset="0"/>
                        </a:rPr>
                        <a:t>the 10% target set by DPSA</a:t>
                      </a:r>
                    </a:p>
                  </a:txBody>
                  <a:tcPr/>
                </a:tc>
                <a:extLst>
                  <a:ext uri="{0D108BD9-81ED-4DB2-BD59-A6C34878D82A}">
                    <a16:rowId xmlns:a16="http://schemas.microsoft.com/office/drawing/2014/main" xmlns="" val="10004"/>
                  </a:ext>
                </a:extLst>
              </a:tr>
              <a:tr h="535370">
                <a:tc>
                  <a:txBody>
                    <a:bodyPr/>
                    <a:lstStyle/>
                    <a:p>
                      <a:pPr>
                        <a:lnSpc>
                          <a:spcPct val="100000"/>
                        </a:lnSpc>
                      </a:pPr>
                      <a:r>
                        <a:rPr lang="en-ZA" sz="1500" dirty="0" smtClean="0">
                          <a:latin typeface="Arial" panose="020B0604020202020204" pitchFamily="34" charset="0"/>
                          <a:cs typeface="Arial" panose="020B0604020202020204" pitchFamily="34" charset="0"/>
                        </a:rPr>
                        <a:t>3</a:t>
                      </a:r>
                      <a:endParaRPr lang="en-ZA" sz="15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ZA" sz="1500" kern="1200" dirty="0" smtClean="0">
                          <a:solidFill>
                            <a:schemeClr val="tx1"/>
                          </a:solidFill>
                          <a:latin typeface="Arial" panose="020B0604020202020204" pitchFamily="34" charset="0"/>
                          <a:ea typeface="+mn-ea"/>
                          <a:cs typeface="Arial" panose="020B0604020202020204" pitchFamily="34" charset="0"/>
                        </a:rPr>
                        <a:t>The official opening of the Mpumalanga Division of the High Court was part of the Government’s commitment to bring</a:t>
                      </a:r>
                      <a:r>
                        <a:rPr lang="en-ZA" sz="1500" kern="1200" baseline="0" dirty="0" smtClean="0">
                          <a:solidFill>
                            <a:schemeClr val="tx1"/>
                          </a:solidFill>
                          <a:latin typeface="Arial" panose="020B0604020202020204" pitchFamily="34" charset="0"/>
                          <a:ea typeface="+mn-ea"/>
                          <a:cs typeface="Arial" panose="020B0604020202020204" pitchFamily="34" charset="0"/>
                        </a:rPr>
                        <a:t> justice closer to the people; </a:t>
                      </a:r>
                      <a:endParaRPr lang="en-ZA" sz="1500" kern="1200" dirty="0" smtClean="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5"/>
                  </a:ext>
                </a:extLst>
              </a:tr>
              <a:tr h="426023">
                <a:tc>
                  <a:txBody>
                    <a:bodyPr/>
                    <a:lstStyle/>
                    <a:p>
                      <a:pPr>
                        <a:lnSpc>
                          <a:spcPct val="100000"/>
                        </a:lnSpc>
                      </a:pPr>
                      <a:endParaRPr lang="en-ZA" sz="1500" dirty="0" smtClean="0">
                        <a:latin typeface="Arial" panose="020B0604020202020204" pitchFamily="34" charset="0"/>
                        <a:cs typeface="Arial" panose="020B0604020202020204" pitchFamily="34" charset="0"/>
                      </a:endParaRPr>
                    </a:p>
                    <a:p>
                      <a:pPr>
                        <a:lnSpc>
                          <a:spcPct val="100000"/>
                        </a:lnSpc>
                      </a:pPr>
                      <a:r>
                        <a:rPr lang="en-ZA" sz="1500" dirty="0" smtClean="0">
                          <a:latin typeface="Arial" panose="020B0604020202020204" pitchFamily="34" charset="0"/>
                          <a:cs typeface="Arial" panose="020B0604020202020204" pitchFamily="34" charset="0"/>
                        </a:rPr>
                        <a:t>4</a:t>
                      </a:r>
                      <a:endParaRPr lang="en-ZA" sz="15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500" dirty="0" smtClean="0">
                        <a:solidFill>
                          <a:schemeClr val="tx1"/>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latin typeface="Arial" panose="020B0604020202020204" pitchFamily="34" charset="0"/>
                          <a:cs typeface="Arial" panose="020B0604020202020204" pitchFamily="34" charset="0"/>
                        </a:rPr>
                        <a:t>Implemented the Combined Assurance Plan in 24 Superior Courts; </a:t>
                      </a:r>
                    </a:p>
                  </a:txBody>
                  <a:tcPr/>
                </a:tc>
                <a:extLst>
                  <a:ext uri="{0D108BD9-81ED-4DB2-BD59-A6C34878D82A}">
                    <a16:rowId xmlns:a16="http://schemas.microsoft.com/office/drawing/2014/main" xmlns="" val="10006"/>
                  </a:ext>
                </a:extLst>
              </a:tr>
              <a:tr h="535370">
                <a:tc>
                  <a:txBody>
                    <a:bodyPr/>
                    <a:lstStyle/>
                    <a:p>
                      <a:pPr>
                        <a:lnSpc>
                          <a:spcPct val="100000"/>
                        </a:lnSpc>
                      </a:pPr>
                      <a:r>
                        <a:rPr lang="en-ZA" sz="1500" dirty="0" smtClean="0">
                          <a:latin typeface="Arial" panose="020B0604020202020204" pitchFamily="34" charset="0"/>
                          <a:cs typeface="Arial" panose="020B0604020202020204" pitchFamily="34" charset="0"/>
                        </a:rPr>
                        <a:t>5</a:t>
                      </a:r>
                      <a:endParaRPr lang="en-ZA" sz="15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latin typeface="Arial" panose="020B0604020202020204" pitchFamily="34" charset="0"/>
                          <a:cs typeface="Arial" panose="020B0604020202020204" pitchFamily="34" charset="0"/>
                        </a:rPr>
                        <a:t>As part of court modernisation, the Judiciary, supported by the OCJ,</a:t>
                      </a:r>
                      <a:r>
                        <a:rPr lang="en-US" sz="1500" baseline="0" dirty="0" smtClean="0">
                          <a:solidFill>
                            <a:schemeClr val="tx1"/>
                          </a:solidFill>
                          <a:latin typeface="Arial" panose="020B0604020202020204" pitchFamily="34" charset="0"/>
                          <a:cs typeface="Arial" panose="020B0604020202020204" pitchFamily="34" charset="0"/>
                        </a:rPr>
                        <a:t> piloted </a:t>
                      </a:r>
                      <a:r>
                        <a:rPr lang="en-US" sz="1500" baseline="0" dirty="0" err="1" smtClean="0">
                          <a:solidFill>
                            <a:schemeClr val="tx1"/>
                          </a:solidFill>
                          <a:latin typeface="Arial" panose="020B0604020202020204" pitchFamily="34" charset="0"/>
                          <a:cs typeface="Arial" panose="020B0604020202020204" pitchFamily="34" charset="0"/>
                        </a:rPr>
                        <a:t>CaseLines</a:t>
                      </a:r>
                      <a:r>
                        <a:rPr lang="en-US" sz="1500" baseline="0" dirty="0" smtClean="0">
                          <a:solidFill>
                            <a:schemeClr val="tx1"/>
                          </a:solidFill>
                          <a:latin typeface="Arial" panose="020B0604020202020204" pitchFamily="34" charset="0"/>
                          <a:cs typeface="Arial" panose="020B0604020202020204" pitchFamily="34" charset="0"/>
                        </a:rPr>
                        <a:t> solution in the Gauteng Division of the High Court; </a:t>
                      </a:r>
                      <a:r>
                        <a:rPr lang="en-US" sz="1500" dirty="0" smtClean="0">
                          <a:solidFill>
                            <a:schemeClr val="tx1"/>
                          </a:solidFill>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xmlns="" val="599384978"/>
                  </a:ext>
                </a:extLst>
              </a:tr>
              <a:tr h="535370">
                <a:tc>
                  <a:txBody>
                    <a:bodyPr/>
                    <a:lstStyle/>
                    <a:p>
                      <a:pPr>
                        <a:lnSpc>
                          <a:spcPct val="100000"/>
                        </a:lnSpc>
                      </a:pPr>
                      <a:endParaRPr lang="en-ZA" sz="1500" dirty="0" smtClean="0">
                        <a:latin typeface="Arial" panose="020B0604020202020204" pitchFamily="34" charset="0"/>
                        <a:cs typeface="Arial" panose="020B0604020202020204" pitchFamily="34" charset="0"/>
                      </a:endParaRPr>
                    </a:p>
                    <a:p>
                      <a:pPr>
                        <a:lnSpc>
                          <a:spcPct val="100000"/>
                        </a:lnSpc>
                      </a:pPr>
                      <a:r>
                        <a:rPr lang="en-ZA" sz="1500" dirty="0" smtClean="0">
                          <a:latin typeface="Arial" panose="020B0604020202020204" pitchFamily="34" charset="0"/>
                          <a:cs typeface="Arial" panose="020B0604020202020204" pitchFamily="34" charset="0"/>
                        </a:rPr>
                        <a:t>6</a:t>
                      </a:r>
                      <a:endParaRPr lang="en-ZA" sz="15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500" dirty="0" smtClean="0">
                        <a:solidFill>
                          <a:schemeClr val="tx1"/>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latin typeface="Arial" panose="020B0604020202020204" pitchFamily="34" charset="0"/>
                          <a:cs typeface="Arial" panose="020B0604020202020204" pitchFamily="34" charset="0"/>
                        </a:rPr>
                        <a:t>Implemented the Fraud Prevention Strategy in 24 Superior Courts; and </a:t>
                      </a:r>
                    </a:p>
                  </a:txBody>
                  <a:tcPr/>
                </a:tc>
                <a:extLst>
                  <a:ext uri="{0D108BD9-81ED-4DB2-BD59-A6C34878D82A}">
                    <a16:rowId xmlns:a16="http://schemas.microsoft.com/office/drawing/2014/main" xmlns="" val="1608880100"/>
                  </a:ext>
                </a:extLst>
              </a:tr>
              <a:tr h="535370">
                <a:tc>
                  <a:txBody>
                    <a:bodyPr/>
                    <a:lstStyle/>
                    <a:p>
                      <a:pPr>
                        <a:lnSpc>
                          <a:spcPct val="100000"/>
                        </a:lnSpc>
                      </a:pPr>
                      <a:r>
                        <a:rPr lang="en-ZA" sz="1500" dirty="0" smtClean="0">
                          <a:solidFill>
                            <a:schemeClr val="tx1"/>
                          </a:solidFill>
                          <a:latin typeface="Arial" panose="020B0604020202020204" pitchFamily="34" charset="0"/>
                          <a:cs typeface="Arial" panose="020B0604020202020204" pitchFamily="34" charset="0"/>
                        </a:rPr>
                        <a:t>7</a:t>
                      </a:r>
                      <a:endParaRPr lang="en-ZA" sz="15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1500" dirty="0" smtClean="0">
                          <a:solidFill>
                            <a:schemeClr val="tx1"/>
                          </a:solidFill>
                          <a:latin typeface="Arial" panose="020B0604020202020204" pitchFamily="34" charset="0"/>
                          <a:cs typeface="Arial" panose="020B0604020202020204" pitchFamily="34" charset="0"/>
                        </a:rPr>
                        <a:t>Conducted 115 skills-enhancing judicial education courses for Judicial Officers and aspiring Judicial Officers against a target of 80.</a:t>
                      </a: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3680975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22</a:t>
            </a:fld>
            <a:endParaRPr lang="en-US"/>
          </a:p>
        </p:txBody>
      </p:sp>
      <p:sp>
        <p:nvSpPr>
          <p:cNvPr id="5" name="Title 1"/>
          <p:cNvSpPr txBox="1">
            <a:spLocks/>
          </p:cNvSpPr>
          <p:nvPr/>
        </p:nvSpPr>
        <p:spPr>
          <a:xfrm>
            <a:off x="730285" y="544743"/>
            <a:ext cx="7263865" cy="563621"/>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ZA" sz="2300" b="1" dirty="0">
                <a:latin typeface="Arial" pitchFamily="34" charset="0"/>
                <a:cs typeface="Arial" pitchFamily="34" charset="0"/>
              </a:rPr>
              <a:t>BUDGET PROGRAMME STRUCTURE</a:t>
            </a:r>
            <a:endParaRPr lang="en-ZA" sz="2300" b="1" dirty="0">
              <a:solidFill>
                <a:srgbClr val="0070C0"/>
              </a:solidFill>
              <a:latin typeface="Arial" pitchFamily="34" charset="0"/>
              <a:cs typeface="Arial" pitchFamily="34" charset="0"/>
            </a:endParaRPr>
          </a:p>
        </p:txBody>
      </p:sp>
      <p:sp>
        <p:nvSpPr>
          <p:cNvPr id="6" name="Content Placeholder 2"/>
          <p:cNvSpPr txBox="1">
            <a:spLocks/>
          </p:cNvSpPr>
          <p:nvPr/>
        </p:nvSpPr>
        <p:spPr>
          <a:xfrm>
            <a:off x="457200" y="1600201"/>
            <a:ext cx="8229600" cy="388619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None/>
              <a:defRPr/>
            </a:pPr>
            <a:endParaRPr lang="en-ZA" sz="1800" b="1" dirty="0">
              <a:solidFill>
                <a:prstClr val="black"/>
              </a:solidFill>
              <a:latin typeface="Arial" pitchFamily="34" charset="0"/>
              <a:cs typeface="Arial" pitchFamily="34" charset="0"/>
            </a:endParaRPr>
          </a:p>
          <a:p>
            <a:pPr marL="0" indent="0" algn="just">
              <a:buFont typeface="Arial"/>
              <a:buNone/>
            </a:pPr>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1453140"/>
            <a:ext cx="8276735" cy="2308324"/>
          </a:xfrm>
          <a:prstGeom prst="rect">
            <a:avLst/>
          </a:prstGeom>
        </p:spPr>
        <p:txBody>
          <a:bodyPr wrap="square">
            <a:spAutoFit/>
          </a:bodyPr>
          <a:lstStyle/>
          <a:p>
            <a:pPr algn="just">
              <a:lnSpc>
                <a:spcPct val="150000"/>
              </a:lnSpc>
              <a:defRPr/>
            </a:pPr>
            <a:r>
              <a:rPr lang="en-US" b="1" kern="0" dirty="0">
                <a:latin typeface="Arial" pitchFamily="34" charset="0"/>
                <a:cs typeface="Arial" pitchFamily="34" charset="0"/>
              </a:rPr>
              <a:t>OCJ carries out its mandate </a:t>
            </a:r>
            <a:r>
              <a:rPr lang="en-US" b="1" kern="0" dirty="0" smtClean="0">
                <a:latin typeface="Arial" pitchFamily="34" charset="0"/>
                <a:cs typeface="Arial" pitchFamily="34" charset="0"/>
              </a:rPr>
              <a:t>through three </a:t>
            </a:r>
            <a:r>
              <a:rPr lang="en-US" b="1" kern="0" dirty="0">
                <a:latin typeface="Arial" pitchFamily="34" charset="0"/>
                <a:cs typeface="Arial" pitchFamily="34" charset="0"/>
              </a:rPr>
              <a:t>budget </a:t>
            </a:r>
            <a:r>
              <a:rPr lang="en-US" b="1" kern="0" dirty="0" err="1">
                <a:latin typeface="Arial" pitchFamily="34" charset="0"/>
                <a:cs typeface="Arial" pitchFamily="34" charset="0"/>
              </a:rPr>
              <a:t>programmes</a:t>
            </a:r>
            <a:r>
              <a:rPr lang="en-US" b="1" kern="0" dirty="0">
                <a:latin typeface="Arial" pitchFamily="34" charset="0"/>
                <a:cs typeface="Arial" pitchFamily="34" charset="0"/>
              </a:rPr>
              <a:t> which are</a:t>
            </a:r>
            <a:r>
              <a:rPr lang="en-US" b="1" kern="0" dirty="0" smtClean="0">
                <a:latin typeface="Arial" pitchFamily="34" charset="0"/>
                <a:cs typeface="Arial" pitchFamily="34" charset="0"/>
              </a:rPr>
              <a:t>:</a:t>
            </a:r>
          </a:p>
          <a:p>
            <a:pPr algn="just">
              <a:lnSpc>
                <a:spcPct val="150000"/>
              </a:lnSpc>
              <a:defRPr/>
            </a:pPr>
            <a:r>
              <a:rPr lang="en-US" b="1" kern="0" dirty="0" smtClean="0">
                <a:latin typeface="Arial" pitchFamily="34" charset="0"/>
                <a:cs typeface="Arial" pitchFamily="34" charset="0"/>
              </a:rPr>
              <a:t> </a:t>
            </a:r>
            <a:endParaRPr lang="en-US" b="1" kern="0" dirty="0">
              <a:latin typeface="Arial" pitchFamily="34" charset="0"/>
              <a:cs typeface="Arial" pitchFamily="34" charset="0"/>
            </a:endParaRPr>
          </a:p>
          <a:p>
            <a:pPr marL="571500" indent="-285750">
              <a:buFont typeface="Wingdings" panose="05000000000000000000" pitchFamily="2" charset="2"/>
              <a:buChar char="q"/>
              <a:defRPr/>
            </a:pPr>
            <a:r>
              <a:rPr lang="en-US" kern="0" dirty="0" err="1">
                <a:latin typeface="Arial" pitchFamily="34" charset="0"/>
                <a:cs typeface="Arial" pitchFamily="34" charset="0"/>
              </a:rPr>
              <a:t>Programme</a:t>
            </a:r>
            <a:r>
              <a:rPr lang="en-US" kern="0" dirty="0">
                <a:latin typeface="Arial" pitchFamily="34" charset="0"/>
                <a:cs typeface="Arial" pitchFamily="34" charset="0"/>
              </a:rPr>
              <a:t>	1: Administration </a:t>
            </a:r>
            <a:endParaRPr lang="en-US" kern="0" dirty="0" smtClean="0">
              <a:latin typeface="Arial" pitchFamily="34" charset="0"/>
              <a:cs typeface="Arial" pitchFamily="34" charset="0"/>
            </a:endParaRPr>
          </a:p>
          <a:p>
            <a:pPr marL="571500" indent="-285750">
              <a:buFont typeface="Wingdings" panose="05000000000000000000" pitchFamily="2" charset="2"/>
              <a:buChar char="q"/>
              <a:defRPr/>
            </a:pPr>
            <a:endParaRPr lang="en-US" kern="0" dirty="0">
              <a:latin typeface="Arial" pitchFamily="34" charset="0"/>
              <a:cs typeface="Arial" pitchFamily="34" charset="0"/>
            </a:endParaRPr>
          </a:p>
          <a:p>
            <a:pPr marL="571500" indent="-285750">
              <a:buFont typeface="Wingdings" panose="05000000000000000000" pitchFamily="2" charset="2"/>
              <a:buChar char="q"/>
              <a:defRPr/>
            </a:pPr>
            <a:r>
              <a:rPr lang="en-US" kern="0" dirty="0" err="1">
                <a:latin typeface="Arial" pitchFamily="34" charset="0"/>
                <a:cs typeface="Arial" pitchFamily="34" charset="0"/>
              </a:rPr>
              <a:t>Programme</a:t>
            </a:r>
            <a:r>
              <a:rPr lang="en-US" kern="0" dirty="0">
                <a:latin typeface="Arial" pitchFamily="34" charset="0"/>
                <a:cs typeface="Arial" pitchFamily="34" charset="0"/>
              </a:rPr>
              <a:t>	2: </a:t>
            </a:r>
            <a:r>
              <a:rPr lang="en-US" kern="0" dirty="0" smtClean="0">
                <a:latin typeface="Arial" pitchFamily="34" charset="0"/>
                <a:cs typeface="Arial" pitchFamily="34" charset="0"/>
              </a:rPr>
              <a:t>Superior Court Services</a:t>
            </a:r>
          </a:p>
          <a:p>
            <a:pPr marL="571500" indent="-285750">
              <a:buFont typeface="Wingdings" panose="05000000000000000000" pitchFamily="2" charset="2"/>
              <a:buChar char="q"/>
              <a:defRPr/>
            </a:pPr>
            <a:endParaRPr lang="en-US" kern="0" dirty="0">
              <a:latin typeface="Arial" pitchFamily="34" charset="0"/>
              <a:cs typeface="Arial" pitchFamily="34" charset="0"/>
            </a:endParaRPr>
          </a:p>
          <a:p>
            <a:pPr marL="571500" indent="-285750">
              <a:buFont typeface="Wingdings" panose="05000000000000000000" pitchFamily="2" charset="2"/>
              <a:buChar char="q"/>
              <a:defRPr/>
            </a:pPr>
            <a:r>
              <a:rPr lang="en-US" kern="0" dirty="0" err="1">
                <a:latin typeface="Arial" pitchFamily="34" charset="0"/>
                <a:cs typeface="Arial" pitchFamily="34" charset="0"/>
              </a:rPr>
              <a:t>Programme</a:t>
            </a:r>
            <a:r>
              <a:rPr lang="en-US" kern="0" dirty="0">
                <a:latin typeface="Arial" pitchFamily="34" charset="0"/>
                <a:cs typeface="Arial" pitchFamily="34" charset="0"/>
              </a:rPr>
              <a:t>	3: Judicial Education &amp; </a:t>
            </a:r>
            <a:r>
              <a:rPr lang="en-US" kern="0" dirty="0" smtClean="0">
                <a:latin typeface="Arial" pitchFamily="34" charset="0"/>
                <a:cs typeface="Arial" pitchFamily="34" charset="0"/>
              </a:rPr>
              <a:t>Support</a:t>
            </a:r>
            <a:endParaRPr lang="en-US" kern="0" dirty="0">
              <a:latin typeface="Arial" pitchFamily="34" charset="0"/>
              <a:cs typeface="Arial" pitchFamily="34" charset="0"/>
            </a:endParaRPr>
          </a:p>
        </p:txBody>
      </p:sp>
    </p:spTree>
    <p:extLst>
      <p:ext uri="{BB962C8B-B14F-4D97-AF65-F5344CB8AC3E}">
        <p14:creationId xmlns:p14="http://schemas.microsoft.com/office/powerpoint/2010/main" xmlns="" val="1468421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23</a:t>
            </a:fld>
            <a:endParaRPr lang="en-US"/>
          </a:p>
        </p:txBody>
      </p:sp>
      <p:sp>
        <p:nvSpPr>
          <p:cNvPr id="4" name="Rectangle 3"/>
          <p:cNvSpPr/>
          <p:nvPr/>
        </p:nvSpPr>
        <p:spPr>
          <a:xfrm>
            <a:off x="727612" y="1783736"/>
            <a:ext cx="7726411" cy="2677656"/>
          </a:xfrm>
          <a:prstGeom prst="rect">
            <a:avLst/>
          </a:prstGeom>
          <a:solidFill>
            <a:schemeClr val="tx2">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algn="ctr"/>
            <a:endParaRPr lang="en-ZA" sz="3200" b="1" cap="all" dirty="0" smtClean="0">
              <a:latin typeface="Arial" panose="020B0604020202020204" pitchFamily="34" charset="0"/>
              <a:ea typeface="+mj-ea"/>
              <a:cs typeface="Arial" panose="020B0604020202020204" pitchFamily="34" charset="0"/>
            </a:endParaRPr>
          </a:p>
          <a:p>
            <a:pPr algn="ctr"/>
            <a:r>
              <a:rPr lang="en-ZA" sz="3200" b="1" cap="all" dirty="0" smtClean="0">
                <a:latin typeface="Arial" panose="020B0604020202020204" pitchFamily="34" charset="0"/>
                <a:ea typeface="+mj-ea"/>
                <a:cs typeface="Arial" panose="020B0604020202020204" pitchFamily="34" charset="0"/>
              </a:rPr>
              <a:t>Programme Performance</a:t>
            </a:r>
          </a:p>
          <a:p>
            <a:pPr algn="ctr"/>
            <a:endParaRPr lang="en-ZA" sz="3200" b="1" cap="all" dirty="0" smtClean="0">
              <a:latin typeface="Arial" panose="020B0604020202020204" pitchFamily="34" charset="0"/>
              <a:ea typeface="+mj-ea"/>
              <a:cs typeface="Arial" panose="020B0604020202020204" pitchFamily="34" charset="0"/>
            </a:endParaRPr>
          </a:p>
          <a:p>
            <a:pPr algn="ctr"/>
            <a:r>
              <a:rPr lang="en-ZA" sz="3200" b="1" cap="all" dirty="0" smtClean="0">
                <a:latin typeface="Arial" panose="020B0604020202020204" pitchFamily="34" charset="0"/>
                <a:ea typeface="+mj-ea"/>
                <a:cs typeface="Arial" panose="020B0604020202020204" pitchFamily="34" charset="0"/>
              </a:rPr>
              <a:t>Programme </a:t>
            </a:r>
            <a:r>
              <a:rPr lang="en-ZA" sz="3200" b="1" cap="all" dirty="0">
                <a:latin typeface="Arial" panose="020B0604020202020204" pitchFamily="34" charset="0"/>
                <a:ea typeface="+mj-ea"/>
                <a:cs typeface="Arial" panose="020B0604020202020204" pitchFamily="34" charset="0"/>
              </a:rPr>
              <a:t>1: </a:t>
            </a:r>
            <a:r>
              <a:rPr lang="en-ZA" sz="3200" b="1" cap="all" dirty="0" smtClean="0">
                <a:latin typeface="Arial" panose="020B0604020202020204" pitchFamily="34" charset="0"/>
                <a:ea typeface="+mj-ea"/>
                <a:cs typeface="Arial" panose="020B0604020202020204" pitchFamily="34" charset="0"/>
              </a:rPr>
              <a:t>Administration</a:t>
            </a:r>
          </a:p>
          <a:p>
            <a:pPr algn="ctr"/>
            <a:endParaRPr lang="en-ZA" sz="4000" b="1" cap="all"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1017683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24</a:t>
            </a:fld>
            <a:endParaRPr lang="en-US"/>
          </a:p>
        </p:txBody>
      </p:sp>
      <p:sp>
        <p:nvSpPr>
          <p:cNvPr id="3" name="Rectangle 2"/>
          <p:cNvSpPr/>
          <p:nvPr/>
        </p:nvSpPr>
        <p:spPr>
          <a:xfrm>
            <a:off x="159488" y="482681"/>
            <a:ext cx="7862722" cy="681517"/>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OVERVIEW OF PERFORMANCE: PROGRAMME 1 - ADMINISTRATION</a:t>
            </a:r>
          </a:p>
        </p:txBody>
      </p:sp>
      <p:sp>
        <p:nvSpPr>
          <p:cNvPr id="4" name="Rectangle 3"/>
          <p:cNvSpPr/>
          <p:nvPr/>
        </p:nvSpPr>
        <p:spPr>
          <a:xfrm>
            <a:off x="441381" y="1359623"/>
            <a:ext cx="8298873" cy="4801314"/>
          </a:xfrm>
          <a:prstGeom prst="rect">
            <a:avLst/>
          </a:prstGeom>
        </p:spPr>
        <p:txBody>
          <a:bodyPr wrap="square">
            <a:spAutoFit/>
          </a:bodyPr>
          <a:lstStyle/>
          <a:p>
            <a:pPr algn="just" fontAlgn="t">
              <a:lnSpc>
                <a:spcPct val="150000"/>
              </a:lnSpc>
              <a:spcBef>
                <a:spcPct val="0"/>
              </a:spcBef>
              <a:spcAft>
                <a:spcPct val="0"/>
              </a:spcAft>
              <a:defRPr/>
            </a:pP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1: Administration had a total of 10 targets, of which </a:t>
            </a:r>
            <a:r>
              <a:rPr lang="en-US" dirty="0" smtClean="0">
                <a:latin typeface="Arial" panose="020B0604020202020204" pitchFamily="34" charset="0"/>
                <a:cs typeface="Arial" panose="020B0604020202020204" pitchFamily="34" charset="0"/>
              </a:rPr>
              <a:t>7 </a:t>
            </a:r>
            <a:r>
              <a:rPr lang="en-US" dirty="0">
                <a:latin typeface="Arial" panose="020B0604020202020204" pitchFamily="34" charset="0"/>
                <a:cs typeface="Arial" panose="020B0604020202020204" pitchFamily="34" charset="0"/>
              </a:rPr>
              <a:t>were achieved translating to </a:t>
            </a:r>
            <a:r>
              <a:rPr lang="en-US" dirty="0" smtClean="0">
                <a:latin typeface="Arial" panose="020B0604020202020204" pitchFamily="34" charset="0"/>
                <a:cs typeface="Arial" panose="020B0604020202020204" pitchFamily="34" charset="0"/>
              </a:rPr>
              <a:t>70%.</a:t>
            </a:r>
          </a:p>
          <a:p>
            <a:pPr algn="just" fontAlgn="t">
              <a:spcBef>
                <a:spcPct val="0"/>
              </a:spcBef>
              <a:spcAft>
                <a:spcPct val="0"/>
              </a:spcAft>
              <a:defRPr/>
            </a:pPr>
            <a:r>
              <a:rPr lang="en-US" dirty="0" smtClean="0">
                <a:latin typeface="Arial" panose="020B0604020202020204" pitchFamily="34" charset="0"/>
                <a:cs typeface="Arial" panose="020B0604020202020204" pitchFamily="34" charset="0"/>
              </a:rPr>
              <a:t>  </a:t>
            </a:r>
          </a:p>
          <a:p>
            <a:pPr algn="just" fontAlgn="t">
              <a:lnSpc>
                <a:spcPct val="150000"/>
              </a:lnSpc>
              <a:spcBef>
                <a:spcPct val="0"/>
              </a:spcBef>
              <a:spcAft>
                <a:spcPct val="0"/>
              </a:spcAft>
              <a:defRPr/>
            </a:pPr>
            <a:r>
              <a:rPr lang="en-US" b="1" dirty="0" smtClean="0">
                <a:latin typeface="Arial" panose="020B0604020202020204" pitchFamily="34" charset="0"/>
                <a:cs typeface="Arial" panose="020B0604020202020204" pitchFamily="34" charset="0"/>
              </a:rPr>
              <a:t>Performance </a:t>
            </a:r>
            <a:r>
              <a:rPr lang="en-US" b="1" dirty="0">
                <a:latin typeface="Arial" panose="020B0604020202020204" pitchFamily="34" charset="0"/>
                <a:cs typeface="Arial" panose="020B0604020202020204" pitchFamily="34" charset="0"/>
              </a:rPr>
              <a:t>per sub-</a:t>
            </a:r>
            <a:r>
              <a:rPr lang="en-US" b="1" dirty="0" err="1">
                <a:latin typeface="Arial" panose="020B0604020202020204" pitchFamily="34" charset="0"/>
                <a:cs typeface="Arial" panose="020B0604020202020204" pitchFamily="34" charset="0"/>
              </a:rPr>
              <a:t>programmes</a:t>
            </a:r>
            <a:endParaRPr lang="en-US" b="1" dirty="0">
              <a:latin typeface="Arial" panose="020B0604020202020204" pitchFamily="34" charset="0"/>
              <a:cs typeface="Arial" panose="020B0604020202020204" pitchFamily="34" charset="0"/>
            </a:endParaRPr>
          </a:p>
          <a:p>
            <a:pPr marL="285750" indent="-285750" algn="just" fontAlgn="t">
              <a:lnSpc>
                <a:spcPct val="150000"/>
              </a:lnSpc>
              <a:spcBef>
                <a:spcPct val="0"/>
              </a:spcBef>
              <a:spcAft>
                <a:spcPct val="0"/>
              </a:spcAft>
              <a:buFont typeface="Wingdings" panose="05000000000000000000" pitchFamily="2" charset="2"/>
              <a:buChar char="q"/>
              <a:defRPr/>
            </a:pPr>
            <a:r>
              <a:rPr lang="en-US" dirty="0">
                <a:latin typeface="Arial" panose="020B0604020202020204" pitchFamily="34" charset="0"/>
                <a:cs typeface="Arial" panose="020B0604020202020204" pitchFamily="34" charset="0"/>
              </a:rPr>
              <a:t>Management achieved 75% (3 of 4) of its annual targets</a:t>
            </a:r>
            <a:r>
              <a:rPr lang="en-US" dirty="0" smtClean="0">
                <a:latin typeface="Arial" panose="020B0604020202020204" pitchFamily="34" charset="0"/>
                <a:cs typeface="Arial" panose="020B0604020202020204" pitchFamily="34" charset="0"/>
              </a:rPr>
              <a:t>;</a:t>
            </a:r>
          </a:p>
          <a:p>
            <a:pPr marL="285750" indent="-285750" algn="just" fontAlgn="t">
              <a:spcBef>
                <a:spcPct val="0"/>
              </a:spcBef>
              <a:spcAft>
                <a:spcPct val="0"/>
              </a:spcAft>
              <a:buFont typeface="Wingdings" panose="05000000000000000000" pitchFamily="2" charset="2"/>
              <a:buChar char="q"/>
              <a:defRPr/>
            </a:pPr>
            <a:endParaRPr lang="en-US" dirty="0">
              <a:latin typeface="Arial" panose="020B0604020202020204" pitchFamily="34" charset="0"/>
              <a:cs typeface="Arial" panose="020B0604020202020204" pitchFamily="34" charset="0"/>
            </a:endParaRPr>
          </a:p>
          <a:p>
            <a:pPr marL="285750" indent="-285750" algn="just" fontAlgn="t">
              <a:spcBef>
                <a:spcPct val="0"/>
              </a:spcBef>
              <a:spcAft>
                <a:spcPct val="0"/>
              </a:spcAft>
              <a:buFont typeface="Wingdings" panose="05000000000000000000" pitchFamily="2" charset="2"/>
              <a:buChar char="q"/>
              <a:defRPr/>
            </a:pPr>
            <a:r>
              <a:rPr lang="en-US" dirty="0">
                <a:latin typeface="Arial" panose="020B0604020202020204" pitchFamily="34" charset="0"/>
                <a:cs typeface="Arial" panose="020B0604020202020204" pitchFamily="34" charset="0"/>
              </a:rPr>
              <a:t>Corporate Services achieved 50% (1 of 2) of its annual targets</a:t>
            </a:r>
            <a:r>
              <a:rPr lang="en-US" dirty="0" smtClean="0">
                <a:latin typeface="Arial" panose="020B0604020202020204" pitchFamily="34" charset="0"/>
                <a:cs typeface="Arial" panose="020B0604020202020204" pitchFamily="34" charset="0"/>
              </a:rPr>
              <a:t>;</a:t>
            </a:r>
          </a:p>
          <a:p>
            <a:pPr marL="285750" indent="-285750" algn="just" fontAlgn="t">
              <a:spcBef>
                <a:spcPct val="0"/>
              </a:spcBef>
              <a:spcAft>
                <a:spcPct val="0"/>
              </a:spcAft>
              <a:buFont typeface="Wingdings" panose="05000000000000000000" pitchFamily="2" charset="2"/>
              <a:buChar char="q"/>
              <a:defRPr/>
            </a:pPr>
            <a:endParaRPr lang="en-US" dirty="0">
              <a:latin typeface="Arial" panose="020B0604020202020204" pitchFamily="34" charset="0"/>
              <a:cs typeface="Arial" panose="020B0604020202020204" pitchFamily="34" charset="0"/>
            </a:endParaRPr>
          </a:p>
          <a:p>
            <a:pPr marL="285750" indent="-285750" algn="just" fontAlgn="t">
              <a:spcBef>
                <a:spcPct val="0"/>
              </a:spcBef>
              <a:spcAft>
                <a:spcPct val="0"/>
              </a:spcAft>
              <a:buFont typeface="Wingdings" panose="05000000000000000000" pitchFamily="2" charset="2"/>
              <a:buChar char="q"/>
              <a:defRPr/>
            </a:pPr>
            <a:r>
              <a:rPr lang="en-US" dirty="0">
                <a:latin typeface="Arial" panose="020B0604020202020204" pitchFamily="34" charset="0"/>
                <a:cs typeface="Arial" panose="020B0604020202020204" pitchFamily="34" charset="0"/>
              </a:rPr>
              <a:t>Finance Administration achieved 100% (3 of 3) of its annual targets</a:t>
            </a:r>
            <a:r>
              <a:rPr lang="en-US" dirty="0" smtClean="0">
                <a:latin typeface="Arial" panose="020B0604020202020204" pitchFamily="34" charset="0"/>
                <a:cs typeface="Arial" panose="020B0604020202020204" pitchFamily="34" charset="0"/>
              </a:rPr>
              <a:t>;</a:t>
            </a:r>
          </a:p>
          <a:p>
            <a:pPr marL="285750" indent="-285750" algn="just" fontAlgn="t">
              <a:spcBef>
                <a:spcPct val="0"/>
              </a:spcBef>
              <a:spcAft>
                <a:spcPct val="0"/>
              </a:spcAft>
              <a:buFont typeface="Wingdings" panose="05000000000000000000" pitchFamily="2" charset="2"/>
              <a:buChar char="q"/>
              <a:defRPr/>
            </a:pPr>
            <a:endParaRPr lang="en-US" dirty="0">
              <a:latin typeface="Arial" panose="020B0604020202020204" pitchFamily="34" charset="0"/>
              <a:cs typeface="Arial" panose="020B0604020202020204" pitchFamily="34" charset="0"/>
            </a:endParaRPr>
          </a:p>
          <a:p>
            <a:pPr marL="285750" indent="-285750" algn="just" fontAlgn="t">
              <a:spcBef>
                <a:spcPct val="0"/>
              </a:spcBef>
              <a:spcAft>
                <a:spcPct val="0"/>
              </a:spcAft>
              <a:buFont typeface="Wingdings" panose="05000000000000000000" pitchFamily="2" charset="2"/>
              <a:buChar char="q"/>
              <a:defRPr/>
            </a:pPr>
            <a:r>
              <a:rPr lang="en-US" dirty="0">
                <a:latin typeface="Arial" panose="020B0604020202020204" pitchFamily="34" charset="0"/>
                <a:cs typeface="Arial" panose="020B0604020202020204" pitchFamily="34" charset="0"/>
              </a:rPr>
              <a:t>Internal Audit achieved </a:t>
            </a:r>
            <a:r>
              <a:rPr lang="en-US" dirty="0" smtClean="0">
                <a:latin typeface="Arial" panose="020B0604020202020204" pitchFamily="34" charset="0"/>
                <a:cs typeface="Arial" panose="020B0604020202020204" pitchFamily="34" charset="0"/>
              </a:rPr>
              <a:t>0</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(0 </a:t>
            </a:r>
            <a:r>
              <a:rPr lang="en-US" dirty="0">
                <a:latin typeface="Arial" panose="020B0604020202020204" pitchFamily="34" charset="0"/>
                <a:cs typeface="Arial" panose="020B0604020202020204" pitchFamily="34" charset="0"/>
              </a:rPr>
              <a:t>of 1) of its annual targets; and </a:t>
            </a:r>
            <a:endParaRPr lang="en-US" dirty="0" smtClean="0">
              <a:latin typeface="Arial" panose="020B0604020202020204" pitchFamily="34" charset="0"/>
              <a:cs typeface="Arial" panose="020B0604020202020204" pitchFamily="34" charset="0"/>
            </a:endParaRPr>
          </a:p>
          <a:p>
            <a:pPr marL="285750" indent="-285750" algn="just" fontAlgn="t">
              <a:spcBef>
                <a:spcPct val="0"/>
              </a:spcBef>
              <a:spcAft>
                <a:spcPct val="0"/>
              </a:spcAft>
              <a:buFont typeface="Wingdings" panose="05000000000000000000" pitchFamily="2" charset="2"/>
              <a:buChar char="q"/>
              <a:defRPr/>
            </a:pPr>
            <a:endParaRPr lang="en-US" dirty="0">
              <a:latin typeface="Arial" panose="020B0604020202020204" pitchFamily="34" charset="0"/>
              <a:cs typeface="Arial" panose="020B0604020202020204" pitchFamily="34" charset="0"/>
            </a:endParaRPr>
          </a:p>
          <a:p>
            <a:pPr marL="285750" indent="-285750" algn="just" fontAlgn="t">
              <a:lnSpc>
                <a:spcPct val="150000"/>
              </a:lnSpc>
              <a:spcBef>
                <a:spcPct val="0"/>
              </a:spcBef>
              <a:spcAft>
                <a:spcPct val="0"/>
              </a:spcAft>
              <a:buFont typeface="Wingdings" panose="05000000000000000000" pitchFamily="2" charset="2"/>
              <a:buChar char="q"/>
              <a:defRPr/>
            </a:pPr>
            <a:r>
              <a:rPr lang="en-US" dirty="0">
                <a:latin typeface="Arial" panose="020B0604020202020204" pitchFamily="34" charset="0"/>
                <a:cs typeface="Arial" panose="020B0604020202020204" pitchFamily="34" charset="0"/>
              </a:rPr>
              <a:t>Office Accommodation did not have any planned annual targets for the </a:t>
            </a:r>
            <a:r>
              <a:rPr lang="en-US" dirty="0" smtClean="0">
                <a:latin typeface="Arial" panose="020B0604020202020204" pitchFamily="34" charset="0"/>
                <a:cs typeface="Arial" panose="020B0604020202020204" pitchFamily="34" charset="0"/>
              </a:rPr>
              <a:t>2019/20 </a:t>
            </a:r>
            <a:r>
              <a:rPr lang="en-US" dirty="0">
                <a:latin typeface="Arial" panose="020B0604020202020204" pitchFamily="34" charset="0"/>
                <a:cs typeface="Arial" panose="020B0604020202020204" pitchFamily="34" charset="0"/>
              </a:rPr>
              <a:t>financial year.</a:t>
            </a:r>
          </a:p>
        </p:txBody>
      </p:sp>
    </p:spTree>
    <p:extLst>
      <p:ext uri="{BB962C8B-B14F-4D97-AF65-F5344CB8AC3E}">
        <p14:creationId xmlns:p14="http://schemas.microsoft.com/office/powerpoint/2010/main" xmlns="" val="1212299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25</a:t>
            </a:fld>
            <a:endParaRPr lang="en-US"/>
          </a:p>
        </p:txBody>
      </p:sp>
      <p:sp>
        <p:nvSpPr>
          <p:cNvPr id="3" name="Rectangle 2"/>
          <p:cNvSpPr/>
          <p:nvPr/>
        </p:nvSpPr>
        <p:spPr>
          <a:xfrm>
            <a:off x="668940" y="600769"/>
            <a:ext cx="7386555" cy="44627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PROGRAMME 1: ADMINISTRATION</a:t>
            </a:r>
            <a:endParaRPr lang="en-ZA" sz="2300" b="1" dirty="0">
              <a:latin typeface="Arial" panose="020B0604020202020204" pitchFamily="34" charset="0"/>
              <a:cs typeface="Arial" panose="020B0604020202020204" pitchFamily="34" charset="0"/>
            </a:endParaRPr>
          </a:p>
        </p:txBody>
      </p:sp>
      <p:sp>
        <p:nvSpPr>
          <p:cNvPr id="4" name="Rectangle 3"/>
          <p:cNvSpPr/>
          <p:nvPr/>
        </p:nvSpPr>
        <p:spPr>
          <a:xfrm>
            <a:off x="135919" y="1224623"/>
            <a:ext cx="7371785" cy="369332"/>
          </a:xfrm>
          <a:prstGeom prst="rect">
            <a:avLst/>
          </a:prstGeom>
        </p:spPr>
        <p:txBody>
          <a:bodyPr wrap="square">
            <a:spAutoFit/>
          </a:bodyPr>
          <a:lstStyle/>
          <a:p>
            <a:pPr lvl="0" defTabSz="914400" eaLnBrk="0" fontAlgn="base" hangingPunct="0">
              <a:spcBef>
                <a:spcPct val="0"/>
              </a:spcBef>
              <a:spcAft>
                <a:spcPct val="0"/>
              </a:spcAft>
            </a:pPr>
            <a:r>
              <a:rPr lang="en-ZA" altLang="en-US" b="1" dirty="0">
                <a:latin typeface="Arial" panose="020B0604020202020204" pitchFamily="34" charset="0"/>
                <a:ea typeface="Calibri" panose="020F0502020204030204" pitchFamily="34" charset="0"/>
                <a:cs typeface="Arial" panose="020B0604020202020204" pitchFamily="34" charset="0"/>
              </a:rPr>
              <a:t>Strategic Objectives and Annual Performance for </a:t>
            </a:r>
            <a:r>
              <a:rPr lang="en-ZA" altLang="en-US" b="1" dirty="0" smtClean="0">
                <a:latin typeface="Arial" panose="020B0604020202020204" pitchFamily="34" charset="0"/>
                <a:ea typeface="Calibri" panose="020F0502020204030204" pitchFamily="34" charset="0"/>
                <a:cs typeface="Arial" panose="020B0604020202020204" pitchFamily="34" charset="0"/>
              </a:rPr>
              <a:t>2019/20</a:t>
            </a:r>
            <a:endParaRPr lang="en-ZA" altLang="en-US" sz="1200" dirty="0"/>
          </a:p>
        </p:txBody>
      </p:sp>
      <p:graphicFrame>
        <p:nvGraphicFramePr>
          <p:cNvPr id="11" name="Table 10"/>
          <p:cNvGraphicFramePr>
            <a:graphicFrameLocks noGrp="1"/>
          </p:cNvGraphicFramePr>
          <p:nvPr>
            <p:extLst>
              <p:ext uri="{D42A27DB-BD31-4B8C-83A1-F6EECF244321}">
                <p14:modId xmlns:p14="http://schemas.microsoft.com/office/powerpoint/2010/main" xmlns="" val="3535545865"/>
              </p:ext>
            </p:extLst>
          </p:nvPr>
        </p:nvGraphicFramePr>
        <p:xfrm>
          <a:off x="-1" y="1593955"/>
          <a:ext cx="9144000" cy="4555694"/>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xmlns="" val="3092161471"/>
                    </a:ext>
                  </a:extLst>
                </a:gridCol>
                <a:gridCol w="1143000">
                  <a:extLst>
                    <a:ext uri="{9D8B030D-6E8A-4147-A177-3AD203B41FA5}">
                      <a16:colId xmlns:a16="http://schemas.microsoft.com/office/drawing/2014/main" xmlns="" val="1660182134"/>
                    </a:ext>
                  </a:extLst>
                </a:gridCol>
                <a:gridCol w="1143000">
                  <a:extLst>
                    <a:ext uri="{9D8B030D-6E8A-4147-A177-3AD203B41FA5}">
                      <a16:colId xmlns:a16="http://schemas.microsoft.com/office/drawing/2014/main" xmlns="" val="3971665203"/>
                    </a:ext>
                  </a:extLst>
                </a:gridCol>
                <a:gridCol w="1143000">
                  <a:extLst>
                    <a:ext uri="{9D8B030D-6E8A-4147-A177-3AD203B41FA5}">
                      <a16:colId xmlns:a16="http://schemas.microsoft.com/office/drawing/2014/main" xmlns="" val="2945678027"/>
                    </a:ext>
                  </a:extLst>
                </a:gridCol>
                <a:gridCol w="1143000">
                  <a:extLst>
                    <a:ext uri="{9D8B030D-6E8A-4147-A177-3AD203B41FA5}">
                      <a16:colId xmlns:a16="http://schemas.microsoft.com/office/drawing/2014/main" xmlns="" val="627386570"/>
                    </a:ext>
                  </a:extLst>
                </a:gridCol>
                <a:gridCol w="1143000">
                  <a:extLst>
                    <a:ext uri="{9D8B030D-6E8A-4147-A177-3AD203B41FA5}">
                      <a16:colId xmlns:a16="http://schemas.microsoft.com/office/drawing/2014/main" xmlns="" val="3612899757"/>
                    </a:ext>
                  </a:extLst>
                </a:gridCol>
                <a:gridCol w="1143000">
                  <a:extLst>
                    <a:ext uri="{9D8B030D-6E8A-4147-A177-3AD203B41FA5}">
                      <a16:colId xmlns:a16="http://schemas.microsoft.com/office/drawing/2014/main" xmlns="" val="2864120522"/>
                    </a:ext>
                  </a:extLst>
                </a:gridCol>
                <a:gridCol w="1143000">
                  <a:extLst>
                    <a:ext uri="{9D8B030D-6E8A-4147-A177-3AD203B41FA5}">
                      <a16:colId xmlns:a16="http://schemas.microsoft.com/office/drawing/2014/main" xmlns="" val="680436822"/>
                    </a:ext>
                  </a:extLst>
                </a:gridCol>
              </a:tblGrid>
              <a:tr h="1372768">
                <a:tc>
                  <a:txBody>
                    <a:bodyPr/>
                    <a:lstStyle/>
                    <a:p>
                      <a:pPr marL="0" marR="0">
                        <a:lnSpc>
                          <a:spcPct val="115000"/>
                        </a:lnSpc>
                        <a:spcBef>
                          <a:spcPts val="0"/>
                        </a:spcBef>
                        <a:spcAft>
                          <a:spcPts val="1000"/>
                        </a:spcAft>
                      </a:pPr>
                      <a:r>
                        <a:rPr lang="en-ZA" sz="1200" b="1" dirty="0" smtClean="0">
                          <a:effectLst/>
                          <a:latin typeface="Arial Narrow" panose="020B0606020202030204" pitchFamily="34" charset="0"/>
                          <a:ea typeface="Calibri" panose="020F0502020204030204" pitchFamily="34" charset="0"/>
                          <a:cs typeface="Times New Roman" panose="02020603050405020304" pitchFamily="18" charset="0"/>
                        </a:rPr>
                        <a:t>Strategic Objective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Objective Indicators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Baseline 2018/19</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Planned Annual Target 2019/20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Actual Achievement 2019/20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Deviation from planned target to Actual Achievement for 2019/20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Comments on deviations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Performance Status</a:t>
                      </a:r>
                    </a:p>
                  </a:txBody>
                  <a:tcPr marL="68580" marR="68580" marT="0" marB="0"/>
                </a:tc>
                <a:extLst>
                  <a:ext uri="{0D108BD9-81ED-4DB2-BD59-A6C34878D82A}">
                    <a16:rowId xmlns:a16="http://schemas.microsoft.com/office/drawing/2014/main" xmlns="" val="2127307458"/>
                  </a:ext>
                </a:extLst>
              </a:tr>
              <a:tr h="2021735">
                <a:tc>
                  <a:txBody>
                    <a:bodyPr/>
                    <a:lstStyle/>
                    <a:p>
                      <a:pPr marL="0" marR="0">
                        <a:lnSpc>
                          <a:spcPct val="107000"/>
                        </a:lnSpc>
                        <a:spcBef>
                          <a:spcPts val="0"/>
                        </a:spcBef>
                        <a:spcAft>
                          <a:spcPts val="100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1.1. Capacitate </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the Office of the Chief Justice.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Percentage of funded vacant posts on PERSAL per year.</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tabLst>
                          <a:tab pos="657225" algn="l"/>
                        </a:tabLst>
                      </a:pPr>
                      <a:r>
                        <a:rPr lang="en-ZA" sz="1200">
                          <a:effectLst/>
                          <a:latin typeface="Arial Narrow" panose="020B0606020202030204" pitchFamily="34" charset="0"/>
                          <a:ea typeface="Calibri" panose="020F0502020204030204" pitchFamily="34" charset="0"/>
                          <a:cs typeface="Times New Roman" panose="02020603050405020304" pitchFamily="18" charset="0"/>
                        </a:rPr>
                        <a:t>7.2%</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1000"/>
                        </a:spcAft>
                        <a:tabLst>
                          <a:tab pos="657225" algn="l"/>
                        </a:tabLst>
                      </a:pPr>
                      <a:r>
                        <a:rPr lang="en-ZA" sz="1200">
                          <a:effectLst/>
                          <a:latin typeface="Arial Narrow" panose="020B0606020202030204" pitchFamily="34" charset="0"/>
                          <a:ea typeface="Calibri" panose="020F0502020204030204" pitchFamily="34" charset="0"/>
                          <a:cs typeface="Times New Roman" panose="02020603050405020304" pitchFamily="18" charset="0"/>
                        </a:rPr>
                        <a:t>(152 of 2 099)</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a:effectLst/>
                          <a:latin typeface="Arial Narrow" panose="020B0606020202030204" pitchFamily="34" charset="0"/>
                          <a:ea typeface="Calibri" panose="020F0502020204030204" pitchFamily="34" charset="0"/>
                          <a:cs typeface="Times New Roman" panose="02020603050405020304" pitchFamily="18" charset="0"/>
                        </a:rPr>
                        <a:t>10%</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tabLst>
                          <a:tab pos="657225" algn="l"/>
                        </a:tabLst>
                      </a:pPr>
                      <a:r>
                        <a:rPr lang="en-ZA" sz="1200">
                          <a:effectLst/>
                          <a:latin typeface="Arial Narrow" panose="020B0606020202030204" pitchFamily="34" charset="0"/>
                          <a:ea typeface="Calibri" panose="020F0502020204030204" pitchFamily="34" charset="0"/>
                          <a:cs typeface="Times New Roman" panose="02020603050405020304" pitchFamily="18" charset="0"/>
                        </a:rPr>
                        <a:t>8.9%</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1000"/>
                        </a:spcAft>
                        <a:tabLst>
                          <a:tab pos="657225" algn="l"/>
                        </a:tabLst>
                      </a:pPr>
                      <a:r>
                        <a:rPr lang="en-ZA" sz="1200">
                          <a:effectLst/>
                          <a:latin typeface="Arial Narrow" panose="020B0606020202030204" pitchFamily="34" charset="0"/>
                          <a:ea typeface="Calibri" panose="020F0502020204030204" pitchFamily="34" charset="0"/>
                          <a:cs typeface="Times New Roman" panose="02020603050405020304" pitchFamily="18" charset="0"/>
                        </a:rPr>
                        <a:t>(183 of 2 049)</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Exceeded by </a:t>
                      </a: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1.1%</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Effective recruitment plans and controls were put in place to expedite the filling of funded vacant posts</a:t>
                      </a: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a:t>
                      </a:r>
                    </a:p>
                    <a:p>
                      <a:pPr marL="0" marR="0" algn="just">
                        <a:lnSpc>
                          <a:spcPct val="107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33555853"/>
                  </a:ext>
                </a:extLst>
              </a:tr>
              <a:tr h="1161191">
                <a:tc>
                  <a:txBody>
                    <a:bodyPr/>
                    <a:lstStyle/>
                    <a:p>
                      <a:pPr marL="0" marR="0">
                        <a:lnSpc>
                          <a:spcPct val="107000"/>
                        </a:lnSpc>
                        <a:spcBef>
                          <a:spcPts val="0"/>
                        </a:spcBef>
                        <a:spcAft>
                          <a:spcPts val="100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1.2 Ensure </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good governance in the administration of the Department.</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Audit outcome for the OCJ.</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Unqualified audit outcome with no material misstatements (Clean Audit).</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Clean audit outcome for the 2018/19 financial year.</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Clean audit outcome for the 2018/19 financial year.</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None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55451558"/>
                  </a:ext>
                </a:extLst>
              </a:tr>
            </a:tbl>
          </a:graphicData>
        </a:graphic>
      </p:graphicFrame>
      <p:pic>
        <p:nvPicPr>
          <p:cNvPr id="12" name="Picture 11"/>
          <p:cNvPicPr>
            <a:picLocks noChangeAspect="1"/>
          </p:cNvPicPr>
          <p:nvPr/>
        </p:nvPicPr>
        <p:blipFill>
          <a:blip r:embed="rId2"/>
          <a:stretch>
            <a:fillRect/>
          </a:stretch>
        </p:blipFill>
        <p:spPr>
          <a:xfrm>
            <a:off x="8346936" y="3240768"/>
            <a:ext cx="524301" cy="518205"/>
          </a:xfrm>
          <a:prstGeom prst="rect">
            <a:avLst/>
          </a:prstGeom>
        </p:spPr>
      </p:pic>
      <p:pic>
        <p:nvPicPr>
          <p:cNvPr id="13" name="Picture 12"/>
          <p:cNvPicPr>
            <a:picLocks noChangeAspect="1"/>
          </p:cNvPicPr>
          <p:nvPr/>
        </p:nvPicPr>
        <p:blipFill>
          <a:blip r:embed="rId2"/>
          <a:stretch>
            <a:fillRect/>
          </a:stretch>
        </p:blipFill>
        <p:spPr>
          <a:xfrm>
            <a:off x="8346935" y="5221120"/>
            <a:ext cx="524301" cy="518205"/>
          </a:xfrm>
          <a:prstGeom prst="rect">
            <a:avLst/>
          </a:prstGeom>
        </p:spPr>
      </p:pic>
    </p:spTree>
    <p:extLst>
      <p:ext uri="{BB962C8B-B14F-4D97-AF65-F5344CB8AC3E}">
        <p14:creationId xmlns:p14="http://schemas.microsoft.com/office/powerpoint/2010/main" xmlns="" val="2009368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26</a:t>
            </a:fld>
            <a:endParaRPr lang="en-US"/>
          </a:p>
        </p:txBody>
      </p:sp>
      <p:sp>
        <p:nvSpPr>
          <p:cNvPr id="3" name="Rectangle 2"/>
          <p:cNvSpPr/>
          <p:nvPr/>
        </p:nvSpPr>
        <p:spPr>
          <a:xfrm>
            <a:off x="626743" y="614832"/>
            <a:ext cx="7470949" cy="44627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 PROGRAMME 1: ADMINISTRATION </a:t>
            </a:r>
            <a:r>
              <a:rPr lang="en-US" sz="2300" b="1" dirty="0" smtClean="0">
                <a:latin typeface="Arial" panose="020B0604020202020204" pitchFamily="34" charset="0"/>
                <a:cs typeface="Arial" panose="020B0604020202020204" pitchFamily="34" charset="0"/>
              </a:rPr>
              <a:t>(CONT…)</a:t>
            </a:r>
            <a:endParaRPr lang="en-ZA" sz="2300" b="1" dirty="0">
              <a:latin typeface="Arial" panose="020B0604020202020204" pitchFamily="34" charset="0"/>
              <a:cs typeface="Arial" panose="020B0604020202020204" pitchFamily="34" charset="0"/>
            </a:endParaRPr>
          </a:p>
        </p:txBody>
      </p:sp>
      <p:sp>
        <p:nvSpPr>
          <p:cNvPr id="4" name="Rectangle 3"/>
          <p:cNvSpPr/>
          <p:nvPr/>
        </p:nvSpPr>
        <p:spPr>
          <a:xfrm>
            <a:off x="0" y="1167166"/>
            <a:ext cx="8229561" cy="369332"/>
          </a:xfrm>
          <a:prstGeom prst="rect">
            <a:avLst/>
          </a:prstGeom>
        </p:spPr>
        <p:txBody>
          <a:bodyPr wrap="none">
            <a:spAutoFit/>
          </a:bodyPr>
          <a:lstStyle/>
          <a:p>
            <a:r>
              <a:rPr lang="en-ZA" b="1" dirty="0">
                <a:latin typeface="Arial"/>
                <a:ea typeface="Calibri"/>
                <a:cs typeface="Times New Roman"/>
              </a:rPr>
              <a:t> </a:t>
            </a:r>
            <a:r>
              <a:rPr lang="en-US" b="1" dirty="0" err="1">
                <a:latin typeface="Arial"/>
                <a:ea typeface="Calibri"/>
                <a:cs typeface="Times New Roman"/>
              </a:rPr>
              <a:t>Programme</a:t>
            </a:r>
            <a:r>
              <a:rPr lang="en-US" b="1" dirty="0">
                <a:latin typeface="Arial"/>
                <a:ea typeface="Calibri"/>
                <a:cs typeface="Times New Roman"/>
              </a:rPr>
              <a:t> Performance Indicators and Annual Performance for 2019/20</a:t>
            </a:r>
            <a:endParaRPr lang="en-ZA" dirty="0"/>
          </a:p>
        </p:txBody>
      </p:sp>
      <p:graphicFrame>
        <p:nvGraphicFramePr>
          <p:cNvPr id="10" name="Table 9"/>
          <p:cNvGraphicFramePr>
            <a:graphicFrameLocks noGrp="1"/>
          </p:cNvGraphicFramePr>
          <p:nvPr>
            <p:extLst>
              <p:ext uri="{D42A27DB-BD31-4B8C-83A1-F6EECF244321}">
                <p14:modId xmlns:p14="http://schemas.microsoft.com/office/powerpoint/2010/main" xmlns="" val="1605699887"/>
              </p:ext>
            </p:extLst>
          </p:nvPr>
        </p:nvGraphicFramePr>
        <p:xfrm>
          <a:off x="-2" y="1498047"/>
          <a:ext cx="9144002" cy="4902218"/>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xmlns="" val="875456392"/>
                    </a:ext>
                  </a:extLst>
                </a:gridCol>
                <a:gridCol w="1306286">
                  <a:extLst>
                    <a:ext uri="{9D8B030D-6E8A-4147-A177-3AD203B41FA5}">
                      <a16:colId xmlns:a16="http://schemas.microsoft.com/office/drawing/2014/main" xmlns="" val="3043641594"/>
                    </a:ext>
                  </a:extLst>
                </a:gridCol>
                <a:gridCol w="1306286">
                  <a:extLst>
                    <a:ext uri="{9D8B030D-6E8A-4147-A177-3AD203B41FA5}">
                      <a16:colId xmlns:a16="http://schemas.microsoft.com/office/drawing/2014/main" xmlns="" val="4169775093"/>
                    </a:ext>
                  </a:extLst>
                </a:gridCol>
                <a:gridCol w="1306286">
                  <a:extLst>
                    <a:ext uri="{9D8B030D-6E8A-4147-A177-3AD203B41FA5}">
                      <a16:colId xmlns:a16="http://schemas.microsoft.com/office/drawing/2014/main" xmlns="" val="3218782735"/>
                    </a:ext>
                  </a:extLst>
                </a:gridCol>
                <a:gridCol w="1306286">
                  <a:extLst>
                    <a:ext uri="{9D8B030D-6E8A-4147-A177-3AD203B41FA5}">
                      <a16:colId xmlns:a16="http://schemas.microsoft.com/office/drawing/2014/main" xmlns="" val="2062273784"/>
                    </a:ext>
                  </a:extLst>
                </a:gridCol>
                <a:gridCol w="1306286">
                  <a:extLst>
                    <a:ext uri="{9D8B030D-6E8A-4147-A177-3AD203B41FA5}">
                      <a16:colId xmlns:a16="http://schemas.microsoft.com/office/drawing/2014/main" xmlns="" val="3245310590"/>
                    </a:ext>
                  </a:extLst>
                </a:gridCol>
                <a:gridCol w="1306286">
                  <a:extLst>
                    <a:ext uri="{9D8B030D-6E8A-4147-A177-3AD203B41FA5}">
                      <a16:colId xmlns:a16="http://schemas.microsoft.com/office/drawing/2014/main" xmlns="" val="469592003"/>
                    </a:ext>
                  </a:extLst>
                </a:gridCol>
              </a:tblGrid>
              <a:tr h="1095139">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Performance indicators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Baseline 2018/19</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Planned annual target 2019/20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Actual achievement 2019/20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Deviation from planned target to Actual Achievement for 2019/20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Comments on deviations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Performance Status</a:t>
                      </a:r>
                    </a:p>
                    <a:p>
                      <a:pPr marL="0" marR="0">
                        <a:lnSpc>
                          <a:spcPct val="115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44225511"/>
                  </a:ext>
                </a:extLst>
              </a:tr>
              <a:tr h="293014">
                <a:tc gridSpan="7">
                  <a:txBody>
                    <a:bodyPr/>
                    <a:lstStyle/>
                    <a:p>
                      <a:pPr algn="ctr"/>
                      <a:r>
                        <a:rPr lang="en-ZA" sz="1400" b="1" kern="1200" dirty="0" smtClean="0">
                          <a:solidFill>
                            <a:schemeClr val="dk1"/>
                          </a:solidFill>
                          <a:effectLst/>
                          <a:latin typeface="Arial Narrow" panose="020B0606020202030204" pitchFamily="34" charset="0"/>
                          <a:ea typeface="+mn-ea"/>
                          <a:cs typeface="+mn-cs"/>
                        </a:rPr>
                        <a:t>Sub-programme: Management</a:t>
                      </a:r>
                      <a:endParaRPr lang="en-US" sz="1400" dirty="0">
                        <a:latin typeface="Arial Narrow" panose="020B060602020203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400" dirty="0">
                        <a:latin typeface="Arial Narrow" panose="020B0606020202030204" pitchFamily="34" charset="0"/>
                      </a:endParaRPr>
                    </a:p>
                  </a:txBody>
                  <a:tcPr/>
                </a:tc>
                <a:extLst>
                  <a:ext uri="{0D108BD9-81ED-4DB2-BD59-A6C34878D82A}">
                    <a16:rowId xmlns:a16="http://schemas.microsoft.com/office/drawing/2014/main" xmlns="" val="2558431625"/>
                  </a:ext>
                </a:extLst>
              </a:tr>
              <a:tr h="1617436">
                <a:tc>
                  <a:txBody>
                    <a:bodyPr/>
                    <a:lstStyle/>
                    <a:p>
                      <a:pPr marL="0" marR="0">
                        <a:lnSpc>
                          <a:spcPct val="115000"/>
                        </a:lnSpc>
                        <a:spcBef>
                          <a:spcPts val="0"/>
                        </a:spcBef>
                        <a:spcAft>
                          <a:spcPts val="100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1.3 Annual </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Performance Plan compliant with the national prescripts and tabled within prescribed timelines.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OCJ Annual Performance Plan (2019/20) compliant with the national prescripts was not tabled in Parliament within timelines.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OCJ Annual Performance Plan (2020/21) compliant with the national prescripts tabled in Parliament as per National Treasury timelines.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OCJ Annual Performance Plan (2020/21) compliant with the national prescripts not tabled in Parliament as per National Treasury timelines.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The OCJ Annual Performance Plan (2020/21) was not tabled in Parliament as per National Treasury timelines.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The tabling of the APP was not done before the end of March 2020 due to competing priorities relating to the COVID-19 pandemic.</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87795754"/>
                  </a:ext>
                </a:extLst>
              </a:tr>
              <a:tr h="808718">
                <a:tc>
                  <a:txBody>
                    <a:bodyPr/>
                    <a:lstStyle/>
                    <a:p>
                      <a:pPr marL="0" marR="0">
                        <a:lnSpc>
                          <a:spcPct val="107000"/>
                        </a:lnSpc>
                        <a:spcBef>
                          <a:spcPts val="0"/>
                        </a:spcBef>
                        <a:spcAft>
                          <a:spcPts val="100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1.4 Combined </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Assurance Plan implemented.</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Combined</a:t>
                      </a:r>
                      <a:br>
                        <a:rPr lang="en-ZA" sz="1200" dirty="0">
                          <a:effectLst/>
                          <a:latin typeface="Arial Narrow" panose="020B0606020202030204" pitchFamily="34" charset="0"/>
                          <a:ea typeface="Calibri" panose="020F0502020204030204" pitchFamily="34" charset="0"/>
                          <a:cs typeface="Times New Roman" panose="02020603050405020304" pitchFamily="18" charset="0"/>
                        </a:rPr>
                      </a:br>
                      <a:r>
                        <a:rPr lang="en-ZA" sz="1200" dirty="0">
                          <a:effectLst/>
                          <a:latin typeface="Arial Narrow" panose="020B0606020202030204" pitchFamily="34" charset="0"/>
                          <a:ea typeface="Calibri" panose="020F0502020204030204" pitchFamily="34" charset="0"/>
                          <a:cs typeface="Times New Roman" panose="02020603050405020304" pitchFamily="18" charset="0"/>
                        </a:rPr>
                        <a:t>Assurance Plan</a:t>
                      </a:r>
                      <a:br>
                        <a:rPr lang="en-ZA" sz="1200" dirty="0">
                          <a:effectLst/>
                          <a:latin typeface="Arial Narrow" panose="020B0606020202030204" pitchFamily="34" charset="0"/>
                          <a:ea typeface="Calibri" panose="020F0502020204030204" pitchFamily="34" charset="0"/>
                          <a:cs typeface="Times New Roman" panose="02020603050405020304" pitchFamily="18" charset="0"/>
                        </a:rPr>
                      </a:br>
                      <a:r>
                        <a:rPr lang="en-ZA" sz="1200" dirty="0">
                          <a:effectLst/>
                          <a:latin typeface="Arial Narrow" panose="020B0606020202030204" pitchFamily="34" charset="0"/>
                          <a:ea typeface="Calibri" panose="020F0502020204030204" pitchFamily="34" charset="0"/>
                          <a:cs typeface="Times New Roman" panose="02020603050405020304" pitchFamily="18" charset="0"/>
                        </a:rPr>
                        <a:t>implemented in all 23 Superior Courts.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Combined Assurance Plan implemented in 24 Superior Courts.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Combined Assurance Plan implemented in 24 Superior Courts.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14310526"/>
                  </a:ext>
                </a:extLst>
              </a:tr>
              <a:tr h="940696">
                <a:tc>
                  <a:txBody>
                    <a:bodyPr/>
                    <a:lstStyle/>
                    <a:p>
                      <a:pPr marL="0" marR="0">
                        <a:lnSpc>
                          <a:spcPct val="107000"/>
                        </a:lnSpc>
                        <a:spcBef>
                          <a:spcPts val="0"/>
                        </a:spcBef>
                        <a:spcAft>
                          <a:spcPts val="100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1.5 Number </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of strategic and operational risk registers reviewed / updated.</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8</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8</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8</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04301879"/>
                  </a:ext>
                </a:extLst>
              </a:tr>
            </a:tbl>
          </a:graphicData>
        </a:graphic>
      </p:graphicFrame>
      <p:pic>
        <p:nvPicPr>
          <p:cNvPr id="11" name="Picture 10"/>
          <p:cNvPicPr>
            <a:picLocks noChangeAspect="1"/>
          </p:cNvPicPr>
          <p:nvPr/>
        </p:nvPicPr>
        <p:blipFill>
          <a:blip r:embed="rId2"/>
          <a:stretch>
            <a:fillRect/>
          </a:stretch>
        </p:blipFill>
        <p:spPr>
          <a:xfrm>
            <a:off x="8207850" y="4653758"/>
            <a:ext cx="524301" cy="518205"/>
          </a:xfrm>
          <a:prstGeom prst="rect">
            <a:avLst/>
          </a:prstGeom>
        </p:spPr>
      </p:pic>
      <p:pic>
        <p:nvPicPr>
          <p:cNvPr id="12" name="Picture 11" descr="sad_smiley.jpg"/>
          <p:cNvPicPr/>
          <p:nvPr/>
        </p:nvPicPr>
        <p:blipFill>
          <a:blip r:embed="rId3" cstate="print">
            <a:extLst>
              <a:ext uri="{28A0092B-C50C-407E-A947-70E740481C1C}">
                <a14:useLocalDpi xmlns:a14="http://schemas.microsoft.com/office/drawing/2010/main" xmlns="" val="0"/>
              </a:ext>
            </a:extLst>
          </a:blip>
          <a:srcRect l="12503" t="12503" r="8337" b="12503"/>
          <a:stretch>
            <a:fillRect/>
          </a:stretch>
        </p:blipFill>
        <p:spPr bwMode="auto">
          <a:xfrm>
            <a:off x="8186143" y="2978660"/>
            <a:ext cx="567719" cy="492039"/>
          </a:xfrm>
          <a:prstGeom prst="rect">
            <a:avLst/>
          </a:prstGeom>
          <a:noFill/>
          <a:ln>
            <a:noFill/>
          </a:ln>
          <a:extLst/>
        </p:spPr>
      </p:pic>
      <p:pic>
        <p:nvPicPr>
          <p:cNvPr id="13" name="Picture 12"/>
          <p:cNvPicPr>
            <a:picLocks noChangeAspect="1"/>
          </p:cNvPicPr>
          <p:nvPr/>
        </p:nvPicPr>
        <p:blipFill>
          <a:blip r:embed="rId2"/>
          <a:stretch>
            <a:fillRect/>
          </a:stretch>
        </p:blipFill>
        <p:spPr>
          <a:xfrm>
            <a:off x="8207851" y="5527011"/>
            <a:ext cx="524301" cy="518205"/>
          </a:xfrm>
          <a:prstGeom prst="rect">
            <a:avLst/>
          </a:prstGeom>
        </p:spPr>
      </p:pic>
    </p:spTree>
    <p:extLst>
      <p:ext uri="{BB962C8B-B14F-4D97-AF65-F5344CB8AC3E}">
        <p14:creationId xmlns:p14="http://schemas.microsoft.com/office/powerpoint/2010/main" xmlns="" val="2790758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27</a:t>
            </a:fld>
            <a:endParaRPr lang="en-US"/>
          </a:p>
        </p:txBody>
      </p:sp>
      <p:sp>
        <p:nvSpPr>
          <p:cNvPr id="3" name="Rectangle 2"/>
          <p:cNvSpPr/>
          <p:nvPr/>
        </p:nvSpPr>
        <p:spPr>
          <a:xfrm>
            <a:off x="529761" y="548706"/>
            <a:ext cx="7470949" cy="44627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 PROGRAMME 1: ADMINISTRATION </a:t>
            </a:r>
            <a:r>
              <a:rPr lang="en-US" sz="2300" b="1" dirty="0" smtClean="0">
                <a:latin typeface="Arial" panose="020B0604020202020204" pitchFamily="34" charset="0"/>
                <a:cs typeface="Arial" panose="020B0604020202020204" pitchFamily="34" charset="0"/>
              </a:rPr>
              <a:t>(CONT...)</a:t>
            </a:r>
            <a:endParaRPr lang="en-ZA" sz="2300" b="1" dirty="0">
              <a:latin typeface="Arial" panose="020B0604020202020204" pitchFamily="34" charset="0"/>
              <a:cs typeface="Arial" panose="020B0604020202020204" pitchFamily="34" charset="0"/>
            </a:endParaRPr>
          </a:p>
        </p:txBody>
      </p:sp>
      <p:sp>
        <p:nvSpPr>
          <p:cNvPr id="6" name="Rectangle 5"/>
          <p:cNvSpPr/>
          <p:nvPr/>
        </p:nvSpPr>
        <p:spPr>
          <a:xfrm>
            <a:off x="162323" y="1155472"/>
            <a:ext cx="8856989" cy="369332"/>
          </a:xfrm>
          <a:prstGeom prst="rect">
            <a:avLst/>
          </a:prstGeom>
        </p:spPr>
        <p:txBody>
          <a:bodyPr wrap="square">
            <a:spAutoFit/>
          </a:bodyPr>
          <a:lstStyle/>
          <a:p>
            <a:r>
              <a:rPr lang="en-ZA" b="1" dirty="0">
                <a:latin typeface="Arial"/>
                <a:ea typeface="Calibri"/>
                <a:cs typeface="Times New Roman"/>
              </a:rPr>
              <a:t> </a:t>
            </a:r>
            <a:r>
              <a:rPr lang="en-US" b="1" dirty="0" err="1">
                <a:latin typeface="Arial"/>
                <a:ea typeface="Calibri"/>
                <a:cs typeface="Times New Roman"/>
              </a:rPr>
              <a:t>Programme</a:t>
            </a:r>
            <a:r>
              <a:rPr lang="en-US" b="1" dirty="0">
                <a:latin typeface="Arial"/>
                <a:ea typeface="Calibri"/>
                <a:cs typeface="Times New Roman"/>
              </a:rPr>
              <a:t> Performance Indicators and Annual Performance for 2019/20</a:t>
            </a:r>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xmlns="" val="2780776605"/>
              </p:ext>
            </p:extLst>
          </p:nvPr>
        </p:nvGraphicFramePr>
        <p:xfrm>
          <a:off x="-1" y="1561407"/>
          <a:ext cx="9144000" cy="4637889"/>
        </p:xfrm>
        <a:graphic>
          <a:graphicData uri="http://schemas.openxmlformats.org/drawingml/2006/table">
            <a:tbl>
              <a:tblPr firstRow="1" bandRow="1">
                <a:tableStyleId>{5C22544A-7EE6-4342-B048-85BDC9FD1C3A}</a:tableStyleId>
              </a:tblPr>
              <a:tblGrid>
                <a:gridCol w="1268231">
                  <a:extLst>
                    <a:ext uri="{9D8B030D-6E8A-4147-A177-3AD203B41FA5}">
                      <a16:colId xmlns:a16="http://schemas.microsoft.com/office/drawing/2014/main" xmlns="" val="875456392"/>
                    </a:ext>
                  </a:extLst>
                </a:gridCol>
                <a:gridCol w="1137050">
                  <a:extLst>
                    <a:ext uri="{9D8B030D-6E8A-4147-A177-3AD203B41FA5}">
                      <a16:colId xmlns:a16="http://schemas.microsoft.com/office/drawing/2014/main" xmlns="" val="3043641594"/>
                    </a:ext>
                  </a:extLst>
                </a:gridCol>
                <a:gridCol w="1260227">
                  <a:extLst>
                    <a:ext uri="{9D8B030D-6E8A-4147-A177-3AD203B41FA5}">
                      <a16:colId xmlns:a16="http://schemas.microsoft.com/office/drawing/2014/main" xmlns="" val="606777966"/>
                    </a:ext>
                  </a:extLst>
                </a:gridCol>
                <a:gridCol w="1323691">
                  <a:extLst>
                    <a:ext uri="{9D8B030D-6E8A-4147-A177-3AD203B41FA5}">
                      <a16:colId xmlns:a16="http://schemas.microsoft.com/office/drawing/2014/main" xmlns="" val="4100427122"/>
                    </a:ext>
                  </a:extLst>
                </a:gridCol>
                <a:gridCol w="1097033">
                  <a:extLst>
                    <a:ext uri="{9D8B030D-6E8A-4147-A177-3AD203B41FA5}">
                      <a16:colId xmlns:a16="http://schemas.microsoft.com/office/drawing/2014/main" xmlns="" val="400423248"/>
                    </a:ext>
                  </a:extLst>
                </a:gridCol>
                <a:gridCol w="1528884">
                  <a:extLst>
                    <a:ext uri="{9D8B030D-6E8A-4147-A177-3AD203B41FA5}">
                      <a16:colId xmlns:a16="http://schemas.microsoft.com/office/drawing/2014/main" xmlns="" val="2646431410"/>
                    </a:ext>
                  </a:extLst>
                </a:gridCol>
                <a:gridCol w="1528884">
                  <a:extLst>
                    <a:ext uri="{9D8B030D-6E8A-4147-A177-3AD203B41FA5}">
                      <a16:colId xmlns:a16="http://schemas.microsoft.com/office/drawing/2014/main" xmlns="" val="1263284485"/>
                    </a:ext>
                  </a:extLst>
                </a:gridCol>
              </a:tblGrid>
              <a:tr h="1076555">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Performance indicators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Baseline 2018/19</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Planned annual target 2019/20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Actual achievement 2019/20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Deviation from planned target to Actual Achievement for 2019/20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Comments on deviations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Performance Status</a:t>
                      </a:r>
                    </a:p>
                    <a:p>
                      <a:pPr marL="0" marR="0">
                        <a:lnSpc>
                          <a:spcPct val="115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44225511"/>
                  </a:ext>
                </a:extLst>
              </a:tr>
              <a:tr h="354620">
                <a:tc gridSpan="7">
                  <a:txBody>
                    <a:bodyPr/>
                    <a:lstStyle/>
                    <a:p>
                      <a:pPr algn="ctr"/>
                      <a:r>
                        <a:rPr lang="en-ZA" sz="1400" b="1" kern="1200" dirty="0" smtClean="0">
                          <a:solidFill>
                            <a:schemeClr val="dk1"/>
                          </a:solidFill>
                          <a:effectLst/>
                          <a:latin typeface="Arial Narrow" panose="020B0606020202030204" pitchFamily="34" charset="0"/>
                          <a:ea typeface="+mn-ea"/>
                          <a:cs typeface="+mn-cs"/>
                        </a:rPr>
                        <a:t>Sub-programme: Management</a:t>
                      </a:r>
                      <a:endParaRPr lang="en-US" sz="1400" dirty="0">
                        <a:latin typeface="Arial Narrow" panose="020B0606020202030204" pitchFamily="34" charset="0"/>
                      </a:endParaRPr>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400" dirty="0">
                        <a:latin typeface="Arial Narrow" panose="020B0606020202030204" pitchFamily="34" charset="0"/>
                      </a:endParaRPr>
                    </a:p>
                  </a:txBody>
                  <a:tcPr/>
                </a:tc>
                <a:extLst>
                  <a:ext uri="{0D108BD9-81ED-4DB2-BD59-A6C34878D82A}">
                    <a16:rowId xmlns:a16="http://schemas.microsoft.com/office/drawing/2014/main" xmlns="" val="2558431625"/>
                  </a:ext>
                </a:extLst>
              </a:tr>
              <a:tr h="780650">
                <a:tc>
                  <a:txBody>
                    <a:bodyPr/>
                    <a:lstStyle/>
                    <a:p>
                      <a:pPr marL="0" marR="0">
                        <a:lnSpc>
                          <a:spcPct val="107000"/>
                        </a:lnSpc>
                        <a:spcBef>
                          <a:spcPts val="0"/>
                        </a:spcBef>
                        <a:spcAft>
                          <a:spcPts val="100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1.6 OCJ </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Fraud Prevention Strategy implemented.</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Fraud Prevention Strategy implemented.</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Fraud Prevention Strategy implemented in 24 Superior Courts.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Fraud Prevention Strategy implemented in 24 Superior Courts.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None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87795754"/>
                  </a:ext>
                </a:extLst>
              </a:tr>
              <a:tr h="270913">
                <a:tc gridSpan="7">
                  <a:txBody>
                    <a:bodyPr/>
                    <a:lstStyle/>
                    <a:p>
                      <a:pPr marL="0" marR="0" indent="0" algn="ctr" defTabSz="457200" rtl="0" eaLnBrk="1" fontAlgn="auto" latinLnBrk="0" hangingPunct="1">
                        <a:lnSpc>
                          <a:spcPct val="107000"/>
                        </a:lnSpc>
                        <a:spcBef>
                          <a:spcPts val="0"/>
                        </a:spcBef>
                        <a:spcAft>
                          <a:spcPts val="1000"/>
                        </a:spcAft>
                        <a:buClrTx/>
                        <a:buSzTx/>
                        <a:buFontTx/>
                        <a:buNone/>
                        <a:tabLst/>
                        <a:defRPr/>
                      </a:pPr>
                      <a:r>
                        <a:rPr lang="en-ZA" sz="1400" b="1" kern="1200" dirty="0" smtClean="0">
                          <a:solidFill>
                            <a:schemeClr val="dk1"/>
                          </a:solidFill>
                          <a:effectLst/>
                          <a:latin typeface="Arial Narrow" panose="020B0606020202030204" pitchFamily="34" charset="0"/>
                          <a:ea typeface="+mn-ea"/>
                          <a:cs typeface="+mn-cs"/>
                        </a:rPr>
                        <a:t>Sub-programme: Corporate Services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nSpc>
                          <a:spcPct val="107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ctr" defTabSz="457200" rtl="0" eaLnBrk="1" fontAlgn="auto" latinLnBrk="0" hangingPunct="1">
                        <a:lnSpc>
                          <a:spcPct val="107000"/>
                        </a:lnSpc>
                        <a:spcBef>
                          <a:spcPts val="0"/>
                        </a:spcBef>
                        <a:spcAft>
                          <a:spcPts val="1000"/>
                        </a:spcAft>
                        <a:buClrTx/>
                        <a:buSzTx/>
                        <a:buFontTx/>
                        <a:buNone/>
                        <a:tabLst/>
                        <a:defRPr/>
                      </a:pP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14310526"/>
                  </a:ext>
                </a:extLst>
              </a:tr>
              <a:tr h="2094553">
                <a:tc>
                  <a:txBody>
                    <a:bodyPr/>
                    <a:lstStyle/>
                    <a:p>
                      <a:pPr marL="0" marR="0">
                        <a:lnSpc>
                          <a:spcPct val="107000"/>
                        </a:lnSpc>
                        <a:spcBef>
                          <a:spcPts val="0"/>
                        </a:spcBef>
                        <a:spcAft>
                          <a:spcPts val="100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1.7 ICT </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Master Systems Plan implemented over the MTEF.</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Prioritised projects (e-filing project) of the ICT Master Systems Plan not piloted in two (2) High Courts.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Prioritised projects (e-filing project) of the ICT Master Systems Plan rolled-out in 5 Superior Courts.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Prioritised projects (e-filling project) of the ICT Master Systems Plan was not rolled-out in 5 Superior Courts.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E-filing project not rolled out in 5 Superior Courts as planned.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The project was put on hold for a long time due to the challenges experienced by SITA in deploying resources. However, a component of the e-filling project (</a:t>
                      </a:r>
                      <a:r>
                        <a:rPr lang="en-ZA" sz="1200" dirty="0" err="1">
                          <a:effectLst/>
                          <a:latin typeface="Arial Narrow" panose="020B0606020202030204" pitchFamily="34" charset="0"/>
                          <a:ea typeface="Times New Roman" panose="02020603050405020304" pitchFamily="18" charset="0"/>
                          <a:cs typeface="Times New Roman" panose="02020603050405020304" pitchFamily="18" charset="0"/>
                        </a:rPr>
                        <a:t>CaseLines</a:t>
                      </a: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 was piloted in the Gauteng Division</a:t>
                      </a:r>
                      <a:r>
                        <a:rPr lang="en-ZA" sz="1200" dirty="0" smtClean="0">
                          <a:effectLst/>
                          <a:latin typeface="Arial Narrow" panose="020B0606020202030204" pitchFamily="34" charset="0"/>
                          <a:ea typeface="Times New Roman" panose="02020603050405020304" pitchFamily="18" charset="0"/>
                          <a:cs typeface="Times New Roman" panose="02020603050405020304" pitchFamily="18" charset="0"/>
                        </a:rPr>
                        <a:t>.</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04301879"/>
                  </a:ext>
                </a:extLst>
              </a:tr>
            </a:tbl>
          </a:graphicData>
        </a:graphic>
      </p:graphicFrame>
      <p:pic>
        <p:nvPicPr>
          <p:cNvPr id="9" name="Picture 8"/>
          <p:cNvPicPr>
            <a:picLocks noChangeAspect="1"/>
          </p:cNvPicPr>
          <p:nvPr/>
        </p:nvPicPr>
        <p:blipFill>
          <a:blip r:embed="rId3"/>
          <a:stretch>
            <a:fillRect/>
          </a:stretch>
        </p:blipFill>
        <p:spPr>
          <a:xfrm>
            <a:off x="8000710" y="3102049"/>
            <a:ext cx="524301" cy="518205"/>
          </a:xfrm>
          <a:prstGeom prst="rect">
            <a:avLst/>
          </a:prstGeom>
        </p:spPr>
      </p:pic>
      <p:pic>
        <p:nvPicPr>
          <p:cNvPr id="10" name="Picture 9" descr="sad_smiley.jpg"/>
          <p:cNvPicPr/>
          <p:nvPr/>
        </p:nvPicPr>
        <p:blipFill>
          <a:blip r:embed="rId4" cstate="print">
            <a:extLst>
              <a:ext uri="{28A0092B-C50C-407E-A947-70E740481C1C}">
                <a14:useLocalDpi xmlns:a14="http://schemas.microsoft.com/office/drawing/2010/main" xmlns="" val="0"/>
              </a:ext>
            </a:extLst>
          </a:blip>
          <a:srcRect l="12503" t="12503" r="8337" b="12503"/>
          <a:stretch>
            <a:fillRect/>
          </a:stretch>
        </p:blipFill>
        <p:spPr bwMode="auto">
          <a:xfrm>
            <a:off x="8000710" y="4171716"/>
            <a:ext cx="567719" cy="492039"/>
          </a:xfrm>
          <a:prstGeom prst="rect">
            <a:avLst/>
          </a:prstGeom>
          <a:noFill/>
          <a:ln>
            <a:noFill/>
          </a:ln>
          <a:extLst/>
        </p:spPr>
      </p:pic>
    </p:spTree>
    <p:extLst>
      <p:ext uri="{BB962C8B-B14F-4D97-AF65-F5344CB8AC3E}">
        <p14:creationId xmlns:p14="http://schemas.microsoft.com/office/powerpoint/2010/main" xmlns="" val="3947932820"/>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28</a:t>
            </a:fld>
            <a:endParaRPr lang="en-US"/>
          </a:p>
        </p:txBody>
      </p:sp>
      <p:sp>
        <p:nvSpPr>
          <p:cNvPr id="3" name="Rectangle 2"/>
          <p:cNvSpPr/>
          <p:nvPr/>
        </p:nvSpPr>
        <p:spPr>
          <a:xfrm>
            <a:off x="529761" y="548706"/>
            <a:ext cx="7470949" cy="44627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 PROGRAMME 1: ADMINISTRATION </a:t>
            </a:r>
            <a:r>
              <a:rPr lang="en-US" sz="2300" b="1" dirty="0" smtClean="0">
                <a:latin typeface="Arial" panose="020B0604020202020204" pitchFamily="34" charset="0"/>
                <a:cs typeface="Arial" panose="020B0604020202020204" pitchFamily="34" charset="0"/>
              </a:rPr>
              <a:t>(CONT...)</a:t>
            </a:r>
            <a:endParaRPr lang="en-ZA" sz="2300" b="1" dirty="0">
              <a:latin typeface="Arial" panose="020B0604020202020204" pitchFamily="34" charset="0"/>
              <a:cs typeface="Arial" panose="020B0604020202020204" pitchFamily="34" charset="0"/>
            </a:endParaRPr>
          </a:p>
        </p:txBody>
      </p:sp>
      <p:sp>
        <p:nvSpPr>
          <p:cNvPr id="6" name="Rectangle 5"/>
          <p:cNvSpPr/>
          <p:nvPr/>
        </p:nvSpPr>
        <p:spPr>
          <a:xfrm>
            <a:off x="162323" y="1155472"/>
            <a:ext cx="8856989" cy="369332"/>
          </a:xfrm>
          <a:prstGeom prst="rect">
            <a:avLst/>
          </a:prstGeom>
        </p:spPr>
        <p:txBody>
          <a:bodyPr wrap="square">
            <a:spAutoFit/>
          </a:bodyPr>
          <a:lstStyle/>
          <a:p>
            <a:r>
              <a:rPr lang="en-ZA" b="1" dirty="0">
                <a:latin typeface="Arial"/>
                <a:ea typeface="Calibri"/>
                <a:cs typeface="Times New Roman"/>
              </a:rPr>
              <a:t> </a:t>
            </a:r>
            <a:r>
              <a:rPr lang="en-US" b="1" dirty="0" err="1">
                <a:latin typeface="Arial"/>
                <a:ea typeface="Calibri"/>
                <a:cs typeface="Times New Roman"/>
              </a:rPr>
              <a:t>Programme</a:t>
            </a:r>
            <a:r>
              <a:rPr lang="en-US" b="1" dirty="0">
                <a:latin typeface="Arial"/>
                <a:ea typeface="Calibri"/>
                <a:cs typeface="Times New Roman"/>
              </a:rPr>
              <a:t> Performance Indicators and Annual Performance for 2019/20</a:t>
            </a:r>
            <a:endParaRPr lang="en-ZA" dirty="0"/>
          </a:p>
        </p:txBody>
      </p:sp>
      <p:graphicFrame>
        <p:nvGraphicFramePr>
          <p:cNvPr id="11" name="Table 10"/>
          <p:cNvGraphicFramePr>
            <a:graphicFrameLocks noGrp="1"/>
          </p:cNvGraphicFramePr>
          <p:nvPr>
            <p:extLst>
              <p:ext uri="{D42A27DB-BD31-4B8C-83A1-F6EECF244321}">
                <p14:modId xmlns:p14="http://schemas.microsoft.com/office/powerpoint/2010/main" xmlns="" val="3765143957"/>
              </p:ext>
            </p:extLst>
          </p:nvPr>
        </p:nvGraphicFramePr>
        <p:xfrm>
          <a:off x="0" y="1510215"/>
          <a:ext cx="9144000" cy="4938092"/>
        </p:xfrm>
        <a:graphic>
          <a:graphicData uri="http://schemas.openxmlformats.org/drawingml/2006/table">
            <a:tbl>
              <a:tblPr firstRow="1" bandRow="1">
                <a:tableStyleId>{5C22544A-7EE6-4342-B048-85BDC9FD1C3A}</a:tableStyleId>
              </a:tblPr>
              <a:tblGrid>
                <a:gridCol w="1268230">
                  <a:extLst>
                    <a:ext uri="{9D8B030D-6E8A-4147-A177-3AD203B41FA5}">
                      <a16:colId xmlns:a16="http://schemas.microsoft.com/office/drawing/2014/main" xmlns="" val="875456392"/>
                    </a:ext>
                  </a:extLst>
                </a:gridCol>
                <a:gridCol w="1137051">
                  <a:extLst>
                    <a:ext uri="{9D8B030D-6E8A-4147-A177-3AD203B41FA5}">
                      <a16:colId xmlns:a16="http://schemas.microsoft.com/office/drawing/2014/main" xmlns="" val="3043641594"/>
                    </a:ext>
                  </a:extLst>
                </a:gridCol>
                <a:gridCol w="1260226">
                  <a:extLst>
                    <a:ext uri="{9D8B030D-6E8A-4147-A177-3AD203B41FA5}">
                      <a16:colId xmlns:a16="http://schemas.microsoft.com/office/drawing/2014/main" xmlns="" val="606777966"/>
                    </a:ext>
                  </a:extLst>
                </a:gridCol>
                <a:gridCol w="1323691">
                  <a:extLst>
                    <a:ext uri="{9D8B030D-6E8A-4147-A177-3AD203B41FA5}">
                      <a16:colId xmlns:a16="http://schemas.microsoft.com/office/drawing/2014/main" xmlns="" val="4100427122"/>
                    </a:ext>
                  </a:extLst>
                </a:gridCol>
                <a:gridCol w="1097032">
                  <a:extLst>
                    <a:ext uri="{9D8B030D-6E8A-4147-A177-3AD203B41FA5}">
                      <a16:colId xmlns:a16="http://schemas.microsoft.com/office/drawing/2014/main" xmlns="" val="400423248"/>
                    </a:ext>
                  </a:extLst>
                </a:gridCol>
                <a:gridCol w="1528885">
                  <a:extLst>
                    <a:ext uri="{9D8B030D-6E8A-4147-A177-3AD203B41FA5}">
                      <a16:colId xmlns:a16="http://schemas.microsoft.com/office/drawing/2014/main" xmlns="" val="2646431410"/>
                    </a:ext>
                  </a:extLst>
                </a:gridCol>
                <a:gridCol w="1528885">
                  <a:extLst>
                    <a:ext uri="{9D8B030D-6E8A-4147-A177-3AD203B41FA5}">
                      <a16:colId xmlns:a16="http://schemas.microsoft.com/office/drawing/2014/main" xmlns="" val="2507718053"/>
                    </a:ext>
                  </a:extLst>
                </a:gridCol>
              </a:tblGrid>
              <a:tr h="984133">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Performance indicators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Baseline 2018/19</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Planned annual target 2019/20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Actual achievement 2019/20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Deviation from planned target to Actual Achievement for 2019/20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Comments on deviations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Performance Status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44225511"/>
                  </a:ext>
                </a:extLst>
              </a:tr>
              <a:tr h="275959">
                <a:tc gridSpan="7">
                  <a:txBody>
                    <a:bodyPr/>
                    <a:lstStyle/>
                    <a:p>
                      <a:pPr algn="ctr"/>
                      <a:r>
                        <a:rPr lang="en-ZA" sz="1400" b="1" kern="1200" dirty="0" smtClean="0">
                          <a:solidFill>
                            <a:schemeClr val="dk1"/>
                          </a:solidFill>
                          <a:effectLst/>
                          <a:latin typeface="Arial Narrow" panose="020B0606020202030204" pitchFamily="34" charset="0"/>
                          <a:ea typeface="+mn-ea"/>
                          <a:cs typeface="+mn-cs"/>
                        </a:rPr>
                        <a:t>Sub-programme: Internal</a:t>
                      </a:r>
                      <a:r>
                        <a:rPr lang="en-ZA" sz="1400" b="1" kern="1200" baseline="0" dirty="0" smtClean="0">
                          <a:solidFill>
                            <a:schemeClr val="dk1"/>
                          </a:solidFill>
                          <a:effectLst/>
                          <a:latin typeface="Arial Narrow" panose="020B0606020202030204" pitchFamily="34" charset="0"/>
                          <a:ea typeface="+mn-ea"/>
                          <a:cs typeface="+mn-cs"/>
                        </a:rPr>
                        <a:t> Audit </a:t>
                      </a:r>
                      <a:endParaRPr lang="en-US" sz="1400" dirty="0">
                        <a:latin typeface="Arial Narrow" panose="020B0606020202030204" pitchFamily="34" charset="0"/>
                      </a:endParaRPr>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300" dirty="0">
                        <a:latin typeface="Arial Narrow" panose="020B0606020202030204" pitchFamily="34" charset="0"/>
                      </a:endParaRPr>
                    </a:p>
                  </a:txBody>
                  <a:tcPr/>
                </a:tc>
                <a:extLst>
                  <a:ext uri="{0D108BD9-81ED-4DB2-BD59-A6C34878D82A}">
                    <a16:rowId xmlns:a16="http://schemas.microsoft.com/office/drawing/2014/main" xmlns="" val="2558431625"/>
                  </a:ext>
                </a:extLst>
              </a:tr>
              <a:tr h="1104866">
                <a:tc>
                  <a:txBody>
                    <a:bodyPr/>
                    <a:lstStyle/>
                    <a:p>
                      <a:pPr marL="0" marR="0">
                        <a:lnSpc>
                          <a:spcPct val="107000"/>
                        </a:lnSpc>
                        <a:spcBef>
                          <a:spcPts val="0"/>
                        </a:spcBef>
                        <a:spcAft>
                          <a:spcPts val="100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1.8 Percentage </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of internal audit projects completed in line with the approved Annual Audit Plan.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100%</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(23 of 23)</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100%</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97%</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(30 of 31)</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3%</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(1 of 31)</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GB" sz="1200" dirty="0">
                          <a:effectLst/>
                          <a:latin typeface="Arial Narrow" panose="020B0606020202030204" pitchFamily="34" charset="0"/>
                          <a:ea typeface="Times New Roman" panose="02020603050405020304" pitchFamily="18" charset="0"/>
                          <a:cs typeface="Times New Roman" panose="02020603050405020304" pitchFamily="18" charset="0"/>
                        </a:rPr>
                        <a:t>Compliance audit project was not completed due to COVID–19 lockdown restrictions.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87795754"/>
                  </a:ext>
                </a:extLst>
              </a:tr>
              <a:tr h="268751">
                <a:tc gridSpan="7">
                  <a:txBody>
                    <a:bodyPr/>
                    <a:lstStyle/>
                    <a:p>
                      <a:pPr marL="0" marR="0" indent="0" algn="ctr" defTabSz="457200" rtl="0" eaLnBrk="1" fontAlgn="auto" latinLnBrk="0" hangingPunct="1">
                        <a:lnSpc>
                          <a:spcPct val="107000"/>
                        </a:lnSpc>
                        <a:spcBef>
                          <a:spcPts val="0"/>
                        </a:spcBef>
                        <a:spcAft>
                          <a:spcPts val="1000"/>
                        </a:spcAft>
                        <a:buClrTx/>
                        <a:buSzTx/>
                        <a:buFontTx/>
                        <a:buNone/>
                        <a:tabLst/>
                        <a:defRPr/>
                      </a:pPr>
                      <a:r>
                        <a:rPr lang="en-ZA" sz="1400" b="1" kern="1200" dirty="0" smtClean="0">
                          <a:solidFill>
                            <a:schemeClr val="dk1"/>
                          </a:solidFill>
                          <a:effectLst/>
                          <a:latin typeface="Arial Narrow" panose="020B0606020202030204" pitchFamily="34" charset="0"/>
                          <a:ea typeface="+mn-ea"/>
                          <a:cs typeface="+mn-cs"/>
                        </a:rPr>
                        <a:t>Sub-programme: Finance Administration </a:t>
                      </a:r>
                      <a:r>
                        <a:rPr lang="en-ZA" sz="1400" b="1" kern="1200" baseline="0" dirty="0" smtClean="0">
                          <a:solidFill>
                            <a:schemeClr val="dk1"/>
                          </a:solidFill>
                          <a:effectLst/>
                          <a:latin typeface="Arial Narrow" panose="020B0606020202030204" pitchFamily="34" charset="0"/>
                          <a:ea typeface="+mn-ea"/>
                          <a:cs typeface="+mn-cs"/>
                        </a:rPr>
                        <a:t> </a:t>
                      </a:r>
                      <a:r>
                        <a:rPr lang="en-ZA" sz="1400" b="1" kern="1200" dirty="0" smtClean="0">
                          <a:solidFill>
                            <a:schemeClr val="dk1"/>
                          </a:solidFill>
                          <a:effectLst/>
                          <a:latin typeface="Arial Narrow" panose="020B0606020202030204" pitchFamily="34" charset="0"/>
                          <a:ea typeface="+mn-ea"/>
                          <a:cs typeface="+mn-cs"/>
                        </a:rPr>
                        <a:t> </a:t>
                      </a:r>
                    </a:p>
                  </a:txBody>
                  <a:tcPr marL="68580" marR="68580" marT="0" marB="0"/>
                </a:tc>
                <a:tc hMerge="1">
                  <a:txBody>
                    <a:bodyPr/>
                    <a:lstStyle/>
                    <a:p>
                      <a:pPr marL="0" marR="0">
                        <a:lnSpc>
                          <a:spcPct val="107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ctr" defTabSz="457200" rtl="0" eaLnBrk="1" fontAlgn="auto" latinLnBrk="0" hangingPunct="1">
                        <a:lnSpc>
                          <a:spcPct val="107000"/>
                        </a:lnSpc>
                        <a:spcBef>
                          <a:spcPts val="0"/>
                        </a:spcBef>
                        <a:spcAft>
                          <a:spcPts val="1000"/>
                        </a:spcAft>
                        <a:buClrTx/>
                        <a:buSzTx/>
                        <a:buFontTx/>
                        <a:buNone/>
                        <a:tabLst/>
                        <a:defRPr/>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14310526"/>
                  </a:ext>
                </a:extLst>
              </a:tr>
              <a:tr h="1104866">
                <a:tc>
                  <a:txBody>
                    <a:bodyPr/>
                    <a:lstStyle/>
                    <a:p>
                      <a:pPr marL="0" marR="0">
                        <a:lnSpc>
                          <a:spcPct val="107000"/>
                        </a:lnSpc>
                        <a:spcBef>
                          <a:spcPts val="0"/>
                        </a:spcBef>
                        <a:spcAft>
                          <a:spcPts val="100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1.9 Number </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of compliant financial performance reports submitted within the prescribed timelines.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12</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12</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12</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N/A</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04301879"/>
                  </a:ext>
                </a:extLst>
              </a:tr>
              <a:tr h="964497">
                <a:tc>
                  <a:txBody>
                    <a:bodyPr/>
                    <a:lstStyle/>
                    <a:p>
                      <a:pPr marL="0" marR="0">
                        <a:lnSpc>
                          <a:spcPct val="107000"/>
                        </a:lnSpc>
                        <a:spcBef>
                          <a:spcPts val="0"/>
                        </a:spcBef>
                        <a:spcAft>
                          <a:spcPts val="100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1.10 Number </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of asset registers produced in line with the prescripts.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2</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2</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2</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N/A</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72730143"/>
                  </a:ext>
                </a:extLst>
              </a:tr>
            </a:tbl>
          </a:graphicData>
        </a:graphic>
      </p:graphicFrame>
      <p:pic>
        <p:nvPicPr>
          <p:cNvPr id="4" name="Picture 3"/>
          <p:cNvPicPr>
            <a:picLocks noChangeAspect="1"/>
          </p:cNvPicPr>
          <p:nvPr/>
        </p:nvPicPr>
        <p:blipFill>
          <a:blip r:embed="rId3"/>
          <a:stretch>
            <a:fillRect/>
          </a:stretch>
        </p:blipFill>
        <p:spPr>
          <a:xfrm>
            <a:off x="8112365" y="2941278"/>
            <a:ext cx="566977" cy="487722"/>
          </a:xfrm>
          <a:prstGeom prst="rect">
            <a:avLst/>
          </a:prstGeom>
        </p:spPr>
      </p:pic>
      <p:pic>
        <p:nvPicPr>
          <p:cNvPr id="5" name="Picture 4"/>
          <p:cNvPicPr>
            <a:picLocks noChangeAspect="1"/>
          </p:cNvPicPr>
          <p:nvPr/>
        </p:nvPicPr>
        <p:blipFill>
          <a:blip r:embed="rId4"/>
          <a:stretch>
            <a:fillRect/>
          </a:stretch>
        </p:blipFill>
        <p:spPr>
          <a:xfrm>
            <a:off x="8133702" y="4420448"/>
            <a:ext cx="524301" cy="518205"/>
          </a:xfrm>
          <a:prstGeom prst="rect">
            <a:avLst/>
          </a:prstGeom>
        </p:spPr>
      </p:pic>
      <p:pic>
        <p:nvPicPr>
          <p:cNvPr id="7" name="Picture 6"/>
          <p:cNvPicPr>
            <a:picLocks noChangeAspect="1"/>
          </p:cNvPicPr>
          <p:nvPr/>
        </p:nvPicPr>
        <p:blipFill>
          <a:blip r:embed="rId4"/>
          <a:stretch>
            <a:fillRect/>
          </a:stretch>
        </p:blipFill>
        <p:spPr>
          <a:xfrm>
            <a:off x="8133702" y="5670998"/>
            <a:ext cx="524301" cy="518205"/>
          </a:xfrm>
          <a:prstGeom prst="rect">
            <a:avLst/>
          </a:prstGeom>
        </p:spPr>
      </p:pic>
    </p:spTree>
    <p:extLst>
      <p:ext uri="{BB962C8B-B14F-4D97-AF65-F5344CB8AC3E}">
        <p14:creationId xmlns:p14="http://schemas.microsoft.com/office/powerpoint/2010/main" xmlns="" val="130652566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29</a:t>
            </a:fld>
            <a:endParaRPr lang="en-US"/>
          </a:p>
        </p:txBody>
      </p:sp>
      <p:sp>
        <p:nvSpPr>
          <p:cNvPr id="3" name="Rectangle 2"/>
          <p:cNvSpPr/>
          <p:nvPr/>
        </p:nvSpPr>
        <p:spPr>
          <a:xfrm>
            <a:off x="390607" y="1572397"/>
            <a:ext cx="8400422" cy="3697422"/>
          </a:xfrm>
          <a:prstGeom prst="rect">
            <a:avLst/>
          </a:prstGeom>
          <a:solidFill>
            <a:schemeClr val="tx2">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a:spAutoFit/>
          </a:bodyPr>
          <a:lstStyle/>
          <a:p>
            <a:pPr marL="57150" algn="ctr">
              <a:spcBef>
                <a:spcPct val="20000"/>
              </a:spcBef>
              <a:spcAft>
                <a:spcPts val="500"/>
              </a:spcAft>
              <a:defRPr/>
            </a:pPr>
            <a:endParaRPr lang="en-US" sz="3200" b="1" cap="all" dirty="0" smtClean="0">
              <a:latin typeface="Arial" panose="020B0604020202020204" pitchFamily="34" charset="0"/>
              <a:ea typeface="+mj-ea"/>
              <a:cs typeface="Arial" panose="020B0604020202020204" pitchFamily="34" charset="0"/>
            </a:endParaRPr>
          </a:p>
          <a:p>
            <a:pPr marL="57150" algn="ctr">
              <a:spcBef>
                <a:spcPct val="20000"/>
              </a:spcBef>
              <a:spcAft>
                <a:spcPts val="500"/>
              </a:spcAft>
              <a:defRPr/>
            </a:pPr>
            <a:r>
              <a:rPr lang="en-US" sz="3200" b="1" cap="all" dirty="0" smtClean="0">
                <a:latin typeface="Arial" panose="020B0604020202020204" pitchFamily="34" charset="0"/>
                <a:ea typeface="+mj-ea"/>
                <a:cs typeface="Arial" panose="020B0604020202020204" pitchFamily="34" charset="0"/>
              </a:rPr>
              <a:t>PROGRAMME  PERFORMANCE</a:t>
            </a:r>
          </a:p>
          <a:p>
            <a:pPr marL="57150" algn="ctr">
              <a:spcBef>
                <a:spcPct val="20000"/>
              </a:spcBef>
              <a:spcAft>
                <a:spcPts val="500"/>
              </a:spcAft>
              <a:defRPr/>
            </a:pPr>
            <a:endParaRPr lang="en-US" sz="3200" b="1" cap="all" dirty="0">
              <a:latin typeface="Arial" panose="020B0604020202020204" pitchFamily="34" charset="0"/>
              <a:ea typeface="+mj-ea"/>
              <a:cs typeface="Arial" panose="020B0604020202020204" pitchFamily="34" charset="0"/>
            </a:endParaRPr>
          </a:p>
          <a:p>
            <a:pPr marL="57150" algn="ctr">
              <a:spcBef>
                <a:spcPct val="20000"/>
              </a:spcBef>
              <a:spcAft>
                <a:spcPts val="500"/>
              </a:spcAft>
              <a:defRPr/>
            </a:pPr>
            <a:r>
              <a:rPr lang="en-US" sz="3200" b="1" cap="all" dirty="0" smtClean="0">
                <a:latin typeface="Arial" panose="020B0604020202020204" pitchFamily="34" charset="0"/>
                <a:ea typeface="+mj-ea"/>
                <a:cs typeface="Arial" panose="020B0604020202020204" pitchFamily="34" charset="0"/>
              </a:rPr>
              <a:t>PROGRAMME </a:t>
            </a:r>
            <a:r>
              <a:rPr lang="en-US" sz="3200" b="1" cap="all" dirty="0">
                <a:latin typeface="Arial" panose="020B0604020202020204" pitchFamily="34" charset="0"/>
                <a:ea typeface="+mj-ea"/>
                <a:cs typeface="Arial" panose="020B0604020202020204" pitchFamily="34" charset="0"/>
              </a:rPr>
              <a:t>2</a:t>
            </a:r>
            <a:r>
              <a:rPr lang="en-US" sz="3200" b="1" cap="all" dirty="0" smtClean="0">
                <a:latin typeface="Arial" panose="020B0604020202020204" pitchFamily="34" charset="0"/>
                <a:ea typeface="+mj-ea"/>
                <a:cs typeface="Arial" panose="020B0604020202020204" pitchFamily="34" charset="0"/>
              </a:rPr>
              <a:t>: SUPERIOR </a:t>
            </a:r>
            <a:r>
              <a:rPr lang="en-US" sz="3200" b="1" cap="all" dirty="0">
                <a:latin typeface="Arial" panose="020B0604020202020204" pitchFamily="34" charset="0"/>
                <a:ea typeface="+mj-ea"/>
                <a:cs typeface="Arial" panose="020B0604020202020204" pitchFamily="34" charset="0"/>
              </a:rPr>
              <a:t>COURT </a:t>
            </a:r>
            <a:r>
              <a:rPr lang="en-US" sz="3200" b="1" cap="all" dirty="0" smtClean="0">
                <a:latin typeface="Arial" panose="020B0604020202020204" pitchFamily="34" charset="0"/>
                <a:ea typeface="+mj-ea"/>
                <a:cs typeface="Arial" panose="020B0604020202020204" pitchFamily="34" charset="0"/>
              </a:rPr>
              <a:t>SERVICES</a:t>
            </a:r>
          </a:p>
          <a:p>
            <a:pPr marL="57150" lvl="0" algn="ctr">
              <a:spcBef>
                <a:spcPct val="20000"/>
              </a:spcBef>
              <a:spcAft>
                <a:spcPts val="500"/>
              </a:spcAft>
              <a:defRPr/>
            </a:pPr>
            <a:endParaRPr lang="en-US" sz="3200" b="1" cap="all"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4132517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3</a:t>
            </a:fld>
            <a:endParaRPr lang="en-US"/>
          </a:p>
        </p:txBody>
      </p:sp>
      <p:sp>
        <p:nvSpPr>
          <p:cNvPr id="3" name="Rectangle 2"/>
          <p:cNvSpPr/>
          <p:nvPr/>
        </p:nvSpPr>
        <p:spPr>
          <a:xfrm>
            <a:off x="484481" y="522952"/>
            <a:ext cx="7394245" cy="446276"/>
          </a:xfrm>
          <a:prstGeom prst="rect">
            <a:avLst/>
          </a:prstGeom>
          <a:solidFill>
            <a:schemeClr val="tx2">
              <a:lumMod val="20000"/>
              <a:lumOff val="80000"/>
            </a:schemeClr>
          </a:solidFill>
          <a:ln>
            <a:solidFill>
              <a:schemeClr val="tx2">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ZA" sz="2300" b="1" dirty="0">
                <a:latin typeface="Arial" panose="020B0604020202020204" pitchFamily="34" charset="0"/>
                <a:cs typeface="Arial" panose="020B0604020202020204" pitchFamily="34" charset="0"/>
              </a:rPr>
              <a:t>PURPOSE OF THE PRESENTATION</a:t>
            </a:r>
          </a:p>
        </p:txBody>
      </p:sp>
      <p:sp>
        <p:nvSpPr>
          <p:cNvPr id="4" name="Rectangle 3"/>
          <p:cNvSpPr/>
          <p:nvPr/>
        </p:nvSpPr>
        <p:spPr>
          <a:xfrm>
            <a:off x="484480" y="1306980"/>
            <a:ext cx="7758975" cy="1605568"/>
          </a:xfrm>
          <a:prstGeom prst="rect">
            <a:avLst/>
          </a:prstGeom>
        </p:spPr>
        <p:txBody>
          <a:bodyPr wrap="square">
            <a:spAutoFit/>
          </a:bodyPr>
          <a:lstStyle/>
          <a:p>
            <a:pPr marL="285750" indent="-285750">
              <a:spcAft>
                <a:spcPts val="500"/>
              </a:spcAft>
              <a:buFont typeface="Wingdings" panose="05000000000000000000" pitchFamily="2" charset="2"/>
              <a:buChar char="q"/>
              <a:defRPr/>
            </a:pPr>
            <a:r>
              <a:rPr lang="en-ZA" dirty="0">
                <a:latin typeface="Arial" panose="020B0604020202020204" pitchFamily="34" charset="0"/>
                <a:cs typeface="Arial" panose="020B0604020202020204" pitchFamily="34" charset="0"/>
              </a:rPr>
              <a:t>To provide an overview of the OCJ </a:t>
            </a:r>
            <a:r>
              <a:rPr lang="en-ZA" dirty="0" smtClean="0">
                <a:latin typeface="Arial" panose="020B0604020202020204" pitchFamily="34" charset="0"/>
                <a:cs typeface="Arial" panose="020B0604020202020204" pitchFamily="34" charset="0"/>
              </a:rPr>
              <a:t>2019/20 </a:t>
            </a:r>
            <a:r>
              <a:rPr lang="en-ZA" dirty="0">
                <a:latin typeface="Arial" panose="020B0604020202020204" pitchFamily="34" charset="0"/>
                <a:cs typeface="Arial" panose="020B0604020202020204" pitchFamily="34" charset="0"/>
              </a:rPr>
              <a:t>Annual </a:t>
            </a:r>
            <a:r>
              <a:rPr lang="en-ZA" dirty="0" smtClean="0">
                <a:latin typeface="Arial" panose="020B0604020202020204" pitchFamily="34" charset="0"/>
                <a:cs typeface="Arial" panose="020B0604020202020204" pitchFamily="34" charset="0"/>
              </a:rPr>
              <a:t>Report.</a:t>
            </a:r>
          </a:p>
          <a:p>
            <a:pPr marL="285750" indent="-285750">
              <a:spcAft>
                <a:spcPts val="500"/>
              </a:spcAft>
              <a:buFont typeface="Wingdings" panose="05000000000000000000" pitchFamily="2" charset="2"/>
              <a:buChar char="q"/>
              <a:defRPr/>
            </a:pPr>
            <a:endParaRPr lang="en-ZA" dirty="0">
              <a:latin typeface="Arial" panose="020B0604020202020204" pitchFamily="34" charset="0"/>
              <a:cs typeface="Arial" panose="020B0604020202020204" pitchFamily="34" charset="0"/>
            </a:endParaRPr>
          </a:p>
          <a:p>
            <a:pPr marL="285750" indent="-285750">
              <a:lnSpc>
                <a:spcPct val="150000"/>
              </a:lnSpc>
              <a:spcAft>
                <a:spcPts val="500"/>
              </a:spcAft>
              <a:buFont typeface="Wingdings" panose="05000000000000000000" pitchFamily="2" charset="2"/>
              <a:buChar char="q"/>
              <a:defRPr/>
            </a:pPr>
            <a:r>
              <a:rPr lang="en-ZA" dirty="0" smtClean="0">
                <a:latin typeface="Arial" panose="020B0604020202020204" pitchFamily="34" charset="0"/>
                <a:cs typeface="Arial" panose="020B0604020202020204" pitchFamily="34" charset="0"/>
              </a:rPr>
              <a:t>To </a:t>
            </a:r>
            <a:r>
              <a:rPr lang="en-ZA" dirty="0">
                <a:latin typeface="Arial" panose="020B0604020202020204" pitchFamily="34" charset="0"/>
                <a:cs typeface="Arial" panose="020B0604020202020204" pitchFamily="34" charset="0"/>
              </a:rPr>
              <a:t>highlight major performance achievements of the OCJ during the </a:t>
            </a:r>
            <a:r>
              <a:rPr lang="en-ZA" dirty="0" smtClean="0">
                <a:latin typeface="Arial" panose="020B0604020202020204" pitchFamily="34" charset="0"/>
                <a:cs typeface="Arial" panose="020B0604020202020204" pitchFamily="34" charset="0"/>
              </a:rPr>
              <a:t>2019/20 </a:t>
            </a:r>
            <a:r>
              <a:rPr lang="en-ZA" dirty="0">
                <a:latin typeface="Arial" panose="020B0604020202020204" pitchFamily="34" charset="0"/>
                <a:cs typeface="Arial" panose="020B0604020202020204" pitchFamily="34" charset="0"/>
              </a:rPr>
              <a:t>financial year.</a:t>
            </a:r>
          </a:p>
        </p:txBody>
      </p:sp>
    </p:spTree>
    <p:extLst>
      <p:ext uri="{BB962C8B-B14F-4D97-AF65-F5344CB8AC3E}">
        <p14:creationId xmlns:p14="http://schemas.microsoft.com/office/powerpoint/2010/main" xmlns="" val="355578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30</a:t>
            </a:fld>
            <a:endParaRPr lang="en-US"/>
          </a:p>
        </p:txBody>
      </p:sp>
      <p:sp>
        <p:nvSpPr>
          <p:cNvPr id="3" name="Rectangle 2"/>
          <p:cNvSpPr/>
          <p:nvPr/>
        </p:nvSpPr>
        <p:spPr>
          <a:xfrm>
            <a:off x="777468" y="489503"/>
            <a:ext cx="7169499" cy="632715"/>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OVERVIEW OF PERFORMANCE: PROGRAMME 2 – SUPERIOR COURT SERVICES</a:t>
            </a:r>
          </a:p>
        </p:txBody>
      </p:sp>
      <p:sp>
        <p:nvSpPr>
          <p:cNvPr id="4" name="Rectangle 3"/>
          <p:cNvSpPr/>
          <p:nvPr/>
        </p:nvSpPr>
        <p:spPr>
          <a:xfrm>
            <a:off x="573000" y="1450877"/>
            <a:ext cx="8035636" cy="2446824"/>
          </a:xfrm>
          <a:prstGeom prst="rect">
            <a:avLst/>
          </a:prstGeom>
        </p:spPr>
        <p:txBody>
          <a:bodyPr wrap="square">
            <a:spAutoFit/>
          </a:bodyPr>
          <a:lstStyle/>
          <a:p>
            <a:pPr lvl="0" fontAlgn="t">
              <a:lnSpc>
                <a:spcPct val="150000"/>
              </a:lnSpc>
              <a:spcBef>
                <a:spcPct val="0"/>
              </a:spcBef>
              <a:spcAft>
                <a:spcPct val="0"/>
              </a:spcAft>
              <a:defRPr/>
            </a:pPr>
            <a:r>
              <a:rPr lang="en-US" b="1" dirty="0" err="1">
                <a:latin typeface="Arial" panose="020B0604020202020204" pitchFamily="34" charset="0"/>
                <a:cs typeface="Arial" panose="020B0604020202020204" pitchFamily="34" charset="0"/>
              </a:rPr>
              <a:t>Programme</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Superior </a:t>
            </a:r>
            <a:r>
              <a:rPr lang="en-US" b="1" dirty="0">
                <a:latin typeface="Arial" panose="020B0604020202020204" pitchFamily="34" charset="0"/>
                <a:cs typeface="Arial" panose="020B0604020202020204" pitchFamily="34" charset="0"/>
              </a:rPr>
              <a:t>Court Services </a:t>
            </a:r>
            <a:r>
              <a:rPr lang="en-ZA" dirty="0">
                <a:latin typeface="Arial" panose="020B0604020202020204" pitchFamily="34" charset="0"/>
                <a:cs typeface="Arial" panose="020B0604020202020204" pitchFamily="34" charset="0"/>
              </a:rPr>
              <a:t>had a total of 6 planned targets, of which </a:t>
            </a:r>
            <a:r>
              <a:rPr lang="en-ZA" dirty="0" smtClean="0">
                <a:latin typeface="Arial" panose="020B0604020202020204" pitchFamily="34" charset="0"/>
                <a:cs typeface="Arial" panose="020B0604020202020204" pitchFamily="34" charset="0"/>
              </a:rPr>
              <a:t>3 </a:t>
            </a:r>
            <a:r>
              <a:rPr lang="en-ZA" dirty="0">
                <a:latin typeface="Arial" panose="020B0604020202020204" pitchFamily="34" charset="0"/>
                <a:cs typeface="Arial" panose="020B0604020202020204" pitchFamily="34" charset="0"/>
              </a:rPr>
              <a:t>planned targets translating to 5</a:t>
            </a:r>
            <a:r>
              <a:rPr lang="en-ZA" dirty="0" smtClean="0">
                <a:latin typeface="Arial" panose="020B0604020202020204" pitchFamily="34" charset="0"/>
                <a:cs typeface="Arial" panose="020B0604020202020204" pitchFamily="34" charset="0"/>
              </a:rPr>
              <a:t>0</a:t>
            </a:r>
            <a:r>
              <a:rPr lang="en-ZA" dirty="0">
                <a:latin typeface="Arial" panose="020B0604020202020204" pitchFamily="34" charset="0"/>
                <a:cs typeface="Arial" panose="020B0604020202020204" pitchFamily="34" charset="0"/>
              </a:rPr>
              <a:t>% were achieved.</a:t>
            </a:r>
          </a:p>
          <a:p>
            <a:pPr marL="342900" lvl="0" indent="-342900" fontAlgn="t">
              <a:lnSpc>
                <a:spcPct val="150000"/>
              </a:lnSpc>
              <a:spcBef>
                <a:spcPct val="0"/>
              </a:spcBef>
              <a:spcAft>
                <a:spcPct val="0"/>
              </a:spcAft>
              <a:buFont typeface="Wingdings" panose="05000000000000000000" pitchFamily="2" charset="2"/>
              <a:buChar char="q"/>
              <a:defRPr/>
            </a:pPr>
            <a:endParaRPr lang="en-ZA" dirty="0">
              <a:latin typeface="Arial" panose="020B0604020202020204" pitchFamily="34" charset="0"/>
              <a:cs typeface="Arial" panose="020B0604020202020204" pitchFamily="34" charset="0"/>
            </a:endParaRPr>
          </a:p>
          <a:p>
            <a:pPr fontAlgn="t">
              <a:spcBef>
                <a:spcPct val="0"/>
              </a:spcBef>
              <a:spcAft>
                <a:spcPct val="0"/>
              </a:spcAft>
              <a:defRPr/>
            </a:pPr>
            <a:r>
              <a:rPr lang="en-ZA" b="1" dirty="0">
                <a:latin typeface="Arial" panose="020B0604020202020204" pitchFamily="34" charset="0"/>
                <a:cs typeface="Arial" panose="020B0604020202020204" pitchFamily="34" charset="0"/>
              </a:rPr>
              <a:t>Performance per </a:t>
            </a:r>
            <a:r>
              <a:rPr lang="en-ZA" b="1" dirty="0" smtClean="0">
                <a:latin typeface="Arial" panose="020B0604020202020204" pitchFamily="34" charset="0"/>
                <a:cs typeface="Arial" panose="020B0604020202020204" pitchFamily="34" charset="0"/>
              </a:rPr>
              <a:t>sub-programmes</a:t>
            </a:r>
            <a:endParaRPr lang="en-ZA" b="1" dirty="0">
              <a:latin typeface="Arial" panose="020B0604020202020204" pitchFamily="34" charset="0"/>
              <a:cs typeface="Arial" panose="020B0604020202020204" pitchFamily="34" charset="0"/>
            </a:endParaRPr>
          </a:p>
          <a:p>
            <a:pPr marL="342900" indent="-342900" fontAlgn="t">
              <a:lnSpc>
                <a:spcPct val="150000"/>
              </a:lnSpc>
              <a:spcBef>
                <a:spcPct val="0"/>
              </a:spcBef>
              <a:spcAft>
                <a:spcPct val="0"/>
              </a:spcAft>
              <a:buFont typeface="Wingdings" panose="05000000000000000000" pitchFamily="2" charset="2"/>
              <a:buChar char="q"/>
              <a:defRPr/>
            </a:pPr>
            <a:r>
              <a:rPr lang="en-ZA" dirty="0">
                <a:latin typeface="Arial" panose="020B0604020202020204" pitchFamily="34" charset="0"/>
                <a:cs typeface="Arial" panose="020B0604020202020204" pitchFamily="34" charset="0"/>
              </a:rPr>
              <a:t>Administration of Superior Courts achieved 5</a:t>
            </a:r>
            <a:r>
              <a:rPr lang="en-ZA" dirty="0" smtClean="0">
                <a:latin typeface="Arial" panose="020B0604020202020204" pitchFamily="34" charset="0"/>
                <a:cs typeface="Arial" panose="020B0604020202020204" pitchFamily="34" charset="0"/>
              </a:rPr>
              <a:t>0</a:t>
            </a:r>
            <a:r>
              <a:rPr lang="en-ZA" dirty="0">
                <a:latin typeface="Arial" panose="020B0604020202020204" pitchFamily="34" charset="0"/>
                <a:cs typeface="Arial" panose="020B0604020202020204" pitchFamily="34" charset="0"/>
              </a:rPr>
              <a:t>% </a:t>
            </a:r>
            <a:r>
              <a:rPr lang="en-ZA" dirty="0" smtClean="0">
                <a:latin typeface="Arial" panose="020B0604020202020204" pitchFamily="34" charset="0"/>
                <a:cs typeface="Arial" panose="020B0604020202020204" pitchFamily="34" charset="0"/>
              </a:rPr>
              <a:t>(3 </a:t>
            </a:r>
            <a:r>
              <a:rPr lang="en-ZA" dirty="0">
                <a:latin typeface="Arial" panose="020B0604020202020204" pitchFamily="34" charset="0"/>
                <a:cs typeface="Arial" panose="020B0604020202020204" pitchFamily="34" charset="0"/>
              </a:rPr>
              <a:t>of 6) of its annual targets.</a:t>
            </a:r>
          </a:p>
        </p:txBody>
      </p:sp>
    </p:spTree>
    <p:extLst>
      <p:ext uri="{BB962C8B-B14F-4D97-AF65-F5344CB8AC3E}">
        <p14:creationId xmlns:p14="http://schemas.microsoft.com/office/powerpoint/2010/main" xmlns="" val="256888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31</a:t>
            </a:fld>
            <a:endParaRPr lang="en-US"/>
          </a:p>
        </p:txBody>
      </p:sp>
      <p:sp>
        <p:nvSpPr>
          <p:cNvPr id="3" name="Rectangle 2"/>
          <p:cNvSpPr/>
          <p:nvPr/>
        </p:nvSpPr>
        <p:spPr>
          <a:xfrm>
            <a:off x="605457" y="577650"/>
            <a:ext cx="7300127" cy="44627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PROGRAMME 2 : SUPERIOR COURT SERVICES</a:t>
            </a:r>
          </a:p>
        </p:txBody>
      </p:sp>
      <p:sp>
        <p:nvSpPr>
          <p:cNvPr id="4" name="Rectangle 2"/>
          <p:cNvSpPr>
            <a:spLocks noChangeArrowheads="1"/>
          </p:cNvSpPr>
          <p:nvPr/>
        </p:nvSpPr>
        <p:spPr bwMode="auto">
          <a:xfrm>
            <a:off x="296427" y="1209476"/>
            <a:ext cx="6495015" cy="368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ZA" altLang="en-US" b="1" dirty="0">
                <a:latin typeface="Arial"/>
                <a:ea typeface="Calibri"/>
                <a:cs typeface="Times New Roman"/>
              </a:rPr>
              <a:t>Strategic Objectives and Annual Performance for </a:t>
            </a:r>
            <a:r>
              <a:rPr lang="en-ZA" altLang="en-US" b="1" dirty="0" smtClean="0">
                <a:latin typeface="Arial"/>
                <a:ea typeface="Calibri"/>
                <a:cs typeface="Times New Roman"/>
              </a:rPr>
              <a:t>2019/20</a:t>
            </a:r>
            <a:endParaRPr lang="en-ZA" altLang="en-US" b="1" dirty="0">
              <a:latin typeface="Arial"/>
              <a:ea typeface="Calibri"/>
              <a:cs typeface="Times New Roman"/>
            </a:endParaRPr>
          </a:p>
        </p:txBody>
      </p:sp>
      <p:graphicFrame>
        <p:nvGraphicFramePr>
          <p:cNvPr id="7" name="Table 6"/>
          <p:cNvGraphicFramePr>
            <a:graphicFrameLocks noGrp="1"/>
          </p:cNvGraphicFramePr>
          <p:nvPr>
            <p:extLst>
              <p:ext uri="{D42A27DB-BD31-4B8C-83A1-F6EECF244321}">
                <p14:modId xmlns:p14="http://schemas.microsoft.com/office/powerpoint/2010/main" xmlns="" val="281924128"/>
              </p:ext>
            </p:extLst>
          </p:nvPr>
        </p:nvGraphicFramePr>
        <p:xfrm>
          <a:off x="-8" y="1707468"/>
          <a:ext cx="9144008" cy="3281861"/>
        </p:xfrm>
        <a:graphic>
          <a:graphicData uri="http://schemas.openxmlformats.org/drawingml/2006/table">
            <a:tbl>
              <a:tblPr firstRow="1" bandRow="1">
                <a:tableStyleId>{5C22544A-7EE6-4342-B048-85BDC9FD1C3A}</a:tableStyleId>
              </a:tblPr>
              <a:tblGrid>
                <a:gridCol w="1143001">
                  <a:extLst>
                    <a:ext uri="{9D8B030D-6E8A-4147-A177-3AD203B41FA5}">
                      <a16:colId xmlns:a16="http://schemas.microsoft.com/office/drawing/2014/main" xmlns="" val="3092161471"/>
                    </a:ext>
                  </a:extLst>
                </a:gridCol>
                <a:gridCol w="1143001">
                  <a:extLst>
                    <a:ext uri="{9D8B030D-6E8A-4147-A177-3AD203B41FA5}">
                      <a16:colId xmlns:a16="http://schemas.microsoft.com/office/drawing/2014/main" xmlns="" val="1660182134"/>
                    </a:ext>
                  </a:extLst>
                </a:gridCol>
                <a:gridCol w="1143001">
                  <a:extLst>
                    <a:ext uri="{9D8B030D-6E8A-4147-A177-3AD203B41FA5}">
                      <a16:colId xmlns:a16="http://schemas.microsoft.com/office/drawing/2014/main" xmlns="" val="3971665203"/>
                    </a:ext>
                  </a:extLst>
                </a:gridCol>
                <a:gridCol w="1143001">
                  <a:extLst>
                    <a:ext uri="{9D8B030D-6E8A-4147-A177-3AD203B41FA5}">
                      <a16:colId xmlns:a16="http://schemas.microsoft.com/office/drawing/2014/main" xmlns="" val="2945678027"/>
                    </a:ext>
                  </a:extLst>
                </a:gridCol>
                <a:gridCol w="1143001">
                  <a:extLst>
                    <a:ext uri="{9D8B030D-6E8A-4147-A177-3AD203B41FA5}">
                      <a16:colId xmlns:a16="http://schemas.microsoft.com/office/drawing/2014/main" xmlns="" val="627386570"/>
                    </a:ext>
                  </a:extLst>
                </a:gridCol>
                <a:gridCol w="1143001">
                  <a:extLst>
                    <a:ext uri="{9D8B030D-6E8A-4147-A177-3AD203B41FA5}">
                      <a16:colId xmlns:a16="http://schemas.microsoft.com/office/drawing/2014/main" xmlns="" val="3612899757"/>
                    </a:ext>
                  </a:extLst>
                </a:gridCol>
                <a:gridCol w="1143001">
                  <a:extLst>
                    <a:ext uri="{9D8B030D-6E8A-4147-A177-3AD203B41FA5}">
                      <a16:colId xmlns:a16="http://schemas.microsoft.com/office/drawing/2014/main" xmlns="" val="2864120522"/>
                    </a:ext>
                  </a:extLst>
                </a:gridCol>
                <a:gridCol w="1143001">
                  <a:extLst>
                    <a:ext uri="{9D8B030D-6E8A-4147-A177-3AD203B41FA5}">
                      <a16:colId xmlns:a16="http://schemas.microsoft.com/office/drawing/2014/main" xmlns="" val="2703215458"/>
                    </a:ext>
                  </a:extLst>
                </a:gridCol>
              </a:tblGrid>
              <a:tr h="1228780">
                <a:tc>
                  <a:txBody>
                    <a:bodyPr/>
                    <a:lstStyle/>
                    <a:p>
                      <a:pPr marL="0" marR="0">
                        <a:lnSpc>
                          <a:spcPct val="115000"/>
                        </a:lnSpc>
                        <a:spcBef>
                          <a:spcPts val="0"/>
                        </a:spcBef>
                        <a:spcAft>
                          <a:spcPts val="1000"/>
                        </a:spcAft>
                      </a:pPr>
                      <a:r>
                        <a:rPr lang="en-ZA" sz="1400" b="1" dirty="0" smtClean="0">
                          <a:effectLst/>
                          <a:latin typeface="Arial Narrow" panose="020B0606020202030204" pitchFamily="34" charset="0"/>
                          <a:ea typeface="Calibri" panose="020F0502020204030204" pitchFamily="34" charset="0"/>
                          <a:cs typeface="Times New Roman" panose="02020603050405020304" pitchFamily="18" charset="0"/>
                        </a:rPr>
                        <a:t>Strategic Objective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Objective Indicators</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Baseline 2018/19</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Planned Annual Target 2019/20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Actual Achievement 2019/20</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Deviation from planned target to Actual Achievement for 2019/20</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400" b="1" dirty="0">
                          <a:effectLst/>
                          <a:latin typeface="Arial Narrow" panose="020B0606020202030204" pitchFamily="34" charset="0"/>
                          <a:ea typeface="Calibri" panose="020F0502020204030204" pitchFamily="34" charset="0"/>
                          <a:cs typeface="Times New Roman" panose="02020603050405020304" pitchFamily="18" charset="0"/>
                        </a:rPr>
                        <a:t>Comments on deviations</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smtClean="0">
                          <a:effectLst/>
                          <a:latin typeface="Arial Narrow" panose="020B0606020202030204" pitchFamily="34" charset="0"/>
                          <a:ea typeface="Calibri" panose="020F0502020204030204" pitchFamily="34" charset="0"/>
                          <a:cs typeface="Times New Roman" panose="02020603050405020304" pitchFamily="18" charset="0"/>
                        </a:rPr>
                        <a:t>Performance Status</a:t>
                      </a:r>
                    </a:p>
                    <a:p>
                      <a:pPr marL="0" marR="0">
                        <a:lnSpc>
                          <a:spcPct val="115000"/>
                        </a:lnSpc>
                        <a:spcBef>
                          <a:spcPts val="0"/>
                        </a:spcBef>
                        <a:spcAft>
                          <a:spcPts val="1000"/>
                        </a:spcAft>
                      </a:pP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27307458"/>
                  </a:ext>
                </a:extLst>
              </a:tr>
              <a:tr h="1809677">
                <a:tc>
                  <a:txBody>
                    <a:bodyPr/>
                    <a:lstStyle/>
                    <a:p>
                      <a:pPr marL="0" marR="0">
                        <a:lnSpc>
                          <a:spcPct val="107000"/>
                        </a:lnSpc>
                        <a:spcBef>
                          <a:spcPts val="0"/>
                        </a:spcBef>
                        <a:spcAft>
                          <a:spcPts val="100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2.1 Ensure </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the effective and efficient administration of the Superior Courts.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Percentage achievement of quasi-judicial targets.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97%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(98 122 of 101 342)</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a:effectLst/>
                          <a:latin typeface="Arial Narrow" panose="020B0606020202030204" pitchFamily="34" charset="0"/>
                          <a:ea typeface="Calibri" panose="020F0502020204030204" pitchFamily="34" charset="0"/>
                          <a:cs typeface="Times New Roman" panose="02020603050405020304" pitchFamily="18" charset="0"/>
                        </a:rPr>
                        <a:t>100%</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a:effectLst/>
                          <a:latin typeface="Arial Narrow" panose="020B0606020202030204" pitchFamily="34" charset="0"/>
                          <a:ea typeface="Calibri" panose="020F0502020204030204" pitchFamily="34" charset="0"/>
                          <a:cs typeface="Times New Roman" panose="02020603050405020304" pitchFamily="18" charset="0"/>
                        </a:rPr>
                        <a:t>98%</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1000"/>
                        </a:spcAft>
                      </a:pPr>
                      <a:r>
                        <a:rPr lang="en-ZA" sz="1200">
                          <a:effectLst/>
                          <a:latin typeface="Arial Narrow" panose="020B0606020202030204" pitchFamily="34" charset="0"/>
                          <a:ea typeface="Calibri" panose="020F0502020204030204" pitchFamily="34" charset="0"/>
                          <a:cs typeface="Times New Roman" panose="02020603050405020304" pitchFamily="18" charset="0"/>
                        </a:rPr>
                        <a:t>(94 323 of 96 018)</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a:effectLst/>
                          <a:latin typeface="Arial Narrow" panose="020B0606020202030204" pitchFamily="34" charset="0"/>
                          <a:ea typeface="Calibri" panose="020F0502020204030204" pitchFamily="34" charset="0"/>
                          <a:cs typeface="Times New Roman" panose="02020603050405020304" pitchFamily="18" charset="0"/>
                        </a:rPr>
                        <a:t>2%</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Number of applications referred back to litigants due to non-compliance with rules.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33555853"/>
                  </a:ext>
                </a:extLst>
              </a:tr>
            </a:tbl>
          </a:graphicData>
        </a:graphic>
      </p:graphicFrame>
      <p:pic>
        <p:nvPicPr>
          <p:cNvPr id="9" name="Picture 8"/>
          <p:cNvPicPr>
            <a:picLocks noChangeAspect="1"/>
          </p:cNvPicPr>
          <p:nvPr/>
        </p:nvPicPr>
        <p:blipFill>
          <a:blip r:embed="rId2"/>
          <a:stretch>
            <a:fillRect/>
          </a:stretch>
        </p:blipFill>
        <p:spPr>
          <a:xfrm>
            <a:off x="8278620" y="3348398"/>
            <a:ext cx="566977" cy="487722"/>
          </a:xfrm>
          <a:prstGeom prst="rect">
            <a:avLst/>
          </a:prstGeom>
        </p:spPr>
      </p:pic>
    </p:spTree>
    <p:extLst>
      <p:ext uri="{BB962C8B-B14F-4D97-AF65-F5344CB8AC3E}">
        <p14:creationId xmlns:p14="http://schemas.microsoft.com/office/powerpoint/2010/main" xmlns="" val="1610976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32</a:t>
            </a:fld>
            <a:endParaRPr lang="en-US"/>
          </a:p>
        </p:txBody>
      </p:sp>
      <p:sp>
        <p:nvSpPr>
          <p:cNvPr id="3" name="Rectangle 2"/>
          <p:cNvSpPr/>
          <p:nvPr/>
        </p:nvSpPr>
        <p:spPr>
          <a:xfrm>
            <a:off x="369809" y="401782"/>
            <a:ext cx="7641772" cy="63688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PROGRAMME 2 : SUPERIOR COURT SERVICES </a:t>
            </a:r>
            <a:r>
              <a:rPr lang="en-US" sz="2300" b="1" dirty="0" smtClean="0">
                <a:latin typeface="Arial" panose="020B0604020202020204" pitchFamily="34" charset="0"/>
                <a:cs typeface="Arial" panose="020B0604020202020204" pitchFamily="34" charset="0"/>
              </a:rPr>
              <a:t>(CONT…)</a:t>
            </a:r>
            <a:endParaRPr lang="en-US" sz="2300" b="1" dirty="0">
              <a:latin typeface="Arial" panose="020B0604020202020204" pitchFamily="34" charset="0"/>
              <a:cs typeface="Arial" panose="020B0604020202020204" pitchFamily="34" charset="0"/>
            </a:endParaRPr>
          </a:p>
        </p:txBody>
      </p:sp>
      <p:sp>
        <p:nvSpPr>
          <p:cNvPr id="4" name="Rectangle 3"/>
          <p:cNvSpPr/>
          <p:nvPr/>
        </p:nvSpPr>
        <p:spPr>
          <a:xfrm>
            <a:off x="0" y="1190609"/>
            <a:ext cx="8451273" cy="410882"/>
          </a:xfrm>
          <a:prstGeom prst="rect">
            <a:avLst/>
          </a:prstGeom>
        </p:spPr>
        <p:txBody>
          <a:bodyPr wrap="square">
            <a:spAutoFit/>
          </a:bodyPr>
          <a:lstStyle/>
          <a:p>
            <a:pPr algn="ctr">
              <a:lnSpc>
                <a:spcPct val="115000"/>
              </a:lnSpc>
              <a:spcAft>
                <a:spcPts val="1000"/>
              </a:spcAft>
            </a:pPr>
            <a:r>
              <a:rPr lang="en-US" b="1" dirty="0" err="1">
                <a:latin typeface="Arial" panose="020B0604020202020204" pitchFamily="34" charset="0"/>
                <a:ea typeface="Calibri" panose="020F0502020204030204" pitchFamily="34" charset="0"/>
                <a:cs typeface="Times New Roman" panose="02020603050405020304" pitchFamily="18" charset="0"/>
              </a:rPr>
              <a:t>Programme</a:t>
            </a:r>
            <a:r>
              <a:rPr lang="en-US" b="1" dirty="0">
                <a:latin typeface="Arial" panose="020B0604020202020204" pitchFamily="34" charset="0"/>
                <a:ea typeface="Calibri" panose="020F0502020204030204" pitchFamily="34" charset="0"/>
                <a:cs typeface="Times New Roman" panose="02020603050405020304" pitchFamily="18" charset="0"/>
              </a:rPr>
              <a:t> Performance Indicators and Annual Performance for 2019/20: </a:t>
            </a:r>
          </a:p>
        </p:txBody>
      </p:sp>
      <p:graphicFrame>
        <p:nvGraphicFramePr>
          <p:cNvPr id="12" name="Table 11"/>
          <p:cNvGraphicFramePr>
            <a:graphicFrameLocks noGrp="1"/>
          </p:cNvGraphicFramePr>
          <p:nvPr>
            <p:extLst>
              <p:ext uri="{D42A27DB-BD31-4B8C-83A1-F6EECF244321}">
                <p14:modId xmlns:p14="http://schemas.microsoft.com/office/powerpoint/2010/main" xmlns="" val="205843821"/>
              </p:ext>
            </p:extLst>
          </p:nvPr>
        </p:nvGraphicFramePr>
        <p:xfrm>
          <a:off x="-1" y="1678341"/>
          <a:ext cx="9144001" cy="4607516"/>
        </p:xfrm>
        <a:graphic>
          <a:graphicData uri="http://schemas.openxmlformats.org/drawingml/2006/table">
            <a:tbl>
              <a:tblPr firstRow="1" bandRow="1">
                <a:tableStyleId>{5C22544A-7EE6-4342-B048-85BDC9FD1C3A}</a:tableStyleId>
              </a:tblPr>
              <a:tblGrid>
                <a:gridCol w="1268230">
                  <a:extLst>
                    <a:ext uri="{9D8B030D-6E8A-4147-A177-3AD203B41FA5}">
                      <a16:colId xmlns:a16="http://schemas.microsoft.com/office/drawing/2014/main" xmlns="" val="875456392"/>
                    </a:ext>
                  </a:extLst>
                </a:gridCol>
                <a:gridCol w="1137051">
                  <a:extLst>
                    <a:ext uri="{9D8B030D-6E8A-4147-A177-3AD203B41FA5}">
                      <a16:colId xmlns:a16="http://schemas.microsoft.com/office/drawing/2014/main" xmlns="" val="3043641594"/>
                    </a:ext>
                  </a:extLst>
                </a:gridCol>
                <a:gridCol w="1260227">
                  <a:extLst>
                    <a:ext uri="{9D8B030D-6E8A-4147-A177-3AD203B41FA5}">
                      <a16:colId xmlns:a16="http://schemas.microsoft.com/office/drawing/2014/main" xmlns="" val="606777966"/>
                    </a:ext>
                  </a:extLst>
                </a:gridCol>
                <a:gridCol w="1323691">
                  <a:extLst>
                    <a:ext uri="{9D8B030D-6E8A-4147-A177-3AD203B41FA5}">
                      <a16:colId xmlns:a16="http://schemas.microsoft.com/office/drawing/2014/main" xmlns="" val="4100427122"/>
                    </a:ext>
                  </a:extLst>
                </a:gridCol>
                <a:gridCol w="1097032">
                  <a:extLst>
                    <a:ext uri="{9D8B030D-6E8A-4147-A177-3AD203B41FA5}">
                      <a16:colId xmlns:a16="http://schemas.microsoft.com/office/drawing/2014/main" xmlns="" val="400423248"/>
                    </a:ext>
                  </a:extLst>
                </a:gridCol>
                <a:gridCol w="1528885">
                  <a:extLst>
                    <a:ext uri="{9D8B030D-6E8A-4147-A177-3AD203B41FA5}">
                      <a16:colId xmlns:a16="http://schemas.microsoft.com/office/drawing/2014/main" xmlns="" val="2646431410"/>
                    </a:ext>
                  </a:extLst>
                </a:gridCol>
                <a:gridCol w="1528885">
                  <a:extLst>
                    <a:ext uri="{9D8B030D-6E8A-4147-A177-3AD203B41FA5}">
                      <a16:colId xmlns:a16="http://schemas.microsoft.com/office/drawing/2014/main" xmlns="" val="1205243506"/>
                    </a:ext>
                  </a:extLst>
                </a:gridCol>
              </a:tblGrid>
              <a:tr h="919173">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Performance indicators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Baseline 2018/19</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Planned annual target 2019/20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Actual achievement 2019/20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Deviation from planned target to Actual Achievement for 2019/20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Comments on deviations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Performance Status</a:t>
                      </a:r>
                    </a:p>
                    <a:p>
                      <a:pPr marL="0" marR="0">
                        <a:lnSpc>
                          <a:spcPct val="115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44225511"/>
                  </a:ext>
                </a:extLst>
              </a:tr>
              <a:tr h="291359">
                <a:tc gridSpan="7">
                  <a:txBody>
                    <a:bodyPr/>
                    <a:lstStyle/>
                    <a:p>
                      <a:pPr algn="ctr"/>
                      <a:r>
                        <a:rPr lang="en-ZA" sz="1400" b="1" kern="1200" dirty="0" smtClean="0">
                          <a:solidFill>
                            <a:schemeClr val="dk1"/>
                          </a:solidFill>
                          <a:effectLst/>
                          <a:latin typeface="Arial Narrow" panose="020B0606020202030204" pitchFamily="34" charset="0"/>
                          <a:ea typeface="+mn-ea"/>
                          <a:cs typeface="+mn-cs"/>
                        </a:rPr>
                        <a:t>Sub-programme: Administration of Superior Courts </a:t>
                      </a:r>
                      <a:endParaRPr lang="en-US" sz="1400" dirty="0">
                        <a:latin typeface="Arial Narrow" panose="020B0606020202030204" pitchFamily="34" charset="0"/>
                      </a:endParaRPr>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300" dirty="0">
                        <a:latin typeface="Arial Narrow" panose="020B0606020202030204" pitchFamily="34" charset="0"/>
                      </a:endParaRPr>
                    </a:p>
                  </a:txBody>
                  <a:tcPr/>
                </a:tc>
                <a:extLst>
                  <a:ext uri="{0D108BD9-81ED-4DB2-BD59-A6C34878D82A}">
                    <a16:rowId xmlns:a16="http://schemas.microsoft.com/office/drawing/2014/main" xmlns="" val="2558431625"/>
                  </a:ext>
                </a:extLst>
              </a:tr>
              <a:tr h="790358">
                <a:tc>
                  <a:txBody>
                    <a:bodyPr/>
                    <a:lstStyle/>
                    <a:p>
                      <a:pPr marL="0" marR="0">
                        <a:lnSpc>
                          <a:spcPct val="107000"/>
                        </a:lnSpc>
                        <a:spcBef>
                          <a:spcPts val="0"/>
                        </a:spcBef>
                        <a:spcAft>
                          <a:spcPts val="100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2.2 Number </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of monitoring reports on Court Order Integrity Project produced.</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a:effectLst/>
                          <a:latin typeface="Arial Narrow" panose="020B0606020202030204" pitchFamily="34" charset="0"/>
                          <a:ea typeface="Calibri" panose="020F0502020204030204" pitchFamily="34" charset="0"/>
                          <a:cs typeface="Times New Roman" panose="02020603050405020304" pitchFamily="18" charset="0"/>
                        </a:rPr>
                        <a:t>4</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a:effectLst/>
                          <a:latin typeface="Arial Narrow" panose="020B0606020202030204" pitchFamily="34" charset="0"/>
                          <a:ea typeface="Calibri" panose="020F0502020204030204" pitchFamily="34" charset="0"/>
                          <a:cs typeface="Times New Roman" panose="02020603050405020304" pitchFamily="18" charset="0"/>
                        </a:rPr>
                        <a:t>4</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a:effectLst/>
                          <a:latin typeface="Arial Narrow" panose="020B0606020202030204" pitchFamily="34" charset="0"/>
                          <a:ea typeface="Calibri" panose="020F0502020204030204" pitchFamily="34" charset="0"/>
                          <a:cs typeface="Times New Roman" panose="02020603050405020304" pitchFamily="18" charset="0"/>
                        </a:rPr>
                        <a:t>4</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a:effectLst/>
                          <a:latin typeface="Arial Narrow" panose="020B0606020202030204" pitchFamily="34" charset="0"/>
                          <a:ea typeface="Calibri" panose="020F0502020204030204" pitchFamily="34" charset="0"/>
                          <a:cs typeface="Times New Roman" panose="02020603050405020304" pitchFamily="18" charset="0"/>
                        </a:rPr>
                        <a:t>0</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87795754"/>
                  </a:ext>
                </a:extLst>
              </a:tr>
              <a:tr h="799856">
                <a:tc>
                  <a:txBody>
                    <a:bodyPr/>
                    <a:lstStyle/>
                    <a:p>
                      <a:pPr marL="0" marR="0">
                        <a:lnSpc>
                          <a:spcPct val="107000"/>
                        </a:lnSpc>
                        <a:spcBef>
                          <a:spcPts val="0"/>
                        </a:spcBef>
                        <a:spcAft>
                          <a:spcPts val="100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2.3 Percentage </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of default judgments finalised by Registrars per year.</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96%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(52 508 of 54 872)</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98%</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(47 910 of 49 070)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2%</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Number of applications referred back to litigants due to non-compliance with rules.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04301879"/>
                  </a:ext>
                </a:extLst>
              </a:tr>
              <a:tr h="1431373">
                <a:tc>
                  <a:txBody>
                    <a:bodyPr/>
                    <a:lstStyle/>
                    <a:p>
                      <a:pPr marL="0" marR="0">
                        <a:lnSpc>
                          <a:spcPct val="107000"/>
                        </a:lnSpc>
                        <a:spcBef>
                          <a:spcPts val="0"/>
                        </a:spcBef>
                        <a:spcAft>
                          <a:spcPts val="100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2.4 Percentage </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of taxations of legal costs finalised per year.</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98%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(45 535 of 46 389)</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100%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99%</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(46 315 of 46 850)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1%</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Number of applications referred back to litigants due to non-compliance with rules.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94092199"/>
                  </a:ext>
                </a:extLst>
              </a:tr>
            </a:tbl>
          </a:graphicData>
        </a:graphic>
      </p:graphicFrame>
      <p:pic>
        <p:nvPicPr>
          <p:cNvPr id="13" name="Picture 12"/>
          <p:cNvPicPr>
            <a:picLocks noChangeAspect="1"/>
          </p:cNvPicPr>
          <p:nvPr/>
        </p:nvPicPr>
        <p:blipFill>
          <a:blip r:embed="rId2"/>
          <a:stretch>
            <a:fillRect/>
          </a:stretch>
        </p:blipFill>
        <p:spPr>
          <a:xfrm>
            <a:off x="8189122" y="3066676"/>
            <a:ext cx="524301" cy="518205"/>
          </a:xfrm>
          <a:prstGeom prst="rect">
            <a:avLst/>
          </a:prstGeom>
        </p:spPr>
      </p:pic>
      <p:pic>
        <p:nvPicPr>
          <p:cNvPr id="14" name="Picture 13"/>
          <p:cNvPicPr>
            <a:picLocks noChangeAspect="1"/>
          </p:cNvPicPr>
          <p:nvPr/>
        </p:nvPicPr>
        <p:blipFill>
          <a:blip r:embed="rId3"/>
          <a:stretch>
            <a:fillRect/>
          </a:stretch>
        </p:blipFill>
        <p:spPr>
          <a:xfrm>
            <a:off x="8146446" y="4035187"/>
            <a:ext cx="566977" cy="487722"/>
          </a:xfrm>
          <a:prstGeom prst="rect">
            <a:avLst/>
          </a:prstGeom>
        </p:spPr>
      </p:pic>
      <p:pic>
        <p:nvPicPr>
          <p:cNvPr id="15" name="Picture 14"/>
          <p:cNvPicPr>
            <a:picLocks noChangeAspect="1"/>
          </p:cNvPicPr>
          <p:nvPr/>
        </p:nvPicPr>
        <p:blipFill>
          <a:blip r:embed="rId3"/>
          <a:stretch>
            <a:fillRect/>
          </a:stretch>
        </p:blipFill>
        <p:spPr>
          <a:xfrm>
            <a:off x="8146446" y="4973216"/>
            <a:ext cx="566977" cy="487722"/>
          </a:xfrm>
          <a:prstGeom prst="rect">
            <a:avLst/>
          </a:prstGeom>
        </p:spPr>
      </p:pic>
    </p:spTree>
    <p:extLst>
      <p:ext uri="{BB962C8B-B14F-4D97-AF65-F5344CB8AC3E}">
        <p14:creationId xmlns:p14="http://schemas.microsoft.com/office/powerpoint/2010/main" xmlns="" val="156467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33</a:t>
            </a:fld>
            <a:endParaRPr lang="en-US"/>
          </a:p>
        </p:txBody>
      </p:sp>
      <p:sp>
        <p:nvSpPr>
          <p:cNvPr id="3" name="Rectangle 2"/>
          <p:cNvSpPr/>
          <p:nvPr/>
        </p:nvSpPr>
        <p:spPr>
          <a:xfrm>
            <a:off x="369809" y="401782"/>
            <a:ext cx="7641772" cy="63688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PROGRAMME 2 : SUPERIOR COURT SERVICES </a:t>
            </a:r>
            <a:r>
              <a:rPr lang="en-US" sz="2300" b="1" dirty="0" smtClean="0">
                <a:latin typeface="Arial" panose="020B0604020202020204" pitchFamily="34" charset="0"/>
                <a:cs typeface="Arial" panose="020B0604020202020204" pitchFamily="34" charset="0"/>
              </a:rPr>
              <a:t>(CONT…)</a:t>
            </a:r>
            <a:endParaRPr lang="en-US" sz="2300" b="1" dirty="0">
              <a:latin typeface="Arial" panose="020B0604020202020204" pitchFamily="34" charset="0"/>
              <a:cs typeface="Arial" panose="020B0604020202020204" pitchFamily="34" charset="0"/>
            </a:endParaRPr>
          </a:p>
        </p:txBody>
      </p:sp>
      <p:sp>
        <p:nvSpPr>
          <p:cNvPr id="4" name="Rectangle 3"/>
          <p:cNvSpPr/>
          <p:nvPr/>
        </p:nvSpPr>
        <p:spPr>
          <a:xfrm>
            <a:off x="0" y="1190609"/>
            <a:ext cx="8451273" cy="410882"/>
          </a:xfrm>
          <a:prstGeom prst="rect">
            <a:avLst/>
          </a:prstGeom>
        </p:spPr>
        <p:txBody>
          <a:bodyPr wrap="square">
            <a:spAutoFit/>
          </a:bodyPr>
          <a:lstStyle/>
          <a:p>
            <a:pPr algn="ctr">
              <a:lnSpc>
                <a:spcPct val="115000"/>
              </a:lnSpc>
              <a:spcAft>
                <a:spcPts val="1000"/>
              </a:spcAft>
            </a:pPr>
            <a:r>
              <a:rPr lang="en-US" b="1" dirty="0" err="1">
                <a:latin typeface="Arial" panose="020B0604020202020204" pitchFamily="34" charset="0"/>
                <a:ea typeface="Calibri" panose="020F0502020204030204" pitchFamily="34" charset="0"/>
                <a:cs typeface="Times New Roman" panose="02020603050405020304" pitchFamily="18" charset="0"/>
              </a:rPr>
              <a:t>Programme</a:t>
            </a:r>
            <a:r>
              <a:rPr lang="en-US" b="1" dirty="0">
                <a:latin typeface="Arial" panose="020B0604020202020204" pitchFamily="34" charset="0"/>
                <a:ea typeface="Calibri" panose="020F0502020204030204" pitchFamily="34" charset="0"/>
                <a:cs typeface="Times New Roman" panose="02020603050405020304" pitchFamily="18" charset="0"/>
              </a:rPr>
              <a:t> Performance Indicators and Annual Performance for 2019/20: </a:t>
            </a:r>
          </a:p>
        </p:txBody>
      </p:sp>
      <p:graphicFrame>
        <p:nvGraphicFramePr>
          <p:cNvPr id="9" name="Table 8"/>
          <p:cNvGraphicFramePr>
            <a:graphicFrameLocks noGrp="1"/>
          </p:cNvGraphicFramePr>
          <p:nvPr>
            <p:extLst>
              <p:ext uri="{D42A27DB-BD31-4B8C-83A1-F6EECF244321}">
                <p14:modId xmlns:p14="http://schemas.microsoft.com/office/powerpoint/2010/main" xmlns="" val="2065467261"/>
              </p:ext>
            </p:extLst>
          </p:nvPr>
        </p:nvGraphicFramePr>
        <p:xfrm>
          <a:off x="0" y="1666830"/>
          <a:ext cx="9143999" cy="3636137"/>
        </p:xfrm>
        <a:graphic>
          <a:graphicData uri="http://schemas.openxmlformats.org/drawingml/2006/table">
            <a:tbl>
              <a:tblPr firstRow="1" bandRow="1">
                <a:tableStyleId>{5C22544A-7EE6-4342-B048-85BDC9FD1C3A}</a:tableStyleId>
              </a:tblPr>
              <a:tblGrid>
                <a:gridCol w="1268231">
                  <a:extLst>
                    <a:ext uri="{9D8B030D-6E8A-4147-A177-3AD203B41FA5}">
                      <a16:colId xmlns:a16="http://schemas.microsoft.com/office/drawing/2014/main" xmlns="" val="875456392"/>
                    </a:ext>
                  </a:extLst>
                </a:gridCol>
                <a:gridCol w="1137051">
                  <a:extLst>
                    <a:ext uri="{9D8B030D-6E8A-4147-A177-3AD203B41FA5}">
                      <a16:colId xmlns:a16="http://schemas.microsoft.com/office/drawing/2014/main" xmlns="" val="3043641594"/>
                    </a:ext>
                  </a:extLst>
                </a:gridCol>
                <a:gridCol w="1260226">
                  <a:extLst>
                    <a:ext uri="{9D8B030D-6E8A-4147-A177-3AD203B41FA5}">
                      <a16:colId xmlns:a16="http://schemas.microsoft.com/office/drawing/2014/main" xmlns="" val="606777966"/>
                    </a:ext>
                  </a:extLst>
                </a:gridCol>
                <a:gridCol w="1323690">
                  <a:extLst>
                    <a:ext uri="{9D8B030D-6E8A-4147-A177-3AD203B41FA5}">
                      <a16:colId xmlns:a16="http://schemas.microsoft.com/office/drawing/2014/main" xmlns="" val="4100427122"/>
                    </a:ext>
                  </a:extLst>
                </a:gridCol>
                <a:gridCol w="1097033">
                  <a:extLst>
                    <a:ext uri="{9D8B030D-6E8A-4147-A177-3AD203B41FA5}">
                      <a16:colId xmlns:a16="http://schemas.microsoft.com/office/drawing/2014/main" xmlns="" val="400423248"/>
                    </a:ext>
                  </a:extLst>
                </a:gridCol>
                <a:gridCol w="1528884">
                  <a:extLst>
                    <a:ext uri="{9D8B030D-6E8A-4147-A177-3AD203B41FA5}">
                      <a16:colId xmlns:a16="http://schemas.microsoft.com/office/drawing/2014/main" xmlns="" val="2646431410"/>
                    </a:ext>
                  </a:extLst>
                </a:gridCol>
                <a:gridCol w="1528884">
                  <a:extLst>
                    <a:ext uri="{9D8B030D-6E8A-4147-A177-3AD203B41FA5}">
                      <a16:colId xmlns:a16="http://schemas.microsoft.com/office/drawing/2014/main" xmlns="" val="4154110030"/>
                    </a:ext>
                  </a:extLst>
                </a:gridCol>
              </a:tblGrid>
              <a:tr h="919173">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Performance indicators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Baseline 2018/19</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Planned annual target 2019/20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Actual achievement 2019/20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Deviation from planned target to Actual Achievement for 2019/20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Comments on deviations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Performance Status</a:t>
                      </a:r>
                    </a:p>
                    <a:p>
                      <a:pPr marL="0" marR="0">
                        <a:lnSpc>
                          <a:spcPct val="115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44225511"/>
                  </a:ext>
                </a:extLst>
              </a:tr>
              <a:tr h="291359">
                <a:tc gridSpan="7">
                  <a:txBody>
                    <a:bodyPr/>
                    <a:lstStyle/>
                    <a:p>
                      <a:pPr algn="ctr"/>
                      <a:r>
                        <a:rPr lang="en-ZA" sz="1400" b="1" kern="1200" dirty="0" smtClean="0">
                          <a:solidFill>
                            <a:schemeClr val="dk1"/>
                          </a:solidFill>
                          <a:effectLst/>
                          <a:latin typeface="Arial Narrow" panose="020B0606020202030204" pitchFamily="34" charset="0"/>
                          <a:ea typeface="+mn-ea"/>
                          <a:cs typeface="+mn-cs"/>
                        </a:rPr>
                        <a:t>Sub-programme: Administration of Superior Courts </a:t>
                      </a:r>
                      <a:endParaRPr lang="en-US" sz="1400" dirty="0">
                        <a:latin typeface="Arial Narrow" panose="020B0606020202030204" pitchFamily="34" charset="0"/>
                      </a:endParaRPr>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300" dirty="0">
                        <a:latin typeface="Arial Narrow" panose="020B0606020202030204" pitchFamily="34" charset="0"/>
                      </a:endParaRPr>
                    </a:p>
                  </a:txBody>
                  <a:tcPr/>
                </a:tc>
                <a:extLst>
                  <a:ext uri="{0D108BD9-81ED-4DB2-BD59-A6C34878D82A}">
                    <a16:rowId xmlns:a16="http://schemas.microsoft.com/office/drawing/2014/main" xmlns="" val="2558431625"/>
                  </a:ext>
                </a:extLst>
              </a:tr>
              <a:tr h="790358">
                <a:tc>
                  <a:txBody>
                    <a:bodyPr/>
                    <a:lstStyle/>
                    <a:p>
                      <a:pPr marL="0" marR="0">
                        <a:lnSpc>
                          <a:spcPct val="107000"/>
                        </a:lnSpc>
                        <a:spcBef>
                          <a:spcPts val="0"/>
                        </a:spcBef>
                        <a:spcAft>
                          <a:spcPts val="100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2.5 Percentage </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of warrants of release (J1) delivered within one day of the release issued</a:t>
                      </a: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98%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(79 of 81)</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a:effectLst/>
                          <a:latin typeface="Arial Narrow" panose="020B0606020202030204" pitchFamily="34" charset="0"/>
                          <a:ea typeface="Calibri" panose="020F0502020204030204" pitchFamily="34" charset="0"/>
                          <a:cs typeface="Times New Roman" panose="02020603050405020304" pitchFamily="18" charset="0"/>
                        </a:rPr>
                        <a:t>98%</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a:effectLst/>
                          <a:latin typeface="Arial Narrow" panose="020B0606020202030204" pitchFamily="34" charset="0"/>
                          <a:ea typeface="Calibri" panose="020F0502020204030204" pitchFamily="34" charset="0"/>
                          <a:cs typeface="Times New Roman" panose="02020603050405020304" pitchFamily="18" charset="0"/>
                        </a:rPr>
                        <a:t>100%</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1000"/>
                        </a:spcAft>
                      </a:pPr>
                      <a:r>
                        <a:rPr lang="en-ZA" sz="1200">
                          <a:effectLst/>
                          <a:latin typeface="Arial Narrow" panose="020B0606020202030204" pitchFamily="34" charset="0"/>
                          <a:ea typeface="Calibri" panose="020F0502020204030204" pitchFamily="34" charset="0"/>
                          <a:cs typeface="Times New Roman" panose="02020603050405020304" pitchFamily="18" charset="0"/>
                        </a:rPr>
                        <a:t>(98 of 98)</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a:effectLst/>
                          <a:latin typeface="Arial Narrow" panose="020B0606020202030204" pitchFamily="34" charset="0"/>
                          <a:ea typeface="Calibri" panose="020F0502020204030204" pitchFamily="34" charset="0"/>
                          <a:cs typeface="Times New Roman" panose="02020603050405020304" pitchFamily="18" charset="0"/>
                        </a:rPr>
                        <a:t>Exceeded by 2%</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Improved training and monitoring measures implemented to sustain achievements of targets.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87795754"/>
                  </a:ext>
                </a:extLst>
              </a:tr>
              <a:tr h="799856">
                <a:tc>
                  <a:txBody>
                    <a:bodyPr/>
                    <a:lstStyle/>
                    <a:p>
                      <a:pPr marL="0" marR="0">
                        <a:lnSpc>
                          <a:spcPct val="107000"/>
                        </a:lnSpc>
                        <a:spcBef>
                          <a:spcPts val="0"/>
                        </a:spcBef>
                        <a:spcAft>
                          <a:spcPts val="100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2.6 Number </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of case management workshops conducted for court officials per year.</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2</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2</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2</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04301879"/>
                  </a:ext>
                </a:extLst>
              </a:tr>
            </a:tbl>
          </a:graphicData>
        </a:graphic>
      </p:graphicFrame>
      <p:pic>
        <p:nvPicPr>
          <p:cNvPr id="10" name="Picture 9"/>
          <p:cNvPicPr>
            <a:picLocks noChangeAspect="1"/>
          </p:cNvPicPr>
          <p:nvPr/>
        </p:nvPicPr>
        <p:blipFill>
          <a:blip r:embed="rId2"/>
          <a:stretch>
            <a:fillRect/>
          </a:stretch>
        </p:blipFill>
        <p:spPr>
          <a:xfrm>
            <a:off x="8079371" y="3066676"/>
            <a:ext cx="524301" cy="518205"/>
          </a:xfrm>
          <a:prstGeom prst="rect">
            <a:avLst/>
          </a:prstGeom>
        </p:spPr>
      </p:pic>
      <p:pic>
        <p:nvPicPr>
          <p:cNvPr id="11" name="Picture 10"/>
          <p:cNvPicPr>
            <a:picLocks noChangeAspect="1"/>
          </p:cNvPicPr>
          <p:nvPr/>
        </p:nvPicPr>
        <p:blipFill>
          <a:blip r:embed="rId2"/>
          <a:stretch>
            <a:fillRect/>
          </a:stretch>
        </p:blipFill>
        <p:spPr>
          <a:xfrm>
            <a:off x="8079370" y="4466522"/>
            <a:ext cx="524301" cy="518205"/>
          </a:xfrm>
          <a:prstGeom prst="rect">
            <a:avLst/>
          </a:prstGeom>
        </p:spPr>
      </p:pic>
    </p:spTree>
    <p:extLst>
      <p:ext uri="{BB962C8B-B14F-4D97-AF65-F5344CB8AC3E}">
        <p14:creationId xmlns:p14="http://schemas.microsoft.com/office/powerpoint/2010/main" xmlns="" val="1739801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34</a:t>
            </a:fld>
            <a:endParaRPr lang="en-US"/>
          </a:p>
        </p:txBody>
      </p:sp>
      <p:sp>
        <p:nvSpPr>
          <p:cNvPr id="3" name="Rectangle 2"/>
          <p:cNvSpPr/>
          <p:nvPr/>
        </p:nvSpPr>
        <p:spPr>
          <a:xfrm>
            <a:off x="402687" y="1666271"/>
            <a:ext cx="8376262" cy="3046988"/>
          </a:xfrm>
          <a:prstGeom prst="rect">
            <a:avLst/>
          </a:prstGeom>
          <a:solidFill>
            <a:schemeClr val="tx2">
              <a:lumMod val="20000"/>
              <a:lumOff val="80000"/>
            </a:schemeClr>
          </a:solidFill>
          <a:ln>
            <a:solidFill>
              <a:schemeClr val="accent1"/>
            </a:solidFill>
          </a:ln>
        </p:spPr>
        <p:txBody>
          <a:bodyPr wrap="square">
            <a:spAutoFit/>
          </a:bodyPr>
          <a:lstStyle/>
          <a:p>
            <a:pPr algn="ctr"/>
            <a:endParaRPr lang="en-US" sz="3200" b="1" cap="all" dirty="0" smtClean="0">
              <a:latin typeface="Arial" panose="020B0604020202020204" pitchFamily="34" charset="0"/>
              <a:ea typeface="+mj-ea"/>
              <a:cs typeface="Arial" panose="020B0604020202020204" pitchFamily="34" charset="0"/>
            </a:endParaRPr>
          </a:p>
          <a:p>
            <a:pPr algn="ctr"/>
            <a:r>
              <a:rPr lang="en-US" sz="3200" b="1" cap="all" dirty="0" smtClean="0">
                <a:latin typeface="Arial" panose="020B0604020202020204" pitchFamily="34" charset="0"/>
                <a:ea typeface="+mj-ea"/>
                <a:cs typeface="Arial" panose="020B0604020202020204" pitchFamily="34" charset="0"/>
              </a:rPr>
              <a:t>PROGRAMME </a:t>
            </a:r>
            <a:r>
              <a:rPr lang="en-US" sz="3200" b="1" cap="all" dirty="0">
                <a:latin typeface="Arial" panose="020B0604020202020204" pitchFamily="34" charset="0"/>
                <a:ea typeface="+mj-ea"/>
                <a:cs typeface="Arial" panose="020B0604020202020204" pitchFamily="34" charset="0"/>
              </a:rPr>
              <a:t>PERFORMANCE </a:t>
            </a:r>
          </a:p>
          <a:p>
            <a:pPr algn="ctr"/>
            <a:endParaRPr lang="en-ZA" sz="3200" b="1" cap="all" dirty="0">
              <a:latin typeface="Arial" panose="020B0604020202020204" pitchFamily="34" charset="0"/>
              <a:ea typeface="+mj-ea"/>
              <a:cs typeface="Arial" panose="020B0604020202020204" pitchFamily="34" charset="0"/>
            </a:endParaRPr>
          </a:p>
          <a:p>
            <a:pPr algn="ctr"/>
            <a:r>
              <a:rPr lang="en-US" sz="3200" b="1" cap="all" dirty="0">
                <a:latin typeface="Arial" panose="020B0604020202020204" pitchFamily="34" charset="0"/>
                <a:ea typeface="+mj-ea"/>
                <a:cs typeface="Arial" panose="020B0604020202020204" pitchFamily="34" charset="0"/>
              </a:rPr>
              <a:t>PROGRAMME 3: </a:t>
            </a:r>
            <a:r>
              <a:rPr lang="en-ZA" sz="3200" b="1" cap="all" dirty="0">
                <a:latin typeface="Arial" panose="020B0604020202020204" pitchFamily="34" charset="0"/>
                <a:ea typeface="+mj-ea"/>
                <a:cs typeface="Arial" panose="020B0604020202020204" pitchFamily="34" charset="0"/>
              </a:rPr>
              <a:t>JUDICIAL EDUCATION AND </a:t>
            </a:r>
            <a:r>
              <a:rPr lang="en-ZA" sz="3200" b="1" cap="all" dirty="0" smtClean="0">
                <a:latin typeface="Arial" panose="020B0604020202020204" pitchFamily="34" charset="0"/>
                <a:ea typeface="+mj-ea"/>
                <a:cs typeface="Arial" panose="020B0604020202020204" pitchFamily="34" charset="0"/>
              </a:rPr>
              <a:t>SUPPORT</a:t>
            </a:r>
          </a:p>
          <a:p>
            <a:pPr algn="ctr"/>
            <a:endParaRPr lang="en-US" sz="3200" b="1" cap="all"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1624976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35</a:t>
            </a:fld>
            <a:endParaRPr lang="en-US"/>
          </a:p>
        </p:txBody>
      </p:sp>
      <p:sp>
        <p:nvSpPr>
          <p:cNvPr id="3" name="Rectangle 2"/>
          <p:cNvSpPr/>
          <p:nvPr/>
        </p:nvSpPr>
        <p:spPr>
          <a:xfrm>
            <a:off x="517489" y="479968"/>
            <a:ext cx="7435664" cy="656106"/>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OVERVIEW OF PERFORMANCE: PROGRAMME 3 - JUDICIAL EDUCATION AND SUPPORT </a:t>
            </a:r>
          </a:p>
        </p:txBody>
      </p:sp>
      <p:sp>
        <p:nvSpPr>
          <p:cNvPr id="4" name="Rectangle 3"/>
          <p:cNvSpPr/>
          <p:nvPr/>
        </p:nvSpPr>
        <p:spPr>
          <a:xfrm>
            <a:off x="291402" y="1616002"/>
            <a:ext cx="8492380" cy="4995214"/>
          </a:xfrm>
          <a:prstGeom prst="rect">
            <a:avLst/>
          </a:prstGeom>
        </p:spPr>
        <p:txBody>
          <a:bodyPr wrap="square">
            <a:spAutoFit/>
          </a:bodyPr>
          <a:lstStyle/>
          <a:p>
            <a:pPr lvl="0" fontAlgn="t">
              <a:lnSpc>
                <a:spcPct val="150000"/>
              </a:lnSpc>
              <a:spcBef>
                <a:spcPct val="0"/>
              </a:spcBef>
              <a:spcAft>
                <a:spcPct val="0"/>
              </a:spcAft>
              <a:defRPr/>
            </a:pPr>
            <a:r>
              <a:rPr lang="en-US" b="1" dirty="0">
                <a:latin typeface="Arial" panose="020B0604020202020204" pitchFamily="34" charset="0"/>
                <a:cs typeface="Arial" panose="020B0604020202020204" pitchFamily="34" charset="0"/>
              </a:rPr>
              <a:t>Programme </a:t>
            </a:r>
            <a:r>
              <a:rPr lang="en-US" b="1" dirty="0" smtClean="0">
                <a:latin typeface="Arial" panose="020B0604020202020204" pitchFamily="34" charset="0"/>
                <a:cs typeface="Arial" panose="020B0604020202020204" pitchFamily="34" charset="0"/>
              </a:rPr>
              <a:t>3: Judicial </a:t>
            </a:r>
            <a:r>
              <a:rPr lang="en-US" b="1" dirty="0">
                <a:latin typeface="Arial" panose="020B0604020202020204" pitchFamily="34" charset="0"/>
                <a:cs typeface="Arial" panose="020B0604020202020204" pitchFamily="34" charset="0"/>
              </a:rPr>
              <a:t>Education and Support  </a:t>
            </a:r>
            <a:r>
              <a:rPr lang="en-ZA" dirty="0">
                <a:latin typeface="Arial" panose="020B0604020202020204" pitchFamily="34" charset="0"/>
                <a:cs typeface="Arial" panose="020B0604020202020204" pitchFamily="34" charset="0"/>
              </a:rPr>
              <a:t>had a total of 4 planned targets, of which all planned targets translating to 100% were achieved.  </a:t>
            </a:r>
          </a:p>
          <a:p>
            <a:pPr marL="285750" lvl="0" indent="-285750" fontAlgn="t">
              <a:spcBef>
                <a:spcPct val="0"/>
              </a:spcBef>
              <a:spcAft>
                <a:spcPct val="0"/>
              </a:spcAft>
              <a:buFont typeface="Wingdings" panose="05000000000000000000" pitchFamily="2" charset="2"/>
              <a:buChar char="q"/>
              <a:defRPr/>
            </a:pPr>
            <a:endParaRPr lang="en-ZA" dirty="0">
              <a:latin typeface="Arial" panose="020B0604020202020204" pitchFamily="34" charset="0"/>
              <a:cs typeface="Arial" panose="020B0604020202020204" pitchFamily="34" charset="0"/>
            </a:endParaRPr>
          </a:p>
          <a:p>
            <a:pPr fontAlgn="t">
              <a:lnSpc>
                <a:spcPct val="150000"/>
              </a:lnSpc>
              <a:spcBef>
                <a:spcPct val="0"/>
              </a:spcBef>
              <a:spcAft>
                <a:spcPct val="0"/>
              </a:spcAft>
              <a:defRPr/>
            </a:pPr>
            <a:r>
              <a:rPr lang="en-ZA" b="1" dirty="0">
                <a:latin typeface="Arial" panose="020B0604020202020204" pitchFamily="34" charset="0"/>
                <a:cs typeface="Arial" panose="020B0604020202020204" pitchFamily="34" charset="0"/>
              </a:rPr>
              <a:t>Performance per sub-programmes</a:t>
            </a:r>
          </a:p>
          <a:p>
            <a:pPr marL="342900" indent="-342900" fontAlgn="t">
              <a:lnSpc>
                <a:spcPct val="150000"/>
              </a:lnSpc>
              <a:spcBef>
                <a:spcPct val="0"/>
              </a:spcBef>
              <a:spcAft>
                <a:spcPct val="0"/>
              </a:spcAft>
              <a:buFont typeface="Wingdings" panose="05000000000000000000" pitchFamily="2" charset="2"/>
              <a:buChar char="q"/>
              <a:defRPr/>
            </a:pPr>
            <a:r>
              <a:rPr lang="en-ZA" dirty="0">
                <a:latin typeface="Arial" panose="020B0604020202020204" pitchFamily="34" charset="0"/>
                <a:cs typeface="Arial" panose="020B0604020202020204" pitchFamily="34" charset="0"/>
              </a:rPr>
              <a:t>South African Judicial Education Institute</a:t>
            </a:r>
            <a:r>
              <a:rPr lang="en-US" dirty="0">
                <a:latin typeface="Arial" panose="020B0604020202020204" pitchFamily="34" charset="0"/>
                <a:cs typeface="Arial" panose="020B0604020202020204" pitchFamily="34" charset="0"/>
              </a:rPr>
              <a:t> achieved 100% (2 of 2) of its annual </a:t>
            </a:r>
            <a:r>
              <a:rPr lang="en-US" dirty="0" smtClean="0">
                <a:latin typeface="Arial" panose="020B0604020202020204" pitchFamily="34" charset="0"/>
                <a:cs typeface="Arial" panose="020B0604020202020204" pitchFamily="34" charset="0"/>
              </a:rPr>
              <a:t>targets;</a:t>
            </a:r>
          </a:p>
          <a:p>
            <a:pPr marL="342900" indent="-342900" fontAlgn="t">
              <a:spcBef>
                <a:spcPct val="0"/>
              </a:spcBef>
              <a:spcAft>
                <a:spcPct val="0"/>
              </a:spcAft>
              <a:buFont typeface="Wingdings" panose="05000000000000000000" pitchFamily="2" charset="2"/>
              <a:buChar char="q"/>
              <a:defRPr/>
            </a:pPr>
            <a:endParaRPr lang="en-US" dirty="0">
              <a:latin typeface="Arial" panose="020B0604020202020204" pitchFamily="34" charset="0"/>
              <a:cs typeface="Arial" panose="020B0604020202020204" pitchFamily="34" charset="0"/>
            </a:endParaRPr>
          </a:p>
          <a:p>
            <a:pPr marL="342900" indent="-342900" fontAlgn="t">
              <a:lnSpc>
                <a:spcPct val="150000"/>
              </a:lnSpc>
              <a:spcBef>
                <a:spcPct val="0"/>
              </a:spcBef>
              <a:spcAft>
                <a:spcPct val="0"/>
              </a:spcAft>
              <a:buFont typeface="Wingdings" panose="05000000000000000000" pitchFamily="2" charset="2"/>
              <a:buChar char="q"/>
              <a:defRPr/>
            </a:pPr>
            <a:r>
              <a:rPr lang="en-ZA" dirty="0">
                <a:latin typeface="Arial" panose="020B0604020202020204" pitchFamily="34" charset="0"/>
                <a:cs typeface="Arial" panose="020B0604020202020204" pitchFamily="34" charset="0"/>
              </a:rPr>
              <a:t>Judicial Policy, Research</a:t>
            </a:r>
            <a:r>
              <a:rPr lang="en-US" dirty="0">
                <a:latin typeface="Arial" panose="020B0604020202020204" pitchFamily="34" charset="0"/>
                <a:cs typeface="Arial" panose="020B0604020202020204" pitchFamily="34" charset="0"/>
              </a:rPr>
              <a:t> and Support </a:t>
            </a:r>
            <a:r>
              <a:rPr lang="en-ZA" dirty="0">
                <a:latin typeface="Arial" panose="020B0604020202020204" pitchFamily="34" charset="0"/>
                <a:cs typeface="Arial" panose="020B0604020202020204" pitchFamily="34" charset="0"/>
              </a:rPr>
              <a:t>achieved 100% (1 of 1) of its annual target; and </a:t>
            </a:r>
            <a:endParaRPr lang="en-ZA" dirty="0" smtClean="0">
              <a:latin typeface="Arial" panose="020B0604020202020204" pitchFamily="34" charset="0"/>
              <a:cs typeface="Arial" panose="020B0604020202020204" pitchFamily="34" charset="0"/>
            </a:endParaRPr>
          </a:p>
          <a:p>
            <a:pPr marL="342900" indent="-342900" fontAlgn="t">
              <a:spcBef>
                <a:spcPct val="0"/>
              </a:spcBef>
              <a:spcAft>
                <a:spcPct val="0"/>
              </a:spcAft>
              <a:buFont typeface="Wingdings" panose="05000000000000000000" pitchFamily="2" charset="2"/>
              <a:buChar char="q"/>
              <a:defRPr/>
            </a:pPr>
            <a:endParaRPr lang="en-ZA" dirty="0">
              <a:latin typeface="Arial" panose="020B0604020202020204" pitchFamily="34" charset="0"/>
              <a:cs typeface="Arial" panose="020B0604020202020204" pitchFamily="34" charset="0"/>
            </a:endParaRPr>
          </a:p>
          <a:p>
            <a:pPr marL="342900" indent="-342900" fontAlgn="t">
              <a:spcBef>
                <a:spcPct val="0"/>
              </a:spcBef>
              <a:spcAft>
                <a:spcPct val="0"/>
              </a:spcAft>
              <a:buFont typeface="Wingdings" panose="05000000000000000000" pitchFamily="2" charset="2"/>
              <a:buChar char="q"/>
              <a:defRPr/>
            </a:pPr>
            <a:r>
              <a:rPr lang="en-ZA" dirty="0">
                <a:latin typeface="Arial" panose="020B0604020202020204" pitchFamily="34" charset="0"/>
                <a:cs typeface="Arial" panose="020B0604020202020204" pitchFamily="34" charset="0"/>
              </a:rPr>
              <a:t>Judicial Services Commission achieved 100% (1 of 1) of its annual target.</a:t>
            </a:r>
          </a:p>
          <a:p>
            <a:pPr marL="342900" indent="-342900" fontAlgn="t">
              <a:lnSpc>
                <a:spcPct val="160000"/>
              </a:lnSpc>
              <a:spcBef>
                <a:spcPct val="0"/>
              </a:spcBef>
              <a:spcAft>
                <a:spcPct val="0"/>
              </a:spcAft>
              <a:buFont typeface="Wingdings" panose="05000000000000000000" pitchFamily="2" charset="2"/>
              <a:buChar char="•"/>
              <a:defRPr/>
            </a:pPr>
            <a:endParaRPr lang="en-ZA" dirty="0" smtClean="0">
              <a:latin typeface="Arial" panose="020B0604020202020204" pitchFamily="34" charset="0"/>
              <a:cs typeface="Arial" panose="020B0604020202020204" pitchFamily="34" charset="0"/>
            </a:endParaRPr>
          </a:p>
          <a:p>
            <a:pPr marL="342900" indent="-342900" fontAlgn="t">
              <a:lnSpc>
                <a:spcPct val="160000"/>
              </a:lnSpc>
              <a:spcBef>
                <a:spcPct val="0"/>
              </a:spcBef>
              <a:spcAft>
                <a:spcPct val="0"/>
              </a:spcAft>
              <a:buFont typeface="Wingdings" panose="05000000000000000000" pitchFamily="2" charset="2"/>
              <a:buChar char="•"/>
              <a:defRPr/>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01117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36</a:t>
            </a:fld>
            <a:endParaRPr lang="en-US"/>
          </a:p>
        </p:txBody>
      </p:sp>
      <p:sp>
        <p:nvSpPr>
          <p:cNvPr id="3" name="Rectangle 2"/>
          <p:cNvSpPr/>
          <p:nvPr/>
        </p:nvSpPr>
        <p:spPr>
          <a:xfrm>
            <a:off x="316522" y="451285"/>
            <a:ext cx="7679161" cy="620375"/>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smtClean="0">
                <a:latin typeface="Arial" panose="020B0604020202020204" pitchFamily="34" charset="0"/>
                <a:cs typeface="Arial" panose="020B0604020202020204" pitchFamily="34" charset="0"/>
              </a:rPr>
              <a:t>PROGRAMME </a:t>
            </a:r>
            <a:r>
              <a:rPr lang="en-US" sz="2300" b="1" dirty="0">
                <a:latin typeface="Arial" panose="020B0604020202020204" pitchFamily="34" charset="0"/>
                <a:cs typeface="Arial" panose="020B0604020202020204" pitchFamily="34" charset="0"/>
              </a:rPr>
              <a:t>3 - JUDICIAL EDUCATION AND SUPPORT </a:t>
            </a:r>
          </a:p>
        </p:txBody>
      </p:sp>
      <p:sp>
        <p:nvSpPr>
          <p:cNvPr id="5" name="Rectangle 1"/>
          <p:cNvSpPr>
            <a:spLocks noChangeArrowheads="1"/>
          </p:cNvSpPr>
          <p:nvPr/>
        </p:nvSpPr>
        <p:spPr bwMode="auto">
          <a:xfrm>
            <a:off x="253363" y="1274325"/>
            <a:ext cx="714008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ZA" altLang="en-US" b="1" dirty="0" smtClean="0">
                <a:latin typeface="Arial"/>
                <a:ea typeface="Calibri"/>
                <a:cs typeface="Times New Roman"/>
              </a:rPr>
              <a:t>Strategic </a:t>
            </a:r>
            <a:r>
              <a:rPr lang="en-ZA" altLang="en-US" b="1" dirty="0">
                <a:latin typeface="Arial"/>
                <a:ea typeface="Calibri"/>
                <a:cs typeface="Times New Roman"/>
              </a:rPr>
              <a:t>Objectives and Annual Performance for </a:t>
            </a:r>
            <a:r>
              <a:rPr lang="en-ZA" altLang="en-US" b="1" dirty="0" smtClean="0">
                <a:latin typeface="Arial"/>
                <a:ea typeface="Calibri"/>
                <a:cs typeface="Times New Roman"/>
              </a:rPr>
              <a:t>2019/20</a:t>
            </a:r>
            <a:endParaRPr lang="en-ZA" altLang="en-US" b="1" dirty="0">
              <a:latin typeface="Arial"/>
              <a:ea typeface="Calibri"/>
              <a:cs typeface="Times New Roman"/>
            </a:endParaRPr>
          </a:p>
        </p:txBody>
      </p:sp>
      <p:graphicFrame>
        <p:nvGraphicFramePr>
          <p:cNvPr id="8" name="Table 7"/>
          <p:cNvGraphicFramePr>
            <a:graphicFrameLocks noGrp="1"/>
          </p:cNvGraphicFramePr>
          <p:nvPr>
            <p:extLst>
              <p:ext uri="{D42A27DB-BD31-4B8C-83A1-F6EECF244321}">
                <p14:modId xmlns:p14="http://schemas.microsoft.com/office/powerpoint/2010/main" xmlns="" val="2748333259"/>
              </p:ext>
            </p:extLst>
          </p:nvPr>
        </p:nvGraphicFramePr>
        <p:xfrm>
          <a:off x="0" y="1826556"/>
          <a:ext cx="9144000" cy="3038457"/>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xmlns="" val="3092161471"/>
                    </a:ext>
                  </a:extLst>
                </a:gridCol>
                <a:gridCol w="1143000">
                  <a:extLst>
                    <a:ext uri="{9D8B030D-6E8A-4147-A177-3AD203B41FA5}">
                      <a16:colId xmlns:a16="http://schemas.microsoft.com/office/drawing/2014/main" xmlns="" val="1660182134"/>
                    </a:ext>
                  </a:extLst>
                </a:gridCol>
                <a:gridCol w="1143000">
                  <a:extLst>
                    <a:ext uri="{9D8B030D-6E8A-4147-A177-3AD203B41FA5}">
                      <a16:colId xmlns:a16="http://schemas.microsoft.com/office/drawing/2014/main" xmlns="" val="3971665203"/>
                    </a:ext>
                  </a:extLst>
                </a:gridCol>
                <a:gridCol w="1143000">
                  <a:extLst>
                    <a:ext uri="{9D8B030D-6E8A-4147-A177-3AD203B41FA5}">
                      <a16:colId xmlns:a16="http://schemas.microsoft.com/office/drawing/2014/main" xmlns="" val="2945678027"/>
                    </a:ext>
                  </a:extLst>
                </a:gridCol>
                <a:gridCol w="1143000">
                  <a:extLst>
                    <a:ext uri="{9D8B030D-6E8A-4147-A177-3AD203B41FA5}">
                      <a16:colId xmlns:a16="http://schemas.microsoft.com/office/drawing/2014/main" xmlns="" val="627386570"/>
                    </a:ext>
                  </a:extLst>
                </a:gridCol>
                <a:gridCol w="1143000">
                  <a:extLst>
                    <a:ext uri="{9D8B030D-6E8A-4147-A177-3AD203B41FA5}">
                      <a16:colId xmlns:a16="http://schemas.microsoft.com/office/drawing/2014/main" xmlns="" val="3612899757"/>
                    </a:ext>
                  </a:extLst>
                </a:gridCol>
                <a:gridCol w="1143000">
                  <a:extLst>
                    <a:ext uri="{9D8B030D-6E8A-4147-A177-3AD203B41FA5}">
                      <a16:colId xmlns:a16="http://schemas.microsoft.com/office/drawing/2014/main" xmlns="" val="2864120522"/>
                    </a:ext>
                  </a:extLst>
                </a:gridCol>
                <a:gridCol w="1143000">
                  <a:extLst>
                    <a:ext uri="{9D8B030D-6E8A-4147-A177-3AD203B41FA5}">
                      <a16:colId xmlns:a16="http://schemas.microsoft.com/office/drawing/2014/main" xmlns="" val="1971442920"/>
                    </a:ext>
                  </a:extLst>
                </a:gridCol>
              </a:tblGrid>
              <a:tr h="1228780">
                <a:tc>
                  <a:txBody>
                    <a:bodyPr/>
                    <a:lstStyle/>
                    <a:p>
                      <a:pPr marL="0" marR="0">
                        <a:lnSpc>
                          <a:spcPct val="115000"/>
                        </a:lnSpc>
                        <a:spcBef>
                          <a:spcPts val="0"/>
                        </a:spcBef>
                        <a:spcAft>
                          <a:spcPts val="1000"/>
                        </a:spcAft>
                      </a:pPr>
                      <a:r>
                        <a:rPr lang="en-ZA" sz="1300" b="1" dirty="0" smtClean="0">
                          <a:effectLst/>
                          <a:latin typeface="Arial Narrow" panose="020B0606020202030204" pitchFamily="34" charset="0"/>
                          <a:ea typeface="Calibri" panose="020F0502020204030204" pitchFamily="34" charset="0"/>
                          <a:cs typeface="Times New Roman" panose="02020603050405020304" pitchFamily="18" charset="0"/>
                        </a:rPr>
                        <a:t>Strategic Objective</a:t>
                      </a:r>
                      <a:endParaRPr lang="en-US"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300" b="1" dirty="0">
                          <a:effectLst/>
                          <a:latin typeface="Arial Narrow" panose="020B0606020202030204" pitchFamily="34" charset="0"/>
                          <a:ea typeface="Calibri" panose="020F0502020204030204" pitchFamily="34" charset="0"/>
                          <a:cs typeface="Times New Roman" panose="02020603050405020304" pitchFamily="18" charset="0"/>
                        </a:rPr>
                        <a:t>Objective Indicators</a:t>
                      </a:r>
                      <a:endParaRPr lang="en-US"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300" b="1" dirty="0">
                          <a:effectLst/>
                          <a:latin typeface="Arial Narrow" panose="020B0606020202030204" pitchFamily="34" charset="0"/>
                          <a:ea typeface="Calibri" panose="020F0502020204030204" pitchFamily="34" charset="0"/>
                          <a:cs typeface="Times New Roman" panose="02020603050405020304" pitchFamily="18" charset="0"/>
                        </a:rPr>
                        <a:t>Baseline 2018/19</a:t>
                      </a:r>
                      <a:endParaRPr lang="en-US"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300" b="1" dirty="0">
                          <a:effectLst/>
                          <a:latin typeface="Arial Narrow" panose="020B0606020202030204" pitchFamily="34" charset="0"/>
                          <a:ea typeface="Calibri" panose="020F0502020204030204" pitchFamily="34" charset="0"/>
                          <a:cs typeface="Times New Roman" panose="02020603050405020304" pitchFamily="18" charset="0"/>
                        </a:rPr>
                        <a:t>Planned Annual Target 2019/20 </a:t>
                      </a:r>
                      <a:endParaRPr lang="en-US"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300" b="1" dirty="0">
                          <a:effectLst/>
                          <a:latin typeface="Arial Narrow" panose="020B0606020202030204" pitchFamily="34" charset="0"/>
                          <a:ea typeface="Calibri" panose="020F0502020204030204" pitchFamily="34" charset="0"/>
                          <a:cs typeface="Times New Roman" panose="02020603050405020304" pitchFamily="18" charset="0"/>
                        </a:rPr>
                        <a:t>Actual Achievement 2019/20</a:t>
                      </a:r>
                      <a:endParaRPr lang="en-US"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300" b="1" dirty="0">
                          <a:effectLst/>
                          <a:latin typeface="Arial Narrow" panose="020B0606020202030204" pitchFamily="34" charset="0"/>
                          <a:ea typeface="Calibri" panose="020F0502020204030204" pitchFamily="34" charset="0"/>
                          <a:cs typeface="Times New Roman" panose="02020603050405020304" pitchFamily="18" charset="0"/>
                        </a:rPr>
                        <a:t>Deviation from planned target to Actual Achievement for 2019/20</a:t>
                      </a:r>
                      <a:endParaRPr lang="en-US"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300" b="1" dirty="0">
                          <a:effectLst/>
                          <a:latin typeface="Arial Narrow" panose="020B0606020202030204" pitchFamily="34" charset="0"/>
                          <a:ea typeface="Calibri" panose="020F0502020204030204" pitchFamily="34" charset="0"/>
                          <a:cs typeface="Times New Roman" panose="02020603050405020304" pitchFamily="18" charset="0"/>
                        </a:rPr>
                        <a:t>Comments on deviations</a:t>
                      </a:r>
                      <a:endParaRPr lang="en-US"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Performance Status</a:t>
                      </a:r>
                    </a:p>
                    <a:p>
                      <a:pPr marL="0" marR="0">
                        <a:lnSpc>
                          <a:spcPct val="115000"/>
                        </a:lnSpc>
                        <a:spcBef>
                          <a:spcPts val="0"/>
                        </a:spcBef>
                        <a:spcAft>
                          <a:spcPts val="1000"/>
                        </a:spcAft>
                      </a:pPr>
                      <a:endParaRPr lang="en-US" sz="13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27307458"/>
                  </a:ext>
                </a:extLst>
              </a:tr>
              <a:tr h="1809677">
                <a:tc>
                  <a:txBody>
                    <a:bodyPr/>
                    <a:lstStyle/>
                    <a:p>
                      <a:pPr marL="0" marR="0">
                        <a:lnSpc>
                          <a:spcPct val="107000"/>
                        </a:lnSpc>
                        <a:spcBef>
                          <a:spcPts val="0"/>
                        </a:spcBef>
                        <a:spcAft>
                          <a:spcPts val="100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3.1 Enhance </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judicial skills of serving and aspiring Judicial Officers to perform optimally.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Number of judicial education courses conducted per year.</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142</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80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115</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Exceeded by 35</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Request from stakeholders for additional training.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33555853"/>
                  </a:ext>
                </a:extLst>
              </a:tr>
            </a:tbl>
          </a:graphicData>
        </a:graphic>
      </p:graphicFrame>
      <p:pic>
        <p:nvPicPr>
          <p:cNvPr id="9" name="Picture 8"/>
          <p:cNvPicPr>
            <a:picLocks noChangeAspect="1"/>
          </p:cNvPicPr>
          <p:nvPr/>
        </p:nvPicPr>
        <p:blipFill>
          <a:blip r:embed="rId2"/>
          <a:stretch>
            <a:fillRect/>
          </a:stretch>
        </p:blipFill>
        <p:spPr>
          <a:xfrm>
            <a:off x="8336589" y="3204008"/>
            <a:ext cx="524301" cy="518205"/>
          </a:xfrm>
          <a:prstGeom prst="rect">
            <a:avLst/>
          </a:prstGeom>
        </p:spPr>
      </p:pic>
    </p:spTree>
    <p:extLst>
      <p:ext uri="{BB962C8B-B14F-4D97-AF65-F5344CB8AC3E}">
        <p14:creationId xmlns:p14="http://schemas.microsoft.com/office/powerpoint/2010/main" xmlns="" val="2068589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37</a:t>
            </a:fld>
            <a:endParaRPr lang="en-US"/>
          </a:p>
        </p:txBody>
      </p:sp>
      <p:sp>
        <p:nvSpPr>
          <p:cNvPr id="3" name="Rectangle 2"/>
          <p:cNvSpPr/>
          <p:nvPr/>
        </p:nvSpPr>
        <p:spPr>
          <a:xfrm>
            <a:off x="316524" y="431399"/>
            <a:ext cx="7681964" cy="725148"/>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PROGRAMME 3: </a:t>
            </a:r>
            <a:r>
              <a:rPr lang="en-ZA" sz="2300" b="1" dirty="0">
                <a:latin typeface="Arial" panose="020B0604020202020204" pitchFamily="34" charset="0"/>
                <a:cs typeface="Arial" panose="020B0604020202020204" pitchFamily="34" charset="0"/>
              </a:rPr>
              <a:t>JUDICIAL EDUCATION AND SUPPORT </a:t>
            </a:r>
            <a:r>
              <a:rPr lang="en-ZA" sz="2300" b="1" dirty="0" smtClean="0">
                <a:latin typeface="Arial" panose="020B0604020202020204" pitchFamily="34" charset="0"/>
                <a:cs typeface="Arial" panose="020B0604020202020204" pitchFamily="34" charset="0"/>
              </a:rPr>
              <a:t>(CONT…)</a:t>
            </a:r>
            <a:endParaRPr lang="en-US" sz="2300" b="1" dirty="0">
              <a:latin typeface="Arial" panose="020B0604020202020204" pitchFamily="34" charset="0"/>
              <a:cs typeface="Arial" panose="020B0604020202020204" pitchFamily="34" charset="0"/>
            </a:endParaRPr>
          </a:p>
        </p:txBody>
      </p:sp>
      <p:sp>
        <p:nvSpPr>
          <p:cNvPr id="4" name="Rectangle 3"/>
          <p:cNvSpPr/>
          <p:nvPr/>
        </p:nvSpPr>
        <p:spPr>
          <a:xfrm>
            <a:off x="316523" y="1249745"/>
            <a:ext cx="8229600" cy="410882"/>
          </a:xfrm>
          <a:prstGeom prst="rect">
            <a:avLst/>
          </a:prstGeom>
        </p:spPr>
        <p:txBody>
          <a:bodyPr wrap="square">
            <a:spAutoFit/>
          </a:bodyPr>
          <a:lstStyle/>
          <a:p>
            <a:pPr>
              <a:lnSpc>
                <a:spcPct val="115000"/>
              </a:lnSpc>
              <a:spcAft>
                <a:spcPts val="1000"/>
              </a:spcAft>
            </a:pPr>
            <a:r>
              <a:rPr lang="en-US" b="1" dirty="0" err="1">
                <a:latin typeface="Arial"/>
                <a:ea typeface="Calibri"/>
                <a:cs typeface="Times New Roman"/>
              </a:rPr>
              <a:t>Programme</a:t>
            </a:r>
            <a:r>
              <a:rPr lang="en-US" b="1" dirty="0">
                <a:latin typeface="Arial"/>
                <a:ea typeface="Calibri"/>
                <a:cs typeface="Times New Roman"/>
              </a:rPr>
              <a:t> Performance Indicators and Annual Performance for 2019/20: </a:t>
            </a:r>
          </a:p>
        </p:txBody>
      </p:sp>
      <p:graphicFrame>
        <p:nvGraphicFramePr>
          <p:cNvPr id="7" name="Table 6"/>
          <p:cNvGraphicFramePr>
            <a:graphicFrameLocks noGrp="1"/>
          </p:cNvGraphicFramePr>
          <p:nvPr>
            <p:extLst>
              <p:ext uri="{D42A27DB-BD31-4B8C-83A1-F6EECF244321}">
                <p14:modId xmlns:p14="http://schemas.microsoft.com/office/powerpoint/2010/main" xmlns="" val="1306383679"/>
              </p:ext>
            </p:extLst>
          </p:nvPr>
        </p:nvGraphicFramePr>
        <p:xfrm>
          <a:off x="-1" y="1761198"/>
          <a:ext cx="9144001" cy="4154785"/>
        </p:xfrm>
        <a:graphic>
          <a:graphicData uri="http://schemas.openxmlformats.org/drawingml/2006/table">
            <a:tbl>
              <a:tblPr firstRow="1" bandRow="1">
                <a:tableStyleId>{5C22544A-7EE6-4342-B048-85BDC9FD1C3A}</a:tableStyleId>
              </a:tblPr>
              <a:tblGrid>
                <a:gridCol w="1268230">
                  <a:extLst>
                    <a:ext uri="{9D8B030D-6E8A-4147-A177-3AD203B41FA5}">
                      <a16:colId xmlns:a16="http://schemas.microsoft.com/office/drawing/2014/main" xmlns="" val="875456392"/>
                    </a:ext>
                  </a:extLst>
                </a:gridCol>
                <a:gridCol w="1137051">
                  <a:extLst>
                    <a:ext uri="{9D8B030D-6E8A-4147-A177-3AD203B41FA5}">
                      <a16:colId xmlns:a16="http://schemas.microsoft.com/office/drawing/2014/main" xmlns="" val="3043641594"/>
                    </a:ext>
                  </a:extLst>
                </a:gridCol>
                <a:gridCol w="1260227">
                  <a:extLst>
                    <a:ext uri="{9D8B030D-6E8A-4147-A177-3AD203B41FA5}">
                      <a16:colId xmlns:a16="http://schemas.microsoft.com/office/drawing/2014/main" xmlns="" val="606777966"/>
                    </a:ext>
                  </a:extLst>
                </a:gridCol>
                <a:gridCol w="1323691">
                  <a:extLst>
                    <a:ext uri="{9D8B030D-6E8A-4147-A177-3AD203B41FA5}">
                      <a16:colId xmlns:a16="http://schemas.microsoft.com/office/drawing/2014/main" xmlns="" val="4100427122"/>
                    </a:ext>
                  </a:extLst>
                </a:gridCol>
                <a:gridCol w="1097032">
                  <a:extLst>
                    <a:ext uri="{9D8B030D-6E8A-4147-A177-3AD203B41FA5}">
                      <a16:colId xmlns:a16="http://schemas.microsoft.com/office/drawing/2014/main" xmlns="" val="400423248"/>
                    </a:ext>
                  </a:extLst>
                </a:gridCol>
                <a:gridCol w="1528885">
                  <a:extLst>
                    <a:ext uri="{9D8B030D-6E8A-4147-A177-3AD203B41FA5}">
                      <a16:colId xmlns:a16="http://schemas.microsoft.com/office/drawing/2014/main" xmlns="" val="2646431410"/>
                    </a:ext>
                  </a:extLst>
                </a:gridCol>
                <a:gridCol w="1528885">
                  <a:extLst>
                    <a:ext uri="{9D8B030D-6E8A-4147-A177-3AD203B41FA5}">
                      <a16:colId xmlns:a16="http://schemas.microsoft.com/office/drawing/2014/main" xmlns="" val="465001002"/>
                    </a:ext>
                  </a:extLst>
                </a:gridCol>
              </a:tblGrid>
              <a:tr h="919173">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Performance indicators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Baseline 2018/19</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Planned annual target 2019/20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Actual achievement 2019/20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Deviation from planned target to Actual Achievement for 2019/20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Comments on deviations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Performance Status</a:t>
                      </a:r>
                    </a:p>
                    <a:p>
                      <a:pPr marL="0" marR="0">
                        <a:lnSpc>
                          <a:spcPct val="115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44225511"/>
                  </a:ext>
                </a:extLst>
              </a:tr>
              <a:tr h="291359">
                <a:tc gridSpan="7">
                  <a:txBody>
                    <a:bodyPr/>
                    <a:lstStyle/>
                    <a:p>
                      <a:pPr algn="ctr"/>
                      <a:r>
                        <a:rPr lang="en-ZA" sz="1400" b="1" kern="1200" dirty="0" smtClean="0">
                          <a:solidFill>
                            <a:schemeClr val="dk1"/>
                          </a:solidFill>
                          <a:effectLst/>
                          <a:latin typeface="Arial Narrow" panose="020B0606020202030204" pitchFamily="34" charset="0"/>
                          <a:ea typeface="+mn-ea"/>
                          <a:cs typeface="+mn-cs"/>
                        </a:rPr>
                        <a:t>Sub-programme: South African Judicial Education Institute</a:t>
                      </a:r>
                      <a:r>
                        <a:rPr lang="en-ZA" sz="1400" b="1" kern="1200" baseline="0" dirty="0" smtClean="0">
                          <a:solidFill>
                            <a:schemeClr val="dk1"/>
                          </a:solidFill>
                          <a:effectLst/>
                          <a:latin typeface="Arial Narrow" panose="020B0606020202030204" pitchFamily="34" charset="0"/>
                          <a:ea typeface="+mn-ea"/>
                          <a:cs typeface="+mn-cs"/>
                        </a:rPr>
                        <a:t> </a:t>
                      </a:r>
                      <a:r>
                        <a:rPr lang="en-ZA" sz="1400" b="1" kern="1200" dirty="0" smtClean="0">
                          <a:solidFill>
                            <a:schemeClr val="dk1"/>
                          </a:solidFill>
                          <a:effectLst/>
                          <a:latin typeface="Arial Narrow" panose="020B0606020202030204" pitchFamily="34" charset="0"/>
                          <a:ea typeface="+mn-ea"/>
                          <a:cs typeface="+mn-cs"/>
                        </a:rPr>
                        <a:t> </a:t>
                      </a:r>
                      <a:endParaRPr lang="en-US" sz="1400" dirty="0">
                        <a:latin typeface="Arial Narrow" panose="020B0606020202030204" pitchFamily="34" charset="0"/>
                      </a:endParaRPr>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300" dirty="0">
                        <a:latin typeface="Arial Narrow" panose="020B0606020202030204" pitchFamily="34" charset="0"/>
                      </a:endParaRPr>
                    </a:p>
                  </a:txBody>
                  <a:tcPr/>
                </a:tc>
                <a:extLst>
                  <a:ext uri="{0D108BD9-81ED-4DB2-BD59-A6C34878D82A}">
                    <a16:rowId xmlns:a16="http://schemas.microsoft.com/office/drawing/2014/main" xmlns="" val="2558431625"/>
                  </a:ext>
                </a:extLst>
              </a:tr>
              <a:tr h="790358">
                <a:tc>
                  <a:txBody>
                    <a:bodyPr/>
                    <a:lstStyle/>
                    <a:p>
                      <a:pPr marL="0" marR="0">
                        <a:lnSpc>
                          <a:spcPct val="107000"/>
                        </a:lnSpc>
                        <a:spcBef>
                          <a:spcPts val="0"/>
                        </a:spcBef>
                        <a:spcAft>
                          <a:spcPts val="100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3.2 Number </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of research monographs on judicial education produced per year.</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2</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2</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2</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87795754"/>
                  </a:ext>
                </a:extLst>
              </a:tr>
              <a:tr h="254234">
                <a:tc gridSpan="7">
                  <a:txBody>
                    <a:bodyPr/>
                    <a:lstStyle/>
                    <a:p>
                      <a:pPr marL="0" marR="0" indent="0" algn="ctr" defTabSz="457200" rtl="0" eaLnBrk="1" fontAlgn="auto" latinLnBrk="0" hangingPunct="1">
                        <a:lnSpc>
                          <a:spcPct val="107000"/>
                        </a:lnSpc>
                        <a:spcBef>
                          <a:spcPts val="0"/>
                        </a:spcBef>
                        <a:spcAft>
                          <a:spcPts val="1000"/>
                        </a:spcAft>
                        <a:buClrTx/>
                        <a:buSzTx/>
                        <a:buFontTx/>
                        <a:buNone/>
                        <a:tabLst/>
                        <a:defRPr/>
                      </a:pPr>
                      <a:r>
                        <a:rPr lang="en-ZA" sz="1400" b="1" kern="1200" dirty="0" smtClean="0">
                          <a:solidFill>
                            <a:schemeClr val="dk1"/>
                          </a:solidFill>
                          <a:effectLst/>
                          <a:latin typeface="Arial Narrow" panose="020B0606020202030204" pitchFamily="34" charset="0"/>
                          <a:ea typeface="+mn-ea"/>
                          <a:cs typeface="+mn-cs"/>
                        </a:rPr>
                        <a:t>Sub-programme: Judicial Policy,</a:t>
                      </a:r>
                      <a:r>
                        <a:rPr lang="en-ZA" sz="1400" b="1" kern="1200" baseline="0" dirty="0" smtClean="0">
                          <a:solidFill>
                            <a:schemeClr val="dk1"/>
                          </a:solidFill>
                          <a:effectLst/>
                          <a:latin typeface="Arial Narrow" panose="020B0606020202030204" pitchFamily="34" charset="0"/>
                          <a:ea typeface="+mn-ea"/>
                          <a:cs typeface="+mn-cs"/>
                        </a:rPr>
                        <a:t> Research and Support </a:t>
                      </a:r>
                      <a:r>
                        <a:rPr lang="en-ZA" sz="1400" b="1" kern="1200" dirty="0" smtClean="0">
                          <a:solidFill>
                            <a:schemeClr val="dk1"/>
                          </a:solidFill>
                          <a:effectLst/>
                          <a:latin typeface="Arial Narrow" panose="020B0606020202030204" pitchFamily="34" charset="0"/>
                          <a:ea typeface="+mn-ea"/>
                          <a:cs typeface="+mn-cs"/>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indent="0" algn="ctr" defTabSz="457200" rtl="0" eaLnBrk="1" fontAlgn="auto" latinLnBrk="0" hangingPunct="1">
                        <a:lnSpc>
                          <a:spcPct val="107000"/>
                        </a:lnSpc>
                        <a:spcBef>
                          <a:spcPts val="0"/>
                        </a:spcBef>
                        <a:spcAft>
                          <a:spcPts val="1000"/>
                        </a:spcAft>
                        <a:buClrTx/>
                        <a:buSzTx/>
                        <a:buFontTx/>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03865247"/>
                  </a:ext>
                </a:extLst>
              </a:tr>
              <a:tr h="799856">
                <a:tc>
                  <a:txBody>
                    <a:bodyPr/>
                    <a:lstStyle/>
                    <a:p>
                      <a:pPr marL="0" marR="0">
                        <a:lnSpc>
                          <a:spcPct val="107000"/>
                        </a:lnSpc>
                        <a:spcBef>
                          <a:spcPts val="0"/>
                        </a:spcBef>
                        <a:spcAft>
                          <a:spcPts val="100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3.3 Percentage </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of legal advisory opinions on policy development and research services provided within 15 working days of receipt.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a:effectLst/>
                          <a:latin typeface="Arial Narrow" panose="020B0606020202030204" pitchFamily="34" charset="0"/>
                          <a:ea typeface="Calibri" panose="020F0502020204030204" pitchFamily="34" charset="0"/>
                          <a:cs typeface="Times New Roman" panose="02020603050405020304" pitchFamily="18" charset="0"/>
                        </a:rPr>
                        <a:t>100% </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1000"/>
                        </a:spcAft>
                      </a:pPr>
                      <a:r>
                        <a:rPr lang="en-ZA" sz="1200">
                          <a:effectLst/>
                          <a:latin typeface="Arial Narrow" panose="020B0606020202030204" pitchFamily="34" charset="0"/>
                          <a:ea typeface="Calibri" panose="020F0502020204030204" pitchFamily="34" charset="0"/>
                          <a:cs typeface="Times New Roman" panose="02020603050405020304" pitchFamily="18" charset="0"/>
                        </a:rPr>
                        <a:t>(7 of 7)</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a:effectLst/>
                          <a:latin typeface="Arial Narrow" panose="020B0606020202030204" pitchFamily="34" charset="0"/>
                          <a:ea typeface="Calibri" panose="020F0502020204030204" pitchFamily="34" charset="0"/>
                          <a:cs typeface="Times New Roman" panose="02020603050405020304" pitchFamily="18" charset="0"/>
                        </a:rPr>
                        <a:t>100%</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a:effectLst/>
                          <a:latin typeface="Arial Narrow" panose="020B0606020202030204" pitchFamily="34" charset="0"/>
                          <a:ea typeface="Calibri" panose="020F0502020204030204" pitchFamily="34" charset="0"/>
                          <a:cs typeface="Times New Roman" panose="02020603050405020304" pitchFamily="18" charset="0"/>
                        </a:rPr>
                        <a:t>100% </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1000"/>
                        </a:spcAft>
                      </a:pPr>
                      <a:r>
                        <a:rPr lang="en-ZA" sz="1200">
                          <a:effectLst/>
                          <a:latin typeface="Arial Narrow" panose="020B0606020202030204" pitchFamily="34" charset="0"/>
                          <a:ea typeface="Calibri" panose="020F0502020204030204" pitchFamily="34" charset="0"/>
                          <a:cs typeface="Times New Roman" panose="02020603050405020304" pitchFamily="18" charset="0"/>
                        </a:rPr>
                        <a:t>(4 of 4)</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04301879"/>
                  </a:ext>
                </a:extLst>
              </a:tr>
            </a:tbl>
          </a:graphicData>
        </a:graphic>
      </p:graphicFrame>
      <p:pic>
        <p:nvPicPr>
          <p:cNvPr id="8" name="Picture 7"/>
          <p:cNvPicPr>
            <a:picLocks noChangeAspect="1"/>
          </p:cNvPicPr>
          <p:nvPr/>
        </p:nvPicPr>
        <p:blipFill>
          <a:blip r:embed="rId2"/>
          <a:stretch>
            <a:fillRect/>
          </a:stretch>
        </p:blipFill>
        <p:spPr>
          <a:xfrm>
            <a:off x="8161482" y="3179660"/>
            <a:ext cx="524301" cy="518205"/>
          </a:xfrm>
          <a:prstGeom prst="rect">
            <a:avLst/>
          </a:prstGeom>
        </p:spPr>
      </p:pic>
      <p:pic>
        <p:nvPicPr>
          <p:cNvPr id="9" name="Picture 8"/>
          <p:cNvPicPr>
            <a:picLocks noChangeAspect="1"/>
          </p:cNvPicPr>
          <p:nvPr/>
        </p:nvPicPr>
        <p:blipFill>
          <a:blip r:embed="rId2"/>
          <a:stretch>
            <a:fillRect/>
          </a:stretch>
        </p:blipFill>
        <p:spPr>
          <a:xfrm>
            <a:off x="8161482" y="4547821"/>
            <a:ext cx="524301" cy="518205"/>
          </a:xfrm>
          <a:prstGeom prst="rect">
            <a:avLst/>
          </a:prstGeom>
        </p:spPr>
      </p:pic>
    </p:spTree>
    <p:extLst>
      <p:ext uri="{BB962C8B-B14F-4D97-AF65-F5344CB8AC3E}">
        <p14:creationId xmlns:p14="http://schemas.microsoft.com/office/powerpoint/2010/main" xmlns="" val="2756841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38</a:t>
            </a:fld>
            <a:endParaRPr lang="en-US"/>
          </a:p>
        </p:txBody>
      </p:sp>
      <p:sp>
        <p:nvSpPr>
          <p:cNvPr id="3" name="Rectangle 2"/>
          <p:cNvSpPr/>
          <p:nvPr/>
        </p:nvSpPr>
        <p:spPr>
          <a:xfrm>
            <a:off x="316524" y="431399"/>
            <a:ext cx="7681964" cy="725148"/>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US" sz="2300" b="1" dirty="0">
                <a:latin typeface="Arial" panose="020B0604020202020204" pitchFamily="34" charset="0"/>
                <a:cs typeface="Arial" panose="020B0604020202020204" pitchFamily="34" charset="0"/>
              </a:rPr>
              <a:t>PROGRAMME 3: </a:t>
            </a:r>
            <a:r>
              <a:rPr lang="en-ZA" sz="2300" b="1" dirty="0">
                <a:latin typeface="Arial" panose="020B0604020202020204" pitchFamily="34" charset="0"/>
                <a:cs typeface="Arial" panose="020B0604020202020204" pitchFamily="34" charset="0"/>
              </a:rPr>
              <a:t>JUDICIAL EDUCATION AND SUPPORT </a:t>
            </a:r>
            <a:r>
              <a:rPr lang="en-ZA" sz="2300" b="1" dirty="0" smtClean="0">
                <a:latin typeface="Arial" panose="020B0604020202020204" pitchFamily="34" charset="0"/>
                <a:cs typeface="Arial" panose="020B0604020202020204" pitchFamily="34" charset="0"/>
              </a:rPr>
              <a:t>(CONT…)</a:t>
            </a:r>
            <a:endParaRPr lang="en-US" sz="2300" b="1" dirty="0">
              <a:latin typeface="Arial" panose="020B0604020202020204" pitchFamily="34" charset="0"/>
              <a:cs typeface="Arial" panose="020B0604020202020204" pitchFamily="34" charset="0"/>
            </a:endParaRPr>
          </a:p>
        </p:txBody>
      </p:sp>
      <p:sp>
        <p:nvSpPr>
          <p:cNvPr id="4" name="Rectangle 3"/>
          <p:cNvSpPr/>
          <p:nvPr/>
        </p:nvSpPr>
        <p:spPr>
          <a:xfrm>
            <a:off x="316523" y="1249745"/>
            <a:ext cx="8229600" cy="410882"/>
          </a:xfrm>
          <a:prstGeom prst="rect">
            <a:avLst/>
          </a:prstGeom>
        </p:spPr>
        <p:txBody>
          <a:bodyPr wrap="square">
            <a:spAutoFit/>
          </a:bodyPr>
          <a:lstStyle/>
          <a:p>
            <a:pPr>
              <a:lnSpc>
                <a:spcPct val="115000"/>
              </a:lnSpc>
              <a:spcAft>
                <a:spcPts val="1000"/>
              </a:spcAft>
            </a:pPr>
            <a:r>
              <a:rPr lang="en-US" b="1" dirty="0" err="1">
                <a:latin typeface="Arial"/>
                <a:ea typeface="Calibri"/>
                <a:cs typeface="Times New Roman"/>
              </a:rPr>
              <a:t>Programme</a:t>
            </a:r>
            <a:r>
              <a:rPr lang="en-US" b="1" dirty="0">
                <a:latin typeface="Arial"/>
                <a:ea typeface="Calibri"/>
                <a:cs typeface="Times New Roman"/>
              </a:rPr>
              <a:t> Performance Indicators and Annual Performance for 2019/20: </a:t>
            </a:r>
          </a:p>
        </p:txBody>
      </p:sp>
      <p:graphicFrame>
        <p:nvGraphicFramePr>
          <p:cNvPr id="10" name="Table 9"/>
          <p:cNvGraphicFramePr>
            <a:graphicFrameLocks noGrp="1"/>
          </p:cNvGraphicFramePr>
          <p:nvPr>
            <p:extLst>
              <p:ext uri="{D42A27DB-BD31-4B8C-83A1-F6EECF244321}">
                <p14:modId xmlns:p14="http://schemas.microsoft.com/office/powerpoint/2010/main" xmlns="" val="3467172756"/>
              </p:ext>
            </p:extLst>
          </p:nvPr>
        </p:nvGraphicFramePr>
        <p:xfrm>
          <a:off x="0" y="2016282"/>
          <a:ext cx="9144000" cy="2334895"/>
        </p:xfrm>
        <a:graphic>
          <a:graphicData uri="http://schemas.openxmlformats.org/drawingml/2006/table">
            <a:tbl>
              <a:tblPr firstRow="1" bandRow="1">
                <a:tableStyleId>{5C22544A-7EE6-4342-B048-85BDC9FD1C3A}</a:tableStyleId>
              </a:tblPr>
              <a:tblGrid>
                <a:gridCol w="1268232">
                  <a:extLst>
                    <a:ext uri="{9D8B030D-6E8A-4147-A177-3AD203B41FA5}">
                      <a16:colId xmlns:a16="http://schemas.microsoft.com/office/drawing/2014/main" xmlns="" val="875456392"/>
                    </a:ext>
                  </a:extLst>
                </a:gridCol>
                <a:gridCol w="1137050">
                  <a:extLst>
                    <a:ext uri="{9D8B030D-6E8A-4147-A177-3AD203B41FA5}">
                      <a16:colId xmlns:a16="http://schemas.microsoft.com/office/drawing/2014/main" xmlns="" val="3043641594"/>
                    </a:ext>
                  </a:extLst>
                </a:gridCol>
                <a:gridCol w="1260227">
                  <a:extLst>
                    <a:ext uri="{9D8B030D-6E8A-4147-A177-3AD203B41FA5}">
                      <a16:colId xmlns:a16="http://schemas.microsoft.com/office/drawing/2014/main" xmlns="" val="606777966"/>
                    </a:ext>
                  </a:extLst>
                </a:gridCol>
                <a:gridCol w="1323691">
                  <a:extLst>
                    <a:ext uri="{9D8B030D-6E8A-4147-A177-3AD203B41FA5}">
                      <a16:colId xmlns:a16="http://schemas.microsoft.com/office/drawing/2014/main" xmlns="" val="4100427122"/>
                    </a:ext>
                  </a:extLst>
                </a:gridCol>
                <a:gridCol w="1097032">
                  <a:extLst>
                    <a:ext uri="{9D8B030D-6E8A-4147-A177-3AD203B41FA5}">
                      <a16:colId xmlns:a16="http://schemas.microsoft.com/office/drawing/2014/main" xmlns="" val="400423248"/>
                    </a:ext>
                  </a:extLst>
                </a:gridCol>
                <a:gridCol w="1528884">
                  <a:extLst>
                    <a:ext uri="{9D8B030D-6E8A-4147-A177-3AD203B41FA5}">
                      <a16:colId xmlns:a16="http://schemas.microsoft.com/office/drawing/2014/main" xmlns="" val="2646431410"/>
                    </a:ext>
                  </a:extLst>
                </a:gridCol>
                <a:gridCol w="1528884">
                  <a:extLst>
                    <a:ext uri="{9D8B030D-6E8A-4147-A177-3AD203B41FA5}">
                      <a16:colId xmlns:a16="http://schemas.microsoft.com/office/drawing/2014/main" xmlns="" val="2739609905"/>
                    </a:ext>
                  </a:extLst>
                </a:gridCol>
              </a:tblGrid>
              <a:tr h="919173">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Performance indicators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Baseline 2018/19</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Planned annual target 2019/20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Actual achievement 2019/20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Deviation from planned target to Actual Achievement for 2019/20</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ZA" sz="1200" b="1" dirty="0">
                          <a:effectLst/>
                          <a:latin typeface="Arial Narrow" panose="020B0606020202030204" pitchFamily="34" charset="0"/>
                          <a:ea typeface="Calibri" panose="020F0502020204030204" pitchFamily="34" charset="0"/>
                          <a:cs typeface="Times New Roman" panose="02020603050405020304" pitchFamily="18" charset="0"/>
                        </a:rPr>
                        <a:t>Comments on deviations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200" dirty="0" smtClean="0">
                          <a:effectLst/>
                          <a:latin typeface="Arial Narrow" panose="020B0606020202030204" pitchFamily="34" charset="0"/>
                          <a:ea typeface="Calibri" panose="020F0502020204030204" pitchFamily="34" charset="0"/>
                          <a:cs typeface="Times New Roman" panose="02020603050405020304" pitchFamily="18" charset="0"/>
                        </a:rPr>
                        <a:t>Performance Status</a:t>
                      </a:r>
                    </a:p>
                  </a:txBody>
                  <a:tcPr marL="68580" marR="68580" marT="0" marB="0"/>
                </a:tc>
                <a:extLst>
                  <a:ext uri="{0D108BD9-81ED-4DB2-BD59-A6C34878D82A}">
                    <a16:rowId xmlns:a16="http://schemas.microsoft.com/office/drawing/2014/main" xmlns="" val="4044225511"/>
                  </a:ext>
                </a:extLst>
              </a:tr>
              <a:tr h="291359">
                <a:tc gridSpan="7">
                  <a:txBody>
                    <a:bodyPr/>
                    <a:lstStyle/>
                    <a:p>
                      <a:pPr algn="ctr"/>
                      <a:r>
                        <a:rPr lang="en-ZA" sz="1400" b="1" kern="1200" dirty="0" smtClean="0">
                          <a:solidFill>
                            <a:schemeClr val="dk1"/>
                          </a:solidFill>
                          <a:effectLst/>
                          <a:latin typeface="Arial Narrow" panose="020B0606020202030204" pitchFamily="34" charset="0"/>
                          <a:ea typeface="+mn-ea"/>
                          <a:cs typeface="+mn-cs"/>
                        </a:rPr>
                        <a:t>Sub-programme: Judicial Service Commission</a:t>
                      </a:r>
                      <a:r>
                        <a:rPr lang="en-ZA" sz="1400" b="1" kern="1200" baseline="0" dirty="0" smtClean="0">
                          <a:solidFill>
                            <a:schemeClr val="dk1"/>
                          </a:solidFill>
                          <a:effectLst/>
                          <a:latin typeface="Arial Narrow" panose="020B0606020202030204" pitchFamily="34" charset="0"/>
                          <a:ea typeface="+mn-ea"/>
                          <a:cs typeface="+mn-cs"/>
                        </a:rPr>
                        <a:t>  </a:t>
                      </a:r>
                      <a:r>
                        <a:rPr lang="en-ZA" sz="1400" b="1" kern="1200" dirty="0" smtClean="0">
                          <a:solidFill>
                            <a:schemeClr val="dk1"/>
                          </a:solidFill>
                          <a:effectLst/>
                          <a:latin typeface="Arial Narrow" panose="020B0606020202030204" pitchFamily="34" charset="0"/>
                          <a:ea typeface="+mn-ea"/>
                          <a:cs typeface="+mn-cs"/>
                        </a:rPr>
                        <a:t> </a:t>
                      </a:r>
                      <a:endParaRPr lang="en-US" sz="1400" dirty="0">
                        <a:latin typeface="Arial Narrow" panose="020B0606020202030204" pitchFamily="34" charset="0"/>
                      </a:endParaRPr>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400" dirty="0">
                        <a:latin typeface="Arial Narrow" panose="020B0606020202030204" pitchFamily="34" charset="0"/>
                      </a:endParaRPr>
                    </a:p>
                  </a:txBody>
                  <a:tcPr/>
                </a:tc>
                <a:extLst>
                  <a:ext uri="{0D108BD9-81ED-4DB2-BD59-A6C34878D82A}">
                    <a16:rowId xmlns:a16="http://schemas.microsoft.com/office/drawing/2014/main" xmlns="" val="2558431625"/>
                  </a:ext>
                </a:extLst>
              </a:tr>
              <a:tr h="790358">
                <a:tc>
                  <a:txBody>
                    <a:bodyPr/>
                    <a:lstStyle/>
                    <a:p>
                      <a:pPr marL="0" marR="0">
                        <a:lnSpc>
                          <a:spcPct val="107000"/>
                        </a:lnSpc>
                        <a:spcBef>
                          <a:spcPts val="0"/>
                        </a:spcBef>
                        <a:spcAft>
                          <a:spcPts val="1000"/>
                        </a:spcAft>
                      </a:pPr>
                      <a:r>
                        <a:rPr lang="en-ZA" sz="1200" dirty="0" smtClean="0">
                          <a:effectLst/>
                          <a:latin typeface="Arial Narrow" panose="020B0606020202030204" pitchFamily="34" charset="0"/>
                          <a:ea typeface="Calibri" panose="020F0502020204030204" pitchFamily="34" charset="0"/>
                          <a:cs typeface="Times New Roman" panose="02020603050405020304" pitchFamily="18" charset="0"/>
                        </a:rPr>
                        <a:t>3.4 Number </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of reports on judicial appointments and judicial complaints produced.</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a:effectLst/>
                          <a:latin typeface="Arial Narrow" panose="020B0606020202030204" pitchFamily="34" charset="0"/>
                          <a:ea typeface="Calibri" panose="020F0502020204030204" pitchFamily="34" charset="0"/>
                          <a:cs typeface="Times New Roman" panose="02020603050405020304" pitchFamily="18" charset="0"/>
                        </a:rPr>
                        <a:t>3</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a:effectLst/>
                          <a:latin typeface="Arial Narrow" panose="020B0606020202030204" pitchFamily="34" charset="0"/>
                          <a:ea typeface="Calibri" panose="020F0502020204030204" pitchFamily="34" charset="0"/>
                          <a:cs typeface="Times New Roman" panose="02020603050405020304" pitchFamily="18" charset="0"/>
                        </a:rPr>
                        <a:t>3</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a:effectLst/>
                          <a:latin typeface="Arial Narrow" panose="020B0606020202030204" pitchFamily="34" charset="0"/>
                          <a:ea typeface="Calibri" panose="020F0502020204030204" pitchFamily="34" charset="0"/>
                          <a:cs typeface="Times New Roman" panose="02020603050405020304" pitchFamily="18" charset="0"/>
                        </a:rPr>
                        <a:t>3</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a:effectLst/>
                          <a:latin typeface="Arial Narrow" panose="020B0606020202030204" pitchFamily="34" charset="0"/>
                          <a:ea typeface="Calibri" panose="020F0502020204030204" pitchFamily="34" charset="0"/>
                          <a:cs typeface="Times New Roman" panose="02020603050405020304" pitchFamily="18" charset="0"/>
                        </a:rPr>
                        <a:t>0</a:t>
                      </a:r>
                      <a:endParaRPr lang="en-US" sz="12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N/A</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87795754"/>
                  </a:ext>
                </a:extLst>
              </a:tr>
            </a:tbl>
          </a:graphicData>
        </a:graphic>
      </p:graphicFrame>
      <p:pic>
        <p:nvPicPr>
          <p:cNvPr id="11" name="Picture 10"/>
          <p:cNvPicPr>
            <a:picLocks noChangeAspect="1"/>
          </p:cNvPicPr>
          <p:nvPr/>
        </p:nvPicPr>
        <p:blipFill>
          <a:blip r:embed="rId2"/>
          <a:stretch>
            <a:fillRect/>
          </a:stretch>
        </p:blipFill>
        <p:spPr>
          <a:xfrm>
            <a:off x="8021822" y="3456704"/>
            <a:ext cx="524301" cy="518205"/>
          </a:xfrm>
          <a:prstGeom prst="rect">
            <a:avLst/>
          </a:prstGeom>
        </p:spPr>
      </p:pic>
    </p:spTree>
    <p:extLst>
      <p:ext uri="{BB962C8B-B14F-4D97-AF65-F5344CB8AC3E}">
        <p14:creationId xmlns:p14="http://schemas.microsoft.com/office/powerpoint/2010/main" xmlns="" val="218012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39</a:t>
            </a:fld>
            <a:endParaRPr lang="en-US"/>
          </a:p>
        </p:txBody>
      </p:sp>
      <p:sp>
        <p:nvSpPr>
          <p:cNvPr id="3" name="Subtitle 2"/>
          <p:cNvSpPr txBox="1">
            <a:spLocks/>
          </p:cNvSpPr>
          <p:nvPr/>
        </p:nvSpPr>
        <p:spPr>
          <a:xfrm>
            <a:off x="377688" y="455766"/>
            <a:ext cx="7652377" cy="850519"/>
          </a:xfrm>
          <a:prstGeom prst="rect">
            <a:avLst/>
          </a:prstGeom>
          <a:solidFill>
            <a:schemeClr val="tx2">
              <a:lumMod val="60000"/>
              <a:lumOff val="40000"/>
            </a:schemeClr>
          </a:solidFill>
        </p:spPr>
        <p:txBody>
          <a:bodyPr vert="horz" lIns="91440" tIns="45720" rIns="91440" bIns="45720" rtlCol="0">
            <a:noAutofit/>
          </a:bodyPr>
          <a:lstStyle>
            <a:defPPr>
              <a:defRPr lang="en-US"/>
            </a:defPPr>
            <a:lvl1pPr>
              <a:spcBef>
                <a:spcPct val="20000"/>
              </a:spcBef>
              <a:buFont typeface="Arial"/>
              <a:buNone/>
              <a:defRPr sz="2400" b="1">
                <a:solidFill>
                  <a:schemeClr val="tx1"/>
                </a:solidFill>
                <a:latin typeface="Arial" pitchFamily="34" charset="0"/>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a:t>AGSA AUDIT COVERAGE SCOPE AND </a:t>
            </a:r>
            <a:r>
              <a:rPr lang="en-US" dirty="0" smtClean="0"/>
              <a:t>2019/2020 </a:t>
            </a:r>
            <a:r>
              <a:rPr lang="en-US" dirty="0"/>
              <a:t>OUTCOMES</a:t>
            </a:r>
          </a:p>
        </p:txBody>
      </p:sp>
      <p:sp>
        <p:nvSpPr>
          <p:cNvPr id="4" name="Subtitle 2"/>
          <p:cNvSpPr txBox="1">
            <a:spLocks/>
          </p:cNvSpPr>
          <p:nvPr/>
        </p:nvSpPr>
        <p:spPr>
          <a:xfrm>
            <a:off x="377688" y="1559500"/>
            <a:ext cx="8302486" cy="72226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smtClean="0">
                <a:latin typeface="Avenir Black"/>
                <a:cs typeface="Avenir Black"/>
              </a:rPr>
              <a:t>AGSA focus areas for the 2019/20 OCJ Annual Audit  presented with the 2018/19 comparative audit outcomes:</a:t>
            </a:r>
            <a:r>
              <a:rPr lang="en-US" sz="1600" b="1" dirty="0" smtClean="0">
                <a:latin typeface="Avenir Black"/>
                <a:cs typeface="Avenir Black"/>
              </a:rPr>
              <a:t> </a:t>
            </a:r>
          </a:p>
        </p:txBody>
      </p:sp>
      <p:graphicFrame>
        <p:nvGraphicFramePr>
          <p:cNvPr id="5" name="Table 4"/>
          <p:cNvGraphicFramePr>
            <a:graphicFrameLocks noGrp="1"/>
          </p:cNvGraphicFramePr>
          <p:nvPr>
            <p:extLst/>
          </p:nvPr>
        </p:nvGraphicFramePr>
        <p:xfrm>
          <a:off x="377688" y="2281761"/>
          <a:ext cx="8302486" cy="3642139"/>
        </p:xfrm>
        <a:graphic>
          <a:graphicData uri="http://schemas.openxmlformats.org/drawingml/2006/table">
            <a:tbl>
              <a:tblPr firstRow="1" bandRow="1">
                <a:tableStyleId>{5C22544A-7EE6-4342-B048-85BDC9FD1C3A}</a:tableStyleId>
              </a:tblPr>
              <a:tblGrid>
                <a:gridCol w="462067">
                  <a:extLst>
                    <a:ext uri="{9D8B030D-6E8A-4147-A177-3AD203B41FA5}">
                      <a16:colId xmlns:a16="http://schemas.microsoft.com/office/drawing/2014/main" xmlns="" val="20000"/>
                    </a:ext>
                  </a:extLst>
                </a:gridCol>
                <a:gridCol w="2046474">
                  <a:extLst>
                    <a:ext uri="{9D8B030D-6E8A-4147-A177-3AD203B41FA5}">
                      <a16:colId xmlns:a16="http://schemas.microsoft.com/office/drawing/2014/main" xmlns="" val="20001"/>
                    </a:ext>
                  </a:extLst>
                </a:gridCol>
                <a:gridCol w="2865064">
                  <a:extLst>
                    <a:ext uri="{9D8B030D-6E8A-4147-A177-3AD203B41FA5}">
                      <a16:colId xmlns:a16="http://schemas.microsoft.com/office/drawing/2014/main" xmlns="" val="20002"/>
                    </a:ext>
                  </a:extLst>
                </a:gridCol>
                <a:gridCol w="2928881">
                  <a:extLst>
                    <a:ext uri="{9D8B030D-6E8A-4147-A177-3AD203B41FA5}">
                      <a16:colId xmlns:a16="http://schemas.microsoft.com/office/drawing/2014/main" xmlns="" val="20003"/>
                    </a:ext>
                  </a:extLst>
                </a:gridCol>
              </a:tblGrid>
              <a:tr h="642055">
                <a:tc>
                  <a:txBody>
                    <a:bodyPr/>
                    <a:lstStyle/>
                    <a:p>
                      <a:pPr algn="just"/>
                      <a:r>
                        <a:rPr lang="en-ZA" sz="1600" dirty="0" smtClean="0">
                          <a:solidFill>
                            <a:schemeClr val="tx1"/>
                          </a:solidFill>
                          <a:latin typeface="Arial" panose="020B0604020202020204" pitchFamily="34" charset="0"/>
                          <a:cs typeface="Arial" panose="020B0604020202020204" pitchFamily="34" charset="0"/>
                        </a:rPr>
                        <a:t>No</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pPr algn="just"/>
                      <a:r>
                        <a:rPr lang="en-ZA" sz="1600" dirty="0" smtClean="0">
                          <a:solidFill>
                            <a:schemeClr val="tx1"/>
                          </a:solidFill>
                          <a:latin typeface="Arial" panose="020B0604020202020204" pitchFamily="34" charset="0"/>
                          <a:cs typeface="Arial" panose="020B0604020202020204" pitchFamily="34" charset="0"/>
                        </a:rPr>
                        <a:t>Audit  Focus Areas</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Arial" panose="020B0604020202020204" pitchFamily="34" charset="0"/>
                          <a:cs typeface="Arial" panose="020B0604020202020204" pitchFamily="34" charset="0"/>
                        </a:rPr>
                        <a:t>Audit</a:t>
                      </a:r>
                      <a:r>
                        <a:rPr lang="en-ZA" sz="1600" baseline="0" dirty="0" smtClean="0">
                          <a:solidFill>
                            <a:schemeClr val="tx1"/>
                          </a:solidFill>
                          <a:latin typeface="Arial" panose="020B0604020202020204" pitchFamily="34" charset="0"/>
                          <a:cs typeface="Arial" panose="020B0604020202020204" pitchFamily="34" charset="0"/>
                        </a:rPr>
                        <a:t> Outcomes 2018/19</a:t>
                      </a:r>
                      <a:endParaRPr lang="en-ZA" sz="1600" dirty="0" smtClean="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latin typeface="Arial" panose="020B0604020202020204" pitchFamily="34" charset="0"/>
                          <a:cs typeface="Arial" panose="020B0604020202020204" pitchFamily="34" charset="0"/>
                        </a:rPr>
                        <a:t>Audit</a:t>
                      </a:r>
                      <a:r>
                        <a:rPr lang="en-ZA" sz="1600" baseline="0" dirty="0" smtClean="0">
                          <a:solidFill>
                            <a:schemeClr val="tx1"/>
                          </a:solidFill>
                          <a:latin typeface="Arial" panose="020B0604020202020204" pitchFamily="34" charset="0"/>
                          <a:cs typeface="Arial" panose="020B0604020202020204" pitchFamily="34" charset="0"/>
                        </a:rPr>
                        <a:t> Outcomes 2019/20</a:t>
                      </a:r>
                      <a:endParaRPr lang="en-ZA" sz="1600" dirty="0" smtClean="0">
                        <a:solidFill>
                          <a:schemeClr val="tx1"/>
                        </a:solidFill>
                        <a:latin typeface="Arial" panose="020B0604020202020204" pitchFamily="34" charset="0"/>
                        <a:cs typeface="Arial" panose="020B0604020202020204" pitchFamily="34" charset="0"/>
                      </a:endParaRPr>
                    </a:p>
                    <a:p>
                      <a:pPr algn="just"/>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904958">
                <a:tc>
                  <a:txBody>
                    <a:bodyPr/>
                    <a:lstStyle/>
                    <a:p>
                      <a:pPr algn="just"/>
                      <a:r>
                        <a:rPr lang="en-ZA" sz="1600" dirty="0" smtClean="0">
                          <a:latin typeface="Arial" panose="020B0604020202020204" pitchFamily="34" charset="0"/>
                          <a:cs typeface="Arial" panose="020B0604020202020204" pitchFamily="34" charset="0"/>
                        </a:rPr>
                        <a:t>1</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Annual Financial</a:t>
                      </a:r>
                      <a:r>
                        <a:rPr lang="en-ZA" sz="1600" baseline="0" dirty="0" smtClean="0">
                          <a:latin typeface="Arial" panose="020B0604020202020204" pitchFamily="34" charset="0"/>
                          <a:cs typeface="Arial" panose="020B0604020202020204" pitchFamily="34" charset="0"/>
                        </a:rPr>
                        <a:t> Statements</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No material misstatements were identified </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solidFill>
                            <a:schemeClr val="tx1"/>
                          </a:solidFill>
                          <a:latin typeface="Arial" panose="020B0604020202020204" pitchFamily="34" charset="0"/>
                          <a:cs typeface="Arial" panose="020B0604020202020204" pitchFamily="34" charset="0"/>
                        </a:rPr>
                        <a:t>No material misstatements were identified </a:t>
                      </a: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1182732">
                <a:tc>
                  <a:txBody>
                    <a:bodyPr/>
                    <a:lstStyle/>
                    <a:p>
                      <a:pPr algn="just"/>
                      <a:r>
                        <a:rPr lang="en-ZA" sz="1600" dirty="0" smtClean="0">
                          <a:latin typeface="Arial" panose="020B0604020202020204" pitchFamily="34" charset="0"/>
                          <a:cs typeface="Arial" panose="020B0604020202020204" pitchFamily="34" charset="0"/>
                        </a:rPr>
                        <a:t>2</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Annual Performance Report</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kern="1200" dirty="0" smtClean="0">
                          <a:solidFill>
                            <a:schemeClr val="dk1"/>
                          </a:solidFill>
                          <a:effectLst/>
                          <a:latin typeface="Arial" panose="020B0604020202020204" pitchFamily="34" charset="0"/>
                          <a:ea typeface="+mn-ea"/>
                          <a:cs typeface="Arial" panose="020B0604020202020204" pitchFamily="34" charset="0"/>
                        </a:rPr>
                        <a:t>No material findings on the usefulness and reliability of the reported performance information</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kern="1200" dirty="0" smtClean="0">
                          <a:solidFill>
                            <a:schemeClr val="dk1"/>
                          </a:solidFill>
                          <a:effectLst/>
                          <a:latin typeface="Arial" panose="020B0604020202020204" pitchFamily="34" charset="0"/>
                          <a:ea typeface="+mn-ea"/>
                          <a:cs typeface="Arial" panose="020B0604020202020204" pitchFamily="34" charset="0"/>
                        </a:rPr>
                        <a:t>No material findings on the usefulness and reliability of the reported performance information</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912394">
                <a:tc>
                  <a:txBody>
                    <a:bodyPr/>
                    <a:lstStyle/>
                    <a:p>
                      <a:pPr algn="just"/>
                      <a:r>
                        <a:rPr lang="en-ZA" sz="1600" dirty="0" smtClean="0">
                          <a:latin typeface="Arial" panose="020B0604020202020204" pitchFamily="34" charset="0"/>
                          <a:cs typeface="Arial" panose="020B0604020202020204" pitchFamily="34" charset="0"/>
                        </a:rPr>
                        <a:t>3</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Compliance with Legislation</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No</a:t>
                      </a:r>
                      <a:r>
                        <a:rPr lang="en-ZA" sz="1600" baseline="0" dirty="0" smtClean="0">
                          <a:latin typeface="Arial" panose="020B0604020202020204" pitchFamily="34" charset="0"/>
                          <a:cs typeface="Arial" panose="020B0604020202020204" pitchFamily="34" charset="0"/>
                        </a:rPr>
                        <a:t> material  non-compliance with key legislation was identified </a:t>
                      </a:r>
                      <a:endParaRPr lang="en-ZA" sz="1600" dirty="0">
                        <a:latin typeface="Arial" panose="020B0604020202020204" pitchFamily="34" charset="0"/>
                        <a:cs typeface="Arial" panose="020B0604020202020204" pitchFamily="34" charset="0"/>
                      </a:endParaRPr>
                    </a:p>
                  </a:txBody>
                  <a:tcPr/>
                </a:tc>
                <a:tc>
                  <a:txBody>
                    <a:bodyPr/>
                    <a:lstStyle/>
                    <a:p>
                      <a:pPr algn="just"/>
                      <a:r>
                        <a:rPr lang="en-ZA" sz="1600" dirty="0" smtClean="0">
                          <a:latin typeface="Arial" panose="020B0604020202020204" pitchFamily="34" charset="0"/>
                          <a:cs typeface="Arial" panose="020B0604020202020204" pitchFamily="34" charset="0"/>
                        </a:rPr>
                        <a:t>No</a:t>
                      </a:r>
                      <a:r>
                        <a:rPr lang="en-ZA" sz="1600" baseline="0" dirty="0" smtClean="0">
                          <a:latin typeface="Arial" panose="020B0604020202020204" pitchFamily="34" charset="0"/>
                          <a:cs typeface="Arial" panose="020B0604020202020204" pitchFamily="34" charset="0"/>
                        </a:rPr>
                        <a:t> material  non-compliance with key legislation was identified </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272910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4</a:t>
            </a:fld>
            <a:endParaRPr lang="en-US"/>
          </a:p>
        </p:txBody>
      </p:sp>
      <p:sp>
        <p:nvSpPr>
          <p:cNvPr id="5" name="Title 1"/>
          <p:cNvSpPr txBox="1">
            <a:spLocks/>
          </p:cNvSpPr>
          <p:nvPr/>
        </p:nvSpPr>
        <p:spPr>
          <a:xfrm>
            <a:off x="609600" y="487822"/>
            <a:ext cx="7263865" cy="528926"/>
          </a:xfrm>
          <a:prstGeom prst="rect">
            <a:avLst/>
          </a:prstGeom>
          <a:solidFill>
            <a:schemeClr val="tx2">
              <a:lumMod val="20000"/>
              <a:lumOff val="80000"/>
            </a:schemeClr>
          </a:solidFill>
          <a:ln>
            <a:solidFill>
              <a:schemeClr val="tx2">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ZA" sz="2300" b="1" dirty="0" smtClean="0">
                <a:latin typeface="Arial" panose="020B0604020202020204" pitchFamily="34" charset="0"/>
                <a:cs typeface="Arial" panose="020B0604020202020204" pitchFamily="34" charset="0"/>
              </a:rPr>
              <a:t>INTRODUCTION</a:t>
            </a:r>
            <a:endParaRPr lang="en-ZA" sz="2300" b="1"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476018" y="1233057"/>
            <a:ext cx="8002964" cy="388619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Wingdings" panose="05000000000000000000" pitchFamily="2" charset="2"/>
              <a:buChar char="q"/>
              <a:defRPr/>
            </a:pPr>
            <a:r>
              <a:rPr lang="en-ZA" sz="1800" dirty="0" smtClean="0">
                <a:latin typeface="Arial" panose="020B0604020202020204" pitchFamily="34" charset="0"/>
                <a:cs typeface="Arial" panose="020B0604020202020204" pitchFamily="34" charset="0"/>
              </a:rPr>
              <a:t>The </a:t>
            </a:r>
            <a:r>
              <a:rPr lang="en-ZA" sz="1800" dirty="0">
                <a:latin typeface="Arial" panose="020B0604020202020204" pitchFamily="34" charset="0"/>
                <a:cs typeface="Arial" panose="020B0604020202020204" pitchFamily="34" charset="0"/>
              </a:rPr>
              <a:t>OCJ was proclaimed by the President of the RSA on 23 August 2010 for the purpose of providing support to the Chief Justice in his dual role as the Head of the Judiciary and the Constitutional Court.</a:t>
            </a:r>
          </a:p>
          <a:p>
            <a:pPr algn="just">
              <a:buFont typeface="Wingdings" panose="05000000000000000000" pitchFamily="2" charset="2"/>
              <a:buChar char="q"/>
              <a:defRPr/>
            </a:pPr>
            <a:endParaRPr lang="en-ZA" sz="18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The OCJ was established to promote and reaffirm the principle of judicial independence, as guaranteed by Section 165 of the Constitution.</a:t>
            </a:r>
          </a:p>
          <a:p>
            <a:pPr algn="just">
              <a:buFont typeface="Wingdings" panose="05000000000000000000" pitchFamily="2" charset="2"/>
              <a:buChar char="q"/>
              <a:defRPr/>
            </a:pPr>
            <a:endParaRPr lang="en-ZA" sz="18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The Minister is the Executive Authority for the OCJ with the Secretary General as Accounting Officer.</a:t>
            </a:r>
          </a:p>
          <a:p>
            <a:pPr algn="just">
              <a:buFont typeface="Wingdings" panose="05000000000000000000" pitchFamily="2" charset="2"/>
              <a:buChar char="q"/>
              <a:defRPr/>
            </a:pPr>
            <a:endParaRPr lang="en-ZA" sz="18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Although OCJ was established as a National Department, it remained a sub-programme under DoJ&amp;CD vote until 2014/15 financial year.</a:t>
            </a:r>
          </a:p>
          <a:p>
            <a:pPr algn="just">
              <a:buFont typeface="Wingdings" panose="05000000000000000000" pitchFamily="2" charset="2"/>
              <a:buChar char="q"/>
              <a:defRPr/>
            </a:pPr>
            <a:endParaRPr lang="en-ZA" sz="18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Transfer of functions from DoJ&amp;CD to OCJ were done in October 2014.</a:t>
            </a:r>
          </a:p>
          <a:p>
            <a:pPr algn="just">
              <a:buFont typeface="Wingdings" panose="05000000000000000000" pitchFamily="2" charset="2"/>
              <a:buChar char="q"/>
              <a:defRPr/>
            </a:pPr>
            <a:endParaRPr lang="en-ZA" sz="1800" dirty="0">
              <a:latin typeface="Arial" panose="020B0604020202020204" pitchFamily="34" charset="0"/>
              <a:cs typeface="Arial" panose="020B0604020202020204" pitchFamily="34" charset="0"/>
            </a:endParaRPr>
          </a:p>
          <a:p>
            <a:pPr algn="just">
              <a:buFont typeface="Wingdings" panose="05000000000000000000" pitchFamily="2" charset="2"/>
              <a:buChar char="q"/>
              <a:defRPr/>
            </a:pPr>
            <a:r>
              <a:rPr lang="en-ZA" sz="1800" dirty="0">
                <a:latin typeface="Arial" panose="020B0604020202020204" pitchFamily="34" charset="0"/>
                <a:cs typeface="Arial" panose="020B0604020202020204" pitchFamily="34" charset="0"/>
              </a:rPr>
              <a:t>OCJ Budget Vote (</a:t>
            </a:r>
            <a:r>
              <a:rPr lang="en-ZA" sz="1800" b="1" dirty="0">
                <a:latin typeface="Arial" panose="020B0604020202020204" pitchFamily="34" charset="0"/>
                <a:cs typeface="Arial" panose="020B0604020202020204" pitchFamily="34" charset="0"/>
              </a:rPr>
              <a:t>Vote 22</a:t>
            </a:r>
            <a:r>
              <a:rPr lang="en-ZA" sz="1800" dirty="0">
                <a:latin typeface="Arial" panose="020B0604020202020204" pitchFamily="34" charset="0"/>
                <a:cs typeface="Arial" panose="020B0604020202020204" pitchFamily="34" charset="0"/>
              </a:rPr>
              <a:t>) was implemented as of 2015/16 FY</a:t>
            </a:r>
            <a:r>
              <a:rPr lang="en-ZA" sz="1800" dirty="0" smtClean="0">
                <a:latin typeface="Arial" panose="020B0604020202020204" pitchFamily="34" charset="0"/>
                <a:cs typeface="Arial" panose="020B0604020202020204" pitchFamily="34" charset="0"/>
              </a:rPr>
              <a:t>.</a:t>
            </a:r>
            <a:endParaRPr lang="en-Z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34539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40</a:t>
            </a:fld>
            <a:endParaRPr lang="en-US"/>
          </a:p>
        </p:txBody>
      </p:sp>
      <p:sp>
        <p:nvSpPr>
          <p:cNvPr id="3" name="Subtitle 2"/>
          <p:cNvSpPr txBox="1">
            <a:spLocks/>
          </p:cNvSpPr>
          <p:nvPr/>
        </p:nvSpPr>
        <p:spPr>
          <a:xfrm>
            <a:off x="415636" y="250621"/>
            <a:ext cx="7618536" cy="750865"/>
          </a:xfrm>
          <a:prstGeom prst="rect">
            <a:avLst/>
          </a:prstGeom>
          <a:solidFill>
            <a:schemeClr val="tx2">
              <a:lumMod val="60000"/>
              <a:lumOff val="40000"/>
            </a:schemeClr>
          </a:solidFill>
        </p:spPr>
        <p:txBody>
          <a:bodyPr vert="horz" lIns="91440" tIns="45720" rIns="91440" bIns="45720" rtlCol="0">
            <a:noAutofit/>
          </a:bodyPr>
          <a:lstStyle>
            <a:defPPr>
              <a:defRPr lang="en-US"/>
            </a:defPPr>
            <a:lvl1pPr>
              <a:spcBef>
                <a:spcPct val="20000"/>
              </a:spcBef>
              <a:buFont typeface="Arial"/>
              <a:buNone/>
              <a:defRPr sz="2400" b="1">
                <a:solidFill>
                  <a:schemeClr val="tx1"/>
                </a:solidFill>
                <a:latin typeface="Arial" pitchFamily="34" charset="0"/>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ZA" dirty="0"/>
              <a:t>OCJ PERFORMANCE ENVIRONMENT: AUDIT OUTCOME</a:t>
            </a:r>
            <a:endParaRPr lang="en-US" dirty="0"/>
          </a:p>
        </p:txBody>
      </p:sp>
      <p:pic>
        <p:nvPicPr>
          <p:cNvPr id="5" name="Picture 4"/>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219200"/>
            <a:ext cx="9144000" cy="5638799"/>
          </a:xfrm>
          <a:prstGeom prst="rect">
            <a:avLst/>
          </a:prstGeom>
          <a:noFill/>
        </p:spPr>
      </p:pic>
    </p:spTree>
    <p:extLst>
      <p:ext uri="{BB962C8B-B14F-4D97-AF65-F5344CB8AC3E}">
        <p14:creationId xmlns:p14="http://schemas.microsoft.com/office/powerpoint/2010/main" xmlns="" val="9157439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41</a:t>
            </a:fld>
            <a:endParaRPr lang="en-US"/>
          </a:p>
        </p:txBody>
      </p:sp>
      <p:sp>
        <p:nvSpPr>
          <p:cNvPr id="3" name="Subtitle 2"/>
          <p:cNvSpPr txBox="1">
            <a:spLocks/>
          </p:cNvSpPr>
          <p:nvPr/>
        </p:nvSpPr>
        <p:spPr>
          <a:xfrm>
            <a:off x="1243303" y="660160"/>
            <a:ext cx="6695029" cy="443861"/>
          </a:xfrm>
          <a:prstGeom prst="rect">
            <a:avLst/>
          </a:prstGeom>
          <a:solidFill>
            <a:schemeClr val="tx2">
              <a:lumMod val="60000"/>
              <a:lumOff val="40000"/>
            </a:schemeClr>
          </a:solidFill>
        </p:spPr>
        <p:txBody>
          <a:bodyPr vert="horz" lIns="91440" tIns="45720" rIns="91440" bIns="45720" rtlCol="0">
            <a:noAutofit/>
          </a:bodyPr>
          <a:lstStyle>
            <a:defPPr>
              <a:defRPr lang="en-US"/>
            </a:defPPr>
            <a:lvl1pPr>
              <a:spcBef>
                <a:spcPct val="20000"/>
              </a:spcBef>
              <a:buFont typeface="Arial"/>
              <a:buNone/>
              <a:defRPr sz="2400" b="1">
                <a:solidFill>
                  <a:schemeClr val="tx1"/>
                </a:solidFill>
                <a:latin typeface="Arial" pitchFamily="34" charset="0"/>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SUMMARY OF FINANCIAL PERFORMANCE    </a:t>
            </a:r>
          </a:p>
        </p:txBody>
      </p:sp>
      <p:graphicFrame>
        <p:nvGraphicFramePr>
          <p:cNvPr id="5" name="Table 4"/>
          <p:cNvGraphicFramePr>
            <a:graphicFrameLocks noGrp="1"/>
          </p:cNvGraphicFramePr>
          <p:nvPr>
            <p:extLst/>
          </p:nvPr>
        </p:nvGraphicFramePr>
        <p:xfrm>
          <a:off x="299625" y="1490174"/>
          <a:ext cx="8582386" cy="3589668"/>
        </p:xfrm>
        <a:graphic>
          <a:graphicData uri="http://schemas.openxmlformats.org/drawingml/2006/table">
            <a:tbl>
              <a:tblPr firstRow="1" firstCol="1" bandRow="1">
                <a:tableStyleId>{5C22544A-7EE6-4342-B048-85BDC9FD1C3A}</a:tableStyleId>
              </a:tblPr>
              <a:tblGrid>
                <a:gridCol w="2056713">
                  <a:extLst>
                    <a:ext uri="{9D8B030D-6E8A-4147-A177-3AD203B41FA5}">
                      <a16:colId xmlns:a16="http://schemas.microsoft.com/office/drawing/2014/main" xmlns="" val="20000"/>
                    </a:ext>
                  </a:extLst>
                </a:gridCol>
                <a:gridCol w="1160585">
                  <a:extLst>
                    <a:ext uri="{9D8B030D-6E8A-4147-A177-3AD203B41FA5}">
                      <a16:colId xmlns:a16="http://schemas.microsoft.com/office/drawing/2014/main" xmlns="" val="20001"/>
                    </a:ext>
                  </a:extLst>
                </a:gridCol>
                <a:gridCol w="967154">
                  <a:extLst>
                    <a:ext uri="{9D8B030D-6E8A-4147-A177-3AD203B41FA5}">
                      <a16:colId xmlns:a16="http://schemas.microsoft.com/office/drawing/2014/main" xmlns="" val="20002"/>
                    </a:ext>
                  </a:extLst>
                </a:gridCol>
                <a:gridCol w="703385">
                  <a:extLst>
                    <a:ext uri="{9D8B030D-6E8A-4147-A177-3AD203B41FA5}">
                      <a16:colId xmlns:a16="http://schemas.microsoft.com/office/drawing/2014/main" xmlns="" val="20003"/>
                    </a:ext>
                  </a:extLst>
                </a:gridCol>
                <a:gridCol w="465992">
                  <a:extLst>
                    <a:ext uri="{9D8B030D-6E8A-4147-A177-3AD203B41FA5}">
                      <a16:colId xmlns:a16="http://schemas.microsoft.com/office/drawing/2014/main" xmlns="" val="20004"/>
                    </a:ext>
                  </a:extLst>
                </a:gridCol>
                <a:gridCol w="1019908">
                  <a:extLst>
                    <a:ext uri="{9D8B030D-6E8A-4147-A177-3AD203B41FA5}">
                      <a16:colId xmlns:a16="http://schemas.microsoft.com/office/drawing/2014/main" xmlns="" val="20005"/>
                    </a:ext>
                  </a:extLst>
                </a:gridCol>
                <a:gridCol w="1037492">
                  <a:extLst>
                    <a:ext uri="{9D8B030D-6E8A-4147-A177-3AD203B41FA5}">
                      <a16:colId xmlns:a16="http://schemas.microsoft.com/office/drawing/2014/main" xmlns="" val="20006"/>
                    </a:ext>
                  </a:extLst>
                </a:gridCol>
                <a:gridCol w="729761">
                  <a:extLst>
                    <a:ext uri="{9D8B030D-6E8A-4147-A177-3AD203B41FA5}">
                      <a16:colId xmlns:a16="http://schemas.microsoft.com/office/drawing/2014/main" xmlns="" val="20007"/>
                    </a:ext>
                  </a:extLst>
                </a:gridCol>
                <a:gridCol w="441396">
                  <a:extLst>
                    <a:ext uri="{9D8B030D-6E8A-4147-A177-3AD203B41FA5}">
                      <a16:colId xmlns:a16="http://schemas.microsoft.com/office/drawing/2014/main" xmlns="" val="20008"/>
                    </a:ext>
                  </a:extLst>
                </a:gridCol>
              </a:tblGrid>
              <a:tr h="395953">
                <a:tc rowSpan="3">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Programme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gridSpan="4">
                  <a:txBody>
                    <a:bodyPr/>
                    <a:lstStyle/>
                    <a:p>
                      <a:pPr algn="ctr">
                        <a:lnSpc>
                          <a:spcPct val="106000"/>
                        </a:lnSpc>
                        <a:spcAft>
                          <a:spcPts val="1000"/>
                        </a:spcAft>
                      </a:pPr>
                      <a:r>
                        <a:rPr lang="en-ZA" sz="1200" dirty="0" smtClean="0">
                          <a:effectLst/>
                          <a:latin typeface="Arial" panose="020B0604020202020204" pitchFamily="34" charset="0"/>
                          <a:cs typeface="Arial" panose="020B0604020202020204" pitchFamily="34" charset="0"/>
                        </a:rPr>
                        <a:t>2019/20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06000"/>
                        </a:lnSpc>
                        <a:spcAft>
                          <a:spcPts val="1000"/>
                        </a:spcAft>
                      </a:pPr>
                      <a:r>
                        <a:rPr lang="en-ZA" sz="1200" dirty="0" smtClean="0">
                          <a:effectLst/>
                          <a:latin typeface="Arial" panose="020B0604020202020204" pitchFamily="34" charset="0"/>
                          <a:cs typeface="Arial" panose="020B0604020202020204" pitchFamily="34" charset="0"/>
                        </a:rPr>
                        <a:t>2018/19</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733981">
                <a:tc vMerge="1">
                  <a:txBody>
                    <a:bodyPr/>
                    <a:lstStyle/>
                    <a:p>
                      <a:endParaRPr lang="en-ZA"/>
                    </a:p>
                  </a:txBody>
                  <a:tcPr/>
                </a:tc>
                <a:tc row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Final </a:t>
                      </a:r>
                      <a:r>
                        <a:rPr lang="en-US" sz="1100" b="1" dirty="0">
                          <a:effectLst/>
                          <a:latin typeface="Arial" panose="020B0604020202020204" pitchFamily="34" charset="0"/>
                          <a:cs typeface="Arial" panose="020B0604020202020204" pitchFamily="34" charset="0"/>
                        </a:rPr>
                        <a:t>appropriation</a:t>
                      </a:r>
                      <a:endParaRPr lang="en-ZA" sz="11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row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Actual expenditure</a:t>
                      </a:r>
                      <a:endParaRPr lang="en-ZA" sz="12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 </a:t>
                      </a:r>
                      <a:r>
                        <a:rPr lang="en-US" sz="1200" b="1" dirty="0" smtClean="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gridSpan="2">
                  <a:txBody>
                    <a:bodyPr/>
                    <a:lstStyle/>
                    <a:p>
                      <a:pPr algn="ctr">
                        <a:lnSpc>
                          <a:spcPct val="115000"/>
                        </a:lnSpc>
                        <a:spcAft>
                          <a:spcPts val="0"/>
                        </a:spcAft>
                      </a:pPr>
                      <a:r>
                        <a:rPr lang="en-US" sz="1200" b="1" dirty="0" smtClean="0">
                          <a:effectLst/>
                          <a:latin typeface="Arial" panose="020B0604020202020204" pitchFamily="34" charset="0"/>
                          <a:cs typeface="Arial" panose="020B0604020202020204" pitchFamily="34" charset="0"/>
                        </a:rPr>
                        <a:t>(Over)/</a:t>
                      </a:r>
                      <a:endParaRPr lang="en-ZA" sz="1200" b="1" dirty="0" smtClean="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smtClean="0">
                          <a:effectLst/>
                          <a:latin typeface="Arial" panose="020B0604020202020204" pitchFamily="34" charset="0"/>
                          <a:cs typeface="Arial" panose="020B0604020202020204" pitchFamily="34" charset="0"/>
                        </a:rPr>
                        <a:t>under-expenditure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hMerge="1">
                  <a:txBody>
                    <a:bodyPr/>
                    <a:lstStyle/>
                    <a:p>
                      <a:pPr algn="ctr">
                        <a:lnSpc>
                          <a:spcPct val="115000"/>
                        </a:lnSpc>
                        <a:spcAft>
                          <a:spcPts val="0"/>
                        </a:spcAft>
                      </a:pP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Final </a:t>
                      </a:r>
                      <a:r>
                        <a:rPr lang="en-US" sz="1100" b="1" dirty="0">
                          <a:effectLst/>
                          <a:latin typeface="Arial" panose="020B0604020202020204" pitchFamily="34" charset="0"/>
                          <a:cs typeface="Arial" panose="020B0604020202020204" pitchFamily="34" charset="0"/>
                        </a:rPr>
                        <a:t>appropriation</a:t>
                      </a:r>
                      <a:endParaRPr lang="en-ZA" sz="11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row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Actual expenditure</a:t>
                      </a:r>
                      <a:endParaRPr lang="en-ZA" sz="12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smtClean="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gridSpan="2">
                  <a:txBody>
                    <a:bodyPr/>
                    <a:lstStyle/>
                    <a:p>
                      <a:pPr algn="ctr">
                        <a:lnSpc>
                          <a:spcPct val="115000"/>
                        </a:lnSpc>
                        <a:spcAft>
                          <a:spcPts val="0"/>
                        </a:spcAft>
                      </a:pPr>
                      <a:r>
                        <a:rPr lang="en-US" sz="1200" b="1" dirty="0" smtClean="0">
                          <a:effectLst/>
                          <a:latin typeface="Arial" panose="020B0604020202020204" pitchFamily="34" charset="0"/>
                          <a:cs typeface="Arial" panose="020B0604020202020204" pitchFamily="34" charset="0"/>
                        </a:rPr>
                        <a:t>(Over)/</a:t>
                      </a:r>
                      <a:endParaRPr lang="en-ZA" sz="1200" b="1" dirty="0" smtClean="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smtClean="0">
                          <a:effectLst/>
                          <a:latin typeface="Arial" panose="020B0604020202020204" pitchFamily="34" charset="0"/>
                          <a:cs typeface="Arial" panose="020B0604020202020204" pitchFamily="34" charset="0"/>
                        </a:rPr>
                        <a:t>under-expenditure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hMerge="1">
                  <a:txBody>
                    <a:bodyPr/>
                    <a:lstStyle/>
                    <a:p>
                      <a:pPr algn="ctr">
                        <a:lnSpc>
                          <a:spcPct val="115000"/>
                        </a:lnSpc>
                        <a:spcAft>
                          <a:spcPts val="0"/>
                        </a:spcAft>
                      </a:pP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2813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1200" b="1" dirty="0" smtClean="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ctr" defTabSz="914400" rtl="0" eaLnBrk="1" latinLnBrk="0" hangingPunct="1">
                        <a:lnSpc>
                          <a:spcPct val="115000"/>
                        </a:lnSpc>
                        <a:spcAft>
                          <a:spcPts val="0"/>
                        </a:spcAft>
                      </a:pPr>
                      <a:r>
                        <a:rPr lang="en-ZA" sz="1200" b="1" kern="1200" dirty="0" smtClean="0">
                          <a:solidFill>
                            <a:schemeClr val="dk1"/>
                          </a:solidFill>
                          <a:effectLst/>
                          <a:latin typeface="Arial" panose="020B0604020202020204" pitchFamily="34" charset="0"/>
                          <a:ea typeface="+mn-ea"/>
                          <a:cs typeface="Arial" panose="020B0604020202020204" pitchFamily="34" charset="0"/>
                        </a:rPr>
                        <a:t>%</a:t>
                      </a:r>
                      <a:endParaRPr lang="en-ZA" sz="2800" dirty="0"/>
                    </a:p>
                  </a:txBody>
                  <a:tcPr marL="51435" marR="51435" marT="0" marB="0"/>
                </a:tc>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1200" b="1" dirty="0" smtClean="0">
                          <a:effectLst/>
                          <a:latin typeface="Arial" panose="020B0604020202020204" pitchFamily="34" charset="0"/>
                          <a:cs typeface="Arial" panose="020B0604020202020204" pitchFamily="34" charset="0"/>
                        </a:rPr>
                        <a:t>R’000</a:t>
                      </a:r>
                      <a:endParaRPr lang="en-ZA" sz="1200" b="1" dirty="0" smtClean="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ctr" defTabSz="914400" rtl="0" eaLnBrk="1" latinLnBrk="0" hangingPunct="1">
                        <a:lnSpc>
                          <a:spcPct val="115000"/>
                        </a:lnSpc>
                        <a:spcAft>
                          <a:spcPts val="0"/>
                        </a:spcAft>
                      </a:pPr>
                      <a:r>
                        <a:rPr lang="en-ZA" sz="1200" b="1" kern="1200" dirty="0" smtClean="0">
                          <a:solidFill>
                            <a:schemeClr val="dk1"/>
                          </a:solidFill>
                          <a:effectLst/>
                          <a:latin typeface="Arial" panose="020B0604020202020204" pitchFamily="34" charset="0"/>
                          <a:ea typeface="+mn-ea"/>
                          <a:cs typeface="Arial" panose="020B0604020202020204" pitchFamily="34" charset="0"/>
                        </a:rPr>
                        <a:t>%</a:t>
                      </a:r>
                      <a:endParaRPr lang="en-ZA" sz="2800" dirty="0"/>
                    </a:p>
                  </a:txBody>
                  <a:tcPr marL="51435" marR="51435" marT="0" marB="0"/>
                </a:tc>
                <a:extLst>
                  <a:ext uri="{0D108BD9-81ED-4DB2-BD59-A6C34878D82A}">
                    <a16:rowId xmlns:a16="http://schemas.microsoft.com/office/drawing/2014/main" xmlns="" val="946029966"/>
                  </a:ext>
                </a:extLst>
              </a:tr>
              <a:tr h="351692">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Administration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dk1"/>
                          </a:solidFill>
                          <a:effectLst/>
                          <a:latin typeface="Arial" panose="020B0604020202020204" pitchFamily="34" charset="0"/>
                          <a:ea typeface="+mn-ea"/>
                          <a:cs typeface="Arial" panose="020B0604020202020204" pitchFamily="34" charset="0"/>
                        </a:rPr>
                        <a:t>217 432</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dk1"/>
                          </a:solidFill>
                          <a:effectLst/>
                          <a:latin typeface="Arial" panose="020B0604020202020204" pitchFamily="34" charset="0"/>
                          <a:ea typeface="+mn-ea"/>
                          <a:cs typeface="Arial" panose="020B0604020202020204" pitchFamily="34" charset="0"/>
                        </a:rPr>
                        <a:t>211 077</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dk1"/>
                          </a:solidFill>
                          <a:effectLst/>
                          <a:latin typeface="Arial" panose="020B0604020202020204" pitchFamily="34" charset="0"/>
                          <a:ea typeface="+mn-ea"/>
                          <a:cs typeface="Arial" panose="020B0604020202020204" pitchFamily="34" charset="0"/>
                        </a:rPr>
                        <a:t>6 355</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algn="r">
                        <a:lnSpc>
                          <a:spcPct val="115000"/>
                        </a:lnSpc>
                        <a:spcAft>
                          <a:spcPts val="100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2.9</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dk1"/>
                          </a:solidFill>
                          <a:effectLst/>
                          <a:latin typeface="Arial" panose="020B0604020202020204" pitchFamily="34" charset="0"/>
                          <a:ea typeface="+mn-ea"/>
                          <a:cs typeface="Arial" panose="020B0604020202020204" pitchFamily="34" charset="0"/>
                        </a:rPr>
                        <a:t>223 805</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dk1"/>
                          </a:solidFill>
                          <a:effectLst/>
                          <a:latin typeface="Arial" panose="020B0604020202020204" pitchFamily="34" charset="0"/>
                          <a:ea typeface="+mn-ea"/>
                          <a:cs typeface="Arial" panose="020B0604020202020204" pitchFamily="34" charset="0"/>
                        </a:rPr>
                        <a:t>222 059</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dk1"/>
                          </a:solidFill>
                          <a:effectLst/>
                          <a:latin typeface="Arial" panose="020B0604020202020204" pitchFamily="34" charset="0"/>
                          <a:ea typeface="+mn-ea"/>
                          <a:cs typeface="Arial" panose="020B0604020202020204" pitchFamily="34" charset="0"/>
                        </a:rPr>
                        <a:t>1 746</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algn="r">
                        <a:lnSpc>
                          <a:spcPct val="115000"/>
                        </a:lnSpc>
                        <a:spcAft>
                          <a:spcPts val="100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0.8</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10003"/>
                  </a:ext>
                </a:extLst>
              </a:tr>
              <a:tr h="395654">
                <a:tc>
                  <a:txBody>
                    <a:bodyPr/>
                    <a:lstStyle/>
                    <a:p>
                      <a:pPr>
                        <a:lnSpc>
                          <a:spcPct val="115000"/>
                        </a:lnSpc>
                        <a:spcAft>
                          <a:spcPts val="0"/>
                        </a:spcAft>
                      </a:pPr>
                      <a:r>
                        <a:rPr lang="en-US" sz="1200" dirty="0" smtClean="0">
                          <a:effectLst/>
                          <a:latin typeface="Arial" panose="020B0604020202020204" pitchFamily="34" charset="0"/>
                          <a:cs typeface="Arial" panose="020B0604020202020204" pitchFamily="34" charset="0"/>
                        </a:rPr>
                        <a:t>Superior Court Services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dk1"/>
                          </a:solidFill>
                          <a:effectLst/>
                          <a:latin typeface="Arial" panose="020B0604020202020204" pitchFamily="34" charset="0"/>
                          <a:ea typeface="+mn-ea"/>
                          <a:cs typeface="Arial" panose="020B0604020202020204" pitchFamily="34" charset="0"/>
                        </a:rPr>
                        <a:t>898 827</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dk1"/>
                          </a:solidFill>
                          <a:effectLst/>
                          <a:latin typeface="Arial" panose="020B0604020202020204" pitchFamily="34" charset="0"/>
                          <a:ea typeface="+mn-ea"/>
                          <a:cs typeface="Arial" panose="020B0604020202020204" pitchFamily="34" charset="0"/>
                        </a:rPr>
                        <a:t>857 691</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dk1"/>
                          </a:solidFill>
                          <a:effectLst/>
                          <a:latin typeface="Arial" panose="020B0604020202020204" pitchFamily="34" charset="0"/>
                          <a:ea typeface="+mn-ea"/>
                          <a:cs typeface="Arial" panose="020B0604020202020204" pitchFamily="34" charset="0"/>
                        </a:rPr>
                        <a:t>41 136</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algn="r">
                        <a:lnSpc>
                          <a:spcPct val="115000"/>
                        </a:lnSpc>
                        <a:spcAft>
                          <a:spcPts val="100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4.6</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dk1"/>
                          </a:solidFill>
                          <a:effectLst/>
                          <a:latin typeface="Arial" panose="020B0604020202020204" pitchFamily="34" charset="0"/>
                          <a:ea typeface="+mn-ea"/>
                          <a:cs typeface="Arial" panose="020B0604020202020204" pitchFamily="34" charset="0"/>
                        </a:rPr>
                        <a:t>824 755</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dk1"/>
                          </a:solidFill>
                          <a:effectLst/>
                          <a:latin typeface="Arial" panose="020B0604020202020204" pitchFamily="34" charset="0"/>
                          <a:ea typeface="+mn-ea"/>
                          <a:cs typeface="Arial" panose="020B0604020202020204" pitchFamily="34" charset="0"/>
                        </a:rPr>
                        <a:t>801 547</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dk1"/>
                          </a:solidFill>
                          <a:effectLst/>
                          <a:latin typeface="Arial" panose="020B0604020202020204" pitchFamily="34" charset="0"/>
                          <a:ea typeface="+mn-ea"/>
                          <a:cs typeface="Arial" panose="020B0604020202020204" pitchFamily="34" charset="0"/>
                        </a:rPr>
                        <a:t>23 208</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algn="r">
                        <a:lnSpc>
                          <a:spcPct val="115000"/>
                        </a:lnSpc>
                        <a:spcAft>
                          <a:spcPts val="100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2.8</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10004"/>
                  </a:ext>
                </a:extLst>
              </a:tr>
              <a:tr h="430823">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Judicial Education and </a:t>
                      </a:r>
                      <a:r>
                        <a:rPr lang="en-US" sz="1200" dirty="0" smtClean="0">
                          <a:effectLst/>
                          <a:latin typeface="Arial" panose="020B0604020202020204" pitchFamily="34" charset="0"/>
                          <a:cs typeface="Arial" panose="020B0604020202020204" pitchFamily="34" charset="0"/>
                        </a:rPr>
                        <a:t>Support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dk1"/>
                          </a:solidFill>
                          <a:effectLst/>
                          <a:latin typeface="Arial" panose="020B0604020202020204" pitchFamily="34" charset="0"/>
                          <a:ea typeface="+mn-ea"/>
                          <a:cs typeface="Arial" panose="020B0604020202020204" pitchFamily="34" charset="0"/>
                        </a:rPr>
                        <a:t>81 433</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dk1"/>
                          </a:solidFill>
                          <a:effectLst/>
                          <a:latin typeface="Arial" panose="020B0604020202020204" pitchFamily="34" charset="0"/>
                          <a:ea typeface="+mn-ea"/>
                          <a:cs typeface="Arial" panose="020B0604020202020204" pitchFamily="34" charset="0"/>
                        </a:rPr>
                        <a:t>65 119</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dk1"/>
                          </a:solidFill>
                          <a:effectLst/>
                          <a:latin typeface="Arial" panose="020B0604020202020204" pitchFamily="34" charset="0"/>
                          <a:ea typeface="+mn-ea"/>
                          <a:cs typeface="Arial" panose="020B0604020202020204" pitchFamily="34" charset="0"/>
                        </a:rPr>
                        <a:t>16 314</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algn="r">
                        <a:lnSpc>
                          <a:spcPct val="115000"/>
                        </a:lnSpc>
                        <a:spcAft>
                          <a:spcPts val="100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20.0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dk1"/>
                          </a:solidFill>
                          <a:effectLst/>
                          <a:latin typeface="Arial" panose="020B0604020202020204" pitchFamily="34" charset="0"/>
                          <a:ea typeface="+mn-ea"/>
                          <a:cs typeface="Arial" panose="020B0604020202020204" pitchFamily="34" charset="0"/>
                        </a:rPr>
                        <a:t>71 187</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dk1"/>
                          </a:solidFill>
                          <a:effectLst/>
                          <a:latin typeface="Arial" panose="020B0604020202020204" pitchFamily="34" charset="0"/>
                          <a:ea typeface="+mn-ea"/>
                          <a:cs typeface="Arial" panose="020B0604020202020204" pitchFamily="34" charset="0"/>
                        </a:rPr>
                        <a:t>68 413</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dk1"/>
                          </a:solidFill>
                          <a:effectLst/>
                          <a:latin typeface="Arial" panose="020B0604020202020204" pitchFamily="34" charset="0"/>
                          <a:ea typeface="+mn-ea"/>
                          <a:cs typeface="Arial" panose="020B0604020202020204" pitchFamily="34" charset="0"/>
                        </a:rPr>
                        <a:t>2 774</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algn="r">
                        <a:lnSpc>
                          <a:spcPct val="115000"/>
                        </a:lnSpc>
                        <a:spcAft>
                          <a:spcPts val="100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3.9</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10005"/>
                  </a:ext>
                </a:extLst>
              </a:tr>
              <a:tr h="316523">
                <a:tc>
                  <a:txBody>
                    <a:bodyPr/>
                    <a:lstStyle/>
                    <a:p>
                      <a:pPr>
                        <a:lnSpc>
                          <a:spcPct val="115000"/>
                        </a:lnSpc>
                        <a:spcAft>
                          <a:spcPts val="0"/>
                        </a:spcAft>
                      </a:pPr>
                      <a:r>
                        <a:rPr lang="en-US" sz="1200" b="1" dirty="0">
                          <a:effectLst/>
                          <a:latin typeface="Arial" panose="020B0604020202020204" pitchFamily="34" charset="0"/>
                          <a:cs typeface="Arial" panose="020B0604020202020204" pitchFamily="34" charset="0"/>
                        </a:rPr>
                        <a:t>Total</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b="1" kern="1200" dirty="0" smtClean="0">
                          <a:solidFill>
                            <a:schemeClr val="dk1"/>
                          </a:solidFill>
                          <a:effectLst/>
                          <a:latin typeface="Arial" panose="020B0604020202020204" pitchFamily="34" charset="0"/>
                          <a:ea typeface="+mn-ea"/>
                          <a:cs typeface="Arial" panose="020B0604020202020204" pitchFamily="34" charset="0"/>
                        </a:rPr>
                        <a:t>1 197 692</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b="1" kern="1200" dirty="0" smtClean="0">
                          <a:solidFill>
                            <a:schemeClr val="dk1"/>
                          </a:solidFill>
                          <a:effectLst/>
                          <a:latin typeface="Arial" panose="020B0604020202020204" pitchFamily="34" charset="0"/>
                          <a:ea typeface="+mn-ea"/>
                          <a:cs typeface="Arial" panose="020B0604020202020204" pitchFamily="34" charset="0"/>
                        </a:rPr>
                        <a:t>1 133 887</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b="1" kern="1200" dirty="0" smtClean="0">
                          <a:solidFill>
                            <a:schemeClr val="dk1"/>
                          </a:solidFill>
                          <a:effectLst/>
                          <a:latin typeface="Arial" panose="020B0604020202020204" pitchFamily="34" charset="0"/>
                          <a:ea typeface="+mn-ea"/>
                          <a:cs typeface="Arial" panose="020B0604020202020204" pitchFamily="34" charset="0"/>
                        </a:rPr>
                        <a:t>63 805</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effectLst/>
                          <a:latin typeface="Arial" panose="020B0604020202020204" pitchFamily="34" charset="0"/>
                          <a:ea typeface="Calibri" panose="020F0502020204030204" pitchFamily="34" charset="0"/>
                          <a:cs typeface="Arial" panose="020B0604020202020204" pitchFamily="34" charset="0"/>
                        </a:rPr>
                        <a:t>5.3</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b="1" kern="1200" dirty="0" smtClean="0">
                          <a:solidFill>
                            <a:schemeClr val="dk1"/>
                          </a:solidFill>
                          <a:effectLst/>
                          <a:latin typeface="Arial" panose="020B0604020202020204" pitchFamily="34" charset="0"/>
                          <a:ea typeface="+mn-ea"/>
                          <a:cs typeface="Arial" panose="020B0604020202020204" pitchFamily="34" charset="0"/>
                        </a:rPr>
                        <a:t>1 119 747</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b="1" kern="1200" dirty="0" smtClean="0">
                          <a:solidFill>
                            <a:schemeClr val="dk1"/>
                          </a:solidFill>
                          <a:effectLst/>
                          <a:latin typeface="Arial" panose="020B0604020202020204" pitchFamily="34" charset="0"/>
                          <a:ea typeface="+mn-ea"/>
                          <a:cs typeface="Arial" panose="020B0604020202020204" pitchFamily="34" charset="0"/>
                        </a:rPr>
                        <a:t>1 092 019</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b="1" kern="1200" dirty="0" smtClean="0">
                          <a:solidFill>
                            <a:schemeClr val="dk1"/>
                          </a:solidFill>
                          <a:effectLst/>
                          <a:latin typeface="Arial" panose="020B0604020202020204" pitchFamily="34" charset="0"/>
                          <a:ea typeface="+mn-ea"/>
                          <a:cs typeface="Arial" panose="020B0604020202020204" pitchFamily="34" charset="0"/>
                        </a:rPr>
                        <a:t>27 728</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effectLst/>
                          <a:latin typeface="Arial" panose="020B0604020202020204" pitchFamily="34" charset="0"/>
                          <a:ea typeface="Calibri" panose="020F0502020204030204" pitchFamily="34" charset="0"/>
                          <a:cs typeface="Arial" panose="020B0604020202020204" pitchFamily="34" charset="0"/>
                        </a:rPr>
                        <a:t>2.5</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10006"/>
                  </a:ext>
                </a:extLst>
              </a:tr>
              <a:tr h="307731">
                <a:tc>
                  <a:txBody>
                    <a:bodyPr/>
                    <a:lstStyle/>
                    <a:p>
                      <a:pPr>
                        <a:lnSpc>
                          <a:spcPct val="115000"/>
                        </a:lnSpc>
                        <a:spcAft>
                          <a:spcPts val="0"/>
                        </a:spcAft>
                      </a:pPr>
                      <a:r>
                        <a:rPr lang="en-US" sz="1200" dirty="0">
                          <a:effectLst/>
                          <a:latin typeface="Arial" panose="020B0604020202020204" pitchFamily="34" charset="0"/>
                          <a:cs typeface="Arial" panose="020B0604020202020204" pitchFamily="34" charset="0"/>
                        </a:rPr>
                        <a:t>Direct Charge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dk1"/>
                          </a:solidFill>
                          <a:effectLst/>
                          <a:latin typeface="Arial" panose="020B0604020202020204" pitchFamily="34" charset="0"/>
                          <a:ea typeface="+mn-ea"/>
                          <a:cs typeface="Arial" panose="020B0604020202020204" pitchFamily="34" charset="0"/>
                        </a:rPr>
                        <a:t>1 098 546</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dk1"/>
                          </a:solidFill>
                          <a:effectLst/>
                          <a:latin typeface="Arial" panose="020B0604020202020204" pitchFamily="34" charset="0"/>
                          <a:ea typeface="+mn-ea"/>
                          <a:cs typeface="Arial" panose="020B0604020202020204" pitchFamily="34" charset="0"/>
                        </a:rPr>
                        <a:t>1 051 725</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tx1"/>
                          </a:solidFill>
                          <a:effectLst/>
                          <a:latin typeface="Arial" panose="020B0604020202020204" pitchFamily="34" charset="0"/>
                          <a:ea typeface="+mn-ea"/>
                          <a:cs typeface="Arial" panose="020B0604020202020204" pitchFamily="34" charset="0"/>
                        </a:rPr>
                        <a:t>46 821</a:t>
                      </a: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algn="r">
                        <a:lnSpc>
                          <a:spcPct val="115000"/>
                        </a:lnSpc>
                        <a:spcAft>
                          <a:spcPts val="1000"/>
                        </a:spcAft>
                      </a:pPr>
                      <a:r>
                        <a:rPr lang="en-ZA"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4.3</a:t>
                      </a:r>
                      <a:endParaRPr lang="en-ZA"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dk1"/>
                          </a:solidFill>
                          <a:effectLst/>
                          <a:latin typeface="Arial" panose="020B0604020202020204" pitchFamily="34" charset="0"/>
                          <a:ea typeface="+mn-ea"/>
                          <a:cs typeface="Arial" panose="020B0604020202020204" pitchFamily="34" charset="0"/>
                        </a:rPr>
                        <a:t>1 022 091</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chemeClr val="dk1"/>
                          </a:solidFill>
                          <a:effectLst/>
                          <a:latin typeface="Arial" panose="020B0604020202020204" pitchFamily="34" charset="0"/>
                          <a:ea typeface="+mn-ea"/>
                          <a:cs typeface="Arial" panose="020B0604020202020204" pitchFamily="34" charset="0"/>
                        </a:rPr>
                        <a:t>1 022 189</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kern="1200" dirty="0" smtClean="0">
                          <a:solidFill>
                            <a:srgbClr val="FF0000"/>
                          </a:solidFill>
                          <a:effectLst/>
                          <a:latin typeface="Arial" panose="020B0604020202020204" pitchFamily="34" charset="0"/>
                          <a:ea typeface="+mn-ea"/>
                          <a:cs typeface="Arial" panose="020B0604020202020204" pitchFamily="34" charset="0"/>
                        </a:rPr>
                        <a:t>(98)</a:t>
                      </a:r>
                      <a:endParaRPr lang="en-US" sz="1200" kern="1200" dirty="0">
                        <a:solidFill>
                          <a:srgbClr val="FF0000"/>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algn="r">
                        <a:lnSpc>
                          <a:spcPct val="115000"/>
                        </a:lnSpc>
                        <a:spcAft>
                          <a:spcPts val="1000"/>
                        </a:spcAft>
                      </a:pPr>
                      <a:r>
                        <a:rPr lang="en-ZA" sz="1200"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(0.0)</a:t>
                      </a:r>
                      <a:endParaRPr lang="en-ZA"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10007"/>
                  </a:ext>
                </a:extLst>
              </a:tr>
              <a:tr h="375957">
                <a:tc>
                  <a:txBody>
                    <a:bodyPr/>
                    <a:lstStyle/>
                    <a:p>
                      <a:pPr>
                        <a:lnSpc>
                          <a:spcPct val="115000"/>
                        </a:lnSpc>
                        <a:spcAft>
                          <a:spcPts val="0"/>
                        </a:spcAft>
                      </a:pPr>
                      <a:r>
                        <a:rPr lang="en-US" sz="1200" b="1" dirty="0">
                          <a:effectLst/>
                          <a:latin typeface="Arial" panose="020B0604020202020204" pitchFamily="34" charset="0"/>
                          <a:cs typeface="Arial" panose="020B0604020202020204" pitchFamily="34" charset="0"/>
                        </a:rPr>
                        <a:t>Total</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b="1" kern="1200" dirty="0" smtClean="0">
                          <a:solidFill>
                            <a:schemeClr val="dk1"/>
                          </a:solidFill>
                          <a:effectLst/>
                          <a:latin typeface="Arial" panose="020B0604020202020204" pitchFamily="34" charset="0"/>
                          <a:ea typeface="+mn-ea"/>
                          <a:cs typeface="Arial" panose="020B0604020202020204" pitchFamily="34" charset="0"/>
                        </a:rPr>
                        <a:t>2 296 238</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b="1" kern="1200" dirty="0" smtClean="0">
                          <a:solidFill>
                            <a:schemeClr val="dk1"/>
                          </a:solidFill>
                          <a:effectLst/>
                          <a:latin typeface="Arial" panose="020B0604020202020204" pitchFamily="34" charset="0"/>
                          <a:ea typeface="+mn-ea"/>
                          <a:cs typeface="Arial" panose="020B0604020202020204" pitchFamily="34" charset="0"/>
                        </a:rPr>
                        <a:t>2 185 612</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b="1" kern="1200" dirty="0" smtClean="0">
                          <a:solidFill>
                            <a:schemeClr val="tx1"/>
                          </a:solidFill>
                          <a:effectLst/>
                          <a:latin typeface="Arial" panose="020B0604020202020204" pitchFamily="34" charset="0"/>
                          <a:ea typeface="+mn-ea"/>
                          <a:cs typeface="Arial" panose="020B0604020202020204" pitchFamily="34" charset="0"/>
                        </a:rPr>
                        <a:t>110 626</a:t>
                      </a:r>
                      <a:endParaRPr lang="en-US" sz="12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4.8</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b="1" kern="1200" dirty="0" smtClean="0">
                          <a:solidFill>
                            <a:schemeClr val="dk1"/>
                          </a:solidFill>
                          <a:effectLst/>
                          <a:latin typeface="Arial" panose="020B0604020202020204" pitchFamily="34" charset="0"/>
                          <a:ea typeface="+mn-ea"/>
                          <a:cs typeface="Arial" panose="020B0604020202020204" pitchFamily="34" charset="0"/>
                        </a:rPr>
                        <a:t>2 141 838</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b="1" kern="1200" dirty="0" smtClean="0">
                          <a:solidFill>
                            <a:schemeClr val="dk1"/>
                          </a:solidFill>
                          <a:effectLst/>
                          <a:latin typeface="Arial" panose="020B0604020202020204" pitchFamily="34" charset="0"/>
                          <a:ea typeface="+mn-ea"/>
                          <a:cs typeface="Arial" panose="020B0604020202020204" pitchFamily="34" charset="0"/>
                        </a:rPr>
                        <a:t>2 114 208</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US" sz="1200" b="1" kern="1200" dirty="0" smtClean="0">
                          <a:solidFill>
                            <a:schemeClr val="dk1"/>
                          </a:solidFill>
                          <a:effectLst/>
                          <a:latin typeface="Arial" panose="020B0604020202020204" pitchFamily="34" charset="0"/>
                          <a:ea typeface="+mn-ea"/>
                          <a:cs typeface="Arial" panose="020B0604020202020204" pitchFamily="34" charset="0"/>
                        </a:rPr>
                        <a:t>27 630</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1.3</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4140705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42</a:t>
            </a:fld>
            <a:endParaRPr lang="en-US"/>
          </a:p>
        </p:txBody>
      </p:sp>
      <p:sp>
        <p:nvSpPr>
          <p:cNvPr id="4" name="Subtitle 2"/>
          <p:cNvSpPr txBox="1">
            <a:spLocks/>
          </p:cNvSpPr>
          <p:nvPr/>
        </p:nvSpPr>
        <p:spPr>
          <a:xfrm>
            <a:off x="290945" y="348343"/>
            <a:ext cx="7656801" cy="798286"/>
          </a:xfrm>
          <a:prstGeom prst="rect">
            <a:avLst/>
          </a:prstGeom>
          <a:solidFill>
            <a:schemeClr val="tx2">
              <a:lumMod val="60000"/>
              <a:lumOff val="40000"/>
            </a:schemeClr>
          </a:solidFill>
        </p:spPr>
        <p:txBody>
          <a:bodyPr vert="horz" lIns="91440" tIns="45720" rIns="91440" bIns="45720" rtlCol="0">
            <a:noAutofit/>
          </a:bodyPr>
          <a:lstStyle>
            <a:defPPr>
              <a:defRPr lang="en-US"/>
            </a:defPPr>
            <a:lvl1pPr>
              <a:spcBef>
                <a:spcPct val="20000"/>
              </a:spcBef>
              <a:buFont typeface="Arial"/>
              <a:buNone/>
              <a:defRPr sz="2400" b="1">
                <a:solidFill>
                  <a:schemeClr val="tx1"/>
                </a:solidFill>
                <a:latin typeface="Arial" pitchFamily="34" charset="0"/>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SUMMARY OF FINANCIAL PERFORMANCE (CONT…)    </a:t>
            </a:r>
          </a:p>
        </p:txBody>
      </p:sp>
      <p:graphicFrame>
        <p:nvGraphicFramePr>
          <p:cNvPr id="5" name="Table 4"/>
          <p:cNvGraphicFramePr>
            <a:graphicFrameLocks noGrp="1"/>
          </p:cNvGraphicFramePr>
          <p:nvPr>
            <p:extLst/>
          </p:nvPr>
        </p:nvGraphicFramePr>
        <p:xfrm>
          <a:off x="130630" y="1428857"/>
          <a:ext cx="8856615" cy="4411952"/>
        </p:xfrm>
        <a:graphic>
          <a:graphicData uri="http://schemas.openxmlformats.org/drawingml/2006/table">
            <a:tbl>
              <a:tblPr firstRow="1" firstCol="1" bandRow="1">
                <a:tableStyleId>{5C22544A-7EE6-4342-B048-85BDC9FD1C3A}</a:tableStyleId>
              </a:tblPr>
              <a:tblGrid>
                <a:gridCol w="1763484">
                  <a:extLst>
                    <a:ext uri="{9D8B030D-6E8A-4147-A177-3AD203B41FA5}">
                      <a16:colId xmlns:a16="http://schemas.microsoft.com/office/drawing/2014/main" xmlns="" val="20000"/>
                    </a:ext>
                  </a:extLst>
                </a:gridCol>
                <a:gridCol w="1136469">
                  <a:extLst>
                    <a:ext uri="{9D8B030D-6E8A-4147-A177-3AD203B41FA5}">
                      <a16:colId xmlns:a16="http://schemas.microsoft.com/office/drawing/2014/main" xmlns="" val="20001"/>
                    </a:ext>
                  </a:extLst>
                </a:gridCol>
                <a:gridCol w="1031966">
                  <a:extLst>
                    <a:ext uri="{9D8B030D-6E8A-4147-A177-3AD203B41FA5}">
                      <a16:colId xmlns:a16="http://schemas.microsoft.com/office/drawing/2014/main" xmlns="" val="20002"/>
                    </a:ext>
                  </a:extLst>
                </a:gridCol>
                <a:gridCol w="809897">
                  <a:extLst>
                    <a:ext uri="{9D8B030D-6E8A-4147-A177-3AD203B41FA5}">
                      <a16:colId xmlns:a16="http://schemas.microsoft.com/office/drawing/2014/main" xmlns="" val="20003"/>
                    </a:ext>
                  </a:extLst>
                </a:gridCol>
                <a:gridCol w="574765">
                  <a:extLst>
                    <a:ext uri="{9D8B030D-6E8A-4147-A177-3AD203B41FA5}">
                      <a16:colId xmlns:a16="http://schemas.microsoft.com/office/drawing/2014/main" xmlns="" val="20004"/>
                    </a:ext>
                  </a:extLst>
                </a:gridCol>
                <a:gridCol w="1005840">
                  <a:extLst>
                    <a:ext uri="{9D8B030D-6E8A-4147-A177-3AD203B41FA5}">
                      <a16:colId xmlns:a16="http://schemas.microsoft.com/office/drawing/2014/main" xmlns="" val="20005"/>
                    </a:ext>
                  </a:extLst>
                </a:gridCol>
                <a:gridCol w="1149532">
                  <a:extLst>
                    <a:ext uri="{9D8B030D-6E8A-4147-A177-3AD203B41FA5}">
                      <a16:colId xmlns:a16="http://schemas.microsoft.com/office/drawing/2014/main" xmlns="" val="20006"/>
                    </a:ext>
                  </a:extLst>
                </a:gridCol>
                <a:gridCol w="852606">
                  <a:extLst>
                    <a:ext uri="{9D8B030D-6E8A-4147-A177-3AD203B41FA5}">
                      <a16:colId xmlns:a16="http://schemas.microsoft.com/office/drawing/2014/main" xmlns="" val="20007"/>
                    </a:ext>
                  </a:extLst>
                </a:gridCol>
                <a:gridCol w="532056">
                  <a:extLst>
                    <a:ext uri="{9D8B030D-6E8A-4147-A177-3AD203B41FA5}">
                      <a16:colId xmlns:a16="http://schemas.microsoft.com/office/drawing/2014/main" xmlns="" val="20008"/>
                    </a:ext>
                  </a:extLst>
                </a:gridCol>
              </a:tblGrid>
              <a:tr h="395953">
                <a:tc rowSpan="3">
                  <a:txBody>
                    <a:bodyPr/>
                    <a:lstStyle/>
                    <a:p>
                      <a:pPr>
                        <a:lnSpc>
                          <a:spcPct val="115000"/>
                        </a:lnSpc>
                        <a:spcAft>
                          <a:spcPts val="0"/>
                        </a:spcAft>
                      </a:pPr>
                      <a:r>
                        <a:rPr lang="en-US" sz="1200" dirty="0" smtClean="0">
                          <a:effectLst/>
                          <a:latin typeface="Arial" panose="020B0604020202020204" pitchFamily="34" charset="0"/>
                          <a:cs typeface="Arial" panose="020B0604020202020204" pitchFamily="34" charset="0"/>
                        </a:rPr>
                        <a:t>Economic</a:t>
                      </a:r>
                      <a:r>
                        <a:rPr lang="en-US" sz="1200" baseline="0" dirty="0" smtClean="0">
                          <a:effectLst/>
                          <a:latin typeface="Arial" panose="020B0604020202020204" pitchFamily="34" charset="0"/>
                          <a:cs typeface="Arial" panose="020B0604020202020204" pitchFamily="34" charset="0"/>
                        </a:rPr>
                        <a:t> classification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gridSpan="4">
                  <a:txBody>
                    <a:bodyPr/>
                    <a:lstStyle/>
                    <a:p>
                      <a:pPr algn="ctr">
                        <a:lnSpc>
                          <a:spcPct val="106000"/>
                        </a:lnSpc>
                        <a:spcAft>
                          <a:spcPts val="1000"/>
                        </a:spcAft>
                      </a:pPr>
                      <a:r>
                        <a:rPr lang="en-ZA" sz="1200" dirty="0" smtClean="0">
                          <a:effectLst/>
                          <a:latin typeface="Arial" panose="020B0604020202020204" pitchFamily="34" charset="0"/>
                          <a:cs typeface="Arial" panose="020B0604020202020204" pitchFamily="34" charset="0"/>
                        </a:rPr>
                        <a:t>2019/20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06000"/>
                        </a:lnSpc>
                        <a:spcAft>
                          <a:spcPts val="1000"/>
                        </a:spcAft>
                      </a:pPr>
                      <a:r>
                        <a:rPr lang="en-ZA" sz="1200" dirty="0" smtClean="0">
                          <a:effectLst/>
                          <a:latin typeface="Arial" panose="020B0604020202020204" pitchFamily="34" charset="0"/>
                          <a:cs typeface="Arial" panose="020B0604020202020204" pitchFamily="34" charset="0"/>
                        </a:rPr>
                        <a:t>2018/19</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680998">
                <a:tc vMerge="1">
                  <a:txBody>
                    <a:bodyPr/>
                    <a:lstStyle/>
                    <a:p>
                      <a:endParaRPr lang="en-ZA"/>
                    </a:p>
                  </a:txBody>
                  <a:tcPr/>
                </a:tc>
                <a:tc row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Final </a:t>
                      </a:r>
                      <a:r>
                        <a:rPr lang="en-US" sz="1100" b="1" dirty="0">
                          <a:effectLst/>
                          <a:latin typeface="Arial" panose="020B0604020202020204" pitchFamily="34" charset="0"/>
                          <a:cs typeface="Arial" panose="020B0604020202020204" pitchFamily="34" charset="0"/>
                        </a:rPr>
                        <a:t>appropriation</a:t>
                      </a:r>
                      <a:endParaRPr lang="en-ZA" sz="11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row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Actual expenditure</a:t>
                      </a:r>
                      <a:endParaRPr lang="en-ZA" sz="12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smtClean="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gridSpan="2">
                  <a:txBody>
                    <a:bodyPr/>
                    <a:lstStyle/>
                    <a:p>
                      <a:pPr algn="ctr">
                        <a:lnSpc>
                          <a:spcPct val="115000"/>
                        </a:lnSpc>
                        <a:spcAft>
                          <a:spcPts val="0"/>
                        </a:spcAft>
                      </a:pPr>
                      <a:r>
                        <a:rPr lang="en-US" sz="1200" b="1" dirty="0" smtClean="0">
                          <a:effectLst/>
                          <a:latin typeface="Arial" panose="020B0604020202020204" pitchFamily="34" charset="0"/>
                          <a:cs typeface="Arial" panose="020B0604020202020204" pitchFamily="34" charset="0"/>
                        </a:rPr>
                        <a:t>(Over)/</a:t>
                      </a:r>
                      <a:endParaRPr lang="en-ZA" sz="1200" b="1" dirty="0" smtClean="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smtClean="0">
                          <a:effectLst/>
                          <a:latin typeface="Arial" panose="020B0604020202020204" pitchFamily="34" charset="0"/>
                          <a:cs typeface="Arial" panose="020B0604020202020204" pitchFamily="34" charset="0"/>
                        </a:rPr>
                        <a:t>under-expenditure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hMerge="1">
                  <a:txBody>
                    <a:bodyPr/>
                    <a:lstStyle/>
                    <a:p>
                      <a:pPr algn="ctr">
                        <a:lnSpc>
                          <a:spcPct val="115000"/>
                        </a:lnSpc>
                        <a:spcAft>
                          <a:spcPts val="0"/>
                        </a:spcAft>
                      </a:pP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row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Final </a:t>
                      </a:r>
                      <a:r>
                        <a:rPr lang="en-US" sz="1100" b="1" dirty="0">
                          <a:effectLst/>
                          <a:latin typeface="Arial" panose="020B0604020202020204" pitchFamily="34" charset="0"/>
                          <a:cs typeface="Arial" panose="020B0604020202020204" pitchFamily="34" charset="0"/>
                        </a:rPr>
                        <a:t>appropriation</a:t>
                      </a:r>
                      <a:endParaRPr lang="en-ZA" sz="11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rowSpan="2">
                  <a:txBody>
                    <a:bodyPr/>
                    <a:lstStyle/>
                    <a:p>
                      <a:pPr algn="ctr">
                        <a:lnSpc>
                          <a:spcPct val="115000"/>
                        </a:lnSpc>
                        <a:spcAft>
                          <a:spcPts val="0"/>
                        </a:spcAft>
                      </a:pPr>
                      <a:r>
                        <a:rPr lang="en-US" sz="1200" b="1" dirty="0">
                          <a:effectLst/>
                          <a:latin typeface="Arial" panose="020B0604020202020204" pitchFamily="34" charset="0"/>
                          <a:cs typeface="Arial" panose="020B0604020202020204" pitchFamily="34" charset="0"/>
                        </a:rPr>
                        <a:t>Actual expenditure</a:t>
                      </a:r>
                      <a:endParaRPr lang="en-ZA" sz="1200" b="1" dirty="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a:effectLst/>
                          <a:latin typeface="Arial" panose="020B0604020202020204" pitchFamily="34" charset="0"/>
                          <a:cs typeface="Arial" panose="020B0604020202020204" pitchFamily="34" charset="0"/>
                        </a:rPr>
                        <a:t> </a:t>
                      </a:r>
                      <a:r>
                        <a:rPr lang="en-US" sz="1200" b="1" dirty="0" smtClean="0">
                          <a:effectLst/>
                          <a:latin typeface="Arial" panose="020B0604020202020204" pitchFamily="34" charset="0"/>
                          <a:cs typeface="Arial" panose="020B0604020202020204" pitchFamily="34" charset="0"/>
                        </a:rPr>
                        <a:t>R’000</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gridSpan="2">
                  <a:txBody>
                    <a:bodyPr/>
                    <a:lstStyle/>
                    <a:p>
                      <a:pPr algn="ctr">
                        <a:lnSpc>
                          <a:spcPct val="115000"/>
                        </a:lnSpc>
                        <a:spcAft>
                          <a:spcPts val="0"/>
                        </a:spcAft>
                      </a:pPr>
                      <a:r>
                        <a:rPr lang="en-US" sz="1200" b="1" dirty="0" smtClean="0">
                          <a:effectLst/>
                          <a:latin typeface="Arial" panose="020B0604020202020204" pitchFamily="34" charset="0"/>
                          <a:cs typeface="Arial" panose="020B0604020202020204" pitchFamily="34" charset="0"/>
                        </a:rPr>
                        <a:t>(Over)/</a:t>
                      </a:r>
                      <a:endParaRPr lang="en-ZA" sz="1200" b="1" dirty="0" smtClean="0">
                        <a:effectLst/>
                        <a:latin typeface="Arial" panose="020B0604020202020204" pitchFamily="34" charset="0"/>
                        <a:cs typeface="Arial" panose="020B0604020202020204" pitchFamily="34" charset="0"/>
                      </a:endParaRPr>
                    </a:p>
                    <a:p>
                      <a:pPr algn="ctr">
                        <a:lnSpc>
                          <a:spcPct val="115000"/>
                        </a:lnSpc>
                        <a:spcAft>
                          <a:spcPts val="0"/>
                        </a:spcAft>
                      </a:pPr>
                      <a:r>
                        <a:rPr lang="en-US" sz="1200" b="1" dirty="0" smtClean="0">
                          <a:effectLst/>
                          <a:latin typeface="Arial" panose="020B0604020202020204" pitchFamily="34" charset="0"/>
                          <a:cs typeface="Arial" panose="020B0604020202020204" pitchFamily="34" charset="0"/>
                        </a:rPr>
                        <a:t>under-expenditure</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hMerge="1">
                  <a:txBody>
                    <a:bodyPr/>
                    <a:lstStyle/>
                    <a:p>
                      <a:pPr algn="ctr">
                        <a:lnSpc>
                          <a:spcPct val="115000"/>
                        </a:lnSpc>
                        <a:spcAft>
                          <a:spcPts val="0"/>
                        </a:spcAft>
                      </a:pPr>
                      <a:endParaRPr lang="en-ZA" sz="11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30773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1200" b="1" dirty="0" smtClean="0">
                          <a:effectLst/>
                          <a:latin typeface="Arial" panose="020B0604020202020204" pitchFamily="34" charset="0"/>
                          <a:cs typeface="Arial" panose="020B0604020202020204" pitchFamily="34" charset="0"/>
                        </a:rPr>
                        <a:t>R’000</a:t>
                      </a:r>
                      <a:endParaRPr lang="en-ZA" sz="1200" b="1" dirty="0" smtClean="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ctr" defTabSz="914400" rtl="0" eaLnBrk="1" latinLnBrk="0" hangingPunct="1">
                        <a:lnSpc>
                          <a:spcPct val="115000"/>
                        </a:lnSpc>
                        <a:spcAft>
                          <a:spcPts val="0"/>
                        </a:spcAft>
                      </a:pPr>
                      <a:r>
                        <a:rPr lang="en-ZA" sz="1200" b="1" kern="1200" dirty="0" smtClean="0">
                          <a:solidFill>
                            <a:schemeClr val="dk1"/>
                          </a:solidFill>
                          <a:effectLst/>
                          <a:latin typeface="Arial" panose="020B0604020202020204" pitchFamily="34" charset="0"/>
                          <a:ea typeface="+mn-ea"/>
                          <a:cs typeface="Arial" panose="020B0604020202020204" pitchFamily="34" charset="0"/>
                        </a:rPr>
                        <a:t>%</a:t>
                      </a:r>
                      <a:endParaRPr lang="en-ZA" sz="2800" dirty="0"/>
                    </a:p>
                  </a:txBody>
                  <a:tcPr marL="51435" marR="51435" marT="0" marB="0"/>
                </a:tc>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1200" b="1" dirty="0" smtClean="0">
                          <a:effectLst/>
                          <a:latin typeface="Arial" panose="020B0604020202020204" pitchFamily="34" charset="0"/>
                          <a:cs typeface="Arial" panose="020B0604020202020204" pitchFamily="34" charset="0"/>
                        </a:rPr>
                        <a:t>R’000</a:t>
                      </a:r>
                      <a:endParaRPr lang="en-ZA" sz="1200" b="1" dirty="0" smtClean="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ctr" defTabSz="914400" rtl="0" eaLnBrk="1" latinLnBrk="0" hangingPunct="1">
                        <a:lnSpc>
                          <a:spcPct val="115000"/>
                        </a:lnSpc>
                        <a:spcAft>
                          <a:spcPts val="0"/>
                        </a:spcAft>
                      </a:pPr>
                      <a:r>
                        <a:rPr lang="en-ZA" sz="1200" b="1" kern="1200" dirty="0" smtClean="0">
                          <a:solidFill>
                            <a:schemeClr val="dk1"/>
                          </a:solidFill>
                          <a:effectLst/>
                          <a:latin typeface="Arial" panose="020B0604020202020204" pitchFamily="34" charset="0"/>
                          <a:ea typeface="+mn-ea"/>
                          <a:cs typeface="Arial" panose="020B0604020202020204" pitchFamily="34" charset="0"/>
                        </a:rPr>
                        <a:t>%</a:t>
                      </a:r>
                      <a:endParaRPr lang="en-ZA" sz="2800" dirty="0"/>
                    </a:p>
                  </a:txBody>
                  <a:tcPr marL="51435" marR="51435" marT="0" marB="0"/>
                </a:tc>
                <a:extLst>
                  <a:ext uri="{0D108BD9-81ED-4DB2-BD59-A6C34878D82A}">
                    <a16:rowId xmlns:a16="http://schemas.microsoft.com/office/drawing/2014/main" xmlns="" val="1419833279"/>
                  </a:ext>
                </a:extLst>
              </a:tr>
              <a:tr h="322118">
                <a:tc>
                  <a:txBody>
                    <a:bodyPr/>
                    <a:lstStyle/>
                    <a:p>
                      <a:pPr>
                        <a:lnSpc>
                          <a:spcPct val="115000"/>
                        </a:lnSpc>
                        <a:spcAft>
                          <a:spcPts val="0"/>
                        </a:spcAft>
                      </a:pPr>
                      <a:r>
                        <a:rPr lang="en-ZA" sz="1200" b="1" dirty="0" smtClean="0">
                          <a:effectLst/>
                          <a:latin typeface="Arial" panose="020B0604020202020204" pitchFamily="34" charset="0"/>
                          <a:ea typeface="Calibri" panose="020F0502020204030204" pitchFamily="34" charset="0"/>
                          <a:cs typeface="Arial" panose="020B0604020202020204" pitchFamily="34" charset="0"/>
                        </a:rPr>
                        <a:t>Current Payments</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chemeClr val="tx1"/>
                          </a:solidFill>
                          <a:effectLst/>
                          <a:latin typeface="Arial" panose="020B0604020202020204" pitchFamily="34" charset="0"/>
                          <a:cs typeface="Arial" panose="020B0604020202020204" pitchFamily="34" charset="0"/>
                        </a:rPr>
                        <a:t>2 093 827</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chemeClr val="tx1"/>
                          </a:solidFill>
                          <a:effectLst/>
                          <a:latin typeface="Arial" panose="020B0604020202020204" pitchFamily="34" charset="0"/>
                          <a:cs typeface="Arial" panose="020B0604020202020204" pitchFamily="34" charset="0"/>
                        </a:rPr>
                        <a:t>2 015 516</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chemeClr val="tx1"/>
                          </a:solidFill>
                          <a:effectLst/>
                          <a:latin typeface="Arial" panose="020B0604020202020204" pitchFamily="34" charset="0"/>
                          <a:cs typeface="Arial" panose="020B0604020202020204" pitchFamily="34" charset="0"/>
                        </a:rPr>
                        <a:t>78 311</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3.7</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effectLst/>
                          <a:latin typeface="Arial" panose="020B0604020202020204" pitchFamily="34" charset="0"/>
                          <a:cs typeface="Arial" panose="020B0604020202020204" pitchFamily="34" charset="0"/>
                        </a:rPr>
                        <a:t>1 913</a:t>
                      </a:r>
                      <a:r>
                        <a:rPr lang="en-ZA" sz="1200" b="1" baseline="0" dirty="0" smtClean="0">
                          <a:effectLst/>
                          <a:latin typeface="Arial" panose="020B0604020202020204" pitchFamily="34" charset="0"/>
                          <a:cs typeface="Arial" panose="020B0604020202020204" pitchFamily="34" charset="0"/>
                        </a:rPr>
                        <a:t> 061</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effectLst/>
                          <a:latin typeface="Arial" panose="020B0604020202020204" pitchFamily="34" charset="0"/>
                          <a:cs typeface="Arial" panose="020B0604020202020204" pitchFamily="34" charset="0"/>
                        </a:rPr>
                        <a:t>1 885 424</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effectLst/>
                          <a:latin typeface="Arial" panose="020B0604020202020204" pitchFamily="34" charset="0"/>
                          <a:cs typeface="Arial" panose="020B0604020202020204" pitchFamily="34" charset="0"/>
                        </a:rPr>
                        <a:t>27 637</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effectLst/>
                          <a:latin typeface="Arial" panose="020B0604020202020204" pitchFamily="34" charset="0"/>
                          <a:ea typeface="Calibri" panose="020F0502020204030204" pitchFamily="34" charset="0"/>
                          <a:cs typeface="Arial" panose="020B0604020202020204" pitchFamily="34" charset="0"/>
                        </a:rPr>
                        <a:t>1.4</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10003"/>
                  </a:ext>
                </a:extLst>
              </a:tr>
              <a:tr h="290946">
                <a:tc>
                  <a:txBody>
                    <a:bodyPr/>
                    <a:lstStyle/>
                    <a:p>
                      <a:pPr lvl="0">
                        <a:lnSpc>
                          <a:spcPct val="115000"/>
                        </a:lnSpc>
                        <a:spcAft>
                          <a:spcPts val="0"/>
                        </a:spcAft>
                      </a:pPr>
                      <a:r>
                        <a:rPr lang="en-US" sz="1200" b="0" dirty="0" smtClean="0">
                          <a:effectLst/>
                          <a:latin typeface="Arial" panose="020B0604020202020204" pitchFamily="34" charset="0"/>
                          <a:cs typeface="Arial" panose="020B0604020202020204" pitchFamily="34" charset="0"/>
                        </a:rPr>
                        <a:t>Compensation of employees</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solidFill>
                            <a:schemeClr val="tx1"/>
                          </a:solidFill>
                          <a:effectLst/>
                          <a:latin typeface="Arial" panose="020B0604020202020204" pitchFamily="34" charset="0"/>
                          <a:cs typeface="Arial" panose="020B0604020202020204" pitchFamily="34" charset="0"/>
                        </a:rPr>
                        <a:t>1 755 428</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solidFill>
                            <a:schemeClr val="tx1"/>
                          </a:solidFill>
                          <a:effectLst/>
                          <a:latin typeface="Arial" panose="020B0604020202020204" pitchFamily="34" charset="0"/>
                          <a:cs typeface="Arial" panose="020B0604020202020204" pitchFamily="34" charset="0"/>
                        </a:rPr>
                        <a:t>1 703 582</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solidFill>
                            <a:schemeClr val="tx1"/>
                          </a:solidFill>
                          <a:effectLst/>
                          <a:latin typeface="Arial" panose="020B0604020202020204" pitchFamily="34" charset="0"/>
                          <a:cs typeface="Arial" panose="020B0604020202020204" pitchFamily="34" charset="0"/>
                        </a:rPr>
                        <a:t>51 846</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3.0</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effectLst/>
                          <a:latin typeface="Arial" panose="020B0604020202020204" pitchFamily="34" charset="0"/>
                          <a:cs typeface="Arial" panose="020B0604020202020204" pitchFamily="34" charset="0"/>
                        </a:rPr>
                        <a:t>1 644 037</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effectLst/>
                          <a:latin typeface="Arial" panose="020B0604020202020204" pitchFamily="34" charset="0"/>
                          <a:cs typeface="Arial" panose="020B0604020202020204" pitchFamily="34" charset="0"/>
                        </a:rPr>
                        <a:t>1 619 174</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effectLst/>
                          <a:latin typeface="Arial" panose="020B0604020202020204" pitchFamily="34" charset="0"/>
                          <a:cs typeface="Arial" panose="020B0604020202020204" pitchFamily="34" charset="0"/>
                        </a:rPr>
                        <a:t>24 863</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effectLst/>
                          <a:latin typeface="Arial" panose="020B0604020202020204" pitchFamily="34" charset="0"/>
                          <a:ea typeface="Calibri" panose="020F0502020204030204" pitchFamily="34" charset="0"/>
                          <a:cs typeface="Arial" panose="020B0604020202020204" pitchFamily="34" charset="0"/>
                        </a:rPr>
                        <a:t>1.5</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10004"/>
                  </a:ext>
                </a:extLst>
              </a:tr>
              <a:tr h="301336">
                <a:tc>
                  <a:txBody>
                    <a:bodyPr/>
                    <a:lstStyle/>
                    <a:p>
                      <a:pPr lvl="0">
                        <a:lnSpc>
                          <a:spcPct val="115000"/>
                        </a:lnSpc>
                        <a:spcAft>
                          <a:spcPts val="0"/>
                        </a:spcAft>
                      </a:pPr>
                      <a:r>
                        <a:rPr lang="en-US" sz="1200" b="0" dirty="0" smtClean="0">
                          <a:effectLst/>
                          <a:latin typeface="Arial" panose="020B0604020202020204" pitchFamily="34" charset="0"/>
                          <a:cs typeface="Arial" panose="020B0604020202020204" pitchFamily="34" charset="0"/>
                        </a:rPr>
                        <a:t>Goods and services</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solidFill>
                            <a:schemeClr val="tx1"/>
                          </a:solidFill>
                          <a:effectLst/>
                          <a:latin typeface="Arial" panose="020B0604020202020204" pitchFamily="34" charset="0"/>
                          <a:cs typeface="Arial" panose="020B0604020202020204" pitchFamily="34" charset="0"/>
                        </a:rPr>
                        <a:t>338 399</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solidFill>
                            <a:schemeClr val="tx1"/>
                          </a:solidFill>
                          <a:effectLst/>
                          <a:latin typeface="Arial" panose="020B0604020202020204" pitchFamily="34" charset="0"/>
                          <a:cs typeface="Arial" panose="020B0604020202020204" pitchFamily="34" charset="0"/>
                        </a:rPr>
                        <a:t>311 934</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solidFill>
                            <a:schemeClr val="tx1"/>
                          </a:solidFill>
                          <a:effectLst/>
                          <a:latin typeface="Arial" panose="020B0604020202020204" pitchFamily="34" charset="0"/>
                          <a:ea typeface="+mn-ea"/>
                          <a:cs typeface="Arial" panose="020B0604020202020204" pitchFamily="34" charset="0"/>
                        </a:rPr>
                        <a:t>26 465</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7.8</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effectLst/>
                          <a:latin typeface="Arial" panose="020B0604020202020204" pitchFamily="34" charset="0"/>
                          <a:cs typeface="Arial" panose="020B0604020202020204" pitchFamily="34" charset="0"/>
                        </a:rPr>
                        <a:t>269</a:t>
                      </a:r>
                      <a:r>
                        <a:rPr lang="en-ZA" sz="1200" b="0" baseline="0" dirty="0" smtClean="0">
                          <a:effectLst/>
                          <a:latin typeface="Arial" panose="020B0604020202020204" pitchFamily="34" charset="0"/>
                          <a:cs typeface="Arial" panose="020B0604020202020204" pitchFamily="34" charset="0"/>
                        </a:rPr>
                        <a:t> 024</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effectLst/>
                          <a:latin typeface="Arial" panose="020B0604020202020204" pitchFamily="34" charset="0"/>
                          <a:cs typeface="Arial" panose="020B0604020202020204" pitchFamily="34" charset="0"/>
                        </a:rPr>
                        <a:t>266 250</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effectLst/>
                          <a:latin typeface="Arial" panose="020B0604020202020204" pitchFamily="34" charset="0"/>
                          <a:ea typeface="+mn-ea"/>
                          <a:cs typeface="Arial" panose="020B0604020202020204" pitchFamily="34" charset="0"/>
                        </a:rPr>
                        <a:t>2</a:t>
                      </a:r>
                      <a:r>
                        <a:rPr lang="en-ZA" sz="1200" b="0" baseline="0" dirty="0" smtClean="0">
                          <a:effectLst/>
                          <a:latin typeface="Arial" panose="020B0604020202020204" pitchFamily="34" charset="0"/>
                          <a:ea typeface="+mn-ea"/>
                          <a:cs typeface="Arial" panose="020B0604020202020204" pitchFamily="34" charset="0"/>
                        </a:rPr>
                        <a:t> 774</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effectLst/>
                          <a:latin typeface="Arial" panose="020B0604020202020204" pitchFamily="34" charset="0"/>
                          <a:ea typeface="Calibri" panose="020F0502020204030204" pitchFamily="34" charset="0"/>
                          <a:cs typeface="Arial" panose="020B0604020202020204" pitchFamily="34" charset="0"/>
                        </a:rPr>
                        <a:t>1.0</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10005"/>
                  </a:ext>
                </a:extLst>
              </a:tr>
              <a:tr h="345364">
                <a:tc>
                  <a:txBody>
                    <a:bodyPr/>
                    <a:lstStyle/>
                    <a:p>
                      <a:pPr lvl="0">
                        <a:lnSpc>
                          <a:spcPct val="115000"/>
                        </a:lnSpc>
                        <a:spcAft>
                          <a:spcPts val="0"/>
                        </a:spcAft>
                      </a:pPr>
                      <a:r>
                        <a:rPr lang="en-US" sz="1200" b="0" dirty="0" smtClean="0">
                          <a:effectLst/>
                          <a:latin typeface="Arial" panose="020B0604020202020204" pitchFamily="34" charset="0"/>
                          <a:cs typeface="Arial" panose="020B0604020202020204" pitchFamily="34" charset="0"/>
                        </a:rPr>
                        <a:t>Interest on rent and land</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solidFill>
                            <a:schemeClr val="tx1"/>
                          </a:solidFill>
                          <a:effectLst/>
                          <a:latin typeface="Arial" panose="020B0604020202020204" pitchFamily="34" charset="0"/>
                          <a:ea typeface="+mn-ea"/>
                          <a:cs typeface="Arial" panose="020B0604020202020204" pitchFamily="34" charset="0"/>
                        </a:rPr>
                        <a:t>-</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solidFill>
                            <a:schemeClr val="tx1"/>
                          </a:solidFill>
                          <a:effectLst/>
                          <a:latin typeface="Arial" panose="020B0604020202020204" pitchFamily="34" charset="0"/>
                          <a:cs typeface="Arial" panose="020B0604020202020204" pitchFamily="34" charset="0"/>
                        </a:rPr>
                        <a:t>-</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effectLst/>
                          <a:latin typeface="Arial" panose="020B0604020202020204" pitchFamily="34" charset="0"/>
                          <a:ea typeface="+mn-ea"/>
                          <a:cs typeface="Arial" panose="020B0604020202020204" pitchFamily="34" charset="0"/>
                        </a:rPr>
                        <a:t>-</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effectLst/>
                          <a:latin typeface="Arial" panose="020B0604020202020204" pitchFamily="34" charset="0"/>
                          <a:ea typeface="Calibri" panose="020F0502020204030204" pitchFamily="34" charset="0"/>
                          <a:cs typeface="Arial" panose="020B0604020202020204" pitchFamily="34" charset="0"/>
                        </a:rPr>
                        <a:t>-</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effectLst/>
                          <a:latin typeface="Arial" panose="020B0604020202020204" pitchFamily="34" charset="0"/>
                          <a:cs typeface="Arial" panose="020B0604020202020204" pitchFamily="34" charset="0"/>
                        </a:rPr>
                        <a:t>-</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0" dirty="0" smtClean="0">
                          <a:effectLst/>
                          <a:latin typeface="Arial" panose="020B0604020202020204" pitchFamily="34" charset="0"/>
                          <a:ea typeface="Calibri" panose="020F0502020204030204" pitchFamily="34" charset="0"/>
                          <a:cs typeface="Arial" panose="020B0604020202020204" pitchFamily="34" charset="0"/>
                        </a:rPr>
                        <a:t>-</a:t>
                      </a:r>
                      <a:endParaRPr lang="en-ZA" sz="12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10006"/>
                  </a:ext>
                </a:extLst>
              </a:tr>
              <a:tr h="375957">
                <a:tc>
                  <a:txBody>
                    <a:bodyPr/>
                    <a:lstStyle/>
                    <a:p>
                      <a:pPr>
                        <a:lnSpc>
                          <a:spcPct val="115000"/>
                        </a:lnSpc>
                        <a:spcAft>
                          <a:spcPts val="0"/>
                        </a:spcAft>
                      </a:pPr>
                      <a:r>
                        <a:rPr lang="en-US" sz="1200" b="1" dirty="0" smtClean="0">
                          <a:effectLst/>
                          <a:latin typeface="Arial" panose="020B0604020202020204" pitchFamily="34" charset="0"/>
                          <a:cs typeface="Arial" panose="020B0604020202020204" pitchFamily="34" charset="0"/>
                        </a:rPr>
                        <a:t>Transfers</a:t>
                      </a:r>
                      <a:r>
                        <a:rPr lang="en-US" sz="1200" b="1" baseline="0" dirty="0" smtClean="0">
                          <a:effectLst/>
                          <a:latin typeface="Arial" panose="020B0604020202020204" pitchFamily="34" charset="0"/>
                          <a:cs typeface="Arial" panose="020B0604020202020204" pitchFamily="34" charset="0"/>
                        </a:rPr>
                        <a:t> and subsidies</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chemeClr val="tx1"/>
                          </a:solidFill>
                          <a:effectLst/>
                          <a:latin typeface="Arial" panose="020B0604020202020204" pitchFamily="34" charset="0"/>
                          <a:ea typeface="+mn-ea"/>
                          <a:cs typeface="Arial" panose="020B0604020202020204" pitchFamily="34" charset="0"/>
                        </a:rPr>
                        <a:t>97 866</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chemeClr val="tx1"/>
                          </a:solidFill>
                          <a:effectLst/>
                          <a:latin typeface="Arial" panose="020B0604020202020204" pitchFamily="34" charset="0"/>
                          <a:ea typeface="+mn-ea"/>
                          <a:cs typeface="Arial" panose="020B0604020202020204" pitchFamily="34" charset="0"/>
                        </a:rPr>
                        <a:t>75 005</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chemeClr val="tx1"/>
                          </a:solidFill>
                          <a:effectLst/>
                          <a:latin typeface="Arial" panose="020B0604020202020204" pitchFamily="34" charset="0"/>
                          <a:cs typeface="Arial" panose="020B0604020202020204" pitchFamily="34" charset="0"/>
                        </a:rPr>
                        <a:t>22 861</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23.4</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effectLst/>
                          <a:latin typeface="Arial" panose="020B0604020202020204" pitchFamily="34" charset="0"/>
                          <a:ea typeface="+mn-ea"/>
                          <a:cs typeface="Arial" panose="020B0604020202020204" pitchFamily="34" charset="0"/>
                        </a:rPr>
                        <a:t>68</a:t>
                      </a:r>
                      <a:r>
                        <a:rPr lang="en-ZA" sz="1200" b="1" baseline="0" dirty="0" smtClean="0">
                          <a:effectLst/>
                          <a:latin typeface="Arial" panose="020B0604020202020204" pitchFamily="34" charset="0"/>
                          <a:ea typeface="+mn-ea"/>
                          <a:cs typeface="Arial" panose="020B0604020202020204" pitchFamily="34" charset="0"/>
                        </a:rPr>
                        <a:t> 306</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effectLst/>
                          <a:latin typeface="Arial" panose="020B0604020202020204" pitchFamily="34" charset="0"/>
                          <a:ea typeface="+mn-ea"/>
                          <a:cs typeface="Arial" panose="020B0604020202020204" pitchFamily="34" charset="0"/>
                        </a:rPr>
                        <a:t>68</a:t>
                      </a:r>
                      <a:r>
                        <a:rPr lang="en-ZA" sz="1200" b="1" baseline="0" dirty="0" smtClean="0">
                          <a:effectLst/>
                          <a:latin typeface="Arial" panose="020B0604020202020204" pitchFamily="34" charset="0"/>
                          <a:ea typeface="+mn-ea"/>
                          <a:cs typeface="Arial" panose="020B0604020202020204" pitchFamily="34" charset="0"/>
                        </a:rPr>
                        <a:t> 313</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rgbClr val="FF0000"/>
                          </a:solidFill>
                          <a:effectLst/>
                          <a:latin typeface="Arial" panose="020B0604020202020204" pitchFamily="34" charset="0"/>
                          <a:cs typeface="Arial" panose="020B0604020202020204" pitchFamily="34" charset="0"/>
                        </a:rPr>
                        <a:t>(7)</a:t>
                      </a:r>
                      <a:endParaRPr lang="en-ZA" sz="1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0.0</a:t>
                      </a:r>
                      <a:endParaRPr lang="en-ZA" sz="1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10007"/>
                  </a:ext>
                </a:extLst>
              </a:tr>
              <a:tr h="375957">
                <a:tc>
                  <a:txBody>
                    <a:bodyPr/>
                    <a:lstStyle/>
                    <a:p>
                      <a:pPr>
                        <a:lnSpc>
                          <a:spcPct val="115000"/>
                        </a:lnSpc>
                        <a:spcAft>
                          <a:spcPts val="0"/>
                        </a:spcAft>
                      </a:pPr>
                      <a:r>
                        <a:rPr lang="en-US" sz="1200" b="1" dirty="0" smtClean="0">
                          <a:effectLst/>
                          <a:latin typeface="Arial" panose="020B0604020202020204" pitchFamily="34" charset="0"/>
                          <a:ea typeface="+mn-ea"/>
                          <a:cs typeface="Arial" panose="020B0604020202020204" pitchFamily="34" charset="0"/>
                        </a:rPr>
                        <a:t>Purchase</a:t>
                      </a:r>
                      <a:r>
                        <a:rPr lang="en-US" sz="1200" b="1" baseline="0" dirty="0" smtClean="0">
                          <a:effectLst/>
                          <a:latin typeface="Arial" panose="020B0604020202020204" pitchFamily="34" charset="0"/>
                          <a:ea typeface="+mn-ea"/>
                          <a:cs typeface="Arial" panose="020B0604020202020204" pitchFamily="34" charset="0"/>
                        </a:rPr>
                        <a:t> of capital assets</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chemeClr val="tx1"/>
                          </a:solidFill>
                          <a:effectLst/>
                          <a:latin typeface="Arial" panose="020B0604020202020204" pitchFamily="34" charset="0"/>
                          <a:cs typeface="Arial" panose="020B0604020202020204" pitchFamily="34" charset="0"/>
                        </a:rPr>
                        <a:t>104 545</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chemeClr val="tx1"/>
                          </a:solidFill>
                          <a:effectLst/>
                          <a:latin typeface="Arial" panose="020B0604020202020204" pitchFamily="34" charset="0"/>
                          <a:cs typeface="Arial" panose="020B0604020202020204" pitchFamily="34" charset="0"/>
                        </a:rPr>
                        <a:t>95 067</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9 478</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9.1</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effectLst/>
                          <a:latin typeface="Arial" panose="020B0604020202020204" pitchFamily="34" charset="0"/>
                          <a:cs typeface="Arial" panose="020B0604020202020204" pitchFamily="34" charset="0"/>
                        </a:rPr>
                        <a:t>160</a:t>
                      </a:r>
                      <a:r>
                        <a:rPr lang="en-ZA" sz="1200" b="1" baseline="0" dirty="0" smtClean="0">
                          <a:effectLst/>
                          <a:latin typeface="Arial" panose="020B0604020202020204" pitchFamily="34" charset="0"/>
                          <a:cs typeface="Arial" panose="020B0604020202020204" pitchFamily="34" charset="0"/>
                        </a:rPr>
                        <a:t> 471</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effectLst/>
                          <a:latin typeface="Arial" panose="020B0604020202020204" pitchFamily="34" charset="0"/>
                          <a:cs typeface="Arial" panose="020B0604020202020204" pitchFamily="34" charset="0"/>
                        </a:rPr>
                        <a:t>160</a:t>
                      </a:r>
                      <a:r>
                        <a:rPr lang="en-ZA" sz="1200" b="1" baseline="0" dirty="0" smtClean="0">
                          <a:effectLst/>
                          <a:latin typeface="Arial" panose="020B0604020202020204" pitchFamily="34" charset="0"/>
                          <a:cs typeface="Arial" panose="020B0604020202020204" pitchFamily="34" charset="0"/>
                        </a:rPr>
                        <a:t> 471</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0.0</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10008"/>
                  </a:ext>
                </a:extLst>
              </a:tr>
              <a:tr h="375957">
                <a:tc>
                  <a:txBody>
                    <a:bodyPr/>
                    <a:lstStyle/>
                    <a:p>
                      <a:pPr>
                        <a:lnSpc>
                          <a:spcPct val="115000"/>
                        </a:lnSpc>
                        <a:spcAft>
                          <a:spcPts val="0"/>
                        </a:spcAft>
                      </a:pPr>
                      <a:r>
                        <a:rPr lang="en-US" sz="1200" b="1" dirty="0" smtClean="0">
                          <a:effectLst/>
                          <a:latin typeface="Arial" panose="020B0604020202020204" pitchFamily="34" charset="0"/>
                          <a:ea typeface="+mn-ea"/>
                          <a:cs typeface="Arial" panose="020B0604020202020204" pitchFamily="34" charset="0"/>
                        </a:rPr>
                        <a:t>Payment for financial assets</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chemeClr val="tx1"/>
                          </a:solidFill>
                          <a:effectLst/>
                          <a:latin typeface="Arial" panose="020B0604020202020204" pitchFamily="34" charset="0"/>
                          <a:cs typeface="Arial" panose="020B0604020202020204" pitchFamily="34" charset="0"/>
                        </a:rPr>
                        <a:t>-</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chemeClr val="tx1"/>
                          </a:solidFill>
                          <a:effectLst/>
                          <a:latin typeface="Arial" panose="020B0604020202020204" pitchFamily="34" charset="0"/>
                          <a:cs typeface="Arial" panose="020B0604020202020204" pitchFamily="34" charset="0"/>
                        </a:rPr>
                        <a:t>24</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(24)</a:t>
                      </a:r>
                      <a:endParaRPr lang="en-ZA" sz="1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0.0</a:t>
                      </a:r>
                      <a:endParaRPr lang="en-ZA" sz="1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effectLst/>
                          <a:latin typeface="Arial" panose="020B0604020202020204" pitchFamily="34" charset="0"/>
                          <a:cs typeface="Arial" panose="020B0604020202020204" pitchFamily="34" charset="0"/>
                        </a:rPr>
                        <a:t>-</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effectLst/>
                          <a:latin typeface="Arial" panose="020B0604020202020204" pitchFamily="34" charset="0"/>
                          <a:cs typeface="Arial" panose="020B0604020202020204" pitchFamily="34" charset="0"/>
                        </a:rPr>
                        <a:t>-</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extLst>
                  <a:ext uri="{0D108BD9-81ED-4DB2-BD59-A6C34878D82A}">
                    <a16:rowId xmlns:a16="http://schemas.microsoft.com/office/drawing/2014/main" xmlns="" val="3884742733"/>
                  </a:ext>
                </a:extLst>
              </a:tr>
              <a:tr h="375957">
                <a:tc>
                  <a:txBody>
                    <a:bodyPr/>
                    <a:lstStyle/>
                    <a:p>
                      <a:pPr>
                        <a:lnSpc>
                          <a:spcPct val="115000"/>
                        </a:lnSpc>
                        <a:spcAft>
                          <a:spcPts val="0"/>
                        </a:spcAft>
                      </a:pPr>
                      <a:r>
                        <a:rPr lang="en-ZA" sz="1200" b="1" dirty="0" smtClean="0">
                          <a:effectLst/>
                          <a:latin typeface="Arial" panose="020B0604020202020204" pitchFamily="34" charset="0"/>
                          <a:ea typeface="Calibri" panose="020F0502020204030204" pitchFamily="34" charset="0"/>
                          <a:cs typeface="Arial" panose="020B0604020202020204" pitchFamily="34" charset="0"/>
                        </a:rPr>
                        <a:t>Total</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2 296 238</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2 185 612</a:t>
                      </a:r>
                      <a:endParaRPr lang="en-ZA"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110 626</a:t>
                      </a:r>
                      <a:endParaRPr lang="en-ZA" sz="12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4.8</a:t>
                      </a:r>
                      <a:endParaRPr lang="en-ZA" sz="12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effectLst/>
                          <a:latin typeface="Arial" panose="020B0604020202020204" pitchFamily="34" charset="0"/>
                          <a:ea typeface="Calibri" panose="020F0502020204030204" pitchFamily="34" charset="0"/>
                          <a:cs typeface="Arial" panose="020B0604020202020204" pitchFamily="34" charset="0"/>
                        </a:rPr>
                        <a:t>2</a:t>
                      </a:r>
                      <a:r>
                        <a:rPr lang="en-ZA" sz="1200" b="1" baseline="0" dirty="0" smtClean="0">
                          <a:effectLst/>
                          <a:latin typeface="Arial" panose="020B0604020202020204" pitchFamily="34" charset="0"/>
                          <a:ea typeface="Calibri" panose="020F0502020204030204" pitchFamily="34" charset="0"/>
                          <a:cs typeface="Arial" panose="020B0604020202020204" pitchFamily="34" charset="0"/>
                        </a:rPr>
                        <a:t> 141 838</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algn="r">
                        <a:lnSpc>
                          <a:spcPct val="115000"/>
                        </a:lnSpc>
                        <a:spcAft>
                          <a:spcPts val="1000"/>
                        </a:spcAft>
                      </a:pPr>
                      <a:r>
                        <a:rPr lang="en-ZA" sz="1200" b="1" dirty="0" smtClean="0">
                          <a:effectLst/>
                          <a:latin typeface="Arial" panose="020B0604020202020204" pitchFamily="34" charset="0"/>
                          <a:ea typeface="Calibri" panose="020F0502020204030204" pitchFamily="34" charset="0"/>
                          <a:cs typeface="Arial" panose="020B0604020202020204" pitchFamily="34" charset="0"/>
                        </a:rPr>
                        <a:t>2 114 208</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27 630</a:t>
                      </a:r>
                      <a:endParaRPr lang="en-ZA" sz="12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tc>
                <a:tc>
                  <a:txBody>
                    <a:bodyPr/>
                    <a:lstStyle/>
                    <a:p>
                      <a:pPr marL="0" algn="r" defTabSz="457200" rtl="0" eaLnBrk="1" latinLnBrk="0" hangingPunct="1">
                        <a:lnSpc>
                          <a:spcPct val="115000"/>
                        </a:lnSpc>
                        <a:spcAft>
                          <a:spcPts val="100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1.3</a:t>
                      </a:r>
                      <a:endParaRPr lang="en-ZA" sz="1200" b="1" kern="1200" dirty="0">
                        <a:solidFill>
                          <a:schemeClr val="tx1"/>
                        </a:solidFill>
                        <a:effectLst/>
                        <a:latin typeface="Arial" panose="020B0604020202020204" pitchFamily="34" charset="0"/>
                        <a:ea typeface="+mn-ea"/>
                        <a:cs typeface="Arial" panose="020B0604020202020204" pitchFamily="34" charset="0"/>
                      </a:endParaRPr>
                    </a:p>
                  </a:txBody>
                  <a:tcPr marL="51435" marR="51435" marT="0" marB="0"/>
                </a:tc>
                <a:extLst>
                  <a:ext uri="{0D108BD9-81ED-4DB2-BD59-A6C34878D82A}">
                    <a16:rowId xmlns:a16="http://schemas.microsoft.com/office/drawing/2014/main" xmlns="" val="134396226"/>
                  </a:ext>
                </a:extLst>
              </a:tr>
            </a:tbl>
          </a:graphicData>
        </a:graphic>
      </p:graphicFrame>
    </p:spTree>
    <p:extLst>
      <p:ext uri="{BB962C8B-B14F-4D97-AF65-F5344CB8AC3E}">
        <p14:creationId xmlns:p14="http://schemas.microsoft.com/office/powerpoint/2010/main" xmlns="" val="3469767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43</a:t>
            </a:fld>
            <a:endParaRPr lang="en-US"/>
          </a:p>
        </p:txBody>
      </p:sp>
      <p:sp>
        <p:nvSpPr>
          <p:cNvPr id="4" name="Rectangle 3"/>
          <p:cNvSpPr/>
          <p:nvPr/>
        </p:nvSpPr>
        <p:spPr>
          <a:xfrm>
            <a:off x="174567" y="1217179"/>
            <a:ext cx="8832501" cy="5632311"/>
          </a:xfrm>
          <a:prstGeom prst="rect">
            <a:avLst/>
          </a:prstGeom>
        </p:spPr>
        <p:txBody>
          <a:bodyPr wrap="square">
            <a:spAutoFit/>
          </a:bodyPr>
          <a:lstStyle/>
          <a:p>
            <a:pPr algn="just"/>
            <a:r>
              <a:rPr lang="en-US" dirty="0" smtClean="0">
                <a:latin typeface="Arial" panose="020B0604020202020204" pitchFamily="34" charset="0"/>
                <a:cs typeface="Arial" panose="020B0604020202020204" pitchFamily="34" charset="0"/>
              </a:rPr>
              <a:t>The underspending on </a:t>
            </a:r>
            <a:r>
              <a:rPr lang="en-US" dirty="0" err="1" smtClean="0">
                <a:latin typeface="Arial" panose="020B0604020202020204" pitchFamily="34" charset="0"/>
                <a:cs typeface="Arial" panose="020B0604020202020204" pitchFamily="34" charset="0"/>
              </a:rPr>
              <a:t>Programme</a:t>
            </a:r>
            <a:r>
              <a:rPr lang="en-US" dirty="0" smtClean="0">
                <a:latin typeface="Arial" panose="020B0604020202020204" pitchFamily="34" charset="0"/>
                <a:cs typeface="Arial" panose="020B0604020202020204" pitchFamily="34" charset="0"/>
              </a:rPr>
              <a:t> 1 relates to:</a:t>
            </a:r>
          </a:p>
          <a:p>
            <a:pPr marL="457200" indent="-45720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Compensation of employees due to higher than normal rate of attrition; and</a:t>
            </a:r>
          </a:p>
          <a:p>
            <a:pPr marL="457200" indent="-45720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Saving on goods and services due to lower than projected exchange rate in payment of the Microsoft licenses which was paid in USD.</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underspending on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 </a:t>
            </a:r>
            <a:r>
              <a:rPr lang="en-US" dirty="0">
                <a:latin typeface="Arial" panose="020B0604020202020204" pitchFamily="34" charset="0"/>
                <a:cs typeface="Arial" panose="020B0604020202020204" pitchFamily="34" charset="0"/>
              </a:rPr>
              <a:t>relates to:</a:t>
            </a:r>
          </a:p>
          <a:p>
            <a:pPr marL="457200" indent="-457200" algn="just">
              <a:buFont typeface="Arial" panose="020B0604020202020204" pitchFamily="34" charset="0"/>
              <a:buChar char="•"/>
            </a:pPr>
            <a:r>
              <a:rPr lang="en-US" dirty="0">
                <a:latin typeface="Arial" panose="020B0604020202020204" pitchFamily="34" charset="0"/>
                <a:cs typeface="Arial" panose="020B0604020202020204" pitchFamily="34" charset="0"/>
              </a:rPr>
              <a:t>Compensation of employees due to higher than normal rate of </a:t>
            </a:r>
            <a:r>
              <a:rPr lang="en-US" dirty="0" smtClean="0">
                <a:latin typeface="Arial" panose="020B0604020202020204" pitchFamily="34" charset="0"/>
                <a:cs typeface="Arial" panose="020B0604020202020204" pitchFamily="34" charset="0"/>
              </a:rPr>
              <a:t>attrition;</a:t>
            </a:r>
            <a:endParaRPr lang="en-US"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dirty="0">
                <a:latin typeface="Arial" panose="020B0604020202020204" pitchFamily="34" charset="0"/>
                <a:cs typeface="Arial" panose="020B0604020202020204" pitchFamily="34" charset="0"/>
              </a:rPr>
              <a:t>Saving on goods and services due to </a:t>
            </a:r>
            <a:r>
              <a:rPr lang="en-US" dirty="0" smtClean="0">
                <a:latin typeface="Arial" panose="020B0604020202020204" pitchFamily="34" charset="0"/>
                <a:cs typeface="Arial" panose="020B0604020202020204" pitchFamily="34" charset="0"/>
              </a:rPr>
              <a:t>the implementation of the unified communication system (voice over internet protocols) which is more cost effective option than the Telkom landline system; and</a:t>
            </a:r>
          </a:p>
          <a:p>
            <a:pPr marL="457200" indent="-45720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Saving on capital expenditure due to delayed delivery of ICT hardware because of the closing of international manufacturing plants as a result of the COVID-19 pandemic.</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The underspending on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3 </a:t>
            </a:r>
            <a:r>
              <a:rPr lang="en-US" dirty="0">
                <a:latin typeface="Arial" panose="020B0604020202020204" pitchFamily="34" charset="0"/>
                <a:cs typeface="Arial" panose="020B0604020202020204" pitchFamily="34" charset="0"/>
              </a:rPr>
              <a:t>relates to:</a:t>
            </a:r>
          </a:p>
          <a:p>
            <a:pPr marL="457200" indent="-457200" algn="just">
              <a:buFont typeface="Arial" panose="020B0604020202020204" pitchFamily="34" charset="0"/>
              <a:buChar char="•"/>
            </a:pPr>
            <a:r>
              <a:rPr lang="en-US" dirty="0">
                <a:latin typeface="Arial" panose="020B0604020202020204" pitchFamily="34" charset="0"/>
                <a:cs typeface="Arial" panose="020B0604020202020204" pitchFamily="34" charset="0"/>
              </a:rPr>
              <a:t>Compensation of employees due to higher than normal rate of </a:t>
            </a:r>
            <a:r>
              <a:rPr lang="en-US" dirty="0" smtClean="0">
                <a:latin typeface="Arial" panose="020B0604020202020204" pitchFamily="34" charset="0"/>
                <a:cs typeface="Arial" panose="020B0604020202020204" pitchFamily="34" charset="0"/>
              </a:rPr>
              <a:t>attrition;</a:t>
            </a:r>
          </a:p>
          <a:p>
            <a:pPr marL="457200" indent="-45720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Saving </a:t>
            </a:r>
            <a:r>
              <a:rPr lang="en-US" dirty="0">
                <a:latin typeface="Arial" panose="020B0604020202020204" pitchFamily="34" charset="0"/>
                <a:cs typeface="Arial" panose="020B0604020202020204" pitchFamily="34" charset="0"/>
              </a:rPr>
              <a:t>on goods and services due to the </a:t>
            </a:r>
            <a:r>
              <a:rPr lang="en-US" dirty="0" smtClean="0">
                <a:latin typeface="Arial" panose="020B0604020202020204" pitchFamily="34" charset="0"/>
                <a:cs typeface="Arial" panose="020B0604020202020204" pitchFamily="34" charset="0"/>
              </a:rPr>
              <a:t>cancellation of JSC sitting as a result of the COVID-19 pandemic; and</a:t>
            </a:r>
            <a:endParaRPr lang="en-US"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Capital expenditure due to inability to upgrade the telecommunication system in the SAJEI boardroom as a result of expired SITA traversal contracts.</a:t>
            </a:r>
            <a:endParaRPr lang="en-ZA" dirty="0">
              <a:latin typeface="Arial" panose="020B0604020202020204" pitchFamily="34" charset="0"/>
              <a:cs typeface="Arial" panose="020B0604020202020204" pitchFamily="34" charset="0"/>
            </a:endParaRPr>
          </a:p>
        </p:txBody>
      </p:sp>
      <p:sp>
        <p:nvSpPr>
          <p:cNvPr id="5" name="Subtitle 2"/>
          <p:cNvSpPr txBox="1">
            <a:spLocks/>
          </p:cNvSpPr>
          <p:nvPr/>
        </p:nvSpPr>
        <p:spPr>
          <a:xfrm>
            <a:off x="290945" y="348343"/>
            <a:ext cx="7656801" cy="798286"/>
          </a:xfrm>
          <a:prstGeom prst="rect">
            <a:avLst/>
          </a:prstGeom>
          <a:solidFill>
            <a:schemeClr val="tx2">
              <a:lumMod val="60000"/>
              <a:lumOff val="40000"/>
            </a:schemeClr>
          </a:solidFill>
        </p:spPr>
        <p:txBody>
          <a:bodyPr vert="horz" lIns="91440" tIns="45720" rIns="91440" bIns="45720" rtlCol="0">
            <a:noAutofit/>
          </a:bodyPr>
          <a:lstStyle>
            <a:defPPr>
              <a:defRPr lang="en-US"/>
            </a:defPPr>
            <a:lvl1pPr>
              <a:spcBef>
                <a:spcPct val="20000"/>
              </a:spcBef>
              <a:buFont typeface="Arial"/>
              <a:buNone/>
              <a:defRPr sz="2400" b="1">
                <a:solidFill>
                  <a:schemeClr val="tx1"/>
                </a:solidFill>
                <a:latin typeface="Arial" pitchFamily="34" charset="0"/>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SUMMARY OF FINANCIAL PERFORMANCE (CONT…)    </a:t>
            </a:r>
          </a:p>
        </p:txBody>
      </p:sp>
    </p:spTree>
    <p:extLst>
      <p:ext uri="{BB962C8B-B14F-4D97-AF65-F5344CB8AC3E}">
        <p14:creationId xmlns:p14="http://schemas.microsoft.com/office/powerpoint/2010/main" xmlns="" val="3042264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44</a:t>
            </a:fld>
            <a:endParaRPr lang="en-US"/>
          </a:p>
        </p:txBody>
      </p:sp>
      <p:sp>
        <p:nvSpPr>
          <p:cNvPr id="4" name="Rectangle 3"/>
          <p:cNvSpPr/>
          <p:nvPr/>
        </p:nvSpPr>
        <p:spPr>
          <a:xfrm>
            <a:off x="174567" y="1217179"/>
            <a:ext cx="8832501" cy="1754326"/>
          </a:xfrm>
          <a:prstGeom prst="rect">
            <a:avLst/>
          </a:prstGeom>
        </p:spPr>
        <p:txBody>
          <a:bodyPr wrap="square">
            <a:spAutoFit/>
          </a:bodyPr>
          <a:lstStyle/>
          <a:p>
            <a:pPr algn="just"/>
            <a:r>
              <a:rPr lang="en-US" dirty="0" smtClean="0">
                <a:latin typeface="Arial" panose="020B0604020202020204" pitchFamily="34" charset="0"/>
                <a:cs typeface="Arial" panose="020B0604020202020204" pitchFamily="34" charset="0"/>
              </a:rPr>
              <a:t>The underspending on Judges’ salaries relates to:</a:t>
            </a:r>
          </a:p>
          <a:p>
            <a:pPr marL="457200" indent="-45720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Compensation of employees due to a zero per cent increase on the salary adjustment for the Judiciary, whilst an increase was projected for the </a:t>
            </a:r>
            <a:r>
              <a:rPr lang="en-US" smtClean="0">
                <a:latin typeface="Arial" panose="020B0604020202020204" pitchFamily="34" charset="0"/>
                <a:cs typeface="Arial" panose="020B0604020202020204" pitchFamily="34" charset="0"/>
              </a:rPr>
              <a:t>financial year; </a:t>
            </a:r>
            <a:r>
              <a:rPr lang="en-US" dirty="0" smtClean="0">
                <a:latin typeface="Arial" panose="020B0604020202020204" pitchFamily="34" charset="0"/>
                <a:cs typeface="Arial" panose="020B0604020202020204" pitchFamily="34" charset="0"/>
              </a:rPr>
              <a:t>and</a:t>
            </a:r>
          </a:p>
          <a:p>
            <a:pPr marL="457200" indent="-45720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Saving on transfers and subsidies due to a smaller than projected number of Judges who opted for the payout of long service gratuities.</a:t>
            </a:r>
          </a:p>
        </p:txBody>
      </p:sp>
      <p:sp>
        <p:nvSpPr>
          <p:cNvPr id="5" name="Subtitle 2"/>
          <p:cNvSpPr txBox="1">
            <a:spLocks/>
          </p:cNvSpPr>
          <p:nvPr/>
        </p:nvSpPr>
        <p:spPr>
          <a:xfrm>
            <a:off x="290945" y="348343"/>
            <a:ext cx="7656801" cy="798286"/>
          </a:xfrm>
          <a:prstGeom prst="rect">
            <a:avLst/>
          </a:prstGeom>
          <a:solidFill>
            <a:schemeClr val="tx2">
              <a:lumMod val="60000"/>
              <a:lumOff val="40000"/>
            </a:schemeClr>
          </a:solidFill>
        </p:spPr>
        <p:txBody>
          <a:bodyPr vert="horz" lIns="91440" tIns="45720" rIns="91440" bIns="45720" rtlCol="0">
            <a:noAutofit/>
          </a:bodyPr>
          <a:lstStyle>
            <a:defPPr>
              <a:defRPr lang="en-US"/>
            </a:defPPr>
            <a:lvl1pPr>
              <a:spcBef>
                <a:spcPct val="20000"/>
              </a:spcBef>
              <a:buFont typeface="Arial"/>
              <a:buNone/>
              <a:defRPr sz="2400" b="1">
                <a:solidFill>
                  <a:schemeClr val="tx1"/>
                </a:solidFill>
                <a:latin typeface="Arial" pitchFamily="34" charset="0"/>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SUMMARY OF FINANCIAL PERFORMANCE (CONT…)    </a:t>
            </a:r>
          </a:p>
        </p:txBody>
      </p:sp>
    </p:spTree>
    <p:extLst>
      <p:ext uri="{BB962C8B-B14F-4D97-AF65-F5344CB8AC3E}">
        <p14:creationId xmlns:p14="http://schemas.microsoft.com/office/powerpoint/2010/main" xmlns="" val="2375165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45</a:t>
            </a:fld>
            <a:endParaRPr lang="en-US"/>
          </a:p>
        </p:txBody>
      </p:sp>
      <p:sp>
        <p:nvSpPr>
          <p:cNvPr id="3" name="Rectangle 2"/>
          <p:cNvSpPr/>
          <p:nvPr/>
        </p:nvSpPr>
        <p:spPr>
          <a:xfrm>
            <a:off x="821274" y="563919"/>
            <a:ext cx="7081888" cy="578385"/>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p>
            <a:pPr algn="ctr" defTabSz="914400">
              <a:spcBef>
                <a:spcPct val="0"/>
              </a:spcBef>
            </a:pPr>
            <a:r>
              <a:rPr lang="en-ZA" sz="2300" b="1" dirty="0">
                <a:latin typeface="Arial" panose="020B0604020202020204" pitchFamily="34" charset="0"/>
                <a:cs typeface="Arial" panose="020B0604020202020204" pitchFamily="34" charset="0"/>
              </a:rPr>
              <a:t>CONCLUSION </a:t>
            </a:r>
            <a:endParaRPr lang="en-US" sz="2300" b="1" dirty="0">
              <a:latin typeface="Arial" panose="020B0604020202020204" pitchFamily="34" charset="0"/>
              <a:cs typeface="Arial" panose="020B0604020202020204" pitchFamily="34" charset="0"/>
            </a:endParaRPr>
          </a:p>
        </p:txBody>
      </p:sp>
      <p:sp>
        <p:nvSpPr>
          <p:cNvPr id="4" name="Rectangle 3"/>
          <p:cNvSpPr/>
          <p:nvPr/>
        </p:nvSpPr>
        <p:spPr>
          <a:xfrm>
            <a:off x="174567" y="1543191"/>
            <a:ext cx="8832501" cy="3570208"/>
          </a:xfrm>
          <a:prstGeom prst="rect">
            <a:avLst/>
          </a:prstGeom>
        </p:spPr>
        <p:txBody>
          <a:bodyPr wrap="square">
            <a:spAutoFit/>
          </a:bodyPr>
          <a:lstStyle/>
          <a:p>
            <a:pPr>
              <a:lnSpc>
                <a:spcPct val="150000"/>
              </a:lnSpc>
            </a:pPr>
            <a:endParaRPr lang="en-US" sz="2000" b="1" dirty="0" smtClean="0">
              <a:latin typeface="Arial Narrow" panose="020B0606020202030204" pitchFamily="34" charset="0"/>
              <a:cs typeface="Arial" pitchFamily="34" charset="0"/>
            </a:endParaRPr>
          </a:p>
          <a:p>
            <a:pPr algn="just"/>
            <a:r>
              <a:rPr lang="en-US" sz="2400" b="1" dirty="0">
                <a:latin typeface="Avenir Black"/>
                <a:cs typeface="Avenir Black"/>
              </a:rPr>
              <a:t>The OCJ would like to thank Portfolio Committee for their continued oversight in ensuring that the Department continues to execute its mandate effectively.</a:t>
            </a:r>
          </a:p>
          <a:p>
            <a:pPr>
              <a:lnSpc>
                <a:spcPct val="150000"/>
              </a:lnSpc>
            </a:pPr>
            <a:endParaRPr lang="en-US" sz="2000" b="1" dirty="0">
              <a:latin typeface="Arial Narrow" panose="020B0606020202030204" pitchFamily="34" charset="0"/>
              <a:cs typeface="Arial" pitchFamily="34" charset="0"/>
            </a:endParaRPr>
          </a:p>
          <a:p>
            <a:pPr>
              <a:lnSpc>
                <a:spcPct val="200000"/>
              </a:lnSpc>
            </a:pPr>
            <a:r>
              <a:rPr lang="en-US" sz="2000" dirty="0" smtClean="0">
                <a:latin typeface="Arial Narrow" panose="020B0606020202030204" pitchFamily="34" charset="0"/>
                <a:cs typeface="Arial" pitchFamily="34" charset="0"/>
              </a:rPr>
              <a:t>    </a:t>
            </a:r>
            <a:endParaRPr lang="en-US" sz="2000" dirty="0">
              <a:latin typeface="Arial Narrow" panose="020B0606020202030204" pitchFamily="34" charset="0"/>
              <a:cs typeface="Arial" pitchFamily="34" charset="0"/>
            </a:endParaRPr>
          </a:p>
          <a:p>
            <a:pPr>
              <a:lnSpc>
                <a:spcPct val="150000"/>
              </a:lnSpc>
            </a:pPr>
            <a:endParaRPr lang="en-US" dirty="0">
              <a:latin typeface="Arial" pitchFamily="34" charset="0"/>
              <a:cs typeface="Arial" pitchFamily="34" charset="0"/>
            </a:endParaRPr>
          </a:p>
          <a:p>
            <a:pPr>
              <a:lnSpc>
                <a:spcPct val="150000"/>
              </a:lnSpc>
              <a:buFont typeface="Wingdings" panose="05000000000000000000" pitchFamily="2" charset="2"/>
              <a:buChar char="q"/>
            </a:pPr>
            <a:endParaRPr lang="en-ZA" dirty="0">
              <a:latin typeface="Avenir Light"/>
              <a:cs typeface="Avenir Light"/>
            </a:endParaRPr>
          </a:p>
        </p:txBody>
      </p:sp>
    </p:spTree>
    <p:extLst>
      <p:ext uri="{BB962C8B-B14F-4D97-AF65-F5344CB8AC3E}">
        <p14:creationId xmlns:p14="http://schemas.microsoft.com/office/powerpoint/2010/main" xmlns="" val="723537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46</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xmlns="" val="3038149331"/>
              </p:ext>
            </p:extLst>
          </p:nvPr>
        </p:nvGraphicFramePr>
        <p:xfrm>
          <a:off x="303806" y="1242558"/>
          <a:ext cx="7563853" cy="5280267"/>
        </p:xfrm>
        <a:graphic>
          <a:graphicData uri="http://schemas.openxmlformats.org/drawingml/2006/table">
            <a:tbl>
              <a:tblPr firstRow="1" bandRow="1">
                <a:tableStyleId>{5C22544A-7EE6-4342-B048-85BDC9FD1C3A}</a:tableStyleId>
              </a:tblPr>
              <a:tblGrid>
                <a:gridCol w="7563853">
                  <a:extLst>
                    <a:ext uri="{9D8B030D-6E8A-4147-A177-3AD203B41FA5}">
                      <a16:colId xmlns:a16="http://schemas.microsoft.com/office/drawing/2014/main" xmlns="" val="20000"/>
                    </a:ext>
                  </a:extLst>
                </a:gridCol>
              </a:tblGrid>
              <a:tr h="5280267">
                <a:tc>
                  <a:txBody>
                    <a:bodyPr/>
                    <a:lstStyle/>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smtClean="0">
                        <a:solidFill>
                          <a:schemeClr val="tx1"/>
                        </a:solidFill>
                        <a:latin typeface="Arial Narrow" panose="020B0606020202030204" pitchFamily="34" charset="0"/>
                      </a:endParaRP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smtClean="0">
                        <a:solidFill>
                          <a:schemeClr val="tx1"/>
                        </a:solidFill>
                        <a:latin typeface="Arial Narrow" panose="020B0606020202030204" pitchFamily="34" charset="0"/>
                      </a:endParaRPr>
                    </a:p>
                    <a:p>
                      <a:pPr marL="0" marR="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ZA" sz="1600" b="0" dirty="0" smtClean="0">
                        <a:solidFill>
                          <a:schemeClr val="tx1"/>
                        </a:solidFill>
                        <a:latin typeface="Arial Narrow" panose="020B0606020202030204" pitchFamily="34" charset="0"/>
                      </a:endParaRPr>
                    </a:p>
                    <a:p>
                      <a:pPr marL="0" marR="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ZA" sz="7200" b="1" dirty="0" smtClean="0">
                          <a:solidFill>
                            <a:schemeClr val="tx1"/>
                          </a:solidFill>
                          <a:latin typeface="Arial Narrow" panose="020B0606020202030204" pitchFamily="34" charset="0"/>
                        </a:rPr>
                        <a:t>THANK</a:t>
                      </a:r>
                      <a:r>
                        <a:rPr lang="en-ZA" sz="7200" b="1" baseline="0" dirty="0" smtClean="0">
                          <a:solidFill>
                            <a:schemeClr val="tx1"/>
                          </a:solidFill>
                          <a:latin typeface="Arial Narrow" panose="020B0606020202030204" pitchFamily="34" charset="0"/>
                        </a:rPr>
                        <a:t> YOU </a:t>
                      </a:r>
                      <a:endParaRPr lang="en-ZA" sz="7200" b="1" dirty="0">
                        <a:solidFill>
                          <a:schemeClr val="tx1"/>
                        </a:solidFill>
                        <a:latin typeface="Arial Narrow" panose="020B0606020202030204" pitchFamily="34" charset="0"/>
                      </a:endParaRPr>
                    </a:p>
                  </a:txBody>
                  <a:tcP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20133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5</a:t>
            </a:fld>
            <a:endParaRPr lang="en-US"/>
          </a:p>
        </p:txBody>
      </p:sp>
      <p:sp>
        <p:nvSpPr>
          <p:cNvPr id="7" name="Title 1"/>
          <p:cNvSpPr txBox="1">
            <a:spLocks/>
          </p:cNvSpPr>
          <p:nvPr/>
        </p:nvSpPr>
        <p:spPr>
          <a:xfrm>
            <a:off x="708766" y="637056"/>
            <a:ext cx="7306903" cy="432175"/>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smtClean="0">
                <a:latin typeface="Arial" panose="020B0604020202020204" pitchFamily="34" charset="0"/>
                <a:cs typeface="Arial" panose="020B0604020202020204" pitchFamily="34" charset="0"/>
              </a:rPr>
              <a:t>VISION, MISSION AND VALUES</a:t>
            </a:r>
            <a:endParaRPr lang="en-ZA" sz="2300" b="1" dirty="0">
              <a:latin typeface="Arial" panose="020B0604020202020204" pitchFamily="34" charset="0"/>
              <a:cs typeface="Arial" panose="020B0604020202020204" pitchFamily="34" charset="0"/>
            </a:endParaRPr>
          </a:p>
        </p:txBody>
      </p:sp>
      <p:sp>
        <p:nvSpPr>
          <p:cNvPr id="8" name="Content Placeholder 11"/>
          <p:cNvSpPr txBox="1">
            <a:spLocks/>
          </p:cNvSpPr>
          <p:nvPr/>
        </p:nvSpPr>
        <p:spPr>
          <a:xfrm>
            <a:off x="493972" y="1434355"/>
            <a:ext cx="8229600" cy="990600"/>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Font typeface="Arial"/>
              <a:buNone/>
            </a:pPr>
            <a:r>
              <a:rPr lang="en-ZA" sz="1800" b="1" dirty="0" smtClean="0">
                <a:solidFill>
                  <a:schemeClr val="tx1"/>
                </a:solidFill>
                <a:latin typeface="Arial" panose="020B0604020202020204" pitchFamily="34" charset="0"/>
                <a:ea typeface="Calibri" panose="020F0502020204030204" pitchFamily="34" charset="0"/>
                <a:cs typeface="Arial" panose="020B0604020202020204" pitchFamily="34" charset="0"/>
              </a:rPr>
              <a:t>Vision</a:t>
            </a:r>
            <a:endParaRPr lang="en-ZA" sz="1800" dirty="0" smtClean="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indent="0" algn="ctr">
              <a:buFont typeface="Arial"/>
              <a:buNone/>
            </a:pPr>
            <a:r>
              <a:rPr lang="en-ZA" sz="1800" dirty="0" smtClean="0">
                <a:solidFill>
                  <a:schemeClr val="tx1"/>
                </a:solidFill>
                <a:latin typeface="Arial" panose="020B0604020202020204" pitchFamily="34" charset="0"/>
                <a:ea typeface="Calibri" panose="020F0502020204030204" pitchFamily="34" charset="0"/>
                <a:cs typeface="Arial" panose="020B0604020202020204" pitchFamily="34" charset="0"/>
              </a:rPr>
              <a:t>A single, transformed and independent judicial system that</a:t>
            </a:r>
          </a:p>
          <a:p>
            <a:pPr marL="0" indent="0" algn="ctr">
              <a:spcAft>
                <a:spcPts val="800"/>
              </a:spcAft>
              <a:buFont typeface="Arial"/>
              <a:buNone/>
            </a:pPr>
            <a:r>
              <a:rPr lang="en-ZA" sz="1800" dirty="0" smtClean="0">
                <a:solidFill>
                  <a:schemeClr val="tx1"/>
                </a:solidFill>
                <a:latin typeface="Arial" panose="020B0604020202020204" pitchFamily="34" charset="0"/>
                <a:ea typeface="Calibri" panose="020F0502020204030204" pitchFamily="34" charset="0"/>
                <a:cs typeface="Arial" panose="020B0604020202020204" pitchFamily="34" charset="0"/>
              </a:rPr>
              <a:t>guarantees access to justice for all.</a:t>
            </a:r>
            <a:endParaRPr lang="en-ZA" sz="18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9" name="Rounded Rectangle 8"/>
          <p:cNvSpPr/>
          <p:nvPr/>
        </p:nvSpPr>
        <p:spPr>
          <a:xfrm>
            <a:off x="487586" y="2630747"/>
            <a:ext cx="8235986" cy="1268378"/>
          </a:xfrm>
          <a:prstGeom prst="round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n-ZA" b="1" dirty="0">
                <a:solidFill>
                  <a:schemeClr val="tx1"/>
                </a:solidFill>
                <a:effectLst/>
                <a:latin typeface="Arial" panose="020B0604020202020204" pitchFamily="34" charset="0"/>
                <a:ea typeface="Calibri" panose="020F0502020204030204" pitchFamily="34" charset="0"/>
                <a:cs typeface="Arial" panose="020B0604020202020204" pitchFamily="34" charset="0"/>
              </a:rPr>
              <a:t>Mission</a:t>
            </a:r>
            <a:endPar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To provide support to the </a:t>
            </a:r>
            <a:r>
              <a:rPr lang="en-ZA" dirty="0">
                <a:solidFill>
                  <a:schemeClr val="tx1"/>
                </a:solidFill>
                <a:latin typeface="Arial" panose="020B0604020202020204" pitchFamily="34" charset="0"/>
                <a:ea typeface="Calibri" panose="020F0502020204030204" pitchFamily="34" charset="0"/>
                <a:cs typeface="Arial" panose="020B0604020202020204" pitchFamily="34" charset="0"/>
              </a:rPr>
              <a:t>j</a:t>
            </a:r>
            <a:r>
              <a:rPr lang="en-ZA"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udicial system </a:t>
            </a:r>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to</a:t>
            </a:r>
          </a:p>
          <a:p>
            <a:pPr algn="ctr">
              <a:lnSpc>
                <a:spcPct val="150000"/>
              </a:lnSpc>
              <a:spcAft>
                <a:spcPts val="0"/>
              </a:spcAft>
            </a:pPr>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ensure </a:t>
            </a:r>
            <a:r>
              <a:rPr lang="en-ZA"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effective and efficient court administration services. </a:t>
            </a:r>
            <a:endPar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ounded Rectangle 9"/>
          <p:cNvSpPr/>
          <p:nvPr/>
        </p:nvSpPr>
        <p:spPr>
          <a:xfrm>
            <a:off x="487586" y="4003965"/>
            <a:ext cx="8235986" cy="2330352"/>
          </a:xfrm>
          <a:prstGeom prst="round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Aft>
                <a:spcPts val="0"/>
              </a:spcAft>
            </a:pPr>
            <a:r>
              <a:rPr lang="en-ZA"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Values</a:t>
            </a:r>
          </a:p>
          <a:p>
            <a:pPr algn="ctr">
              <a:lnSpc>
                <a:spcPct val="150000"/>
              </a:lnSpc>
              <a:spcAft>
                <a:spcPts val="0"/>
              </a:spcAft>
            </a:pPr>
            <a:r>
              <a:rPr lang="en-ZA" dirty="0" smtClean="0">
                <a:solidFill>
                  <a:schemeClr val="tx1"/>
                </a:solidFill>
                <a:latin typeface="Arial" panose="020B0604020202020204" pitchFamily="34" charset="0"/>
                <a:ea typeface="Calibri" panose="020F0502020204030204" pitchFamily="34" charset="0"/>
                <a:cs typeface="Arial" panose="020B0604020202020204" pitchFamily="34" charset="0"/>
              </a:rPr>
              <a:t>OCJ will uphold the following values:</a:t>
            </a:r>
            <a:endPar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ctr">
              <a:lnSpc>
                <a:spcPct val="150000"/>
              </a:lnSpc>
              <a:spcAft>
                <a:spcPts val="0"/>
              </a:spcAft>
              <a:buFont typeface="Arial" panose="020B0604020202020204" pitchFamily="34" charset="0"/>
              <a:buChar char="•"/>
            </a:pPr>
            <a:r>
              <a:rPr lang="en-ZA"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Respect and </a:t>
            </a:r>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protection of the Constitution</a:t>
            </a:r>
          </a:p>
          <a:p>
            <a:pPr marL="285750" indent="-285750" algn="ctr">
              <a:lnSpc>
                <a:spcPct val="150000"/>
              </a:lnSpc>
              <a:spcAft>
                <a:spcPts val="0"/>
              </a:spcAft>
              <a:buFont typeface="Arial" panose="020B0604020202020204" pitchFamily="34" charset="0"/>
              <a:buChar char="•"/>
            </a:pPr>
            <a:r>
              <a:rPr lang="en-ZA"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Honesty and integrity</a:t>
            </a:r>
          </a:p>
          <a:p>
            <a:pPr marL="285750" indent="-285750" algn="ctr">
              <a:lnSpc>
                <a:spcPct val="150000"/>
              </a:lnSpc>
              <a:spcAft>
                <a:spcPts val="0"/>
              </a:spcAft>
              <a:buFont typeface="Arial" panose="020B0604020202020204" pitchFamily="34" charset="0"/>
              <a:buChar char="•"/>
            </a:pPr>
            <a:r>
              <a:rPr lang="en-ZA"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Openness </a:t>
            </a:r>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and transparency</a:t>
            </a:r>
          </a:p>
          <a:p>
            <a:pPr marL="285750" indent="-285750" algn="ctr">
              <a:lnSpc>
                <a:spcPct val="150000"/>
              </a:lnSpc>
              <a:spcAft>
                <a:spcPts val="800"/>
              </a:spcAft>
              <a:buFont typeface="Arial" panose="020B0604020202020204" pitchFamily="34" charset="0"/>
              <a:buChar char="•"/>
            </a:pPr>
            <a:r>
              <a:rPr lang="en-ZA"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Professionalism </a:t>
            </a:r>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and excellence</a:t>
            </a:r>
          </a:p>
        </p:txBody>
      </p:sp>
    </p:spTree>
    <p:extLst>
      <p:ext uri="{BB962C8B-B14F-4D97-AF65-F5344CB8AC3E}">
        <p14:creationId xmlns:p14="http://schemas.microsoft.com/office/powerpoint/2010/main" xmlns="" val="4121323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6</a:t>
            </a:fld>
            <a:endParaRPr lang="en-US"/>
          </a:p>
        </p:txBody>
      </p:sp>
      <p:sp>
        <p:nvSpPr>
          <p:cNvPr id="11" name="Title 1"/>
          <p:cNvSpPr txBox="1">
            <a:spLocks/>
          </p:cNvSpPr>
          <p:nvPr/>
        </p:nvSpPr>
        <p:spPr>
          <a:xfrm>
            <a:off x="682066" y="590706"/>
            <a:ext cx="7306903" cy="460784"/>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smtClean="0">
                <a:latin typeface="Arial" panose="020B0604020202020204" pitchFamily="34" charset="0"/>
                <a:cs typeface="Arial" panose="020B0604020202020204" pitchFamily="34" charset="0"/>
              </a:rPr>
              <a:t>MANDATE OF THE OCJ </a:t>
            </a:r>
            <a:endParaRPr lang="en-ZA" sz="2300" b="1" dirty="0">
              <a:latin typeface="Arial" panose="020B0604020202020204" pitchFamily="34" charset="0"/>
              <a:cs typeface="Arial" panose="020B0604020202020204" pitchFamily="34" charset="0"/>
            </a:endParaRPr>
          </a:p>
        </p:txBody>
      </p:sp>
      <p:sp>
        <p:nvSpPr>
          <p:cNvPr id="12" name="Rectangle 11"/>
          <p:cNvSpPr/>
          <p:nvPr/>
        </p:nvSpPr>
        <p:spPr>
          <a:xfrm>
            <a:off x="586855" y="1235432"/>
            <a:ext cx="8007926" cy="5281446"/>
          </a:xfrm>
          <a:prstGeom prst="rect">
            <a:avLst/>
          </a:prstGeom>
        </p:spPr>
        <p:txBody>
          <a:bodyPr wrap="square">
            <a:spAutoFit/>
          </a:bodyPr>
          <a:lstStyle/>
          <a:p>
            <a:pPr lvl="0" algn="just" defTabSz="914400">
              <a:lnSpc>
                <a:spcPct val="150000"/>
              </a:lnSpc>
              <a:spcBef>
                <a:spcPct val="20000"/>
              </a:spcBef>
            </a:pPr>
            <a:r>
              <a:rPr lang="en-ZA" sz="1500" dirty="0" smtClean="0">
                <a:latin typeface="Arial" panose="020B0604020202020204" pitchFamily="34" charset="0"/>
                <a:cs typeface="Arial" panose="020B0604020202020204" pitchFamily="34" charset="0"/>
              </a:rPr>
              <a:t>The </a:t>
            </a:r>
            <a:r>
              <a:rPr lang="en-US" sz="1500" dirty="0" smtClean="0">
                <a:latin typeface="Arial" panose="020B0604020202020204" pitchFamily="34" charset="0"/>
                <a:cs typeface="Arial" panose="020B0604020202020204" pitchFamily="34" charset="0"/>
              </a:rPr>
              <a:t>mandate of the Office of the Chief Justice (OCJ) is to support the Chief Justice in executing administrative and judicial powers and duties as Head of the Judiciary and Head of the Constitutional Court</a:t>
            </a:r>
            <a:r>
              <a:rPr lang="en-US" sz="1500" b="1" dirty="0" smtClean="0">
                <a:latin typeface="Arial" panose="020B0604020202020204" pitchFamily="34" charset="0"/>
                <a:cs typeface="Arial" panose="020B0604020202020204" pitchFamily="34" charset="0"/>
              </a:rPr>
              <a:t> as determined by the MPSA in 2010</a:t>
            </a:r>
            <a:r>
              <a:rPr lang="en-US" sz="1500" dirty="0" smtClean="0">
                <a:latin typeface="Arial" panose="020B0604020202020204" pitchFamily="34" charset="0"/>
                <a:cs typeface="Arial" panose="020B0604020202020204" pitchFamily="34" charset="0"/>
              </a:rPr>
              <a:t>. </a:t>
            </a:r>
          </a:p>
          <a:p>
            <a:pPr lvl="0" algn="just" defTabSz="914400">
              <a:lnSpc>
                <a:spcPct val="150000"/>
              </a:lnSpc>
              <a:spcBef>
                <a:spcPct val="20000"/>
              </a:spcBef>
            </a:pPr>
            <a:r>
              <a:rPr lang="en-US" sz="1500" b="1" dirty="0" smtClean="0">
                <a:latin typeface="Arial" panose="020B0604020202020204" pitchFamily="34" charset="0"/>
                <a:cs typeface="Arial" panose="020B0604020202020204" pitchFamily="34" charset="0"/>
              </a:rPr>
              <a:t>Functions: </a:t>
            </a:r>
          </a:p>
          <a:p>
            <a:pPr marL="285750" lvl="0" indent="-285750" algn="just">
              <a:lnSpc>
                <a:spcPct val="150000"/>
              </a:lnSpc>
              <a:buFont typeface="Wingdings" panose="05000000000000000000" pitchFamily="2" charset="2"/>
              <a:buChar char="q"/>
            </a:pPr>
            <a:r>
              <a:rPr lang="en-US" sz="1500" dirty="0" smtClean="0">
                <a:latin typeface="Arial" panose="020B0604020202020204" pitchFamily="34" charset="0"/>
                <a:cs typeface="Arial" panose="020B0604020202020204" pitchFamily="34" charset="0"/>
              </a:rPr>
              <a:t>To provide and coordinate legal and administrative support to the Chief Justice; </a:t>
            </a:r>
            <a:endParaRPr lang="en-ZA" sz="1500" dirty="0" smtClean="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q"/>
            </a:pPr>
            <a:r>
              <a:rPr lang="en-US" sz="1500" dirty="0" smtClean="0">
                <a:latin typeface="Arial" panose="020B0604020202020204" pitchFamily="34" charset="0"/>
                <a:cs typeface="Arial" panose="020B0604020202020204" pitchFamily="34" charset="0"/>
              </a:rPr>
              <a:t>To provide communication and relationship management services and inter-governmental and international coordination; </a:t>
            </a:r>
            <a:endParaRPr lang="en-ZA" sz="1500" dirty="0" smtClean="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q"/>
            </a:pPr>
            <a:r>
              <a:rPr lang="en-US" sz="1500" dirty="0" smtClean="0">
                <a:latin typeface="Arial" panose="020B0604020202020204" pitchFamily="34" charset="0"/>
                <a:cs typeface="Arial" panose="020B0604020202020204" pitchFamily="34" charset="0"/>
              </a:rPr>
              <a:t>To develop court administration policies, norms and standards; </a:t>
            </a:r>
            <a:endParaRPr lang="en-ZA" sz="1500" dirty="0" smtClean="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q"/>
            </a:pPr>
            <a:r>
              <a:rPr lang="en-US" sz="1500" dirty="0" smtClean="0">
                <a:latin typeface="Arial" panose="020B0604020202020204" pitchFamily="34" charset="0"/>
                <a:cs typeface="Arial" panose="020B0604020202020204" pitchFamily="34" charset="0"/>
              </a:rPr>
              <a:t>To support the development of Judicial policy, norms and standards;</a:t>
            </a:r>
          </a:p>
          <a:p>
            <a:pPr lvl="0" algn="just">
              <a:lnSpc>
                <a:spcPct val="150000"/>
              </a:lnSpc>
            </a:pPr>
            <a:r>
              <a:rPr lang="en-US" sz="1500" b="1" dirty="0" smtClean="0">
                <a:latin typeface="Arial" panose="020B0604020202020204" pitchFamily="34" charset="0"/>
                <a:cs typeface="Arial" panose="020B0604020202020204" pitchFamily="34" charset="0"/>
              </a:rPr>
              <a:t>(As approved by Cabinet Decision, 18 September 2014 &amp; determined by MPSA, 2015)</a:t>
            </a:r>
            <a:endParaRPr lang="en-ZA" sz="1500" b="1" dirty="0" smtClean="0">
              <a:latin typeface="Arial" panose="020B0604020202020204" pitchFamily="34" charset="0"/>
              <a:cs typeface="Arial" panose="020B0604020202020204" pitchFamily="34" charset="0"/>
            </a:endParaRPr>
          </a:p>
          <a:p>
            <a:pPr marL="285750" lvl="0" indent="-285750" algn="just">
              <a:lnSpc>
                <a:spcPct val="150000"/>
              </a:lnSpc>
              <a:buFont typeface="Wingdings" panose="05000000000000000000" pitchFamily="2" charset="2"/>
              <a:buChar char="q"/>
            </a:pPr>
            <a:r>
              <a:rPr lang="en-US" sz="1500" dirty="0" smtClean="0">
                <a:latin typeface="Arial" panose="020B0604020202020204" pitchFamily="34" charset="0"/>
                <a:cs typeface="Arial" panose="020B0604020202020204" pitchFamily="34" charset="0"/>
              </a:rPr>
              <a:t>To support the Judicial function of the Superior Courts;</a:t>
            </a:r>
          </a:p>
          <a:p>
            <a:pPr marL="285750" indent="-285750" algn="just">
              <a:lnSpc>
                <a:spcPct val="150000"/>
              </a:lnSpc>
              <a:buFont typeface="Wingdings" panose="05000000000000000000" pitchFamily="2" charset="2"/>
              <a:buChar char="q"/>
            </a:pPr>
            <a:r>
              <a:rPr lang="en-US" sz="1500" dirty="0" smtClean="0">
                <a:latin typeface="Arial" panose="020B0604020202020204" pitchFamily="34" charset="0"/>
                <a:cs typeface="Arial" panose="020B0604020202020204" pitchFamily="34" charset="0"/>
              </a:rPr>
              <a:t>To support the Judicial Service Commission in the execution of its mandate; </a:t>
            </a:r>
          </a:p>
          <a:p>
            <a:pPr marL="285750" indent="-285750" algn="just">
              <a:lnSpc>
                <a:spcPct val="150000"/>
              </a:lnSpc>
              <a:buFont typeface="Wingdings" panose="05000000000000000000" pitchFamily="2" charset="2"/>
              <a:buChar char="q"/>
            </a:pPr>
            <a:r>
              <a:rPr lang="en-US" sz="1500" dirty="0" smtClean="0">
                <a:latin typeface="Arial" panose="020B0604020202020204" pitchFamily="34" charset="0"/>
                <a:cs typeface="Arial" panose="020B0604020202020204" pitchFamily="34" charset="0"/>
              </a:rPr>
              <a:t>To support South African Judicial Education Institute  in the execution of its mandate; and  </a:t>
            </a:r>
          </a:p>
          <a:p>
            <a:pPr marL="285750" indent="-285750" algn="just">
              <a:lnSpc>
                <a:spcPct val="150000"/>
              </a:lnSpc>
              <a:buFont typeface="Wingdings" panose="05000000000000000000" pitchFamily="2" charset="2"/>
              <a:buChar char="q"/>
            </a:pPr>
            <a:r>
              <a:rPr lang="en-US" sz="1500" dirty="0" smtClean="0">
                <a:latin typeface="Arial" panose="020B0604020202020204" pitchFamily="34" charset="0"/>
                <a:cs typeface="Arial" panose="020B0604020202020204" pitchFamily="34" charset="0"/>
              </a:rPr>
              <a:t>To administer Judges’ Remuneration and Conditions of Employment Act. </a:t>
            </a:r>
          </a:p>
          <a:p>
            <a:pPr lvl="0" algn="just" defTabSz="914400">
              <a:spcBef>
                <a:spcPct val="20000"/>
              </a:spcBef>
            </a:pPr>
            <a:endParaRPr lang="en-US" sz="16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6579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7</a:t>
            </a:fld>
            <a:endParaRPr lang="en-US"/>
          </a:p>
        </p:txBody>
      </p:sp>
      <p:sp>
        <p:nvSpPr>
          <p:cNvPr id="7" name="Title 1"/>
          <p:cNvSpPr txBox="1">
            <a:spLocks/>
          </p:cNvSpPr>
          <p:nvPr/>
        </p:nvSpPr>
        <p:spPr>
          <a:xfrm>
            <a:off x="708766" y="569415"/>
            <a:ext cx="7306903" cy="438919"/>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smtClean="0">
                <a:latin typeface="Arial" panose="020B0604020202020204" pitchFamily="34" charset="0"/>
                <a:cs typeface="Arial" panose="020B0604020202020204" pitchFamily="34" charset="0"/>
              </a:rPr>
              <a:t>LEGISLATIVE MANDATES</a:t>
            </a:r>
            <a:endParaRPr lang="en-ZA" sz="2300" b="1"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739107482"/>
              </p:ext>
            </p:extLst>
          </p:nvPr>
        </p:nvGraphicFramePr>
        <p:xfrm>
          <a:off x="446515" y="1358743"/>
          <a:ext cx="8301950" cy="4971907"/>
        </p:xfrm>
        <a:graphic>
          <a:graphicData uri="http://schemas.openxmlformats.org/drawingml/2006/table">
            <a:tbl>
              <a:tblPr firstRow="1" bandRow="1">
                <a:tableStyleId>{5C22544A-7EE6-4342-B048-85BDC9FD1C3A}</a:tableStyleId>
              </a:tblPr>
              <a:tblGrid>
                <a:gridCol w="1874634">
                  <a:extLst>
                    <a:ext uri="{9D8B030D-6E8A-4147-A177-3AD203B41FA5}">
                      <a16:colId xmlns:a16="http://schemas.microsoft.com/office/drawing/2014/main" xmlns="" val="20000"/>
                    </a:ext>
                  </a:extLst>
                </a:gridCol>
                <a:gridCol w="6427316">
                  <a:extLst>
                    <a:ext uri="{9D8B030D-6E8A-4147-A177-3AD203B41FA5}">
                      <a16:colId xmlns:a16="http://schemas.microsoft.com/office/drawing/2014/main" xmlns="" val="20001"/>
                    </a:ext>
                  </a:extLst>
                </a:gridCol>
              </a:tblGrid>
              <a:tr h="572003">
                <a:tc>
                  <a:txBody>
                    <a:bodyPr/>
                    <a:lstStyle/>
                    <a:p>
                      <a:pPr algn="ctr"/>
                      <a:r>
                        <a:rPr lang="en-ZA" sz="1400" dirty="0" smtClean="0">
                          <a:solidFill>
                            <a:schemeClr val="tx1"/>
                          </a:solidFill>
                          <a:latin typeface="Arial" panose="020B0604020202020204" pitchFamily="34" charset="0"/>
                          <a:cs typeface="Arial" panose="020B0604020202020204" pitchFamily="34" charset="0"/>
                        </a:rPr>
                        <a:t>LEGISLATION/ PRESCRIPTS</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KEY MANDATES/ RESPONSIBILITIES </a:t>
                      </a: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2593007">
                <a:tc>
                  <a:txBody>
                    <a:bodyPr/>
                    <a:lstStyle/>
                    <a:p>
                      <a:pPr algn="just"/>
                      <a:r>
                        <a:rPr lang="en-US" sz="1400" b="0" dirty="0" smtClean="0">
                          <a:solidFill>
                            <a:schemeClr val="tx1"/>
                          </a:solidFill>
                          <a:latin typeface="Arial" panose="020B0604020202020204" pitchFamily="34" charset="0"/>
                          <a:cs typeface="Arial" panose="020B0604020202020204" pitchFamily="34" charset="0"/>
                        </a:rPr>
                        <a:t>The</a:t>
                      </a:r>
                      <a:r>
                        <a:rPr lang="en-US" sz="1400" b="0" baseline="0" dirty="0" smtClean="0">
                          <a:solidFill>
                            <a:schemeClr val="tx1"/>
                          </a:solidFill>
                          <a:latin typeface="Arial" panose="020B0604020202020204" pitchFamily="34" charset="0"/>
                          <a:cs typeface="Arial" panose="020B0604020202020204" pitchFamily="34" charset="0"/>
                        </a:rPr>
                        <a:t> Constitution of the Republic of South Africa, 1996</a:t>
                      </a:r>
                      <a:endParaRPr lang="en-ZA" sz="1400" b="0" dirty="0">
                        <a:solidFill>
                          <a:schemeClr val="tx1"/>
                        </a:solidFill>
                        <a:latin typeface="Arial" panose="020B0604020202020204" pitchFamily="34" charset="0"/>
                        <a:cs typeface="Arial" panose="020B0604020202020204" pitchFamily="34" charset="0"/>
                      </a:endParaRPr>
                    </a:p>
                  </a:txBody>
                  <a:tcPr/>
                </a:tc>
                <a:tc>
                  <a:txBody>
                    <a:bodyPr/>
                    <a:lstStyle/>
                    <a:p>
                      <a:pPr algn="just"/>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165 (1) The judicial authority of the Republic is vested in the courts.</a:t>
                      </a:r>
                    </a:p>
                    <a:p>
                      <a:pPr marL="746125" indent="-746125" algn="just"/>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        (2) The courts are independent and subject only to the   Constitution and the law, which they must apply impartially and without fear, favour or prejudice.</a:t>
                      </a:r>
                    </a:p>
                    <a:p>
                      <a:pPr marL="715963" indent="-715963" algn="just"/>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         (3) No person or organ of state may interfere with the functioning of the courts.</a:t>
                      </a:r>
                    </a:p>
                    <a:p>
                      <a:pPr marL="715963" indent="-715963" algn="just"/>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         (4) Organs of state, through legislative and other measures, must assist and protect the courts to ensure the independence, impartiality, dignity, accessibility and effectiveness of the courts.</a:t>
                      </a:r>
                    </a:p>
                    <a:p>
                      <a:pPr marL="715963" indent="-715963" algn="just">
                        <a:tabLst>
                          <a:tab pos="804863" algn="l"/>
                        </a:tabLst>
                      </a:pPr>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         (5) An order or decision issued by a court binds all persons to whom and organs of state to which it applies.</a:t>
                      </a:r>
                      <a:endParaRPr lang="en-US" sz="1400" dirty="0" smtClean="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1806897">
                <a:tc>
                  <a:txBody>
                    <a:bodyPr/>
                    <a:lstStyle/>
                    <a:p>
                      <a:pPr algn="just"/>
                      <a:r>
                        <a:rPr lang="en-US" sz="1400" kern="1200" dirty="0" smtClean="0">
                          <a:solidFill>
                            <a:schemeClr val="tx1"/>
                          </a:solidFill>
                          <a:effectLst/>
                          <a:latin typeface="Arial" panose="020B0604020202020204" pitchFamily="34" charset="0"/>
                          <a:ea typeface="+mn-ea"/>
                          <a:cs typeface="Arial" panose="020B0604020202020204" pitchFamily="34" charset="0"/>
                        </a:rPr>
                        <a:t>Constitution seventeenth amendment Act (2012)</a:t>
                      </a:r>
                      <a:endParaRPr lang="en-ZA" sz="14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tab pos="804863" algn="l"/>
                        </a:tabLst>
                        <a:defRPr/>
                      </a:pPr>
                      <a:r>
                        <a:rPr lang="en-US" sz="1400" kern="1200" dirty="0" smtClean="0">
                          <a:solidFill>
                            <a:schemeClr val="tx1"/>
                          </a:solidFill>
                          <a:effectLst/>
                          <a:latin typeface="Arial" panose="020B0604020202020204" pitchFamily="34" charset="0"/>
                          <a:ea typeface="+mn-ea"/>
                          <a:cs typeface="Arial" panose="020B0604020202020204" pitchFamily="34" charset="0"/>
                        </a:rPr>
                        <a:t>Formalizes the Chief Justice as the Head of the Judiciary and</a:t>
                      </a:r>
                      <a:r>
                        <a:rPr lang="en-US" sz="14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400" kern="1200" dirty="0" smtClean="0">
                          <a:solidFill>
                            <a:schemeClr val="tx1"/>
                          </a:solidFill>
                          <a:effectLst/>
                          <a:latin typeface="Arial" panose="020B0604020202020204" pitchFamily="34" charset="0"/>
                          <a:ea typeface="+mn-ea"/>
                          <a:cs typeface="Arial" panose="020B0604020202020204" pitchFamily="34" charset="0"/>
                        </a:rPr>
                        <a:t>entrusts him with the responsibility for the establishment and monitoring of norms and standards for the exercise of judicial functions of all courts. </a:t>
                      </a:r>
                    </a:p>
                    <a:p>
                      <a:pPr marL="746125" marR="0" lvl="0" indent="-746125" algn="just" defTabSz="457200" rtl="0" eaLnBrk="1" fontAlgn="auto" latinLnBrk="0" hangingPunct="1">
                        <a:lnSpc>
                          <a:spcPct val="100000"/>
                        </a:lnSpc>
                        <a:spcBef>
                          <a:spcPts val="0"/>
                        </a:spcBef>
                        <a:spcAft>
                          <a:spcPts val="0"/>
                        </a:spcAft>
                        <a:buClrTx/>
                        <a:buSzTx/>
                        <a:buFontTx/>
                        <a:buNone/>
                        <a:tabLst>
                          <a:tab pos="804863" algn="l"/>
                        </a:tabLst>
                        <a:defRPr/>
                      </a:pPr>
                      <a:endParaRPr lang="en-US" sz="14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tab pos="804863" algn="l"/>
                        </a:tabLst>
                        <a:defRPr/>
                      </a:pPr>
                      <a:r>
                        <a:rPr lang="en-US" sz="1400" kern="1200" dirty="0" smtClean="0">
                          <a:solidFill>
                            <a:schemeClr val="tx1"/>
                          </a:solidFill>
                          <a:effectLst/>
                          <a:latin typeface="Arial" panose="020B0604020202020204" pitchFamily="34" charset="0"/>
                          <a:ea typeface="+mn-ea"/>
                          <a:cs typeface="Arial" panose="020B0604020202020204" pitchFamily="34" charset="0"/>
                        </a:rPr>
                        <a:t>It also designates the Constitutional Court as the highest court in all matter.</a:t>
                      </a:r>
                      <a:endParaRPr lang="en-ZA" sz="1400" kern="1200" dirty="0" smtClean="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783411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8</a:t>
            </a:fld>
            <a:endParaRPr lang="en-US"/>
          </a:p>
        </p:txBody>
      </p:sp>
      <p:sp>
        <p:nvSpPr>
          <p:cNvPr id="7" name="Title 1"/>
          <p:cNvSpPr txBox="1">
            <a:spLocks/>
          </p:cNvSpPr>
          <p:nvPr/>
        </p:nvSpPr>
        <p:spPr>
          <a:xfrm>
            <a:off x="708766" y="570187"/>
            <a:ext cx="7306903" cy="454778"/>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smtClean="0">
                <a:latin typeface="Arial" panose="020B0604020202020204" pitchFamily="34" charset="0"/>
                <a:cs typeface="Arial" panose="020B0604020202020204" pitchFamily="34" charset="0"/>
              </a:rPr>
              <a:t>LEGISLATIVE MANDATES cont.</a:t>
            </a:r>
            <a:endParaRPr lang="en-ZA" sz="2300" b="1"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949316541"/>
              </p:ext>
            </p:extLst>
          </p:nvPr>
        </p:nvGraphicFramePr>
        <p:xfrm>
          <a:off x="298889" y="1357744"/>
          <a:ext cx="8548816" cy="4765791"/>
        </p:xfrm>
        <a:graphic>
          <a:graphicData uri="http://schemas.openxmlformats.org/drawingml/2006/table">
            <a:tbl>
              <a:tblPr firstRow="1" bandRow="1">
                <a:tableStyleId>{5C22544A-7EE6-4342-B048-85BDC9FD1C3A}</a:tableStyleId>
              </a:tblPr>
              <a:tblGrid>
                <a:gridCol w="1930378">
                  <a:extLst>
                    <a:ext uri="{9D8B030D-6E8A-4147-A177-3AD203B41FA5}">
                      <a16:colId xmlns:a16="http://schemas.microsoft.com/office/drawing/2014/main" xmlns="" val="20000"/>
                    </a:ext>
                  </a:extLst>
                </a:gridCol>
                <a:gridCol w="6618438">
                  <a:extLst>
                    <a:ext uri="{9D8B030D-6E8A-4147-A177-3AD203B41FA5}">
                      <a16:colId xmlns:a16="http://schemas.microsoft.com/office/drawing/2014/main" xmlns="" val="20001"/>
                    </a:ext>
                  </a:extLst>
                </a:gridCol>
              </a:tblGrid>
              <a:tr h="497018">
                <a:tc>
                  <a:txBody>
                    <a:bodyPr/>
                    <a:lstStyle/>
                    <a:p>
                      <a:pPr algn="ctr"/>
                      <a:r>
                        <a:rPr lang="en-ZA" sz="1400" dirty="0" smtClean="0">
                          <a:solidFill>
                            <a:schemeClr val="tx1"/>
                          </a:solidFill>
                          <a:latin typeface="Arial" panose="020B0604020202020204" pitchFamily="34" charset="0"/>
                          <a:cs typeface="Arial" panose="020B0604020202020204" pitchFamily="34" charset="0"/>
                        </a:rPr>
                        <a:t>LEGISLATION/ PRESCRIPTS</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KEY MANDATES/ RESPONSIBILITIES </a:t>
                      </a: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4247631">
                <a:tc>
                  <a:txBody>
                    <a:bodyPr/>
                    <a:lstStyle/>
                    <a:p>
                      <a:r>
                        <a:rPr lang="en-US" sz="1400" b="0" dirty="0" smtClean="0">
                          <a:solidFill>
                            <a:schemeClr val="tx1"/>
                          </a:solidFill>
                          <a:latin typeface="Arial" panose="020B0604020202020204" pitchFamily="34" charset="0"/>
                          <a:cs typeface="Arial" panose="020B0604020202020204" pitchFamily="34" charset="0"/>
                        </a:rPr>
                        <a:t>Superior Courts Act, 2013 (Act No. 10 of 2013)</a:t>
                      </a:r>
                      <a:endParaRPr lang="en-ZA" sz="1400" b="0" dirty="0">
                        <a:solidFill>
                          <a:schemeClr val="tx1"/>
                        </a:solidFill>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n-US" sz="1400" b="0" dirty="0" smtClean="0">
                          <a:solidFill>
                            <a:schemeClr val="tx1"/>
                          </a:solidFill>
                          <a:latin typeface="Arial" panose="020B0604020202020204" pitchFamily="34" charset="0"/>
                          <a:cs typeface="Arial" panose="020B0604020202020204" pitchFamily="34" charset="0"/>
                        </a:rPr>
                        <a:t>49</a:t>
                      </a:r>
                      <a:r>
                        <a:rPr lang="en-US" sz="1400" b="0" baseline="0" dirty="0" smtClean="0">
                          <a:solidFill>
                            <a:schemeClr val="tx1"/>
                          </a:solidFill>
                          <a:latin typeface="Arial" panose="020B0604020202020204" pitchFamily="34" charset="0"/>
                          <a:cs typeface="Arial" panose="020B0604020202020204" pitchFamily="34" charset="0"/>
                        </a:rPr>
                        <a:t> </a:t>
                      </a:r>
                      <a:r>
                        <a:rPr lang="en-US" sz="1400" b="0" dirty="0" smtClean="0">
                          <a:solidFill>
                            <a:schemeClr val="tx1"/>
                          </a:solidFill>
                          <a:latin typeface="Arial" panose="020B0604020202020204" pitchFamily="34" charset="0"/>
                          <a:cs typeface="Arial" panose="020B0604020202020204" pitchFamily="34" charset="0"/>
                        </a:rPr>
                        <a:t>(1) The Minister may, on the advice of the Chief Justice, make regulations regarding— </a:t>
                      </a:r>
                    </a:p>
                    <a:p>
                      <a:pPr marL="509588" indent="0" algn="just">
                        <a:buFont typeface="Arial" panose="020B0604020202020204" pitchFamily="34" charset="0"/>
                        <a:buNone/>
                      </a:pPr>
                      <a:r>
                        <a:rPr lang="en-US" sz="1400" b="0" dirty="0" smtClean="0">
                          <a:solidFill>
                            <a:schemeClr val="tx1"/>
                          </a:solidFill>
                          <a:latin typeface="Arial" panose="020B0604020202020204" pitchFamily="34" charset="0"/>
                          <a:cs typeface="Arial" panose="020B0604020202020204" pitchFamily="34" charset="0"/>
                        </a:rPr>
                        <a:t>(a) any matter that may be necessary or expedient to prescribe regarding the administrative functions of courts and the efficient and effective functioning and administration of the courts, including the furnishing </a:t>
                      </a:r>
                      <a:r>
                        <a:rPr lang="en-US" sz="1400" dirty="0" smtClean="0">
                          <a:solidFill>
                            <a:schemeClr val="tx1"/>
                          </a:solidFill>
                          <a:latin typeface="Arial" panose="020B0604020202020204" pitchFamily="34" charset="0"/>
                          <a:cs typeface="Arial" panose="020B0604020202020204" pitchFamily="34" charset="0"/>
                        </a:rPr>
                        <a:t>of periodical returns of statistics relating to any aspect of the functioning and administration of courts and the performance of judicial functions; </a:t>
                      </a:r>
                    </a:p>
                    <a:p>
                      <a:pPr marL="509588" indent="0" algn="just">
                        <a:buFont typeface="Arial" panose="020B0604020202020204" pitchFamily="34" charset="0"/>
                        <a:buNone/>
                      </a:pPr>
                      <a:r>
                        <a:rPr lang="en-US" sz="1400" dirty="0" smtClean="0">
                          <a:solidFill>
                            <a:schemeClr val="tx1"/>
                          </a:solidFill>
                          <a:latin typeface="Arial" panose="020B0604020202020204" pitchFamily="34" charset="0"/>
                          <a:cs typeface="Arial" panose="020B0604020202020204" pitchFamily="34" charset="0"/>
                        </a:rPr>
                        <a:t>(b) the criteria to be applied for determining the number of judges to be appointed to the Supreme Court of Appeal and to any specific Division; </a:t>
                      </a:r>
                    </a:p>
                    <a:p>
                      <a:pPr marL="509588" indent="0" algn="just">
                        <a:buFont typeface="Arial" panose="020B0604020202020204" pitchFamily="34" charset="0"/>
                        <a:buNone/>
                      </a:pPr>
                      <a:r>
                        <a:rPr lang="en-US" sz="1400" dirty="0" smtClean="0">
                          <a:solidFill>
                            <a:schemeClr val="tx1"/>
                          </a:solidFill>
                          <a:latin typeface="Arial" panose="020B0604020202020204" pitchFamily="34" charset="0"/>
                          <a:cs typeface="Arial" panose="020B0604020202020204" pitchFamily="34" charset="0"/>
                        </a:rPr>
                        <a:t>(c) any protocol to be observed in respect of any process of consultation required in terms of this Act; </a:t>
                      </a:r>
                    </a:p>
                    <a:p>
                      <a:pPr marL="509588" indent="0" algn="just">
                        <a:buFont typeface="Arial" panose="020B0604020202020204" pitchFamily="34" charset="0"/>
                        <a:buNone/>
                      </a:pPr>
                      <a:r>
                        <a:rPr lang="en-US" sz="1400" dirty="0" smtClean="0">
                          <a:solidFill>
                            <a:schemeClr val="tx1"/>
                          </a:solidFill>
                          <a:latin typeface="Arial" panose="020B0604020202020204" pitchFamily="34" charset="0"/>
                          <a:cs typeface="Arial" panose="020B0604020202020204" pitchFamily="34" charset="0"/>
                        </a:rPr>
                        <a:t>(d) the determination of recess periods of the Superior Courts; </a:t>
                      </a:r>
                    </a:p>
                    <a:p>
                      <a:pPr marL="509588" indent="0" algn="just">
                        <a:buFont typeface="Arial" panose="020B0604020202020204" pitchFamily="34" charset="0"/>
                        <a:buNone/>
                      </a:pPr>
                      <a:r>
                        <a:rPr lang="en-US" sz="1400" dirty="0" smtClean="0">
                          <a:solidFill>
                            <a:schemeClr val="tx1"/>
                          </a:solidFill>
                          <a:latin typeface="Arial" panose="020B0604020202020204" pitchFamily="34" charset="0"/>
                          <a:cs typeface="Arial" panose="020B0604020202020204" pitchFamily="34" charset="0"/>
                        </a:rPr>
                        <a:t>(e) property not liable to be seized in execution, as contemplated in section 45; </a:t>
                      </a:r>
                    </a:p>
                    <a:p>
                      <a:pPr marL="509588" indent="0" algn="just">
                        <a:buFont typeface="Arial" panose="020B0604020202020204" pitchFamily="34" charset="0"/>
                        <a:buNone/>
                      </a:pPr>
                      <a:r>
                        <a:rPr lang="en-US" sz="1400" dirty="0" smtClean="0">
                          <a:solidFill>
                            <a:schemeClr val="tx1"/>
                          </a:solidFill>
                          <a:latin typeface="Arial" panose="020B0604020202020204" pitchFamily="34" charset="0"/>
                          <a:cs typeface="Arial" panose="020B0604020202020204" pitchFamily="34" charset="0"/>
                        </a:rPr>
                        <a:t>(f) the manner in which representatives of the magistracy must be engaged in the application of section 8.</a:t>
                      </a:r>
                    </a:p>
                    <a:p>
                      <a:pPr marL="509588" indent="0" algn="just">
                        <a:buFont typeface="Arial" panose="020B0604020202020204" pitchFamily="34" charset="0"/>
                        <a:buNone/>
                      </a:pPr>
                      <a:r>
                        <a:rPr lang="en-US" sz="1400" dirty="0" smtClean="0">
                          <a:solidFill>
                            <a:schemeClr val="tx1"/>
                          </a:solidFill>
                          <a:latin typeface="Arial" panose="020B0604020202020204" pitchFamily="34" charset="0"/>
                          <a:cs typeface="Arial" panose="020B0604020202020204" pitchFamily="34" charset="0"/>
                        </a:rPr>
                        <a:t> </a:t>
                      </a:r>
                    </a:p>
                    <a:p>
                      <a:pPr marL="0" indent="0" algn="just">
                        <a:buFont typeface="Arial" panose="020B0604020202020204" pitchFamily="34" charset="0"/>
                        <a:buNone/>
                      </a:pPr>
                      <a:r>
                        <a:rPr lang="en-US" sz="1400" dirty="0" smtClean="0">
                          <a:solidFill>
                            <a:schemeClr val="tx1"/>
                          </a:solidFill>
                          <a:latin typeface="Arial" panose="020B0604020202020204" pitchFamily="34" charset="0"/>
                          <a:cs typeface="Arial" panose="020B0604020202020204" pitchFamily="34" charset="0"/>
                        </a:rPr>
                        <a:t>49</a:t>
                      </a:r>
                      <a:r>
                        <a:rPr lang="en-US" sz="1400" baseline="0" dirty="0" smtClean="0">
                          <a:solidFill>
                            <a:schemeClr val="tx1"/>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(2) Any regulation made under subsection (1) must be submitted to Parliament before publication thereof in the Gazette.</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73296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B883EF-6CF2-D74B-A2A9-20A9144FD555}" type="slidenum">
              <a:rPr lang="en-US" smtClean="0"/>
              <a:pPr/>
              <a:t>9</a:t>
            </a:fld>
            <a:endParaRPr lang="en-US"/>
          </a:p>
        </p:txBody>
      </p:sp>
      <p:sp>
        <p:nvSpPr>
          <p:cNvPr id="7" name="Title 1"/>
          <p:cNvSpPr txBox="1">
            <a:spLocks/>
          </p:cNvSpPr>
          <p:nvPr/>
        </p:nvSpPr>
        <p:spPr>
          <a:xfrm>
            <a:off x="708766" y="561798"/>
            <a:ext cx="7306903" cy="463438"/>
          </a:xfrm>
          <a:prstGeom prst="rect">
            <a:avLst/>
          </a:prstGeom>
          <a:solidFill>
            <a:schemeClr val="tx2">
              <a:lumMod val="20000"/>
              <a:lumOff val="80000"/>
            </a:schemeClr>
          </a:solidFill>
          <a:ln>
            <a:solidFill>
              <a:schemeClr val="tx2">
                <a:lumMod val="60000"/>
                <a:lumOff val="40000"/>
              </a:schemeClr>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300" b="1" dirty="0" smtClean="0">
                <a:latin typeface="Arial" panose="020B0604020202020204" pitchFamily="34" charset="0"/>
                <a:cs typeface="Arial" panose="020B0604020202020204" pitchFamily="34" charset="0"/>
              </a:rPr>
              <a:t>LEGISLATIVE </a:t>
            </a:r>
            <a:r>
              <a:rPr lang="en-ZA" sz="2300" b="1" dirty="0">
                <a:latin typeface="Arial" panose="020B0604020202020204" pitchFamily="34" charset="0"/>
                <a:cs typeface="Arial" panose="020B0604020202020204" pitchFamily="34" charset="0"/>
              </a:rPr>
              <a:t>MANDATES cont</a:t>
            </a:r>
            <a:r>
              <a:rPr lang="en-ZA" sz="2300" b="1" dirty="0" smtClean="0">
                <a:latin typeface="Arial" panose="020B0604020202020204" pitchFamily="34" charset="0"/>
                <a:cs typeface="Arial" panose="020B0604020202020204" pitchFamily="34" charset="0"/>
              </a:rPr>
              <a:t>.</a:t>
            </a:r>
            <a:endParaRPr lang="en-ZA" sz="2300" b="1"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854565249"/>
              </p:ext>
            </p:extLst>
          </p:nvPr>
        </p:nvGraphicFramePr>
        <p:xfrm>
          <a:off x="221609" y="1442767"/>
          <a:ext cx="8738417" cy="4396966"/>
        </p:xfrm>
        <a:graphic>
          <a:graphicData uri="http://schemas.openxmlformats.org/drawingml/2006/table">
            <a:tbl>
              <a:tblPr firstRow="1" bandRow="1">
                <a:tableStyleId>{5C22544A-7EE6-4342-B048-85BDC9FD1C3A}</a:tableStyleId>
              </a:tblPr>
              <a:tblGrid>
                <a:gridCol w="1973191">
                  <a:extLst>
                    <a:ext uri="{9D8B030D-6E8A-4147-A177-3AD203B41FA5}">
                      <a16:colId xmlns:a16="http://schemas.microsoft.com/office/drawing/2014/main" xmlns="" val="20000"/>
                    </a:ext>
                  </a:extLst>
                </a:gridCol>
                <a:gridCol w="6765226">
                  <a:extLst>
                    <a:ext uri="{9D8B030D-6E8A-4147-A177-3AD203B41FA5}">
                      <a16:colId xmlns:a16="http://schemas.microsoft.com/office/drawing/2014/main" xmlns="" val="20001"/>
                    </a:ext>
                  </a:extLst>
                </a:gridCol>
              </a:tblGrid>
              <a:tr h="481339">
                <a:tc>
                  <a:txBody>
                    <a:bodyPr/>
                    <a:lstStyle/>
                    <a:p>
                      <a:pPr algn="ctr"/>
                      <a:r>
                        <a:rPr lang="en-ZA" sz="1400" dirty="0" smtClean="0">
                          <a:solidFill>
                            <a:schemeClr val="tx1"/>
                          </a:solidFill>
                          <a:latin typeface="Arial" panose="020B0604020202020204" pitchFamily="34" charset="0"/>
                          <a:cs typeface="Arial" panose="020B0604020202020204" pitchFamily="34" charset="0"/>
                        </a:rPr>
                        <a:t>LEGISLATION/ PRESCRIPTS</a:t>
                      </a:r>
                      <a:endParaRPr lang="en-ZA"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ZA" sz="1400" dirty="0" smtClean="0">
                          <a:solidFill>
                            <a:schemeClr val="tx1"/>
                          </a:solidFill>
                          <a:latin typeface="Arial" panose="020B0604020202020204" pitchFamily="34" charset="0"/>
                          <a:cs typeface="Arial" panose="020B0604020202020204" pitchFamily="34" charset="0"/>
                        </a:rPr>
                        <a:t>KEY MANDATES/ RESPONSIBILITIES </a:t>
                      </a: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878806">
                <a:tc>
                  <a:txBody>
                    <a:bodyPr/>
                    <a:lstStyle/>
                    <a:p>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South African Judicial Education Institute Act 14 of 2008</a:t>
                      </a:r>
                      <a:endParaRPr lang="en-ZA" sz="1400" b="0" dirty="0">
                        <a:solidFill>
                          <a:schemeClr val="tx1"/>
                        </a:solidFill>
                        <a:latin typeface="Arial" panose="020B0604020202020204" pitchFamily="34" charset="0"/>
                        <a:cs typeface="Arial" panose="020B0604020202020204" pitchFamily="34" charset="0"/>
                      </a:endParaRPr>
                    </a:p>
                  </a:txBody>
                  <a:tcPr/>
                </a:tc>
                <a:tc>
                  <a:txBody>
                    <a:bodyPr/>
                    <a:lstStyle/>
                    <a:p>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Section 5 of the Act provides the functions of the Institute as follows:</a:t>
                      </a:r>
                    </a:p>
                    <a:p>
                      <a:pPr marL="263525" indent="-263525"/>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(a) to establish, develop, maintain and provide judicial education and professional training for judicial officers;</a:t>
                      </a:r>
                    </a:p>
                    <a:p>
                      <a:pPr marL="263525" indent="-263525"/>
                      <a:r>
                        <a:rPr lang="en-US" sz="1400" b="0" i="1" u="none" strike="noStrike" kern="1200" baseline="0" dirty="0" smtClean="0">
                          <a:solidFill>
                            <a:schemeClr val="tx1"/>
                          </a:solidFill>
                          <a:latin typeface="Arial" panose="020B0604020202020204" pitchFamily="34" charset="0"/>
                          <a:ea typeface="+mn-ea"/>
                          <a:cs typeface="Arial" panose="020B0604020202020204" pitchFamily="34" charset="0"/>
                        </a:rPr>
                        <a:t>(b) </a:t>
                      </a:r>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to provide entry level education and training for aspiring judicial officers to enhance their suitability for appointment to judicial office;</a:t>
                      </a:r>
                    </a:p>
                    <a:p>
                      <a:pPr marL="263525" indent="-263525"/>
                      <a:r>
                        <a:rPr lang="en-US" sz="1400" b="0" i="1" u="none" strike="noStrike" kern="1200" baseline="0" dirty="0" smtClean="0">
                          <a:solidFill>
                            <a:schemeClr val="tx1"/>
                          </a:solidFill>
                          <a:latin typeface="Arial" panose="020B0604020202020204" pitchFamily="34" charset="0"/>
                          <a:ea typeface="+mn-ea"/>
                          <a:cs typeface="Arial" panose="020B0604020202020204" pitchFamily="34" charset="0"/>
                        </a:rPr>
                        <a:t>(c) </a:t>
                      </a:r>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to conduct research into judicial education and professional training and to liaise with other judicial education and professional training institutions, persons and organisations in connection with the performance of its functions;</a:t>
                      </a:r>
                    </a:p>
                    <a:p>
                      <a:pPr marL="263525" indent="-263525"/>
                      <a:r>
                        <a:rPr lang="en-US" sz="1400" b="0" i="1" u="none" strike="noStrike" kern="1200" baseline="0" dirty="0" smtClean="0">
                          <a:solidFill>
                            <a:schemeClr val="tx1"/>
                          </a:solidFill>
                          <a:latin typeface="Arial" panose="020B0604020202020204" pitchFamily="34" charset="0"/>
                          <a:ea typeface="+mn-ea"/>
                          <a:cs typeface="Arial" panose="020B0604020202020204" pitchFamily="34" charset="0"/>
                        </a:rPr>
                        <a:t>(d) </a:t>
                      </a:r>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to promote, through education and training, the quality and efficiency of services provided in the administration of justice in the Republic;</a:t>
                      </a:r>
                    </a:p>
                    <a:p>
                      <a:pPr marL="263525" indent="-263525"/>
                      <a:r>
                        <a:rPr lang="en-US" sz="1400" b="0" i="1" u="none" strike="noStrike" kern="1200" baseline="0" dirty="0" smtClean="0">
                          <a:solidFill>
                            <a:schemeClr val="tx1"/>
                          </a:solidFill>
                          <a:latin typeface="Arial" panose="020B0604020202020204" pitchFamily="34" charset="0"/>
                          <a:ea typeface="+mn-ea"/>
                          <a:cs typeface="Arial" panose="020B0604020202020204" pitchFamily="34" charset="0"/>
                        </a:rPr>
                        <a:t>(e) </a:t>
                      </a:r>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to promote the independence, impartiality, dignity, accessibility and effectiveness of the courts; and</a:t>
                      </a:r>
                    </a:p>
                    <a:p>
                      <a:pPr marL="179388" indent="-179388"/>
                      <a:r>
                        <a:rPr lang="en-US" sz="1400" b="0" i="1" u="none" strike="noStrike" kern="1200" baseline="0" dirty="0" smtClean="0">
                          <a:solidFill>
                            <a:schemeClr val="tx1"/>
                          </a:solidFill>
                          <a:latin typeface="Arial" panose="020B0604020202020204" pitchFamily="34" charset="0"/>
                          <a:ea typeface="+mn-ea"/>
                          <a:cs typeface="Arial" panose="020B0604020202020204" pitchFamily="34" charset="0"/>
                        </a:rPr>
                        <a:t>(f) </a:t>
                      </a:r>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to render such assistance to foreign judicial institutions and courts as may be agreed upon by the Council.</a:t>
                      </a:r>
                    </a:p>
                    <a:p>
                      <a:endPar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US" sz="1400" b="0" i="0" u="none" strike="noStrike" kern="1200" baseline="0" dirty="0" smtClean="0">
                          <a:solidFill>
                            <a:schemeClr val="tx1"/>
                          </a:solidFill>
                          <a:latin typeface="Arial" panose="020B0604020202020204" pitchFamily="34" charset="0"/>
                          <a:ea typeface="+mn-ea"/>
                          <a:cs typeface="Arial" panose="020B0604020202020204" pitchFamily="34" charset="0"/>
                        </a:rPr>
                        <a:t>Section 6 establishes the council responsible for the governance of the Institute</a:t>
                      </a:r>
                      <a:endParaRPr lang="en-ZA" sz="1400" b="0" i="0" u="none" strike="noStrike" kern="1200" baseline="0" dirty="0" smtClean="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4721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6186</TotalTime>
  <Words>4524</Words>
  <Application>Microsoft Office PowerPoint</Application>
  <PresentationFormat>On-screen Show (4:3)</PresentationFormat>
  <Paragraphs>762</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Six Fingaz Media</dc:creator>
  <cp:lastModifiedBy>USER</cp:lastModifiedBy>
  <cp:revision>208</cp:revision>
  <dcterms:created xsi:type="dcterms:W3CDTF">2017-06-01T13:53:08Z</dcterms:created>
  <dcterms:modified xsi:type="dcterms:W3CDTF">2020-11-18T07:42:51Z</dcterms:modified>
</cp:coreProperties>
</file>