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58" r:id="rId4"/>
    <p:sldId id="259" r:id="rId5"/>
    <p:sldId id="260" r:id="rId6"/>
    <p:sldId id="261" r:id="rId7"/>
    <p:sldId id="262" r:id="rId8"/>
    <p:sldId id="335" r:id="rId9"/>
    <p:sldId id="263" r:id="rId10"/>
    <p:sldId id="264" r:id="rId11"/>
    <p:sldId id="265" r:id="rId12"/>
    <p:sldId id="363" r:id="rId13"/>
    <p:sldId id="322" r:id="rId14"/>
    <p:sldId id="312" r:id="rId15"/>
    <p:sldId id="271" r:id="rId16"/>
    <p:sldId id="354" r:id="rId17"/>
    <p:sldId id="355" r:id="rId18"/>
    <p:sldId id="356" r:id="rId19"/>
    <p:sldId id="357" r:id="rId20"/>
    <p:sldId id="358" r:id="rId21"/>
    <p:sldId id="279" r:id="rId22"/>
    <p:sldId id="280" r:id="rId23"/>
    <p:sldId id="281" r:id="rId24"/>
    <p:sldId id="282" r:id="rId25"/>
    <p:sldId id="364" r:id="rId26"/>
    <p:sldId id="332" r:id="rId27"/>
    <p:sldId id="288" r:id="rId28"/>
    <p:sldId id="289" r:id="rId29"/>
    <p:sldId id="290" r:id="rId30"/>
    <p:sldId id="291" r:id="rId31"/>
    <p:sldId id="333" r:id="rId32"/>
    <p:sldId id="315" r:id="rId33"/>
    <p:sldId id="298" r:id="rId34"/>
    <p:sldId id="299" r:id="rId35"/>
    <p:sldId id="300" r:id="rId36"/>
    <p:sldId id="360" r:id="rId37"/>
    <p:sldId id="334" r:id="rId38"/>
    <p:sldId id="330" r:id="rId39"/>
    <p:sldId id="325" r:id="rId40"/>
    <p:sldId id="326" r:id="rId41"/>
    <p:sldId id="327" r:id="rId42"/>
    <p:sldId id="328" r:id="rId43"/>
    <p:sldId id="329" r:id="rId44"/>
    <p:sldId id="316" r:id="rId45"/>
    <p:sldId id="319" r:id="rId46"/>
    <p:sldId id="321" r:id="rId47"/>
    <p:sldId id="362" r:id="rId48"/>
    <p:sldId id="336" r:id="rId49"/>
    <p:sldId id="339" r:id="rId50"/>
    <p:sldId id="351" r:id="rId51"/>
    <p:sldId id="359" r:id="rId52"/>
    <p:sldId id="352" r:id="rId53"/>
    <p:sldId id="361" r:id="rId54"/>
    <p:sldId id="344" r:id="rId55"/>
    <p:sldId id="345" r:id="rId56"/>
    <p:sldId id="346" r:id="rId57"/>
    <p:sldId id="347" r:id="rId58"/>
    <p:sldId id="348" r:id="rId59"/>
    <p:sldId id="303" r:id="rId60"/>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3" autoAdjust="0"/>
    <p:restoredTop sz="94718"/>
  </p:normalViewPr>
  <p:slideViewPr>
    <p:cSldViewPr>
      <p:cViewPr varScale="1">
        <p:scale>
          <a:sx n="69" d="100"/>
          <a:sy n="69" d="100"/>
        </p:scale>
        <p:origin x="67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vmpme-ptaho-fnp04\DPME%20HR\DPME%20HR\DPME%20HR\HRM%20REPORTING\ANNUAL%20REPORT\HR%20Oversight%202019%20-2020\Calucualations%20on%20HR%20Oversight%20%202019%20-%202020%20(HR%20Master).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89643348211838E-2"/>
          <c:y val="2.8293454467533979E-2"/>
          <c:w val="0.94527522087908"/>
          <c:h val="0.72853508332558103"/>
        </c:manualLayout>
      </c:layout>
      <c:barChart>
        <c:barDir val="col"/>
        <c:grouping val="clustered"/>
        <c:varyColors val="0"/>
        <c:ser>
          <c:idx val="0"/>
          <c:order val="0"/>
          <c:tx>
            <c:strRef>
              <c:f>Sheet1!$B$1:$B$2</c:f>
              <c:strCache>
                <c:ptCount val="2"/>
                <c:pt idx="0">
                  <c:v>Target  Achieved</c:v>
                </c:pt>
              </c:strCache>
            </c:strRef>
          </c:tx>
          <c:spPr>
            <a:solidFill>
              <a:schemeClr val="accent6"/>
            </a:solidFill>
            <a:ln>
              <a:noFill/>
            </a:ln>
            <a:effectLst/>
          </c:spPr>
          <c:invertIfNegative val="0"/>
          <c:dPt>
            <c:idx val="0"/>
            <c:invertIfNegative val="0"/>
            <c:bubble3D val="0"/>
            <c:spPr>
              <a:solidFill>
                <a:srgbClr val="BB9A5A"/>
              </a:solidFill>
              <a:ln>
                <a:noFill/>
              </a:ln>
              <a:effectLst/>
            </c:spPr>
            <c:extLst>
              <c:ext xmlns:c16="http://schemas.microsoft.com/office/drawing/2014/chart" uri="{C3380CC4-5D6E-409C-BE32-E72D297353CC}">
                <c16:uniqueId val="{00000001-2390-CD4F-A60A-96801F1D2621}"/>
              </c:ext>
            </c:extLst>
          </c:dPt>
          <c:dPt>
            <c:idx val="1"/>
            <c:invertIfNegative val="0"/>
            <c:bubble3D val="0"/>
            <c:spPr>
              <a:solidFill>
                <a:srgbClr val="BB9A5A"/>
              </a:solidFill>
              <a:ln>
                <a:noFill/>
              </a:ln>
              <a:effectLst/>
            </c:spPr>
            <c:extLst>
              <c:ext xmlns:c16="http://schemas.microsoft.com/office/drawing/2014/chart" uri="{C3380CC4-5D6E-409C-BE32-E72D297353CC}">
                <c16:uniqueId val="{00000003-2390-CD4F-A60A-96801F1D2621}"/>
              </c:ext>
            </c:extLst>
          </c:dPt>
          <c:dPt>
            <c:idx val="2"/>
            <c:invertIfNegative val="0"/>
            <c:bubble3D val="0"/>
            <c:spPr>
              <a:solidFill>
                <a:srgbClr val="BB9A5A"/>
              </a:solidFill>
              <a:ln>
                <a:noFill/>
              </a:ln>
              <a:effectLst/>
            </c:spPr>
            <c:extLst>
              <c:ext xmlns:c16="http://schemas.microsoft.com/office/drawing/2014/chart" uri="{C3380CC4-5D6E-409C-BE32-E72D297353CC}">
                <c16:uniqueId val="{00000005-2390-CD4F-A60A-96801F1D2621}"/>
              </c:ext>
            </c:extLst>
          </c:dPt>
          <c:dPt>
            <c:idx val="3"/>
            <c:invertIfNegative val="0"/>
            <c:bubble3D val="0"/>
            <c:spPr>
              <a:solidFill>
                <a:srgbClr val="BB9A5A"/>
              </a:solidFill>
              <a:ln>
                <a:noFill/>
              </a:ln>
              <a:effectLst/>
            </c:spPr>
            <c:extLst>
              <c:ext xmlns:c16="http://schemas.microsoft.com/office/drawing/2014/chart" uri="{C3380CC4-5D6E-409C-BE32-E72D297353CC}">
                <c16:uniqueId val="{00000007-2390-CD4F-A60A-96801F1D2621}"/>
              </c:ext>
            </c:extLst>
          </c:dPt>
          <c:dPt>
            <c:idx val="4"/>
            <c:invertIfNegative val="0"/>
            <c:bubble3D val="0"/>
            <c:spPr>
              <a:solidFill>
                <a:srgbClr val="BB9A5A"/>
              </a:solidFill>
              <a:ln>
                <a:noFill/>
              </a:ln>
              <a:effectLst/>
            </c:spPr>
            <c:extLst>
              <c:ext xmlns:c16="http://schemas.microsoft.com/office/drawing/2014/chart" uri="{C3380CC4-5D6E-409C-BE32-E72D297353CC}">
                <c16:uniqueId val="{00000009-2390-CD4F-A60A-96801F1D2621}"/>
              </c:ext>
            </c:extLst>
          </c:dPt>
          <c:dPt>
            <c:idx val="5"/>
            <c:invertIfNegative val="0"/>
            <c:bubble3D val="0"/>
            <c:spPr>
              <a:solidFill>
                <a:srgbClr val="BB9A5A"/>
              </a:solidFill>
              <a:ln>
                <a:noFill/>
              </a:ln>
              <a:effectLst/>
            </c:spPr>
            <c:extLst>
              <c:ext xmlns:c16="http://schemas.microsoft.com/office/drawing/2014/chart" uri="{C3380CC4-5D6E-409C-BE32-E72D297353CC}">
                <c16:uniqueId val="{0000000B-2390-CD4F-A60A-96801F1D2621}"/>
              </c:ext>
            </c:extLst>
          </c:dPt>
          <c:dPt>
            <c:idx val="6"/>
            <c:invertIfNegative val="0"/>
            <c:bubble3D val="0"/>
            <c:spPr>
              <a:solidFill>
                <a:srgbClr val="BB9A5A"/>
              </a:solidFill>
              <a:ln>
                <a:noFill/>
              </a:ln>
              <a:effectLst/>
            </c:spPr>
            <c:extLst>
              <c:ext xmlns:c16="http://schemas.microsoft.com/office/drawing/2014/chart" uri="{C3380CC4-5D6E-409C-BE32-E72D297353CC}">
                <c16:uniqueId val="{0000000D-2390-CD4F-A60A-96801F1D262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Programme 1</c:v>
                </c:pt>
                <c:pt idx="1">
                  <c:v>Programme 2A</c:v>
                </c:pt>
                <c:pt idx="2">
                  <c:v>Programme 2B</c:v>
                </c:pt>
                <c:pt idx="3">
                  <c:v>Programme 3</c:v>
                </c:pt>
                <c:pt idx="4">
                  <c:v>Programme 4</c:v>
                </c:pt>
                <c:pt idx="5">
                  <c:v>Programme 5</c:v>
                </c:pt>
                <c:pt idx="6">
                  <c:v>OVERALL ACHIEVEMENT</c:v>
                </c:pt>
              </c:strCache>
            </c:strRef>
          </c:cat>
          <c:val>
            <c:numRef>
              <c:f>Sheet1!$B$3:$B$9</c:f>
              <c:numCache>
                <c:formatCode>General</c:formatCode>
                <c:ptCount val="7"/>
                <c:pt idx="0">
                  <c:v>12</c:v>
                </c:pt>
                <c:pt idx="1">
                  <c:v>5</c:v>
                </c:pt>
                <c:pt idx="2">
                  <c:v>6</c:v>
                </c:pt>
                <c:pt idx="3">
                  <c:v>7</c:v>
                </c:pt>
                <c:pt idx="4">
                  <c:v>8</c:v>
                </c:pt>
                <c:pt idx="5">
                  <c:v>7</c:v>
                </c:pt>
                <c:pt idx="6">
                  <c:v>45</c:v>
                </c:pt>
              </c:numCache>
            </c:numRef>
          </c:val>
          <c:extLst>
            <c:ext xmlns:c16="http://schemas.microsoft.com/office/drawing/2014/chart" uri="{C3380CC4-5D6E-409C-BE32-E72D297353CC}">
              <c16:uniqueId val="{0000000E-2390-CD4F-A60A-96801F1D2621}"/>
            </c:ext>
          </c:extLst>
        </c:ser>
        <c:ser>
          <c:idx val="1"/>
          <c:order val="1"/>
          <c:tx>
            <c:strRef>
              <c:f>Sheet1!$C$1:$C$2</c:f>
              <c:strCache>
                <c:ptCount val="2"/>
                <c:pt idx="0">
                  <c:v>Not  Achieved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Programme 1</c:v>
                </c:pt>
                <c:pt idx="1">
                  <c:v>Programme 2A</c:v>
                </c:pt>
                <c:pt idx="2">
                  <c:v>Programme 2B</c:v>
                </c:pt>
                <c:pt idx="3">
                  <c:v>Programme 3</c:v>
                </c:pt>
                <c:pt idx="4">
                  <c:v>Programme 4</c:v>
                </c:pt>
                <c:pt idx="5">
                  <c:v>Programme 5</c:v>
                </c:pt>
                <c:pt idx="6">
                  <c:v>OVERALL ACHIEVEMENT</c:v>
                </c:pt>
              </c:strCache>
            </c:strRef>
          </c:cat>
          <c:val>
            <c:numRef>
              <c:f>Sheet1!$C$3:$C$9</c:f>
              <c:numCache>
                <c:formatCode>General</c:formatCode>
                <c:ptCount val="7"/>
                <c:pt idx="0">
                  <c:v>2</c:v>
                </c:pt>
                <c:pt idx="1">
                  <c:v>0</c:v>
                </c:pt>
                <c:pt idx="2">
                  <c:v>2</c:v>
                </c:pt>
                <c:pt idx="3">
                  <c:v>3</c:v>
                </c:pt>
                <c:pt idx="4">
                  <c:v>1</c:v>
                </c:pt>
                <c:pt idx="5">
                  <c:v>2</c:v>
                </c:pt>
                <c:pt idx="6">
                  <c:v>10</c:v>
                </c:pt>
              </c:numCache>
            </c:numRef>
          </c:val>
          <c:extLst>
            <c:ext xmlns:c16="http://schemas.microsoft.com/office/drawing/2014/chart" uri="{C3380CC4-5D6E-409C-BE32-E72D297353CC}">
              <c16:uniqueId val="{0000000F-2390-CD4F-A60A-96801F1D2621}"/>
            </c:ext>
          </c:extLst>
        </c:ser>
        <c:ser>
          <c:idx val="2"/>
          <c:order val="2"/>
          <c:tx>
            <c:strRef>
              <c:f>Sheet1!$D$1:$D$2</c:f>
              <c:strCache>
                <c:ptCount val="2"/>
                <c:pt idx="0">
                  <c:v>Total Targets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Programme 1</c:v>
                </c:pt>
                <c:pt idx="1">
                  <c:v>Programme 2A</c:v>
                </c:pt>
                <c:pt idx="2">
                  <c:v>Programme 2B</c:v>
                </c:pt>
                <c:pt idx="3">
                  <c:v>Programme 3</c:v>
                </c:pt>
                <c:pt idx="4">
                  <c:v>Programme 4</c:v>
                </c:pt>
                <c:pt idx="5">
                  <c:v>Programme 5</c:v>
                </c:pt>
                <c:pt idx="6">
                  <c:v>OVERALL ACHIEVEMENT</c:v>
                </c:pt>
              </c:strCache>
            </c:strRef>
          </c:cat>
          <c:val>
            <c:numRef>
              <c:f>Sheet1!$D$3:$D$9</c:f>
              <c:numCache>
                <c:formatCode>General</c:formatCode>
                <c:ptCount val="7"/>
                <c:pt idx="0">
                  <c:v>14</c:v>
                </c:pt>
                <c:pt idx="1">
                  <c:v>5</c:v>
                </c:pt>
                <c:pt idx="2">
                  <c:v>8</c:v>
                </c:pt>
                <c:pt idx="3">
                  <c:v>10</c:v>
                </c:pt>
                <c:pt idx="4">
                  <c:v>9</c:v>
                </c:pt>
                <c:pt idx="5">
                  <c:v>9</c:v>
                </c:pt>
                <c:pt idx="6">
                  <c:v>55</c:v>
                </c:pt>
              </c:numCache>
            </c:numRef>
          </c:val>
          <c:extLst>
            <c:ext xmlns:c16="http://schemas.microsoft.com/office/drawing/2014/chart" uri="{C3380CC4-5D6E-409C-BE32-E72D297353CC}">
              <c16:uniqueId val="{00000010-2390-CD4F-A60A-96801F1D2621}"/>
            </c:ext>
          </c:extLst>
        </c:ser>
        <c:dLbls>
          <c:dLblPos val="outEnd"/>
          <c:showLegendKey val="0"/>
          <c:showVal val="1"/>
          <c:showCatName val="0"/>
          <c:showSerName val="0"/>
          <c:showPercent val="0"/>
          <c:showBubbleSize val="0"/>
        </c:dLbls>
        <c:gapWidth val="199"/>
        <c:axId val="422576864"/>
        <c:axId val="422573336"/>
        <c:extLst>
          <c:ext xmlns:c15="http://schemas.microsoft.com/office/drawing/2012/chart" uri="{02D57815-91ED-43cb-92C2-25804820EDAC}">
            <c15:filteredBarSeries>
              <c15:ser>
                <c:idx val="3"/>
                <c:order val="3"/>
                <c:tx>
                  <c:strRef>
                    <c:extLst>
                      <c:ext uri="{02D57815-91ED-43cb-92C2-25804820EDAC}">
                        <c15:formulaRef>
                          <c15:sqref>Sheet1!#REF!</c15:sqref>
                        </c15:formulaRef>
                      </c:ext>
                    </c:extLst>
                    <c:strCache>
                      <c:ptCount val="1"/>
                      <c:pt idx="0">
                        <c:v>#REF!</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Sheet1!$A$3:$A$9</c15:sqref>
                        </c15:formulaRef>
                      </c:ext>
                    </c:extLst>
                    <c:strCache>
                      <c:ptCount val="7"/>
                      <c:pt idx="0">
                        <c:v>Programme 1</c:v>
                      </c:pt>
                      <c:pt idx="1">
                        <c:v>Programme 2A</c:v>
                      </c:pt>
                      <c:pt idx="2">
                        <c:v>Programme 2B</c:v>
                      </c:pt>
                      <c:pt idx="3">
                        <c:v>Programme 3</c:v>
                      </c:pt>
                      <c:pt idx="4">
                        <c:v>Programme 4</c:v>
                      </c:pt>
                      <c:pt idx="5">
                        <c:v>Programme 5</c:v>
                      </c:pt>
                      <c:pt idx="6">
                        <c:v>OVERALL ACHIEVEMENT</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11-2390-CD4F-A60A-96801F1D2621}"/>
                  </c:ext>
                </c:extLst>
              </c15:ser>
            </c15:filteredBarSeries>
          </c:ext>
        </c:extLst>
      </c:barChart>
      <c:catAx>
        <c:axId val="42257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22573336"/>
        <c:crosses val="autoZero"/>
        <c:auto val="1"/>
        <c:lblAlgn val="ctr"/>
        <c:lblOffset val="100"/>
        <c:noMultiLvlLbl val="0"/>
      </c:catAx>
      <c:valAx>
        <c:axId val="4225733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2576864"/>
        <c:crosses val="autoZero"/>
        <c:crossBetween val="between"/>
      </c:valAx>
      <c:spPr>
        <a:noFill/>
        <a:ln>
          <a:noFill/>
        </a:ln>
        <a:effectLst/>
      </c:spPr>
    </c:plotArea>
    <c:legend>
      <c:legendPos val="t"/>
      <c:layout>
        <c:manualLayout>
          <c:xMode val="edge"/>
          <c:yMode val="edge"/>
          <c:x val="0.12862095339260529"/>
          <c:y val="0.9271722843559852"/>
          <c:w val="0.75933464177391641"/>
          <c:h val="4.550369408139517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CE469"/>
              </a:solidFill>
              <a:ln>
                <a:noFill/>
              </a:ln>
              <a:effectLst/>
            </c:spPr>
            <c:extLst>
              <c:ext xmlns:c16="http://schemas.microsoft.com/office/drawing/2014/chart" uri="{C3380CC4-5D6E-409C-BE32-E72D297353CC}">
                <c16:uniqueId val="{00000001-AA9E-46D9-A3D5-F27FE03B76E1}"/>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A9E-46D9-A3D5-F27FE03B76E1}"/>
              </c:ext>
            </c:extLst>
          </c:dPt>
          <c:dPt>
            <c:idx val="2"/>
            <c:invertIfNegative val="0"/>
            <c:bubble3D val="0"/>
            <c:spPr>
              <a:solidFill>
                <a:srgbClr val="FF7C80"/>
              </a:solidFill>
              <a:ln>
                <a:noFill/>
              </a:ln>
              <a:effectLst/>
            </c:spPr>
            <c:extLst>
              <c:ext xmlns:c16="http://schemas.microsoft.com/office/drawing/2014/chart" uri="{C3380CC4-5D6E-409C-BE32-E72D297353CC}">
                <c16:uniqueId val="{00000005-AA9E-46D9-A3D5-F27FE03B76E1}"/>
              </c:ext>
            </c:extLst>
          </c:dPt>
          <c:dPt>
            <c:idx val="3"/>
            <c:invertIfNegative val="0"/>
            <c:bubble3D val="0"/>
            <c:spPr>
              <a:solidFill>
                <a:srgbClr val="FF0000"/>
              </a:solidFill>
              <a:ln>
                <a:noFill/>
              </a:ln>
              <a:effectLst/>
            </c:spPr>
            <c:extLst>
              <c:ext xmlns:c16="http://schemas.microsoft.com/office/drawing/2014/chart" uri="{C3380CC4-5D6E-409C-BE32-E72D297353CC}">
                <c16:uniqueId val="{00000007-AA9E-46D9-A3D5-F27FE03B76E1}"/>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AA9E-46D9-A3D5-F27FE03B76E1}"/>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AA9E-46D9-A3D5-F27FE03B76E1}"/>
              </c:ext>
            </c:extLst>
          </c:dPt>
          <c:dPt>
            <c:idx val="6"/>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D-AA9E-46D9-A3D5-F27FE03B76E1}"/>
              </c:ext>
            </c:extLst>
          </c:dPt>
          <c:dPt>
            <c:idx val="7"/>
            <c:invertIfNegative val="0"/>
            <c:bubble3D val="0"/>
            <c:spPr>
              <a:solidFill>
                <a:schemeClr val="accent4">
                  <a:lumMod val="75000"/>
                </a:schemeClr>
              </a:solidFill>
              <a:ln>
                <a:noFill/>
              </a:ln>
              <a:effectLst/>
            </c:spPr>
            <c:extLst>
              <c:ext xmlns:c16="http://schemas.microsoft.com/office/drawing/2014/chart" uri="{C3380CC4-5D6E-409C-BE32-E72D297353CC}">
                <c16:uniqueId val="{0000000F-AA9E-46D9-A3D5-F27FE03B76E1}"/>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'2019 - 2020'!$A$53:$A$60</c:f>
              <c:strCache>
                <c:ptCount val="8"/>
                <c:pt idx="0">
                  <c:v>Corporate Services</c:v>
                </c:pt>
                <c:pt idx="1">
                  <c:v>NPC Secretariat</c:v>
                </c:pt>
                <c:pt idx="2">
                  <c:v>National Planning Coordination</c:v>
                </c:pt>
                <c:pt idx="3">
                  <c:v>Sector  Monitoring Services</c:v>
                </c:pt>
                <c:pt idx="4">
                  <c:v>Public Sector Monitoring &amp; Capacity Development</c:v>
                </c:pt>
                <c:pt idx="5">
                  <c:v>Evaluation, Evidence &amp; Knowledge Systems</c:v>
                </c:pt>
                <c:pt idx="6">
                  <c:v>National Youth Development Programme</c:v>
                </c:pt>
                <c:pt idx="7">
                  <c:v>DPME Total</c:v>
                </c:pt>
              </c:strCache>
            </c:strRef>
          </c:cat>
          <c:val>
            <c:numRef>
              <c:f>'2019 - 2020'!$D$53:$D$60</c:f>
              <c:numCache>
                <c:formatCode>0.0%</c:formatCode>
                <c:ptCount val="8"/>
                <c:pt idx="0">
                  <c:v>0.13259668508287292</c:v>
                </c:pt>
                <c:pt idx="1">
                  <c:v>0</c:v>
                </c:pt>
                <c:pt idx="2">
                  <c:v>0.17857142857142858</c:v>
                </c:pt>
                <c:pt idx="3">
                  <c:v>9.45945945945946E-2</c:v>
                </c:pt>
                <c:pt idx="4">
                  <c:v>9.3333333333333338E-2</c:v>
                </c:pt>
                <c:pt idx="5">
                  <c:v>0.15384615384615385</c:v>
                </c:pt>
                <c:pt idx="6">
                  <c:v>0.125</c:v>
                </c:pt>
                <c:pt idx="7">
                  <c:v>0.11467889908256881</c:v>
                </c:pt>
              </c:numCache>
            </c:numRef>
          </c:val>
          <c:extLst>
            <c:ext xmlns:c16="http://schemas.microsoft.com/office/drawing/2014/chart" uri="{C3380CC4-5D6E-409C-BE32-E72D297353CC}">
              <c16:uniqueId val="{00000010-AA9E-46D9-A3D5-F27FE03B76E1}"/>
            </c:ext>
          </c:extLst>
        </c:ser>
        <c:dLbls>
          <c:showLegendKey val="0"/>
          <c:showVal val="0"/>
          <c:showCatName val="0"/>
          <c:showSerName val="0"/>
          <c:showPercent val="0"/>
          <c:showBubbleSize val="0"/>
        </c:dLbls>
        <c:gapWidth val="219"/>
        <c:overlap val="-27"/>
        <c:axId val="225691304"/>
        <c:axId val="225694832"/>
      </c:barChart>
      <c:catAx>
        <c:axId val="225691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25694832"/>
        <c:crosses val="autoZero"/>
        <c:auto val="1"/>
        <c:lblAlgn val="ctr"/>
        <c:lblOffset val="100"/>
        <c:noMultiLvlLbl val="0"/>
      </c:catAx>
      <c:valAx>
        <c:axId val="22569483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5691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Annual</a:t>
            </a:r>
            <a:r>
              <a:rPr lang="en-US" baseline="0" dirty="0"/>
              <a:t> </a:t>
            </a:r>
            <a:r>
              <a:rPr lang="en-US" dirty="0"/>
              <a:t>Performance</a:t>
            </a:r>
          </a:p>
        </c:rich>
      </c:tx>
      <c:layout>
        <c:manualLayout>
          <c:xMode val="edge"/>
          <c:yMode val="edge"/>
          <c:x val="0.36936236707524961"/>
          <c:y val="6.974125336367374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32834334605360715"/>
          <c:y val="0.24172671425730383"/>
          <c:w val="0.46150775745973233"/>
          <c:h val="0.47295094330558418"/>
        </c:manualLayout>
      </c:layout>
      <c:doughnutChart>
        <c:varyColors val="1"/>
        <c:ser>
          <c:idx val="0"/>
          <c:order val="0"/>
          <c:tx>
            <c:strRef>
              <c:f>Sheet1!$B$1</c:f>
              <c:strCache>
                <c:ptCount val="1"/>
                <c:pt idx="0">
                  <c:v>Quarter 1 Performance</c:v>
                </c:pt>
              </c:strCache>
            </c:strRef>
          </c:tx>
          <c:explosion val="14"/>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E38-2842-B7D6-D9051333D2AB}"/>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E38-2842-B7D6-D9051333D2AB}"/>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E38-2842-B7D6-D9051333D2AB}"/>
              </c:ext>
            </c:extLst>
          </c:dPt>
          <c:dLbls>
            <c:dLbl>
              <c:idx val="0"/>
              <c:layout>
                <c:manualLayout>
                  <c:x val="0"/>
                  <c:y val="-3.1402897049717333E-2"/>
                </c:manualLayout>
              </c:layout>
              <c:tx>
                <c:rich>
                  <a:bodyPr/>
                  <a:lstStyle/>
                  <a:p>
                    <a:r>
                      <a:rPr lang="en-US" baseline="0" dirty="0"/>
                      <a:t>
</a:t>
                    </a:r>
                    <a:fld id="{0FAD72A9-FD08-48D6-A83D-9A8E04C6B619}"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38-2842-B7D6-D9051333D2AB}"/>
                </c:ext>
              </c:extLst>
            </c:dLbl>
            <c:dLbl>
              <c:idx val="1"/>
              <c:tx>
                <c:rich>
                  <a:bodyPr/>
                  <a:lstStyle/>
                  <a:p>
                    <a:fld id="{94AD5192-1CEB-4433-8879-69A83EB8E70D}" type="PERCENTAGE">
                      <a:rPr lang="en-US" baseline="0" smtClean="0"/>
                      <a:pPr/>
                      <a:t>[PERCENTAGE]</a:t>
                    </a:fld>
                    <a:endParaRPr lang="en-US"/>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38-2842-B7D6-D9051333D2AB}"/>
                </c:ext>
              </c:extLst>
            </c:dLbl>
            <c:dLbl>
              <c:idx val="2"/>
              <c:tx>
                <c:rich>
                  <a:bodyPr/>
                  <a:lstStyle/>
                  <a:p>
                    <a:r>
                      <a:rPr lang="en-US" dirty="0"/>
                      <a:t>15%</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E38-2842-B7D6-D9051333D2A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Targets Achieved</c:v>
                </c:pt>
                <c:pt idx="1">
                  <c:v>Targets Not Achieved</c:v>
                </c:pt>
              </c:strCache>
            </c:strRef>
          </c:cat>
          <c:val>
            <c:numRef>
              <c:f>Sheet1!$B$2:$B$3</c:f>
              <c:numCache>
                <c:formatCode>General</c:formatCode>
                <c:ptCount val="2"/>
                <c:pt idx="0">
                  <c:v>12</c:v>
                </c:pt>
                <c:pt idx="1">
                  <c:v>2</c:v>
                </c:pt>
              </c:numCache>
            </c:numRef>
          </c:val>
          <c:extLst>
            <c:ext xmlns:c16="http://schemas.microsoft.com/office/drawing/2014/chart" uri="{C3380CC4-5D6E-409C-BE32-E72D297353CC}">
              <c16:uniqueId val="{00000006-8E38-2842-B7D6-D9051333D2AB}"/>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Annual  Performance</a:t>
            </a:r>
          </a:p>
        </c:rich>
      </c:tx>
      <c:layout>
        <c:manualLayout>
          <c:xMode val="edge"/>
          <c:yMode val="edge"/>
          <c:x val="0.41122512911692483"/>
          <c:y val="4.169529945120497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3266186649603302"/>
          <c:y val="0.11605404451380374"/>
          <c:w val="0.65936660490968035"/>
          <c:h val="0.78517780048343755"/>
        </c:manualLayout>
      </c:layout>
      <c:doughnutChart>
        <c:varyColors val="1"/>
        <c:ser>
          <c:idx val="0"/>
          <c:order val="0"/>
          <c:tx>
            <c:strRef>
              <c:f>Sheet1!$B$1</c:f>
              <c:strCache>
                <c:ptCount val="1"/>
                <c:pt idx="0">
                  <c:v>Quarter 3 Performance</c:v>
                </c:pt>
              </c:strCache>
            </c:strRef>
          </c:tx>
          <c:explosion val="26"/>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7E6-4C42-B742-52061FAAA142}"/>
              </c:ext>
            </c:extLst>
          </c:dPt>
          <c:dPt>
            <c:idx val="1"/>
            <c:bubble3D val="0"/>
            <c:explosion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7E6-4C42-B742-52061FAAA142}"/>
              </c:ext>
            </c:extLst>
          </c:dPt>
          <c:dLbls>
            <c:dLbl>
              <c:idx val="0"/>
              <c:tx>
                <c:rich>
                  <a:bodyPr/>
                  <a:lstStyle/>
                  <a:p>
                    <a:fld id="{E79FFF0D-834B-4F62-B3F3-85B86B7522A8}" type="PERCENTAGE">
                      <a:rPr lang="en-US" baseline="0" smtClean="0"/>
                      <a:pPr/>
                      <a:t>[PERCENTAGE]</a:t>
                    </a:fld>
                    <a:endParaRPr lang="en-US"/>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E6-4C42-B742-52061FAAA142}"/>
                </c:ext>
              </c:extLst>
            </c:dLbl>
            <c:dLbl>
              <c:idx val="1"/>
              <c:delete val="1"/>
              <c:extLst>
                <c:ext xmlns:c15="http://schemas.microsoft.com/office/drawing/2012/chart" uri="{CE6537A1-D6FC-4f65-9D91-7224C49458BB}"/>
                <c:ext xmlns:c16="http://schemas.microsoft.com/office/drawing/2014/chart" uri="{C3380CC4-5D6E-409C-BE32-E72D297353CC}">
                  <c16:uniqueId val="{00000003-17E6-4C42-B742-52061FAAA14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Targets Achieved</c:v>
                </c:pt>
                <c:pt idx="1">
                  <c:v>Targets Not Achieved</c:v>
                </c:pt>
              </c:strCache>
            </c:strRef>
          </c:cat>
          <c:val>
            <c:numRef>
              <c:f>Sheet1!$B$2:$B$3</c:f>
              <c:numCache>
                <c:formatCode>General</c:formatCode>
                <c:ptCount val="2"/>
                <c:pt idx="0">
                  <c:v>5</c:v>
                </c:pt>
                <c:pt idx="1">
                  <c:v>0</c:v>
                </c:pt>
              </c:numCache>
            </c:numRef>
          </c:val>
          <c:extLst>
            <c:ext xmlns:c16="http://schemas.microsoft.com/office/drawing/2014/chart" uri="{C3380CC4-5D6E-409C-BE32-E72D297353CC}">
              <c16:uniqueId val="{00000004-17E6-4C42-B742-52061FAAA142}"/>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Annual  Performance</a:t>
            </a:r>
          </a:p>
        </c:rich>
      </c:tx>
      <c:layout>
        <c:manualLayout>
          <c:xMode val="edge"/>
          <c:yMode val="edge"/>
          <c:x val="0.29937137535485803"/>
          <c:y val="5.3097127700189165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97231595418311"/>
          <c:y val="0.13363151314339075"/>
          <c:w val="0.56868038404710564"/>
          <c:h val="0.79970545287120964"/>
        </c:manualLayout>
      </c:layout>
      <c:doughnutChart>
        <c:varyColors val="1"/>
        <c:ser>
          <c:idx val="0"/>
          <c:order val="0"/>
          <c:tx>
            <c:strRef>
              <c:f>Sheet1!$B$1</c:f>
              <c:strCache>
                <c:ptCount val="1"/>
                <c:pt idx="0">
                  <c:v>Quarter 1 Performance</c:v>
                </c:pt>
              </c:strCache>
            </c:strRef>
          </c:tx>
          <c:explosion val="18"/>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EE7E-E34C-9D96-DE9EA6657CE6}"/>
              </c:ext>
            </c:extLst>
          </c:dPt>
          <c:dPt>
            <c:idx val="1"/>
            <c:bubble3D val="0"/>
            <c:explosion val="1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EE7E-E34C-9D96-DE9EA6657CE6}"/>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EE7E-E34C-9D96-DE9EA6657CE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Targets Achieved</c:v>
                </c:pt>
                <c:pt idx="1">
                  <c:v>Targets Not Achieved</c:v>
                </c:pt>
              </c:strCache>
            </c:strRef>
          </c:cat>
          <c:val>
            <c:numRef>
              <c:f>Sheet1!$B$2:$B$3</c:f>
              <c:numCache>
                <c:formatCode>General</c:formatCode>
                <c:ptCount val="2"/>
                <c:pt idx="0">
                  <c:v>6</c:v>
                </c:pt>
                <c:pt idx="1">
                  <c:v>2</c:v>
                </c:pt>
              </c:numCache>
            </c:numRef>
          </c:val>
          <c:extLst>
            <c:ext xmlns:c16="http://schemas.microsoft.com/office/drawing/2014/chart" uri="{C3380CC4-5D6E-409C-BE32-E72D297353CC}">
              <c16:uniqueId val="{00000006-EE7E-E34C-9D96-DE9EA6657CE6}"/>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Annual Performance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manualLayout>
          <c:layoutTarget val="inner"/>
          <c:xMode val="edge"/>
          <c:yMode val="edge"/>
          <c:x val="0.26217996700148316"/>
          <c:y val="0.19992748140228064"/>
          <c:w val="0.48068335917753879"/>
          <c:h val="0.62435237436513991"/>
        </c:manualLayout>
      </c:layout>
      <c:doughnutChart>
        <c:varyColors val="1"/>
        <c:ser>
          <c:idx val="0"/>
          <c:order val="0"/>
          <c:tx>
            <c:strRef>
              <c:f>Sheet1!$B$1</c:f>
              <c:strCache>
                <c:ptCount val="1"/>
                <c:pt idx="0">
                  <c:v>Quarter 3 Performance</c:v>
                </c:pt>
              </c:strCache>
            </c:strRef>
          </c:tx>
          <c:explosion val="14"/>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686-0F48-846A-4569A6F7063E}"/>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686-0F48-846A-4569A6F7063E}"/>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686-0F48-846A-4569A6F7063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Targets Achieved</c:v>
                </c:pt>
                <c:pt idx="1">
                  <c:v>Targets Not Achieved</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6-3686-0F48-846A-4569A6F7063E}"/>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Annual Performance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Quarter 1 Performance</c:v>
                </c:pt>
              </c:strCache>
            </c:strRef>
          </c:tx>
          <c:explosion val="17"/>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8A0-6844-A5F4-963154224D47}"/>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8A0-6844-A5F4-963154224D47}"/>
              </c:ext>
            </c:extLst>
          </c:dPt>
          <c:dPt>
            <c:idx val="2"/>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8A0-6844-A5F4-963154224D4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Targets Achieved</c:v>
                </c:pt>
                <c:pt idx="1">
                  <c:v>Targets Not Achieved</c:v>
                </c:pt>
              </c:strCache>
            </c:strRef>
          </c:cat>
          <c:val>
            <c:numRef>
              <c:f>Sheet1!$B$2:$B$3</c:f>
              <c:numCache>
                <c:formatCode>General</c:formatCode>
                <c:ptCount val="2"/>
                <c:pt idx="0">
                  <c:v>8</c:v>
                </c:pt>
                <c:pt idx="1">
                  <c:v>1</c:v>
                </c:pt>
              </c:numCache>
            </c:numRef>
          </c:val>
          <c:extLst>
            <c:ext xmlns:c16="http://schemas.microsoft.com/office/drawing/2014/chart" uri="{C3380CC4-5D6E-409C-BE32-E72D297353CC}">
              <c16:uniqueId val="{00000006-88A0-6844-A5F4-963154224D47}"/>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dirty="0"/>
              <a:t>Annual Performance</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Quarter 3 Performance</c:v>
                </c:pt>
              </c:strCache>
            </c:strRef>
          </c:tx>
          <c:explosion val="8"/>
          <c:dPt>
            <c:idx val="0"/>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C13-174A-857E-D68A5D4942B8}"/>
              </c:ext>
            </c:extLst>
          </c:dPt>
          <c:dPt>
            <c:idx val="1"/>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C13-174A-857E-D68A5D4942B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Targets Achieved</c:v>
                </c:pt>
                <c:pt idx="1">
                  <c:v>Targets Not Achieved</c:v>
                </c:pt>
              </c:strCache>
            </c:strRef>
          </c:cat>
          <c:val>
            <c:numRef>
              <c:f>Sheet1!$B$2:$B$3</c:f>
              <c:numCache>
                <c:formatCode>General</c:formatCode>
                <c:ptCount val="2"/>
                <c:pt idx="0">
                  <c:v>7</c:v>
                </c:pt>
                <c:pt idx="1">
                  <c:v>1</c:v>
                </c:pt>
              </c:numCache>
            </c:numRef>
          </c:val>
          <c:extLst>
            <c:ext xmlns:c16="http://schemas.microsoft.com/office/drawing/2014/chart" uri="{C3380CC4-5D6E-409C-BE32-E72D297353CC}">
              <c16:uniqueId val="{00000004-6C13-174A-857E-D68A5D4942B8}"/>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500" b="1" i="0" u="none" strike="noStrike" kern="1200" cap="all" spc="5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dirty="0">
                <a:latin typeface="Arial" panose="020B0604020202020204" pitchFamily="34" charset="0"/>
                <a:cs typeface="Arial" panose="020B0604020202020204" pitchFamily="34" charset="0"/>
              </a:rPr>
              <a:t>Annual Performance</a:t>
            </a:r>
          </a:p>
        </c:rich>
      </c:tx>
      <c:overlay val="0"/>
      <c:spPr>
        <a:noFill/>
        <a:ln>
          <a:noFill/>
        </a:ln>
        <a:effectLst/>
      </c:spPr>
      <c:txPr>
        <a:bodyPr rot="0" spcFirstLastPara="1" vertOverflow="ellipsis" vert="horz" wrap="square" anchor="ctr" anchorCtr="1"/>
        <a:lstStyle/>
        <a:p>
          <a:pPr>
            <a:defRPr sz="1500" b="1" i="0" u="none" strike="noStrike" kern="1200" cap="all" spc="5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22144112832747"/>
          <c:y val="0.4755994792308943"/>
          <c:w val="0.73402037302783885"/>
          <c:h val="0.31750502271544201"/>
        </c:manualLayout>
      </c:layout>
      <c:doughnutChart>
        <c:varyColors val="1"/>
        <c:ser>
          <c:idx val="0"/>
          <c:order val="0"/>
          <c:tx>
            <c:strRef>
              <c:f>Sheet1!$B$1</c:f>
              <c:strCache>
                <c:ptCount val="1"/>
                <c:pt idx="0">
                  <c:v>Column1</c:v>
                </c:pt>
              </c:strCache>
            </c:strRef>
          </c:tx>
          <c:explosion val="3"/>
          <c:dPt>
            <c:idx val="0"/>
            <c:bubble3D val="0"/>
            <c:spPr>
              <a:solidFill>
                <a:schemeClr val="accent5">
                  <a:lumMod val="75000"/>
                </a:schemeClr>
              </a:solidFill>
              <a:ln w="25400" cap="flat" cmpd="sng" algn="ctr">
                <a:solidFill>
                  <a:schemeClr val="accent6">
                    <a:shade val="50000"/>
                  </a:schemeClr>
                </a:solidFill>
                <a:prstDash val="solid"/>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AC3-4E8B-9A17-813809F3E23A}"/>
              </c:ext>
            </c:extLst>
          </c:dPt>
          <c:dPt>
            <c:idx val="1"/>
            <c:bubble3D val="0"/>
            <c:spPr>
              <a:solidFill>
                <a:schemeClr val="accent5"/>
              </a:solidFill>
              <a:ln w="25400" cap="flat" cmpd="sng" algn="ctr">
                <a:solidFill>
                  <a:schemeClr val="accent5">
                    <a:shade val="50000"/>
                  </a:schemeClr>
                </a:solidFill>
                <a:prstDash val="solid"/>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AC3-4E8B-9A17-813809F3E23A}"/>
              </c:ext>
            </c:extLst>
          </c:dPt>
          <c:dPt>
            <c:idx val="2"/>
            <c:bubble3D val="0"/>
            <c:spPr>
              <a:solidFill>
                <a:schemeClr val="accent5">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AC3-4E8B-9A17-813809F3E23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Achieved</c:v>
                </c:pt>
                <c:pt idx="1">
                  <c:v>Achieved late</c:v>
                </c:pt>
                <c:pt idx="2">
                  <c:v>Not Achieved</c:v>
                </c:pt>
              </c:strCache>
            </c:strRef>
          </c:cat>
          <c:val>
            <c:numRef>
              <c:f>Sheet1!$B$2:$B$4</c:f>
              <c:numCache>
                <c:formatCode>General</c:formatCode>
                <c:ptCount val="3"/>
                <c:pt idx="0">
                  <c:v>13</c:v>
                </c:pt>
                <c:pt idx="1">
                  <c:v>4</c:v>
                </c:pt>
                <c:pt idx="2">
                  <c:v>1</c:v>
                </c:pt>
              </c:numCache>
            </c:numRef>
          </c:val>
          <c:extLst>
            <c:ext xmlns:c16="http://schemas.microsoft.com/office/drawing/2014/chart" uri="{C3380CC4-5D6E-409C-BE32-E72D297353CC}">
              <c16:uniqueId val="{00000006-8AC3-4E8B-9A17-813809F3E23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ayout>
        <c:manualLayout>
          <c:xMode val="edge"/>
          <c:yMode val="edge"/>
          <c:x val="0.14622905225255772"/>
          <c:y val="0.13083396174114981"/>
          <c:w val="0.67550089916622769"/>
          <c:h val="0.160045485449130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6"/>
              </a:solidFill>
              <a:round/>
            </a:ln>
            <a:effectLst/>
          </c:spPr>
          <c:marker>
            <c:symbol val="circle"/>
            <c:size val="5"/>
            <c:spPr>
              <a:solidFill>
                <a:srgbClr val="FF0000"/>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'2019 - 2020'!$A$65:$A$69</c:f>
              <c:strCache>
                <c:ptCount val="5"/>
                <c:pt idx="0">
                  <c:v>Lower Skilled (Levels1-2)</c:v>
                </c:pt>
                <c:pt idx="1">
                  <c:v>Skilled (3-5)</c:v>
                </c:pt>
                <c:pt idx="2">
                  <c:v>Highly skilled production (6-8)</c:v>
                </c:pt>
                <c:pt idx="3">
                  <c:v>Highly skilled supervision (9-12)</c:v>
                </c:pt>
                <c:pt idx="4">
                  <c:v>Senior management (13-16)</c:v>
                </c:pt>
              </c:strCache>
            </c:strRef>
          </c:cat>
          <c:val>
            <c:numRef>
              <c:f>'2019 - 2020'!$D$65:$D$69</c:f>
              <c:numCache>
                <c:formatCode>0.0%</c:formatCode>
                <c:ptCount val="5"/>
                <c:pt idx="0">
                  <c:v>0</c:v>
                </c:pt>
                <c:pt idx="1">
                  <c:v>0.15789473684210525</c:v>
                </c:pt>
                <c:pt idx="2">
                  <c:v>0.10655737704918032</c:v>
                </c:pt>
                <c:pt idx="3">
                  <c:v>7.18232044198895E-2</c:v>
                </c:pt>
                <c:pt idx="4">
                  <c:v>0.19626168224299065</c:v>
                </c:pt>
              </c:numCache>
            </c:numRef>
          </c:val>
          <c:smooth val="0"/>
          <c:extLst>
            <c:ext xmlns:c16="http://schemas.microsoft.com/office/drawing/2014/chart" uri="{C3380CC4-5D6E-409C-BE32-E72D297353CC}">
              <c16:uniqueId val="{00000000-BB5F-4127-B933-B4AF75F1FC3F}"/>
            </c:ext>
          </c:extLst>
        </c:ser>
        <c:dLbls>
          <c:showLegendKey val="0"/>
          <c:showVal val="0"/>
          <c:showCatName val="0"/>
          <c:showSerName val="0"/>
          <c:showPercent val="0"/>
          <c:showBubbleSize val="0"/>
        </c:dLbls>
        <c:marker val="1"/>
        <c:smooth val="0"/>
        <c:axId val="224543240"/>
        <c:axId val="144820960"/>
      </c:lineChart>
      <c:catAx>
        <c:axId val="224543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4820960"/>
        <c:crosses val="autoZero"/>
        <c:auto val="1"/>
        <c:lblAlgn val="ctr"/>
        <c:lblOffset val="100"/>
        <c:noMultiLvlLbl val="0"/>
      </c:catAx>
      <c:valAx>
        <c:axId val="14482096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24543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0.35598</cdr:x>
      <cdr:y>0.1621</cdr:y>
    </cdr:from>
    <cdr:to>
      <cdr:x>0.74911</cdr:x>
      <cdr:y>0.47347</cdr:y>
    </cdr:to>
    <cdr:sp macro="" textlink="">
      <cdr:nvSpPr>
        <cdr:cNvPr id="2" name="Oval 1"/>
        <cdr:cNvSpPr/>
      </cdr:nvSpPr>
      <cdr:spPr>
        <a:xfrm xmlns:a="http://schemas.openxmlformats.org/drawingml/2006/main">
          <a:off x="1035545" y="781335"/>
          <a:ext cx="1143629" cy="1500784"/>
        </a:xfrm>
        <a:prstGeom xmlns:a="http://schemas.openxmlformats.org/drawingml/2006/main" prst="ellipse">
          <a:avLst/>
        </a:prstGeom>
        <a:solidFill xmlns:a="http://schemas.openxmlformats.org/drawingml/2006/main">
          <a:srgbClr val="D4C181"/>
        </a:solidFill>
        <a:ln xmlns:a="http://schemas.openxmlformats.org/drawingml/2006/main">
          <a:noFill/>
        </a:l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4000" b="1" dirty="0">
              <a:solidFill>
                <a:schemeClr val="bg1"/>
              </a:solidFill>
            </a:rPr>
            <a:t>82%</a:t>
          </a:r>
        </a:p>
      </cdr:txBody>
    </cdr:sp>
  </cdr:relSizeAnchor>
  <cdr:relSizeAnchor xmlns:cdr="http://schemas.openxmlformats.org/drawingml/2006/chartDrawing">
    <cdr:from>
      <cdr:x>0.20815</cdr:x>
      <cdr:y>0.04643</cdr:y>
    </cdr:from>
    <cdr:to>
      <cdr:x>0.80464</cdr:x>
      <cdr:y>0.11741</cdr:y>
    </cdr:to>
    <cdr:sp macro="" textlink="">
      <cdr:nvSpPr>
        <cdr:cNvPr id="3" name="Rectangle 2">
          <a:extLst xmlns:a="http://schemas.openxmlformats.org/drawingml/2006/main">
            <a:ext uri="{FF2B5EF4-FFF2-40B4-BE49-F238E27FC236}">
              <a16:creationId xmlns:a16="http://schemas.microsoft.com/office/drawing/2014/main" id="{04AE4575-A902-3A41-8876-656F4D2ECC15}"/>
            </a:ext>
          </a:extLst>
        </cdr:cNvPr>
        <cdr:cNvSpPr/>
      </cdr:nvSpPr>
      <cdr:spPr>
        <a:xfrm xmlns:a="http://schemas.openxmlformats.org/drawingml/2006/main">
          <a:off x="1150649" y="235308"/>
          <a:ext cx="3297382" cy="359755"/>
        </a:xfrm>
        <a:prstGeom xmlns:a="http://schemas.openxmlformats.org/drawingml/2006/main" prst="rect">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400" dirty="0">
              <a:solidFill>
                <a:schemeClr val="bg1">
                  <a:lumMod val="50000"/>
                </a:schemeClr>
              </a:solidFill>
              <a:latin typeface="Arial" panose="020B0604020202020204" pitchFamily="34" charset="0"/>
              <a:ea typeface="+mj-ea"/>
              <a:cs typeface="Arial" panose="020B0604020202020204" pitchFamily="34" charset="0"/>
            </a:rPr>
            <a:t>Annual Performance</a:t>
          </a:r>
        </a:p>
      </cdr:txBody>
    </cdr:sp>
  </cdr:relSizeAnchor>
</c:userShapes>
</file>

<file path=ppt/drawings/drawing2.xml><?xml version="1.0" encoding="utf-8"?>
<c:userShapes xmlns:c="http://schemas.openxmlformats.org/drawingml/2006/chart">
  <cdr:relSizeAnchor xmlns:cdr="http://schemas.openxmlformats.org/drawingml/2006/chartDrawing">
    <cdr:from>
      <cdr:x>0.87703</cdr:x>
      <cdr:y>0.44713</cdr:y>
    </cdr:from>
    <cdr:to>
      <cdr:x>0.93503</cdr:x>
      <cdr:y>0.63765</cdr:y>
    </cdr:to>
    <cdr:sp macro="" textlink="">
      <cdr:nvSpPr>
        <cdr:cNvPr id="2" name="TextBox 1"/>
        <cdr:cNvSpPr txBox="1"/>
      </cdr:nvSpPr>
      <cdr:spPr>
        <a:xfrm xmlns:a="http://schemas.openxmlformats.org/drawingml/2006/main">
          <a:off x="9690932" y="1022900"/>
          <a:ext cx="640935" cy="435836"/>
        </a:xfrm>
        <a:prstGeom xmlns:a="http://schemas.openxmlformats.org/drawingml/2006/main" prst="rect">
          <a:avLst/>
        </a:prstGeom>
        <a:solidFill xmlns:a="http://schemas.openxmlformats.org/drawingml/2006/main">
          <a:schemeClr val="accent5">
            <a:lumMod val="40000"/>
            <a:lumOff val="60000"/>
          </a:schemeClr>
        </a:solidFill>
      </cdr:spPr>
      <cdr:txBody>
        <a:bodyPr xmlns:a="http://schemas.openxmlformats.org/drawingml/2006/main" vertOverflow="clip" wrap="square" rtlCol="0"/>
        <a:lstStyle xmlns:a="http://schemas.openxmlformats.org/drawingml/2006/main"/>
        <a:p xmlns:a="http://schemas.openxmlformats.org/drawingml/2006/main">
          <a:r>
            <a:rPr lang="en-ZA" sz="1000" b="1" dirty="0">
              <a:latin typeface="Arial" panose="020B0604020202020204" pitchFamily="34" charset="0"/>
              <a:cs typeface="Arial" panose="020B0604020202020204" pitchFamily="34" charset="0"/>
            </a:rPr>
            <a:t>DPME 11.5 %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3B56164-F365-094A-8B65-BC2AFD3AE3C9}" type="datetimeFigureOut">
              <a:rPr lang="en-US" smtClean="0"/>
              <a:t>11/15/2020</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C8787F4-B605-1D46-A931-6BE58F83C73E}" type="slidenum">
              <a:rPr lang="en-US" smtClean="0"/>
              <a:t>‹#›</a:t>
            </a:fld>
            <a:endParaRPr lang="en-US" dirty="0"/>
          </a:p>
        </p:txBody>
      </p:sp>
    </p:spTree>
    <p:extLst>
      <p:ext uri="{BB962C8B-B14F-4D97-AF65-F5344CB8AC3E}">
        <p14:creationId xmlns:p14="http://schemas.microsoft.com/office/powerpoint/2010/main" val="1020681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787F4-B605-1D46-A931-6BE58F83C73E}" type="slidenum">
              <a:rPr lang="en-US" smtClean="0"/>
              <a:t>45</a:t>
            </a:fld>
            <a:endParaRPr lang="en-US" dirty="0"/>
          </a:p>
        </p:txBody>
      </p:sp>
    </p:spTree>
    <p:extLst>
      <p:ext uri="{BB962C8B-B14F-4D97-AF65-F5344CB8AC3E}">
        <p14:creationId xmlns:p14="http://schemas.microsoft.com/office/powerpoint/2010/main" val="295064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787F4-B605-1D46-A931-6BE58F83C73E}" type="slidenum">
              <a:rPr lang="en-US" smtClean="0"/>
              <a:t>46</a:t>
            </a:fld>
            <a:endParaRPr lang="en-US" dirty="0"/>
          </a:p>
        </p:txBody>
      </p:sp>
    </p:spTree>
    <p:extLst>
      <p:ext uri="{BB962C8B-B14F-4D97-AF65-F5344CB8AC3E}">
        <p14:creationId xmlns:p14="http://schemas.microsoft.com/office/powerpoint/2010/main" val="411763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787F4-B605-1D46-A931-6BE58F83C73E}" type="slidenum">
              <a:rPr lang="en-US" smtClean="0"/>
              <a:t>47</a:t>
            </a:fld>
            <a:endParaRPr lang="en-US" dirty="0"/>
          </a:p>
        </p:txBody>
      </p:sp>
    </p:spTree>
    <p:extLst>
      <p:ext uri="{BB962C8B-B14F-4D97-AF65-F5344CB8AC3E}">
        <p14:creationId xmlns:p14="http://schemas.microsoft.com/office/powerpoint/2010/main" val="423194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3517467" y="227974"/>
            <a:ext cx="5163415" cy="4064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CF762BC-A912-45CB-B03A-A349B2EB7825}" type="datetime1">
              <a:rPr lang="en-US" smtClean="0"/>
              <a:t>11/15/2020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D6E2D6-1EC1-4D58-8312-EE095F5C90B0}" type="datetime1">
              <a:rPr lang="en-US" smtClean="0"/>
              <a:t>11/15/2020</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sz="half" idx="2"/>
          </p:nvPr>
        </p:nvSpPr>
        <p:spPr>
          <a:xfrm>
            <a:off x="609917" y="1577340"/>
            <a:ext cx="530628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435EE12-2BD2-491B-85A1-088096353DB1}" type="datetime1">
              <a:rPr lang="en-US" smtClean="0"/>
              <a:t>11/15/2020</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488013C-FB66-4A98-9B0F-3AE2F0934B54}" type="datetime1">
              <a:rPr lang="en-US" smtClean="0"/>
              <a:t>11/15/2020</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925134" y="0"/>
            <a:ext cx="6268059" cy="549742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7" name="bk object 17"/>
          <p:cNvSpPr/>
          <p:nvPr/>
        </p:nvSpPr>
        <p:spPr>
          <a:xfrm>
            <a:off x="5925134" y="0"/>
            <a:ext cx="6268085" cy="5498465"/>
          </a:xfrm>
          <a:custGeom>
            <a:avLst/>
            <a:gdLst/>
            <a:ahLst/>
            <a:cxnLst/>
            <a:rect l="l" t="t" r="r" b="b"/>
            <a:pathLst>
              <a:path w="6268084" h="5498465">
                <a:moveTo>
                  <a:pt x="0" y="0"/>
                </a:moveTo>
                <a:lnTo>
                  <a:pt x="0" y="5498058"/>
                </a:lnTo>
                <a:lnTo>
                  <a:pt x="6268059" y="5498058"/>
                </a:lnTo>
                <a:lnTo>
                  <a:pt x="6268059" y="0"/>
                </a:lnTo>
                <a:lnTo>
                  <a:pt x="0" y="0"/>
                </a:lnTo>
                <a:close/>
              </a:path>
            </a:pathLst>
          </a:custGeom>
          <a:solidFill>
            <a:srgbClr val="F58220"/>
          </a:solidFill>
        </p:spPr>
        <p:txBody>
          <a:bodyPr wrap="square" lIns="0" tIns="0" rIns="0" bIns="0" rtlCol="0"/>
          <a:lstStyle/>
          <a:p>
            <a:endParaRPr dirty="0"/>
          </a:p>
        </p:txBody>
      </p:sp>
      <p:sp>
        <p:nvSpPr>
          <p:cNvPr id="18" name="bk object 18"/>
          <p:cNvSpPr/>
          <p:nvPr/>
        </p:nvSpPr>
        <p:spPr>
          <a:xfrm>
            <a:off x="3775493" y="0"/>
            <a:ext cx="4300207" cy="512972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1A1DF76-1D2F-4903-BFF1-83AF177B3AF1}" type="datetime1">
              <a:rPr lang="en-US" smtClean="0"/>
              <a:t>11/15/2020</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3193" cy="73660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 name="Holder 2"/>
          <p:cNvSpPr>
            <a:spLocks noGrp="1"/>
          </p:cNvSpPr>
          <p:nvPr>
            <p:ph type="title"/>
          </p:nvPr>
        </p:nvSpPr>
        <p:spPr>
          <a:xfrm>
            <a:off x="556248" y="227974"/>
            <a:ext cx="11085852" cy="406400"/>
          </a:xfrm>
          <a:prstGeom prst="rect">
            <a:avLst/>
          </a:prstGeom>
        </p:spPr>
        <p:txBody>
          <a:bodyPr wrap="square" lIns="0" tIns="0" rIns="0" bIns="0">
            <a:spAutoFit/>
          </a:bodyPr>
          <a:lstStyle>
            <a:lvl1pPr>
              <a:defRPr sz="2500" b="1" i="0">
                <a:solidFill>
                  <a:schemeClr val="bg1"/>
                </a:solidFill>
                <a:latin typeface="Arial"/>
                <a:cs typeface="Arial"/>
              </a:defRPr>
            </a:lvl1pPr>
          </a:lstStyle>
          <a:p>
            <a:endParaRPr/>
          </a:p>
        </p:txBody>
      </p:sp>
      <p:sp>
        <p:nvSpPr>
          <p:cNvPr id="3" name="Holder 3"/>
          <p:cNvSpPr>
            <a:spLocks noGrp="1"/>
          </p:cNvSpPr>
          <p:nvPr>
            <p:ph type="body" idx="1"/>
          </p:nvPr>
        </p:nvSpPr>
        <p:spPr>
          <a:xfrm>
            <a:off x="2494070" y="1753692"/>
            <a:ext cx="7210209" cy="13811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51DF11D0-8CE1-4DE3-8E6D-0BAA3D202435}" type="datetime1">
              <a:rPr lang="en-US" smtClean="0"/>
              <a:t>11/15/2020</a:t>
            </a:fld>
            <a:endParaRPr lang="en-US" dirty="0"/>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object 6"/>
          <p:cNvSpPr txBox="1"/>
          <p:nvPr/>
        </p:nvSpPr>
        <p:spPr>
          <a:xfrm>
            <a:off x="1130300" y="3140768"/>
            <a:ext cx="2221865" cy="1718356"/>
          </a:xfrm>
          <a:prstGeom prst="rect">
            <a:avLst/>
          </a:prstGeom>
        </p:spPr>
        <p:txBody>
          <a:bodyPr vert="horz" wrap="square" lIns="0" tIns="15240" rIns="0" bIns="0" rtlCol="0">
            <a:spAutoFit/>
          </a:bodyPr>
          <a:lstStyle/>
          <a:p>
            <a:pPr marL="12700">
              <a:lnSpc>
                <a:spcPct val="100000"/>
              </a:lnSpc>
              <a:spcBef>
                <a:spcPts val="120"/>
              </a:spcBef>
            </a:pPr>
            <a:r>
              <a:rPr lang="en-US" sz="2200" b="1" spc="15" dirty="0">
                <a:solidFill>
                  <a:srgbClr val="F58220"/>
                </a:solidFill>
                <a:latin typeface="Arial"/>
                <a:cs typeface="Arial"/>
              </a:rPr>
              <a:t>ANNUAL </a:t>
            </a:r>
            <a:r>
              <a:rPr lang="en-US" sz="2200" b="1" spc="10" dirty="0">
                <a:solidFill>
                  <a:srgbClr val="F58220"/>
                </a:solidFill>
                <a:latin typeface="Arial"/>
                <a:cs typeface="Arial"/>
              </a:rPr>
              <a:t> </a:t>
            </a:r>
            <a:r>
              <a:rPr sz="2200" b="1" spc="5" dirty="0">
                <a:solidFill>
                  <a:srgbClr val="F58220"/>
                </a:solidFill>
                <a:latin typeface="Arial"/>
                <a:cs typeface="Arial"/>
              </a:rPr>
              <a:t>2019/20</a:t>
            </a:r>
            <a:endParaRPr sz="2200" dirty="0">
              <a:latin typeface="Arial"/>
              <a:cs typeface="Arial"/>
            </a:endParaRPr>
          </a:p>
          <a:p>
            <a:pPr marL="12700" marR="5080">
              <a:lnSpc>
                <a:spcPct val="101000"/>
              </a:lnSpc>
            </a:pPr>
            <a:r>
              <a:rPr sz="2200" spc="10" dirty="0">
                <a:solidFill>
                  <a:srgbClr val="939598"/>
                </a:solidFill>
                <a:latin typeface="Arial"/>
                <a:cs typeface="Arial"/>
              </a:rPr>
              <a:t>PERFORMANCE  </a:t>
            </a:r>
            <a:r>
              <a:rPr sz="2200" spc="15" dirty="0">
                <a:solidFill>
                  <a:srgbClr val="939598"/>
                </a:solidFill>
                <a:latin typeface="Arial"/>
                <a:cs typeface="Arial"/>
              </a:rPr>
              <a:t>  </a:t>
            </a:r>
            <a:r>
              <a:rPr sz="2200" spc="5" dirty="0">
                <a:solidFill>
                  <a:srgbClr val="939598"/>
                </a:solidFill>
                <a:latin typeface="Arial"/>
                <a:cs typeface="Arial"/>
              </a:rPr>
              <a:t>REPORT  </a:t>
            </a:r>
            <a:r>
              <a:rPr sz="2200" spc="-15" dirty="0">
                <a:solidFill>
                  <a:srgbClr val="939598"/>
                </a:solidFill>
                <a:latin typeface="Arial"/>
                <a:cs typeface="Arial"/>
              </a:rPr>
              <a:t>PRESENTATION</a:t>
            </a:r>
            <a:endParaRPr sz="2200" dirty="0">
              <a:latin typeface="Arial"/>
              <a:cs typeface="Arial"/>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467" y="227974"/>
            <a:ext cx="5158105" cy="406400"/>
          </a:xfrm>
          <a:prstGeom prst="rect">
            <a:avLst/>
          </a:prstGeom>
        </p:spPr>
        <p:txBody>
          <a:bodyPr vert="horz" wrap="square" lIns="0" tIns="12700" rIns="0" bIns="0" rtlCol="0">
            <a:spAutoFit/>
          </a:bodyPr>
          <a:lstStyle/>
          <a:p>
            <a:pPr marL="12700">
              <a:lnSpc>
                <a:spcPct val="100000"/>
              </a:lnSpc>
              <a:spcBef>
                <a:spcPts val="100"/>
              </a:spcBef>
              <a:tabLst>
                <a:tab pos="2417445" algn="l"/>
              </a:tabLst>
            </a:pPr>
            <a:r>
              <a:rPr dirty="0"/>
              <a:t>PROGRAME </a:t>
            </a:r>
            <a:r>
              <a:rPr spc="-5" dirty="0"/>
              <a:t>1:	</a:t>
            </a:r>
            <a:r>
              <a:rPr spc="-20" dirty="0"/>
              <a:t>ADMINISTRATION</a:t>
            </a:r>
          </a:p>
        </p:txBody>
      </p:sp>
      <p:graphicFrame>
        <p:nvGraphicFramePr>
          <p:cNvPr id="6" name="Table 5">
            <a:extLst>
              <a:ext uri="{FF2B5EF4-FFF2-40B4-BE49-F238E27FC236}">
                <a16:creationId xmlns:a16="http://schemas.microsoft.com/office/drawing/2014/main" id="{5253E897-01D5-9F4E-BA0E-FC64E2D2C389}"/>
              </a:ext>
            </a:extLst>
          </p:cNvPr>
          <p:cNvGraphicFramePr>
            <a:graphicFrameLocks noGrp="1"/>
          </p:cNvGraphicFramePr>
          <p:nvPr>
            <p:extLst>
              <p:ext uri="{D42A27DB-BD31-4B8C-83A1-F6EECF244321}">
                <p14:modId xmlns:p14="http://schemas.microsoft.com/office/powerpoint/2010/main" val="404323750"/>
              </p:ext>
            </p:extLst>
          </p:nvPr>
        </p:nvGraphicFramePr>
        <p:xfrm>
          <a:off x="1129835" y="908842"/>
          <a:ext cx="9677401" cy="1300958"/>
        </p:xfrm>
        <a:graphic>
          <a:graphicData uri="http://schemas.openxmlformats.org/drawingml/2006/table">
            <a:tbl>
              <a:tblPr firstRow="1" bandRow="1">
                <a:tableStyleId>{93296810-A885-4BE3-A3E7-6D5BEEA58F35}</a:tableStyleId>
              </a:tblPr>
              <a:tblGrid>
                <a:gridCol w="4140203">
                  <a:extLst>
                    <a:ext uri="{9D8B030D-6E8A-4147-A177-3AD203B41FA5}">
                      <a16:colId xmlns:a16="http://schemas.microsoft.com/office/drawing/2014/main" val="3325999913"/>
                    </a:ext>
                  </a:extLst>
                </a:gridCol>
                <a:gridCol w="2768599">
                  <a:extLst>
                    <a:ext uri="{9D8B030D-6E8A-4147-A177-3AD203B41FA5}">
                      <a16:colId xmlns:a16="http://schemas.microsoft.com/office/drawing/2014/main" val="2457089651"/>
                    </a:ext>
                  </a:extLst>
                </a:gridCol>
                <a:gridCol w="2768599">
                  <a:extLst>
                    <a:ext uri="{9D8B030D-6E8A-4147-A177-3AD203B41FA5}">
                      <a16:colId xmlns:a16="http://schemas.microsoft.com/office/drawing/2014/main" val="3257609850"/>
                    </a:ext>
                  </a:extLst>
                </a:gridCol>
              </a:tblGrid>
              <a:tr h="248464">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Targets</a:t>
                      </a:r>
                    </a:p>
                    <a:p>
                      <a:pPr algn="ctr"/>
                      <a:endParaRPr lang="en-US" sz="1400" b="1"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9340732"/>
                  </a:ext>
                </a:extLst>
              </a:tr>
              <a:tr h="477998">
                <a:tc>
                  <a:txBody>
                    <a:bodyPr/>
                    <a:lstStyle/>
                    <a:p>
                      <a:pPr algn="ctr"/>
                      <a:r>
                        <a:rPr lang="en-US" sz="1400" dirty="0">
                          <a:latin typeface="Arial" panose="020B0604020202020204" pitchFamily="34" charset="0"/>
                          <a:cs typeface="Arial" panose="020B0604020202020204" pitchFamily="34" charset="0"/>
                        </a:rPr>
                        <a:t>Total Targets</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Targets Achieved</a:t>
                      </a:r>
                      <a:endParaRPr lang="en-US" sz="1400" b="1" dirty="0">
                        <a:latin typeface="Arial" panose="020B0604020202020204" pitchFamily="34" charset="0"/>
                        <a:cs typeface="Arial" panose="020B0604020202020204" pitchFamily="34" charset="0"/>
                      </a:endParaRPr>
                    </a:p>
                  </a:txBody>
                  <a:tcPr/>
                </a:tc>
                <a:tc>
                  <a:txBody>
                    <a:bodyPr/>
                    <a:lstStyle/>
                    <a:p>
                      <a:pPr algn="ctr"/>
                      <a:r>
                        <a:rPr lang="en-US" sz="1400" dirty="0">
                          <a:latin typeface="Arial" panose="020B0604020202020204" pitchFamily="34" charset="0"/>
                          <a:cs typeface="Arial" panose="020B0604020202020204" pitchFamily="34" charset="0"/>
                        </a:rPr>
                        <a:t>Targets Not achieved</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19479055"/>
                  </a:ext>
                </a:extLst>
              </a:tr>
              <a:tr h="248464">
                <a:tc>
                  <a:txBody>
                    <a:bodyPr/>
                    <a:lstStyle/>
                    <a:p>
                      <a:pPr algn="ctr"/>
                      <a:r>
                        <a:rPr lang="en-US" sz="1400" dirty="0">
                          <a:latin typeface="Arial" panose="020B0604020202020204" pitchFamily="34" charset="0"/>
                          <a:cs typeface="Arial" panose="020B0604020202020204" pitchFamily="34" charset="0"/>
                        </a:rPr>
                        <a:t>14</a:t>
                      </a:r>
                    </a:p>
                  </a:txBody>
                  <a:tcPr/>
                </a:tc>
                <a:tc>
                  <a:txBody>
                    <a:bodyPr/>
                    <a:lstStyle/>
                    <a:p>
                      <a:pPr algn="ctr"/>
                      <a:r>
                        <a:rPr lang="en-US" sz="1400" dirty="0">
                          <a:latin typeface="Arial" panose="020B0604020202020204" pitchFamily="34" charset="0"/>
                          <a:cs typeface="Arial" panose="020B0604020202020204" pitchFamily="34" charset="0"/>
                        </a:rPr>
                        <a:t>12</a:t>
                      </a:r>
                    </a:p>
                  </a:txBody>
                  <a:tcPr/>
                </a:tc>
                <a:tc>
                  <a:txBody>
                    <a:bodyPr/>
                    <a:lstStyle/>
                    <a:p>
                      <a:pPr algn="ctr"/>
                      <a:r>
                        <a:rPr lang="en-US" sz="14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4199750104"/>
                  </a:ext>
                </a:extLst>
              </a:tr>
            </a:tbl>
          </a:graphicData>
        </a:graphic>
      </p:graphicFrame>
      <p:graphicFrame>
        <p:nvGraphicFramePr>
          <p:cNvPr id="9" name="Content Placeholder 11">
            <a:extLst>
              <a:ext uri="{FF2B5EF4-FFF2-40B4-BE49-F238E27FC236}">
                <a16:creationId xmlns:a16="http://schemas.microsoft.com/office/drawing/2014/main" id="{CFEEF403-9709-7443-BF70-81193E20A2C5}"/>
              </a:ext>
            </a:extLst>
          </p:cNvPr>
          <p:cNvGraphicFramePr>
            <a:graphicFrameLocks/>
          </p:cNvGraphicFramePr>
          <p:nvPr>
            <p:extLst>
              <p:ext uri="{D42A27DB-BD31-4B8C-83A1-F6EECF244321}">
                <p14:modId xmlns:p14="http://schemas.microsoft.com/office/powerpoint/2010/main" val="1329241578"/>
              </p:ext>
            </p:extLst>
          </p:nvPr>
        </p:nvGraphicFramePr>
        <p:xfrm>
          <a:off x="2133600" y="2484268"/>
          <a:ext cx="7391400" cy="368793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467" y="227974"/>
            <a:ext cx="5158105" cy="406400"/>
          </a:xfrm>
          <a:prstGeom prst="rect">
            <a:avLst/>
          </a:prstGeom>
        </p:spPr>
        <p:txBody>
          <a:bodyPr vert="horz" wrap="square" lIns="0" tIns="12700" rIns="0" bIns="0" rtlCol="0">
            <a:spAutoFit/>
          </a:bodyPr>
          <a:lstStyle/>
          <a:p>
            <a:pPr marL="12700">
              <a:lnSpc>
                <a:spcPct val="100000"/>
              </a:lnSpc>
              <a:spcBef>
                <a:spcPts val="100"/>
              </a:spcBef>
              <a:tabLst>
                <a:tab pos="2417445" algn="l"/>
              </a:tabLst>
            </a:pPr>
            <a:r>
              <a:rPr dirty="0"/>
              <a:t>PROGRAME </a:t>
            </a:r>
            <a:r>
              <a:rPr spc="-5" dirty="0"/>
              <a:t>1:	</a:t>
            </a:r>
            <a:r>
              <a:rPr spc="-20" dirty="0"/>
              <a:t>ADMINISTRATION</a:t>
            </a:r>
          </a:p>
        </p:txBody>
      </p:sp>
      <p:graphicFrame>
        <p:nvGraphicFramePr>
          <p:cNvPr id="4" name="Table 3">
            <a:extLst>
              <a:ext uri="{FF2B5EF4-FFF2-40B4-BE49-F238E27FC236}">
                <a16:creationId xmlns:a16="http://schemas.microsoft.com/office/drawing/2014/main" id="{39758D16-8180-2B4C-9921-C60CA353E208}"/>
              </a:ext>
            </a:extLst>
          </p:cNvPr>
          <p:cNvGraphicFramePr>
            <a:graphicFrameLocks noGrp="1"/>
          </p:cNvGraphicFramePr>
          <p:nvPr>
            <p:extLst>
              <p:ext uri="{D42A27DB-BD31-4B8C-83A1-F6EECF244321}">
                <p14:modId xmlns:p14="http://schemas.microsoft.com/office/powerpoint/2010/main" val="2008161293"/>
              </p:ext>
            </p:extLst>
          </p:nvPr>
        </p:nvGraphicFramePr>
        <p:xfrm>
          <a:off x="76719" y="838200"/>
          <a:ext cx="12039599" cy="5091838"/>
        </p:xfrm>
        <a:graphic>
          <a:graphicData uri="http://schemas.openxmlformats.org/drawingml/2006/table">
            <a:tbl>
              <a:tblPr firstRow="1" bandRow="1">
                <a:tableStyleId>{93296810-A885-4BE3-A3E7-6D5BEEA58F35}</a:tableStyleId>
              </a:tblPr>
              <a:tblGrid>
                <a:gridCol w="3126082">
                  <a:extLst>
                    <a:ext uri="{9D8B030D-6E8A-4147-A177-3AD203B41FA5}">
                      <a16:colId xmlns:a16="http://schemas.microsoft.com/office/drawing/2014/main" val="3849669191"/>
                    </a:ext>
                  </a:extLst>
                </a:gridCol>
                <a:gridCol w="3126082">
                  <a:extLst>
                    <a:ext uri="{9D8B030D-6E8A-4147-A177-3AD203B41FA5}">
                      <a16:colId xmlns:a16="http://schemas.microsoft.com/office/drawing/2014/main" val="57961603"/>
                    </a:ext>
                  </a:extLst>
                </a:gridCol>
                <a:gridCol w="5787435">
                  <a:extLst>
                    <a:ext uri="{9D8B030D-6E8A-4147-A177-3AD203B41FA5}">
                      <a16:colId xmlns:a16="http://schemas.microsoft.com/office/drawing/2014/main" val="1760309657"/>
                    </a:ext>
                  </a:extLst>
                </a:gridCol>
              </a:tblGrid>
              <a:tr h="304800">
                <a:tc gridSpan="3">
                  <a:txBody>
                    <a:bodyPr/>
                    <a:lstStyle/>
                    <a:p>
                      <a:pPr algn="ctr"/>
                      <a:r>
                        <a:rPr lang="en-US" sz="1200" b="1" kern="1200" baseline="0" dirty="0">
                          <a:solidFill>
                            <a:schemeClr val="dk1"/>
                          </a:solidFill>
                          <a:effectLst/>
                          <a:latin typeface="Arial" panose="020B0604020202020204" pitchFamily="34" charset="0"/>
                          <a:ea typeface="+mn-ea"/>
                          <a:cs typeface="Arial" panose="020B0604020202020204" pitchFamily="34" charset="0"/>
                        </a:rPr>
                        <a:t>Not Achieved Targets</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17089408"/>
                  </a:ext>
                </a:extLst>
              </a:tr>
              <a:tr h="346121">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Achievement</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615460047"/>
                  </a:ext>
                </a:extLst>
              </a:tr>
              <a:tr h="3433220">
                <a:tc>
                  <a:txBody>
                    <a:bodyPr/>
                    <a:lstStyle/>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1.</a:t>
                      </a:r>
                      <a:r>
                        <a:rPr lang="en-US" sz="1100" baseline="0" dirty="0">
                          <a:effectLst/>
                          <a:latin typeface="Arial" panose="020B0604020202020204" pitchFamily="34" charset="0"/>
                          <a:ea typeface="Calibri" panose="020F0502020204030204" pitchFamily="34" charset="0"/>
                          <a:cs typeface="Arial" panose="020B0604020202020204" pitchFamily="34" charset="0"/>
                        </a:rPr>
                        <a:t> </a:t>
                      </a:r>
                      <a:r>
                        <a:rPr lang="en-US" sz="1100" dirty="0">
                          <a:effectLst/>
                          <a:latin typeface="Arial" panose="020B0604020202020204" pitchFamily="34" charset="0"/>
                          <a:ea typeface="Calibri" panose="020F0502020204030204" pitchFamily="34" charset="0"/>
                          <a:cs typeface="Arial" panose="020B0604020202020204" pitchFamily="34" charset="0"/>
                        </a:rPr>
                        <a:t>Percentage of designated employees submitting financial disclosures</a:t>
                      </a:r>
                    </a:p>
                  </a:txBody>
                  <a:tcPr marL="0" marR="0" marT="0" marB="0"/>
                </a:tc>
                <a:tc>
                  <a:txBody>
                    <a:bodyPr/>
                    <a:lstStyle/>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100% compliance in submission of financial interests by all designated employees within the specified time frames</a:t>
                      </a:r>
                    </a:p>
                  </a:txBody>
                  <a:tcPr marL="0" marR="0" marT="0" marB="0"/>
                </a:tc>
                <a:tc>
                  <a:txBody>
                    <a:bodyPr/>
                    <a:lstStyle/>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94% SMS category submission of financial disclosures within the specified time frame. (85/90*100=94%)</a:t>
                      </a:r>
                    </a:p>
                    <a:p>
                      <a:pPr marL="57150" marR="0" fontAlgn="ctr">
                        <a:lnSpc>
                          <a:spcPct val="115000"/>
                        </a:lnSpc>
                        <a:spcBef>
                          <a:spcPts val="0"/>
                        </a:spcBef>
                        <a:spcAft>
                          <a:spcPts val="2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92% MMS Level 12 / OSD submission of financial disclosures within the specified time frame. </a:t>
                      </a:r>
                    </a:p>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(62/67*100=92%)</a:t>
                      </a:r>
                    </a:p>
                    <a:p>
                      <a:pPr marL="57150" marR="0" fontAlgn="ctr">
                        <a:lnSpc>
                          <a:spcPct val="115000"/>
                        </a:lnSpc>
                        <a:spcBef>
                          <a:spcPts val="0"/>
                        </a:spcBef>
                        <a:spcAft>
                          <a:spcPts val="2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100% of eligible SCM/Finance designated employees submitted their financial disclosures within the specified time frame. </a:t>
                      </a:r>
                    </a:p>
                    <a:p>
                      <a:pPr marL="57150" marR="0" fontAlgn="ctr">
                        <a:lnSpc>
                          <a:spcPct val="115000"/>
                        </a:lnSpc>
                        <a:spcBef>
                          <a:spcPts val="0"/>
                        </a:spcBef>
                        <a:spcAft>
                          <a:spcPts val="2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100% MMS Level 11 submission of financial disclosures within the specified time frame</a:t>
                      </a:r>
                    </a:p>
                    <a:p>
                      <a:pPr marL="57150" marR="0" fontAlgn="ctr">
                        <a:lnSpc>
                          <a:spcPct val="115000"/>
                        </a:lnSpc>
                        <a:spcBef>
                          <a:spcPts val="0"/>
                        </a:spcBef>
                        <a:spcAft>
                          <a:spcPts val="20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Five officials from both (SMS and MMS Level 12) did not comply with the submission deadline</a:t>
                      </a:r>
                    </a:p>
                    <a:p>
                      <a:pPr marL="57150" marR="0" fontAlgn="ctr">
                        <a:lnSpc>
                          <a:spcPct val="115000"/>
                        </a:lnSpc>
                        <a:spcBef>
                          <a:spcPts val="0"/>
                        </a:spcBef>
                        <a:spcAft>
                          <a:spcPts val="200"/>
                        </a:spcAft>
                      </a:pPr>
                      <a:r>
                        <a:rPr lang="en-US" sz="1100" dirty="0">
                          <a:effectLst/>
                          <a:latin typeface="Arial" panose="020B0604020202020204" pitchFamily="34" charset="0"/>
                          <a:ea typeface="Calibri" panose="020F0502020204030204" pitchFamily="34" charset="0"/>
                          <a:cs typeface="Arial" panose="020B0604020202020204" pitchFamily="34" charset="0"/>
                        </a:rPr>
                        <a:t>Disciplinary measure  instituted against the officials</a:t>
                      </a:r>
                    </a:p>
                  </a:txBody>
                  <a:tcPr marL="17780" marR="17780" marT="71755" marB="71755">
                    <a:solidFill>
                      <a:srgbClr val="FF0000"/>
                    </a:solidFill>
                  </a:tcPr>
                </a:tc>
                <a:extLst>
                  <a:ext uri="{0D108BD9-81ED-4DB2-BD59-A6C34878D82A}">
                    <a16:rowId xmlns:a16="http://schemas.microsoft.com/office/drawing/2014/main" val="1115408407"/>
                  </a:ext>
                </a:extLst>
              </a:tr>
              <a:tr h="1007697">
                <a:tc>
                  <a:txBody>
                    <a:bodyPr/>
                    <a:lstStyle/>
                    <a:p>
                      <a:r>
                        <a:rPr kumimoji="0" lang="en-US" sz="1100" kern="1200" dirty="0">
                          <a:solidFill>
                            <a:schemeClr val="dk1"/>
                          </a:solidFill>
                          <a:latin typeface="Arial" panose="020B0604020202020204" pitchFamily="34" charset="0"/>
                          <a:ea typeface="+mn-ea"/>
                          <a:cs typeface="Arial" panose="020B0604020202020204" pitchFamily="34" charset="0"/>
                        </a:rPr>
                        <a:t>2. Percentage of funded posts filled</a:t>
                      </a:r>
                    </a:p>
                  </a:txBody>
                  <a:tcPr/>
                </a:tc>
                <a:tc>
                  <a:txBody>
                    <a:bodyPr/>
                    <a:lstStyle/>
                    <a:p>
                      <a:r>
                        <a:rPr kumimoji="0" lang="en-US" sz="1100" kern="1200" dirty="0">
                          <a:solidFill>
                            <a:schemeClr val="dk1"/>
                          </a:solidFill>
                          <a:latin typeface="Arial" panose="020B0604020202020204" pitchFamily="34" charset="0"/>
                          <a:ea typeface="+mn-ea"/>
                          <a:cs typeface="Arial" panose="020B0604020202020204" pitchFamily="34" charset="0"/>
                        </a:rPr>
                        <a:t>10% or less on average vacancy rate over the quarter</a:t>
                      </a:r>
                    </a:p>
                  </a:txBody>
                  <a:tcPr/>
                </a:tc>
                <a:tc>
                  <a:txBody>
                    <a:bodyPr/>
                    <a:lstStyle/>
                    <a:p>
                      <a:pPr marL="57150" marR="0" indent="0" fontAlgn="ctr">
                        <a:lnSpc>
                          <a:spcPct val="115000"/>
                        </a:lnSpc>
                        <a:spcBef>
                          <a:spcPts val="0"/>
                        </a:spcBef>
                        <a:spcAft>
                          <a:spcPts val="200"/>
                        </a:spcAft>
                        <a:buFont typeface="Wingdings" panose="05000000000000000000" pitchFamily="2" charset="2"/>
                        <a:buNone/>
                      </a:pPr>
                      <a:r>
                        <a:rPr kumimoji="0" lang="en-US" sz="1100" kern="1200" dirty="0">
                          <a:solidFill>
                            <a:schemeClr val="dk1"/>
                          </a:solidFill>
                          <a:latin typeface="Arial" panose="020B0604020202020204" pitchFamily="34" charset="0"/>
                          <a:ea typeface="+mn-ea"/>
                          <a:cs typeface="Arial" panose="020B0604020202020204" pitchFamily="34" charset="0"/>
                        </a:rPr>
                        <a:t>The average vacancy rate for the quarter is 11,5%</a:t>
                      </a:r>
                    </a:p>
                    <a:p>
                      <a:pPr marL="57150" marR="0" indent="0" fontAlgn="ctr">
                        <a:lnSpc>
                          <a:spcPct val="115000"/>
                        </a:lnSpc>
                        <a:spcBef>
                          <a:spcPts val="0"/>
                        </a:spcBef>
                        <a:spcAft>
                          <a:spcPts val="200"/>
                        </a:spcAft>
                        <a:buFont typeface="Wingdings" panose="05000000000000000000" pitchFamily="2" charset="2"/>
                        <a:buNone/>
                      </a:pPr>
                      <a:endParaRPr kumimoji="0" lang="en-US" sz="1100" kern="1200" dirty="0">
                        <a:solidFill>
                          <a:schemeClr val="dk1"/>
                        </a:solidFill>
                        <a:latin typeface="Arial" panose="020B0604020202020204" pitchFamily="34" charset="0"/>
                        <a:ea typeface="+mn-ea"/>
                        <a:cs typeface="Arial" panose="020B0604020202020204" pitchFamily="34" charset="0"/>
                      </a:endParaRPr>
                    </a:p>
                    <a:p>
                      <a:pPr marL="57150" marR="0" indent="0" fontAlgn="ctr">
                        <a:lnSpc>
                          <a:spcPct val="115000"/>
                        </a:lnSpc>
                        <a:spcBef>
                          <a:spcPts val="0"/>
                        </a:spcBef>
                        <a:spcAft>
                          <a:spcPts val="200"/>
                        </a:spcAft>
                        <a:buFont typeface="Wingdings" panose="05000000000000000000" pitchFamily="2" charset="2"/>
                        <a:buNone/>
                      </a:pPr>
                      <a:r>
                        <a:rPr kumimoji="0" lang="en-US" sz="1100" kern="1200" dirty="0">
                          <a:solidFill>
                            <a:schemeClr val="dk1"/>
                          </a:solidFill>
                          <a:latin typeface="Arial" panose="020B0604020202020204" pitchFamily="34" charset="0"/>
                          <a:ea typeface="+mn-ea"/>
                          <a:cs typeface="Arial" panose="020B0604020202020204" pitchFamily="34" charset="0"/>
                        </a:rPr>
                        <a:t>A recruitment plan to fast track the filling of the vacancies is being implemented Newly created posts and vacancies that became vacant </a:t>
                      </a:r>
                    </a:p>
                  </a:txBody>
                  <a:tcPr marL="17780" marR="17780" marT="71755" marB="71755">
                    <a:solidFill>
                      <a:srgbClr val="FF0000"/>
                    </a:solidFill>
                  </a:tcPr>
                </a:tc>
                <a:extLst>
                  <a:ext uri="{0D108BD9-81ED-4DB2-BD59-A6C34878D82A}">
                    <a16:rowId xmlns:a16="http://schemas.microsoft.com/office/drawing/2014/main" val="12133399"/>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467" y="227974"/>
            <a:ext cx="5158105" cy="406400"/>
          </a:xfrm>
          <a:prstGeom prst="rect">
            <a:avLst/>
          </a:prstGeom>
        </p:spPr>
        <p:txBody>
          <a:bodyPr vert="horz" wrap="square" lIns="0" tIns="12700" rIns="0" bIns="0" rtlCol="0">
            <a:spAutoFit/>
          </a:bodyPr>
          <a:lstStyle/>
          <a:p>
            <a:pPr marL="12700">
              <a:lnSpc>
                <a:spcPct val="100000"/>
              </a:lnSpc>
              <a:spcBef>
                <a:spcPts val="100"/>
              </a:spcBef>
              <a:tabLst>
                <a:tab pos="2417445" algn="l"/>
              </a:tabLst>
            </a:pPr>
            <a:r>
              <a:rPr dirty="0"/>
              <a:t>PROGRAME </a:t>
            </a:r>
            <a:r>
              <a:rPr spc="-5" dirty="0"/>
              <a:t>1:	</a:t>
            </a:r>
            <a:r>
              <a:rPr spc="-20" dirty="0"/>
              <a:t>ADMINISTRATION</a:t>
            </a:r>
          </a:p>
        </p:txBody>
      </p:sp>
      <p:graphicFrame>
        <p:nvGraphicFramePr>
          <p:cNvPr id="4" name="Table 3">
            <a:extLst>
              <a:ext uri="{FF2B5EF4-FFF2-40B4-BE49-F238E27FC236}">
                <a16:creationId xmlns:a16="http://schemas.microsoft.com/office/drawing/2014/main" id="{39758D16-8180-2B4C-9921-C60CA353E208}"/>
              </a:ext>
            </a:extLst>
          </p:cNvPr>
          <p:cNvGraphicFramePr>
            <a:graphicFrameLocks noGrp="1"/>
          </p:cNvGraphicFramePr>
          <p:nvPr>
            <p:extLst>
              <p:ext uri="{D42A27DB-BD31-4B8C-83A1-F6EECF244321}">
                <p14:modId xmlns:p14="http://schemas.microsoft.com/office/powerpoint/2010/main" val="353128047"/>
              </p:ext>
            </p:extLst>
          </p:nvPr>
        </p:nvGraphicFramePr>
        <p:xfrm>
          <a:off x="76719" y="838200"/>
          <a:ext cx="11581881" cy="2248152"/>
        </p:xfrm>
        <a:graphic>
          <a:graphicData uri="http://schemas.openxmlformats.org/drawingml/2006/table">
            <a:tbl>
              <a:tblPr firstRow="1" bandRow="1">
                <a:tableStyleId>{93296810-A885-4BE3-A3E7-6D5BEEA58F35}</a:tableStyleId>
              </a:tblPr>
              <a:tblGrid>
                <a:gridCol w="4061910">
                  <a:extLst>
                    <a:ext uri="{9D8B030D-6E8A-4147-A177-3AD203B41FA5}">
                      <a16:colId xmlns:a16="http://schemas.microsoft.com/office/drawing/2014/main" val="3849669191"/>
                    </a:ext>
                  </a:extLst>
                </a:gridCol>
                <a:gridCol w="7519971">
                  <a:extLst>
                    <a:ext uri="{9D8B030D-6E8A-4147-A177-3AD203B41FA5}">
                      <a16:colId xmlns:a16="http://schemas.microsoft.com/office/drawing/2014/main" val="1760309657"/>
                    </a:ext>
                  </a:extLst>
                </a:gridCol>
              </a:tblGrid>
              <a:tr h="304800">
                <a:tc gridSpan="2">
                  <a:txBody>
                    <a:bodyPr/>
                    <a:lstStyle/>
                    <a:p>
                      <a:pPr algn="ctr"/>
                      <a:r>
                        <a:rPr lang="en-US" sz="1200" b="1" kern="1200" baseline="0" dirty="0">
                          <a:solidFill>
                            <a:schemeClr val="dk1"/>
                          </a:solidFill>
                          <a:effectLst/>
                          <a:latin typeface="Arial" panose="020B0604020202020204" pitchFamily="34" charset="0"/>
                          <a:ea typeface="+mn-ea"/>
                          <a:cs typeface="Arial" panose="020B0604020202020204" pitchFamily="34" charset="0"/>
                        </a:rPr>
                        <a:t>Status of the </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17089408"/>
                  </a:ext>
                </a:extLst>
              </a:tr>
              <a:tr h="346121">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Achievement</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615460047"/>
                  </a:ext>
                </a:extLst>
              </a:tr>
              <a:tr h="187279">
                <a:tc>
                  <a:txBody>
                    <a:bodyPr/>
                    <a:lstStyle/>
                    <a:p>
                      <a:pPr marL="57150" marR="0" fontAlgn="ctr">
                        <a:lnSpc>
                          <a:spcPct val="115000"/>
                        </a:lnSpc>
                        <a:spcBef>
                          <a:spcPts val="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r>
                        <a:rPr lang="en-US" sz="1200" baseline="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Percentage of designated employees submitting financial disclosures</a:t>
                      </a:r>
                    </a:p>
                  </a:txBody>
                  <a:tcPr marL="0" marR="0" marT="0" marB="0"/>
                </a:tc>
                <a:tc>
                  <a:txBody>
                    <a:bodyPr/>
                    <a:lstStyle/>
                    <a:p>
                      <a:pPr marL="57150" marR="0" indent="0" defTabSz="914400" eaLnBrk="1" fontAlgn="ctr" latinLnBrk="0" hangingPunct="1">
                        <a:lnSpc>
                          <a:spcPct val="115000"/>
                        </a:lnSpc>
                        <a:spcBef>
                          <a:spcPts val="0"/>
                        </a:spcBef>
                        <a:spcAft>
                          <a:spcPts val="20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target</a:t>
                      </a:r>
                      <a:r>
                        <a:rPr lang="en-US" sz="1200" baseline="0" dirty="0">
                          <a:effectLst/>
                          <a:latin typeface="Arial" panose="020B0604020202020204" pitchFamily="34" charset="0"/>
                          <a:ea typeface="Calibri" panose="020F0502020204030204" pitchFamily="34" charset="0"/>
                          <a:cs typeface="Arial" panose="020B0604020202020204" pitchFamily="34" charset="0"/>
                        </a:rPr>
                        <a:t> has since been achieved. Officials who failed to comply on time were issued with written warnings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57150" marR="0" fontAlgn="ctr">
                        <a:lnSpc>
                          <a:spcPct val="115000"/>
                        </a:lnSpc>
                        <a:spcBef>
                          <a:spcPts val="0"/>
                        </a:spcBef>
                        <a:spcAft>
                          <a:spcPts val="2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71755" marB="71755">
                    <a:solidFill>
                      <a:schemeClr val="bg2">
                        <a:lumMod val="75000"/>
                      </a:schemeClr>
                    </a:solidFill>
                  </a:tcPr>
                </a:tc>
                <a:extLst>
                  <a:ext uri="{0D108BD9-81ED-4DB2-BD59-A6C34878D82A}">
                    <a16:rowId xmlns:a16="http://schemas.microsoft.com/office/drawing/2014/main" val="1115408407"/>
                  </a:ext>
                </a:extLst>
              </a:tr>
              <a:tr h="1007697">
                <a:tc>
                  <a:txBody>
                    <a:bodyPr/>
                    <a:lstStyle/>
                    <a:p>
                      <a:r>
                        <a:rPr kumimoji="0" lang="en-US" sz="1200" kern="1200" dirty="0">
                          <a:solidFill>
                            <a:schemeClr val="dk1"/>
                          </a:solidFill>
                          <a:latin typeface="Arial" panose="020B0604020202020204" pitchFamily="34" charset="0"/>
                          <a:ea typeface="+mn-ea"/>
                          <a:cs typeface="Arial" panose="020B0604020202020204" pitchFamily="34" charset="0"/>
                        </a:rPr>
                        <a:t>2. Percentage of funded posts filled</a:t>
                      </a:r>
                    </a:p>
                  </a:txBody>
                  <a:tcPr/>
                </a:tc>
                <a:tc>
                  <a:txBody>
                    <a:bodyPr/>
                    <a:lstStyle/>
                    <a:p>
                      <a:pPr marL="57150" marR="0" indent="0" defTabSz="914400" eaLnBrk="1" fontAlgn="ctr" latinLnBrk="0" hangingPunct="1">
                        <a:lnSpc>
                          <a:spcPct val="115000"/>
                        </a:lnSpc>
                        <a:spcBef>
                          <a:spcPts val="0"/>
                        </a:spcBef>
                        <a:spcAft>
                          <a:spcPts val="200"/>
                        </a:spcAft>
                        <a:buClrTx/>
                        <a:buSzTx/>
                        <a:buFont typeface="Wingdings" panose="05000000000000000000" pitchFamily="2" charset="2"/>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target</a:t>
                      </a:r>
                      <a:r>
                        <a:rPr lang="en-US" sz="1200" baseline="0" dirty="0">
                          <a:effectLst/>
                          <a:latin typeface="Arial" panose="020B0604020202020204" pitchFamily="34" charset="0"/>
                          <a:ea typeface="Calibri" panose="020F0502020204030204" pitchFamily="34" charset="0"/>
                          <a:cs typeface="Arial" panose="020B0604020202020204" pitchFamily="34" charset="0"/>
                        </a:rPr>
                        <a:t> has since been achieved. Currently the vacancy rate is at 5.4% of all funded vacancies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57150" marR="0" indent="0" fontAlgn="ctr">
                        <a:lnSpc>
                          <a:spcPct val="115000"/>
                        </a:lnSpc>
                        <a:spcBef>
                          <a:spcPts val="0"/>
                        </a:spcBef>
                        <a:spcAft>
                          <a:spcPts val="200"/>
                        </a:spcAft>
                        <a:buFont typeface="Wingdings" panose="05000000000000000000" pitchFamily="2" charset="2"/>
                        <a:buNone/>
                      </a:pPr>
                      <a:endParaRPr kumimoji="0" lang="en-US" sz="1200" kern="1200" dirty="0">
                        <a:solidFill>
                          <a:schemeClr val="dk1"/>
                        </a:solidFill>
                        <a:latin typeface="Arial" panose="020B0604020202020204" pitchFamily="34" charset="0"/>
                        <a:ea typeface="+mn-ea"/>
                        <a:cs typeface="Arial" panose="020B0604020202020204" pitchFamily="34" charset="0"/>
                      </a:endParaRPr>
                    </a:p>
                  </a:txBody>
                  <a:tcPr marL="17780" marR="17780" marT="71755" marB="71755">
                    <a:solidFill>
                      <a:schemeClr val="bg2">
                        <a:lumMod val="75000"/>
                      </a:schemeClr>
                    </a:solidFill>
                  </a:tcPr>
                </a:tc>
                <a:extLst>
                  <a:ext uri="{0D108BD9-81ED-4DB2-BD59-A6C34878D82A}">
                    <a16:rowId xmlns:a16="http://schemas.microsoft.com/office/drawing/2014/main" val="12133399"/>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12</a:t>
            </a:fld>
            <a:endParaRPr lang="en-US" dirty="0"/>
          </a:p>
        </p:txBody>
      </p:sp>
    </p:spTree>
    <p:extLst>
      <p:ext uri="{BB962C8B-B14F-4D97-AF65-F5344CB8AC3E}">
        <p14:creationId xmlns:p14="http://schemas.microsoft.com/office/powerpoint/2010/main" val="131561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467" y="227974"/>
            <a:ext cx="5158105" cy="406400"/>
          </a:xfrm>
          <a:prstGeom prst="rect">
            <a:avLst/>
          </a:prstGeom>
        </p:spPr>
        <p:txBody>
          <a:bodyPr vert="horz" wrap="square" lIns="0" tIns="12700" rIns="0" bIns="0" rtlCol="0">
            <a:spAutoFit/>
          </a:bodyPr>
          <a:lstStyle/>
          <a:p>
            <a:pPr marL="12700">
              <a:lnSpc>
                <a:spcPct val="100000"/>
              </a:lnSpc>
              <a:spcBef>
                <a:spcPts val="100"/>
              </a:spcBef>
              <a:tabLst>
                <a:tab pos="2417445" algn="l"/>
              </a:tabLst>
            </a:pPr>
            <a:r>
              <a:rPr dirty="0"/>
              <a:t>PROGRAME </a:t>
            </a:r>
            <a:r>
              <a:rPr spc="-5" dirty="0"/>
              <a:t>1:	</a:t>
            </a:r>
            <a:r>
              <a:rPr spc="-20" dirty="0"/>
              <a:t>ADMINISTRATION</a:t>
            </a:r>
          </a:p>
        </p:txBody>
      </p:sp>
      <p:graphicFrame>
        <p:nvGraphicFramePr>
          <p:cNvPr id="4" name="Table 3">
            <a:extLst>
              <a:ext uri="{FF2B5EF4-FFF2-40B4-BE49-F238E27FC236}">
                <a16:creationId xmlns:a16="http://schemas.microsoft.com/office/drawing/2014/main" id="{39758D16-8180-2B4C-9921-C60CA353E208}"/>
              </a:ext>
            </a:extLst>
          </p:cNvPr>
          <p:cNvGraphicFramePr>
            <a:graphicFrameLocks noGrp="1"/>
          </p:cNvGraphicFramePr>
          <p:nvPr>
            <p:extLst>
              <p:ext uri="{D42A27DB-BD31-4B8C-83A1-F6EECF244321}">
                <p14:modId xmlns:p14="http://schemas.microsoft.com/office/powerpoint/2010/main" val="73310768"/>
              </p:ext>
            </p:extLst>
          </p:nvPr>
        </p:nvGraphicFramePr>
        <p:xfrm>
          <a:off x="152399" y="838200"/>
          <a:ext cx="11811002" cy="5281551"/>
        </p:xfrm>
        <a:graphic>
          <a:graphicData uri="http://schemas.openxmlformats.org/drawingml/2006/table">
            <a:tbl>
              <a:tblPr firstRow="1" bandRow="1">
                <a:tableStyleId>{93296810-A885-4BE3-A3E7-6D5BEEA58F35}</a:tableStyleId>
              </a:tblPr>
              <a:tblGrid>
                <a:gridCol w="3066727">
                  <a:extLst>
                    <a:ext uri="{9D8B030D-6E8A-4147-A177-3AD203B41FA5}">
                      <a16:colId xmlns:a16="http://schemas.microsoft.com/office/drawing/2014/main" val="3849669191"/>
                    </a:ext>
                  </a:extLst>
                </a:gridCol>
                <a:gridCol w="3066727">
                  <a:extLst>
                    <a:ext uri="{9D8B030D-6E8A-4147-A177-3AD203B41FA5}">
                      <a16:colId xmlns:a16="http://schemas.microsoft.com/office/drawing/2014/main" val="57961603"/>
                    </a:ext>
                  </a:extLst>
                </a:gridCol>
                <a:gridCol w="5677548">
                  <a:extLst>
                    <a:ext uri="{9D8B030D-6E8A-4147-A177-3AD203B41FA5}">
                      <a16:colId xmlns:a16="http://schemas.microsoft.com/office/drawing/2014/main" val="1760309657"/>
                    </a:ext>
                  </a:extLst>
                </a:gridCol>
              </a:tblGrid>
              <a:tr h="304800">
                <a:tc gridSpan="3">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81218324"/>
                  </a:ext>
                </a:extLst>
              </a:tr>
              <a:tr h="366749">
                <a:tc>
                  <a:txBody>
                    <a:bodyPr/>
                    <a:lstStyle/>
                    <a:p>
                      <a:r>
                        <a:rPr lang="en-US" sz="1100" b="1" kern="1200" dirty="0">
                          <a:effectLst/>
                          <a:latin typeface="Arial" panose="020B0604020202020204" pitchFamily="34" charset="0"/>
                          <a:cs typeface="Arial" panose="020B0604020202020204" pitchFamily="34" charset="0"/>
                        </a:rPr>
                        <a:t>Performance Indicator</a:t>
                      </a:r>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1200" noProof="0" dirty="0">
                          <a:effectLst/>
                          <a:latin typeface="Arial" panose="020B0604020202020204" pitchFamily="34" charset="0"/>
                          <a:cs typeface="Arial" panose="020B0604020202020204" pitchFamily="34" charset="0"/>
                        </a:rPr>
                        <a:t>Annual Target</a:t>
                      </a:r>
                      <a:endParaRPr lang="en-US" sz="11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effectLst/>
                          <a:latin typeface="Arial" panose="020B0604020202020204" pitchFamily="34" charset="0"/>
                          <a:cs typeface="Arial" panose="020B0604020202020204" pitchFamily="34" charset="0"/>
                        </a:rPr>
                        <a:t>Achievement</a:t>
                      </a:r>
                    </a:p>
                    <a:p>
                      <a:endParaRPr lang="en-US" sz="1100" b="1"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615460047"/>
                  </a:ext>
                </a:extLst>
              </a:tr>
              <a:tr h="785751">
                <a:tc>
                  <a:txBody>
                    <a:bodyPr/>
                    <a:lstStyle/>
                    <a:p>
                      <a:pPr algn="l"/>
                      <a:r>
                        <a:rPr kumimoji="0" lang="en-US" sz="1100" kern="1200" dirty="0">
                          <a:latin typeface="Arial" panose="020B0604020202020204" pitchFamily="34" charset="0"/>
                          <a:cs typeface="Arial" panose="020B0604020202020204" pitchFamily="34" charset="0"/>
                        </a:rPr>
                        <a:t>1.  Approved Strategic and Annual     </a:t>
                      </a:r>
                    </a:p>
                    <a:p>
                      <a:pPr algn="l"/>
                      <a:r>
                        <a:rPr kumimoji="0" lang="en-US" sz="1100" kern="1200" dirty="0">
                          <a:latin typeface="Arial" panose="020B0604020202020204" pitchFamily="34" charset="0"/>
                          <a:cs typeface="Arial" panose="020B0604020202020204" pitchFamily="34" charset="0"/>
                        </a:rPr>
                        <a:t>    Performance Plans</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Produce an Annual Performance Plan according to prescribed standards/ frameworks and timelines</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kumimoji="0" lang="en-US" sz="1100" kern="1200" dirty="0">
                          <a:latin typeface="Arial" panose="020B0604020202020204" pitchFamily="34" charset="0"/>
                          <a:cs typeface="Arial" panose="020B0604020202020204" pitchFamily="34" charset="0"/>
                        </a:rPr>
                        <a:t>Strategic Plan and APP were finalized  and submitted to Parliament on the 23 March 2020</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1115408407"/>
                  </a:ext>
                </a:extLst>
              </a:tr>
              <a:tr h="612886">
                <a:tc>
                  <a:txBody>
                    <a:bodyPr/>
                    <a:lstStyle/>
                    <a:p>
                      <a:pPr marL="228600" indent="-228600">
                        <a:buFont typeface="+mj-lt"/>
                        <a:buAutoNum type="arabicPeriod" startAt="2"/>
                      </a:pPr>
                      <a:r>
                        <a:rPr kumimoji="0" lang="en-US" sz="1100" kern="1200" dirty="0">
                          <a:latin typeface="Arial" panose="020B0604020202020204" pitchFamily="34" charset="0"/>
                          <a:cs typeface="Arial" panose="020B0604020202020204" pitchFamily="34" charset="0"/>
                        </a:rPr>
                        <a:t>Quarterly implementation reports against APP</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Produce 4 quarterly implementation reports against APP</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kumimoji="0" lang="en-ZA" sz="1100" kern="1200" dirty="0">
                          <a:latin typeface="Arial" panose="020B0604020202020204" pitchFamily="34" charset="0"/>
                          <a:cs typeface="Arial" panose="020B0604020202020204" pitchFamily="34" charset="0"/>
                        </a:rPr>
                        <a:t> </a:t>
                      </a:r>
                      <a:r>
                        <a:rPr kumimoji="0" lang="en-US" sz="1100" kern="1200" dirty="0">
                          <a:latin typeface="Arial" panose="020B0604020202020204" pitchFamily="34" charset="0"/>
                          <a:cs typeface="Arial" panose="020B0604020202020204" pitchFamily="34" charset="0"/>
                        </a:rPr>
                        <a:t>Produce 4 quarterly implementation reports against APP were produced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12133399"/>
                  </a:ext>
                </a:extLst>
              </a:tr>
              <a:tr h="460643">
                <a:tc>
                  <a:txBody>
                    <a:bodyPr/>
                    <a:lstStyle/>
                    <a:p>
                      <a:r>
                        <a:rPr kumimoji="0" lang="en-US" sz="1100" b="0" kern="1200" dirty="0">
                          <a:solidFill>
                            <a:schemeClr val="tx1"/>
                          </a:solidFill>
                          <a:latin typeface="Arial" panose="020B0604020202020204" pitchFamily="34" charset="0"/>
                          <a:ea typeface="+mn-ea"/>
                          <a:cs typeface="Arial" panose="020B0604020202020204" pitchFamily="34" charset="0"/>
                        </a:rPr>
                        <a:t>3.</a:t>
                      </a:r>
                      <a:r>
                        <a:rPr kumimoji="0" lang="en-US" sz="1100" b="0" kern="1200" baseline="0" dirty="0">
                          <a:solidFill>
                            <a:schemeClr val="tx1"/>
                          </a:solidFill>
                          <a:latin typeface="Arial" panose="020B0604020202020204" pitchFamily="34" charset="0"/>
                          <a:ea typeface="+mn-ea"/>
                          <a:cs typeface="Arial" panose="020B0604020202020204" pitchFamily="34" charset="0"/>
                        </a:rPr>
                        <a:t> </a:t>
                      </a:r>
                      <a:r>
                        <a:rPr kumimoji="0" lang="en-US" sz="1100" b="0" kern="1200" dirty="0">
                          <a:solidFill>
                            <a:schemeClr val="tx1"/>
                          </a:solidFill>
                          <a:latin typeface="Arial" panose="020B0604020202020204" pitchFamily="34" charset="0"/>
                          <a:ea typeface="+mn-ea"/>
                          <a:cs typeface="Arial" panose="020B0604020202020204" pitchFamily="34" charset="0"/>
                        </a:rPr>
                        <a:t>Audited Annual Report </a:t>
                      </a:r>
                    </a:p>
                  </a:txBody>
                  <a:tcPr/>
                </a:tc>
                <a:tc>
                  <a:txBody>
                    <a:bodyPr/>
                    <a:lstStyle/>
                    <a:p>
                      <a:r>
                        <a:rPr kumimoji="0" lang="en-US" sz="1100" b="0" kern="1200" dirty="0">
                          <a:solidFill>
                            <a:schemeClr val="tx1"/>
                          </a:solidFill>
                          <a:latin typeface="Arial" panose="020B0604020202020204" pitchFamily="34" charset="0"/>
                          <a:ea typeface="+mn-ea"/>
                          <a:cs typeface="Arial" panose="020B0604020202020204" pitchFamily="34" charset="0"/>
                        </a:rPr>
                        <a:t>Produce AR and submit to AGSA for audit and to NT and Parliament by due dates</a:t>
                      </a:r>
                    </a:p>
                  </a:txBody>
                  <a:tcPr/>
                </a:tc>
                <a:tc>
                  <a:txBody>
                    <a:bodyPr/>
                    <a:lstStyle/>
                    <a:p>
                      <a:pPr marL="57150" marR="0" fontAlgn="ctr">
                        <a:lnSpc>
                          <a:spcPct val="115000"/>
                        </a:lnSpc>
                        <a:spcBef>
                          <a:spcPts val="0"/>
                        </a:spcBef>
                        <a:spcAft>
                          <a:spcPts val="200"/>
                        </a:spcAft>
                      </a:pPr>
                      <a:r>
                        <a:rPr kumimoji="0" lang="en-US" sz="1100" b="0" kern="1200" dirty="0">
                          <a:solidFill>
                            <a:schemeClr val="tx1"/>
                          </a:solidFill>
                          <a:latin typeface="Arial" panose="020B0604020202020204" pitchFamily="34" charset="0"/>
                          <a:ea typeface="+mn-ea"/>
                          <a:cs typeface="Arial" panose="020B0604020202020204" pitchFamily="34" charset="0"/>
                        </a:rPr>
                        <a:t>Annual Report was produced and submitted by due dates</a:t>
                      </a:r>
                    </a:p>
                  </a:txBody>
                  <a:tcPr marL="17780" marR="17780" marT="71755" marB="71755">
                    <a:solidFill>
                      <a:srgbClr val="00B050"/>
                    </a:solidFill>
                  </a:tcPr>
                </a:tc>
                <a:extLst>
                  <a:ext uri="{0D108BD9-81ED-4DB2-BD59-A6C34878D82A}">
                    <a16:rowId xmlns:a16="http://schemas.microsoft.com/office/drawing/2014/main" val="1741889432"/>
                  </a:ext>
                </a:extLst>
              </a:tr>
              <a:tr h="785751">
                <a:tc>
                  <a:txBody>
                    <a:bodyPr/>
                    <a:lstStyle/>
                    <a:p>
                      <a:r>
                        <a:rPr kumimoji="0" lang="en-US" sz="1100" b="0" kern="1200" dirty="0">
                          <a:solidFill>
                            <a:schemeClr val="tx1"/>
                          </a:solidFill>
                          <a:latin typeface="Arial" panose="020B0604020202020204" pitchFamily="34" charset="0"/>
                          <a:ea typeface="+mn-ea"/>
                          <a:cs typeface="Arial" panose="020B0604020202020204" pitchFamily="34" charset="0"/>
                        </a:rPr>
                        <a:t>4.</a:t>
                      </a:r>
                      <a:r>
                        <a:rPr kumimoji="0" lang="en-US" sz="1100" b="0" kern="1200" baseline="0" dirty="0">
                          <a:solidFill>
                            <a:schemeClr val="tx1"/>
                          </a:solidFill>
                          <a:latin typeface="Arial" panose="020B0604020202020204" pitchFamily="34" charset="0"/>
                          <a:ea typeface="+mn-ea"/>
                          <a:cs typeface="Arial" panose="020B0604020202020204" pitchFamily="34" charset="0"/>
                        </a:rPr>
                        <a:t> </a:t>
                      </a:r>
                      <a:r>
                        <a:rPr kumimoji="0" lang="en-US" sz="1100" b="0" kern="1200" dirty="0">
                          <a:solidFill>
                            <a:schemeClr val="tx1"/>
                          </a:solidFill>
                          <a:latin typeface="Arial" panose="020B0604020202020204" pitchFamily="34" charset="0"/>
                          <a:ea typeface="+mn-ea"/>
                          <a:cs typeface="Arial" panose="020B0604020202020204" pitchFamily="34" charset="0"/>
                        </a:rPr>
                        <a:t>Approved Internal Audit Three (3) Year</a:t>
                      </a:r>
                    </a:p>
                    <a:p>
                      <a:r>
                        <a:rPr kumimoji="0" lang="en-US" sz="1100" b="0" kern="1200" dirty="0">
                          <a:solidFill>
                            <a:schemeClr val="tx1"/>
                          </a:solidFill>
                          <a:latin typeface="Arial" panose="020B0604020202020204" pitchFamily="34" charset="0"/>
                          <a:ea typeface="+mn-ea"/>
                          <a:cs typeface="Arial" panose="020B0604020202020204" pitchFamily="34" charset="0"/>
                        </a:rPr>
                        <a:t>Rolling Audit Plan and Annual Internal Audit Plan</a:t>
                      </a:r>
                    </a:p>
                    <a:p>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b="0" kern="1200" dirty="0">
                          <a:solidFill>
                            <a:schemeClr val="tx1"/>
                          </a:solidFill>
                          <a:latin typeface="Arial" panose="020B0604020202020204" pitchFamily="34" charset="0"/>
                          <a:ea typeface="+mn-ea"/>
                          <a:cs typeface="Arial" panose="020B0604020202020204" pitchFamily="34" charset="0"/>
                        </a:rPr>
                        <a:t>Produce a 3-year rolling strategic internal audit plan and submit to the Audit Committee for approval by 30th April 2019</a:t>
                      </a:r>
                    </a:p>
                  </a:txBody>
                  <a:tcPr/>
                </a:tc>
                <a:tc>
                  <a:txBody>
                    <a:bodyPr/>
                    <a:lstStyle/>
                    <a:p>
                      <a:pPr marL="57150" marR="0" fontAlgn="ctr">
                        <a:lnSpc>
                          <a:spcPct val="115000"/>
                        </a:lnSpc>
                        <a:spcBef>
                          <a:spcPts val="0"/>
                        </a:spcBef>
                        <a:spcAft>
                          <a:spcPts val="200"/>
                        </a:spcAft>
                      </a:pPr>
                      <a:r>
                        <a:rPr kumimoji="0" lang="en-US" sz="1100" b="0" kern="1200" dirty="0">
                          <a:solidFill>
                            <a:schemeClr val="tx1"/>
                          </a:solidFill>
                          <a:latin typeface="Arial" panose="020B0604020202020204" pitchFamily="34" charset="0"/>
                          <a:ea typeface="+mn-ea"/>
                          <a:cs typeface="Arial" panose="020B0604020202020204" pitchFamily="34" charset="0"/>
                        </a:rPr>
                        <a:t>3- Year Rolling Plan and IA Annual Plan developed and tabled at the AC meeting held on 17 April 2019 for approval</a:t>
                      </a:r>
                    </a:p>
                  </a:txBody>
                  <a:tcPr marL="17780" marR="17780" marT="71755" marB="71755">
                    <a:solidFill>
                      <a:srgbClr val="00B050"/>
                    </a:solidFill>
                  </a:tcPr>
                </a:tc>
                <a:extLst>
                  <a:ext uri="{0D108BD9-81ED-4DB2-BD59-A6C34878D82A}">
                    <a16:rowId xmlns:a16="http://schemas.microsoft.com/office/drawing/2014/main" val="1950117994"/>
                  </a:ext>
                </a:extLst>
              </a:tr>
              <a:tr h="509649">
                <a:tc>
                  <a:txBody>
                    <a:bodyPr/>
                    <a:lstStyle/>
                    <a:p>
                      <a:r>
                        <a:rPr kumimoji="0" lang="en-US" sz="1100" kern="1200" dirty="0">
                          <a:latin typeface="Arial" panose="020B0604020202020204" pitchFamily="34" charset="0"/>
                          <a:cs typeface="Arial" panose="020B0604020202020204" pitchFamily="34" charset="0"/>
                        </a:rPr>
                        <a:t>5. Quarterly Reporting on Internal Audit</a:t>
                      </a:r>
                    </a:p>
                    <a:p>
                      <a:r>
                        <a:rPr kumimoji="0" lang="en-US" sz="1100" kern="1200" dirty="0">
                          <a:latin typeface="Arial" panose="020B0604020202020204" pitchFamily="34" charset="0"/>
                          <a:cs typeface="Arial" panose="020B0604020202020204" pitchFamily="34" charset="0"/>
                        </a:rPr>
                        <a:t>Annual Plan to Audit Committee</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Quarterly Internal Audit Reports presented to Audit Committee</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kumimoji="0" lang="en-US" sz="1100" kern="1200" dirty="0">
                          <a:latin typeface="Arial" panose="020B0604020202020204" pitchFamily="34" charset="0"/>
                          <a:cs typeface="Arial" panose="020B0604020202020204" pitchFamily="34" charset="0"/>
                        </a:rPr>
                        <a:t>Quarterly Internal Audit Reports were produced and presented to Audit Committee</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1011567094"/>
                  </a:ext>
                </a:extLst>
              </a:tr>
              <a:tr h="609600">
                <a:tc>
                  <a:txBody>
                    <a:bodyPr/>
                    <a:lstStyle/>
                    <a:p>
                      <a:pPr marL="57150" marR="0" fontAlgn="ctr">
                        <a:lnSpc>
                          <a:spcPct val="115000"/>
                        </a:lnSpc>
                        <a:spcBef>
                          <a:spcPts val="0"/>
                        </a:spcBef>
                        <a:spcAft>
                          <a:spcPts val="200"/>
                        </a:spcAft>
                      </a:pPr>
                      <a:r>
                        <a:rPr lang="en-US" sz="1100" dirty="0">
                          <a:effectLst/>
                          <a:latin typeface="Arial" panose="020B0604020202020204" pitchFamily="34" charset="0"/>
                          <a:cs typeface="Arial" panose="020B0604020202020204" pitchFamily="34" charset="0"/>
                        </a:rPr>
                        <a:t>6. Approved risk, anti-corruption and integrity management implementation plan</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57150" marR="0" fontAlgn="ctr">
                        <a:lnSpc>
                          <a:spcPct val="115000"/>
                        </a:lnSpc>
                        <a:spcBef>
                          <a:spcPts val="0"/>
                        </a:spcBef>
                        <a:spcAft>
                          <a:spcPts val="200"/>
                        </a:spcAft>
                      </a:pPr>
                      <a:r>
                        <a:rPr lang="en-US" sz="1100" dirty="0">
                          <a:effectLst/>
                          <a:latin typeface="Arial" panose="020B0604020202020204" pitchFamily="34" charset="0"/>
                          <a:cs typeface="Arial" panose="020B0604020202020204" pitchFamily="34" charset="0"/>
                        </a:rPr>
                        <a:t>Annual Risk, Anti- Corruption and Integrity Management Implementation Plan produced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57150" marR="0" fontAlgn="ctr">
                        <a:lnSpc>
                          <a:spcPct val="115000"/>
                        </a:lnSpc>
                        <a:spcBef>
                          <a:spcPts val="0"/>
                        </a:spcBef>
                        <a:spcAft>
                          <a:spcPts val="200"/>
                        </a:spcAft>
                      </a:pPr>
                      <a:r>
                        <a:rPr lang="en-US" sz="1100" dirty="0">
                          <a:effectLst/>
                          <a:latin typeface="Arial" panose="020B0604020202020204" pitchFamily="34" charset="0"/>
                          <a:cs typeface="Arial" panose="020B0604020202020204" pitchFamily="34" charset="0"/>
                        </a:rPr>
                        <a:t>Annual Risk, Anti- Corruption and Integrity Management Implementation Plan was produced and approved</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3008333051"/>
                  </a:ext>
                </a:extLst>
              </a:tr>
              <a:tr h="785751">
                <a:tc>
                  <a:txBody>
                    <a:bodyPr/>
                    <a:lstStyle/>
                    <a:p>
                      <a:r>
                        <a:rPr kumimoji="0" lang="en-US" sz="1100" kern="1200" dirty="0">
                          <a:latin typeface="Arial" panose="020B0604020202020204" pitchFamily="34" charset="0"/>
                          <a:cs typeface="Arial" panose="020B0604020202020204" pitchFamily="34" charset="0"/>
                        </a:rPr>
                        <a:t>7. Number of quarterly progress reports on</a:t>
                      </a:r>
                    </a:p>
                    <a:p>
                      <a:r>
                        <a:rPr kumimoji="0" lang="en-US" sz="1100" kern="1200" dirty="0">
                          <a:latin typeface="Arial" panose="020B0604020202020204" pitchFamily="34" charset="0"/>
                          <a:cs typeface="Arial" panose="020B0604020202020204" pitchFamily="34" charset="0"/>
                        </a:rPr>
                        <a:t>Risk, Anti-Corruption and Integrity Management implementation plan produced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4 quarterly progress reports on Risk, anticorruption and integrity management implementation plan produced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kumimoji="0" lang="en-US" sz="1100" kern="1200" dirty="0">
                          <a:latin typeface="Arial" panose="020B0604020202020204" pitchFamily="34" charset="0"/>
                          <a:cs typeface="Arial" panose="020B0604020202020204" pitchFamily="34" charset="0"/>
                        </a:rPr>
                        <a:t>4 quarterly progress reports on Risk, anticorruption and integrity management implementation plan were produced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2997725358"/>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13</a:t>
            </a:fld>
            <a:endParaRPr lang="en-US" dirty="0"/>
          </a:p>
        </p:txBody>
      </p:sp>
    </p:spTree>
    <p:extLst>
      <p:ext uri="{BB962C8B-B14F-4D97-AF65-F5344CB8AC3E}">
        <p14:creationId xmlns:p14="http://schemas.microsoft.com/office/powerpoint/2010/main" val="4069147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467" y="227974"/>
            <a:ext cx="5158105" cy="406400"/>
          </a:xfrm>
          <a:prstGeom prst="rect">
            <a:avLst/>
          </a:prstGeom>
        </p:spPr>
        <p:txBody>
          <a:bodyPr vert="horz" wrap="square" lIns="0" tIns="12700" rIns="0" bIns="0" rtlCol="0">
            <a:spAutoFit/>
          </a:bodyPr>
          <a:lstStyle/>
          <a:p>
            <a:pPr marL="12700">
              <a:lnSpc>
                <a:spcPct val="100000"/>
              </a:lnSpc>
              <a:spcBef>
                <a:spcPts val="100"/>
              </a:spcBef>
              <a:tabLst>
                <a:tab pos="2417445" algn="l"/>
              </a:tabLst>
            </a:pPr>
            <a:r>
              <a:rPr dirty="0"/>
              <a:t>PROGRAME </a:t>
            </a:r>
            <a:r>
              <a:rPr spc="-5" dirty="0"/>
              <a:t>1:	</a:t>
            </a:r>
            <a:r>
              <a:rPr spc="-20" dirty="0"/>
              <a:t>ADMINISTRATION</a:t>
            </a:r>
          </a:p>
        </p:txBody>
      </p:sp>
      <p:graphicFrame>
        <p:nvGraphicFramePr>
          <p:cNvPr id="4" name="Table 3">
            <a:extLst>
              <a:ext uri="{FF2B5EF4-FFF2-40B4-BE49-F238E27FC236}">
                <a16:creationId xmlns:a16="http://schemas.microsoft.com/office/drawing/2014/main" id="{39758D16-8180-2B4C-9921-C60CA353E208}"/>
              </a:ext>
            </a:extLst>
          </p:cNvPr>
          <p:cNvGraphicFramePr>
            <a:graphicFrameLocks noGrp="1"/>
          </p:cNvGraphicFramePr>
          <p:nvPr>
            <p:extLst>
              <p:ext uri="{D42A27DB-BD31-4B8C-83A1-F6EECF244321}">
                <p14:modId xmlns:p14="http://schemas.microsoft.com/office/powerpoint/2010/main" val="4176000608"/>
              </p:ext>
            </p:extLst>
          </p:nvPr>
        </p:nvGraphicFramePr>
        <p:xfrm>
          <a:off x="76201" y="762001"/>
          <a:ext cx="12039599" cy="5181028"/>
        </p:xfrm>
        <a:graphic>
          <a:graphicData uri="http://schemas.openxmlformats.org/drawingml/2006/table">
            <a:tbl>
              <a:tblPr firstRow="1" bandRow="1">
                <a:tableStyleId>{93296810-A885-4BE3-A3E7-6D5BEEA58F35}</a:tableStyleId>
              </a:tblPr>
              <a:tblGrid>
                <a:gridCol w="3126082">
                  <a:extLst>
                    <a:ext uri="{9D8B030D-6E8A-4147-A177-3AD203B41FA5}">
                      <a16:colId xmlns:a16="http://schemas.microsoft.com/office/drawing/2014/main" val="3849669191"/>
                    </a:ext>
                  </a:extLst>
                </a:gridCol>
                <a:gridCol w="3126082">
                  <a:extLst>
                    <a:ext uri="{9D8B030D-6E8A-4147-A177-3AD203B41FA5}">
                      <a16:colId xmlns:a16="http://schemas.microsoft.com/office/drawing/2014/main" val="57961603"/>
                    </a:ext>
                  </a:extLst>
                </a:gridCol>
                <a:gridCol w="5787435">
                  <a:extLst>
                    <a:ext uri="{9D8B030D-6E8A-4147-A177-3AD203B41FA5}">
                      <a16:colId xmlns:a16="http://schemas.microsoft.com/office/drawing/2014/main" val="1760309657"/>
                    </a:ext>
                  </a:extLst>
                </a:gridCol>
              </a:tblGrid>
              <a:tr h="304799">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463355495"/>
                  </a:ext>
                </a:extLst>
              </a:tr>
              <a:tr h="439312">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Achievement</a:t>
                      </a:r>
                    </a:p>
                    <a:p>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918297">
                <a:tc>
                  <a:txBody>
                    <a:bodyPr/>
                    <a:lstStyle/>
                    <a:p>
                      <a:r>
                        <a:rPr kumimoji="0" lang="en-US" sz="1100" kern="1200" dirty="0">
                          <a:latin typeface="Arial" panose="020B0604020202020204" pitchFamily="34" charset="0"/>
                          <a:cs typeface="Arial" panose="020B0604020202020204" pitchFamily="34" charset="0"/>
                        </a:rPr>
                        <a:t>8. Annual communication plan and</a:t>
                      </a:r>
                    </a:p>
                    <a:p>
                      <a:r>
                        <a:rPr kumimoji="0" lang="en-US" sz="1100" kern="1200" dirty="0">
                          <a:latin typeface="Arial" panose="020B0604020202020204" pitchFamily="34" charset="0"/>
                          <a:cs typeface="Arial" panose="020B0604020202020204" pitchFamily="34" charset="0"/>
                        </a:rPr>
                        <a:t>Percentage achievement of targets in the</a:t>
                      </a:r>
                    </a:p>
                    <a:p>
                      <a:r>
                        <a:rPr kumimoji="0" lang="en-US" sz="1100" kern="1200" dirty="0">
                          <a:latin typeface="Arial" panose="020B0604020202020204" pitchFamily="34" charset="0"/>
                          <a:cs typeface="Arial" panose="020B0604020202020204" pitchFamily="34" charset="0"/>
                        </a:rPr>
                        <a:t>Communication Plan</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Communications plan produced and 80% of the targets achieved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kumimoji="0" lang="en-US" sz="1100" kern="1200" dirty="0">
                          <a:latin typeface="Arial" panose="020B0604020202020204" pitchFamily="34" charset="0"/>
                          <a:cs typeface="Arial" panose="020B0604020202020204" pitchFamily="34" charset="0"/>
                        </a:rPr>
                        <a:t>Annual communications plan was developed and 80% of activities were achieved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3463319849"/>
                  </a:ext>
                </a:extLst>
              </a:tr>
              <a:tr h="875183">
                <a:tc>
                  <a:txBody>
                    <a:bodyPr/>
                    <a:lstStyle/>
                    <a:p>
                      <a:r>
                        <a:rPr kumimoji="0" lang="en-US" sz="1100" kern="1200" dirty="0">
                          <a:solidFill>
                            <a:schemeClr val="dk1"/>
                          </a:solidFill>
                          <a:latin typeface="Arial" panose="020B0604020202020204" pitchFamily="34" charset="0"/>
                          <a:ea typeface="+mn-ea"/>
                          <a:cs typeface="Arial" panose="020B0604020202020204" pitchFamily="34" charset="0"/>
                        </a:rPr>
                        <a:t>9. HR Plan implementation reports</a:t>
                      </a:r>
                    </a:p>
                  </a:txBody>
                  <a:tcPr/>
                </a:tc>
                <a:tc>
                  <a:txBody>
                    <a:bodyPr/>
                    <a:lstStyle/>
                    <a:p>
                      <a:r>
                        <a:rPr kumimoji="0" lang="en-US" sz="1100" kern="1200" dirty="0">
                          <a:solidFill>
                            <a:schemeClr val="dk1"/>
                          </a:solidFill>
                          <a:latin typeface="Arial" panose="020B0604020202020204" pitchFamily="34" charset="0"/>
                          <a:ea typeface="+mn-ea"/>
                          <a:cs typeface="Arial" panose="020B0604020202020204" pitchFamily="34" charset="0"/>
                        </a:rPr>
                        <a:t>HR Plan developed, reviewed and implementation reports produced</a:t>
                      </a:r>
                    </a:p>
                  </a:txBody>
                  <a:tcPr/>
                </a:tc>
                <a:tc>
                  <a:txBody>
                    <a:bodyPr/>
                    <a:lstStyle/>
                    <a:p>
                      <a:pPr marL="57150" marR="0" fontAlgn="ctr">
                        <a:lnSpc>
                          <a:spcPct val="115000"/>
                        </a:lnSpc>
                        <a:spcBef>
                          <a:spcPts val="0"/>
                        </a:spcBef>
                        <a:spcAft>
                          <a:spcPts val="200"/>
                        </a:spcAft>
                      </a:pPr>
                      <a:r>
                        <a:rPr kumimoji="0" lang="en-US" sz="1100" kern="1200" dirty="0">
                          <a:solidFill>
                            <a:schemeClr val="dk1"/>
                          </a:solidFill>
                          <a:latin typeface="Arial" panose="020B0604020202020204" pitchFamily="34" charset="0"/>
                          <a:ea typeface="+mn-ea"/>
                          <a:cs typeface="Arial" panose="020B0604020202020204" pitchFamily="34" charset="0"/>
                        </a:rPr>
                        <a:t>HR Plan was developed and 3 implementation reports were produced</a:t>
                      </a:r>
                    </a:p>
                  </a:txBody>
                  <a:tcPr marL="17780" marR="17780" marT="71755" marB="71755">
                    <a:solidFill>
                      <a:srgbClr val="00B050"/>
                    </a:solidFill>
                  </a:tcPr>
                </a:tc>
                <a:extLst>
                  <a:ext uri="{0D108BD9-81ED-4DB2-BD59-A6C34878D82A}">
                    <a16:rowId xmlns:a16="http://schemas.microsoft.com/office/drawing/2014/main" val="2071879763"/>
                  </a:ext>
                </a:extLst>
              </a:tr>
              <a:tr h="875183">
                <a:tc>
                  <a:txBody>
                    <a:bodyPr/>
                    <a:lstStyle/>
                    <a:p>
                      <a:r>
                        <a:rPr kumimoji="0" lang="en-US" sz="1100" kern="1200" dirty="0">
                          <a:solidFill>
                            <a:schemeClr val="dk1"/>
                          </a:solidFill>
                          <a:latin typeface="Arial" panose="020B0604020202020204" pitchFamily="34" charset="0"/>
                          <a:ea typeface="+mn-ea"/>
                          <a:cs typeface="Arial" panose="020B0604020202020204" pitchFamily="34" charset="0"/>
                        </a:rPr>
                        <a:t>10.</a:t>
                      </a:r>
                      <a:r>
                        <a:rPr kumimoji="0" lang="en-US" sz="1100" kern="1200" baseline="0" dirty="0">
                          <a:solidFill>
                            <a:schemeClr val="dk1"/>
                          </a:solidFill>
                          <a:latin typeface="Arial" panose="020B0604020202020204" pitchFamily="34" charset="0"/>
                          <a:ea typeface="+mn-ea"/>
                          <a:cs typeface="Arial" panose="020B0604020202020204" pitchFamily="34" charset="0"/>
                        </a:rPr>
                        <a:t> </a:t>
                      </a:r>
                      <a:r>
                        <a:rPr kumimoji="0" lang="en-US" sz="1100" kern="1200" dirty="0">
                          <a:solidFill>
                            <a:schemeClr val="dk1"/>
                          </a:solidFill>
                          <a:latin typeface="Arial" panose="020B0604020202020204" pitchFamily="34" charset="0"/>
                          <a:ea typeface="+mn-ea"/>
                          <a:cs typeface="Arial" panose="020B0604020202020204" pitchFamily="34" charset="0"/>
                        </a:rPr>
                        <a:t>Approved annual ICT Plan</a:t>
                      </a:r>
                    </a:p>
                  </a:txBody>
                  <a:tcPr/>
                </a:tc>
                <a:tc>
                  <a:txBody>
                    <a:bodyPr/>
                    <a:lstStyle/>
                    <a:p>
                      <a:r>
                        <a:rPr kumimoji="0" lang="en-US" sz="1100" kern="1200" dirty="0">
                          <a:solidFill>
                            <a:schemeClr val="dk1"/>
                          </a:solidFill>
                          <a:latin typeface="Arial" panose="020B0604020202020204" pitchFamily="34" charset="0"/>
                          <a:ea typeface="+mn-ea"/>
                          <a:cs typeface="Arial" panose="020B0604020202020204" pitchFamily="34" charset="0"/>
                        </a:rPr>
                        <a:t>Produce annual ICT plan by 30 April 2019</a:t>
                      </a:r>
                    </a:p>
                    <a:p>
                      <a:endParaRPr kumimoji="0" lang="en-US" sz="11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kumimoji="0" lang="en-US" sz="1100" kern="1200" dirty="0">
                          <a:solidFill>
                            <a:schemeClr val="dk1"/>
                          </a:solidFill>
                          <a:latin typeface="Arial" panose="020B0604020202020204" pitchFamily="34" charset="0"/>
                          <a:ea typeface="+mn-ea"/>
                          <a:cs typeface="Arial" panose="020B0604020202020204" pitchFamily="34" charset="0"/>
                        </a:rPr>
                        <a:t>ICT plan was produced by 30 April 2019</a:t>
                      </a:r>
                    </a:p>
                  </a:txBody>
                  <a:tcPr marL="17780" marR="17780" marT="71755" marB="71755">
                    <a:solidFill>
                      <a:srgbClr val="00B050"/>
                    </a:solidFill>
                  </a:tcPr>
                </a:tc>
                <a:extLst>
                  <a:ext uri="{0D108BD9-81ED-4DB2-BD59-A6C34878D82A}">
                    <a16:rowId xmlns:a16="http://schemas.microsoft.com/office/drawing/2014/main" val="3387115331"/>
                  </a:ext>
                </a:extLst>
              </a:tr>
              <a:tr h="875183">
                <a:tc>
                  <a:txBody>
                    <a:bodyPr/>
                    <a:lstStyle/>
                    <a:p>
                      <a:r>
                        <a:rPr kumimoji="0" lang="en-US" sz="1100" kern="1200" dirty="0">
                          <a:latin typeface="Arial" panose="020B0604020202020204" pitchFamily="34" charset="0"/>
                          <a:cs typeface="Arial" panose="020B0604020202020204" pitchFamily="34" charset="0"/>
                        </a:rPr>
                        <a:t>11. Percentage achievement of targets in the ICT Plan</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Produce quarterly reports indicating 80%</a:t>
                      </a:r>
                    </a:p>
                    <a:p>
                      <a:r>
                        <a:rPr kumimoji="0" lang="en-US" sz="1100" kern="1200" dirty="0">
                          <a:latin typeface="Arial" panose="020B0604020202020204" pitchFamily="34" charset="0"/>
                          <a:cs typeface="Arial" panose="020B0604020202020204" pitchFamily="34" charset="0"/>
                        </a:rPr>
                        <a:t>achievement of targets of ICT plan</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lang="en-ZA" sz="1100" dirty="0">
                          <a:effectLst/>
                          <a:latin typeface="Arial" panose="020B0604020202020204" pitchFamily="34" charset="0"/>
                          <a:cs typeface="Arial" panose="020B0604020202020204" pitchFamily="34" charset="0"/>
                        </a:rPr>
                        <a:t>Achieved</a:t>
                      </a:r>
                      <a:endParaRPr lang="en-US" sz="1100" dirty="0">
                        <a:effectLst/>
                        <a:latin typeface="Arial" panose="020B0604020202020204" pitchFamily="34" charset="0"/>
                        <a:cs typeface="Arial" panose="020B0604020202020204" pitchFamily="34" charset="0"/>
                      </a:endParaRPr>
                    </a:p>
                    <a:p>
                      <a:pPr marL="57150" marR="0" fontAlgn="ctr">
                        <a:lnSpc>
                          <a:spcPct val="115000"/>
                        </a:lnSpc>
                        <a:spcBef>
                          <a:spcPts val="0"/>
                        </a:spcBef>
                        <a:spcAft>
                          <a:spcPts val="200"/>
                        </a:spcAft>
                      </a:pPr>
                      <a:r>
                        <a:rPr lang="en-US" sz="1100" dirty="0">
                          <a:effectLst/>
                          <a:latin typeface="Arial" panose="020B0604020202020204" pitchFamily="34" charset="0"/>
                          <a:cs typeface="Arial" panose="020B0604020202020204" pitchFamily="34" charset="0"/>
                        </a:rPr>
                        <a:t>Quarterly reports were produced indicating 80% of targets achievements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44927988"/>
                  </a:ext>
                </a:extLst>
              </a:tr>
              <a:tr h="875183">
                <a:tc>
                  <a:txBody>
                    <a:bodyPr/>
                    <a:lstStyle/>
                    <a:p>
                      <a:r>
                        <a:rPr kumimoji="0" lang="en-US" sz="1100" kern="1200" dirty="0">
                          <a:latin typeface="Arial" panose="020B0604020202020204" pitchFamily="34" charset="0"/>
                          <a:cs typeface="Arial" panose="020B0604020202020204" pitchFamily="34" charset="0"/>
                        </a:rPr>
                        <a:t>12. Percentage of valid invoices paid within 30 days and cases where noncompliance leads to</a:t>
                      </a:r>
                    </a:p>
                    <a:p>
                      <a:r>
                        <a:rPr kumimoji="0" lang="en-US" sz="1100" kern="1200" dirty="0">
                          <a:latin typeface="Arial" panose="020B0604020202020204" pitchFamily="34" charset="0"/>
                          <a:cs typeface="Arial" panose="020B0604020202020204" pitchFamily="34" charset="0"/>
                        </a:rPr>
                        <a:t>disciplinary action</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kumimoji="0" lang="en-US" sz="1100" kern="1200" dirty="0">
                          <a:latin typeface="Arial" panose="020B0604020202020204" pitchFamily="34" charset="0"/>
                          <a:cs typeface="Arial" panose="020B0604020202020204" pitchFamily="34" charset="0"/>
                        </a:rPr>
                        <a:t>100% of valid invoices paid within 30 days or disciplinary action taken in 100% of cases</a:t>
                      </a:r>
                    </a:p>
                    <a:p>
                      <a:r>
                        <a:rPr kumimoji="0" lang="en-US" sz="1100" kern="1200" dirty="0">
                          <a:latin typeface="Arial" panose="020B0604020202020204" pitchFamily="34" charset="0"/>
                          <a:cs typeface="Arial" panose="020B0604020202020204" pitchFamily="34" charset="0"/>
                        </a:rPr>
                        <a:t>where invoices are not paid within 30 days</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lang="en-ZA" sz="1100" dirty="0">
                          <a:effectLst/>
                          <a:latin typeface="Arial" panose="020B0604020202020204" pitchFamily="34" charset="0"/>
                          <a:cs typeface="Arial" panose="020B0604020202020204" pitchFamily="34" charset="0"/>
                        </a:rPr>
                        <a:t>Achieved </a:t>
                      </a:r>
                      <a:endParaRPr lang="en-US" sz="1100" dirty="0">
                        <a:effectLst/>
                        <a:latin typeface="Arial" panose="020B0604020202020204" pitchFamily="34" charset="0"/>
                        <a:cs typeface="Arial" panose="020B0604020202020204" pitchFamily="34" charset="0"/>
                      </a:endParaRPr>
                    </a:p>
                    <a:p>
                      <a:pPr marL="57150" marR="0" fontAlgn="ctr">
                        <a:lnSpc>
                          <a:spcPct val="115000"/>
                        </a:lnSpc>
                        <a:spcBef>
                          <a:spcPts val="0"/>
                        </a:spcBef>
                        <a:spcAft>
                          <a:spcPts val="200"/>
                        </a:spcAft>
                      </a:pPr>
                      <a:r>
                        <a:rPr lang="en-US" sz="1100" dirty="0">
                          <a:effectLst/>
                          <a:latin typeface="Arial" panose="020B0604020202020204" pitchFamily="34" charset="0"/>
                          <a:cs typeface="Arial" panose="020B0604020202020204" pitchFamily="34" charset="0"/>
                        </a:rPr>
                        <a:t>100% of valid invoices were paid within 30 days</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230654487"/>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14</a:t>
            </a:fld>
            <a:endParaRPr lang="en-US" dirty="0"/>
          </a:p>
        </p:txBody>
      </p:sp>
    </p:spTree>
    <p:extLst>
      <p:ext uri="{BB962C8B-B14F-4D97-AF65-F5344CB8AC3E}">
        <p14:creationId xmlns:p14="http://schemas.microsoft.com/office/powerpoint/2010/main" val="76652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996" y="227974"/>
            <a:ext cx="852741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2: </a:t>
            </a:r>
            <a:r>
              <a:rPr spc="-25" dirty="0"/>
              <a:t>NATIONAL </a:t>
            </a:r>
            <a:r>
              <a:rPr dirty="0"/>
              <a:t>PLANNING</a:t>
            </a:r>
            <a:r>
              <a:rPr spc="-100" dirty="0"/>
              <a:t> </a:t>
            </a:r>
            <a:r>
              <a:rPr spc="-20" dirty="0"/>
              <a:t>COORDINATION</a:t>
            </a:r>
          </a:p>
        </p:txBody>
      </p:sp>
      <p:graphicFrame>
        <p:nvGraphicFramePr>
          <p:cNvPr id="3" name="Table 2">
            <a:extLst>
              <a:ext uri="{FF2B5EF4-FFF2-40B4-BE49-F238E27FC236}">
                <a16:creationId xmlns:a16="http://schemas.microsoft.com/office/drawing/2014/main" id="{230B0900-2F8F-5142-B84E-F9F5CDF0EEE0}"/>
              </a:ext>
            </a:extLst>
          </p:cNvPr>
          <p:cNvGraphicFramePr>
            <a:graphicFrameLocks noGrp="1"/>
          </p:cNvGraphicFramePr>
          <p:nvPr>
            <p:extLst>
              <p:ext uri="{D42A27DB-BD31-4B8C-83A1-F6EECF244321}">
                <p14:modId xmlns:p14="http://schemas.microsoft.com/office/powerpoint/2010/main" val="2158617577"/>
              </p:ext>
            </p:extLst>
          </p:nvPr>
        </p:nvGraphicFramePr>
        <p:xfrm>
          <a:off x="1235677" y="2038128"/>
          <a:ext cx="4699809" cy="3213484"/>
        </p:xfrm>
        <a:graphic>
          <a:graphicData uri="http://schemas.openxmlformats.org/drawingml/2006/table">
            <a:tbl>
              <a:tblPr firstRow="1" bandRow="1">
                <a:tableStyleId>{93296810-A885-4BE3-A3E7-6D5BEEA58F35}</a:tableStyleId>
              </a:tblPr>
              <a:tblGrid>
                <a:gridCol w="4699809">
                  <a:extLst>
                    <a:ext uri="{9D8B030D-6E8A-4147-A177-3AD203B41FA5}">
                      <a16:colId xmlns:a16="http://schemas.microsoft.com/office/drawing/2014/main" val="2983822499"/>
                    </a:ext>
                  </a:extLst>
                </a:gridCol>
              </a:tblGrid>
              <a:tr h="922716">
                <a:tc>
                  <a:txBody>
                    <a:bodyPr/>
                    <a:lstStyle/>
                    <a:p>
                      <a:pPr algn="ctr"/>
                      <a:r>
                        <a:rPr lang="en-US" sz="1800" u="none" strike="noStrike" kern="1200" baseline="0" dirty="0">
                          <a:latin typeface="Arial" panose="020B0604020202020204" pitchFamily="34" charset="0"/>
                          <a:cs typeface="Arial" panose="020B0604020202020204" pitchFamily="34" charset="0"/>
                        </a:rPr>
                        <a:t>National Planning Commission (NPC)</a:t>
                      </a:r>
                    </a:p>
                    <a:p>
                      <a:pPr algn="ctr"/>
                      <a:r>
                        <a:rPr lang="en-US" sz="1800" u="none" strike="noStrike" kern="1200" baseline="0" dirty="0">
                          <a:latin typeface="Arial" panose="020B0604020202020204" pitchFamily="34" charset="0"/>
                          <a:cs typeface="Arial" panose="020B0604020202020204" pitchFamily="34" charset="0"/>
                        </a:rPr>
                        <a:t>Secretariat</a:t>
                      </a:r>
                      <a:endParaRPr lang="en-US"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7593023"/>
                  </a:ext>
                </a:extLst>
              </a:tr>
              <a:tr h="2290768">
                <a:tc>
                  <a:txBody>
                    <a:bodyPr/>
                    <a:lstStyle/>
                    <a:p>
                      <a:pPr algn="ctr"/>
                      <a:r>
                        <a:rPr lang="en-US" sz="1800" u="none" strike="noStrike" kern="1200" baseline="0" dirty="0">
                          <a:latin typeface="Arial" panose="020B0604020202020204" pitchFamily="34" charset="0"/>
                          <a:cs typeface="Arial" panose="020B0604020202020204" pitchFamily="34" charset="0"/>
                        </a:rPr>
                        <a:t>The purpose of the programme is to provide management and support services to the programme and the National Planning Commission</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798174"/>
                  </a:ext>
                </a:extLst>
              </a:tr>
            </a:tbl>
          </a:graphicData>
        </a:graphic>
      </p:graphicFrame>
      <p:graphicFrame>
        <p:nvGraphicFramePr>
          <p:cNvPr id="4" name="Table 3">
            <a:extLst>
              <a:ext uri="{FF2B5EF4-FFF2-40B4-BE49-F238E27FC236}">
                <a16:creationId xmlns:a16="http://schemas.microsoft.com/office/drawing/2014/main" id="{E1DACDAE-3EB5-1241-AD6B-048EF736C334}"/>
              </a:ext>
            </a:extLst>
          </p:cNvPr>
          <p:cNvGraphicFramePr>
            <a:graphicFrameLocks noGrp="1"/>
          </p:cNvGraphicFramePr>
          <p:nvPr>
            <p:extLst>
              <p:ext uri="{D42A27DB-BD31-4B8C-83A1-F6EECF244321}">
                <p14:modId xmlns:p14="http://schemas.microsoft.com/office/powerpoint/2010/main" val="2492970878"/>
              </p:ext>
            </p:extLst>
          </p:nvPr>
        </p:nvGraphicFramePr>
        <p:xfrm>
          <a:off x="6149549" y="2037358"/>
          <a:ext cx="4865068" cy="3214254"/>
        </p:xfrm>
        <a:graphic>
          <a:graphicData uri="http://schemas.openxmlformats.org/drawingml/2006/table">
            <a:tbl>
              <a:tblPr firstRow="1" bandRow="1">
                <a:tableStyleId>{93296810-A885-4BE3-A3E7-6D5BEEA58F35}</a:tableStyleId>
              </a:tblPr>
              <a:tblGrid>
                <a:gridCol w="4865068">
                  <a:extLst>
                    <a:ext uri="{9D8B030D-6E8A-4147-A177-3AD203B41FA5}">
                      <a16:colId xmlns:a16="http://schemas.microsoft.com/office/drawing/2014/main" val="2930919220"/>
                    </a:ext>
                  </a:extLst>
                </a:gridCol>
              </a:tblGrid>
              <a:tr h="946240">
                <a:tc>
                  <a:txBody>
                    <a:bodyPr/>
                    <a:lstStyle/>
                    <a:p>
                      <a:pPr algn="ctr"/>
                      <a:r>
                        <a:rPr lang="en-US" sz="1800" u="none" strike="noStrike" kern="1200" baseline="0" dirty="0">
                          <a:latin typeface="Arial" panose="020B0604020202020204" pitchFamily="34" charset="0"/>
                          <a:cs typeface="Arial" panose="020B0604020202020204" pitchFamily="34" charset="0"/>
                        </a:rPr>
                        <a:t>National Planning Coordination</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365781412"/>
                  </a:ext>
                </a:extLst>
              </a:tr>
              <a:tr h="2268014">
                <a:tc>
                  <a:txBody>
                    <a:bodyPr/>
                    <a:lstStyle/>
                    <a:p>
                      <a:pPr algn="ctr"/>
                      <a:r>
                        <a:rPr lang="en-US" sz="1800" u="none" strike="noStrike" kern="1200" baseline="0" dirty="0"/>
                        <a:t>The purpose of the programme is to develop, implement planning frameworks, and facilitate the alignment of the planning and budgeting functions across government and in the department</a:t>
                      </a: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2502874"/>
                  </a:ext>
                </a:extLst>
              </a:tr>
            </a:tbl>
          </a:graphicData>
        </a:graphic>
      </p:graphicFrame>
      <p:graphicFrame>
        <p:nvGraphicFramePr>
          <p:cNvPr id="5" name="Table 4">
            <a:extLst>
              <a:ext uri="{FF2B5EF4-FFF2-40B4-BE49-F238E27FC236}">
                <a16:creationId xmlns:a16="http://schemas.microsoft.com/office/drawing/2014/main" id="{0BCF16B8-268D-1D4C-A716-266A4DE8EE33}"/>
              </a:ext>
            </a:extLst>
          </p:cNvPr>
          <p:cNvGraphicFramePr>
            <a:graphicFrameLocks noGrp="1"/>
          </p:cNvGraphicFramePr>
          <p:nvPr>
            <p:extLst>
              <p:ext uri="{D42A27DB-BD31-4B8C-83A1-F6EECF244321}">
                <p14:modId xmlns:p14="http://schemas.microsoft.com/office/powerpoint/2010/main" val="1187975855"/>
              </p:ext>
            </p:extLst>
          </p:nvPr>
        </p:nvGraphicFramePr>
        <p:xfrm>
          <a:off x="1235678" y="1295400"/>
          <a:ext cx="9778940" cy="592819"/>
        </p:xfrm>
        <a:graphic>
          <a:graphicData uri="http://schemas.openxmlformats.org/drawingml/2006/table">
            <a:tbl>
              <a:tblPr firstRow="1" bandRow="1">
                <a:tableStyleId>{93296810-A885-4BE3-A3E7-6D5BEEA58F35}</a:tableStyleId>
              </a:tblPr>
              <a:tblGrid>
                <a:gridCol w="9778940">
                  <a:extLst>
                    <a:ext uri="{9D8B030D-6E8A-4147-A177-3AD203B41FA5}">
                      <a16:colId xmlns:a16="http://schemas.microsoft.com/office/drawing/2014/main" val="2744699423"/>
                    </a:ext>
                  </a:extLst>
                </a:gridCol>
              </a:tblGrid>
              <a:tr h="592819">
                <a:tc>
                  <a:txBody>
                    <a:bodyPr/>
                    <a:lstStyle/>
                    <a:p>
                      <a:pPr algn="ctr"/>
                      <a:r>
                        <a:rPr lang="en-US" sz="2400" u="none" strike="noStrike" kern="1200" baseline="0" dirty="0">
                          <a:latin typeface="Arial" panose="020B0604020202020204" pitchFamily="34" charset="0"/>
                          <a:cs typeface="Arial" panose="020B0604020202020204" pitchFamily="34" charset="0"/>
                        </a:rPr>
                        <a:t>PROGRAMMES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5950431"/>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996" y="227974"/>
            <a:ext cx="9755436" cy="397545"/>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2</a:t>
            </a:r>
            <a:r>
              <a:rPr lang="en-US" spc="-5" dirty="0"/>
              <a:t>A</a:t>
            </a:r>
            <a:r>
              <a:rPr spc="-5" dirty="0"/>
              <a:t>: </a:t>
            </a:r>
            <a:r>
              <a:rPr spc="-25" dirty="0"/>
              <a:t>NATIONAL </a:t>
            </a:r>
            <a:r>
              <a:rPr dirty="0"/>
              <a:t>PLANNING</a:t>
            </a:r>
            <a:r>
              <a:rPr spc="-100" dirty="0"/>
              <a:t> </a:t>
            </a:r>
            <a:r>
              <a:rPr lang="en-US" spc="-20" dirty="0"/>
              <a:t>COMMISSION</a:t>
            </a:r>
            <a:endParaRPr spc="-20" dirty="0"/>
          </a:p>
        </p:txBody>
      </p:sp>
      <p:sp>
        <p:nvSpPr>
          <p:cNvPr id="6" name="Rectangle 5">
            <a:extLst>
              <a:ext uri="{FF2B5EF4-FFF2-40B4-BE49-F238E27FC236}">
                <a16:creationId xmlns:a16="http://schemas.microsoft.com/office/drawing/2014/main" id="{FB395F02-ADF5-8A42-BC32-916B05E88D5A}"/>
              </a:ext>
            </a:extLst>
          </p:cNvPr>
          <p:cNvSpPr/>
          <p:nvPr/>
        </p:nvSpPr>
        <p:spPr>
          <a:xfrm>
            <a:off x="1029593" y="802096"/>
            <a:ext cx="10008121" cy="359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latin typeface="Arial" panose="020B0604020202020204" pitchFamily="34" charset="0"/>
                <a:cs typeface="Arial" panose="020B0604020202020204" pitchFamily="34" charset="0"/>
              </a:rPr>
              <a:t>National Planning Commission Secretariat</a:t>
            </a:r>
          </a:p>
        </p:txBody>
      </p:sp>
      <p:graphicFrame>
        <p:nvGraphicFramePr>
          <p:cNvPr id="7" name="Table 6">
            <a:extLst>
              <a:ext uri="{FF2B5EF4-FFF2-40B4-BE49-F238E27FC236}">
                <a16:creationId xmlns:a16="http://schemas.microsoft.com/office/drawing/2014/main" id="{A4F98CCC-6B6B-0445-B45A-1F1EED694EFB}"/>
              </a:ext>
            </a:extLst>
          </p:cNvPr>
          <p:cNvGraphicFramePr>
            <a:graphicFrameLocks noGrp="1"/>
          </p:cNvGraphicFramePr>
          <p:nvPr/>
        </p:nvGraphicFramePr>
        <p:xfrm>
          <a:off x="685801" y="1274155"/>
          <a:ext cx="10972798" cy="1382242"/>
        </p:xfrm>
        <a:graphic>
          <a:graphicData uri="http://schemas.openxmlformats.org/drawingml/2006/table">
            <a:tbl>
              <a:tblPr firstRow="1" bandRow="1">
                <a:tableStyleId>{93296810-A885-4BE3-A3E7-6D5BEEA58F35}</a:tableStyleId>
              </a:tblPr>
              <a:tblGrid>
                <a:gridCol w="3657599">
                  <a:extLst>
                    <a:ext uri="{9D8B030D-6E8A-4147-A177-3AD203B41FA5}">
                      <a16:colId xmlns:a16="http://schemas.microsoft.com/office/drawing/2014/main" val="3167610748"/>
                    </a:ext>
                  </a:extLst>
                </a:gridCol>
                <a:gridCol w="3318931">
                  <a:extLst>
                    <a:ext uri="{9D8B030D-6E8A-4147-A177-3AD203B41FA5}">
                      <a16:colId xmlns:a16="http://schemas.microsoft.com/office/drawing/2014/main" val="577349829"/>
                    </a:ext>
                  </a:extLst>
                </a:gridCol>
                <a:gridCol w="3996268">
                  <a:extLst>
                    <a:ext uri="{9D8B030D-6E8A-4147-A177-3AD203B41FA5}">
                      <a16:colId xmlns:a16="http://schemas.microsoft.com/office/drawing/2014/main" val="47784868"/>
                    </a:ext>
                  </a:extLst>
                </a:gridCol>
              </a:tblGrid>
              <a:tr h="63084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Annual Targets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9339345"/>
                  </a:ext>
                </a:extLst>
              </a:tr>
              <a:tr h="433242">
                <a:tc>
                  <a:txBody>
                    <a:bodyPr/>
                    <a:lstStyle/>
                    <a:p>
                      <a:r>
                        <a:rPr lang="en-US" sz="1400" dirty="0">
                          <a:latin typeface="Arial" panose="020B0604020202020204" pitchFamily="34" charset="0"/>
                          <a:cs typeface="Arial" panose="020B0604020202020204" pitchFamily="34" charset="0"/>
                        </a:rPr>
                        <a:t>Total Targets</a:t>
                      </a:r>
                      <a:endParaRPr lang="en-US" sz="1400" b="1"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Targets Achieved</a:t>
                      </a:r>
                      <a:endParaRPr lang="en-US" sz="1400" b="1"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Targets Not achieved</a:t>
                      </a:r>
                      <a:endParaRPr lang="en-US"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12102321"/>
                  </a:ext>
                </a:extLst>
              </a:tr>
              <a:tr h="318155">
                <a:tc>
                  <a:txBody>
                    <a:bodyPr/>
                    <a:lstStyle/>
                    <a:p>
                      <a:pPr algn="ctr"/>
                      <a:r>
                        <a:rPr lang="en-US" sz="1400" kern="1200" dirty="0">
                          <a:latin typeface="Arial" panose="020B0604020202020204" pitchFamily="34" charset="0"/>
                          <a:cs typeface="Arial" panose="020B0604020202020204" pitchFamily="34" charset="0"/>
                        </a:rPr>
                        <a:t>5</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400" kern="1200" dirty="0">
                          <a:latin typeface="Arial" panose="020B0604020202020204" pitchFamily="34" charset="0"/>
                          <a:cs typeface="Arial" panose="020B0604020202020204" pitchFamily="34" charset="0"/>
                        </a:rPr>
                        <a:t>5</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ctr"/>
                      <a:r>
                        <a:rPr lang="en-US" sz="1400" kern="1200" dirty="0">
                          <a:latin typeface="Arial" panose="020B0604020202020204" pitchFamily="34" charset="0"/>
                          <a:cs typeface="Arial" panose="020B0604020202020204" pitchFamily="34" charset="0"/>
                        </a:rPr>
                        <a:t>0</a:t>
                      </a:r>
                      <a:endParaRPr lang="en-US" sz="1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12278562"/>
                  </a:ext>
                </a:extLst>
              </a:tr>
            </a:tbl>
          </a:graphicData>
        </a:graphic>
      </p:graphicFrame>
      <p:graphicFrame>
        <p:nvGraphicFramePr>
          <p:cNvPr id="11" name="Content Placeholder 11">
            <a:extLst>
              <a:ext uri="{FF2B5EF4-FFF2-40B4-BE49-F238E27FC236}">
                <a16:creationId xmlns:a16="http://schemas.microsoft.com/office/drawing/2014/main" id="{619CA33F-C40F-7248-B985-D01E4463CB59}"/>
              </a:ext>
            </a:extLst>
          </p:cNvPr>
          <p:cNvGraphicFramePr>
            <a:graphicFrameLocks/>
          </p:cNvGraphicFramePr>
          <p:nvPr/>
        </p:nvGraphicFramePr>
        <p:xfrm>
          <a:off x="2438400" y="2895600"/>
          <a:ext cx="7772400"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16</a:t>
            </a:fld>
            <a:endParaRPr lang="en-US" dirty="0"/>
          </a:p>
        </p:txBody>
      </p:sp>
    </p:spTree>
    <p:extLst>
      <p:ext uri="{BB962C8B-B14F-4D97-AF65-F5344CB8AC3E}">
        <p14:creationId xmlns:p14="http://schemas.microsoft.com/office/powerpoint/2010/main" val="382273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996" y="227974"/>
            <a:ext cx="9444604" cy="397545"/>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2</a:t>
            </a:r>
            <a:r>
              <a:rPr lang="en-US" spc="-5" dirty="0"/>
              <a:t>A</a:t>
            </a:r>
            <a:r>
              <a:rPr spc="-5" dirty="0"/>
              <a:t>: </a:t>
            </a:r>
            <a:r>
              <a:rPr spc="-25" dirty="0"/>
              <a:t>NATIONAL </a:t>
            </a:r>
            <a:r>
              <a:rPr dirty="0"/>
              <a:t>PLANNING</a:t>
            </a:r>
            <a:r>
              <a:rPr spc="-100" dirty="0"/>
              <a:t> </a:t>
            </a:r>
            <a:r>
              <a:rPr lang="en-US" spc="-20" dirty="0"/>
              <a:t>COMMISSION</a:t>
            </a:r>
            <a:endParaRPr spc="-20" dirty="0"/>
          </a:p>
        </p:txBody>
      </p:sp>
      <p:sp>
        <p:nvSpPr>
          <p:cNvPr id="4" name="Rectangle 3">
            <a:extLst>
              <a:ext uri="{FF2B5EF4-FFF2-40B4-BE49-F238E27FC236}">
                <a16:creationId xmlns:a16="http://schemas.microsoft.com/office/drawing/2014/main" id="{C1C1C439-19E4-184C-B77F-917DEEA45E47}"/>
              </a:ext>
            </a:extLst>
          </p:cNvPr>
          <p:cNvSpPr/>
          <p:nvPr/>
        </p:nvSpPr>
        <p:spPr>
          <a:xfrm>
            <a:off x="990600" y="747860"/>
            <a:ext cx="10008121" cy="359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latin typeface="Arial" panose="020B0604020202020204" pitchFamily="34" charset="0"/>
                <a:cs typeface="Arial" panose="020B0604020202020204" pitchFamily="34" charset="0"/>
              </a:rPr>
              <a:t>National Planning Commission Secretariat</a:t>
            </a:r>
          </a:p>
        </p:txBody>
      </p:sp>
      <p:graphicFrame>
        <p:nvGraphicFramePr>
          <p:cNvPr id="5" name="Table 4">
            <a:extLst>
              <a:ext uri="{FF2B5EF4-FFF2-40B4-BE49-F238E27FC236}">
                <a16:creationId xmlns:a16="http://schemas.microsoft.com/office/drawing/2014/main" id="{4446480F-E904-1F47-B924-1B0B6CE813BC}"/>
              </a:ext>
            </a:extLst>
          </p:cNvPr>
          <p:cNvGraphicFramePr>
            <a:graphicFrameLocks noGrp="1"/>
          </p:cNvGraphicFramePr>
          <p:nvPr/>
        </p:nvGraphicFramePr>
        <p:xfrm>
          <a:off x="287492" y="1109516"/>
          <a:ext cx="11618422" cy="5491342"/>
        </p:xfrm>
        <a:graphic>
          <a:graphicData uri="http://schemas.openxmlformats.org/drawingml/2006/table">
            <a:tbl>
              <a:tblPr firstRow="1" bandRow="1">
                <a:tableStyleId>{93296810-A885-4BE3-A3E7-6D5BEEA58F35}</a:tableStyleId>
              </a:tblPr>
              <a:tblGrid>
                <a:gridCol w="3236422">
                  <a:extLst>
                    <a:ext uri="{9D8B030D-6E8A-4147-A177-3AD203B41FA5}">
                      <a16:colId xmlns:a16="http://schemas.microsoft.com/office/drawing/2014/main" val="2515942132"/>
                    </a:ext>
                  </a:extLst>
                </a:gridCol>
                <a:gridCol w="3505200">
                  <a:extLst>
                    <a:ext uri="{9D8B030D-6E8A-4147-A177-3AD203B41FA5}">
                      <a16:colId xmlns:a16="http://schemas.microsoft.com/office/drawing/2014/main" val="3212231799"/>
                    </a:ext>
                  </a:extLst>
                </a:gridCol>
                <a:gridCol w="4876800">
                  <a:extLst>
                    <a:ext uri="{9D8B030D-6E8A-4147-A177-3AD203B41FA5}">
                      <a16:colId xmlns:a16="http://schemas.microsoft.com/office/drawing/2014/main" val="1760309657"/>
                    </a:ext>
                  </a:extLst>
                </a:gridCol>
              </a:tblGrid>
              <a:tr h="414484">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04702084"/>
                  </a:ext>
                </a:extLst>
              </a:tr>
              <a:tr h="546985">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Achievement</a:t>
                      </a:r>
                    </a:p>
                    <a:p>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670314">
                <a:tc>
                  <a:txBody>
                    <a:bodyPr/>
                    <a:lstStyle/>
                    <a:p>
                      <a:r>
                        <a:rPr lang="en-US" sz="1100" u="none" strike="noStrike" kern="1200" baseline="0" dirty="0">
                          <a:latin typeface="Arial" panose="020B0604020202020204" pitchFamily="34" charset="0"/>
                          <a:cs typeface="Arial" panose="020B0604020202020204" pitchFamily="34" charset="0"/>
                        </a:rPr>
                        <a:t>1. Number of research reports initiated in support of the implementation of the NDP</a:t>
                      </a:r>
                      <a:endParaRPr lang="en-US" sz="11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0" marR="0" marT="0" marB="0"/>
                </a:tc>
                <a:tc>
                  <a:txBody>
                    <a:bodyPr/>
                    <a:lstStyle/>
                    <a:p>
                      <a:r>
                        <a:rPr lang="en-US" sz="1100" u="none" strike="noStrike" baseline="0" dirty="0">
                          <a:latin typeface="Arial" panose="020B0604020202020204" pitchFamily="34" charset="0"/>
                          <a:cs typeface="Arial" panose="020B0604020202020204" pitchFamily="34" charset="0"/>
                        </a:rPr>
                        <a:t>Reports on all research projects to review and support implementation of the NDP produced</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marL="0" marR="0" marT="0" marB="0"/>
                </a:tc>
                <a:tc>
                  <a:txBody>
                    <a:bodyPr/>
                    <a:lstStyle/>
                    <a:p>
                      <a:pPr fontAlgn="ctr"/>
                      <a:r>
                        <a:rPr lang="en-ZA" sz="1100" u="none" strike="noStrike" kern="1200" baseline="0" dirty="0">
                          <a:latin typeface="Arial" panose="020B0604020202020204" pitchFamily="34" charset="0"/>
                          <a:cs typeface="Arial" panose="020B0604020202020204" pitchFamily="34" charset="0"/>
                        </a:rPr>
                        <a:t> </a:t>
                      </a:r>
                      <a:r>
                        <a:rPr lang="en-US" sz="1100" u="none" strike="noStrike" kern="1200" baseline="0" dirty="0">
                          <a:latin typeface="Arial" panose="020B0604020202020204" pitchFamily="34" charset="0"/>
                          <a:cs typeface="Arial" panose="020B0604020202020204" pitchFamily="34" charset="0"/>
                        </a:rPr>
                        <a:t>4 research projects in support of the NPC completed</a:t>
                      </a:r>
                      <a:endParaRPr lang="en-US" sz="11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marL="17780" marR="17780" marT="71755" marB="71755">
                    <a:solidFill>
                      <a:srgbClr val="00B050"/>
                    </a:solidFill>
                  </a:tcPr>
                </a:tc>
                <a:extLst>
                  <a:ext uri="{0D108BD9-81ED-4DB2-BD59-A6C34878D82A}">
                    <a16:rowId xmlns:a16="http://schemas.microsoft.com/office/drawing/2014/main" val="1115408407"/>
                  </a:ext>
                </a:extLst>
              </a:tr>
              <a:tr h="729061">
                <a:tc>
                  <a:txBody>
                    <a:bodyPr/>
                    <a:lstStyle/>
                    <a:p>
                      <a:r>
                        <a:rPr lang="en-US" sz="1100" u="none" strike="noStrike" kern="1200" baseline="0" dirty="0">
                          <a:latin typeface="Arial" panose="020B0604020202020204" pitchFamily="34" charset="0"/>
                          <a:cs typeface="Arial" panose="020B0604020202020204" pitchFamily="34" charset="0"/>
                        </a:rPr>
                        <a:t>2. Number of stakeholder</a:t>
                      </a:r>
                    </a:p>
                    <a:p>
                      <a:r>
                        <a:rPr lang="en-US" sz="1100" u="none" strike="noStrike" kern="1200" baseline="0" dirty="0">
                          <a:latin typeface="Arial" panose="020B0604020202020204" pitchFamily="34" charset="0"/>
                          <a:cs typeface="Arial" panose="020B0604020202020204" pitchFamily="34" charset="0"/>
                        </a:rPr>
                        <a:t>engagement reports</a:t>
                      </a:r>
                      <a:endParaRPr lang="en-US" sz="1100" b="0" i="0" u="none" strike="noStrike" kern="1200" baseline="0" dirty="0">
                        <a:solidFill>
                          <a:srgbClr val="000000"/>
                        </a:solidFill>
                        <a:latin typeface="Arial" panose="020B0604020202020204" pitchFamily="34" charset="0"/>
                        <a:ea typeface="+mn-ea"/>
                        <a:cs typeface="Arial" panose="020B0604020202020204" pitchFamily="34" charset="0"/>
                      </a:endParaRPr>
                    </a:p>
                  </a:txBody>
                  <a:tcPr/>
                </a:tc>
                <a:tc>
                  <a:txBody>
                    <a:bodyPr/>
                    <a:lstStyle/>
                    <a:p>
                      <a:pPr algn="l"/>
                      <a:r>
                        <a:rPr lang="en-US" sz="1100" u="none" strike="noStrike" baseline="0" dirty="0">
                          <a:latin typeface="Arial" panose="020B0604020202020204" pitchFamily="34" charset="0"/>
                          <a:cs typeface="Arial" panose="020B0604020202020204" pitchFamily="34" charset="0"/>
                        </a:rPr>
                        <a:t>4 engagement reports on NDP implementation</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lvl="0"/>
                      <a:r>
                        <a:rPr kumimoji="0" lang="en-ZA" sz="1100" u="none" strike="noStrike" kern="1200" cap="none" spc="0" normalizeH="0" baseline="0" dirty="0">
                          <a:ln>
                            <a:noFill/>
                          </a:ln>
                          <a:effectLst/>
                          <a:uLnTx/>
                          <a:uFillTx/>
                          <a:latin typeface="Arial" panose="020B0604020202020204" pitchFamily="34" charset="0"/>
                          <a:cs typeface="Arial" panose="020B0604020202020204" pitchFamily="34" charset="0"/>
                        </a:rPr>
                        <a:t>4 engagement reports on NDP implementation were produced</a:t>
                      </a:r>
                      <a:endParaRPr kumimoji="0" lang="en-US" sz="1100" b="0" i="0" u="none" strike="noStrike" kern="1200" cap="none" spc="0" normalizeH="0" baseline="0" dirty="0">
                        <a:ln>
                          <a:noFill/>
                        </a:ln>
                        <a:solidFill>
                          <a:prstClr val="black"/>
                        </a:solidFill>
                        <a:effectLst/>
                        <a:uLnTx/>
                        <a:uFillTx/>
                        <a:latin typeface="Arial" panose="020B0604020202020204" pitchFamily="34" charset="0"/>
                        <a:ea typeface="Arial Unicode MS"/>
                        <a:cs typeface="Arial" panose="020B0604020202020204" pitchFamily="34" charset="0"/>
                      </a:endParaRPr>
                    </a:p>
                  </a:txBody>
                  <a:tcPr>
                    <a:solidFill>
                      <a:srgbClr val="00B050"/>
                    </a:solidFill>
                  </a:tcPr>
                </a:tc>
                <a:extLst>
                  <a:ext uri="{0D108BD9-81ED-4DB2-BD59-A6C34878D82A}">
                    <a16:rowId xmlns:a16="http://schemas.microsoft.com/office/drawing/2014/main" val="12133399"/>
                  </a:ext>
                </a:extLst>
              </a:tr>
              <a:tr h="916988">
                <a:tc>
                  <a:txBody>
                    <a:bodyPr/>
                    <a:lstStyle/>
                    <a:p>
                      <a:r>
                        <a:rPr lang="en-US" sz="1100" u="none" strike="noStrike" kern="1200" baseline="0" dirty="0">
                          <a:latin typeface="Arial" panose="020B0604020202020204" pitchFamily="34" charset="0"/>
                          <a:cs typeface="Arial" panose="020B0604020202020204" pitchFamily="34" charset="0"/>
                        </a:rPr>
                        <a:t>3. Number of NPC Plenaries</a:t>
                      </a:r>
                      <a:endParaRPr lang="en-US"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lang="en-US" sz="1100" u="none" strike="noStrike" baseline="0" dirty="0">
                          <a:latin typeface="Arial" panose="020B0604020202020204" pitchFamily="34" charset="0"/>
                          <a:cs typeface="Arial" panose="020B0604020202020204" pitchFamily="34" charset="0"/>
                        </a:rPr>
                        <a:t>10 plenaries to inform  national planning</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lvl="0"/>
                      <a:r>
                        <a:rPr lang="en-US" sz="1100" kern="1200" dirty="0">
                          <a:effectLst/>
                          <a:latin typeface="Arial" panose="020B0604020202020204" pitchFamily="34" charset="0"/>
                          <a:cs typeface="Arial" panose="020B0604020202020204" pitchFamily="34" charset="0"/>
                        </a:rPr>
                        <a:t>10 NPC Plenary meetings were held in the financial year</a:t>
                      </a:r>
                      <a:endParaRPr lang="en-US" sz="1100" kern="1200" baseline="0" dirty="0">
                        <a:solidFill>
                          <a:schemeClr val="dk1"/>
                        </a:solidFill>
                        <a:effectLst/>
                        <a:latin typeface="Arial" panose="020B0604020202020204" pitchFamily="34" charset="0"/>
                        <a:ea typeface="Arial Unicode MS"/>
                        <a:cs typeface="Arial" panose="020B0604020202020204" pitchFamily="34" charset="0"/>
                      </a:endParaRPr>
                    </a:p>
                  </a:txBody>
                  <a:tcPr>
                    <a:solidFill>
                      <a:srgbClr val="00B050"/>
                    </a:solidFill>
                  </a:tcPr>
                </a:tc>
                <a:extLst>
                  <a:ext uri="{0D108BD9-81ED-4DB2-BD59-A6C34878D82A}">
                    <a16:rowId xmlns:a16="http://schemas.microsoft.com/office/drawing/2014/main" val="3608456026"/>
                  </a:ext>
                </a:extLst>
              </a:tr>
              <a:tr h="675336">
                <a:tc>
                  <a:txBody>
                    <a:bodyPr/>
                    <a:lstStyle/>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4. Annual report on the work of the NPC</a:t>
                      </a:r>
                    </a:p>
                  </a:txBody>
                  <a:tcPr/>
                </a:tc>
                <a:tc>
                  <a:txBody>
                    <a:bodyPr/>
                    <a:lstStyle/>
                    <a:p>
                      <a:pPr algn="l"/>
                      <a:r>
                        <a:rPr kumimoji="0" lang="en-US" sz="1100" b="0" kern="1200" dirty="0">
                          <a:solidFill>
                            <a:schemeClr val="tx1"/>
                          </a:solidFill>
                          <a:latin typeface="Arial" panose="020B0604020202020204" pitchFamily="34" charset="0"/>
                          <a:ea typeface="+mn-ea"/>
                          <a:cs typeface="Arial" panose="020B0604020202020204" pitchFamily="34" charset="0"/>
                        </a:rPr>
                        <a:t>Annual Report for 2018/19 produced by 30 June</a:t>
                      </a:r>
                    </a:p>
                  </a:txBody>
                  <a:tcPr/>
                </a:tc>
                <a:tc>
                  <a:txBody>
                    <a:bodyPr/>
                    <a:lstStyle/>
                    <a:p>
                      <a:pPr lvl="0"/>
                      <a:r>
                        <a:rPr lang="en-US" sz="1100" kern="1200" baseline="0" dirty="0">
                          <a:solidFill>
                            <a:schemeClr val="dk1"/>
                          </a:solidFill>
                          <a:effectLst/>
                          <a:latin typeface="Arial" panose="020B0604020202020204" pitchFamily="34" charset="0"/>
                          <a:ea typeface="Arial Unicode MS"/>
                          <a:cs typeface="Arial" panose="020B0604020202020204" pitchFamily="34" charset="0"/>
                        </a:rPr>
                        <a:t>Annual Report for 2018/19 was produced by 28 June 2019</a:t>
                      </a:r>
                    </a:p>
                  </a:txBody>
                  <a:tcPr>
                    <a:solidFill>
                      <a:srgbClr val="00B050"/>
                    </a:solidFill>
                  </a:tcPr>
                </a:tc>
                <a:extLst>
                  <a:ext uri="{0D108BD9-81ED-4DB2-BD59-A6C34878D82A}">
                    <a16:rowId xmlns:a16="http://schemas.microsoft.com/office/drawing/2014/main" val="2862643391"/>
                  </a:ext>
                </a:extLst>
              </a:tr>
              <a:tr h="1538174">
                <a:tc>
                  <a:txBody>
                    <a:bodyPr/>
                    <a:lstStyle/>
                    <a:p>
                      <a:r>
                        <a:rPr lang="en-US" sz="1100" u="none" strike="noStrike" kern="1200" baseline="0" dirty="0">
                          <a:latin typeface="Arial" panose="020B0604020202020204" pitchFamily="34" charset="0"/>
                          <a:cs typeface="Arial" panose="020B0604020202020204" pitchFamily="34" charset="0"/>
                        </a:rPr>
                        <a:t>5. Number of reports and partnerships on the implementation of regional (SADC:RISDP), continental (Agenda 2063) and international (SDGs engagement)</a:t>
                      </a:r>
                      <a:endParaRPr lang="en-US" sz="11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100" kern="1200" dirty="0">
                          <a:latin typeface="Arial" panose="020B0604020202020204" pitchFamily="34" charset="0"/>
                          <a:cs typeface="Arial" panose="020B0604020202020204" pitchFamily="34" charset="0"/>
                        </a:rPr>
                        <a:t>2</a:t>
                      </a:r>
                      <a:endParaRPr kumimoji="0" lang="en-US" sz="11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lvl="0"/>
                      <a:r>
                        <a:rPr lang="en-US" sz="1100" kern="1200" baseline="0" dirty="0">
                          <a:effectLst/>
                          <a:latin typeface="Arial" panose="020B0604020202020204" pitchFamily="34" charset="0"/>
                          <a:cs typeface="Arial" panose="020B0604020202020204" pitchFamily="34" charset="0"/>
                        </a:rPr>
                        <a:t>2 Reports  and 1 partnerships on the implementation of regional (SADC:RISDP), continental (Agenda 2063) and international (SDGs) engagements were produced</a:t>
                      </a:r>
                      <a:endParaRPr lang="en-US" sz="1100" kern="1200" baseline="0" dirty="0">
                        <a:solidFill>
                          <a:schemeClr val="dk1"/>
                        </a:solidFill>
                        <a:effectLst/>
                        <a:latin typeface="Arial" panose="020B0604020202020204" pitchFamily="34" charset="0"/>
                        <a:ea typeface="Arial Unicode MS"/>
                        <a:cs typeface="Arial" panose="020B0604020202020204" pitchFamily="34" charset="0"/>
                      </a:endParaRPr>
                    </a:p>
                  </a:txBody>
                  <a:tcPr>
                    <a:solidFill>
                      <a:srgbClr val="00B050"/>
                    </a:solidFill>
                  </a:tcPr>
                </a:tc>
                <a:extLst>
                  <a:ext uri="{0D108BD9-81ED-4DB2-BD59-A6C34878D82A}">
                    <a16:rowId xmlns:a16="http://schemas.microsoft.com/office/drawing/2014/main" val="1839318491"/>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17</a:t>
            </a:fld>
            <a:endParaRPr lang="en-US" dirty="0"/>
          </a:p>
        </p:txBody>
      </p:sp>
    </p:spTree>
    <p:extLst>
      <p:ext uri="{BB962C8B-B14F-4D97-AF65-F5344CB8AC3E}">
        <p14:creationId xmlns:p14="http://schemas.microsoft.com/office/powerpoint/2010/main" val="3734210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3461" y="127101"/>
            <a:ext cx="10896600" cy="397545"/>
          </a:xfrm>
          <a:prstGeom prst="rect">
            <a:avLst/>
          </a:prstGeom>
        </p:spPr>
        <p:txBody>
          <a:bodyPr vert="horz" wrap="square" lIns="0" tIns="12700" rIns="0" bIns="0" rtlCol="0">
            <a:spAutoFit/>
          </a:bodyPr>
          <a:lstStyle/>
          <a:p>
            <a:pPr marL="12700" algn="ctr">
              <a:lnSpc>
                <a:spcPct val="100000"/>
              </a:lnSpc>
              <a:spcBef>
                <a:spcPts val="100"/>
              </a:spcBef>
            </a:pPr>
            <a:r>
              <a:rPr dirty="0"/>
              <a:t>PROGRAMME </a:t>
            </a:r>
            <a:r>
              <a:rPr spc="-5" dirty="0"/>
              <a:t>2</a:t>
            </a:r>
            <a:r>
              <a:rPr lang="en-US" spc="-5" dirty="0"/>
              <a:t>B</a:t>
            </a:r>
            <a:r>
              <a:rPr spc="-5" dirty="0"/>
              <a:t>: </a:t>
            </a:r>
            <a:r>
              <a:rPr spc="-25" dirty="0"/>
              <a:t>NATIONAL </a:t>
            </a:r>
            <a:r>
              <a:rPr dirty="0"/>
              <a:t>PLANNING</a:t>
            </a:r>
            <a:r>
              <a:rPr spc="-100" dirty="0"/>
              <a:t> </a:t>
            </a:r>
            <a:r>
              <a:rPr spc="-20" dirty="0"/>
              <a:t>COORDINATION</a:t>
            </a:r>
          </a:p>
        </p:txBody>
      </p:sp>
      <p:sp>
        <p:nvSpPr>
          <p:cNvPr id="4" name="Rectangle 3">
            <a:extLst>
              <a:ext uri="{FF2B5EF4-FFF2-40B4-BE49-F238E27FC236}">
                <a16:creationId xmlns:a16="http://schemas.microsoft.com/office/drawing/2014/main" id="{C1C1C439-19E4-184C-B77F-917DEEA45E47}"/>
              </a:ext>
            </a:extLst>
          </p:cNvPr>
          <p:cNvSpPr/>
          <p:nvPr/>
        </p:nvSpPr>
        <p:spPr>
          <a:xfrm>
            <a:off x="915174" y="792552"/>
            <a:ext cx="10008121" cy="359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latin typeface="Arial" panose="020B0604020202020204" pitchFamily="34" charset="0"/>
                <a:cs typeface="Arial" panose="020B0604020202020204" pitchFamily="34" charset="0"/>
              </a:rPr>
              <a:t>National Planning Coordination Services</a:t>
            </a:r>
          </a:p>
        </p:txBody>
      </p:sp>
      <p:graphicFrame>
        <p:nvGraphicFramePr>
          <p:cNvPr id="8" name="Table 7">
            <a:extLst>
              <a:ext uri="{FF2B5EF4-FFF2-40B4-BE49-F238E27FC236}">
                <a16:creationId xmlns:a16="http://schemas.microsoft.com/office/drawing/2014/main" id="{94B596D0-5DE2-C447-B956-5A1EDC706FFE}"/>
              </a:ext>
            </a:extLst>
          </p:cNvPr>
          <p:cNvGraphicFramePr>
            <a:graphicFrameLocks noGrp="1"/>
          </p:cNvGraphicFramePr>
          <p:nvPr/>
        </p:nvGraphicFramePr>
        <p:xfrm>
          <a:off x="685800" y="1310485"/>
          <a:ext cx="10896600" cy="1228415"/>
        </p:xfrm>
        <a:graphic>
          <a:graphicData uri="http://schemas.openxmlformats.org/drawingml/2006/table">
            <a:tbl>
              <a:tblPr firstRow="1" bandRow="1">
                <a:tableStyleId>{93296810-A885-4BE3-A3E7-6D5BEEA58F35}</a:tableStyleId>
              </a:tblPr>
              <a:tblGrid>
                <a:gridCol w="3350402">
                  <a:extLst>
                    <a:ext uri="{9D8B030D-6E8A-4147-A177-3AD203B41FA5}">
                      <a16:colId xmlns:a16="http://schemas.microsoft.com/office/drawing/2014/main" val="685193318"/>
                    </a:ext>
                  </a:extLst>
                </a:gridCol>
                <a:gridCol w="3820069">
                  <a:extLst>
                    <a:ext uri="{9D8B030D-6E8A-4147-A177-3AD203B41FA5}">
                      <a16:colId xmlns:a16="http://schemas.microsoft.com/office/drawing/2014/main" val="3798916139"/>
                    </a:ext>
                  </a:extLst>
                </a:gridCol>
                <a:gridCol w="3726129">
                  <a:extLst>
                    <a:ext uri="{9D8B030D-6E8A-4147-A177-3AD203B41FA5}">
                      <a16:colId xmlns:a16="http://schemas.microsoft.com/office/drawing/2014/main" val="2013727127"/>
                    </a:ext>
                  </a:extLst>
                </a:gridCol>
              </a:tblGrid>
              <a:tr h="48673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Annual Targets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9127874"/>
                  </a:ext>
                </a:extLst>
              </a:tr>
              <a:tr h="370840">
                <a:tc>
                  <a:txBody>
                    <a:bodyPr/>
                    <a:lstStyle/>
                    <a:p>
                      <a:r>
                        <a:rPr lang="en-US" sz="1600" dirty="0">
                          <a:latin typeface="Arial" panose="020B0604020202020204" pitchFamily="34" charset="0"/>
                          <a:cs typeface="Arial" panose="020B0604020202020204" pitchFamily="34" charset="0"/>
                        </a:rPr>
                        <a:t>Total Targets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Targets Achieved</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Targets Not achieved</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64949147"/>
                  </a:ext>
                </a:extLst>
              </a:tr>
              <a:tr h="370840">
                <a:tc>
                  <a:txBody>
                    <a:bodyPr/>
                    <a:lstStyle/>
                    <a:p>
                      <a:pPr algn="ctr"/>
                      <a:r>
                        <a:rPr lang="en-US" sz="1600" dirty="0">
                          <a:latin typeface="Arial" panose="020B0604020202020204" pitchFamily="34" charset="0"/>
                          <a:cs typeface="Arial" panose="020B0604020202020204" pitchFamily="34" charset="0"/>
                        </a:rPr>
                        <a:t>8</a:t>
                      </a:r>
                    </a:p>
                  </a:txBody>
                  <a:tcPr/>
                </a:tc>
                <a:tc>
                  <a:txBody>
                    <a:bodyPr/>
                    <a:lstStyle/>
                    <a:p>
                      <a:pPr algn="ctr"/>
                      <a:r>
                        <a:rPr lang="en-US" sz="1600" dirty="0">
                          <a:latin typeface="Arial" panose="020B0604020202020204" pitchFamily="34" charset="0"/>
                          <a:cs typeface="Arial" panose="020B0604020202020204" pitchFamily="34" charset="0"/>
                        </a:rPr>
                        <a:t>6</a:t>
                      </a:r>
                    </a:p>
                  </a:txBody>
                  <a:tcPr/>
                </a:tc>
                <a:tc>
                  <a:txBody>
                    <a:bodyPr/>
                    <a:lstStyle/>
                    <a:p>
                      <a:pPr algn="ctr"/>
                      <a:r>
                        <a:rPr lang="en-US" sz="1600" dirty="0">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3595422229"/>
                  </a:ext>
                </a:extLst>
              </a:tr>
            </a:tbl>
          </a:graphicData>
        </a:graphic>
      </p:graphicFrame>
      <p:graphicFrame>
        <p:nvGraphicFramePr>
          <p:cNvPr id="9" name="Content Placeholder 11">
            <a:extLst>
              <a:ext uri="{FF2B5EF4-FFF2-40B4-BE49-F238E27FC236}">
                <a16:creationId xmlns:a16="http://schemas.microsoft.com/office/drawing/2014/main" id="{47C2CEDD-ADBB-CC4F-8932-B9AFFCF6A651}"/>
              </a:ext>
            </a:extLst>
          </p:cNvPr>
          <p:cNvGraphicFramePr>
            <a:graphicFrameLocks/>
          </p:cNvGraphicFramePr>
          <p:nvPr/>
        </p:nvGraphicFramePr>
        <p:xfrm>
          <a:off x="2743200" y="2697078"/>
          <a:ext cx="6400799" cy="370372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18</a:t>
            </a:fld>
            <a:endParaRPr lang="en-US" dirty="0"/>
          </a:p>
        </p:txBody>
      </p:sp>
    </p:spTree>
    <p:extLst>
      <p:ext uri="{BB962C8B-B14F-4D97-AF65-F5344CB8AC3E}">
        <p14:creationId xmlns:p14="http://schemas.microsoft.com/office/powerpoint/2010/main" val="379182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996" y="227974"/>
            <a:ext cx="9444604" cy="397545"/>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2</a:t>
            </a:r>
            <a:r>
              <a:rPr lang="en-US" spc="-5" dirty="0"/>
              <a:t>B</a:t>
            </a:r>
            <a:r>
              <a:rPr spc="-5" dirty="0"/>
              <a:t>: </a:t>
            </a:r>
            <a:r>
              <a:rPr spc="-25" dirty="0"/>
              <a:t>NATIONAL </a:t>
            </a:r>
            <a:r>
              <a:rPr dirty="0"/>
              <a:t>PLANNING</a:t>
            </a:r>
            <a:r>
              <a:rPr spc="-100" dirty="0"/>
              <a:t> </a:t>
            </a:r>
            <a:r>
              <a:rPr spc="-20" dirty="0"/>
              <a:t>COORDINATION</a:t>
            </a:r>
          </a:p>
        </p:txBody>
      </p:sp>
      <p:sp>
        <p:nvSpPr>
          <p:cNvPr id="4" name="Rectangle 3">
            <a:extLst>
              <a:ext uri="{FF2B5EF4-FFF2-40B4-BE49-F238E27FC236}">
                <a16:creationId xmlns:a16="http://schemas.microsoft.com/office/drawing/2014/main" id="{C1C1C439-19E4-184C-B77F-917DEEA45E47}"/>
              </a:ext>
            </a:extLst>
          </p:cNvPr>
          <p:cNvSpPr/>
          <p:nvPr/>
        </p:nvSpPr>
        <p:spPr>
          <a:xfrm>
            <a:off x="990600" y="816681"/>
            <a:ext cx="10008121" cy="359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latin typeface="Arial" panose="020B0604020202020204" pitchFamily="34" charset="0"/>
                <a:cs typeface="Arial" panose="020B0604020202020204" pitchFamily="34" charset="0"/>
              </a:rPr>
              <a:t>National Planning Coordination Services</a:t>
            </a:r>
          </a:p>
        </p:txBody>
      </p:sp>
      <p:graphicFrame>
        <p:nvGraphicFramePr>
          <p:cNvPr id="11" name="Table 10">
            <a:extLst>
              <a:ext uri="{FF2B5EF4-FFF2-40B4-BE49-F238E27FC236}">
                <a16:creationId xmlns:a16="http://schemas.microsoft.com/office/drawing/2014/main" id="{6DBD2246-A3BE-1C42-8C27-FE29615F8F90}"/>
              </a:ext>
            </a:extLst>
          </p:cNvPr>
          <p:cNvGraphicFramePr>
            <a:graphicFrameLocks noGrp="1"/>
          </p:cNvGraphicFramePr>
          <p:nvPr>
            <p:extLst>
              <p:ext uri="{D42A27DB-BD31-4B8C-83A1-F6EECF244321}">
                <p14:modId xmlns:p14="http://schemas.microsoft.com/office/powerpoint/2010/main" val="77163723"/>
              </p:ext>
            </p:extLst>
          </p:nvPr>
        </p:nvGraphicFramePr>
        <p:xfrm>
          <a:off x="228600" y="1176436"/>
          <a:ext cx="11810999" cy="3175810"/>
        </p:xfrm>
        <a:graphic>
          <a:graphicData uri="http://schemas.openxmlformats.org/drawingml/2006/table">
            <a:tbl>
              <a:tblPr firstRow="1" bandRow="1">
                <a:tableStyleId>{93296810-A885-4BE3-A3E7-6D5BEEA58F35}</a:tableStyleId>
              </a:tblPr>
              <a:tblGrid>
                <a:gridCol w="3091470">
                  <a:extLst>
                    <a:ext uri="{9D8B030D-6E8A-4147-A177-3AD203B41FA5}">
                      <a16:colId xmlns:a16="http://schemas.microsoft.com/office/drawing/2014/main" val="602498052"/>
                    </a:ext>
                  </a:extLst>
                </a:gridCol>
                <a:gridCol w="3250007">
                  <a:extLst>
                    <a:ext uri="{9D8B030D-6E8A-4147-A177-3AD203B41FA5}">
                      <a16:colId xmlns:a16="http://schemas.microsoft.com/office/drawing/2014/main" val="1257580131"/>
                    </a:ext>
                  </a:extLst>
                </a:gridCol>
                <a:gridCol w="5469522">
                  <a:extLst>
                    <a:ext uri="{9D8B030D-6E8A-4147-A177-3AD203B41FA5}">
                      <a16:colId xmlns:a16="http://schemas.microsoft.com/office/drawing/2014/main" val="1760309657"/>
                    </a:ext>
                  </a:extLst>
                </a:gridCol>
              </a:tblGrid>
              <a:tr h="373150">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Not 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93151364"/>
                  </a:ext>
                </a:extLst>
              </a:tr>
              <a:tr h="373150">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Achievement</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746303">
                <a:tc>
                  <a:txBody>
                    <a:bodyPr/>
                    <a:lstStyle/>
                    <a:p>
                      <a:r>
                        <a:rPr lang="en-US" sz="1200" b="0" i="0" u="none" strike="noStrike" kern="1200" baseline="0" dirty="0">
                          <a:solidFill>
                            <a:srgbClr val="000000"/>
                          </a:solidFill>
                          <a:latin typeface="Arial" panose="020B0604020202020204" pitchFamily="34" charset="0"/>
                          <a:ea typeface="+mn-ea"/>
                          <a:cs typeface="Arial" panose="020B0604020202020204" pitchFamily="34" charset="0"/>
                        </a:rPr>
                        <a:t>1. Integrated Development Planning Bill developed</a:t>
                      </a:r>
                    </a:p>
                  </a:txBody>
                  <a:tcPr marL="0" marR="0" marT="0" marB="0"/>
                </a:tc>
                <a:tc>
                  <a:txBody>
                    <a:bodyPr/>
                    <a:lstStyle/>
                    <a:p>
                      <a:r>
                        <a:rPr lang="en-US" sz="1200" b="0" i="0" u="none" strike="noStrike" baseline="0" dirty="0">
                          <a:solidFill>
                            <a:schemeClr val="tx1"/>
                          </a:solidFill>
                          <a:latin typeface="Arial" panose="020B0604020202020204" pitchFamily="34" charset="0"/>
                          <a:cs typeface="Arial" panose="020B0604020202020204" pitchFamily="34" charset="0"/>
                        </a:rPr>
                        <a:t>Revised Integrated Planning Framework Bill</a:t>
                      </a:r>
                    </a:p>
                    <a:p>
                      <a:r>
                        <a:rPr lang="en-US" sz="1200" b="0" i="0" u="none" strike="noStrike" baseline="0" dirty="0">
                          <a:solidFill>
                            <a:schemeClr val="tx1"/>
                          </a:solidFill>
                          <a:latin typeface="Arial" panose="020B0604020202020204" pitchFamily="34" charset="0"/>
                          <a:cs typeface="Arial" panose="020B0604020202020204" pitchFamily="34" charset="0"/>
                        </a:rPr>
                        <a:t>submitted to Cabinet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txBody>
                  <a:tcPr marL="0" marR="0" marT="0" marB="0"/>
                </a:tc>
                <a:tc>
                  <a:txBody>
                    <a:bodyPr/>
                    <a:lstStyle/>
                    <a:p>
                      <a:pPr marL="52388" indent="0" fontAlgn="ctr"/>
                      <a:r>
                        <a:rPr lang="en-US" sz="1200" b="0" i="0" u="none" strike="noStrike" kern="1200" baseline="0" dirty="0">
                          <a:solidFill>
                            <a:schemeClr val="bg1"/>
                          </a:solidFill>
                          <a:latin typeface="Arial" panose="020B0604020202020204" pitchFamily="34" charset="0"/>
                          <a:ea typeface="+mn-ea"/>
                          <a:cs typeface="Arial" panose="020B0604020202020204" pitchFamily="34" charset="0"/>
                        </a:rPr>
                        <a:t>Bill was reviewed and amended but not submitted to Cabinet</a:t>
                      </a:r>
                    </a:p>
                    <a:p>
                      <a:pPr marL="52388" indent="0" fontAlgn="ctr"/>
                      <a:endParaRPr lang="en-US" sz="1200" b="0" i="0" u="none" strike="noStrike" kern="1200" baseline="0" dirty="0">
                        <a:solidFill>
                          <a:schemeClr val="bg1"/>
                        </a:solidFill>
                        <a:latin typeface="Arial" panose="020B0604020202020204" pitchFamily="34" charset="0"/>
                        <a:ea typeface="+mn-ea"/>
                        <a:cs typeface="Arial" panose="020B0604020202020204" pitchFamily="34" charset="0"/>
                      </a:endParaRPr>
                    </a:p>
                    <a:p>
                      <a:pPr marL="52388" indent="0" fontAlgn="ctr"/>
                      <a:r>
                        <a:rPr lang="en-US" sz="1200" b="0" i="0" u="none" strike="noStrike" kern="1200" baseline="0" dirty="0">
                          <a:solidFill>
                            <a:schemeClr val="bg1"/>
                          </a:solidFill>
                          <a:latin typeface="Arial" panose="020B0604020202020204" pitchFamily="34" charset="0"/>
                          <a:ea typeface="+mn-ea"/>
                          <a:cs typeface="Arial" panose="020B0604020202020204" pitchFamily="34" charset="0"/>
                        </a:rPr>
                        <a:t>Bill must include the District Development Model (DDM). Upon finalization the DDM will be incorporated into the Bill and submitted to Cabinet</a:t>
                      </a:r>
                    </a:p>
                  </a:txBody>
                  <a:tcPr marL="17780" marR="17780" marT="71755" marB="71755">
                    <a:solidFill>
                      <a:srgbClr val="FF0000"/>
                    </a:solidFill>
                  </a:tcPr>
                </a:tc>
                <a:extLst>
                  <a:ext uri="{0D108BD9-81ED-4DB2-BD59-A6C34878D82A}">
                    <a16:rowId xmlns:a16="http://schemas.microsoft.com/office/drawing/2014/main" val="2909664949"/>
                  </a:ext>
                </a:extLst>
              </a:tr>
              <a:tr h="1399318">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2. Budget Prioritisation Framework produced for the Medium Term Expenditure Committee</a:t>
                      </a:r>
                    </a:p>
                  </a:txBody>
                  <a:tcPr/>
                </a:tc>
                <a:tc>
                  <a:txBody>
                    <a:bodyPr/>
                    <a:lstStyle/>
                    <a:p>
                      <a:pPr algn="l"/>
                      <a:r>
                        <a:rPr lang="en-US" sz="1200" b="0" i="0" u="none" strike="noStrike" baseline="0" dirty="0">
                          <a:solidFill>
                            <a:srgbClr val="000000"/>
                          </a:solidFill>
                          <a:latin typeface="Arial" panose="020B0604020202020204" pitchFamily="34" charset="0"/>
                          <a:ea typeface="+mn-ea"/>
                          <a:cs typeface="Arial" panose="020B0604020202020204" pitchFamily="34" charset="0"/>
                        </a:rPr>
                        <a:t>Annual Budget Prioritisation Framework developed</a:t>
                      </a:r>
                    </a:p>
                    <a:p>
                      <a:pPr algn="l"/>
                      <a:endParaRPr lang="en-US" sz="1200" b="0" i="0" u="none" strike="noStrike" baseline="0" dirty="0">
                        <a:solidFill>
                          <a:srgbClr val="000000"/>
                        </a:solidFill>
                        <a:latin typeface="Arial" panose="020B0604020202020204" pitchFamily="34" charset="0"/>
                        <a:ea typeface="+mn-ea"/>
                        <a:cs typeface="Arial" panose="020B0604020202020204" pitchFamily="34" charset="0"/>
                      </a:endParaRPr>
                    </a:p>
                  </a:txBody>
                  <a:tcPr/>
                </a:tc>
                <a:tc>
                  <a:txBody>
                    <a:bodyPr/>
                    <a:lstStyle/>
                    <a:p>
                      <a:pPr marL="0" lvl="0" indent="0"/>
                      <a:r>
                        <a:rPr lang="en-US" sz="1200" b="0" i="0" u="none" strike="noStrike" baseline="0" dirty="0">
                          <a:solidFill>
                            <a:schemeClr val="bg1"/>
                          </a:solidFill>
                          <a:latin typeface="Arial" panose="020B0604020202020204" pitchFamily="34" charset="0"/>
                          <a:ea typeface="+mn-ea"/>
                          <a:cs typeface="Arial" panose="020B0604020202020204" pitchFamily="34" charset="0"/>
                        </a:rPr>
                        <a:t>The Budget Prioritisation Framework (BPF) for the 2020/2021 financial year was developed by July 2019 but not submitted to Cabinet;</a:t>
                      </a:r>
                    </a:p>
                    <a:p>
                      <a:pPr marL="0" lvl="0" indent="0"/>
                      <a:endParaRPr lang="en-US" sz="1200" b="0" i="0" u="none" strike="noStrike" baseline="0" dirty="0">
                        <a:solidFill>
                          <a:schemeClr val="bg1"/>
                        </a:solidFill>
                        <a:latin typeface="Arial" panose="020B0604020202020204" pitchFamily="34" charset="0"/>
                        <a:ea typeface="+mn-ea"/>
                        <a:cs typeface="Arial" panose="020B0604020202020204" pitchFamily="34" charset="0"/>
                      </a:endParaRPr>
                    </a:p>
                    <a:p>
                      <a:pPr marL="0" lvl="0" indent="0"/>
                      <a:r>
                        <a:rPr lang="en-US" sz="1200" b="0" i="0" u="none" strike="noStrike" baseline="0" dirty="0">
                          <a:solidFill>
                            <a:schemeClr val="bg1"/>
                          </a:solidFill>
                          <a:latin typeface="Arial" panose="020B0604020202020204" pitchFamily="34" charset="0"/>
                          <a:ea typeface="+mn-ea"/>
                          <a:cs typeface="Arial" panose="020B0604020202020204" pitchFamily="34" charset="0"/>
                        </a:rPr>
                        <a:t>The draft BPF was presented to the Medium Term Expenditure Committee; </a:t>
                      </a:r>
                    </a:p>
                    <a:p>
                      <a:pPr marL="0" lvl="0" indent="0"/>
                      <a:endParaRPr lang="en-US" sz="1200" b="0" i="0" u="none" strike="noStrike" baseline="0" dirty="0">
                        <a:solidFill>
                          <a:schemeClr val="bg1"/>
                        </a:solidFill>
                        <a:latin typeface="Arial" panose="020B0604020202020204" pitchFamily="34" charset="0"/>
                        <a:ea typeface="+mn-ea"/>
                        <a:cs typeface="Arial" panose="020B0604020202020204" pitchFamily="34" charset="0"/>
                      </a:endParaRPr>
                    </a:p>
                    <a:p>
                      <a:pPr marL="0" lvl="0" indent="0"/>
                      <a:r>
                        <a:rPr lang="en-US" sz="1200" b="0" i="0" u="none" strike="noStrike" baseline="0" dirty="0">
                          <a:solidFill>
                            <a:schemeClr val="bg1"/>
                          </a:solidFill>
                          <a:latin typeface="Arial" panose="020B0604020202020204" pitchFamily="34" charset="0"/>
                          <a:ea typeface="+mn-ea"/>
                          <a:cs typeface="Arial" panose="020B0604020202020204" pitchFamily="34" charset="0"/>
                        </a:rPr>
                        <a:t>It was recommended that the BPF be aligned to the MTSF 2019-2024, but the MTSF was only submitted to Cabinet at the end of October 2019 which was after the budget process for 2020 had been concluded.  </a:t>
                      </a:r>
                    </a:p>
                  </a:txBody>
                  <a:tcPr>
                    <a:solidFill>
                      <a:srgbClr val="FF0000"/>
                    </a:solidFill>
                  </a:tcPr>
                </a:tc>
                <a:extLst>
                  <a:ext uri="{0D108BD9-81ED-4DB2-BD59-A6C34878D82A}">
                    <a16:rowId xmlns:a16="http://schemas.microsoft.com/office/drawing/2014/main" val="322032777"/>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19</a:t>
            </a:fld>
            <a:endParaRPr lang="en-US" dirty="0"/>
          </a:p>
        </p:txBody>
      </p:sp>
      <p:graphicFrame>
        <p:nvGraphicFramePr>
          <p:cNvPr id="6" name="Table 5">
            <a:extLst>
              <a:ext uri="{FF2B5EF4-FFF2-40B4-BE49-F238E27FC236}">
                <a16:creationId xmlns:a16="http://schemas.microsoft.com/office/drawing/2014/main" id="{6DBD2246-A3BE-1C42-8C27-FE29615F8F90}"/>
              </a:ext>
            </a:extLst>
          </p:cNvPr>
          <p:cNvGraphicFramePr>
            <a:graphicFrameLocks noGrp="1"/>
          </p:cNvGraphicFramePr>
          <p:nvPr>
            <p:extLst>
              <p:ext uri="{D42A27DB-BD31-4B8C-83A1-F6EECF244321}">
                <p14:modId xmlns:p14="http://schemas.microsoft.com/office/powerpoint/2010/main" val="2160419702"/>
              </p:ext>
            </p:extLst>
          </p:nvPr>
        </p:nvGraphicFramePr>
        <p:xfrm>
          <a:off x="213851" y="4409976"/>
          <a:ext cx="11825747" cy="2200174"/>
        </p:xfrm>
        <a:graphic>
          <a:graphicData uri="http://schemas.openxmlformats.org/drawingml/2006/table">
            <a:tbl>
              <a:tblPr firstRow="1" bandRow="1">
                <a:tableStyleId>{93296810-A885-4BE3-A3E7-6D5BEEA58F35}</a:tableStyleId>
              </a:tblPr>
              <a:tblGrid>
                <a:gridCol w="4270410">
                  <a:extLst>
                    <a:ext uri="{9D8B030D-6E8A-4147-A177-3AD203B41FA5}">
                      <a16:colId xmlns:a16="http://schemas.microsoft.com/office/drawing/2014/main" val="602498052"/>
                    </a:ext>
                  </a:extLst>
                </a:gridCol>
                <a:gridCol w="7555337">
                  <a:extLst>
                    <a:ext uri="{9D8B030D-6E8A-4147-A177-3AD203B41FA5}">
                      <a16:colId xmlns:a16="http://schemas.microsoft.com/office/drawing/2014/main" val="1760309657"/>
                    </a:ext>
                  </a:extLst>
                </a:gridCol>
              </a:tblGrid>
              <a:tr h="264696">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Status</a:t>
                      </a:r>
                      <a:r>
                        <a:rPr lang="en-US" sz="1200" b="1" kern="1200" baseline="0" dirty="0">
                          <a:solidFill>
                            <a:schemeClr val="dk1"/>
                          </a:solidFill>
                          <a:effectLst/>
                          <a:latin typeface="Arial" panose="020B0604020202020204" pitchFamily="34" charset="0"/>
                          <a:ea typeface="+mn-ea"/>
                          <a:cs typeface="Arial" panose="020B0604020202020204" pitchFamily="34" charset="0"/>
                        </a:rPr>
                        <a:t> of targets not achieved </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93151364"/>
                  </a:ext>
                </a:extLst>
              </a:tr>
              <a:tr h="285311">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Status</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570624">
                <a:tc>
                  <a:txBody>
                    <a:bodyPr/>
                    <a:lstStyle/>
                    <a:p>
                      <a:r>
                        <a:rPr lang="en-US" sz="1200" b="0" i="0" u="none" strike="noStrike" kern="1200" baseline="0" dirty="0">
                          <a:solidFill>
                            <a:srgbClr val="000000"/>
                          </a:solidFill>
                          <a:latin typeface="Arial" panose="020B0604020202020204" pitchFamily="34" charset="0"/>
                          <a:ea typeface="+mn-ea"/>
                          <a:cs typeface="Arial" panose="020B0604020202020204" pitchFamily="34" charset="0"/>
                        </a:rPr>
                        <a:t>1. Integrated Development Planning Bill developed</a:t>
                      </a:r>
                    </a:p>
                  </a:txBody>
                  <a:tcPr marL="0" marR="0" marT="0" marB="0"/>
                </a:tc>
                <a:tc>
                  <a:txBody>
                    <a:bodyPr/>
                    <a:lstStyle/>
                    <a:p>
                      <a:pPr marL="52388" indent="0" fontAlgn="ctr"/>
                      <a:r>
                        <a:rPr lang="en-US" sz="1200" b="0" i="0" u="none" strike="noStrike" kern="1200" baseline="0" dirty="0">
                          <a:solidFill>
                            <a:schemeClr val="bg1"/>
                          </a:solidFill>
                          <a:latin typeface="Arial" panose="020B0604020202020204" pitchFamily="34" charset="0"/>
                          <a:ea typeface="+mn-ea"/>
                          <a:cs typeface="Arial" panose="020B0604020202020204" pitchFamily="34" charset="0"/>
                        </a:rPr>
                        <a:t>Work is underway to fast tract the process</a:t>
                      </a:r>
                    </a:p>
                  </a:txBody>
                  <a:tcPr marL="17780" marR="17780" marT="71755" marB="71755">
                    <a:solidFill>
                      <a:schemeClr val="bg2">
                        <a:lumMod val="75000"/>
                      </a:schemeClr>
                    </a:solidFill>
                  </a:tcPr>
                </a:tc>
                <a:extLst>
                  <a:ext uri="{0D108BD9-81ED-4DB2-BD59-A6C34878D82A}">
                    <a16:rowId xmlns:a16="http://schemas.microsoft.com/office/drawing/2014/main" val="2909664949"/>
                  </a:ext>
                </a:extLst>
              </a:tr>
              <a:tr h="1069919">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2. Budget Prioritisation Framework produced for the Medium Term Expenditure Committee</a:t>
                      </a:r>
                    </a:p>
                  </a:txBody>
                  <a:tcPr/>
                </a:tc>
                <a:tc>
                  <a:txBody>
                    <a:bodyPr/>
                    <a:lstStyle/>
                    <a:p>
                      <a:pPr marL="0" lvl="0" indent="0"/>
                      <a:r>
                        <a:rPr lang="en-US" sz="1200" b="0" i="0" u="none" strike="noStrike" baseline="0" dirty="0">
                          <a:solidFill>
                            <a:schemeClr val="bg1"/>
                          </a:solidFill>
                          <a:latin typeface="Arial" panose="020B0604020202020204" pitchFamily="34" charset="0"/>
                          <a:ea typeface="+mn-ea"/>
                          <a:cs typeface="Arial" panose="020B0604020202020204" pitchFamily="34" charset="0"/>
                        </a:rPr>
                        <a:t>The target can only be achieved in the next financial year. Once the MTSF is revised.</a:t>
                      </a:r>
                    </a:p>
                  </a:txBody>
                  <a:tcPr>
                    <a:solidFill>
                      <a:schemeClr val="bg2">
                        <a:lumMod val="75000"/>
                      </a:schemeClr>
                    </a:solidFill>
                  </a:tcPr>
                </a:tc>
                <a:extLst>
                  <a:ext uri="{0D108BD9-81ED-4DB2-BD59-A6C34878D82A}">
                    <a16:rowId xmlns:a16="http://schemas.microsoft.com/office/drawing/2014/main" val="322032777"/>
                  </a:ext>
                </a:extLst>
              </a:tr>
            </a:tbl>
          </a:graphicData>
        </a:graphic>
      </p:graphicFrame>
    </p:spTree>
    <p:extLst>
      <p:ext uri="{BB962C8B-B14F-4D97-AF65-F5344CB8AC3E}">
        <p14:creationId xmlns:p14="http://schemas.microsoft.com/office/powerpoint/2010/main" val="177238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384339" y="1753692"/>
            <a:ext cx="7118350" cy="1042035"/>
          </a:xfrm>
          <a:prstGeom prst="rect">
            <a:avLst/>
          </a:prstGeom>
        </p:spPr>
        <p:txBody>
          <a:bodyPr vert="horz" wrap="square" lIns="0" tIns="12065" rIns="0" bIns="0" rtlCol="0">
            <a:spAutoFit/>
          </a:bodyPr>
          <a:lstStyle/>
          <a:p>
            <a:pPr marL="12065" marR="5080" indent="-1270" algn="ctr">
              <a:lnSpc>
                <a:spcPct val="101000"/>
              </a:lnSpc>
              <a:spcBef>
                <a:spcPts val="95"/>
              </a:spcBef>
            </a:pPr>
            <a:r>
              <a:rPr sz="2200" spc="-114" dirty="0">
                <a:solidFill>
                  <a:srgbClr val="939598"/>
                </a:solidFill>
                <a:latin typeface="Arial"/>
                <a:cs typeface="Arial"/>
              </a:rPr>
              <a:t>To </a:t>
            </a:r>
            <a:r>
              <a:rPr sz="2200" spc="10" dirty="0">
                <a:solidFill>
                  <a:srgbClr val="939598"/>
                </a:solidFill>
                <a:latin typeface="Arial"/>
                <a:cs typeface="Arial"/>
              </a:rPr>
              <a:t>report the </a:t>
            </a:r>
            <a:r>
              <a:rPr sz="2200" spc="5" dirty="0">
                <a:solidFill>
                  <a:srgbClr val="939598"/>
                </a:solidFill>
                <a:latin typeface="Arial"/>
                <a:cs typeface="Arial"/>
              </a:rPr>
              <a:t>performance of </a:t>
            </a:r>
            <a:r>
              <a:rPr sz="2200" spc="10" dirty="0">
                <a:solidFill>
                  <a:srgbClr val="939598"/>
                </a:solidFill>
                <a:latin typeface="Arial"/>
                <a:cs typeface="Arial"/>
              </a:rPr>
              <a:t>the </a:t>
            </a:r>
            <a:r>
              <a:rPr sz="2200" spc="5" dirty="0">
                <a:solidFill>
                  <a:srgbClr val="939598"/>
                </a:solidFill>
                <a:latin typeface="Arial"/>
                <a:cs typeface="Arial"/>
              </a:rPr>
              <a:t>Department against  </a:t>
            </a:r>
            <a:r>
              <a:rPr lang="en-US" sz="2200" spc="5" dirty="0">
                <a:solidFill>
                  <a:srgbClr val="939598"/>
                </a:solidFill>
                <a:latin typeface="Arial"/>
                <a:cs typeface="Arial"/>
              </a:rPr>
              <a:t>annual </a:t>
            </a:r>
            <a:r>
              <a:rPr sz="2200" spc="10" dirty="0">
                <a:solidFill>
                  <a:srgbClr val="939598"/>
                </a:solidFill>
                <a:latin typeface="Arial"/>
                <a:cs typeface="Arial"/>
              </a:rPr>
              <a:t>targets </a:t>
            </a:r>
            <a:r>
              <a:rPr sz="2200" spc="5" dirty="0">
                <a:solidFill>
                  <a:srgbClr val="939598"/>
                </a:solidFill>
                <a:latin typeface="Arial"/>
                <a:cs typeface="Arial"/>
              </a:rPr>
              <a:t>outlined in </a:t>
            </a:r>
            <a:r>
              <a:rPr sz="2200" spc="10" dirty="0">
                <a:solidFill>
                  <a:srgbClr val="939598"/>
                </a:solidFill>
                <a:latin typeface="Arial"/>
                <a:cs typeface="Arial"/>
              </a:rPr>
              <a:t>the </a:t>
            </a:r>
            <a:r>
              <a:rPr sz="2200" spc="5" dirty="0">
                <a:solidFill>
                  <a:srgbClr val="939598"/>
                </a:solidFill>
                <a:latin typeface="Arial"/>
                <a:cs typeface="Arial"/>
              </a:rPr>
              <a:t>Departmental  </a:t>
            </a:r>
            <a:r>
              <a:rPr sz="2200" spc="10" dirty="0">
                <a:solidFill>
                  <a:srgbClr val="939598"/>
                </a:solidFill>
                <a:latin typeface="Arial"/>
                <a:cs typeface="Arial"/>
              </a:rPr>
              <a:t>Annual Performance Plan (APP)</a:t>
            </a:r>
            <a:r>
              <a:rPr sz="2200" spc="-20" dirty="0">
                <a:solidFill>
                  <a:srgbClr val="939598"/>
                </a:solidFill>
                <a:latin typeface="Arial"/>
                <a:cs typeface="Arial"/>
              </a:rPr>
              <a:t> </a:t>
            </a:r>
            <a:r>
              <a:rPr sz="2200" spc="5" dirty="0">
                <a:solidFill>
                  <a:srgbClr val="939598"/>
                </a:solidFill>
                <a:latin typeface="Arial"/>
                <a:cs typeface="Arial"/>
              </a:rPr>
              <a:t>2019/20.</a:t>
            </a:r>
            <a:endParaRPr sz="2200" dirty="0">
              <a:latin typeface="Arial"/>
              <a:cs typeface="Arial"/>
            </a:endParaRPr>
          </a:p>
        </p:txBody>
      </p:sp>
      <p:sp>
        <p:nvSpPr>
          <p:cNvPr id="6" name="object 6"/>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p:nvPr/>
        </p:nvSpPr>
        <p:spPr>
          <a:xfrm>
            <a:off x="5254725" y="227974"/>
            <a:ext cx="1684020" cy="406400"/>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FFFFFF"/>
                </a:solidFill>
                <a:latin typeface="Arial"/>
                <a:cs typeface="Arial"/>
              </a:rPr>
              <a:t>PURPOSE:</a:t>
            </a:r>
            <a:endParaRPr sz="2500" dirty="0">
              <a:latin typeface="Arial"/>
              <a:cs typeface="Arial"/>
            </a:endParaRPr>
          </a:p>
        </p:txBody>
      </p:sp>
      <p:pic>
        <p:nvPicPr>
          <p:cNvPr id="9" name="Picture 8">
            <a:extLst>
              <a:ext uri="{FF2B5EF4-FFF2-40B4-BE49-F238E27FC236}">
                <a16:creationId xmlns:a16="http://schemas.microsoft.com/office/drawing/2014/main" id="{289D50DA-751C-244D-B4B9-8C6DCD1AF7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1400"/>
            <a:ext cx="12192000" cy="327660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996" y="227974"/>
            <a:ext cx="9520804" cy="397545"/>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2</a:t>
            </a:r>
            <a:r>
              <a:rPr lang="en-US" spc="-5" dirty="0"/>
              <a:t>B</a:t>
            </a:r>
            <a:r>
              <a:rPr spc="-5" dirty="0"/>
              <a:t>: </a:t>
            </a:r>
            <a:r>
              <a:rPr spc="-25" dirty="0"/>
              <a:t>NATIONAL </a:t>
            </a:r>
            <a:r>
              <a:rPr dirty="0"/>
              <a:t>PLANNING</a:t>
            </a:r>
            <a:r>
              <a:rPr spc="-100" dirty="0"/>
              <a:t> </a:t>
            </a:r>
            <a:r>
              <a:rPr spc="-20" dirty="0"/>
              <a:t>COORDINATION</a:t>
            </a:r>
          </a:p>
        </p:txBody>
      </p:sp>
      <p:sp>
        <p:nvSpPr>
          <p:cNvPr id="4" name="Rectangle 3">
            <a:extLst>
              <a:ext uri="{FF2B5EF4-FFF2-40B4-BE49-F238E27FC236}">
                <a16:creationId xmlns:a16="http://schemas.microsoft.com/office/drawing/2014/main" id="{C1C1C439-19E4-184C-B77F-917DEEA45E47}"/>
              </a:ext>
            </a:extLst>
          </p:cNvPr>
          <p:cNvSpPr/>
          <p:nvPr/>
        </p:nvSpPr>
        <p:spPr>
          <a:xfrm>
            <a:off x="990600" y="725527"/>
            <a:ext cx="10008121" cy="359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800" b="1" dirty="0">
                <a:solidFill>
                  <a:schemeClr val="tx1"/>
                </a:solidFill>
                <a:latin typeface="Arial" panose="020B0604020202020204" pitchFamily="34" charset="0"/>
                <a:cs typeface="Arial" panose="020B0604020202020204" pitchFamily="34" charset="0"/>
              </a:rPr>
              <a:t>National Planning Coordination Services</a:t>
            </a:r>
          </a:p>
        </p:txBody>
      </p:sp>
      <p:graphicFrame>
        <p:nvGraphicFramePr>
          <p:cNvPr id="11" name="Table 10">
            <a:extLst>
              <a:ext uri="{FF2B5EF4-FFF2-40B4-BE49-F238E27FC236}">
                <a16:creationId xmlns:a16="http://schemas.microsoft.com/office/drawing/2014/main" id="{6DBD2246-A3BE-1C42-8C27-FE29615F8F90}"/>
              </a:ext>
            </a:extLst>
          </p:cNvPr>
          <p:cNvGraphicFramePr>
            <a:graphicFrameLocks noGrp="1"/>
          </p:cNvGraphicFramePr>
          <p:nvPr>
            <p:extLst>
              <p:ext uri="{D42A27DB-BD31-4B8C-83A1-F6EECF244321}">
                <p14:modId xmlns:p14="http://schemas.microsoft.com/office/powerpoint/2010/main" val="4121478701"/>
              </p:ext>
            </p:extLst>
          </p:nvPr>
        </p:nvGraphicFramePr>
        <p:xfrm>
          <a:off x="191203" y="1085282"/>
          <a:ext cx="11810999" cy="5617536"/>
        </p:xfrm>
        <a:graphic>
          <a:graphicData uri="http://schemas.openxmlformats.org/drawingml/2006/table">
            <a:tbl>
              <a:tblPr firstRow="1" bandRow="1">
                <a:tableStyleId>{93296810-A885-4BE3-A3E7-6D5BEEA58F35}</a:tableStyleId>
              </a:tblPr>
              <a:tblGrid>
                <a:gridCol w="3091470">
                  <a:extLst>
                    <a:ext uri="{9D8B030D-6E8A-4147-A177-3AD203B41FA5}">
                      <a16:colId xmlns:a16="http://schemas.microsoft.com/office/drawing/2014/main" val="602498052"/>
                    </a:ext>
                  </a:extLst>
                </a:gridCol>
                <a:gridCol w="3250007">
                  <a:extLst>
                    <a:ext uri="{9D8B030D-6E8A-4147-A177-3AD203B41FA5}">
                      <a16:colId xmlns:a16="http://schemas.microsoft.com/office/drawing/2014/main" val="1257580131"/>
                    </a:ext>
                  </a:extLst>
                </a:gridCol>
                <a:gridCol w="5469522">
                  <a:extLst>
                    <a:ext uri="{9D8B030D-6E8A-4147-A177-3AD203B41FA5}">
                      <a16:colId xmlns:a16="http://schemas.microsoft.com/office/drawing/2014/main" val="1760309657"/>
                    </a:ext>
                  </a:extLst>
                </a:gridCol>
              </a:tblGrid>
              <a:tr h="373150">
                <a:tc gridSpan="3">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93151364"/>
                  </a:ext>
                </a:extLst>
              </a:tr>
              <a:tr h="446568">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Arial" panose="020B0604020202020204" pitchFamily="34" charset="0"/>
                          <a:cs typeface="Arial" panose="020B0604020202020204" pitchFamily="34" charset="0"/>
                        </a:rPr>
                        <a:t>Achievement</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897704">
                <a:tc>
                  <a:txBody>
                    <a:bodyPr/>
                    <a:lstStyle/>
                    <a:p>
                      <a:r>
                        <a:rPr lang="en-US" sz="1200" b="0" i="0" u="none" strike="noStrike" kern="1200" baseline="0" dirty="0">
                          <a:solidFill>
                            <a:srgbClr val="000000"/>
                          </a:solidFill>
                          <a:latin typeface="Arial" panose="020B0604020202020204" pitchFamily="34" charset="0"/>
                          <a:ea typeface="+mn-ea"/>
                          <a:cs typeface="Arial" panose="020B0604020202020204" pitchFamily="34" charset="0"/>
                        </a:rPr>
                        <a:t>1. </a:t>
                      </a:r>
                      <a:r>
                        <a:rPr lang="en-US" sz="1200" b="0" i="0" u="none" strike="noStrike" baseline="0" dirty="0">
                          <a:solidFill>
                            <a:srgbClr val="000000"/>
                          </a:solidFill>
                          <a:latin typeface="Arial" panose="020B0604020202020204" pitchFamily="34" charset="0"/>
                          <a:ea typeface="+mn-ea"/>
                          <a:cs typeface="Arial" panose="020B0604020202020204" pitchFamily="34" charset="0"/>
                        </a:rPr>
                        <a:t>NDP</a:t>
                      </a:r>
                      <a:r>
                        <a:rPr lang="en-US" sz="1200" b="0" i="0" u="none" strike="noStrike" kern="1200" baseline="0" dirty="0">
                          <a:solidFill>
                            <a:srgbClr val="000000"/>
                          </a:solidFill>
                          <a:latin typeface="Arial" panose="020B0604020202020204" pitchFamily="34" charset="0"/>
                          <a:ea typeface="+mn-ea"/>
                          <a:cs typeface="Arial" panose="020B0604020202020204" pitchFamily="34" charset="0"/>
                        </a:rPr>
                        <a:t> 5-Year Implementation Plan approved</a:t>
                      </a:r>
                    </a:p>
                  </a:txBody>
                  <a:tcPr marL="0" marR="0" marT="0" marB="0"/>
                </a:tc>
                <a:tc>
                  <a:txBody>
                    <a:bodyPr/>
                    <a:lstStyle/>
                    <a:p>
                      <a:r>
                        <a:rPr lang="en-US" sz="1200" b="0" i="0" u="none" strike="noStrike" baseline="0" dirty="0">
                          <a:solidFill>
                            <a:srgbClr val="000000"/>
                          </a:solidFill>
                          <a:latin typeface="Arial" panose="020B0604020202020204" pitchFamily="34" charset="0"/>
                          <a:cs typeface="Arial" panose="020B0604020202020204" pitchFamily="34" charset="0"/>
                        </a:rPr>
                        <a:t>NDP 5-Year Implementation Plan</a:t>
                      </a:r>
                    </a:p>
                    <a:p>
                      <a:r>
                        <a:rPr lang="en-US" sz="1200" b="0" i="0" u="none" strike="noStrike" baseline="0" dirty="0">
                          <a:solidFill>
                            <a:srgbClr val="000000"/>
                          </a:solidFill>
                          <a:latin typeface="Arial" panose="020B0604020202020204" pitchFamily="34" charset="0"/>
                          <a:cs typeface="Arial" panose="020B0604020202020204" pitchFamily="34" charset="0"/>
                        </a:rPr>
                        <a:t>submitted to Cabinet</a:t>
                      </a:r>
                    </a:p>
                    <a:p>
                      <a:endParaRPr lang="en-US" sz="1200" b="0" i="0" u="none" strike="noStrike" baseline="0" dirty="0">
                        <a:solidFill>
                          <a:srgbClr val="000000"/>
                        </a:solidFill>
                        <a:latin typeface="Arial" panose="020B0604020202020204" pitchFamily="34" charset="0"/>
                        <a:cs typeface="Arial" panose="020B0604020202020204" pitchFamily="34" charset="0"/>
                      </a:endParaRPr>
                    </a:p>
                  </a:txBody>
                  <a:tcPr marL="0" marR="0" marT="0" marB="0"/>
                </a:tc>
                <a:tc>
                  <a:txBody>
                    <a:bodyPr/>
                    <a:lstStyle/>
                    <a:p>
                      <a:pPr marL="96838" indent="0" fontAlgn="ctr">
                        <a:tabLst/>
                      </a:pPr>
                      <a:r>
                        <a:rPr lang="en-US" sz="1200" b="0" i="0" u="none" strike="noStrike" kern="1200" baseline="0" dirty="0">
                          <a:solidFill>
                            <a:schemeClr val="bg1"/>
                          </a:solidFill>
                          <a:latin typeface="Arial" panose="020B0604020202020204" pitchFamily="34" charset="0"/>
                          <a:ea typeface="+mn-ea"/>
                          <a:cs typeface="Arial" panose="020B0604020202020204" pitchFamily="34" charset="0"/>
                        </a:rPr>
                        <a:t>NDP 5-Year Implementation Plan, referred to as the Medium Term Strategic Framework 2019-2024, was submitted and approved by Cabinet on 30 October 2019. </a:t>
                      </a:r>
                    </a:p>
                  </a:txBody>
                  <a:tcPr marL="17780" marR="17780" marT="71755" marB="71755">
                    <a:solidFill>
                      <a:srgbClr val="00B050"/>
                    </a:solidFill>
                  </a:tcPr>
                </a:tc>
                <a:extLst>
                  <a:ext uri="{0D108BD9-81ED-4DB2-BD59-A6C34878D82A}">
                    <a16:rowId xmlns:a16="http://schemas.microsoft.com/office/drawing/2014/main" val="3585398142"/>
                  </a:ext>
                </a:extLst>
              </a:tr>
              <a:tr h="547314">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2. Number of consultation sessions on the NSDF</a:t>
                      </a:r>
                    </a:p>
                  </a:txBody>
                  <a:tcPr marL="0" marR="0" marT="0" marB="0"/>
                </a:tc>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Conduct 10 consultations on the draft NSDF</a:t>
                      </a:r>
                    </a:p>
                  </a:txBody>
                  <a:tcPr marL="0" marR="0" marT="0" marB="0"/>
                </a:tc>
                <a:tc>
                  <a:txBody>
                    <a:bodyPr/>
                    <a:lstStyle/>
                    <a:p>
                      <a:pPr fontAlgn="ctr"/>
                      <a:r>
                        <a:rPr lang="en-ZA" sz="1200" b="0" i="0" u="none" strike="noStrike" baseline="0" dirty="0">
                          <a:solidFill>
                            <a:schemeClr val="bg1"/>
                          </a:solidFill>
                          <a:latin typeface="Arial" panose="020B0604020202020204" pitchFamily="34" charset="0"/>
                          <a:ea typeface="+mn-ea"/>
                          <a:cs typeface="Arial" panose="020B0604020202020204" pitchFamily="34" charset="0"/>
                        </a:rPr>
                        <a:t> </a:t>
                      </a:r>
                      <a:r>
                        <a:rPr lang="en-US" sz="1200" b="0" i="0" u="none" strike="noStrike" baseline="0" dirty="0">
                          <a:solidFill>
                            <a:schemeClr val="bg1"/>
                          </a:solidFill>
                          <a:latin typeface="Arial" panose="020B0604020202020204" pitchFamily="34" charset="0"/>
                          <a:ea typeface="+mn-ea"/>
                          <a:cs typeface="Arial" panose="020B0604020202020204" pitchFamily="34" charset="0"/>
                        </a:rPr>
                        <a:t>10 consultations on the draft NSDF were conducted</a:t>
                      </a:r>
                    </a:p>
                  </a:txBody>
                  <a:tcPr marL="17780" marR="17780" marT="71755" marB="71755">
                    <a:solidFill>
                      <a:srgbClr val="00B050"/>
                    </a:solidFill>
                  </a:tcPr>
                </a:tc>
                <a:extLst>
                  <a:ext uri="{0D108BD9-81ED-4DB2-BD59-A6C34878D82A}">
                    <a16:rowId xmlns:a16="http://schemas.microsoft.com/office/drawing/2014/main" val="2545043927"/>
                  </a:ext>
                </a:extLst>
              </a:tr>
              <a:tr h="838200">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3. Percentage of assessment reports</a:t>
                      </a:r>
                    </a:p>
                    <a:p>
                      <a:r>
                        <a:rPr lang="en-US" sz="1200" b="0" i="0" u="none" strike="noStrike" baseline="0" dirty="0">
                          <a:solidFill>
                            <a:srgbClr val="000000"/>
                          </a:solidFill>
                          <a:latin typeface="Arial" panose="020B0604020202020204" pitchFamily="34" charset="0"/>
                          <a:ea typeface="+mn-ea"/>
                          <a:cs typeface="Arial" panose="020B0604020202020204" pitchFamily="34" charset="0"/>
                        </a:rPr>
                        <a:t>on the second draft Annual Performance</a:t>
                      </a:r>
                    </a:p>
                    <a:p>
                      <a:r>
                        <a:rPr lang="en-US" sz="1200" b="0" i="0" u="none" strike="noStrike" baseline="0" dirty="0">
                          <a:solidFill>
                            <a:srgbClr val="000000"/>
                          </a:solidFill>
                          <a:latin typeface="Arial" panose="020B0604020202020204" pitchFamily="34" charset="0"/>
                          <a:ea typeface="+mn-ea"/>
                          <a:cs typeface="Arial" panose="020B0604020202020204" pitchFamily="34" charset="0"/>
                        </a:rPr>
                        <a:t>Plans provided to National Departments by 31 January 2020</a:t>
                      </a:r>
                    </a:p>
                  </a:txBody>
                  <a:tcPr/>
                </a:tc>
                <a:tc>
                  <a:txBody>
                    <a:bodyPr/>
                    <a:lstStyle/>
                    <a:p>
                      <a:pPr algn="l"/>
                      <a:r>
                        <a:rPr lang="en-US" sz="1200" b="0" i="0" u="none" strike="noStrike" baseline="0" dirty="0">
                          <a:solidFill>
                            <a:srgbClr val="000000"/>
                          </a:solidFill>
                          <a:latin typeface="Arial" panose="020B0604020202020204" pitchFamily="34" charset="0"/>
                          <a:ea typeface="+mn-ea"/>
                          <a:cs typeface="Arial" panose="020B0604020202020204" pitchFamily="34" charset="0"/>
                        </a:rPr>
                        <a:t>Assessment reports of 100% of APPs received</a:t>
                      </a:r>
                    </a:p>
                  </a:txBody>
                  <a:tcPr/>
                </a:tc>
                <a:tc>
                  <a:txBody>
                    <a:bodyPr/>
                    <a:lstStyle/>
                    <a:p>
                      <a:pPr lvl="0"/>
                      <a:r>
                        <a:rPr lang="en-US" sz="1200" b="0" i="0" u="none" strike="noStrike" baseline="0" dirty="0">
                          <a:solidFill>
                            <a:schemeClr val="bg1"/>
                          </a:solidFill>
                          <a:latin typeface="Arial" panose="020B0604020202020204" pitchFamily="34" charset="0"/>
                          <a:ea typeface="+mn-ea"/>
                          <a:cs typeface="Arial" panose="020B0604020202020204" pitchFamily="34" charset="0"/>
                        </a:rPr>
                        <a:t>100% of assessment reports were provided to National Departments by 31 January 2020</a:t>
                      </a:r>
                    </a:p>
                  </a:txBody>
                  <a:tcPr>
                    <a:solidFill>
                      <a:srgbClr val="00B050"/>
                    </a:solidFill>
                  </a:tcPr>
                </a:tc>
                <a:extLst>
                  <a:ext uri="{0D108BD9-81ED-4DB2-BD59-A6C34878D82A}">
                    <a16:rowId xmlns:a16="http://schemas.microsoft.com/office/drawing/2014/main" val="221268072"/>
                  </a:ext>
                </a:extLst>
              </a:tr>
              <a:tr h="838200">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4. Percentage of assessment reports</a:t>
                      </a:r>
                    </a:p>
                    <a:p>
                      <a:r>
                        <a:rPr lang="en-US" sz="1200" b="0" i="0" u="none" strike="noStrike" baseline="0" dirty="0">
                          <a:solidFill>
                            <a:srgbClr val="000000"/>
                          </a:solidFill>
                          <a:latin typeface="Arial" panose="020B0604020202020204" pitchFamily="34" charset="0"/>
                          <a:ea typeface="+mn-ea"/>
                          <a:cs typeface="Arial" panose="020B0604020202020204" pitchFamily="34" charset="0"/>
                        </a:rPr>
                        <a:t>on the second draft Annual Performance</a:t>
                      </a:r>
                    </a:p>
                    <a:p>
                      <a:r>
                        <a:rPr lang="en-US" sz="1200" b="0" i="0" u="none" strike="noStrike" baseline="0" dirty="0">
                          <a:solidFill>
                            <a:srgbClr val="000000"/>
                          </a:solidFill>
                          <a:latin typeface="Arial" panose="020B0604020202020204" pitchFamily="34" charset="0"/>
                          <a:ea typeface="+mn-ea"/>
                          <a:cs typeface="Arial" panose="020B0604020202020204" pitchFamily="34" charset="0"/>
                        </a:rPr>
                        <a:t>Plans provided to Offices of the Premier by 31 January 2020</a:t>
                      </a:r>
                    </a:p>
                  </a:txBody>
                  <a:tcPr/>
                </a:tc>
                <a:tc>
                  <a:txBody>
                    <a:bodyPr/>
                    <a:lstStyle/>
                    <a:p>
                      <a:pPr algn="l"/>
                      <a:r>
                        <a:rPr lang="en-US" sz="1200" b="0" i="0" u="none" strike="noStrike" baseline="0" dirty="0">
                          <a:solidFill>
                            <a:srgbClr val="000000"/>
                          </a:solidFill>
                          <a:latin typeface="Arial" panose="020B0604020202020204" pitchFamily="34" charset="0"/>
                          <a:ea typeface="+mn-ea"/>
                          <a:cs typeface="Arial" panose="020B0604020202020204" pitchFamily="34" charset="0"/>
                        </a:rPr>
                        <a:t>Assessment reports of 100% of APPs received</a:t>
                      </a:r>
                    </a:p>
                  </a:txBody>
                  <a:tcPr/>
                </a:tc>
                <a:tc>
                  <a:txBody>
                    <a:bodyPr/>
                    <a:lstStyle/>
                    <a:p>
                      <a:pPr lvl="0"/>
                      <a:r>
                        <a:rPr lang="en-US" sz="1200" b="0" i="0" u="none" strike="noStrike" baseline="0" dirty="0">
                          <a:solidFill>
                            <a:schemeClr val="bg1"/>
                          </a:solidFill>
                          <a:latin typeface="Arial" panose="020B0604020202020204" pitchFamily="34" charset="0"/>
                          <a:ea typeface="+mn-ea"/>
                          <a:cs typeface="Arial" panose="020B0604020202020204" pitchFamily="34" charset="0"/>
                        </a:rPr>
                        <a:t>100% of assessment reports provided to Offices of the Premier by 31 January 2020</a:t>
                      </a:r>
                    </a:p>
                  </a:txBody>
                  <a:tcPr>
                    <a:solidFill>
                      <a:srgbClr val="00B050"/>
                    </a:solidFill>
                  </a:tcPr>
                </a:tc>
                <a:extLst>
                  <a:ext uri="{0D108BD9-81ED-4DB2-BD59-A6C34878D82A}">
                    <a16:rowId xmlns:a16="http://schemas.microsoft.com/office/drawing/2014/main" val="750725654"/>
                  </a:ext>
                </a:extLst>
              </a:tr>
              <a:tr h="838200">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5. Quarterly Performance Reporting Guideline issued to all National Departments</a:t>
                      </a:r>
                    </a:p>
                  </a:txBody>
                  <a:tcPr/>
                </a:tc>
                <a:tc>
                  <a:txBody>
                    <a:bodyPr/>
                    <a:lstStyle/>
                    <a:p>
                      <a:pPr algn="l"/>
                      <a:r>
                        <a:rPr lang="en-US" sz="1200" b="0" i="0" u="none" strike="noStrike" baseline="0" dirty="0">
                          <a:solidFill>
                            <a:srgbClr val="000000"/>
                          </a:solidFill>
                          <a:latin typeface="Arial" panose="020B0604020202020204" pitchFamily="34" charset="0"/>
                          <a:ea typeface="+mn-ea"/>
                          <a:cs typeface="Arial" panose="020B0604020202020204" pitchFamily="34" charset="0"/>
                        </a:rPr>
                        <a:t>Guideline issued by 15 May 2019</a:t>
                      </a:r>
                    </a:p>
                  </a:txBody>
                  <a:tcPr/>
                </a:tc>
                <a:tc>
                  <a:txBody>
                    <a:bodyPr/>
                    <a:lstStyle/>
                    <a:p>
                      <a:pPr lvl="0"/>
                      <a:r>
                        <a:rPr lang="en-US" sz="1200" b="0" i="0" u="none" strike="noStrike" baseline="0" dirty="0">
                          <a:solidFill>
                            <a:schemeClr val="bg1"/>
                          </a:solidFill>
                          <a:latin typeface="Arial" panose="020B0604020202020204" pitchFamily="34" charset="0"/>
                          <a:ea typeface="+mn-ea"/>
                          <a:cs typeface="Arial" panose="020B0604020202020204" pitchFamily="34" charset="0"/>
                        </a:rPr>
                        <a:t>Guideline issued to national departments by 15 May 2019</a:t>
                      </a:r>
                    </a:p>
                  </a:txBody>
                  <a:tcPr>
                    <a:solidFill>
                      <a:srgbClr val="00B050"/>
                    </a:solidFill>
                  </a:tcPr>
                </a:tc>
                <a:extLst>
                  <a:ext uri="{0D108BD9-81ED-4DB2-BD59-A6C34878D82A}">
                    <a16:rowId xmlns:a16="http://schemas.microsoft.com/office/drawing/2014/main" val="3896450789"/>
                  </a:ext>
                </a:extLst>
              </a:tr>
              <a:tr h="838200">
                <a:tc>
                  <a:txBody>
                    <a:bodyPr/>
                    <a:lstStyle/>
                    <a:p>
                      <a:r>
                        <a:rPr lang="en-US" sz="1200" b="0" i="0" u="none" strike="noStrike" baseline="0" dirty="0">
                          <a:solidFill>
                            <a:srgbClr val="000000"/>
                          </a:solidFill>
                          <a:latin typeface="Arial" panose="020B0604020202020204" pitchFamily="34" charset="0"/>
                          <a:ea typeface="+mn-ea"/>
                          <a:cs typeface="Arial" panose="020B0604020202020204" pitchFamily="34" charset="0"/>
                        </a:rPr>
                        <a:t>6.Quarterly Performance Reporting Guideline issued to all Office of the Premier</a:t>
                      </a:r>
                    </a:p>
                  </a:txBody>
                  <a:tcPr/>
                </a:tc>
                <a:tc>
                  <a:txBody>
                    <a:bodyPr/>
                    <a:lstStyle/>
                    <a:p>
                      <a:pPr algn="l"/>
                      <a:r>
                        <a:rPr lang="en-US" sz="1200" b="0" i="0" u="none" strike="noStrike" baseline="0" dirty="0">
                          <a:solidFill>
                            <a:srgbClr val="000000"/>
                          </a:solidFill>
                          <a:latin typeface="Arial" panose="020B0604020202020204" pitchFamily="34" charset="0"/>
                          <a:ea typeface="+mn-ea"/>
                          <a:cs typeface="Arial" panose="020B0604020202020204" pitchFamily="34" charset="0"/>
                        </a:rPr>
                        <a:t>1 Guideline issued to all Offices of the Premier by 15 May 2018</a:t>
                      </a:r>
                    </a:p>
                  </a:txBody>
                  <a:tcPr/>
                </a:tc>
                <a:tc>
                  <a:txBody>
                    <a:bodyPr/>
                    <a:lstStyle/>
                    <a:p>
                      <a:pPr lvl="0"/>
                      <a:r>
                        <a:rPr lang="en-US" sz="1200" b="0" i="0" u="none" strike="noStrike" baseline="0" dirty="0">
                          <a:solidFill>
                            <a:schemeClr val="bg1"/>
                          </a:solidFill>
                          <a:latin typeface="Arial" panose="020B0604020202020204" pitchFamily="34" charset="0"/>
                          <a:ea typeface="+mn-ea"/>
                          <a:cs typeface="Arial" panose="020B0604020202020204" pitchFamily="34" charset="0"/>
                        </a:rPr>
                        <a:t>Guideline issued to all Offices of the Premier by 15 May 2019</a:t>
                      </a:r>
                    </a:p>
                  </a:txBody>
                  <a:tcPr>
                    <a:solidFill>
                      <a:srgbClr val="00B050"/>
                    </a:solidFill>
                  </a:tcPr>
                </a:tc>
                <a:extLst>
                  <a:ext uri="{0D108BD9-81ED-4DB2-BD59-A6C34878D82A}">
                    <a16:rowId xmlns:a16="http://schemas.microsoft.com/office/drawing/2014/main" val="353553016"/>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20</a:t>
            </a:fld>
            <a:endParaRPr lang="en-US" dirty="0"/>
          </a:p>
        </p:txBody>
      </p:sp>
    </p:spTree>
    <p:extLst>
      <p:ext uri="{BB962C8B-B14F-4D97-AF65-F5344CB8AC3E}">
        <p14:creationId xmlns:p14="http://schemas.microsoft.com/office/powerpoint/2010/main" val="120202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235321" y="1753692"/>
            <a:ext cx="7416165" cy="1381125"/>
          </a:xfrm>
          <a:prstGeom prst="rect">
            <a:avLst/>
          </a:prstGeom>
        </p:spPr>
        <p:txBody>
          <a:bodyPr vert="horz" wrap="square" lIns="0" tIns="12065" rIns="0" bIns="0" rtlCol="0">
            <a:spAutoFit/>
          </a:bodyPr>
          <a:lstStyle/>
          <a:p>
            <a:pPr marL="12065" marR="5080" algn="ctr">
              <a:lnSpc>
                <a:spcPct val="101000"/>
              </a:lnSpc>
              <a:spcBef>
                <a:spcPts val="95"/>
              </a:spcBef>
            </a:pPr>
            <a:r>
              <a:rPr sz="2200" spc="10" dirty="0">
                <a:solidFill>
                  <a:srgbClr val="939598"/>
                </a:solidFill>
                <a:latin typeface="Arial"/>
                <a:cs typeface="Arial"/>
              </a:rPr>
              <a:t>The </a:t>
            </a:r>
            <a:r>
              <a:rPr sz="2200" spc="5" dirty="0">
                <a:solidFill>
                  <a:srgbClr val="939598"/>
                </a:solidFill>
                <a:latin typeface="Arial"/>
                <a:cs typeface="Arial"/>
              </a:rPr>
              <a:t>purpose of </a:t>
            </a:r>
            <a:r>
              <a:rPr sz="2200" spc="10" dirty="0">
                <a:solidFill>
                  <a:srgbClr val="939598"/>
                </a:solidFill>
                <a:latin typeface="Arial"/>
                <a:cs typeface="Arial"/>
              </a:rPr>
              <a:t>the </a:t>
            </a:r>
            <a:r>
              <a:rPr sz="2200" spc="5" dirty="0">
                <a:solidFill>
                  <a:srgbClr val="939598"/>
                </a:solidFill>
                <a:latin typeface="Arial"/>
                <a:cs typeface="Arial"/>
              </a:rPr>
              <a:t>branch is to </a:t>
            </a:r>
            <a:r>
              <a:rPr sz="2200" spc="10" dirty="0">
                <a:solidFill>
                  <a:srgbClr val="939598"/>
                </a:solidFill>
                <a:latin typeface="Arial"/>
                <a:cs typeface="Arial"/>
              </a:rPr>
              <a:t>support the </a:t>
            </a:r>
            <a:r>
              <a:rPr sz="2200" spc="5" dirty="0">
                <a:solidFill>
                  <a:srgbClr val="939598"/>
                </a:solidFill>
                <a:latin typeface="Arial"/>
                <a:cs typeface="Arial"/>
              </a:rPr>
              <a:t>implementation  of </a:t>
            </a:r>
            <a:r>
              <a:rPr sz="2200" spc="10" dirty="0">
                <a:solidFill>
                  <a:srgbClr val="939598"/>
                </a:solidFill>
                <a:latin typeface="Arial"/>
                <a:cs typeface="Arial"/>
              </a:rPr>
              <a:t>the medium term </a:t>
            </a:r>
            <a:r>
              <a:rPr sz="2200" spc="5" dirty="0">
                <a:solidFill>
                  <a:srgbClr val="939598"/>
                </a:solidFill>
                <a:latin typeface="Arial"/>
                <a:cs typeface="Arial"/>
              </a:rPr>
              <a:t>strategic </a:t>
            </a:r>
            <a:r>
              <a:rPr sz="2200" spc="10" dirty="0">
                <a:solidFill>
                  <a:srgbClr val="939598"/>
                </a:solidFill>
                <a:latin typeface="Arial"/>
                <a:cs typeface="Arial"/>
              </a:rPr>
              <a:t>framework </a:t>
            </a:r>
            <a:r>
              <a:rPr sz="2200" spc="5" dirty="0">
                <a:solidFill>
                  <a:srgbClr val="939598"/>
                </a:solidFill>
                <a:latin typeface="Arial"/>
                <a:cs typeface="Arial"/>
              </a:rPr>
              <a:t>by</a:t>
            </a:r>
            <a:r>
              <a:rPr sz="2200" spc="-10" dirty="0">
                <a:solidFill>
                  <a:srgbClr val="939598"/>
                </a:solidFill>
                <a:latin typeface="Arial"/>
                <a:cs typeface="Arial"/>
              </a:rPr>
              <a:t> </a:t>
            </a:r>
            <a:r>
              <a:rPr sz="2200" spc="10" dirty="0">
                <a:solidFill>
                  <a:srgbClr val="939598"/>
                </a:solidFill>
                <a:latin typeface="Arial"/>
                <a:cs typeface="Arial"/>
              </a:rPr>
              <a:t>monitoring</a:t>
            </a:r>
            <a:endParaRPr sz="2200" dirty="0">
              <a:latin typeface="Arial"/>
              <a:cs typeface="Arial"/>
            </a:endParaRPr>
          </a:p>
          <a:p>
            <a:pPr marL="130175" marR="123189" algn="ctr">
              <a:lnSpc>
                <a:spcPct val="101000"/>
              </a:lnSpc>
            </a:pPr>
            <a:r>
              <a:rPr sz="2200" spc="5" dirty="0">
                <a:solidFill>
                  <a:srgbClr val="939598"/>
                </a:solidFill>
                <a:latin typeface="Arial"/>
                <a:cs typeface="Arial"/>
              </a:rPr>
              <a:t>and improving </a:t>
            </a:r>
            <a:r>
              <a:rPr sz="2200" spc="10" dirty="0">
                <a:solidFill>
                  <a:srgbClr val="939598"/>
                </a:solidFill>
                <a:latin typeface="Arial"/>
                <a:cs typeface="Arial"/>
              </a:rPr>
              <a:t>the capacity </a:t>
            </a:r>
            <a:r>
              <a:rPr sz="2200" spc="5" dirty="0">
                <a:solidFill>
                  <a:srgbClr val="939598"/>
                </a:solidFill>
                <a:latin typeface="Arial"/>
                <a:cs typeface="Arial"/>
              </a:rPr>
              <a:t>of </a:t>
            </a:r>
            <a:r>
              <a:rPr sz="2200" spc="10" dirty="0">
                <a:solidFill>
                  <a:srgbClr val="939598"/>
                </a:solidFill>
                <a:latin typeface="Arial"/>
                <a:cs typeface="Arial"/>
              </a:rPr>
              <a:t>state </a:t>
            </a:r>
            <a:r>
              <a:rPr sz="2200" dirty="0">
                <a:solidFill>
                  <a:srgbClr val="939598"/>
                </a:solidFill>
                <a:latin typeface="Arial"/>
                <a:cs typeface="Arial"/>
              </a:rPr>
              <a:t>institutions </a:t>
            </a:r>
            <a:r>
              <a:rPr sz="2200" spc="5" dirty="0">
                <a:solidFill>
                  <a:srgbClr val="939598"/>
                </a:solidFill>
                <a:latin typeface="Arial"/>
                <a:cs typeface="Arial"/>
              </a:rPr>
              <a:t>to develop  and implement plans and provide</a:t>
            </a:r>
            <a:r>
              <a:rPr sz="2200" spc="-5" dirty="0">
                <a:solidFill>
                  <a:srgbClr val="939598"/>
                </a:solidFill>
                <a:latin typeface="Arial"/>
                <a:cs typeface="Arial"/>
              </a:rPr>
              <a:t> </a:t>
            </a:r>
            <a:r>
              <a:rPr sz="2200" spc="10" dirty="0">
                <a:solidFill>
                  <a:srgbClr val="939598"/>
                </a:solidFill>
                <a:latin typeface="Arial"/>
                <a:cs typeface="Arial"/>
              </a:rPr>
              <a:t>services</a:t>
            </a:r>
            <a:endParaRPr sz="2200" dirty="0">
              <a:latin typeface="Arial"/>
              <a:cs typeface="Arial"/>
            </a:endParaRPr>
          </a:p>
        </p:txBody>
      </p:sp>
      <p:sp>
        <p:nvSpPr>
          <p:cNvPr id="6" name="object 6"/>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a:spLocks noGrp="1"/>
          </p:cNvSpPr>
          <p:nvPr>
            <p:ph type="title"/>
          </p:nvPr>
        </p:nvSpPr>
        <p:spPr>
          <a:xfrm>
            <a:off x="2211655" y="227974"/>
            <a:ext cx="777049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3: </a:t>
            </a:r>
            <a:r>
              <a:rPr spc="-10" dirty="0"/>
              <a:t>SECTOR </a:t>
            </a:r>
            <a:r>
              <a:rPr spc="-5" dirty="0"/>
              <a:t>MONITORING</a:t>
            </a:r>
            <a:r>
              <a:rPr spc="-45" dirty="0"/>
              <a:t> </a:t>
            </a:r>
            <a:r>
              <a:rPr spc="-10" dirty="0"/>
              <a:t>SERVICES</a:t>
            </a:r>
          </a:p>
        </p:txBody>
      </p:sp>
      <p:pic>
        <p:nvPicPr>
          <p:cNvPr id="9" name="Picture 8">
            <a:extLst>
              <a:ext uri="{FF2B5EF4-FFF2-40B4-BE49-F238E27FC236}">
                <a16:creationId xmlns:a16="http://schemas.microsoft.com/office/drawing/2014/main" id="{522394A4-228A-CB45-9340-94769C230B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655" y="227974"/>
            <a:ext cx="777049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3: </a:t>
            </a:r>
            <a:r>
              <a:rPr spc="-10" dirty="0"/>
              <a:t>SECTOR </a:t>
            </a:r>
            <a:r>
              <a:rPr spc="-5" dirty="0"/>
              <a:t>MONITORING</a:t>
            </a:r>
            <a:r>
              <a:rPr spc="-45" dirty="0"/>
              <a:t> </a:t>
            </a:r>
            <a:r>
              <a:rPr spc="-10" dirty="0"/>
              <a:t>SERVICES</a:t>
            </a:r>
          </a:p>
        </p:txBody>
      </p:sp>
      <p:graphicFrame>
        <p:nvGraphicFramePr>
          <p:cNvPr id="3" name="Table 2">
            <a:extLst>
              <a:ext uri="{FF2B5EF4-FFF2-40B4-BE49-F238E27FC236}">
                <a16:creationId xmlns:a16="http://schemas.microsoft.com/office/drawing/2014/main" id="{B1BAEB80-0163-A348-BDC7-8AFF77E97CD4}"/>
              </a:ext>
            </a:extLst>
          </p:cNvPr>
          <p:cNvGraphicFramePr>
            <a:graphicFrameLocks noGrp="1"/>
          </p:cNvGraphicFramePr>
          <p:nvPr>
            <p:extLst>
              <p:ext uri="{D42A27DB-BD31-4B8C-83A1-F6EECF244321}">
                <p14:modId xmlns:p14="http://schemas.microsoft.com/office/powerpoint/2010/main" val="172935118"/>
              </p:ext>
            </p:extLst>
          </p:nvPr>
        </p:nvGraphicFramePr>
        <p:xfrm>
          <a:off x="876300" y="2269287"/>
          <a:ext cx="4933248" cy="3298081"/>
        </p:xfrm>
        <a:graphic>
          <a:graphicData uri="http://schemas.openxmlformats.org/drawingml/2006/table">
            <a:tbl>
              <a:tblPr firstRow="1" bandRow="1">
                <a:tableStyleId>{93296810-A885-4BE3-A3E7-6D5BEEA58F35}</a:tableStyleId>
              </a:tblPr>
              <a:tblGrid>
                <a:gridCol w="4933248">
                  <a:extLst>
                    <a:ext uri="{9D8B030D-6E8A-4147-A177-3AD203B41FA5}">
                      <a16:colId xmlns:a16="http://schemas.microsoft.com/office/drawing/2014/main" val="2983822499"/>
                    </a:ext>
                  </a:extLst>
                </a:gridCol>
              </a:tblGrid>
              <a:tr h="1007313">
                <a:tc>
                  <a:txBody>
                    <a:bodyPr/>
                    <a:lstStyle/>
                    <a:p>
                      <a:pPr algn="ctr"/>
                      <a:r>
                        <a:rPr lang="en-US" sz="1800" u="none" strike="noStrike" kern="1200" baseline="0" dirty="0">
                          <a:latin typeface="Arial" panose="020B0604020202020204" pitchFamily="34" charset="0"/>
                          <a:cs typeface="Arial" panose="020B0604020202020204" pitchFamily="34" charset="0"/>
                        </a:rPr>
                        <a:t>Management: Sector Monitoring</a:t>
                      </a:r>
                      <a:endParaRPr lang="en-US" sz="18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7593023"/>
                  </a:ext>
                </a:extLst>
              </a:tr>
              <a:tr h="2290768">
                <a:tc>
                  <a:txBody>
                    <a:bodyPr/>
                    <a:lstStyle/>
                    <a:p>
                      <a:pPr algn="ctr"/>
                      <a:r>
                        <a:rPr lang="en-US" sz="1800" u="none" strike="noStrike" kern="1200" baseline="0" dirty="0">
                          <a:latin typeface="Arial" panose="020B0604020202020204" pitchFamily="34" charset="0"/>
                          <a:cs typeface="Arial" panose="020B0604020202020204" pitchFamily="34" charset="0"/>
                        </a:rPr>
                        <a:t>Purpose: </a:t>
                      </a:r>
                    </a:p>
                    <a:p>
                      <a:pPr algn="ctr"/>
                      <a:r>
                        <a:rPr lang="en-US" sz="1800" u="none" strike="noStrike" kern="1200" baseline="0" dirty="0">
                          <a:latin typeface="Arial" panose="020B0604020202020204" pitchFamily="34" charset="0"/>
                          <a:cs typeface="Arial" panose="020B0604020202020204" pitchFamily="34" charset="0"/>
                        </a:rPr>
                        <a:t>Provide management and support </a:t>
                      </a:r>
                    </a:p>
                    <a:p>
                      <a:pPr algn="ctr"/>
                      <a:r>
                        <a:rPr lang="en-US" sz="1800" u="none" strike="noStrike" kern="1200" baseline="0" dirty="0">
                          <a:latin typeface="Arial" panose="020B0604020202020204" pitchFamily="34" charset="0"/>
                          <a:cs typeface="Arial" panose="020B0604020202020204" pitchFamily="34" charset="0"/>
                        </a:rPr>
                        <a:t>services to the programme</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798174"/>
                  </a:ext>
                </a:extLst>
              </a:tr>
            </a:tbl>
          </a:graphicData>
        </a:graphic>
      </p:graphicFrame>
      <p:graphicFrame>
        <p:nvGraphicFramePr>
          <p:cNvPr id="4" name="Table 3">
            <a:extLst>
              <a:ext uri="{FF2B5EF4-FFF2-40B4-BE49-F238E27FC236}">
                <a16:creationId xmlns:a16="http://schemas.microsoft.com/office/drawing/2014/main" id="{79DD2738-6C77-7146-B92E-4285B6FC9F7D}"/>
              </a:ext>
            </a:extLst>
          </p:cNvPr>
          <p:cNvGraphicFramePr>
            <a:graphicFrameLocks noGrp="1"/>
          </p:cNvGraphicFramePr>
          <p:nvPr>
            <p:extLst>
              <p:ext uri="{D42A27DB-BD31-4B8C-83A1-F6EECF244321}">
                <p14:modId xmlns:p14="http://schemas.microsoft.com/office/powerpoint/2010/main" val="624409091"/>
              </p:ext>
            </p:extLst>
          </p:nvPr>
        </p:nvGraphicFramePr>
        <p:xfrm>
          <a:off x="5918760" y="2277273"/>
          <a:ext cx="5396940" cy="3261163"/>
        </p:xfrm>
        <a:graphic>
          <a:graphicData uri="http://schemas.openxmlformats.org/drawingml/2006/table">
            <a:tbl>
              <a:tblPr firstRow="1" bandRow="1">
                <a:tableStyleId>{93296810-A885-4BE3-A3E7-6D5BEEA58F35}</a:tableStyleId>
              </a:tblPr>
              <a:tblGrid>
                <a:gridCol w="5396940">
                  <a:extLst>
                    <a:ext uri="{9D8B030D-6E8A-4147-A177-3AD203B41FA5}">
                      <a16:colId xmlns:a16="http://schemas.microsoft.com/office/drawing/2014/main" val="2930919220"/>
                    </a:ext>
                  </a:extLst>
                </a:gridCol>
              </a:tblGrid>
              <a:tr h="999327">
                <a:tc>
                  <a:txBody>
                    <a:bodyPr/>
                    <a:lstStyle/>
                    <a:p>
                      <a:pPr algn="ctr"/>
                      <a:r>
                        <a:rPr lang="en-US" sz="1800" u="none" strike="noStrike" kern="1200" baseline="0" dirty="0">
                          <a:latin typeface="Arial" panose="020B0604020202020204" pitchFamily="34" charset="0"/>
                          <a:cs typeface="Arial" panose="020B0604020202020204" pitchFamily="34" charset="0"/>
                        </a:rPr>
                        <a:t>Outcome Monitoring and Intervention Support</a:t>
                      </a:r>
                      <a:endParaRPr lang="en-US" sz="18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365781412"/>
                  </a:ext>
                </a:extLst>
              </a:tr>
              <a:tr h="2261836">
                <a:tc>
                  <a:txBody>
                    <a:bodyPr/>
                    <a:lstStyle/>
                    <a:p>
                      <a:pPr algn="ctr"/>
                      <a:r>
                        <a:rPr lang="en-US" sz="1800" u="none" strike="noStrike" kern="1200" baseline="0" dirty="0">
                          <a:latin typeface="Arial" panose="020B0604020202020204" pitchFamily="34" charset="0"/>
                          <a:cs typeface="Arial" panose="020B0604020202020204" pitchFamily="34" charset="0"/>
                        </a:rPr>
                        <a:t>Purpose: </a:t>
                      </a:r>
                    </a:p>
                    <a:p>
                      <a:pPr algn="ctr"/>
                      <a:r>
                        <a:rPr lang="en-US" sz="1800" u="none" strike="noStrike" kern="1200" baseline="0" dirty="0">
                          <a:latin typeface="Arial" panose="020B0604020202020204" pitchFamily="34" charset="0"/>
                          <a:cs typeface="Arial" panose="020B0604020202020204" pitchFamily="34" charset="0"/>
                        </a:rPr>
                        <a:t>Facilitate the coordination and </a:t>
                      </a:r>
                    </a:p>
                    <a:p>
                      <a:pPr algn="ctr"/>
                      <a:r>
                        <a:rPr lang="en-US" sz="1800" u="none" strike="noStrike" kern="1200" baseline="0" dirty="0">
                          <a:latin typeface="Arial" panose="020B0604020202020204" pitchFamily="34" charset="0"/>
                          <a:cs typeface="Arial" panose="020B0604020202020204" pitchFamily="34" charset="0"/>
                        </a:rPr>
                        <a:t>management of MTSF priorities through </a:t>
                      </a:r>
                      <a:br>
                        <a:rPr lang="en-US" sz="1800" u="none" strike="noStrike" kern="1200" baseline="0" dirty="0">
                          <a:latin typeface="Arial" panose="020B0604020202020204" pitchFamily="34" charset="0"/>
                          <a:cs typeface="Arial" panose="020B0604020202020204" pitchFamily="34" charset="0"/>
                        </a:rPr>
                      </a:br>
                      <a:r>
                        <a:rPr lang="en-US" sz="1800" u="none" strike="noStrike" kern="1200" baseline="0" dirty="0">
                          <a:latin typeface="Arial" panose="020B0604020202020204" pitchFamily="34" charset="0"/>
                          <a:cs typeface="Arial" panose="020B0604020202020204" pitchFamily="34" charset="0"/>
                        </a:rPr>
                        <a:t>continuous monitoring of performance </a:t>
                      </a:r>
                    </a:p>
                    <a:p>
                      <a:pPr algn="ctr"/>
                      <a:r>
                        <a:rPr lang="en-US" sz="1800" u="none" strike="noStrike" kern="1200" baseline="0" dirty="0">
                          <a:latin typeface="Arial" panose="020B0604020202020204" pitchFamily="34" charset="0"/>
                          <a:cs typeface="Arial" panose="020B0604020202020204" pitchFamily="34" charset="0"/>
                        </a:rPr>
                        <a:t>and the provision of appropriate support</a:t>
                      </a: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2502874"/>
                  </a:ext>
                </a:extLst>
              </a:tr>
            </a:tbl>
          </a:graphicData>
        </a:graphic>
      </p:graphicFrame>
      <p:graphicFrame>
        <p:nvGraphicFramePr>
          <p:cNvPr id="5" name="Table 4">
            <a:extLst>
              <a:ext uri="{FF2B5EF4-FFF2-40B4-BE49-F238E27FC236}">
                <a16:creationId xmlns:a16="http://schemas.microsoft.com/office/drawing/2014/main" id="{EFA52292-F1F2-594F-9BEB-33E74DC815D3}"/>
              </a:ext>
            </a:extLst>
          </p:cNvPr>
          <p:cNvGraphicFramePr>
            <a:graphicFrameLocks noGrp="1"/>
          </p:cNvGraphicFramePr>
          <p:nvPr>
            <p:extLst>
              <p:ext uri="{D42A27DB-BD31-4B8C-83A1-F6EECF244321}">
                <p14:modId xmlns:p14="http://schemas.microsoft.com/office/powerpoint/2010/main" val="3594415531"/>
              </p:ext>
            </p:extLst>
          </p:nvPr>
        </p:nvGraphicFramePr>
        <p:xfrm>
          <a:off x="876300" y="1519277"/>
          <a:ext cx="10439400" cy="602461"/>
        </p:xfrm>
        <a:graphic>
          <a:graphicData uri="http://schemas.openxmlformats.org/drawingml/2006/table">
            <a:tbl>
              <a:tblPr firstRow="1" bandRow="1">
                <a:tableStyleId>{93296810-A885-4BE3-A3E7-6D5BEEA58F35}</a:tableStyleId>
              </a:tblPr>
              <a:tblGrid>
                <a:gridCol w="10439400">
                  <a:extLst>
                    <a:ext uri="{9D8B030D-6E8A-4147-A177-3AD203B41FA5}">
                      <a16:colId xmlns:a16="http://schemas.microsoft.com/office/drawing/2014/main" val="2744699423"/>
                    </a:ext>
                  </a:extLst>
                </a:gridCol>
              </a:tblGrid>
              <a:tr h="602461">
                <a:tc>
                  <a:txBody>
                    <a:bodyPr/>
                    <a:lstStyle/>
                    <a:p>
                      <a:pPr algn="ctr"/>
                      <a:r>
                        <a:rPr lang="en-US" sz="2400" u="none" strike="noStrike" kern="1200" baseline="0" dirty="0">
                          <a:latin typeface="Arial" panose="020B0604020202020204" pitchFamily="34" charset="0"/>
                          <a:cs typeface="Arial" panose="020B0604020202020204" pitchFamily="34" charset="0"/>
                        </a:rPr>
                        <a:t>Sub-Programmes</a:t>
                      </a:r>
                      <a:endParaRPr lang="en-US" sz="24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5950431"/>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655" y="227974"/>
            <a:ext cx="777049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3: </a:t>
            </a:r>
            <a:r>
              <a:rPr spc="-10" dirty="0"/>
              <a:t>SECTOR </a:t>
            </a:r>
            <a:r>
              <a:rPr spc="-5" dirty="0"/>
              <a:t>MONITORING</a:t>
            </a:r>
            <a:r>
              <a:rPr spc="-45" dirty="0"/>
              <a:t> </a:t>
            </a:r>
            <a:r>
              <a:rPr spc="-10" dirty="0"/>
              <a:t>SERVICES</a:t>
            </a:r>
          </a:p>
        </p:txBody>
      </p:sp>
      <p:graphicFrame>
        <p:nvGraphicFramePr>
          <p:cNvPr id="8" name="Table 7">
            <a:extLst>
              <a:ext uri="{FF2B5EF4-FFF2-40B4-BE49-F238E27FC236}">
                <a16:creationId xmlns:a16="http://schemas.microsoft.com/office/drawing/2014/main" id="{C78A3E65-AE35-4943-AE00-8B5738A63347}"/>
              </a:ext>
            </a:extLst>
          </p:cNvPr>
          <p:cNvGraphicFramePr>
            <a:graphicFrameLocks noGrp="1"/>
          </p:cNvGraphicFramePr>
          <p:nvPr>
            <p:extLst>
              <p:ext uri="{D42A27DB-BD31-4B8C-83A1-F6EECF244321}">
                <p14:modId xmlns:p14="http://schemas.microsoft.com/office/powerpoint/2010/main" val="2502032144"/>
              </p:ext>
            </p:extLst>
          </p:nvPr>
        </p:nvGraphicFramePr>
        <p:xfrm>
          <a:off x="1295401" y="1016116"/>
          <a:ext cx="8915400" cy="1112520"/>
        </p:xfrm>
        <a:graphic>
          <a:graphicData uri="http://schemas.openxmlformats.org/drawingml/2006/table">
            <a:tbl>
              <a:tblPr firstRow="1" bandRow="1">
                <a:tableStyleId>{93296810-A885-4BE3-A3E7-6D5BEEA58F35}</a:tableStyleId>
              </a:tblPr>
              <a:tblGrid>
                <a:gridCol w="3022330">
                  <a:extLst>
                    <a:ext uri="{9D8B030D-6E8A-4147-A177-3AD203B41FA5}">
                      <a16:colId xmlns:a16="http://schemas.microsoft.com/office/drawing/2014/main" val="1399335485"/>
                    </a:ext>
                  </a:extLst>
                </a:gridCol>
                <a:gridCol w="2818031">
                  <a:extLst>
                    <a:ext uri="{9D8B030D-6E8A-4147-A177-3AD203B41FA5}">
                      <a16:colId xmlns:a16="http://schemas.microsoft.com/office/drawing/2014/main" val="2982627830"/>
                    </a:ext>
                  </a:extLst>
                </a:gridCol>
                <a:gridCol w="3075039">
                  <a:extLst>
                    <a:ext uri="{9D8B030D-6E8A-4147-A177-3AD203B41FA5}">
                      <a16:colId xmlns:a16="http://schemas.microsoft.com/office/drawing/2014/main" val="3026699509"/>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Annual Targets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7737823"/>
                  </a:ext>
                </a:extLst>
              </a:tr>
              <a:tr h="370840">
                <a:tc>
                  <a:txBody>
                    <a:bodyPr/>
                    <a:lstStyle/>
                    <a:p>
                      <a:r>
                        <a:rPr lang="en-US" sz="1600" dirty="0">
                          <a:latin typeface="Arial" panose="020B0604020202020204" pitchFamily="34" charset="0"/>
                          <a:cs typeface="Arial" panose="020B0604020202020204" pitchFamily="34" charset="0"/>
                        </a:rPr>
                        <a:t>Total Targets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Targets Achieved</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Targets Not achieved</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13862245"/>
                  </a:ext>
                </a:extLst>
              </a:tr>
              <a:tr h="370840">
                <a:tc>
                  <a:txBody>
                    <a:bodyPr/>
                    <a:lstStyle/>
                    <a:p>
                      <a:pPr algn="ctr"/>
                      <a:r>
                        <a:rPr lang="en-US" sz="1600" dirty="0">
                          <a:latin typeface="Arial" panose="020B0604020202020204" pitchFamily="34" charset="0"/>
                          <a:cs typeface="Arial" panose="020B0604020202020204" pitchFamily="34" charset="0"/>
                        </a:rPr>
                        <a:t>10</a:t>
                      </a:r>
                    </a:p>
                  </a:txBody>
                  <a:tcPr/>
                </a:tc>
                <a:tc>
                  <a:txBody>
                    <a:bodyPr/>
                    <a:lstStyle/>
                    <a:p>
                      <a:pPr algn="ctr"/>
                      <a:r>
                        <a:rPr lang="en-US" sz="1600" dirty="0">
                          <a:latin typeface="Arial" panose="020B0604020202020204" pitchFamily="34" charset="0"/>
                          <a:cs typeface="Arial" panose="020B0604020202020204" pitchFamily="34" charset="0"/>
                        </a:rPr>
                        <a:t>7</a:t>
                      </a:r>
                    </a:p>
                  </a:txBody>
                  <a:tcPr/>
                </a:tc>
                <a:tc>
                  <a:txBody>
                    <a:bodyPr/>
                    <a:lstStyle/>
                    <a:p>
                      <a:pPr algn="ctr"/>
                      <a:r>
                        <a:rPr lang="en-US" sz="1600" dirty="0">
                          <a:latin typeface="Arial" panose="020B0604020202020204" pitchFamily="34" charset="0"/>
                          <a:cs typeface="Arial" panose="020B0604020202020204" pitchFamily="34" charset="0"/>
                        </a:rPr>
                        <a:t>3</a:t>
                      </a:r>
                    </a:p>
                  </a:txBody>
                  <a:tcPr/>
                </a:tc>
                <a:extLst>
                  <a:ext uri="{0D108BD9-81ED-4DB2-BD59-A6C34878D82A}">
                    <a16:rowId xmlns:a16="http://schemas.microsoft.com/office/drawing/2014/main" val="50510088"/>
                  </a:ext>
                </a:extLst>
              </a:tr>
            </a:tbl>
          </a:graphicData>
        </a:graphic>
      </p:graphicFrame>
      <p:graphicFrame>
        <p:nvGraphicFramePr>
          <p:cNvPr id="10" name="Content Placeholder 11">
            <a:extLst>
              <a:ext uri="{FF2B5EF4-FFF2-40B4-BE49-F238E27FC236}">
                <a16:creationId xmlns:a16="http://schemas.microsoft.com/office/drawing/2014/main" id="{5F0BE58E-80E8-7D4C-9470-7918C43EB66D}"/>
              </a:ext>
            </a:extLst>
          </p:cNvPr>
          <p:cNvGraphicFramePr>
            <a:graphicFrameLocks/>
          </p:cNvGraphicFramePr>
          <p:nvPr>
            <p:extLst>
              <p:ext uri="{D42A27DB-BD31-4B8C-83A1-F6EECF244321}">
                <p14:modId xmlns:p14="http://schemas.microsoft.com/office/powerpoint/2010/main" val="1493081096"/>
              </p:ext>
            </p:extLst>
          </p:nvPr>
        </p:nvGraphicFramePr>
        <p:xfrm>
          <a:off x="1295401" y="2531160"/>
          <a:ext cx="8077199"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655" y="227974"/>
            <a:ext cx="777049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3: </a:t>
            </a:r>
            <a:r>
              <a:rPr spc="-10" dirty="0"/>
              <a:t>SECTOR </a:t>
            </a:r>
            <a:r>
              <a:rPr spc="-5" dirty="0"/>
              <a:t>MONITORING</a:t>
            </a:r>
            <a:r>
              <a:rPr spc="-45" dirty="0"/>
              <a:t> </a:t>
            </a:r>
            <a:r>
              <a:rPr spc="-10" dirty="0"/>
              <a:t>SERVICES</a:t>
            </a:r>
          </a:p>
        </p:txBody>
      </p:sp>
      <p:graphicFrame>
        <p:nvGraphicFramePr>
          <p:cNvPr id="4" name="Table 3">
            <a:extLst>
              <a:ext uri="{FF2B5EF4-FFF2-40B4-BE49-F238E27FC236}">
                <a16:creationId xmlns:a16="http://schemas.microsoft.com/office/drawing/2014/main" id="{31E5783D-3B83-0143-BF47-B1306CA6ECA0}"/>
              </a:ext>
            </a:extLst>
          </p:cNvPr>
          <p:cNvGraphicFramePr>
            <a:graphicFrameLocks noGrp="1"/>
          </p:cNvGraphicFramePr>
          <p:nvPr>
            <p:extLst>
              <p:ext uri="{D42A27DB-BD31-4B8C-83A1-F6EECF244321}">
                <p14:modId xmlns:p14="http://schemas.microsoft.com/office/powerpoint/2010/main" val="2710024950"/>
              </p:ext>
            </p:extLst>
          </p:nvPr>
        </p:nvGraphicFramePr>
        <p:xfrm>
          <a:off x="381902" y="838200"/>
          <a:ext cx="11430000" cy="4743625"/>
        </p:xfrm>
        <a:graphic>
          <a:graphicData uri="http://schemas.openxmlformats.org/drawingml/2006/table">
            <a:tbl>
              <a:tblPr firstRow="1" bandRow="1">
                <a:tableStyleId>{93296810-A885-4BE3-A3E7-6D5BEEA58F35}</a:tableStyleId>
              </a:tblPr>
              <a:tblGrid>
                <a:gridCol w="3202136">
                  <a:extLst>
                    <a:ext uri="{9D8B030D-6E8A-4147-A177-3AD203B41FA5}">
                      <a16:colId xmlns:a16="http://schemas.microsoft.com/office/drawing/2014/main" val="3730661931"/>
                    </a:ext>
                  </a:extLst>
                </a:gridCol>
                <a:gridCol w="3698685">
                  <a:extLst>
                    <a:ext uri="{9D8B030D-6E8A-4147-A177-3AD203B41FA5}">
                      <a16:colId xmlns:a16="http://schemas.microsoft.com/office/drawing/2014/main" val="2195891925"/>
                    </a:ext>
                  </a:extLst>
                </a:gridCol>
                <a:gridCol w="4529179">
                  <a:extLst>
                    <a:ext uri="{9D8B030D-6E8A-4147-A177-3AD203B41FA5}">
                      <a16:colId xmlns:a16="http://schemas.microsoft.com/office/drawing/2014/main" val="1760309657"/>
                    </a:ext>
                  </a:extLst>
                </a:gridCol>
              </a:tblGrid>
              <a:tr h="433245">
                <a:tc gridSpan="3">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Not Achieved Target</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14198988"/>
                  </a:ext>
                </a:extLst>
              </a:tr>
              <a:tr h="433245">
                <a:tc>
                  <a:txBody>
                    <a:bodyPr/>
                    <a:lstStyle/>
                    <a:p>
                      <a:r>
                        <a:rPr lang="en-US" sz="1200" b="1" kern="1200" dirty="0">
                          <a:effectLst/>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rPr>
                        <a:t>Achievement</a:t>
                      </a:r>
                    </a:p>
                    <a:p>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973199">
                <a:tc>
                  <a:txBody>
                    <a:bodyPr/>
                    <a:lstStyle/>
                    <a:p>
                      <a:pPr algn="l"/>
                      <a:r>
                        <a:rPr lang="en-US" sz="1200" dirty="0">
                          <a:latin typeface="Arial" panose="020B0604020202020204" pitchFamily="34" charset="0"/>
                          <a:cs typeface="Arial" panose="020B0604020202020204" pitchFamily="34" charset="0"/>
                        </a:rPr>
                        <a:t>1.</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MTSF 2019 – 24 monitoring reports submitted to Cabinet</a:t>
                      </a:r>
                    </a:p>
                  </a:txBody>
                  <a:tcPr/>
                </a:tc>
                <a:tc>
                  <a:txBody>
                    <a:bodyPr/>
                    <a:lstStyle/>
                    <a:p>
                      <a:pPr algn="l"/>
                      <a:r>
                        <a:rPr lang="en-US" sz="1200" b="0" i="0" u="none" strike="noStrike" baseline="0" dirty="0">
                          <a:latin typeface="Arial" panose="020B0604020202020204" pitchFamily="34" charset="0"/>
                          <a:cs typeface="Arial" panose="020B0604020202020204" pitchFamily="34" charset="0"/>
                        </a:rPr>
                        <a:t>Monitoring report to Cabinet</a:t>
                      </a:r>
                    </a:p>
                  </a:txBody>
                  <a:tcPr/>
                </a:tc>
                <a:tc>
                  <a:txBody>
                    <a:bodyPr/>
                    <a:lstStyle/>
                    <a:p>
                      <a:pPr fontAlgn="ctr"/>
                      <a:r>
                        <a:rPr lang="en-US" sz="1200" b="1" kern="1200" dirty="0">
                          <a:solidFill>
                            <a:schemeClr val="bg2"/>
                          </a:solidFill>
                          <a:effectLst/>
                          <a:latin typeface="Arial" panose="020B0604020202020204" pitchFamily="34" charset="0"/>
                          <a:ea typeface="+mn-ea"/>
                          <a:cs typeface="Arial" panose="020B0604020202020204" pitchFamily="34" charset="0"/>
                        </a:rPr>
                        <a:t>Monitoring report to Cabinet not produced</a:t>
                      </a:r>
                    </a:p>
                    <a:p>
                      <a:pPr fontAlgn="ctr"/>
                      <a:endParaRPr lang="en-US" sz="1200" b="1" kern="1200" dirty="0">
                        <a:solidFill>
                          <a:schemeClr val="bg2"/>
                        </a:solidFill>
                        <a:effectLst/>
                        <a:latin typeface="Arial" panose="020B0604020202020204" pitchFamily="34" charset="0"/>
                        <a:ea typeface="+mn-ea"/>
                        <a:cs typeface="Arial" panose="020B0604020202020204" pitchFamily="34" charset="0"/>
                      </a:endParaRPr>
                    </a:p>
                    <a:p>
                      <a:pPr fontAlgn="ctr"/>
                      <a:r>
                        <a:rPr lang="en-US" sz="1200" b="1" kern="1200" dirty="0">
                          <a:solidFill>
                            <a:schemeClr val="bg2"/>
                          </a:solidFill>
                          <a:effectLst/>
                          <a:latin typeface="Arial" panose="020B0604020202020204" pitchFamily="34" charset="0"/>
                          <a:ea typeface="+mn-ea"/>
                          <a:cs typeface="Arial" panose="020B0604020202020204" pitchFamily="34" charset="0"/>
                        </a:rPr>
                        <a:t>The delay in the approval of the new MTSF 2019-2024 led to the deferment of the development of the Bi-annual priorities monitoring reports.</a:t>
                      </a:r>
                    </a:p>
                  </a:txBody>
                  <a:tcPr>
                    <a:solidFill>
                      <a:srgbClr val="FF0000"/>
                    </a:solidFill>
                  </a:tcPr>
                </a:tc>
                <a:extLst>
                  <a:ext uri="{0D108BD9-81ED-4DB2-BD59-A6C34878D82A}">
                    <a16:rowId xmlns:a16="http://schemas.microsoft.com/office/drawing/2014/main" val="2934599895"/>
                  </a:ext>
                </a:extLst>
              </a:tr>
              <a:tr h="829183">
                <a:tc>
                  <a:txBody>
                    <a:bodyPr/>
                    <a:lstStyle/>
                    <a:p>
                      <a:pPr algn="l"/>
                      <a:r>
                        <a:rPr lang="en-US" sz="1200" dirty="0">
                          <a:latin typeface="Arial" panose="020B0604020202020204" pitchFamily="34" charset="0"/>
                          <a:cs typeface="Arial" panose="020B0604020202020204" pitchFamily="34" charset="0"/>
                        </a:rPr>
                        <a:t>2. Pro-forma Performance agreements of Ministers and Deputy Ministers submitted to The Presidency</a:t>
                      </a:r>
                    </a:p>
                  </a:txBody>
                  <a:tcPr/>
                </a:tc>
                <a:tc>
                  <a:txBody>
                    <a:bodyPr/>
                    <a:lstStyle/>
                    <a:p>
                      <a:pPr marL="57150" marR="0" fontAlgn="ctr">
                        <a:lnSpc>
                          <a:spcPct val="115000"/>
                        </a:lnSpc>
                        <a:spcBef>
                          <a:spcPts val="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Performance Agreements of 28 Ministers and 34</a:t>
                      </a:r>
                    </a:p>
                    <a:p>
                      <a:pPr marL="57150" marR="0" fontAlgn="ctr">
                        <a:lnSpc>
                          <a:spcPct val="115000"/>
                        </a:lnSpc>
                        <a:spcBef>
                          <a:spcPts val="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Deputy Ministers produced</a:t>
                      </a:r>
                    </a:p>
                    <a:p>
                      <a:pPr marL="57150" marR="0" fontAlgn="ctr">
                        <a:lnSpc>
                          <a:spcPct val="115000"/>
                        </a:lnSpc>
                        <a:spcBef>
                          <a:spcPts val="0"/>
                        </a:spcBef>
                        <a:spcAft>
                          <a:spcPts val="2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96838" indent="0" fontAlgn="ctr">
                        <a:tabLst/>
                      </a:pPr>
                      <a:r>
                        <a:rPr lang="en-US" sz="1200" b="1" kern="1200" dirty="0">
                          <a:solidFill>
                            <a:schemeClr val="bg2"/>
                          </a:solidFill>
                          <a:effectLst/>
                          <a:latin typeface="Arial" panose="020B0604020202020204" pitchFamily="34" charset="0"/>
                          <a:ea typeface="+mn-ea"/>
                          <a:cs typeface="Arial" panose="020B0604020202020204" pitchFamily="34" charset="0"/>
                        </a:rPr>
                        <a:t>Performance Agreements of 28 Ministers were produced and submitted to the Presidency. The Performance Agreements for Deputy Ministers were not produced</a:t>
                      </a:r>
                    </a:p>
                    <a:p>
                      <a:pPr marL="96838" indent="0" fontAlgn="ctr">
                        <a:tabLst/>
                      </a:pPr>
                      <a:endParaRPr lang="en-US" sz="1200" b="1" kern="1200" dirty="0">
                        <a:solidFill>
                          <a:schemeClr val="bg2"/>
                        </a:solidFill>
                        <a:effectLst/>
                        <a:latin typeface="Arial" panose="020B0604020202020204" pitchFamily="34" charset="0"/>
                        <a:ea typeface="+mn-ea"/>
                        <a:cs typeface="Arial" panose="020B0604020202020204" pitchFamily="34" charset="0"/>
                      </a:endParaRPr>
                    </a:p>
                    <a:p>
                      <a:pPr marL="96838" indent="0" fontAlgn="ctr">
                        <a:tabLst/>
                      </a:pPr>
                      <a:r>
                        <a:rPr lang="en-US" sz="1200" b="1" kern="1200" dirty="0">
                          <a:solidFill>
                            <a:schemeClr val="bg2"/>
                          </a:solidFill>
                          <a:effectLst/>
                          <a:latin typeface="Arial" panose="020B0604020202020204" pitchFamily="34" charset="0"/>
                          <a:ea typeface="+mn-ea"/>
                          <a:cs typeface="Arial" panose="020B0604020202020204" pitchFamily="34" charset="0"/>
                        </a:rPr>
                        <a:t>The Performance Agreements of Deputy Ministers could not be produced because Ministers had not completed their delegations to their respective Deputy Ministers. As such information on the specific responsibilities of the Deputy Ministers was not at hand to produce the Performance Agreements.</a:t>
                      </a:r>
                    </a:p>
                  </a:txBody>
                  <a:tcPr marL="17780" marR="17780" marT="71755" marB="71755">
                    <a:solidFill>
                      <a:srgbClr val="FF0000"/>
                    </a:solidFill>
                  </a:tcPr>
                </a:tc>
                <a:extLst>
                  <a:ext uri="{0D108BD9-81ED-4DB2-BD59-A6C34878D82A}">
                    <a16:rowId xmlns:a16="http://schemas.microsoft.com/office/drawing/2014/main" val="2548150151"/>
                  </a:ext>
                </a:extLst>
              </a:tr>
              <a:tr h="0">
                <a:tc>
                  <a:txBody>
                    <a:bodyPr/>
                    <a:lstStyle/>
                    <a:p>
                      <a:pPr algn="l"/>
                      <a:r>
                        <a:rPr lang="en-US" sz="1200" u="none" strike="noStrike" baseline="0" dirty="0">
                          <a:latin typeface="Arial" panose="020B0604020202020204" pitchFamily="34" charset="0"/>
                          <a:cs typeface="Arial" panose="020B0604020202020204" pitchFamily="34" charset="0"/>
                        </a:rPr>
                        <a:t>3. Number of progress reports on the Special Presidential Package on Mining towns and labor sending areas</a:t>
                      </a:r>
                      <a:endParaRPr lang="en-US" sz="1200" dirty="0">
                        <a:latin typeface="Arial" panose="020B0604020202020204" pitchFamily="34" charset="0"/>
                        <a:cs typeface="Arial" panose="020B0604020202020204" pitchFamily="34" charset="0"/>
                      </a:endParaRPr>
                    </a:p>
                  </a:txBody>
                  <a:tcPr/>
                </a:tc>
                <a:tc>
                  <a:txBody>
                    <a:bodyPr/>
                    <a:lstStyle/>
                    <a:p>
                      <a:pPr marL="57150" marR="0" fontAlgn="ctr">
                        <a:lnSpc>
                          <a:spcPct val="115000"/>
                        </a:lnSpc>
                        <a:spcBef>
                          <a:spcPts val="0"/>
                        </a:spcBef>
                        <a:spcAft>
                          <a:spcPts val="200"/>
                        </a:spcAft>
                      </a:pPr>
                      <a:r>
                        <a:rPr lang="en-US" sz="1200" dirty="0">
                          <a:effectLst/>
                          <a:latin typeface="Arial" panose="020B0604020202020204" pitchFamily="34" charset="0"/>
                          <a:cs typeface="Arial" panose="020B0604020202020204" pitchFamily="34" charset="0"/>
                        </a:rPr>
                        <a:t>3 Progress Reports on the Special Presidential Package on Mining towns and labor sending areas</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tc>
                <a:tc>
                  <a:txBody>
                    <a:bodyPr/>
                    <a:lstStyle/>
                    <a:p>
                      <a:pPr marL="96838" indent="0" fontAlgn="ctr">
                        <a:tabLst/>
                      </a:pPr>
                      <a:r>
                        <a:rPr lang="en-ZA" sz="1200" b="1" kern="1200" dirty="0">
                          <a:solidFill>
                            <a:schemeClr val="bg2"/>
                          </a:solidFill>
                          <a:effectLst/>
                          <a:latin typeface="Arial" panose="020B0604020202020204" pitchFamily="34" charset="0"/>
                          <a:cs typeface="Arial" panose="020B0604020202020204" pitchFamily="34" charset="0"/>
                        </a:rPr>
                        <a:t> </a:t>
                      </a:r>
                      <a:r>
                        <a:rPr lang="en-US" sz="1200" b="1" kern="1200" dirty="0">
                          <a:solidFill>
                            <a:schemeClr val="bg1"/>
                          </a:solidFill>
                          <a:effectLst/>
                          <a:latin typeface="Arial" panose="020B0604020202020204" pitchFamily="34" charset="0"/>
                          <a:cs typeface="Arial" panose="020B0604020202020204" pitchFamily="34" charset="0"/>
                        </a:rPr>
                        <a:t>2 Progress Reports on the Special Presidential Package on Mining towns and labor sending areas were produced and P</a:t>
                      </a:r>
                      <a:r>
                        <a:rPr lang="en-US" sz="1200" b="1" kern="1200" baseline="0" dirty="0">
                          <a:solidFill>
                            <a:schemeClr val="bg1"/>
                          </a:solidFill>
                          <a:effectLst/>
                          <a:latin typeface="Arial" panose="020B0604020202020204" pitchFamily="34" charset="0"/>
                          <a:cs typeface="Arial" panose="020B0604020202020204" pitchFamily="34" charset="0"/>
                        </a:rPr>
                        <a:t> was </a:t>
                      </a:r>
                      <a:r>
                        <a:rPr lang="en-US" sz="1200" b="1" kern="1200" dirty="0">
                          <a:solidFill>
                            <a:schemeClr val="bg1"/>
                          </a:solidFill>
                          <a:effectLst/>
                          <a:latin typeface="Arial" panose="020B0604020202020204" pitchFamily="34" charset="0"/>
                          <a:cs typeface="Arial" panose="020B0604020202020204" pitchFamily="34" charset="0"/>
                        </a:rPr>
                        <a:t>resented in Parliament</a:t>
                      </a:r>
                      <a:r>
                        <a:rPr lang="en-US" sz="1200" b="1" kern="1200" baseline="0" dirty="0">
                          <a:solidFill>
                            <a:schemeClr val="bg1"/>
                          </a:solidFill>
                          <a:effectLst/>
                          <a:latin typeface="Arial" panose="020B0604020202020204" pitchFamily="34" charset="0"/>
                          <a:cs typeface="Arial" panose="020B0604020202020204" pitchFamily="34" charset="0"/>
                        </a:rPr>
                        <a:t> as the </a:t>
                      </a:r>
                      <a:r>
                        <a:rPr lang="en-US" sz="1200" b="1" kern="1200" dirty="0">
                          <a:solidFill>
                            <a:schemeClr val="bg1"/>
                          </a:solidFill>
                          <a:effectLst/>
                          <a:latin typeface="Arial" panose="020B0604020202020204" pitchFamily="34" charset="0"/>
                          <a:ea typeface="+mn-ea"/>
                          <a:cs typeface="Arial" panose="020B0604020202020204" pitchFamily="34" charset="0"/>
                        </a:rPr>
                        <a:t>Inter</a:t>
                      </a:r>
                      <a:r>
                        <a:rPr lang="en-US" sz="1200" b="1" kern="1200" baseline="0" dirty="0">
                          <a:solidFill>
                            <a:schemeClr val="bg1"/>
                          </a:solidFill>
                          <a:effectLst/>
                          <a:latin typeface="Arial" panose="020B0604020202020204" pitchFamily="34" charset="0"/>
                          <a:ea typeface="+mn-ea"/>
                          <a:cs typeface="Arial" panose="020B0604020202020204" pitchFamily="34" charset="0"/>
                        </a:rPr>
                        <a:t> Ministerial Committee (</a:t>
                      </a:r>
                      <a:r>
                        <a:rPr lang="en-US" sz="1200" b="1" kern="1200" dirty="0">
                          <a:solidFill>
                            <a:schemeClr val="bg1"/>
                          </a:solidFill>
                          <a:effectLst/>
                          <a:latin typeface="Arial" panose="020B0604020202020204" pitchFamily="34" charset="0"/>
                          <a:ea typeface="+mn-ea"/>
                          <a:cs typeface="Arial" panose="020B0604020202020204" pitchFamily="34" charset="0"/>
                        </a:rPr>
                        <a:t> IMC ) and</a:t>
                      </a:r>
                      <a:r>
                        <a:rPr lang="en-US" sz="1200" b="1" kern="1200" baseline="0" dirty="0">
                          <a:solidFill>
                            <a:schemeClr val="bg1"/>
                          </a:solidFill>
                          <a:effectLst/>
                          <a:latin typeface="Arial" panose="020B0604020202020204" pitchFamily="34" charset="0"/>
                          <a:ea typeface="+mn-ea"/>
                          <a:cs typeface="Arial" panose="020B0604020202020204" pitchFamily="34" charset="0"/>
                        </a:rPr>
                        <a:t> the unit </a:t>
                      </a:r>
                      <a:r>
                        <a:rPr lang="en-US" sz="1200" b="1" kern="1200" dirty="0">
                          <a:solidFill>
                            <a:schemeClr val="bg1"/>
                          </a:solidFill>
                          <a:effectLst/>
                          <a:latin typeface="Arial" panose="020B0604020202020204" pitchFamily="34" charset="0"/>
                          <a:ea typeface="+mn-ea"/>
                          <a:cs typeface="Arial" panose="020B0604020202020204" pitchFamily="34" charset="0"/>
                        </a:rPr>
                        <a:t>were abolished</a:t>
                      </a:r>
                    </a:p>
                  </a:txBody>
                  <a:tcPr marL="17780" marR="17780" marT="71755" marB="71755">
                    <a:solidFill>
                      <a:srgbClr val="FF0000"/>
                    </a:solidFill>
                  </a:tcPr>
                </a:tc>
                <a:extLst>
                  <a:ext uri="{0D108BD9-81ED-4DB2-BD59-A6C34878D82A}">
                    <a16:rowId xmlns:a16="http://schemas.microsoft.com/office/drawing/2014/main" val="765347386"/>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655" y="227974"/>
            <a:ext cx="777049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3: </a:t>
            </a:r>
            <a:r>
              <a:rPr spc="-10" dirty="0"/>
              <a:t>SECTOR </a:t>
            </a:r>
            <a:r>
              <a:rPr spc="-5" dirty="0"/>
              <a:t>MONITORING</a:t>
            </a:r>
            <a:r>
              <a:rPr spc="-45" dirty="0"/>
              <a:t> </a:t>
            </a:r>
            <a:r>
              <a:rPr spc="-10" dirty="0"/>
              <a:t>SERVICES</a:t>
            </a:r>
          </a:p>
        </p:txBody>
      </p:sp>
      <p:graphicFrame>
        <p:nvGraphicFramePr>
          <p:cNvPr id="4" name="Table 3">
            <a:extLst>
              <a:ext uri="{FF2B5EF4-FFF2-40B4-BE49-F238E27FC236}">
                <a16:creationId xmlns:a16="http://schemas.microsoft.com/office/drawing/2014/main" id="{31E5783D-3B83-0143-BF47-B1306CA6ECA0}"/>
              </a:ext>
            </a:extLst>
          </p:cNvPr>
          <p:cNvGraphicFramePr>
            <a:graphicFrameLocks noGrp="1"/>
          </p:cNvGraphicFramePr>
          <p:nvPr>
            <p:extLst>
              <p:ext uri="{D42A27DB-BD31-4B8C-83A1-F6EECF244321}">
                <p14:modId xmlns:p14="http://schemas.microsoft.com/office/powerpoint/2010/main" val="3810972465"/>
              </p:ext>
            </p:extLst>
          </p:nvPr>
        </p:nvGraphicFramePr>
        <p:xfrm>
          <a:off x="381902" y="838200"/>
          <a:ext cx="10819498" cy="2227026"/>
        </p:xfrm>
        <a:graphic>
          <a:graphicData uri="http://schemas.openxmlformats.org/drawingml/2006/table">
            <a:tbl>
              <a:tblPr firstRow="1" bandRow="1">
                <a:tableStyleId>{93296810-A885-4BE3-A3E7-6D5BEEA58F35}</a:tableStyleId>
              </a:tblPr>
              <a:tblGrid>
                <a:gridCol w="4481192">
                  <a:extLst>
                    <a:ext uri="{9D8B030D-6E8A-4147-A177-3AD203B41FA5}">
                      <a16:colId xmlns:a16="http://schemas.microsoft.com/office/drawing/2014/main" val="3730661931"/>
                    </a:ext>
                  </a:extLst>
                </a:gridCol>
                <a:gridCol w="6338306">
                  <a:extLst>
                    <a:ext uri="{9D8B030D-6E8A-4147-A177-3AD203B41FA5}">
                      <a16:colId xmlns:a16="http://schemas.microsoft.com/office/drawing/2014/main" val="1760309657"/>
                    </a:ext>
                  </a:extLst>
                </a:gridCol>
              </a:tblGrid>
              <a:tr h="433245">
                <a:tc gridSpan="2">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Status of targets not achieved</a:t>
                      </a: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14198988"/>
                  </a:ext>
                </a:extLst>
              </a:tr>
              <a:tr h="433245">
                <a:tc>
                  <a:txBody>
                    <a:bodyPr/>
                    <a:lstStyle/>
                    <a:p>
                      <a:r>
                        <a:rPr lang="en-US" sz="1200" b="1" kern="1200" dirty="0">
                          <a:effectLst/>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rPr>
                        <a:t>Status</a:t>
                      </a:r>
                      <a:r>
                        <a:rPr lang="en-US" sz="1200" b="1" kern="1200" baseline="0" dirty="0">
                          <a:effectLst/>
                        </a:rPr>
                        <a:t> </a:t>
                      </a:r>
                      <a:endParaRPr lang="en-US" sz="1200" b="1" kern="1200" dirty="0">
                        <a:effectLst/>
                      </a:endParaRPr>
                    </a:p>
                    <a:p>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328755">
                <a:tc>
                  <a:txBody>
                    <a:bodyPr/>
                    <a:lstStyle/>
                    <a:p>
                      <a:pPr algn="l"/>
                      <a:r>
                        <a:rPr lang="en-US" sz="1200" dirty="0">
                          <a:latin typeface="Arial" panose="020B0604020202020204" pitchFamily="34" charset="0"/>
                          <a:cs typeface="Arial" panose="020B0604020202020204" pitchFamily="34" charset="0"/>
                        </a:rPr>
                        <a:t>1.</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MTSF 2019 – 24 monitoring reports submitted to Cabinet</a:t>
                      </a:r>
                    </a:p>
                  </a:txBody>
                  <a:tcPr/>
                </a:tc>
                <a:tc>
                  <a:txBody>
                    <a:bodyPr/>
                    <a:lstStyle/>
                    <a:p>
                      <a:pPr fontAlgn="ctr"/>
                      <a:r>
                        <a:rPr lang="en-US" sz="1200" b="1" kern="1200" dirty="0">
                          <a:solidFill>
                            <a:schemeClr val="bg2"/>
                          </a:solidFill>
                          <a:effectLst/>
                          <a:latin typeface="Arial" panose="020B0604020202020204" pitchFamily="34" charset="0"/>
                          <a:ea typeface="+mn-ea"/>
                          <a:cs typeface="Arial" panose="020B0604020202020204" pitchFamily="34" charset="0"/>
                        </a:rPr>
                        <a:t>The MTSF 2019-2024 being reviewed.</a:t>
                      </a:r>
                      <a:r>
                        <a:rPr lang="en-US" sz="1200" b="1" kern="1200" baseline="0" dirty="0">
                          <a:solidFill>
                            <a:schemeClr val="bg2"/>
                          </a:solidFill>
                          <a:effectLst/>
                          <a:latin typeface="Arial" panose="020B0604020202020204" pitchFamily="34" charset="0"/>
                          <a:ea typeface="+mn-ea"/>
                          <a:cs typeface="Arial" panose="020B0604020202020204" pitchFamily="34" charset="0"/>
                        </a:rPr>
                        <a:t> </a:t>
                      </a:r>
                      <a:endParaRPr lang="en-US" sz="1200" b="1" kern="1200" dirty="0">
                        <a:solidFill>
                          <a:schemeClr val="bg2"/>
                        </a:solidFill>
                        <a:effectLst/>
                        <a:latin typeface="Arial" panose="020B0604020202020204" pitchFamily="34" charset="0"/>
                        <a:ea typeface="+mn-ea"/>
                        <a:cs typeface="Arial" panose="020B0604020202020204" pitchFamily="34" charset="0"/>
                      </a:endParaRPr>
                    </a:p>
                  </a:txBody>
                  <a:tcPr>
                    <a:solidFill>
                      <a:schemeClr val="bg2">
                        <a:lumMod val="75000"/>
                      </a:schemeClr>
                    </a:solidFill>
                  </a:tcPr>
                </a:tc>
                <a:extLst>
                  <a:ext uri="{0D108BD9-81ED-4DB2-BD59-A6C34878D82A}">
                    <a16:rowId xmlns:a16="http://schemas.microsoft.com/office/drawing/2014/main" val="2934599895"/>
                  </a:ext>
                </a:extLst>
              </a:tr>
              <a:tr h="498556">
                <a:tc>
                  <a:txBody>
                    <a:bodyPr/>
                    <a:lstStyle/>
                    <a:p>
                      <a:pPr algn="l"/>
                      <a:r>
                        <a:rPr lang="en-US" sz="1200" dirty="0">
                          <a:latin typeface="Arial" panose="020B0604020202020204" pitchFamily="34" charset="0"/>
                          <a:cs typeface="Arial" panose="020B0604020202020204" pitchFamily="34" charset="0"/>
                        </a:rPr>
                        <a:t>2. Pro-forma Performance agreements of Ministers and Deputy Ministers submitted to The Presidency</a:t>
                      </a:r>
                    </a:p>
                  </a:txBody>
                  <a:tcPr/>
                </a:tc>
                <a:tc>
                  <a:txBody>
                    <a:bodyPr/>
                    <a:lstStyle/>
                    <a:p>
                      <a:pPr marL="96838" indent="0" fontAlgn="ctr">
                        <a:tabLst/>
                      </a:pPr>
                      <a:r>
                        <a:rPr lang="en-US" sz="1200" b="1" kern="1200" dirty="0">
                          <a:solidFill>
                            <a:schemeClr val="bg2"/>
                          </a:solidFill>
                          <a:effectLst/>
                          <a:latin typeface="Arial" panose="020B0604020202020204" pitchFamily="34" charset="0"/>
                          <a:ea typeface="+mn-ea"/>
                          <a:cs typeface="Arial" panose="020B0604020202020204" pitchFamily="34" charset="0"/>
                        </a:rPr>
                        <a:t>The target has since been achieved </a:t>
                      </a:r>
                    </a:p>
                  </a:txBody>
                  <a:tcPr marL="17780" marR="17780" marT="71755" marB="71755">
                    <a:solidFill>
                      <a:schemeClr val="bg2">
                        <a:lumMod val="75000"/>
                      </a:schemeClr>
                    </a:solidFill>
                  </a:tcPr>
                </a:tc>
                <a:extLst>
                  <a:ext uri="{0D108BD9-81ED-4DB2-BD59-A6C34878D82A}">
                    <a16:rowId xmlns:a16="http://schemas.microsoft.com/office/drawing/2014/main" val="2548150151"/>
                  </a:ext>
                </a:extLst>
              </a:tr>
              <a:tr h="0">
                <a:tc>
                  <a:txBody>
                    <a:bodyPr/>
                    <a:lstStyle/>
                    <a:p>
                      <a:pPr algn="l"/>
                      <a:r>
                        <a:rPr lang="en-US" sz="1200" u="none" strike="noStrike" baseline="0" dirty="0">
                          <a:latin typeface="Arial" panose="020B0604020202020204" pitchFamily="34" charset="0"/>
                          <a:cs typeface="Arial" panose="020B0604020202020204" pitchFamily="34" charset="0"/>
                        </a:rPr>
                        <a:t>3. Number of progress reports on the Special Presidential Package on Mining towns and labor sending areas</a:t>
                      </a:r>
                      <a:endParaRPr lang="en-US" sz="1200" dirty="0">
                        <a:latin typeface="Arial" panose="020B0604020202020204" pitchFamily="34" charset="0"/>
                        <a:cs typeface="Arial" panose="020B0604020202020204" pitchFamily="34" charset="0"/>
                      </a:endParaRPr>
                    </a:p>
                  </a:txBody>
                  <a:tcPr/>
                </a:tc>
                <a:tc>
                  <a:txBody>
                    <a:bodyPr/>
                    <a:lstStyle/>
                    <a:p>
                      <a:pPr marL="96838" indent="0" fontAlgn="ctr">
                        <a:tabLst/>
                      </a:pPr>
                      <a:r>
                        <a:rPr lang="en-US" sz="1200" b="0" kern="1200" dirty="0">
                          <a:solidFill>
                            <a:schemeClr val="bg1"/>
                          </a:solidFill>
                          <a:effectLst/>
                          <a:latin typeface="Arial" panose="020B0604020202020204" pitchFamily="34" charset="0"/>
                          <a:ea typeface="+mn-ea"/>
                          <a:cs typeface="Arial" panose="020B0604020202020204" pitchFamily="34" charset="0"/>
                        </a:rPr>
                        <a:t>The target</a:t>
                      </a:r>
                      <a:r>
                        <a:rPr lang="en-US" sz="1200" b="0" kern="1200" baseline="0" dirty="0">
                          <a:solidFill>
                            <a:schemeClr val="bg1"/>
                          </a:solidFill>
                          <a:effectLst/>
                          <a:latin typeface="Arial" panose="020B0604020202020204" pitchFamily="34" charset="0"/>
                          <a:ea typeface="+mn-ea"/>
                          <a:cs typeface="Arial" panose="020B0604020202020204" pitchFamily="34" charset="0"/>
                        </a:rPr>
                        <a:t> was missed due to the abolishment of the Ministerial Committee on Mining Towns and the work was discontinued. </a:t>
                      </a:r>
                      <a:endParaRPr lang="en-US" sz="1200" b="0" kern="1200" dirty="0">
                        <a:solidFill>
                          <a:schemeClr val="bg1"/>
                        </a:solidFill>
                        <a:effectLst/>
                        <a:latin typeface="Arial" panose="020B0604020202020204" pitchFamily="34" charset="0"/>
                        <a:ea typeface="+mn-ea"/>
                        <a:cs typeface="Arial" panose="020B0604020202020204" pitchFamily="34" charset="0"/>
                      </a:endParaRPr>
                    </a:p>
                  </a:txBody>
                  <a:tcPr marL="17780" marR="17780" marT="71755" marB="71755">
                    <a:solidFill>
                      <a:schemeClr val="bg2">
                        <a:lumMod val="75000"/>
                      </a:schemeClr>
                    </a:solidFill>
                  </a:tcPr>
                </a:tc>
                <a:extLst>
                  <a:ext uri="{0D108BD9-81ED-4DB2-BD59-A6C34878D82A}">
                    <a16:rowId xmlns:a16="http://schemas.microsoft.com/office/drawing/2014/main" val="765347386"/>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25</a:t>
            </a:fld>
            <a:endParaRPr lang="en-US" dirty="0"/>
          </a:p>
        </p:txBody>
      </p:sp>
    </p:spTree>
    <p:extLst>
      <p:ext uri="{BB962C8B-B14F-4D97-AF65-F5344CB8AC3E}">
        <p14:creationId xmlns:p14="http://schemas.microsoft.com/office/powerpoint/2010/main" val="2394460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11655" y="227974"/>
            <a:ext cx="7770495" cy="406400"/>
          </a:xfrm>
          <a:prstGeom prst="rect">
            <a:avLst/>
          </a:prstGeom>
        </p:spPr>
        <p:txBody>
          <a:bodyPr vert="horz" wrap="square" lIns="0" tIns="12700" rIns="0" bIns="0" rtlCol="0">
            <a:spAutoFit/>
          </a:bodyPr>
          <a:lstStyle/>
          <a:p>
            <a:pPr marL="12700">
              <a:lnSpc>
                <a:spcPct val="100000"/>
              </a:lnSpc>
              <a:spcBef>
                <a:spcPts val="100"/>
              </a:spcBef>
            </a:pPr>
            <a:r>
              <a:rPr dirty="0"/>
              <a:t>PROGRAMME </a:t>
            </a:r>
            <a:r>
              <a:rPr spc="-5" dirty="0"/>
              <a:t>3: </a:t>
            </a:r>
            <a:r>
              <a:rPr spc="-10" dirty="0"/>
              <a:t>SECTOR </a:t>
            </a:r>
            <a:r>
              <a:rPr spc="-5" dirty="0"/>
              <a:t>MONITORING</a:t>
            </a:r>
            <a:r>
              <a:rPr spc="-45" dirty="0"/>
              <a:t> </a:t>
            </a:r>
            <a:r>
              <a:rPr spc="-10" dirty="0"/>
              <a:t>SERVICES</a:t>
            </a:r>
          </a:p>
        </p:txBody>
      </p:sp>
      <p:graphicFrame>
        <p:nvGraphicFramePr>
          <p:cNvPr id="4" name="Table 3">
            <a:extLst>
              <a:ext uri="{FF2B5EF4-FFF2-40B4-BE49-F238E27FC236}">
                <a16:creationId xmlns:a16="http://schemas.microsoft.com/office/drawing/2014/main" id="{31E5783D-3B83-0143-BF47-B1306CA6ECA0}"/>
              </a:ext>
            </a:extLst>
          </p:cNvPr>
          <p:cNvGraphicFramePr>
            <a:graphicFrameLocks noGrp="1"/>
          </p:cNvGraphicFramePr>
          <p:nvPr>
            <p:extLst>
              <p:ext uri="{D42A27DB-BD31-4B8C-83A1-F6EECF244321}">
                <p14:modId xmlns:p14="http://schemas.microsoft.com/office/powerpoint/2010/main" val="2218987797"/>
              </p:ext>
            </p:extLst>
          </p:nvPr>
        </p:nvGraphicFramePr>
        <p:xfrm>
          <a:off x="381902" y="838200"/>
          <a:ext cx="11430000" cy="5243515"/>
        </p:xfrm>
        <a:graphic>
          <a:graphicData uri="http://schemas.openxmlformats.org/drawingml/2006/table">
            <a:tbl>
              <a:tblPr firstRow="1" bandRow="1">
                <a:tableStyleId>{93296810-A885-4BE3-A3E7-6D5BEEA58F35}</a:tableStyleId>
              </a:tblPr>
              <a:tblGrid>
                <a:gridCol w="3202136">
                  <a:extLst>
                    <a:ext uri="{9D8B030D-6E8A-4147-A177-3AD203B41FA5}">
                      <a16:colId xmlns:a16="http://schemas.microsoft.com/office/drawing/2014/main" val="3730661931"/>
                    </a:ext>
                  </a:extLst>
                </a:gridCol>
                <a:gridCol w="3698685">
                  <a:extLst>
                    <a:ext uri="{9D8B030D-6E8A-4147-A177-3AD203B41FA5}">
                      <a16:colId xmlns:a16="http://schemas.microsoft.com/office/drawing/2014/main" val="2195891925"/>
                    </a:ext>
                  </a:extLst>
                </a:gridCol>
                <a:gridCol w="4529179">
                  <a:extLst>
                    <a:ext uri="{9D8B030D-6E8A-4147-A177-3AD203B41FA5}">
                      <a16:colId xmlns:a16="http://schemas.microsoft.com/office/drawing/2014/main" val="1760309657"/>
                    </a:ext>
                  </a:extLst>
                </a:gridCol>
              </a:tblGrid>
              <a:tr h="43324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76387268"/>
                  </a:ext>
                </a:extLst>
              </a:tr>
              <a:tr h="433245">
                <a:tc>
                  <a:txBody>
                    <a:bodyPr/>
                    <a:lstStyle/>
                    <a:p>
                      <a:r>
                        <a:rPr lang="en-US" sz="1200" b="1" kern="1200" dirty="0">
                          <a:effectLst/>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effectLst/>
                        </a:rPr>
                        <a:t>Achievement</a:t>
                      </a:r>
                    </a:p>
                    <a:p>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615460047"/>
                  </a:ext>
                </a:extLst>
              </a:tr>
              <a:tr h="652290">
                <a:tc>
                  <a:txBody>
                    <a:bodyPr/>
                    <a:lstStyle/>
                    <a:p>
                      <a:pPr algn="l"/>
                      <a:r>
                        <a:rPr lang="en-US" sz="1200" kern="1200" dirty="0">
                          <a:solidFill>
                            <a:schemeClr val="dk1"/>
                          </a:solidFill>
                          <a:effectLst/>
                          <a:latin typeface="Arial" panose="020B0604020202020204" pitchFamily="34" charset="0"/>
                          <a:ea typeface="+mn-ea"/>
                          <a:cs typeface="Arial" panose="020B0604020202020204" pitchFamily="34" charset="0"/>
                        </a:rPr>
                        <a:t>1.</a:t>
                      </a:r>
                      <a:r>
                        <a:rPr lang="en-US" sz="1200" kern="1200" baseline="0" dirty="0">
                          <a:solidFill>
                            <a:schemeClr val="dk1"/>
                          </a:solidFill>
                          <a:effectLst/>
                          <a:latin typeface="Arial" panose="020B0604020202020204" pitchFamily="34" charset="0"/>
                          <a:ea typeface="+mn-ea"/>
                          <a:cs typeface="Arial" panose="020B0604020202020204" pitchFamily="34" charset="0"/>
                        </a:rPr>
                        <a:t> </a:t>
                      </a:r>
                      <a:r>
                        <a:rPr lang="en-US" sz="1200" kern="1200" dirty="0">
                          <a:solidFill>
                            <a:schemeClr val="dk1"/>
                          </a:solidFill>
                          <a:effectLst/>
                          <a:latin typeface="Arial" panose="020B0604020202020204" pitchFamily="34" charset="0"/>
                          <a:ea typeface="+mn-ea"/>
                          <a:cs typeface="Arial" panose="020B0604020202020204" pitchFamily="34" charset="0"/>
                        </a:rPr>
                        <a:t>Closeout performance report produced on the 14 priority outcomes</a:t>
                      </a:r>
                    </a:p>
                  </a:txBody>
                  <a:tcPr/>
                </a:tc>
                <a:tc>
                  <a:txBody>
                    <a:bodyPr/>
                    <a:lstStyle/>
                    <a:p>
                      <a:pPr algn="l"/>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Consolidated MSTF closeout report</a:t>
                      </a:r>
                    </a:p>
                  </a:txBody>
                  <a:tcPr/>
                </a:tc>
                <a:tc>
                  <a:txBody>
                    <a:bodyPr/>
                    <a:lstStyle/>
                    <a:p>
                      <a:pPr fontAlgn="ctr"/>
                      <a:r>
                        <a:rPr lang="en-US" sz="1200" b="0" kern="1200" dirty="0">
                          <a:solidFill>
                            <a:schemeClr val="dk1"/>
                          </a:solidFill>
                          <a:effectLst/>
                          <a:latin typeface="Arial" panose="020B0604020202020204" pitchFamily="34" charset="0"/>
                          <a:ea typeface="+mn-ea"/>
                          <a:cs typeface="Arial" panose="020B0604020202020204" pitchFamily="34" charset="0"/>
                        </a:rPr>
                        <a:t>1 consolidated Outcome report was produced</a:t>
                      </a:r>
                    </a:p>
                  </a:txBody>
                  <a:tcPr>
                    <a:solidFill>
                      <a:srgbClr val="00B050"/>
                    </a:solidFill>
                  </a:tcPr>
                </a:tc>
                <a:extLst>
                  <a:ext uri="{0D108BD9-81ED-4DB2-BD59-A6C34878D82A}">
                    <a16:rowId xmlns:a16="http://schemas.microsoft.com/office/drawing/2014/main" val="3968602688"/>
                  </a:ext>
                </a:extLst>
              </a:tr>
              <a:tr h="953139">
                <a:tc>
                  <a:txBody>
                    <a:bodyPr/>
                    <a:lstStyle/>
                    <a:p>
                      <a:pPr algn="l"/>
                      <a:r>
                        <a:rPr lang="en-US" sz="1200" kern="1200" dirty="0">
                          <a:solidFill>
                            <a:schemeClr val="dk1"/>
                          </a:solidFill>
                          <a:effectLst/>
                          <a:latin typeface="Arial" panose="020B0604020202020204" pitchFamily="34" charset="0"/>
                          <a:ea typeface="+mn-ea"/>
                          <a:cs typeface="Arial" panose="020B0604020202020204" pitchFamily="34" charset="0"/>
                        </a:rPr>
                        <a:t>2.Approved MTSF Monitoring Framework</a:t>
                      </a:r>
                    </a:p>
                  </a:txBody>
                  <a:tcPr/>
                </a:tc>
                <a:tc>
                  <a:txBody>
                    <a:bodyPr/>
                    <a:lstStyle/>
                    <a:p>
                      <a:pPr algn="l"/>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Integrated MTSF Monitoring Framework submitted to Cabinet</a:t>
                      </a:r>
                    </a:p>
                    <a:p>
                      <a:pPr algn="l"/>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fontAlgn="ctr"/>
                      <a:r>
                        <a:rPr lang="en-US" sz="1200" b="0" kern="1200" dirty="0">
                          <a:solidFill>
                            <a:schemeClr val="dk1"/>
                          </a:solidFill>
                          <a:effectLst/>
                          <a:latin typeface="Arial" panose="020B0604020202020204" pitchFamily="34" charset="0"/>
                          <a:ea typeface="+mn-ea"/>
                          <a:cs typeface="Arial" panose="020B0604020202020204" pitchFamily="34" charset="0"/>
                        </a:rPr>
                        <a:t>Integrated Monitoring  Framework was  combined with the MTSF document and was approved by Cabinet on 30 October 2019</a:t>
                      </a:r>
                    </a:p>
                  </a:txBody>
                  <a:tcPr>
                    <a:solidFill>
                      <a:srgbClr val="00B050"/>
                    </a:solidFill>
                  </a:tcPr>
                </a:tc>
                <a:extLst>
                  <a:ext uri="{0D108BD9-81ED-4DB2-BD59-A6C34878D82A}">
                    <a16:rowId xmlns:a16="http://schemas.microsoft.com/office/drawing/2014/main" val="367440764"/>
                  </a:ext>
                </a:extLst>
              </a:tr>
              <a:tr h="448941">
                <a:tc>
                  <a:txBody>
                    <a:bodyPr/>
                    <a:lstStyle/>
                    <a:p>
                      <a:pPr algn="l"/>
                      <a:r>
                        <a:rPr lang="en-US" sz="1200" dirty="0">
                          <a:latin typeface="Arial" panose="020B0604020202020204" pitchFamily="34" charset="0"/>
                          <a:cs typeface="Arial" panose="020B0604020202020204" pitchFamily="34" charset="0"/>
                        </a:rPr>
                        <a:t>3. Revised POA guidelines produced</a:t>
                      </a:r>
                    </a:p>
                  </a:txBody>
                  <a:tcPr/>
                </a:tc>
                <a:tc>
                  <a:txBody>
                    <a:bodyPr/>
                    <a:lstStyle/>
                    <a:p>
                      <a:pPr marL="57150" marR="0" fontAlgn="ctr">
                        <a:lnSpc>
                          <a:spcPct val="115000"/>
                        </a:lnSpc>
                        <a:spcBef>
                          <a:spcPts val="0"/>
                        </a:spcBef>
                        <a:spcAft>
                          <a:spcPts val="200"/>
                        </a:spcAft>
                      </a:pPr>
                      <a:r>
                        <a:rPr lang="en-US" sz="1200" dirty="0">
                          <a:effectLst/>
                          <a:latin typeface="Arial" panose="020B0604020202020204" pitchFamily="34" charset="0"/>
                          <a:ea typeface="Calibri" panose="020F0502020204030204" pitchFamily="34" charset="0"/>
                          <a:cs typeface="Arial" panose="020B0604020202020204" pitchFamily="34" charset="0"/>
                        </a:rPr>
                        <a:t>Revised POA guideline</a:t>
                      </a:r>
                    </a:p>
                  </a:txBody>
                  <a:tcPr marL="0" marR="0" marT="0" marB="0"/>
                </a:tc>
                <a:tc>
                  <a:txBody>
                    <a:bodyPr/>
                    <a:lstStyle/>
                    <a:p>
                      <a:pPr marL="47625" indent="0" fontAlgn="ctr">
                        <a:tabLst/>
                      </a:pPr>
                      <a:r>
                        <a:rPr lang="en-US" sz="1200" kern="1200" dirty="0">
                          <a:solidFill>
                            <a:schemeClr val="dk1"/>
                          </a:solidFill>
                          <a:effectLst/>
                          <a:latin typeface="Arial" panose="020B0604020202020204" pitchFamily="34" charset="0"/>
                          <a:ea typeface="+mn-ea"/>
                          <a:cs typeface="Arial" panose="020B0604020202020204" pitchFamily="34" charset="0"/>
                        </a:rPr>
                        <a:t>Revised POA guideline was produced</a:t>
                      </a:r>
                    </a:p>
                  </a:txBody>
                  <a:tcPr marL="17780" marR="17780" marT="71755" marB="71755">
                    <a:solidFill>
                      <a:srgbClr val="00B050"/>
                    </a:solidFill>
                  </a:tcPr>
                </a:tc>
                <a:extLst>
                  <a:ext uri="{0D108BD9-81ED-4DB2-BD59-A6C34878D82A}">
                    <a16:rowId xmlns:a16="http://schemas.microsoft.com/office/drawing/2014/main" val="511628554"/>
                  </a:ext>
                </a:extLst>
              </a:tr>
              <a:tr h="448941">
                <a:tc>
                  <a:txBody>
                    <a:bodyPr/>
                    <a:lstStyle/>
                    <a:p>
                      <a:pPr algn="l"/>
                      <a:r>
                        <a:rPr lang="en-US" sz="1200" kern="1200" dirty="0">
                          <a:effectLst/>
                          <a:latin typeface="Arial" panose="020B0604020202020204" pitchFamily="34" charset="0"/>
                          <a:cs typeface="Arial" panose="020B0604020202020204" pitchFamily="34" charset="0"/>
                        </a:rPr>
                        <a:t>4. Review reports on alignment of strategic plans and APPs of national and provincial </a:t>
                      </a:r>
                    </a:p>
                    <a:p>
                      <a:pPr algn="l"/>
                      <a:r>
                        <a:rPr lang="en-US" sz="1200" kern="1200" dirty="0">
                          <a:effectLst/>
                          <a:latin typeface="Arial" panose="020B0604020202020204" pitchFamily="34" charset="0"/>
                          <a:cs typeface="Arial" panose="020B0604020202020204" pitchFamily="34" charset="0"/>
                        </a:rPr>
                        <a:t>departments with MTSF priorities</a:t>
                      </a:r>
                      <a:endParaRPr lang="en-US" sz="1200"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l"/>
                      <a:r>
                        <a:rPr lang="en-US" sz="1200" u="none" strike="noStrike" kern="1200" baseline="0" dirty="0">
                          <a:latin typeface="Arial" panose="020B0604020202020204" pitchFamily="34" charset="0"/>
                          <a:cs typeface="Arial" panose="020B0604020202020204" pitchFamily="34" charset="0"/>
                        </a:rPr>
                        <a:t>100% of submitted SPs and APPs reviewed by end</a:t>
                      </a:r>
                    </a:p>
                    <a:p>
                      <a:pPr algn="l"/>
                      <a:r>
                        <a:rPr lang="en-US" sz="1200" u="none" strike="noStrike" kern="1200" baseline="0" dirty="0">
                          <a:latin typeface="Arial" panose="020B0604020202020204" pitchFamily="34" charset="0"/>
                          <a:cs typeface="Arial" panose="020B0604020202020204" pitchFamily="34" charset="0"/>
                        </a:rPr>
                        <a:t>January 2020</a:t>
                      </a:r>
                    </a:p>
                  </a:txBody>
                  <a:tcPr/>
                </a:tc>
                <a:tc>
                  <a:txBody>
                    <a:bodyPr/>
                    <a:lstStyle/>
                    <a:p>
                      <a:pPr fontAlgn="ctr"/>
                      <a:r>
                        <a:rPr lang="en-US" sz="1200" kern="1200" dirty="0">
                          <a:effectLst/>
                          <a:latin typeface="Arial" panose="020B0604020202020204" pitchFamily="34" charset="0"/>
                          <a:cs typeface="Arial" panose="020B0604020202020204" pitchFamily="34" charset="0"/>
                        </a:rPr>
                        <a:t>100% is based on the reviews on SPs and APPs of National and Provincial departments provided by Planning </a:t>
                      </a:r>
                      <a:endParaRPr lang="en-US" sz="1200" b="0" kern="1200" dirty="0">
                        <a:solidFill>
                          <a:schemeClr val="dk1"/>
                        </a:solidFill>
                        <a:effectLst/>
                        <a:latin typeface="Arial" panose="020B0604020202020204" pitchFamily="34" charset="0"/>
                        <a:ea typeface="+mn-ea"/>
                        <a:cs typeface="Arial" panose="020B0604020202020204" pitchFamily="34" charset="0"/>
                      </a:endParaRPr>
                    </a:p>
                  </a:txBody>
                  <a:tcPr>
                    <a:solidFill>
                      <a:srgbClr val="00B050"/>
                    </a:solidFill>
                  </a:tcPr>
                </a:tc>
                <a:extLst>
                  <a:ext uri="{0D108BD9-81ED-4DB2-BD59-A6C34878D82A}">
                    <a16:rowId xmlns:a16="http://schemas.microsoft.com/office/drawing/2014/main" val="2091621250"/>
                  </a:ext>
                </a:extLst>
              </a:tr>
              <a:tr h="448941">
                <a:tc>
                  <a:txBody>
                    <a:bodyPr/>
                    <a:lstStyle/>
                    <a:p>
                      <a:pPr algn="l"/>
                      <a:r>
                        <a:rPr lang="en-US" sz="1200" dirty="0">
                          <a:latin typeface="Arial" panose="020B0604020202020204" pitchFamily="34" charset="0"/>
                          <a:cs typeface="Arial" panose="020B0604020202020204" pitchFamily="34" charset="0"/>
                        </a:rPr>
                        <a:t>5. Number of Operation</a:t>
                      </a:r>
                    </a:p>
                    <a:p>
                      <a:pPr algn="l"/>
                      <a:r>
                        <a:rPr lang="en-US" sz="1200" dirty="0">
                          <a:latin typeface="Arial" panose="020B0604020202020204" pitchFamily="34" charset="0"/>
                          <a:cs typeface="Arial" panose="020B0604020202020204" pitchFamily="34" charset="0"/>
                        </a:rPr>
                        <a:t>Phakisa reports encompassing progress of delivery labs</a:t>
                      </a:r>
                    </a:p>
                  </a:txBody>
                  <a:tcPr/>
                </a:tc>
                <a:tc>
                  <a:txBody>
                    <a:bodyPr/>
                    <a:lstStyle/>
                    <a:p>
                      <a:pPr algn="l"/>
                      <a:r>
                        <a:rPr lang="en-US" sz="1200" u="none" strike="noStrike" baseline="0" dirty="0">
                          <a:latin typeface="Arial" panose="020B0604020202020204" pitchFamily="34" charset="0"/>
                          <a:cs typeface="Arial" panose="020B0604020202020204" pitchFamily="34" charset="0"/>
                        </a:rPr>
                        <a:t>3 integrated assessment</a:t>
                      </a:r>
                    </a:p>
                    <a:p>
                      <a:pPr algn="l"/>
                      <a:r>
                        <a:rPr lang="en-US" sz="1200" u="none" strike="noStrike" baseline="0" dirty="0">
                          <a:latin typeface="Arial" panose="020B0604020202020204" pitchFamily="34" charset="0"/>
                          <a:cs typeface="Arial" panose="020B0604020202020204" pitchFamily="34" charset="0"/>
                        </a:rPr>
                        <a:t>reports on the implementation of the Operation Phakisa Delivery labs</a:t>
                      </a:r>
                      <a:endParaRPr lang="en-US" sz="1200" b="0" i="0" u="none" strike="noStrike" baseline="0" dirty="0">
                        <a:latin typeface="Arial" panose="020B0604020202020204" pitchFamily="34" charset="0"/>
                        <a:cs typeface="Arial" panose="020B0604020202020204" pitchFamily="34" charset="0"/>
                      </a:endParaRPr>
                    </a:p>
                  </a:txBody>
                  <a:tcPr/>
                </a:tc>
                <a:tc>
                  <a:txBody>
                    <a:bodyPr/>
                    <a:lstStyle/>
                    <a:p>
                      <a:pPr fontAlgn="ctr"/>
                      <a:r>
                        <a:rPr lang="en-US" sz="1200" kern="1200" dirty="0">
                          <a:effectLst/>
                          <a:latin typeface="Arial" panose="020B0604020202020204" pitchFamily="34" charset="0"/>
                          <a:cs typeface="Arial" panose="020B0604020202020204" pitchFamily="34" charset="0"/>
                        </a:rPr>
                        <a:t>3 integrated assessment reports on the implementation of the Operation Phakisa Delivery labs were produced</a:t>
                      </a:r>
                    </a:p>
                  </a:txBody>
                  <a:tcPr>
                    <a:solidFill>
                      <a:srgbClr val="00B050"/>
                    </a:solidFill>
                  </a:tcPr>
                </a:tc>
                <a:extLst>
                  <a:ext uri="{0D108BD9-81ED-4DB2-BD59-A6C34878D82A}">
                    <a16:rowId xmlns:a16="http://schemas.microsoft.com/office/drawing/2014/main" val="4006601923"/>
                  </a:ext>
                </a:extLst>
              </a:tr>
              <a:tr h="448941">
                <a:tc>
                  <a:txBody>
                    <a:bodyPr/>
                    <a:lstStyle/>
                    <a:p>
                      <a:pPr algn="l"/>
                      <a:r>
                        <a:rPr lang="en-US" sz="1200" dirty="0">
                          <a:latin typeface="Arial" panose="020B0604020202020204" pitchFamily="34" charset="0"/>
                          <a:cs typeface="Arial" panose="020B0604020202020204" pitchFamily="34" charset="0"/>
                        </a:rPr>
                        <a:t>6. Number of LGMIM self-assessments completed</a:t>
                      </a:r>
                    </a:p>
                  </a:txBody>
                  <a:tcPr/>
                </a:tc>
                <a:tc>
                  <a:txBody>
                    <a:bodyPr/>
                    <a:lstStyle/>
                    <a:p>
                      <a:pPr marL="57150" marR="0" fontAlgn="ctr">
                        <a:lnSpc>
                          <a:spcPct val="115000"/>
                        </a:lnSpc>
                        <a:spcBef>
                          <a:spcPts val="0"/>
                        </a:spcBef>
                        <a:spcAft>
                          <a:spcPts val="200"/>
                        </a:spcAft>
                      </a:pPr>
                      <a:r>
                        <a:rPr lang="en-US" sz="1200" dirty="0">
                          <a:effectLst/>
                          <a:latin typeface="Arial" panose="020B0604020202020204" pitchFamily="34" charset="0"/>
                          <a:cs typeface="Arial" panose="020B0604020202020204" pitchFamily="34" charset="0"/>
                        </a:rPr>
                        <a:t>Conducted 30 self- assessments by end of financial year</a:t>
                      </a:r>
                    </a:p>
                  </a:txBody>
                  <a:tcPr marL="0" marR="0" marT="0" marB="0"/>
                </a:tc>
                <a:tc>
                  <a:txBody>
                    <a:bodyPr/>
                    <a:lstStyle/>
                    <a:p>
                      <a:pPr fontAlgn="ctr"/>
                      <a:r>
                        <a:rPr lang="en-US" sz="1200" kern="1200" dirty="0">
                          <a:effectLst/>
                          <a:latin typeface="Arial" panose="020B0604020202020204" pitchFamily="34" charset="0"/>
                          <a:cs typeface="Arial" panose="020B0604020202020204" pitchFamily="34" charset="0"/>
                        </a:rPr>
                        <a:t>35 municipalities enrolled as per nominations by provincial departments of Cooperative Governance </a:t>
                      </a:r>
                    </a:p>
                  </a:txBody>
                  <a:tcPr marL="17780" marR="17780" marT="71755" marB="71755">
                    <a:solidFill>
                      <a:srgbClr val="00B050"/>
                    </a:solidFill>
                  </a:tcPr>
                </a:tc>
                <a:extLst>
                  <a:ext uri="{0D108BD9-81ED-4DB2-BD59-A6C34878D82A}">
                    <a16:rowId xmlns:a16="http://schemas.microsoft.com/office/drawing/2014/main" val="1951707992"/>
                  </a:ext>
                </a:extLst>
              </a:tr>
              <a:tr h="448941">
                <a:tc>
                  <a:txBody>
                    <a:bodyPr/>
                    <a:lstStyle/>
                    <a:p>
                      <a:pPr algn="l"/>
                      <a:r>
                        <a:rPr lang="en-US" sz="1200" dirty="0">
                          <a:latin typeface="Arial" panose="020B0604020202020204" pitchFamily="34" charset="0"/>
                          <a:cs typeface="Arial" panose="020B0604020202020204" pitchFamily="34" charset="0"/>
                        </a:rPr>
                        <a:t>7. Number of LGMIM improvement plans completed</a:t>
                      </a:r>
                    </a:p>
                  </a:txBody>
                  <a:tcPr/>
                </a:tc>
                <a:tc>
                  <a:txBody>
                    <a:bodyPr/>
                    <a:lstStyle/>
                    <a:p>
                      <a:pPr marL="57150" marR="0" fontAlgn="ctr">
                        <a:lnSpc>
                          <a:spcPct val="115000"/>
                        </a:lnSpc>
                        <a:spcBef>
                          <a:spcPts val="0"/>
                        </a:spcBef>
                        <a:spcAft>
                          <a:spcPts val="200"/>
                        </a:spcAft>
                      </a:pPr>
                      <a:r>
                        <a:rPr lang="en-US" sz="1200" dirty="0">
                          <a:effectLst/>
                          <a:latin typeface="Arial" panose="020B0604020202020204" pitchFamily="34" charset="0"/>
                          <a:cs typeface="Arial" panose="020B0604020202020204" pitchFamily="34" charset="0"/>
                        </a:rPr>
                        <a:t>6 Improvement plans</a:t>
                      </a:r>
                    </a:p>
                    <a:p>
                      <a:pPr marL="57150" marR="0" fontAlgn="ctr">
                        <a:lnSpc>
                          <a:spcPct val="115000"/>
                        </a:lnSpc>
                        <a:spcBef>
                          <a:spcPts val="0"/>
                        </a:spcBef>
                        <a:spcAft>
                          <a:spcPts val="200"/>
                        </a:spcAft>
                      </a:pPr>
                      <a:r>
                        <a:rPr lang="en-US" sz="1200" dirty="0">
                          <a:effectLst/>
                          <a:latin typeface="Arial" panose="020B0604020202020204" pitchFamily="34" charset="0"/>
                          <a:cs typeface="Arial" panose="020B0604020202020204" pitchFamily="34" charset="0"/>
                        </a:rPr>
                        <a:t>completed</a:t>
                      </a:r>
                    </a:p>
                  </a:txBody>
                  <a:tcPr marL="0" marR="0" marT="0" marB="0"/>
                </a:tc>
                <a:tc>
                  <a:txBody>
                    <a:bodyPr/>
                    <a:lstStyle/>
                    <a:p>
                      <a:pPr fontAlgn="ctr"/>
                      <a:r>
                        <a:rPr lang="en-US" sz="1200" kern="1200" dirty="0">
                          <a:effectLst/>
                          <a:latin typeface="Arial" panose="020B0604020202020204" pitchFamily="34" charset="0"/>
                          <a:cs typeface="Arial" panose="020B0604020202020204" pitchFamily="34" charset="0"/>
                        </a:rPr>
                        <a:t>6 improvements plans produced by 6 municipalities were completed.</a:t>
                      </a:r>
                    </a:p>
                  </a:txBody>
                  <a:tcPr marL="17780" marR="17780" marT="71755" marB="71755">
                    <a:solidFill>
                      <a:srgbClr val="00B050"/>
                    </a:solidFill>
                  </a:tcPr>
                </a:tc>
                <a:extLst>
                  <a:ext uri="{0D108BD9-81ED-4DB2-BD59-A6C34878D82A}">
                    <a16:rowId xmlns:a16="http://schemas.microsoft.com/office/drawing/2014/main" val="470131632"/>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26</a:t>
            </a:fld>
            <a:endParaRPr lang="en-US" dirty="0"/>
          </a:p>
        </p:txBody>
      </p:sp>
    </p:spTree>
    <p:extLst>
      <p:ext uri="{BB962C8B-B14F-4D97-AF65-F5344CB8AC3E}">
        <p14:creationId xmlns:p14="http://schemas.microsoft.com/office/powerpoint/2010/main" val="3948592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345327" y="1753692"/>
            <a:ext cx="7197090" cy="1381125"/>
          </a:xfrm>
          <a:prstGeom prst="rect">
            <a:avLst/>
          </a:prstGeom>
        </p:spPr>
        <p:txBody>
          <a:bodyPr vert="horz" wrap="square" lIns="0" tIns="12065" rIns="0" bIns="0" rtlCol="0">
            <a:spAutoFit/>
          </a:bodyPr>
          <a:lstStyle/>
          <a:p>
            <a:pPr marL="12700" marR="5080" indent="-1905" algn="ctr">
              <a:lnSpc>
                <a:spcPct val="101000"/>
              </a:lnSpc>
              <a:spcBef>
                <a:spcPts val="95"/>
              </a:spcBef>
            </a:pPr>
            <a:r>
              <a:rPr sz="2200" spc="10" dirty="0">
                <a:solidFill>
                  <a:srgbClr val="939598"/>
                </a:solidFill>
                <a:latin typeface="Arial"/>
                <a:cs typeface="Arial"/>
              </a:rPr>
              <a:t>The </a:t>
            </a:r>
            <a:r>
              <a:rPr sz="2200" spc="5" dirty="0">
                <a:solidFill>
                  <a:srgbClr val="939598"/>
                </a:solidFill>
                <a:latin typeface="Arial"/>
                <a:cs typeface="Arial"/>
              </a:rPr>
              <a:t>purpose of </a:t>
            </a:r>
            <a:r>
              <a:rPr sz="2200" spc="10" dirty="0">
                <a:solidFill>
                  <a:srgbClr val="939598"/>
                </a:solidFill>
                <a:latin typeface="Arial"/>
                <a:cs typeface="Arial"/>
              </a:rPr>
              <a:t>the </a:t>
            </a:r>
            <a:r>
              <a:rPr sz="2200" spc="5" dirty="0">
                <a:solidFill>
                  <a:srgbClr val="939598"/>
                </a:solidFill>
                <a:latin typeface="Arial"/>
                <a:cs typeface="Arial"/>
              </a:rPr>
              <a:t>branch is to ensure government  policy </a:t>
            </a:r>
            <a:r>
              <a:rPr sz="2200" spc="10" dirty="0">
                <a:solidFill>
                  <a:srgbClr val="939598"/>
                </a:solidFill>
                <a:latin typeface="Arial"/>
                <a:cs typeface="Arial"/>
              </a:rPr>
              <a:t>coherence. </a:t>
            </a:r>
            <a:r>
              <a:rPr sz="2200" spc="5" dirty="0">
                <a:solidFill>
                  <a:srgbClr val="939598"/>
                </a:solidFill>
                <a:latin typeface="Arial"/>
                <a:cs typeface="Arial"/>
              </a:rPr>
              <a:t>Develop, facilitate, </a:t>
            </a:r>
            <a:r>
              <a:rPr sz="2200" spc="10" dirty="0">
                <a:solidFill>
                  <a:srgbClr val="939598"/>
                </a:solidFill>
                <a:latin typeface="Arial"/>
                <a:cs typeface="Arial"/>
              </a:rPr>
              <a:t>support </a:t>
            </a:r>
            <a:r>
              <a:rPr sz="2200" spc="5" dirty="0">
                <a:solidFill>
                  <a:srgbClr val="939598"/>
                </a:solidFill>
                <a:latin typeface="Arial"/>
                <a:cs typeface="Arial"/>
              </a:rPr>
              <a:t>and </a:t>
            </a:r>
            <a:r>
              <a:rPr sz="2200" spc="10" dirty="0">
                <a:solidFill>
                  <a:srgbClr val="939598"/>
                </a:solidFill>
                <a:latin typeface="Arial"/>
                <a:cs typeface="Arial"/>
              </a:rPr>
              <a:t>monitor  the </a:t>
            </a:r>
            <a:r>
              <a:rPr sz="2200" spc="5" dirty="0">
                <a:solidFill>
                  <a:srgbClr val="939598"/>
                </a:solidFill>
                <a:latin typeface="Arial"/>
                <a:cs typeface="Arial"/>
              </a:rPr>
              <a:t>implementation of government </a:t>
            </a:r>
            <a:r>
              <a:rPr sz="2200" dirty="0">
                <a:solidFill>
                  <a:srgbClr val="939598"/>
                </a:solidFill>
                <a:latin typeface="Arial"/>
                <a:cs typeface="Arial"/>
              </a:rPr>
              <a:t>priorities, </a:t>
            </a:r>
            <a:r>
              <a:rPr sz="2200" spc="10" dirty="0">
                <a:solidFill>
                  <a:srgbClr val="939598"/>
                </a:solidFill>
                <a:latin typeface="Arial"/>
                <a:cs typeface="Arial"/>
              </a:rPr>
              <a:t>sector </a:t>
            </a:r>
            <a:r>
              <a:rPr sz="2200" spc="5" dirty="0">
                <a:solidFill>
                  <a:srgbClr val="939598"/>
                </a:solidFill>
                <a:latin typeface="Arial"/>
                <a:cs typeface="Arial"/>
              </a:rPr>
              <a:t>plans  and intervention</a:t>
            </a:r>
            <a:r>
              <a:rPr sz="2200" spc="-5" dirty="0">
                <a:solidFill>
                  <a:srgbClr val="939598"/>
                </a:solidFill>
                <a:latin typeface="Arial"/>
                <a:cs typeface="Arial"/>
              </a:rPr>
              <a:t> </a:t>
            </a:r>
            <a:r>
              <a:rPr sz="2200" spc="10" dirty="0">
                <a:solidFill>
                  <a:srgbClr val="939598"/>
                </a:solidFill>
                <a:latin typeface="Arial"/>
                <a:cs typeface="Arial"/>
              </a:rPr>
              <a:t>strategies</a:t>
            </a:r>
            <a:endParaRPr sz="2200" dirty="0">
              <a:latin typeface="Arial"/>
              <a:cs typeface="Arial"/>
            </a:endParaRPr>
          </a:p>
        </p:txBody>
      </p:sp>
      <p:sp>
        <p:nvSpPr>
          <p:cNvPr id="6" name="object 6"/>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a:spLocks noGrp="1"/>
          </p:cNvSpPr>
          <p:nvPr>
            <p:ph type="title"/>
          </p:nvPr>
        </p:nvSpPr>
        <p:spPr>
          <a:xfrm>
            <a:off x="436300" y="234881"/>
            <a:ext cx="11320780"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4: </a:t>
            </a:r>
            <a:r>
              <a:rPr sz="2300" dirty="0"/>
              <a:t>PUBLIC </a:t>
            </a:r>
            <a:r>
              <a:rPr sz="2300" spc="-10" dirty="0"/>
              <a:t>SECTOR </a:t>
            </a:r>
            <a:r>
              <a:rPr sz="2300" spc="-5" dirty="0"/>
              <a:t>MONITORING AND </a:t>
            </a:r>
            <a:r>
              <a:rPr sz="2300" spc="-25" dirty="0"/>
              <a:t>CAPACITY</a:t>
            </a:r>
            <a:r>
              <a:rPr sz="2300" spc="-190" dirty="0"/>
              <a:t> </a:t>
            </a:r>
            <a:r>
              <a:rPr sz="2300" spc="-5" dirty="0"/>
              <a:t>DEVELOPMENT</a:t>
            </a:r>
            <a:endParaRPr sz="2300" dirty="0"/>
          </a:p>
        </p:txBody>
      </p:sp>
      <p:pic>
        <p:nvPicPr>
          <p:cNvPr id="9" name="Picture 8">
            <a:extLst>
              <a:ext uri="{FF2B5EF4-FFF2-40B4-BE49-F238E27FC236}">
                <a16:creationId xmlns:a16="http://schemas.microsoft.com/office/drawing/2014/main" id="{EB711B67-81ED-F640-9E28-E18F2148CB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300" y="234881"/>
            <a:ext cx="11320780"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4: </a:t>
            </a:r>
            <a:r>
              <a:rPr sz="2300" dirty="0"/>
              <a:t>PUBLIC </a:t>
            </a:r>
            <a:r>
              <a:rPr sz="2300" spc="-10" dirty="0"/>
              <a:t>SECTOR </a:t>
            </a:r>
            <a:r>
              <a:rPr sz="2300" spc="-5" dirty="0"/>
              <a:t>MONITORING AND </a:t>
            </a:r>
            <a:r>
              <a:rPr sz="2300" spc="-25" dirty="0"/>
              <a:t>CAPACITY</a:t>
            </a:r>
            <a:r>
              <a:rPr sz="2300" spc="-190" dirty="0"/>
              <a:t> </a:t>
            </a:r>
            <a:r>
              <a:rPr sz="2300" spc="-5" dirty="0"/>
              <a:t>DEVELOPMENT</a:t>
            </a:r>
            <a:endParaRPr sz="2300" dirty="0"/>
          </a:p>
        </p:txBody>
      </p:sp>
      <p:graphicFrame>
        <p:nvGraphicFramePr>
          <p:cNvPr id="3" name="Table 2">
            <a:extLst>
              <a:ext uri="{FF2B5EF4-FFF2-40B4-BE49-F238E27FC236}">
                <a16:creationId xmlns:a16="http://schemas.microsoft.com/office/drawing/2014/main" id="{14C7043D-8600-5040-B3C8-F908FB107F9A}"/>
              </a:ext>
            </a:extLst>
          </p:cNvPr>
          <p:cNvGraphicFramePr>
            <a:graphicFrameLocks noGrp="1"/>
          </p:cNvGraphicFramePr>
          <p:nvPr>
            <p:extLst>
              <p:ext uri="{D42A27DB-BD31-4B8C-83A1-F6EECF244321}">
                <p14:modId xmlns:p14="http://schemas.microsoft.com/office/powerpoint/2010/main" val="200871706"/>
              </p:ext>
            </p:extLst>
          </p:nvPr>
        </p:nvGraphicFramePr>
        <p:xfrm>
          <a:off x="569784" y="1960365"/>
          <a:ext cx="2673925" cy="3564721"/>
        </p:xfrm>
        <a:graphic>
          <a:graphicData uri="http://schemas.openxmlformats.org/drawingml/2006/table">
            <a:tbl>
              <a:tblPr firstRow="1" bandRow="1">
                <a:tableStyleId>{93296810-A885-4BE3-A3E7-6D5BEEA58F35}</a:tableStyleId>
              </a:tblPr>
              <a:tblGrid>
                <a:gridCol w="2673925">
                  <a:extLst>
                    <a:ext uri="{9D8B030D-6E8A-4147-A177-3AD203B41FA5}">
                      <a16:colId xmlns:a16="http://schemas.microsoft.com/office/drawing/2014/main" val="2983822499"/>
                    </a:ext>
                  </a:extLst>
                </a:gridCol>
              </a:tblGrid>
              <a:tr h="1023570">
                <a:tc>
                  <a:txBody>
                    <a:bodyPr/>
                    <a:lstStyle/>
                    <a:p>
                      <a:pPr algn="ctr"/>
                      <a:r>
                        <a:rPr lang="en-US" sz="1800" u="none" strike="noStrike" kern="1200" baseline="0" dirty="0">
                          <a:latin typeface="Arial" panose="020B0604020202020204" pitchFamily="34" charset="0"/>
                          <a:cs typeface="Arial" panose="020B0604020202020204" pitchFamily="34" charset="0"/>
                        </a:rPr>
                        <a:t>Management: Public Sector Monitoring </a:t>
                      </a:r>
                      <a:br>
                        <a:rPr lang="en-US" sz="1800" u="none" strike="noStrike" kern="1200" baseline="0" dirty="0">
                          <a:latin typeface="Arial" panose="020B0604020202020204" pitchFamily="34" charset="0"/>
                          <a:cs typeface="Arial" panose="020B0604020202020204" pitchFamily="34" charset="0"/>
                        </a:rPr>
                      </a:br>
                      <a:r>
                        <a:rPr lang="en-US" sz="1800" u="none" strike="noStrike" kern="1200" baseline="0" dirty="0">
                          <a:latin typeface="Arial" panose="020B0604020202020204" pitchFamily="34" charset="0"/>
                          <a:cs typeface="Arial" panose="020B0604020202020204" pitchFamily="34" charset="0"/>
                        </a:rPr>
                        <a:t>and support</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7593023"/>
                  </a:ext>
                </a:extLst>
              </a:tr>
              <a:tr h="2541151">
                <a:tc>
                  <a:txBody>
                    <a:bodyPr/>
                    <a:lstStyle/>
                    <a:p>
                      <a:pPr algn="ctr"/>
                      <a:r>
                        <a:rPr lang="en-US" sz="1800" u="none" strike="noStrike" kern="1200" baseline="0" dirty="0">
                          <a:latin typeface="Arial" panose="020B0604020202020204" pitchFamily="34" charset="0"/>
                          <a:cs typeface="Arial" panose="020B0604020202020204" pitchFamily="34" charset="0"/>
                        </a:rPr>
                        <a:t>Purpose: </a:t>
                      </a:r>
                    </a:p>
                    <a:p>
                      <a:pPr algn="ctr"/>
                      <a:r>
                        <a:rPr lang="en-US" sz="1800" u="none" strike="noStrike" kern="1200" baseline="0" dirty="0">
                          <a:latin typeface="Arial" panose="020B0604020202020204" pitchFamily="34" charset="0"/>
                          <a:cs typeface="Arial" panose="020B0604020202020204" pitchFamily="34" charset="0"/>
                        </a:rPr>
                        <a:t>Provide management and support services to the branch</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798174"/>
                  </a:ext>
                </a:extLst>
              </a:tr>
            </a:tbl>
          </a:graphicData>
        </a:graphic>
      </p:graphicFrame>
      <p:graphicFrame>
        <p:nvGraphicFramePr>
          <p:cNvPr id="4" name="Table 3">
            <a:extLst>
              <a:ext uri="{FF2B5EF4-FFF2-40B4-BE49-F238E27FC236}">
                <a16:creationId xmlns:a16="http://schemas.microsoft.com/office/drawing/2014/main" id="{EA45BD07-6E87-324D-A5E0-CDDF7DE58273}"/>
              </a:ext>
            </a:extLst>
          </p:cNvPr>
          <p:cNvGraphicFramePr>
            <a:graphicFrameLocks noGrp="1"/>
          </p:cNvGraphicFramePr>
          <p:nvPr>
            <p:extLst>
              <p:ext uri="{D42A27DB-BD31-4B8C-83A1-F6EECF244321}">
                <p14:modId xmlns:p14="http://schemas.microsoft.com/office/powerpoint/2010/main" val="2434583594"/>
              </p:ext>
            </p:extLst>
          </p:nvPr>
        </p:nvGraphicFramePr>
        <p:xfrm>
          <a:off x="8896370" y="1986386"/>
          <a:ext cx="2671615" cy="3542331"/>
        </p:xfrm>
        <a:graphic>
          <a:graphicData uri="http://schemas.openxmlformats.org/drawingml/2006/table">
            <a:tbl>
              <a:tblPr firstRow="1" bandRow="1">
                <a:tableStyleId>{93296810-A885-4BE3-A3E7-6D5BEEA58F35}</a:tableStyleId>
              </a:tblPr>
              <a:tblGrid>
                <a:gridCol w="2671615">
                  <a:extLst>
                    <a:ext uri="{9D8B030D-6E8A-4147-A177-3AD203B41FA5}">
                      <a16:colId xmlns:a16="http://schemas.microsoft.com/office/drawing/2014/main" val="2930919220"/>
                    </a:ext>
                  </a:extLst>
                </a:gridCol>
              </a:tblGrid>
              <a:tr h="982011">
                <a:tc>
                  <a:txBody>
                    <a:bodyPr/>
                    <a:lstStyle/>
                    <a:p>
                      <a:pPr algn="ctr"/>
                      <a:r>
                        <a:rPr lang="en-US" sz="1800" u="none" strike="noStrike" kern="1200" baseline="0" dirty="0">
                          <a:latin typeface="Arial" panose="020B0604020202020204" pitchFamily="34" charset="0"/>
                          <a:cs typeface="Arial" panose="020B0604020202020204" pitchFamily="34" charset="0"/>
                        </a:rPr>
                        <a:t>Capacity Development Coordination</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365781412"/>
                  </a:ext>
                </a:extLst>
              </a:tr>
              <a:tr h="2285999">
                <a:tc>
                  <a:txBody>
                    <a:bodyPr/>
                    <a:lstStyle/>
                    <a:p>
                      <a:pPr algn="ctr"/>
                      <a:r>
                        <a:rPr lang="en-US" sz="1800" u="none" strike="noStrike" kern="1200" baseline="0" dirty="0">
                          <a:latin typeface="Arial" panose="020B0604020202020204" pitchFamily="34" charset="0"/>
                          <a:cs typeface="Arial" panose="020B0604020202020204" pitchFamily="34" charset="0"/>
                        </a:rPr>
                        <a:t>Purpose: to coordinate capacity development programmes to ensure effective development and application of PM&amp;E</a:t>
                      </a:r>
                    </a:p>
                    <a:p>
                      <a:pPr algn="ctr"/>
                      <a:r>
                        <a:rPr lang="en-US" sz="1800" u="none" strike="noStrike" kern="1200" baseline="0" dirty="0">
                          <a:latin typeface="Arial" panose="020B0604020202020204" pitchFamily="34" charset="0"/>
                          <a:cs typeface="Arial" panose="020B0604020202020204" pitchFamily="34" charset="0"/>
                        </a:rPr>
                        <a:t>policies, tools, systems and guidelines in government</a:t>
                      </a: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2502874"/>
                  </a:ext>
                </a:extLst>
              </a:tr>
            </a:tbl>
          </a:graphicData>
        </a:graphic>
      </p:graphicFrame>
      <p:graphicFrame>
        <p:nvGraphicFramePr>
          <p:cNvPr id="5" name="Table 4">
            <a:extLst>
              <a:ext uri="{FF2B5EF4-FFF2-40B4-BE49-F238E27FC236}">
                <a16:creationId xmlns:a16="http://schemas.microsoft.com/office/drawing/2014/main" id="{97EDA99F-E5D5-944D-823E-A62B70B9542A}"/>
              </a:ext>
            </a:extLst>
          </p:cNvPr>
          <p:cNvGraphicFramePr>
            <a:graphicFrameLocks noGrp="1"/>
          </p:cNvGraphicFramePr>
          <p:nvPr>
            <p:extLst>
              <p:ext uri="{D42A27DB-BD31-4B8C-83A1-F6EECF244321}">
                <p14:modId xmlns:p14="http://schemas.microsoft.com/office/powerpoint/2010/main" val="3246334005"/>
              </p:ext>
            </p:extLst>
          </p:nvPr>
        </p:nvGraphicFramePr>
        <p:xfrm>
          <a:off x="569784" y="1301531"/>
          <a:ext cx="10998202" cy="602461"/>
        </p:xfrm>
        <a:graphic>
          <a:graphicData uri="http://schemas.openxmlformats.org/drawingml/2006/table">
            <a:tbl>
              <a:tblPr firstRow="1" bandRow="1">
                <a:tableStyleId>{93296810-A885-4BE3-A3E7-6D5BEEA58F35}</a:tableStyleId>
              </a:tblPr>
              <a:tblGrid>
                <a:gridCol w="10998202">
                  <a:extLst>
                    <a:ext uri="{9D8B030D-6E8A-4147-A177-3AD203B41FA5}">
                      <a16:colId xmlns:a16="http://schemas.microsoft.com/office/drawing/2014/main" val="2744699423"/>
                    </a:ext>
                  </a:extLst>
                </a:gridCol>
              </a:tblGrid>
              <a:tr h="602461">
                <a:tc>
                  <a:txBody>
                    <a:bodyPr/>
                    <a:lstStyle/>
                    <a:p>
                      <a:pPr algn="ctr"/>
                      <a:r>
                        <a:rPr lang="en-US" sz="2400" u="none" strike="noStrike" kern="1200" baseline="0" dirty="0">
                          <a:latin typeface="Arial" panose="020B0604020202020204" pitchFamily="34" charset="0"/>
                          <a:cs typeface="Arial" panose="020B0604020202020204" pitchFamily="34" charset="0"/>
                        </a:rPr>
                        <a:t>Sub-Programmes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5950431"/>
                  </a:ext>
                </a:extLst>
              </a:tr>
            </a:tbl>
          </a:graphicData>
        </a:graphic>
      </p:graphicFrame>
      <p:graphicFrame>
        <p:nvGraphicFramePr>
          <p:cNvPr id="6" name="Table 5">
            <a:extLst>
              <a:ext uri="{FF2B5EF4-FFF2-40B4-BE49-F238E27FC236}">
                <a16:creationId xmlns:a16="http://schemas.microsoft.com/office/drawing/2014/main" id="{DE2A6900-AC11-3D41-A8D1-1DF42C898321}"/>
              </a:ext>
            </a:extLst>
          </p:cNvPr>
          <p:cNvGraphicFramePr>
            <a:graphicFrameLocks noGrp="1"/>
          </p:cNvGraphicFramePr>
          <p:nvPr>
            <p:extLst>
              <p:ext uri="{D42A27DB-BD31-4B8C-83A1-F6EECF244321}">
                <p14:modId xmlns:p14="http://schemas.microsoft.com/office/powerpoint/2010/main" val="3665218948"/>
              </p:ext>
            </p:extLst>
          </p:nvPr>
        </p:nvGraphicFramePr>
        <p:xfrm>
          <a:off x="3345310" y="1963995"/>
          <a:ext cx="2673925" cy="3564721"/>
        </p:xfrm>
        <a:graphic>
          <a:graphicData uri="http://schemas.openxmlformats.org/drawingml/2006/table">
            <a:tbl>
              <a:tblPr firstRow="1" bandRow="1">
                <a:tableStyleId>{93296810-A885-4BE3-A3E7-6D5BEEA58F35}</a:tableStyleId>
              </a:tblPr>
              <a:tblGrid>
                <a:gridCol w="2673925">
                  <a:extLst>
                    <a:ext uri="{9D8B030D-6E8A-4147-A177-3AD203B41FA5}">
                      <a16:colId xmlns:a16="http://schemas.microsoft.com/office/drawing/2014/main" val="2983822499"/>
                    </a:ext>
                  </a:extLst>
                </a:gridCol>
              </a:tblGrid>
              <a:tr h="1023570">
                <a:tc>
                  <a:txBody>
                    <a:bodyPr/>
                    <a:lstStyle/>
                    <a:p>
                      <a:pPr algn="ctr"/>
                      <a:r>
                        <a:rPr lang="en-US" sz="1800" u="none" strike="noStrike" kern="1200" baseline="0" dirty="0">
                          <a:latin typeface="Arial" panose="020B0604020202020204" pitchFamily="34" charset="0"/>
                          <a:cs typeface="Arial" panose="020B0604020202020204" pitchFamily="34" charset="0"/>
                        </a:rPr>
                        <a:t>Public Sector Capacity Development</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7593023"/>
                  </a:ext>
                </a:extLst>
              </a:tr>
              <a:tr h="2541151">
                <a:tc>
                  <a:txBody>
                    <a:bodyPr/>
                    <a:lstStyle/>
                    <a:p>
                      <a:pPr algn="ctr"/>
                      <a:r>
                        <a:rPr lang="en-US" sz="1800" u="none" strike="noStrike" kern="1200" baseline="0" dirty="0">
                          <a:latin typeface="Arial" panose="020B0604020202020204" pitchFamily="34" charset="0"/>
                          <a:cs typeface="Arial" panose="020B0604020202020204" pitchFamily="34" charset="0"/>
                        </a:rPr>
                        <a:t>Purpose: </a:t>
                      </a:r>
                    </a:p>
                    <a:p>
                      <a:pPr algn="ctr"/>
                      <a:r>
                        <a:rPr lang="en-US" sz="1800" u="none" strike="noStrike" kern="1200" baseline="0" dirty="0">
                          <a:latin typeface="Arial" panose="020B0604020202020204" pitchFamily="34" charset="0"/>
                          <a:cs typeface="Arial" panose="020B0604020202020204" pitchFamily="34" charset="0"/>
                        </a:rPr>
                        <a:t>To monitor public service capabilities and support governance of public entities</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798174"/>
                  </a:ext>
                </a:extLst>
              </a:tr>
            </a:tbl>
          </a:graphicData>
        </a:graphic>
      </p:graphicFrame>
      <p:graphicFrame>
        <p:nvGraphicFramePr>
          <p:cNvPr id="7" name="Table 6">
            <a:extLst>
              <a:ext uri="{FF2B5EF4-FFF2-40B4-BE49-F238E27FC236}">
                <a16:creationId xmlns:a16="http://schemas.microsoft.com/office/drawing/2014/main" id="{2182DE9C-9131-0B4C-9A9E-FEB8FB2C4D6A}"/>
              </a:ext>
            </a:extLst>
          </p:cNvPr>
          <p:cNvGraphicFramePr>
            <a:graphicFrameLocks noGrp="1"/>
          </p:cNvGraphicFramePr>
          <p:nvPr>
            <p:extLst>
              <p:ext uri="{D42A27DB-BD31-4B8C-83A1-F6EECF244321}">
                <p14:modId xmlns:p14="http://schemas.microsoft.com/office/powerpoint/2010/main" val="3339821576"/>
              </p:ext>
            </p:extLst>
          </p:nvPr>
        </p:nvGraphicFramePr>
        <p:xfrm>
          <a:off x="6120836" y="1986385"/>
          <a:ext cx="2673925" cy="3542331"/>
        </p:xfrm>
        <a:graphic>
          <a:graphicData uri="http://schemas.openxmlformats.org/drawingml/2006/table">
            <a:tbl>
              <a:tblPr firstRow="1" bandRow="1">
                <a:tableStyleId>{93296810-A885-4BE3-A3E7-6D5BEEA58F35}</a:tableStyleId>
              </a:tblPr>
              <a:tblGrid>
                <a:gridCol w="2673925">
                  <a:extLst>
                    <a:ext uri="{9D8B030D-6E8A-4147-A177-3AD203B41FA5}">
                      <a16:colId xmlns:a16="http://schemas.microsoft.com/office/drawing/2014/main" val="2983822499"/>
                    </a:ext>
                  </a:extLst>
                </a:gridCol>
              </a:tblGrid>
              <a:tr h="1017141">
                <a:tc>
                  <a:txBody>
                    <a:bodyPr/>
                    <a:lstStyle/>
                    <a:p>
                      <a:pPr algn="ctr"/>
                      <a:r>
                        <a:rPr lang="en-US" sz="1800" u="none" strike="noStrike" kern="1200" baseline="0" dirty="0">
                          <a:latin typeface="Arial" panose="020B0604020202020204" pitchFamily="34" charset="0"/>
                          <a:cs typeface="Arial" panose="020B0604020202020204" pitchFamily="34" charset="0"/>
                        </a:rPr>
                        <a:t>Frontline and Monitoring Support</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7593023"/>
                  </a:ext>
                </a:extLst>
              </a:tr>
              <a:tr h="2525190">
                <a:tc>
                  <a:txBody>
                    <a:bodyPr/>
                    <a:lstStyle/>
                    <a:p>
                      <a:pPr algn="ctr"/>
                      <a:r>
                        <a:rPr lang="en-US" sz="1800" u="none" strike="noStrike" kern="1200" baseline="0" dirty="0">
                          <a:latin typeface="Arial" panose="020B0604020202020204" pitchFamily="34" charset="0"/>
                          <a:cs typeface="Arial" panose="020B0604020202020204" pitchFamily="34" charset="0"/>
                        </a:rPr>
                        <a:t>Purpose: to facilitate service delivery improvements through frontline and citizen-based monitoring and effective complaints</a:t>
                      </a:r>
                    </a:p>
                    <a:p>
                      <a:pPr algn="ctr"/>
                      <a:r>
                        <a:rPr lang="en-US" sz="1800" u="none" strike="noStrike" kern="1200" baseline="0" dirty="0">
                          <a:latin typeface="Arial" panose="020B0604020202020204" pitchFamily="34" charset="0"/>
                          <a:cs typeface="Arial" panose="020B0604020202020204" pitchFamily="34" charset="0"/>
                        </a:rPr>
                        <a:t>resolution systems</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798174"/>
                  </a:ext>
                </a:extLst>
              </a:tr>
            </a:tbl>
          </a:graphicData>
        </a:graphic>
      </p:graphicFrame>
      <p:sp>
        <p:nvSpPr>
          <p:cNvPr id="8" name="Slide Number Placeholder 7"/>
          <p:cNvSpPr>
            <a:spLocks noGrp="1"/>
          </p:cNvSpPr>
          <p:nvPr>
            <p:ph type="sldNum" sz="quarter" idx="7"/>
          </p:nvPr>
        </p:nvSpPr>
        <p:spPr/>
        <p:txBody>
          <a:bodyPr/>
          <a:lstStyle/>
          <a:p>
            <a:fld id="{B6F15528-21DE-4FAA-801E-634DDDAF4B2B}"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300" y="234881"/>
            <a:ext cx="11320780"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4: </a:t>
            </a:r>
            <a:r>
              <a:rPr sz="2300" dirty="0"/>
              <a:t>PUBLIC </a:t>
            </a:r>
            <a:r>
              <a:rPr sz="2300" spc="-10" dirty="0"/>
              <a:t>SECTOR </a:t>
            </a:r>
            <a:r>
              <a:rPr sz="2300" spc="-5" dirty="0"/>
              <a:t>MONITORING AND </a:t>
            </a:r>
            <a:r>
              <a:rPr sz="2300" spc="-25" dirty="0"/>
              <a:t>CAPACITY</a:t>
            </a:r>
            <a:r>
              <a:rPr sz="2300" spc="-190" dirty="0"/>
              <a:t> </a:t>
            </a:r>
            <a:r>
              <a:rPr sz="2300" spc="-5" dirty="0"/>
              <a:t>DEVELOPMENT</a:t>
            </a:r>
            <a:endParaRPr sz="2300" dirty="0"/>
          </a:p>
        </p:txBody>
      </p:sp>
      <p:graphicFrame>
        <p:nvGraphicFramePr>
          <p:cNvPr id="8" name="Table 7">
            <a:extLst>
              <a:ext uri="{FF2B5EF4-FFF2-40B4-BE49-F238E27FC236}">
                <a16:creationId xmlns:a16="http://schemas.microsoft.com/office/drawing/2014/main" id="{3693E5A0-C350-314C-9C34-8BDDABECF1DE}"/>
              </a:ext>
            </a:extLst>
          </p:cNvPr>
          <p:cNvGraphicFramePr>
            <a:graphicFrameLocks noGrp="1"/>
          </p:cNvGraphicFramePr>
          <p:nvPr>
            <p:extLst>
              <p:ext uri="{D42A27DB-BD31-4B8C-83A1-F6EECF244321}">
                <p14:modId xmlns:p14="http://schemas.microsoft.com/office/powerpoint/2010/main" val="275952244"/>
              </p:ext>
            </p:extLst>
          </p:nvPr>
        </p:nvGraphicFramePr>
        <p:xfrm>
          <a:off x="1143000" y="984482"/>
          <a:ext cx="9448801" cy="1112520"/>
        </p:xfrm>
        <a:graphic>
          <a:graphicData uri="http://schemas.openxmlformats.org/drawingml/2006/table">
            <a:tbl>
              <a:tblPr firstRow="1" bandRow="1">
                <a:tableStyleId>{93296810-A885-4BE3-A3E7-6D5BEEA58F35}</a:tableStyleId>
              </a:tblPr>
              <a:tblGrid>
                <a:gridCol w="3248023">
                  <a:extLst>
                    <a:ext uri="{9D8B030D-6E8A-4147-A177-3AD203B41FA5}">
                      <a16:colId xmlns:a16="http://schemas.microsoft.com/office/drawing/2014/main" val="1591060309"/>
                    </a:ext>
                  </a:extLst>
                </a:gridCol>
                <a:gridCol w="3037117">
                  <a:extLst>
                    <a:ext uri="{9D8B030D-6E8A-4147-A177-3AD203B41FA5}">
                      <a16:colId xmlns:a16="http://schemas.microsoft.com/office/drawing/2014/main" val="2390858461"/>
                    </a:ext>
                  </a:extLst>
                </a:gridCol>
                <a:gridCol w="3163661">
                  <a:extLst>
                    <a:ext uri="{9D8B030D-6E8A-4147-A177-3AD203B41FA5}">
                      <a16:colId xmlns:a16="http://schemas.microsoft.com/office/drawing/2014/main" val="2215255517"/>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Annual Targets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3357181"/>
                  </a:ext>
                </a:extLst>
              </a:tr>
              <a:tr h="370840">
                <a:tc>
                  <a:txBody>
                    <a:bodyPr/>
                    <a:lstStyle/>
                    <a:p>
                      <a:r>
                        <a:rPr lang="en-US" sz="1600" dirty="0"/>
                        <a:t>Total Targets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t>Targets Achieved</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t>Targets Not achieved</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67282978"/>
                  </a:ext>
                </a:extLst>
              </a:tr>
              <a:tr h="370840">
                <a:tc>
                  <a:txBody>
                    <a:bodyPr/>
                    <a:lstStyle/>
                    <a:p>
                      <a:pPr algn="ctr"/>
                      <a:r>
                        <a:rPr lang="en-US" sz="1600" kern="1200" dirty="0">
                          <a:solidFill>
                            <a:schemeClr val="dk1"/>
                          </a:solidFill>
                          <a:latin typeface="+mn-lt"/>
                          <a:ea typeface="+mn-ea"/>
                          <a:cs typeface="+mn-cs"/>
                        </a:rPr>
                        <a:t>9</a:t>
                      </a:r>
                    </a:p>
                  </a:txBody>
                  <a:tcPr/>
                </a:tc>
                <a:tc>
                  <a:txBody>
                    <a:bodyPr/>
                    <a:lstStyle/>
                    <a:p>
                      <a:pPr algn="ctr"/>
                      <a:r>
                        <a:rPr lang="en-US" sz="1600" kern="1200" dirty="0">
                          <a:solidFill>
                            <a:schemeClr val="dk1"/>
                          </a:solidFill>
                          <a:latin typeface="+mn-lt"/>
                          <a:ea typeface="+mn-ea"/>
                          <a:cs typeface="+mn-cs"/>
                        </a:rPr>
                        <a:t>8</a:t>
                      </a:r>
                    </a:p>
                  </a:txBody>
                  <a:tcPr/>
                </a:tc>
                <a:tc>
                  <a:txBody>
                    <a:bodyPr/>
                    <a:lstStyle/>
                    <a:p>
                      <a:pPr algn="ctr"/>
                      <a:r>
                        <a:rPr lang="en-US" sz="1600" kern="1200" dirty="0">
                          <a:solidFill>
                            <a:schemeClr val="dk1"/>
                          </a:solidFill>
                          <a:latin typeface="+mn-lt"/>
                          <a:ea typeface="+mn-ea"/>
                          <a:cs typeface="+mn-cs"/>
                        </a:rPr>
                        <a:t>1</a:t>
                      </a:r>
                    </a:p>
                  </a:txBody>
                  <a:tcPr/>
                </a:tc>
                <a:extLst>
                  <a:ext uri="{0D108BD9-81ED-4DB2-BD59-A6C34878D82A}">
                    <a16:rowId xmlns:a16="http://schemas.microsoft.com/office/drawing/2014/main" val="3196124450"/>
                  </a:ext>
                </a:extLst>
              </a:tr>
            </a:tbl>
          </a:graphicData>
        </a:graphic>
      </p:graphicFrame>
      <p:graphicFrame>
        <p:nvGraphicFramePr>
          <p:cNvPr id="9" name="Content Placeholder 11">
            <a:extLst>
              <a:ext uri="{FF2B5EF4-FFF2-40B4-BE49-F238E27FC236}">
                <a16:creationId xmlns:a16="http://schemas.microsoft.com/office/drawing/2014/main" id="{E24C0829-0D7D-6D47-9314-8F1B28420E4C}"/>
              </a:ext>
            </a:extLst>
          </p:cNvPr>
          <p:cNvGraphicFramePr>
            <a:graphicFrameLocks/>
          </p:cNvGraphicFramePr>
          <p:nvPr>
            <p:extLst>
              <p:ext uri="{D42A27DB-BD31-4B8C-83A1-F6EECF244321}">
                <p14:modId xmlns:p14="http://schemas.microsoft.com/office/powerpoint/2010/main" val="3824079733"/>
              </p:ext>
            </p:extLst>
          </p:nvPr>
        </p:nvGraphicFramePr>
        <p:xfrm>
          <a:off x="1981200" y="2484538"/>
          <a:ext cx="7772400" cy="368766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4961" y="3200501"/>
            <a:ext cx="1461135" cy="1978660"/>
          </a:xfrm>
          <a:prstGeom prst="rect">
            <a:avLst/>
          </a:prstGeom>
        </p:spPr>
        <p:txBody>
          <a:bodyPr vert="horz" wrap="square" lIns="0" tIns="166370" rIns="0" bIns="0" rtlCol="0">
            <a:spAutoFit/>
          </a:bodyPr>
          <a:lstStyle/>
          <a:p>
            <a:pPr marL="635" algn="ctr">
              <a:lnSpc>
                <a:spcPct val="100000"/>
              </a:lnSpc>
              <a:spcBef>
                <a:spcPts val="1310"/>
              </a:spcBef>
            </a:pPr>
            <a:r>
              <a:rPr sz="1800" b="1" dirty="0">
                <a:solidFill>
                  <a:srgbClr val="F58220"/>
                </a:solidFill>
                <a:latin typeface="Arial"/>
                <a:cs typeface="Arial"/>
              </a:rPr>
              <a:t>VISION</a:t>
            </a:r>
            <a:endParaRPr sz="1800" dirty="0">
              <a:latin typeface="Arial"/>
              <a:cs typeface="Arial"/>
            </a:endParaRPr>
          </a:p>
          <a:p>
            <a:pPr marL="12700" marR="5080" indent="635" algn="ctr">
              <a:lnSpc>
                <a:spcPct val="100000"/>
              </a:lnSpc>
              <a:spcBef>
                <a:spcPts val="1210"/>
              </a:spcBef>
            </a:pPr>
            <a:r>
              <a:rPr sz="1800" dirty="0">
                <a:solidFill>
                  <a:srgbClr val="939598"/>
                </a:solidFill>
                <a:latin typeface="Arial"/>
                <a:cs typeface="Arial"/>
              </a:rPr>
              <a:t>Improve  </a:t>
            </a:r>
            <a:r>
              <a:rPr sz="1800" spc="-5" dirty="0">
                <a:solidFill>
                  <a:srgbClr val="939598"/>
                </a:solidFill>
                <a:latin typeface="Arial"/>
                <a:cs typeface="Arial"/>
              </a:rPr>
              <a:t>government  outcomes</a:t>
            </a:r>
            <a:r>
              <a:rPr sz="1800" spc="-95" dirty="0">
                <a:solidFill>
                  <a:srgbClr val="939598"/>
                </a:solidFill>
                <a:latin typeface="Arial"/>
                <a:cs typeface="Arial"/>
              </a:rPr>
              <a:t> </a:t>
            </a:r>
            <a:r>
              <a:rPr sz="1800" spc="-5" dirty="0">
                <a:solidFill>
                  <a:srgbClr val="939598"/>
                </a:solidFill>
                <a:latin typeface="Arial"/>
                <a:cs typeface="Arial"/>
              </a:rPr>
              <a:t>and  impact on  </a:t>
            </a:r>
            <a:r>
              <a:rPr sz="1800" dirty="0">
                <a:solidFill>
                  <a:srgbClr val="939598"/>
                </a:solidFill>
                <a:latin typeface="Arial"/>
                <a:cs typeface="Arial"/>
              </a:rPr>
              <a:t>society</a:t>
            </a:r>
            <a:endParaRPr sz="1800" dirty="0">
              <a:latin typeface="Arial"/>
              <a:cs typeface="Arial"/>
            </a:endParaRPr>
          </a:p>
        </p:txBody>
      </p:sp>
      <p:sp>
        <p:nvSpPr>
          <p:cNvPr id="3" name="object 3"/>
          <p:cNvSpPr txBox="1"/>
          <p:nvPr/>
        </p:nvSpPr>
        <p:spPr>
          <a:xfrm>
            <a:off x="4794888" y="3200501"/>
            <a:ext cx="2591435" cy="2801620"/>
          </a:xfrm>
          <a:prstGeom prst="rect">
            <a:avLst/>
          </a:prstGeom>
        </p:spPr>
        <p:txBody>
          <a:bodyPr vert="horz" wrap="square" lIns="0" tIns="166370" rIns="0" bIns="0" rtlCol="0">
            <a:spAutoFit/>
          </a:bodyPr>
          <a:lstStyle/>
          <a:p>
            <a:pPr marL="38735" algn="ctr">
              <a:lnSpc>
                <a:spcPct val="100000"/>
              </a:lnSpc>
              <a:spcBef>
                <a:spcPts val="1310"/>
              </a:spcBef>
            </a:pPr>
            <a:r>
              <a:rPr sz="1800" b="1" dirty="0">
                <a:solidFill>
                  <a:srgbClr val="F58220"/>
                </a:solidFill>
                <a:latin typeface="Arial"/>
                <a:cs typeface="Arial"/>
              </a:rPr>
              <a:t>MISSION</a:t>
            </a:r>
            <a:endParaRPr sz="1800" dirty="0">
              <a:latin typeface="Arial"/>
              <a:cs typeface="Arial"/>
            </a:endParaRPr>
          </a:p>
          <a:p>
            <a:pPr marL="12700" marR="5080" indent="1270" algn="ctr">
              <a:lnSpc>
                <a:spcPct val="100000"/>
              </a:lnSpc>
              <a:spcBef>
                <a:spcPts val="1210"/>
              </a:spcBef>
            </a:pPr>
            <a:r>
              <a:rPr sz="1800" spc="-100" dirty="0">
                <a:solidFill>
                  <a:srgbClr val="939598"/>
                </a:solidFill>
                <a:latin typeface="Arial"/>
                <a:cs typeface="Arial"/>
              </a:rPr>
              <a:t>To </a:t>
            </a:r>
            <a:r>
              <a:rPr sz="1800" dirty="0">
                <a:solidFill>
                  <a:srgbClr val="939598"/>
                </a:solidFill>
                <a:latin typeface="Arial"/>
                <a:cs typeface="Arial"/>
              </a:rPr>
              <a:t>facilitate, </a:t>
            </a:r>
            <a:r>
              <a:rPr sz="1800" spc="-5" dirty="0">
                <a:solidFill>
                  <a:srgbClr val="939598"/>
                </a:solidFill>
                <a:latin typeface="Arial"/>
                <a:cs typeface="Arial"/>
              </a:rPr>
              <a:t>influence  and </a:t>
            </a:r>
            <a:r>
              <a:rPr sz="1800" dirty="0">
                <a:solidFill>
                  <a:srgbClr val="939598"/>
                </a:solidFill>
                <a:latin typeface="Arial"/>
                <a:cs typeface="Arial"/>
              </a:rPr>
              <a:t>support </a:t>
            </a:r>
            <a:r>
              <a:rPr sz="1800" spc="-5" dirty="0">
                <a:solidFill>
                  <a:srgbClr val="939598"/>
                </a:solidFill>
                <a:latin typeface="Arial"/>
                <a:cs typeface="Arial"/>
              </a:rPr>
              <a:t>effective  planning, </a:t>
            </a:r>
            <a:r>
              <a:rPr sz="1800" dirty="0">
                <a:solidFill>
                  <a:srgbClr val="939598"/>
                </a:solidFill>
                <a:latin typeface="Arial"/>
                <a:cs typeface="Arial"/>
              </a:rPr>
              <a:t>monitoring </a:t>
            </a:r>
            <a:r>
              <a:rPr sz="1800" spc="-5" dirty="0">
                <a:solidFill>
                  <a:srgbClr val="939598"/>
                </a:solidFill>
                <a:latin typeface="Arial"/>
                <a:cs typeface="Arial"/>
              </a:rPr>
              <a:t>and  evaluation of</a:t>
            </a:r>
            <a:r>
              <a:rPr sz="1800" spc="-95" dirty="0">
                <a:solidFill>
                  <a:srgbClr val="939598"/>
                </a:solidFill>
                <a:latin typeface="Arial"/>
                <a:cs typeface="Arial"/>
              </a:rPr>
              <a:t> </a:t>
            </a:r>
            <a:r>
              <a:rPr sz="1800" spc="-5" dirty="0">
                <a:solidFill>
                  <a:srgbClr val="939598"/>
                </a:solidFill>
                <a:latin typeface="Arial"/>
                <a:cs typeface="Arial"/>
              </a:rPr>
              <a:t>government  programmes</a:t>
            </a:r>
            <a:r>
              <a:rPr sz="1800" spc="-25" dirty="0">
                <a:solidFill>
                  <a:srgbClr val="939598"/>
                </a:solidFill>
                <a:latin typeface="Arial"/>
                <a:cs typeface="Arial"/>
              </a:rPr>
              <a:t> </a:t>
            </a:r>
            <a:r>
              <a:rPr sz="1800" spc="-5" dirty="0">
                <a:solidFill>
                  <a:srgbClr val="939598"/>
                </a:solidFill>
                <a:latin typeface="Arial"/>
                <a:cs typeface="Arial"/>
              </a:rPr>
              <a:t>aimed</a:t>
            </a:r>
            <a:endParaRPr sz="1800" dirty="0">
              <a:latin typeface="Arial"/>
              <a:cs typeface="Arial"/>
            </a:endParaRPr>
          </a:p>
          <a:p>
            <a:pPr marL="128905" marR="120650" indent="-635" algn="ctr">
              <a:lnSpc>
                <a:spcPct val="100000"/>
              </a:lnSpc>
            </a:pPr>
            <a:r>
              <a:rPr sz="1800" spc="-5" dirty="0">
                <a:solidFill>
                  <a:srgbClr val="939598"/>
                </a:solidFill>
                <a:latin typeface="Arial"/>
                <a:cs typeface="Arial"/>
              </a:rPr>
              <a:t>at improving </a:t>
            </a:r>
            <a:r>
              <a:rPr sz="1800" dirty="0">
                <a:solidFill>
                  <a:srgbClr val="939598"/>
                </a:solidFill>
                <a:latin typeface="Arial"/>
                <a:cs typeface="Arial"/>
              </a:rPr>
              <a:t>service  </a:t>
            </a:r>
            <a:r>
              <a:rPr sz="1800" spc="-20" dirty="0">
                <a:solidFill>
                  <a:srgbClr val="939598"/>
                </a:solidFill>
                <a:latin typeface="Arial"/>
                <a:cs typeface="Arial"/>
              </a:rPr>
              <a:t>delivery, </a:t>
            </a:r>
            <a:r>
              <a:rPr sz="1800" spc="-5" dirty="0">
                <a:solidFill>
                  <a:srgbClr val="939598"/>
                </a:solidFill>
                <a:latin typeface="Arial"/>
                <a:cs typeface="Arial"/>
              </a:rPr>
              <a:t>outcomes</a:t>
            </a:r>
            <a:r>
              <a:rPr sz="1800" spc="-70" dirty="0">
                <a:solidFill>
                  <a:srgbClr val="939598"/>
                </a:solidFill>
                <a:latin typeface="Arial"/>
                <a:cs typeface="Arial"/>
              </a:rPr>
              <a:t> </a:t>
            </a:r>
            <a:r>
              <a:rPr sz="1800" spc="-5" dirty="0">
                <a:solidFill>
                  <a:srgbClr val="939598"/>
                </a:solidFill>
                <a:latin typeface="Arial"/>
                <a:cs typeface="Arial"/>
              </a:rPr>
              <a:t>and  impact on</a:t>
            </a:r>
            <a:r>
              <a:rPr sz="1800" spc="-30" dirty="0">
                <a:solidFill>
                  <a:srgbClr val="939598"/>
                </a:solidFill>
                <a:latin typeface="Arial"/>
                <a:cs typeface="Arial"/>
              </a:rPr>
              <a:t> </a:t>
            </a:r>
            <a:r>
              <a:rPr sz="1800" spc="-20" dirty="0">
                <a:solidFill>
                  <a:srgbClr val="939598"/>
                </a:solidFill>
                <a:latin typeface="Arial"/>
                <a:cs typeface="Arial"/>
              </a:rPr>
              <a:t>society.</a:t>
            </a:r>
            <a:endParaRPr sz="1800" dirty="0">
              <a:latin typeface="Arial"/>
              <a:cs typeface="Arial"/>
            </a:endParaRPr>
          </a:p>
        </p:txBody>
      </p:sp>
      <p:sp>
        <p:nvSpPr>
          <p:cNvPr id="4" name="object 4"/>
          <p:cNvSpPr txBox="1"/>
          <p:nvPr/>
        </p:nvSpPr>
        <p:spPr>
          <a:xfrm>
            <a:off x="8483806" y="3200501"/>
            <a:ext cx="2528570" cy="2527300"/>
          </a:xfrm>
          <a:prstGeom prst="rect">
            <a:avLst/>
          </a:prstGeom>
        </p:spPr>
        <p:txBody>
          <a:bodyPr vert="horz" wrap="square" lIns="0" tIns="166370" rIns="0" bIns="0" rtlCol="0">
            <a:spAutoFit/>
          </a:bodyPr>
          <a:lstStyle/>
          <a:p>
            <a:pPr algn="ctr">
              <a:lnSpc>
                <a:spcPct val="100000"/>
              </a:lnSpc>
              <a:spcBef>
                <a:spcPts val="1310"/>
              </a:spcBef>
            </a:pPr>
            <a:r>
              <a:rPr sz="1800" b="1" spc="-30" dirty="0">
                <a:solidFill>
                  <a:srgbClr val="F58220"/>
                </a:solidFill>
                <a:latin typeface="Arial"/>
                <a:cs typeface="Arial"/>
              </a:rPr>
              <a:t>VALUES</a:t>
            </a:r>
            <a:endParaRPr sz="1800" dirty="0">
              <a:latin typeface="Arial"/>
              <a:cs typeface="Arial"/>
            </a:endParaRPr>
          </a:p>
          <a:p>
            <a:pPr algn="ctr">
              <a:lnSpc>
                <a:spcPct val="100000"/>
              </a:lnSpc>
              <a:spcBef>
                <a:spcPts val="1210"/>
              </a:spcBef>
            </a:pPr>
            <a:r>
              <a:rPr sz="1800" spc="-5" dirty="0">
                <a:solidFill>
                  <a:srgbClr val="939598"/>
                </a:solidFill>
                <a:latin typeface="Arial"/>
                <a:cs typeface="Arial"/>
              </a:rPr>
              <a:t>Client-focused</a:t>
            </a:r>
            <a:endParaRPr sz="1800" dirty="0">
              <a:latin typeface="Arial"/>
              <a:cs typeface="Arial"/>
            </a:endParaRPr>
          </a:p>
          <a:p>
            <a:pPr marL="12065" marR="5080" indent="-635" algn="ctr">
              <a:lnSpc>
                <a:spcPct val="100000"/>
              </a:lnSpc>
            </a:pPr>
            <a:r>
              <a:rPr sz="1800" dirty="0">
                <a:solidFill>
                  <a:srgbClr val="939598"/>
                </a:solidFill>
                <a:latin typeface="Arial"/>
                <a:cs typeface="Arial"/>
              </a:rPr>
              <a:t>A </a:t>
            </a:r>
            <a:r>
              <a:rPr sz="1800" spc="-5" dirty="0">
                <a:solidFill>
                  <a:srgbClr val="939598"/>
                </a:solidFill>
                <a:latin typeface="Arial"/>
                <a:cs typeface="Arial"/>
              </a:rPr>
              <a:t>learning organization  </a:t>
            </a:r>
            <a:r>
              <a:rPr sz="1800" dirty="0">
                <a:solidFill>
                  <a:srgbClr val="939598"/>
                </a:solidFill>
                <a:latin typeface="Arial"/>
                <a:cs typeface="Arial"/>
              </a:rPr>
              <a:t>Promote </a:t>
            </a:r>
            <a:r>
              <a:rPr sz="1800" spc="-5" dirty="0">
                <a:solidFill>
                  <a:srgbClr val="939598"/>
                </a:solidFill>
                <a:latin typeface="Arial"/>
                <a:cs typeface="Arial"/>
              </a:rPr>
              <a:t>progressive  and quality</a:t>
            </a:r>
            <a:r>
              <a:rPr sz="1800" spc="-95" dirty="0">
                <a:solidFill>
                  <a:srgbClr val="939598"/>
                </a:solidFill>
                <a:latin typeface="Arial"/>
                <a:cs typeface="Arial"/>
              </a:rPr>
              <a:t> </a:t>
            </a:r>
            <a:r>
              <a:rPr sz="1800" dirty="0">
                <a:solidFill>
                  <a:srgbClr val="939598"/>
                </a:solidFill>
                <a:latin typeface="Arial"/>
                <a:cs typeface="Arial"/>
              </a:rPr>
              <a:t>management  </a:t>
            </a:r>
            <a:r>
              <a:rPr sz="1800" spc="-5" dirty="0">
                <a:solidFill>
                  <a:srgbClr val="939598"/>
                </a:solidFill>
                <a:latin typeface="Arial"/>
                <a:cs typeface="Arial"/>
              </a:rPr>
              <a:t>practices</a:t>
            </a:r>
            <a:endParaRPr sz="1800" dirty="0">
              <a:latin typeface="Arial"/>
              <a:cs typeface="Arial"/>
            </a:endParaRPr>
          </a:p>
          <a:p>
            <a:pPr marL="412750" marR="404495" algn="ctr">
              <a:lnSpc>
                <a:spcPct val="100000"/>
              </a:lnSpc>
            </a:pPr>
            <a:r>
              <a:rPr sz="1800" dirty="0">
                <a:solidFill>
                  <a:srgbClr val="939598"/>
                </a:solidFill>
                <a:latin typeface="Arial"/>
                <a:cs typeface="Arial"/>
              </a:rPr>
              <a:t>Accountable</a:t>
            </a:r>
            <a:r>
              <a:rPr sz="1800" spc="-100" dirty="0">
                <a:solidFill>
                  <a:srgbClr val="939598"/>
                </a:solidFill>
                <a:latin typeface="Arial"/>
                <a:cs typeface="Arial"/>
              </a:rPr>
              <a:t> </a:t>
            </a:r>
            <a:r>
              <a:rPr sz="1800" spc="-5" dirty="0">
                <a:solidFill>
                  <a:srgbClr val="939598"/>
                </a:solidFill>
                <a:latin typeface="Arial"/>
                <a:cs typeface="Arial"/>
              </a:rPr>
              <a:t>and  </a:t>
            </a:r>
            <a:r>
              <a:rPr sz="1800" dirty="0">
                <a:solidFill>
                  <a:srgbClr val="939598"/>
                </a:solidFill>
                <a:latin typeface="Arial"/>
                <a:cs typeface="Arial"/>
              </a:rPr>
              <a:t>transparent.</a:t>
            </a:r>
            <a:endParaRPr sz="1800" dirty="0">
              <a:latin typeface="Arial"/>
              <a:cs typeface="Arial"/>
            </a:endParaRPr>
          </a:p>
        </p:txBody>
      </p:sp>
      <p:sp>
        <p:nvSpPr>
          <p:cNvPr id="5" name="object 5"/>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3352671" y="227974"/>
            <a:ext cx="5488305" cy="406400"/>
          </a:xfrm>
          <a:prstGeom prst="rect">
            <a:avLst/>
          </a:prstGeom>
        </p:spPr>
        <p:txBody>
          <a:bodyPr vert="horz" wrap="square" lIns="0" tIns="12700" rIns="0" bIns="0" rtlCol="0">
            <a:spAutoFit/>
          </a:bodyPr>
          <a:lstStyle/>
          <a:p>
            <a:pPr marL="12700">
              <a:lnSpc>
                <a:spcPct val="100000"/>
              </a:lnSpc>
              <a:spcBef>
                <a:spcPts val="100"/>
              </a:spcBef>
            </a:pPr>
            <a:r>
              <a:rPr dirty="0"/>
              <a:t>VISION </a:t>
            </a:r>
            <a:r>
              <a:rPr spc="-5" dirty="0"/>
              <a:t>AND </a:t>
            </a:r>
            <a:r>
              <a:rPr dirty="0"/>
              <a:t>MISSION</a:t>
            </a:r>
            <a:r>
              <a:rPr spc="-170" dirty="0"/>
              <a:t> </a:t>
            </a:r>
            <a:r>
              <a:rPr spc="-40" dirty="0"/>
              <a:t>STATEMENTS</a:t>
            </a:r>
          </a:p>
        </p:txBody>
      </p:sp>
      <p:sp>
        <p:nvSpPr>
          <p:cNvPr id="7" name="object 7"/>
          <p:cNvSpPr/>
          <p:nvPr/>
        </p:nvSpPr>
        <p:spPr>
          <a:xfrm>
            <a:off x="4262199" y="1752600"/>
            <a:ext cx="0" cy="4191000"/>
          </a:xfrm>
          <a:custGeom>
            <a:avLst/>
            <a:gdLst/>
            <a:ahLst/>
            <a:cxnLst/>
            <a:rect l="l" t="t" r="r" b="b"/>
            <a:pathLst>
              <a:path h="4191000">
                <a:moveTo>
                  <a:pt x="0" y="0"/>
                </a:moveTo>
                <a:lnTo>
                  <a:pt x="0" y="4191000"/>
                </a:lnTo>
              </a:path>
            </a:pathLst>
          </a:custGeom>
          <a:ln w="12700">
            <a:solidFill>
              <a:srgbClr val="939598"/>
            </a:solidFill>
          </a:ln>
        </p:spPr>
        <p:txBody>
          <a:bodyPr wrap="square" lIns="0" tIns="0" rIns="0" bIns="0" rtlCol="0"/>
          <a:lstStyle/>
          <a:p>
            <a:endParaRPr dirty="0"/>
          </a:p>
        </p:txBody>
      </p:sp>
      <p:sp>
        <p:nvSpPr>
          <p:cNvPr id="8" name="object 8"/>
          <p:cNvSpPr/>
          <p:nvPr/>
        </p:nvSpPr>
        <p:spPr>
          <a:xfrm>
            <a:off x="7919200" y="1752600"/>
            <a:ext cx="0" cy="4191000"/>
          </a:xfrm>
          <a:custGeom>
            <a:avLst/>
            <a:gdLst/>
            <a:ahLst/>
            <a:cxnLst/>
            <a:rect l="l" t="t" r="r" b="b"/>
            <a:pathLst>
              <a:path h="4191000">
                <a:moveTo>
                  <a:pt x="0" y="0"/>
                </a:moveTo>
                <a:lnTo>
                  <a:pt x="0" y="4191000"/>
                </a:lnTo>
              </a:path>
            </a:pathLst>
          </a:custGeom>
          <a:ln w="12700">
            <a:solidFill>
              <a:srgbClr val="939598"/>
            </a:solidFill>
          </a:ln>
        </p:spPr>
        <p:txBody>
          <a:bodyPr wrap="square" lIns="0" tIns="0" rIns="0" bIns="0" rtlCol="0"/>
          <a:lstStyle/>
          <a:p>
            <a:endParaRPr dirty="0"/>
          </a:p>
        </p:txBody>
      </p:sp>
      <p:grpSp>
        <p:nvGrpSpPr>
          <p:cNvPr id="18" name="Group 17">
            <a:extLst>
              <a:ext uri="{FF2B5EF4-FFF2-40B4-BE49-F238E27FC236}">
                <a16:creationId xmlns:a16="http://schemas.microsoft.com/office/drawing/2014/main" id="{C804D999-1021-0448-8416-AFB1AC4B1850}"/>
              </a:ext>
            </a:extLst>
          </p:cNvPr>
          <p:cNvGrpSpPr/>
          <p:nvPr/>
        </p:nvGrpSpPr>
        <p:grpSpPr>
          <a:xfrm>
            <a:off x="1478524" y="1816587"/>
            <a:ext cx="1934210" cy="1209040"/>
            <a:chOff x="1478524" y="1816587"/>
            <a:chExt cx="1934210" cy="1209040"/>
          </a:xfrm>
        </p:grpSpPr>
        <p:sp>
          <p:nvSpPr>
            <p:cNvPr id="9" name="object 9"/>
            <p:cNvSpPr/>
            <p:nvPr/>
          </p:nvSpPr>
          <p:spPr>
            <a:xfrm>
              <a:off x="1478524" y="1816587"/>
              <a:ext cx="1934210" cy="1209040"/>
            </a:xfrm>
            <a:custGeom>
              <a:avLst/>
              <a:gdLst/>
              <a:ahLst/>
              <a:cxnLst/>
              <a:rect l="l" t="t" r="r" b="b"/>
              <a:pathLst>
                <a:path w="1934210" h="1209039">
                  <a:moveTo>
                    <a:pt x="970033" y="0"/>
                  </a:moveTo>
                  <a:lnTo>
                    <a:pt x="922815" y="0"/>
                  </a:lnTo>
                  <a:lnTo>
                    <a:pt x="875495" y="2539"/>
                  </a:lnTo>
                  <a:lnTo>
                    <a:pt x="828167" y="7619"/>
                  </a:lnTo>
                  <a:lnTo>
                    <a:pt x="780928" y="13969"/>
                  </a:lnTo>
                  <a:lnTo>
                    <a:pt x="733874" y="22859"/>
                  </a:lnTo>
                  <a:lnTo>
                    <a:pt x="687101" y="34289"/>
                  </a:lnTo>
                  <a:lnTo>
                    <a:pt x="640704" y="48259"/>
                  </a:lnTo>
                  <a:lnTo>
                    <a:pt x="594780" y="64769"/>
                  </a:lnTo>
                  <a:lnTo>
                    <a:pt x="549424" y="82549"/>
                  </a:lnTo>
                  <a:lnTo>
                    <a:pt x="504732" y="101599"/>
                  </a:lnTo>
                  <a:lnTo>
                    <a:pt x="460801" y="123189"/>
                  </a:lnTo>
                  <a:lnTo>
                    <a:pt x="417725" y="147319"/>
                  </a:lnTo>
                  <a:lnTo>
                    <a:pt x="375600" y="172719"/>
                  </a:lnTo>
                  <a:lnTo>
                    <a:pt x="334524" y="200659"/>
                  </a:lnTo>
                  <a:lnTo>
                    <a:pt x="294591" y="229869"/>
                  </a:lnTo>
                  <a:lnTo>
                    <a:pt x="255897" y="260349"/>
                  </a:lnTo>
                  <a:lnTo>
                    <a:pt x="218539" y="293369"/>
                  </a:lnTo>
                  <a:lnTo>
                    <a:pt x="182611" y="327659"/>
                  </a:lnTo>
                  <a:lnTo>
                    <a:pt x="148210" y="363219"/>
                  </a:lnTo>
                  <a:lnTo>
                    <a:pt x="115433" y="401319"/>
                  </a:lnTo>
                  <a:lnTo>
                    <a:pt x="84374" y="439419"/>
                  </a:lnTo>
                  <a:lnTo>
                    <a:pt x="55129" y="480059"/>
                  </a:lnTo>
                  <a:lnTo>
                    <a:pt x="27795" y="521969"/>
                  </a:lnTo>
                  <a:lnTo>
                    <a:pt x="6449" y="566419"/>
                  </a:lnTo>
                  <a:lnTo>
                    <a:pt x="0" y="607059"/>
                  </a:lnTo>
                  <a:lnTo>
                    <a:pt x="7730" y="647699"/>
                  </a:lnTo>
                  <a:lnTo>
                    <a:pt x="28925" y="689609"/>
                  </a:lnTo>
                  <a:lnTo>
                    <a:pt x="54447" y="728979"/>
                  </a:lnTo>
                  <a:lnTo>
                    <a:pt x="81237" y="767079"/>
                  </a:lnTo>
                  <a:lnTo>
                    <a:pt x="109244" y="803909"/>
                  </a:lnTo>
                  <a:lnTo>
                    <a:pt x="138417" y="838199"/>
                  </a:lnTo>
                  <a:lnTo>
                    <a:pt x="168704" y="871219"/>
                  </a:lnTo>
                  <a:lnTo>
                    <a:pt x="200055" y="902969"/>
                  </a:lnTo>
                  <a:lnTo>
                    <a:pt x="232419" y="933449"/>
                  </a:lnTo>
                  <a:lnTo>
                    <a:pt x="265744" y="962659"/>
                  </a:lnTo>
                  <a:lnTo>
                    <a:pt x="299980" y="989329"/>
                  </a:lnTo>
                  <a:lnTo>
                    <a:pt x="335076" y="1014729"/>
                  </a:lnTo>
                  <a:lnTo>
                    <a:pt x="370980" y="1038859"/>
                  </a:lnTo>
                  <a:lnTo>
                    <a:pt x="407642" y="1060449"/>
                  </a:lnTo>
                  <a:lnTo>
                    <a:pt x="445011" y="1082039"/>
                  </a:lnTo>
                  <a:lnTo>
                    <a:pt x="483035" y="1101089"/>
                  </a:lnTo>
                  <a:lnTo>
                    <a:pt x="521664" y="1118870"/>
                  </a:lnTo>
                  <a:lnTo>
                    <a:pt x="600531" y="1149349"/>
                  </a:lnTo>
                  <a:lnTo>
                    <a:pt x="640668" y="1162049"/>
                  </a:lnTo>
                  <a:lnTo>
                    <a:pt x="681205" y="1173480"/>
                  </a:lnTo>
                  <a:lnTo>
                    <a:pt x="722091" y="1183639"/>
                  </a:lnTo>
                  <a:lnTo>
                    <a:pt x="763276" y="1191259"/>
                  </a:lnTo>
                  <a:lnTo>
                    <a:pt x="846337" y="1203959"/>
                  </a:lnTo>
                  <a:lnTo>
                    <a:pt x="929980" y="1209039"/>
                  </a:lnTo>
                  <a:lnTo>
                    <a:pt x="1013797" y="1209039"/>
                  </a:lnTo>
                  <a:lnTo>
                    <a:pt x="1055643" y="1206499"/>
                  </a:lnTo>
                  <a:lnTo>
                    <a:pt x="1138954" y="1196339"/>
                  </a:lnTo>
                  <a:lnTo>
                    <a:pt x="1180318" y="1188720"/>
                  </a:lnTo>
                  <a:lnTo>
                    <a:pt x="1221419" y="1179830"/>
                  </a:lnTo>
                  <a:lnTo>
                    <a:pt x="1262207" y="1169670"/>
                  </a:lnTo>
                  <a:lnTo>
                    <a:pt x="1302629" y="1158239"/>
                  </a:lnTo>
                  <a:lnTo>
                    <a:pt x="1342636" y="1144270"/>
                  </a:lnTo>
                  <a:lnTo>
                    <a:pt x="1382176" y="1129030"/>
                  </a:lnTo>
                  <a:lnTo>
                    <a:pt x="1421199" y="1112520"/>
                  </a:lnTo>
                  <a:lnTo>
                    <a:pt x="1451412" y="1098549"/>
                  </a:lnTo>
                  <a:lnTo>
                    <a:pt x="971189" y="1098549"/>
                  </a:lnTo>
                  <a:lnTo>
                    <a:pt x="923306" y="1096009"/>
                  </a:lnTo>
                  <a:lnTo>
                    <a:pt x="876955" y="1089659"/>
                  </a:lnTo>
                  <a:lnTo>
                    <a:pt x="832314" y="1079499"/>
                  </a:lnTo>
                  <a:lnTo>
                    <a:pt x="789560" y="1065530"/>
                  </a:lnTo>
                  <a:lnTo>
                    <a:pt x="748870" y="1047749"/>
                  </a:lnTo>
                  <a:lnTo>
                    <a:pt x="710419" y="1026159"/>
                  </a:lnTo>
                  <a:lnTo>
                    <a:pt x="674386" y="1002029"/>
                  </a:lnTo>
                  <a:lnTo>
                    <a:pt x="662226" y="991869"/>
                  </a:lnTo>
                  <a:lnTo>
                    <a:pt x="513113" y="991869"/>
                  </a:lnTo>
                  <a:lnTo>
                    <a:pt x="466107" y="969009"/>
                  </a:lnTo>
                  <a:lnTo>
                    <a:pt x="423143" y="943609"/>
                  </a:lnTo>
                  <a:lnTo>
                    <a:pt x="383250" y="915669"/>
                  </a:lnTo>
                  <a:lnTo>
                    <a:pt x="345460" y="886459"/>
                  </a:lnTo>
                  <a:lnTo>
                    <a:pt x="303939" y="849629"/>
                  </a:lnTo>
                  <a:lnTo>
                    <a:pt x="264480" y="812799"/>
                  </a:lnTo>
                  <a:lnTo>
                    <a:pt x="227176" y="772159"/>
                  </a:lnTo>
                  <a:lnTo>
                    <a:pt x="192121" y="730249"/>
                  </a:lnTo>
                  <a:lnTo>
                    <a:pt x="159412" y="687069"/>
                  </a:lnTo>
                  <a:lnTo>
                    <a:pt x="129141" y="641349"/>
                  </a:lnTo>
                  <a:lnTo>
                    <a:pt x="116919" y="609599"/>
                  </a:lnTo>
                  <a:lnTo>
                    <a:pt x="118088" y="593089"/>
                  </a:lnTo>
                  <a:lnTo>
                    <a:pt x="147979" y="537209"/>
                  </a:lnTo>
                  <a:lnTo>
                    <a:pt x="175576" y="499109"/>
                  </a:lnTo>
                  <a:lnTo>
                    <a:pt x="207258" y="459739"/>
                  </a:lnTo>
                  <a:lnTo>
                    <a:pt x="242403" y="420369"/>
                  </a:lnTo>
                  <a:lnTo>
                    <a:pt x="280389" y="383539"/>
                  </a:lnTo>
                  <a:lnTo>
                    <a:pt x="320594" y="346709"/>
                  </a:lnTo>
                  <a:lnTo>
                    <a:pt x="362396" y="312419"/>
                  </a:lnTo>
                  <a:lnTo>
                    <a:pt x="405172" y="281939"/>
                  </a:lnTo>
                  <a:lnTo>
                    <a:pt x="448301" y="253999"/>
                  </a:lnTo>
                  <a:lnTo>
                    <a:pt x="491161" y="228599"/>
                  </a:lnTo>
                  <a:lnTo>
                    <a:pt x="533128" y="209549"/>
                  </a:lnTo>
                  <a:lnTo>
                    <a:pt x="695260" y="209549"/>
                  </a:lnTo>
                  <a:lnTo>
                    <a:pt x="711499" y="198119"/>
                  </a:lnTo>
                  <a:lnTo>
                    <a:pt x="749966" y="176529"/>
                  </a:lnTo>
                  <a:lnTo>
                    <a:pt x="790634" y="158749"/>
                  </a:lnTo>
                  <a:lnTo>
                    <a:pt x="833319" y="143509"/>
                  </a:lnTo>
                  <a:lnTo>
                    <a:pt x="877839" y="133349"/>
                  </a:lnTo>
                  <a:lnTo>
                    <a:pt x="924008" y="126999"/>
                  </a:lnTo>
                  <a:lnTo>
                    <a:pt x="971646" y="124459"/>
                  </a:lnTo>
                  <a:lnTo>
                    <a:pt x="1474850" y="124459"/>
                  </a:lnTo>
                  <a:lnTo>
                    <a:pt x="1446062" y="110489"/>
                  </a:lnTo>
                  <a:lnTo>
                    <a:pt x="1403146" y="90169"/>
                  </a:lnTo>
                  <a:lnTo>
                    <a:pt x="1314185" y="57149"/>
                  </a:lnTo>
                  <a:lnTo>
                    <a:pt x="1221057" y="31749"/>
                  </a:lnTo>
                  <a:lnTo>
                    <a:pt x="1172931" y="21589"/>
                  </a:lnTo>
                  <a:lnTo>
                    <a:pt x="1123765" y="13969"/>
                  </a:lnTo>
                  <a:lnTo>
                    <a:pt x="1073560" y="7619"/>
                  </a:lnTo>
                  <a:lnTo>
                    <a:pt x="1022316" y="2539"/>
                  </a:lnTo>
                  <a:lnTo>
                    <a:pt x="970033" y="0"/>
                  </a:lnTo>
                  <a:close/>
                </a:path>
                <a:path w="1934210" h="1209039">
                  <a:moveTo>
                    <a:pt x="1474850" y="124459"/>
                  </a:moveTo>
                  <a:lnTo>
                    <a:pt x="971646" y="124459"/>
                  </a:lnTo>
                  <a:lnTo>
                    <a:pt x="1018814" y="125729"/>
                  </a:lnTo>
                  <a:lnTo>
                    <a:pt x="1064687" y="132079"/>
                  </a:lnTo>
                  <a:lnTo>
                    <a:pt x="1109065" y="142239"/>
                  </a:lnTo>
                  <a:lnTo>
                    <a:pt x="1151746" y="157479"/>
                  </a:lnTo>
                  <a:lnTo>
                    <a:pt x="1192531" y="175259"/>
                  </a:lnTo>
                  <a:lnTo>
                    <a:pt x="1231217" y="196849"/>
                  </a:lnTo>
                  <a:lnTo>
                    <a:pt x="1267605" y="220979"/>
                  </a:lnTo>
                  <a:lnTo>
                    <a:pt x="1301494" y="250189"/>
                  </a:lnTo>
                  <a:lnTo>
                    <a:pt x="1332683" y="280669"/>
                  </a:lnTo>
                  <a:lnTo>
                    <a:pt x="1360971" y="314959"/>
                  </a:lnTo>
                  <a:lnTo>
                    <a:pt x="1386158" y="350519"/>
                  </a:lnTo>
                  <a:lnTo>
                    <a:pt x="1408042" y="389889"/>
                  </a:lnTo>
                  <a:lnTo>
                    <a:pt x="1426423" y="430529"/>
                  </a:lnTo>
                  <a:lnTo>
                    <a:pt x="1441100" y="472439"/>
                  </a:lnTo>
                  <a:lnTo>
                    <a:pt x="1451873" y="516889"/>
                  </a:lnTo>
                  <a:lnTo>
                    <a:pt x="1458540" y="562609"/>
                  </a:lnTo>
                  <a:lnTo>
                    <a:pt x="1460839" y="609599"/>
                  </a:lnTo>
                  <a:lnTo>
                    <a:pt x="1460846" y="612139"/>
                  </a:lnTo>
                  <a:lnTo>
                    <a:pt x="1458854" y="657859"/>
                  </a:lnTo>
                  <a:lnTo>
                    <a:pt x="1452548" y="704849"/>
                  </a:lnTo>
                  <a:lnTo>
                    <a:pt x="1442166" y="749299"/>
                  </a:lnTo>
                  <a:lnTo>
                    <a:pt x="1427891" y="792479"/>
                  </a:lnTo>
                  <a:lnTo>
                    <a:pt x="1409905" y="833119"/>
                  </a:lnTo>
                  <a:lnTo>
                    <a:pt x="1388391" y="872489"/>
                  </a:lnTo>
                  <a:lnTo>
                    <a:pt x="1363532" y="908049"/>
                  </a:lnTo>
                  <a:lnTo>
                    <a:pt x="1335512" y="942339"/>
                  </a:lnTo>
                  <a:lnTo>
                    <a:pt x="1304511" y="972819"/>
                  </a:lnTo>
                  <a:lnTo>
                    <a:pt x="1270715" y="1000759"/>
                  </a:lnTo>
                  <a:lnTo>
                    <a:pt x="1234304" y="1026159"/>
                  </a:lnTo>
                  <a:lnTo>
                    <a:pt x="1195463" y="1047749"/>
                  </a:lnTo>
                  <a:lnTo>
                    <a:pt x="1154373" y="1065530"/>
                  </a:lnTo>
                  <a:lnTo>
                    <a:pt x="1111218" y="1079499"/>
                  </a:lnTo>
                  <a:lnTo>
                    <a:pt x="1066181" y="1089659"/>
                  </a:lnTo>
                  <a:lnTo>
                    <a:pt x="1019443" y="1096009"/>
                  </a:lnTo>
                  <a:lnTo>
                    <a:pt x="971189" y="1098549"/>
                  </a:lnTo>
                  <a:lnTo>
                    <a:pt x="1451412" y="1098549"/>
                  </a:lnTo>
                  <a:lnTo>
                    <a:pt x="1497486" y="1075689"/>
                  </a:lnTo>
                  <a:lnTo>
                    <a:pt x="1534648" y="1054099"/>
                  </a:lnTo>
                  <a:lnTo>
                    <a:pt x="1571089" y="1031239"/>
                  </a:lnTo>
                  <a:lnTo>
                    <a:pt x="1606758" y="1007109"/>
                  </a:lnTo>
                  <a:lnTo>
                    <a:pt x="1641602" y="981709"/>
                  </a:lnTo>
                  <a:lnTo>
                    <a:pt x="1655498" y="970279"/>
                  </a:lnTo>
                  <a:lnTo>
                    <a:pt x="1449471" y="970279"/>
                  </a:lnTo>
                  <a:lnTo>
                    <a:pt x="1477138" y="925829"/>
                  </a:lnTo>
                  <a:lnTo>
                    <a:pt x="1501201" y="881379"/>
                  </a:lnTo>
                  <a:lnTo>
                    <a:pt x="1521671" y="838199"/>
                  </a:lnTo>
                  <a:lnTo>
                    <a:pt x="1538557" y="793749"/>
                  </a:lnTo>
                  <a:lnTo>
                    <a:pt x="1551871" y="750569"/>
                  </a:lnTo>
                  <a:lnTo>
                    <a:pt x="1561621" y="706119"/>
                  </a:lnTo>
                  <a:lnTo>
                    <a:pt x="1567817" y="662939"/>
                  </a:lnTo>
                  <a:lnTo>
                    <a:pt x="1570471" y="619759"/>
                  </a:lnTo>
                  <a:lnTo>
                    <a:pt x="1569591" y="576579"/>
                  </a:lnTo>
                  <a:lnTo>
                    <a:pt x="1565188" y="533399"/>
                  </a:lnTo>
                  <a:lnTo>
                    <a:pt x="1557272" y="490219"/>
                  </a:lnTo>
                  <a:lnTo>
                    <a:pt x="1545852" y="447039"/>
                  </a:lnTo>
                  <a:lnTo>
                    <a:pt x="1530939" y="403859"/>
                  </a:lnTo>
                  <a:lnTo>
                    <a:pt x="1512543" y="360679"/>
                  </a:lnTo>
                  <a:lnTo>
                    <a:pt x="1490674" y="317499"/>
                  </a:lnTo>
                  <a:lnTo>
                    <a:pt x="1465341" y="275589"/>
                  </a:lnTo>
                  <a:lnTo>
                    <a:pt x="1436555" y="232409"/>
                  </a:lnTo>
                  <a:lnTo>
                    <a:pt x="1641702" y="232409"/>
                  </a:lnTo>
                  <a:lnTo>
                    <a:pt x="1607287" y="205739"/>
                  </a:lnTo>
                  <a:lnTo>
                    <a:pt x="1568548" y="179069"/>
                  </a:lnTo>
                  <a:lnTo>
                    <a:pt x="1528764" y="153669"/>
                  </a:lnTo>
                  <a:lnTo>
                    <a:pt x="1487935" y="130809"/>
                  </a:lnTo>
                  <a:lnTo>
                    <a:pt x="1474850" y="124459"/>
                  </a:lnTo>
                  <a:close/>
                </a:path>
                <a:path w="1934210" h="1209039">
                  <a:moveTo>
                    <a:pt x="695260" y="209549"/>
                  </a:moveTo>
                  <a:lnTo>
                    <a:pt x="533128" y="209549"/>
                  </a:lnTo>
                  <a:lnTo>
                    <a:pt x="501670" y="250189"/>
                  </a:lnTo>
                  <a:lnTo>
                    <a:pt x="473692" y="292099"/>
                  </a:lnTo>
                  <a:lnTo>
                    <a:pt x="449209" y="334009"/>
                  </a:lnTo>
                  <a:lnTo>
                    <a:pt x="428240" y="377189"/>
                  </a:lnTo>
                  <a:lnTo>
                    <a:pt x="410801" y="420369"/>
                  </a:lnTo>
                  <a:lnTo>
                    <a:pt x="396909" y="463549"/>
                  </a:lnTo>
                  <a:lnTo>
                    <a:pt x="386581" y="507999"/>
                  </a:lnTo>
                  <a:lnTo>
                    <a:pt x="379835" y="551179"/>
                  </a:lnTo>
                  <a:lnTo>
                    <a:pt x="376868" y="593089"/>
                  </a:lnTo>
                  <a:lnTo>
                    <a:pt x="376755" y="601979"/>
                  </a:lnTo>
                  <a:lnTo>
                    <a:pt x="377156" y="640079"/>
                  </a:lnTo>
                  <a:lnTo>
                    <a:pt x="381257" y="685799"/>
                  </a:lnTo>
                  <a:lnTo>
                    <a:pt x="389007" y="730249"/>
                  </a:lnTo>
                  <a:lnTo>
                    <a:pt x="400425" y="774699"/>
                  </a:lnTo>
                  <a:lnTo>
                    <a:pt x="415526" y="817879"/>
                  </a:lnTo>
                  <a:lnTo>
                    <a:pt x="434329" y="862329"/>
                  </a:lnTo>
                  <a:lnTo>
                    <a:pt x="456849" y="906779"/>
                  </a:lnTo>
                  <a:lnTo>
                    <a:pt x="483105" y="949959"/>
                  </a:lnTo>
                  <a:lnTo>
                    <a:pt x="513113" y="991869"/>
                  </a:lnTo>
                  <a:lnTo>
                    <a:pt x="662226" y="991869"/>
                  </a:lnTo>
                  <a:lnTo>
                    <a:pt x="640947" y="974089"/>
                  </a:lnTo>
                  <a:lnTo>
                    <a:pt x="610279" y="943609"/>
                  </a:lnTo>
                  <a:lnTo>
                    <a:pt x="582558" y="909319"/>
                  </a:lnTo>
                  <a:lnTo>
                    <a:pt x="557963" y="873759"/>
                  </a:lnTo>
                  <a:lnTo>
                    <a:pt x="536668" y="835659"/>
                  </a:lnTo>
                  <a:lnTo>
                    <a:pt x="518852" y="793749"/>
                  </a:lnTo>
                  <a:lnTo>
                    <a:pt x="504692" y="751839"/>
                  </a:lnTo>
                  <a:lnTo>
                    <a:pt x="494363" y="707389"/>
                  </a:lnTo>
                  <a:lnTo>
                    <a:pt x="488043" y="660399"/>
                  </a:lnTo>
                  <a:lnTo>
                    <a:pt x="486022" y="614679"/>
                  </a:lnTo>
                  <a:lnTo>
                    <a:pt x="486146" y="607059"/>
                  </a:lnTo>
                  <a:lnTo>
                    <a:pt x="488095" y="565149"/>
                  </a:lnTo>
                  <a:lnTo>
                    <a:pt x="494495" y="518159"/>
                  </a:lnTo>
                  <a:lnTo>
                    <a:pt x="504924" y="473709"/>
                  </a:lnTo>
                  <a:lnTo>
                    <a:pt x="519202" y="431799"/>
                  </a:lnTo>
                  <a:lnTo>
                    <a:pt x="537144" y="391159"/>
                  </a:lnTo>
                  <a:lnTo>
                    <a:pt x="558567" y="351789"/>
                  </a:lnTo>
                  <a:lnTo>
                    <a:pt x="583289" y="316229"/>
                  </a:lnTo>
                  <a:lnTo>
                    <a:pt x="611126" y="281939"/>
                  </a:lnTo>
                  <a:lnTo>
                    <a:pt x="641895" y="251459"/>
                  </a:lnTo>
                  <a:lnTo>
                    <a:pt x="675414" y="223519"/>
                  </a:lnTo>
                  <a:lnTo>
                    <a:pt x="695260" y="209549"/>
                  </a:lnTo>
                  <a:close/>
                </a:path>
                <a:path w="1934210" h="1209039">
                  <a:moveTo>
                    <a:pt x="1641702" y="232409"/>
                  </a:moveTo>
                  <a:lnTo>
                    <a:pt x="1436555" y="232409"/>
                  </a:lnTo>
                  <a:lnTo>
                    <a:pt x="1484826" y="255269"/>
                  </a:lnTo>
                  <a:lnTo>
                    <a:pt x="1529326" y="281939"/>
                  </a:lnTo>
                  <a:lnTo>
                    <a:pt x="1571058" y="312419"/>
                  </a:lnTo>
                  <a:lnTo>
                    <a:pt x="1611028" y="345439"/>
                  </a:lnTo>
                  <a:lnTo>
                    <a:pt x="1648926" y="378459"/>
                  </a:lnTo>
                  <a:lnTo>
                    <a:pt x="1684573" y="415289"/>
                  </a:lnTo>
                  <a:lnTo>
                    <a:pt x="1718071" y="453389"/>
                  </a:lnTo>
                  <a:lnTo>
                    <a:pt x="1749527" y="492759"/>
                  </a:lnTo>
                  <a:lnTo>
                    <a:pt x="1779042" y="533399"/>
                  </a:lnTo>
                  <a:lnTo>
                    <a:pt x="1806722" y="576579"/>
                  </a:lnTo>
                  <a:lnTo>
                    <a:pt x="1817142" y="601979"/>
                  </a:lnTo>
                  <a:lnTo>
                    <a:pt x="1816463" y="614679"/>
                  </a:lnTo>
                  <a:lnTo>
                    <a:pt x="1783877" y="670559"/>
                  </a:lnTo>
                  <a:lnTo>
                    <a:pt x="1755693" y="709929"/>
                  </a:lnTo>
                  <a:lnTo>
                    <a:pt x="1725851" y="748029"/>
                  </a:lnTo>
                  <a:lnTo>
                    <a:pt x="1694335" y="784859"/>
                  </a:lnTo>
                  <a:lnTo>
                    <a:pt x="1661129" y="819149"/>
                  </a:lnTo>
                  <a:lnTo>
                    <a:pt x="1626218" y="852169"/>
                  </a:lnTo>
                  <a:lnTo>
                    <a:pt x="1589586" y="883919"/>
                  </a:lnTo>
                  <a:lnTo>
                    <a:pt x="1551218" y="913129"/>
                  </a:lnTo>
                  <a:lnTo>
                    <a:pt x="1511096" y="941069"/>
                  </a:lnTo>
                  <a:lnTo>
                    <a:pt x="1469207" y="966469"/>
                  </a:lnTo>
                  <a:lnTo>
                    <a:pt x="1465676" y="969009"/>
                  </a:lnTo>
                  <a:lnTo>
                    <a:pt x="1460685" y="969009"/>
                  </a:lnTo>
                  <a:lnTo>
                    <a:pt x="1449471" y="970279"/>
                  </a:lnTo>
                  <a:lnTo>
                    <a:pt x="1655498" y="970279"/>
                  </a:lnTo>
                  <a:lnTo>
                    <a:pt x="1708614" y="924559"/>
                  </a:lnTo>
                  <a:lnTo>
                    <a:pt x="1740681" y="894079"/>
                  </a:lnTo>
                  <a:lnTo>
                    <a:pt x="1771719" y="862329"/>
                  </a:lnTo>
                  <a:lnTo>
                    <a:pt x="1801679" y="829309"/>
                  </a:lnTo>
                  <a:lnTo>
                    <a:pt x="1830508" y="793749"/>
                  </a:lnTo>
                  <a:lnTo>
                    <a:pt x="1858157" y="756919"/>
                  </a:lnTo>
                  <a:lnTo>
                    <a:pt x="1884573" y="718819"/>
                  </a:lnTo>
                  <a:lnTo>
                    <a:pt x="1909706" y="679449"/>
                  </a:lnTo>
                  <a:lnTo>
                    <a:pt x="1927900" y="641349"/>
                  </a:lnTo>
                  <a:lnTo>
                    <a:pt x="1933973" y="604519"/>
                  </a:lnTo>
                  <a:lnTo>
                    <a:pt x="1927687" y="568959"/>
                  </a:lnTo>
                  <a:lnTo>
                    <a:pt x="1908805" y="530859"/>
                  </a:lnTo>
                  <a:lnTo>
                    <a:pt x="1879499" y="487679"/>
                  </a:lnTo>
                  <a:lnTo>
                    <a:pt x="1849143" y="445769"/>
                  </a:lnTo>
                  <a:lnTo>
                    <a:pt x="1817737" y="406399"/>
                  </a:lnTo>
                  <a:lnTo>
                    <a:pt x="1785282" y="368299"/>
                  </a:lnTo>
                  <a:lnTo>
                    <a:pt x="1751778" y="331469"/>
                  </a:lnTo>
                  <a:lnTo>
                    <a:pt x="1717226" y="297179"/>
                  </a:lnTo>
                  <a:lnTo>
                    <a:pt x="1681626" y="265429"/>
                  </a:lnTo>
                  <a:lnTo>
                    <a:pt x="1644980" y="234949"/>
                  </a:lnTo>
                  <a:lnTo>
                    <a:pt x="1641702" y="232409"/>
                  </a:lnTo>
                  <a:close/>
                </a:path>
              </a:pathLst>
            </a:custGeom>
            <a:solidFill>
              <a:srgbClr val="939598"/>
            </a:solidFill>
          </p:spPr>
          <p:txBody>
            <a:bodyPr wrap="square" lIns="0" tIns="0" rIns="0" bIns="0" rtlCol="0"/>
            <a:lstStyle/>
            <a:p>
              <a:endParaRPr dirty="0"/>
            </a:p>
          </p:txBody>
        </p:sp>
        <p:sp>
          <p:nvSpPr>
            <p:cNvPr id="10" name="object 10"/>
            <p:cNvSpPr/>
            <p:nvPr/>
          </p:nvSpPr>
          <p:spPr>
            <a:xfrm>
              <a:off x="2178966" y="2153123"/>
              <a:ext cx="529590" cy="529590"/>
            </a:xfrm>
            <a:custGeom>
              <a:avLst/>
              <a:gdLst/>
              <a:ahLst/>
              <a:cxnLst/>
              <a:rect l="l" t="t" r="r" b="b"/>
              <a:pathLst>
                <a:path w="529589" h="529589">
                  <a:moveTo>
                    <a:pt x="262572" y="0"/>
                  </a:moveTo>
                  <a:lnTo>
                    <a:pt x="215916" y="4651"/>
                  </a:lnTo>
                  <a:lnTo>
                    <a:pt x="171764" y="17406"/>
                  </a:lnTo>
                  <a:lnTo>
                    <a:pt x="130916" y="37455"/>
                  </a:lnTo>
                  <a:lnTo>
                    <a:pt x="94172" y="63989"/>
                  </a:lnTo>
                  <a:lnTo>
                    <a:pt x="62331" y="96198"/>
                  </a:lnTo>
                  <a:lnTo>
                    <a:pt x="36194" y="133274"/>
                  </a:lnTo>
                  <a:lnTo>
                    <a:pt x="16560" y="174407"/>
                  </a:lnTo>
                  <a:lnTo>
                    <a:pt x="4228" y="218788"/>
                  </a:lnTo>
                  <a:lnTo>
                    <a:pt x="0" y="265607"/>
                  </a:lnTo>
                  <a:lnTo>
                    <a:pt x="4351" y="313487"/>
                  </a:lnTo>
                  <a:lnTo>
                    <a:pt x="16743" y="358388"/>
                  </a:lnTo>
                  <a:lnTo>
                    <a:pt x="36454" y="399596"/>
                  </a:lnTo>
                  <a:lnTo>
                    <a:pt x="62757" y="436398"/>
                  </a:lnTo>
                  <a:lnTo>
                    <a:pt x="94930" y="468082"/>
                  </a:lnTo>
                  <a:lnTo>
                    <a:pt x="132248" y="493933"/>
                  </a:lnTo>
                  <a:lnTo>
                    <a:pt x="173987" y="513238"/>
                  </a:lnTo>
                  <a:lnTo>
                    <a:pt x="219422" y="525285"/>
                  </a:lnTo>
                  <a:lnTo>
                    <a:pt x="267830" y="529361"/>
                  </a:lnTo>
                  <a:lnTo>
                    <a:pt x="315291" y="525032"/>
                  </a:lnTo>
                  <a:lnTo>
                    <a:pt x="359796" y="512807"/>
                  </a:lnTo>
                  <a:lnTo>
                    <a:pt x="400640" y="493395"/>
                  </a:lnTo>
                  <a:lnTo>
                    <a:pt x="437118" y="467508"/>
                  </a:lnTo>
                  <a:lnTo>
                    <a:pt x="468524" y="435855"/>
                  </a:lnTo>
                  <a:lnTo>
                    <a:pt x="494154" y="399147"/>
                  </a:lnTo>
                  <a:lnTo>
                    <a:pt x="513303" y="358095"/>
                  </a:lnTo>
                  <a:lnTo>
                    <a:pt x="525265" y="313408"/>
                  </a:lnTo>
                  <a:lnTo>
                    <a:pt x="529336" y="265798"/>
                  </a:lnTo>
                  <a:lnTo>
                    <a:pt x="524899" y="218043"/>
                  </a:lnTo>
                  <a:lnTo>
                    <a:pt x="512332" y="173021"/>
                  </a:lnTo>
                  <a:lnTo>
                    <a:pt x="492418" y="131513"/>
                  </a:lnTo>
                  <a:lnTo>
                    <a:pt x="465943" y="94300"/>
                  </a:lnTo>
                  <a:lnTo>
                    <a:pt x="433689" y="62164"/>
                  </a:lnTo>
                  <a:lnTo>
                    <a:pt x="396441" y="35885"/>
                  </a:lnTo>
                  <a:lnTo>
                    <a:pt x="354983" y="16243"/>
                  </a:lnTo>
                  <a:lnTo>
                    <a:pt x="310098" y="4021"/>
                  </a:lnTo>
                  <a:lnTo>
                    <a:pt x="262572" y="0"/>
                  </a:lnTo>
                  <a:close/>
                </a:path>
              </a:pathLst>
            </a:custGeom>
            <a:solidFill>
              <a:srgbClr val="F58220"/>
            </a:solidFill>
          </p:spPr>
          <p:txBody>
            <a:bodyPr wrap="square" lIns="0" tIns="0" rIns="0" bIns="0" rtlCol="0"/>
            <a:lstStyle/>
            <a:p>
              <a:endParaRPr dirty="0"/>
            </a:p>
          </p:txBody>
        </p:sp>
      </p:grpSp>
      <p:grpSp>
        <p:nvGrpSpPr>
          <p:cNvPr id="19" name="Group 18">
            <a:extLst>
              <a:ext uri="{FF2B5EF4-FFF2-40B4-BE49-F238E27FC236}">
                <a16:creationId xmlns:a16="http://schemas.microsoft.com/office/drawing/2014/main" id="{12F72712-C0AA-1842-8F37-4F3A3650E56E}"/>
              </a:ext>
            </a:extLst>
          </p:cNvPr>
          <p:cNvGrpSpPr/>
          <p:nvPr/>
        </p:nvGrpSpPr>
        <p:grpSpPr>
          <a:xfrm>
            <a:off x="5486250" y="1816038"/>
            <a:ext cx="1209040" cy="1209675"/>
            <a:chOff x="5486250" y="1816038"/>
            <a:chExt cx="1209040" cy="1209675"/>
          </a:xfrm>
        </p:grpSpPr>
        <p:sp>
          <p:nvSpPr>
            <p:cNvPr id="11" name="object 11"/>
            <p:cNvSpPr/>
            <p:nvPr/>
          </p:nvSpPr>
          <p:spPr>
            <a:xfrm>
              <a:off x="5486250" y="1816038"/>
              <a:ext cx="1209040" cy="1209675"/>
            </a:xfrm>
            <a:custGeom>
              <a:avLst/>
              <a:gdLst/>
              <a:ahLst/>
              <a:cxnLst/>
              <a:rect l="l" t="t" r="r" b="b"/>
              <a:pathLst>
                <a:path w="1209040" h="1209675">
                  <a:moveTo>
                    <a:pt x="627298" y="0"/>
                  </a:moveTo>
                  <a:lnTo>
                    <a:pt x="575699" y="335"/>
                  </a:lnTo>
                  <a:lnTo>
                    <a:pt x="523764" y="5481"/>
                  </a:lnTo>
                  <a:lnTo>
                    <a:pt x="472298" y="14939"/>
                  </a:lnTo>
                  <a:lnTo>
                    <a:pt x="422828" y="28038"/>
                  </a:lnTo>
                  <a:lnTo>
                    <a:pt x="375389" y="44806"/>
                  </a:lnTo>
                  <a:lnTo>
                    <a:pt x="329933" y="65316"/>
                  </a:lnTo>
                  <a:lnTo>
                    <a:pt x="286746" y="89454"/>
                  </a:lnTo>
                  <a:lnTo>
                    <a:pt x="245613" y="117388"/>
                  </a:lnTo>
                  <a:lnTo>
                    <a:pt x="206654" y="149097"/>
                  </a:lnTo>
                  <a:lnTo>
                    <a:pt x="169903" y="184607"/>
                  </a:lnTo>
                  <a:lnTo>
                    <a:pt x="135398" y="223947"/>
                  </a:lnTo>
                  <a:lnTo>
                    <a:pt x="105492" y="263783"/>
                  </a:lnTo>
                  <a:lnTo>
                    <a:pt x="79263" y="304793"/>
                  </a:lnTo>
                  <a:lnTo>
                    <a:pt x="56725" y="346955"/>
                  </a:lnTo>
                  <a:lnTo>
                    <a:pt x="37897" y="390249"/>
                  </a:lnTo>
                  <a:lnTo>
                    <a:pt x="22796" y="434654"/>
                  </a:lnTo>
                  <a:lnTo>
                    <a:pt x="11439" y="480149"/>
                  </a:lnTo>
                  <a:lnTo>
                    <a:pt x="3842" y="526713"/>
                  </a:lnTo>
                  <a:lnTo>
                    <a:pt x="23" y="574325"/>
                  </a:lnTo>
                  <a:lnTo>
                    <a:pt x="0" y="622965"/>
                  </a:lnTo>
                  <a:lnTo>
                    <a:pt x="3788" y="672612"/>
                  </a:lnTo>
                  <a:lnTo>
                    <a:pt x="11590" y="723580"/>
                  </a:lnTo>
                  <a:lnTo>
                    <a:pt x="23186" y="772669"/>
                  </a:lnTo>
                  <a:lnTo>
                    <a:pt x="38561" y="819859"/>
                  </a:lnTo>
                  <a:lnTo>
                    <a:pt x="57701" y="865130"/>
                  </a:lnTo>
                  <a:lnTo>
                    <a:pt x="80592" y="908461"/>
                  </a:lnTo>
                  <a:lnTo>
                    <a:pt x="107220" y="949833"/>
                  </a:lnTo>
                  <a:lnTo>
                    <a:pt x="137572" y="989226"/>
                  </a:lnTo>
                  <a:lnTo>
                    <a:pt x="171632" y="1026620"/>
                  </a:lnTo>
                  <a:lnTo>
                    <a:pt x="209388" y="1061994"/>
                  </a:lnTo>
                  <a:lnTo>
                    <a:pt x="249238" y="1093909"/>
                  </a:lnTo>
                  <a:lnTo>
                    <a:pt x="290720" y="1121939"/>
                  </a:lnTo>
                  <a:lnTo>
                    <a:pt x="333807" y="1146088"/>
                  </a:lnTo>
                  <a:lnTo>
                    <a:pt x="378469" y="1166355"/>
                  </a:lnTo>
                  <a:lnTo>
                    <a:pt x="424680" y="1182743"/>
                  </a:lnTo>
                  <a:lnTo>
                    <a:pt x="472410" y="1195252"/>
                  </a:lnTo>
                  <a:lnTo>
                    <a:pt x="521631" y="1203884"/>
                  </a:lnTo>
                  <a:lnTo>
                    <a:pt x="572316" y="1208641"/>
                  </a:lnTo>
                  <a:lnTo>
                    <a:pt x="624377" y="1209375"/>
                  </a:lnTo>
                  <a:lnTo>
                    <a:pt x="675281" y="1205828"/>
                  </a:lnTo>
                  <a:lnTo>
                    <a:pt x="725015" y="1198036"/>
                  </a:lnTo>
                  <a:lnTo>
                    <a:pt x="773568" y="1186034"/>
                  </a:lnTo>
                  <a:lnTo>
                    <a:pt x="820926" y="1169856"/>
                  </a:lnTo>
                  <a:lnTo>
                    <a:pt x="867076" y="1149539"/>
                  </a:lnTo>
                  <a:lnTo>
                    <a:pt x="871255" y="1147268"/>
                  </a:lnTo>
                  <a:lnTo>
                    <a:pt x="615480" y="1147268"/>
                  </a:lnTo>
                  <a:lnTo>
                    <a:pt x="566164" y="1145575"/>
                  </a:lnTo>
                  <a:lnTo>
                    <a:pt x="515725" y="1139629"/>
                  </a:lnTo>
                  <a:lnTo>
                    <a:pt x="467483" y="1129714"/>
                  </a:lnTo>
                  <a:lnTo>
                    <a:pt x="421069" y="1115651"/>
                  </a:lnTo>
                  <a:lnTo>
                    <a:pt x="376661" y="1097651"/>
                  </a:lnTo>
                  <a:lnTo>
                    <a:pt x="334436" y="1075924"/>
                  </a:lnTo>
                  <a:lnTo>
                    <a:pt x="294570" y="1050679"/>
                  </a:lnTo>
                  <a:lnTo>
                    <a:pt x="257242" y="1022125"/>
                  </a:lnTo>
                  <a:lnTo>
                    <a:pt x="222628" y="990473"/>
                  </a:lnTo>
                  <a:lnTo>
                    <a:pt x="190906" y="955932"/>
                  </a:lnTo>
                  <a:lnTo>
                    <a:pt x="162253" y="918711"/>
                  </a:lnTo>
                  <a:lnTo>
                    <a:pt x="136847" y="879021"/>
                  </a:lnTo>
                  <a:lnTo>
                    <a:pt x="114865" y="837071"/>
                  </a:lnTo>
                  <a:lnTo>
                    <a:pt x="96483" y="793070"/>
                  </a:lnTo>
                  <a:lnTo>
                    <a:pt x="81880" y="747228"/>
                  </a:lnTo>
                  <a:lnTo>
                    <a:pt x="71232" y="699756"/>
                  </a:lnTo>
                  <a:lnTo>
                    <a:pt x="64717" y="650862"/>
                  </a:lnTo>
                  <a:lnTo>
                    <a:pt x="62512" y="600756"/>
                  </a:lnTo>
                  <a:lnTo>
                    <a:pt x="62183" y="580577"/>
                  </a:lnTo>
                  <a:lnTo>
                    <a:pt x="63241" y="559128"/>
                  </a:lnTo>
                  <a:lnTo>
                    <a:pt x="69561" y="514472"/>
                  </a:lnTo>
                  <a:lnTo>
                    <a:pt x="81302" y="465460"/>
                  </a:lnTo>
                  <a:lnTo>
                    <a:pt x="96006" y="419071"/>
                  </a:lnTo>
                  <a:lnTo>
                    <a:pt x="113676" y="375315"/>
                  </a:lnTo>
                  <a:lnTo>
                    <a:pt x="134315" y="334198"/>
                  </a:lnTo>
                  <a:lnTo>
                    <a:pt x="157926" y="295730"/>
                  </a:lnTo>
                  <a:lnTo>
                    <a:pt x="184512" y="259918"/>
                  </a:lnTo>
                  <a:lnTo>
                    <a:pt x="214076" y="226771"/>
                  </a:lnTo>
                  <a:lnTo>
                    <a:pt x="246620" y="196296"/>
                  </a:lnTo>
                  <a:lnTo>
                    <a:pt x="282148" y="168502"/>
                  </a:lnTo>
                  <a:lnTo>
                    <a:pt x="320662" y="143397"/>
                  </a:lnTo>
                  <a:lnTo>
                    <a:pt x="362166" y="120989"/>
                  </a:lnTo>
                  <a:lnTo>
                    <a:pt x="406663" y="101287"/>
                  </a:lnTo>
                  <a:lnTo>
                    <a:pt x="454155" y="84297"/>
                  </a:lnTo>
                  <a:lnTo>
                    <a:pt x="499123" y="72478"/>
                  </a:lnTo>
                  <a:lnTo>
                    <a:pt x="544800" y="65316"/>
                  </a:lnTo>
                  <a:lnTo>
                    <a:pt x="591074" y="62561"/>
                  </a:lnTo>
                  <a:lnTo>
                    <a:pt x="806000" y="62561"/>
                  </a:lnTo>
                  <a:lnTo>
                    <a:pt x="806633" y="52816"/>
                  </a:lnTo>
                  <a:lnTo>
                    <a:pt x="729420" y="13218"/>
                  </a:lnTo>
                  <a:lnTo>
                    <a:pt x="678543" y="4339"/>
                  </a:lnTo>
                  <a:lnTo>
                    <a:pt x="627298" y="0"/>
                  </a:lnTo>
                  <a:close/>
                </a:path>
                <a:path w="1209040" h="1209675">
                  <a:moveTo>
                    <a:pt x="1154446" y="402648"/>
                  </a:moveTo>
                  <a:lnTo>
                    <a:pt x="1122012" y="424318"/>
                  </a:lnTo>
                  <a:lnTo>
                    <a:pt x="1120711" y="431952"/>
                  </a:lnTo>
                  <a:lnTo>
                    <a:pt x="1121263" y="439784"/>
                  </a:lnTo>
                  <a:lnTo>
                    <a:pt x="1123191" y="447848"/>
                  </a:lnTo>
                  <a:lnTo>
                    <a:pt x="1136294" y="499993"/>
                  </a:lnTo>
                  <a:lnTo>
                    <a:pt x="1144309" y="552664"/>
                  </a:lnTo>
                  <a:lnTo>
                    <a:pt x="1146931" y="605835"/>
                  </a:lnTo>
                  <a:lnTo>
                    <a:pt x="1143854" y="659480"/>
                  </a:lnTo>
                  <a:lnTo>
                    <a:pt x="1136061" y="710324"/>
                  </a:lnTo>
                  <a:lnTo>
                    <a:pt x="1124251" y="759181"/>
                  </a:lnTo>
                  <a:lnTo>
                    <a:pt x="1108377" y="806002"/>
                  </a:lnTo>
                  <a:lnTo>
                    <a:pt x="1088393" y="850736"/>
                  </a:lnTo>
                  <a:lnTo>
                    <a:pt x="1064251" y="893334"/>
                  </a:lnTo>
                  <a:lnTo>
                    <a:pt x="1035905" y="933747"/>
                  </a:lnTo>
                  <a:lnTo>
                    <a:pt x="1003306" y="971924"/>
                  </a:lnTo>
                  <a:lnTo>
                    <a:pt x="966409" y="1007816"/>
                  </a:lnTo>
                  <a:lnTo>
                    <a:pt x="927025" y="1040110"/>
                  </a:lnTo>
                  <a:lnTo>
                    <a:pt x="886308" y="1068160"/>
                  </a:lnTo>
                  <a:lnTo>
                    <a:pt x="844284" y="1091965"/>
                  </a:lnTo>
                  <a:lnTo>
                    <a:pt x="800980" y="1111523"/>
                  </a:lnTo>
                  <a:lnTo>
                    <a:pt x="756421" y="1126834"/>
                  </a:lnTo>
                  <a:lnTo>
                    <a:pt x="710634" y="1137896"/>
                  </a:lnTo>
                  <a:lnTo>
                    <a:pt x="663645" y="1144707"/>
                  </a:lnTo>
                  <a:lnTo>
                    <a:pt x="615480" y="1147268"/>
                  </a:lnTo>
                  <a:lnTo>
                    <a:pt x="871255" y="1147268"/>
                  </a:lnTo>
                  <a:lnTo>
                    <a:pt x="912006" y="1125118"/>
                  </a:lnTo>
                  <a:lnTo>
                    <a:pt x="955703" y="1096627"/>
                  </a:lnTo>
                  <a:lnTo>
                    <a:pt x="996146" y="1065394"/>
                  </a:lnTo>
                  <a:lnTo>
                    <a:pt x="1033296" y="1031340"/>
                  </a:lnTo>
                  <a:lnTo>
                    <a:pt x="1067149" y="994494"/>
                  </a:lnTo>
                  <a:lnTo>
                    <a:pt x="1097703" y="954883"/>
                  </a:lnTo>
                  <a:lnTo>
                    <a:pt x="1124953" y="912536"/>
                  </a:lnTo>
                  <a:lnTo>
                    <a:pt x="1148896" y="867481"/>
                  </a:lnTo>
                  <a:lnTo>
                    <a:pt x="1168973" y="821183"/>
                  </a:lnTo>
                  <a:lnTo>
                    <a:pt x="1185038" y="774180"/>
                  </a:lnTo>
                  <a:lnTo>
                    <a:pt x="1197069" y="726484"/>
                  </a:lnTo>
                  <a:lnTo>
                    <a:pt x="1205043" y="678105"/>
                  </a:lnTo>
                  <a:lnTo>
                    <a:pt x="1208939" y="629051"/>
                  </a:lnTo>
                  <a:lnTo>
                    <a:pt x="1208734" y="579334"/>
                  </a:lnTo>
                  <a:lnTo>
                    <a:pt x="1204407" y="528963"/>
                  </a:lnTo>
                  <a:lnTo>
                    <a:pt x="1195500" y="476916"/>
                  </a:lnTo>
                  <a:lnTo>
                    <a:pt x="1181687" y="425927"/>
                  </a:lnTo>
                  <a:lnTo>
                    <a:pt x="1164065" y="405019"/>
                  </a:lnTo>
                  <a:lnTo>
                    <a:pt x="1154446" y="402648"/>
                  </a:lnTo>
                  <a:close/>
                </a:path>
                <a:path w="1209040" h="1209675">
                  <a:moveTo>
                    <a:pt x="806000" y="62561"/>
                  </a:moveTo>
                  <a:lnTo>
                    <a:pt x="591074" y="62561"/>
                  </a:lnTo>
                  <a:lnTo>
                    <a:pt x="637835" y="63965"/>
                  </a:lnTo>
                  <a:lnTo>
                    <a:pt x="670150" y="67154"/>
                  </a:lnTo>
                  <a:lnTo>
                    <a:pt x="702102" y="72018"/>
                  </a:lnTo>
                  <a:lnTo>
                    <a:pt x="733727" y="78590"/>
                  </a:lnTo>
                  <a:lnTo>
                    <a:pt x="765064" y="86901"/>
                  </a:lnTo>
                  <a:lnTo>
                    <a:pt x="778901" y="88470"/>
                  </a:lnTo>
                  <a:lnTo>
                    <a:pt x="790853" y="84998"/>
                  </a:lnTo>
                  <a:lnTo>
                    <a:pt x="800102" y="77041"/>
                  </a:lnTo>
                  <a:lnTo>
                    <a:pt x="805831" y="65159"/>
                  </a:lnTo>
                  <a:lnTo>
                    <a:pt x="806000" y="62561"/>
                  </a:lnTo>
                  <a:close/>
                </a:path>
              </a:pathLst>
            </a:custGeom>
            <a:solidFill>
              <a:srgbClr val="939598"/>
            </a:solidFill>
          </p:spPr>
          <p:txBody>
            <a:bodyPr wrap="square" lIns="0" tIns="0" rIns="0" bIns="0" rtlCol="0"/>
            <a:lstStyle/>
            <a:p>
              <a:endParaRPr dirty="0"/>
            </a:p>
          </p:txBody>
        </p:sp>
        <p:sp>
          <p:nvSpPr>
            <p:cNvPr id="12" name="object 12"/>
            <p:cNvSpPr/>
            <p:nvPr/>
          </p:nvSpPr>
          <p:spPr>
            <a:xfrm>
              <a:off x="5670822" y="1996153"/>
              <a:ext cx="843280" cy="845819"/>
            </a:xfrm>
            <a:custGeom>
              <a:avLst/>
              <a:gdLst/>
              <a:ahLst/>
              <a:cxnLst/>
              <a:rect l="l" t="t" r="r" b="b"/>
              <a:pathLst>
                <a:path w="843279" h="845819">
                  <a:moveTo>
                    <a:pt x="423456" y="0"/>
                  </a:moveTo>
                  <a:lnTo>
                    <a:pt x="376482" y="2534"/>
                  </a:lnTo>
                  <a:lnTo>
                    <a:pt x="305570" y="16745"/>
                  </a:lnTo>
                  <a:lnTo>
                    <a:pt x="260455" y="32442"/>
                  </a:lnTo>
                  <a:lnTo>
                    <a:pt x="218099" y="52724"/>
                  </a:lnTo>
                  <a:lnTo>
                    <a:pt x="178745" y="77259"/>
                  </a:lnTo>
                  <a:lnTo>
                    <a:pt x="142638" y="105713"/>
                  </a:lnTo>
                  <a:lnTo>
                    <a:pt x="110023" y="137752"/>
                  </a:lnTo>
                  <a:lnTo>
                    <a:pt x="81143" y="173044"/>
                  </a:lnTo>
                  <a:lnTo>
                    <a:pt x="56243" y="211256"/>
                  </a:lnTo>
                  <a:lnTo>
                    <a:pt x="35568" y="252053"/>
                  </a:lnTo>
                  <a:lnTo>
                    <a:pt x="19361" y="295104"/>
                  </a:lnTo>
                  <a:lnTo>
                    <a:pt x="7868" y="340074"/>
                  </a:lnTo>
                  <a:lnTo>
                    <a:pt x="1333" y="386630"/>
                  </a:lnTo>
                  <a:lnTo>
                    <a:pt x="0" y="434439"/>
                  </a:lnTo>
                  <a:lnTo>
                    <a:pt x="4113" y="483169"/>
                  </a:lnTo>
                  <a:lnTo>
                    <a:pt x="13145" y="528758"/>
                  </a:lnTo>
                  <a:lnTo>
                    <a:pt x="26991" y="572540"/>
                  </a:lnTo>
                  <a:lnTo>
                    <a:pt x="45397" y="614204"/>
                  </a:lnTo>
                  <a:lnTo>
                    <a:pt x="68109" y="653437"/>
                  </a:lnTo>
                  <a:lnTo>
                    <a:pt x="94873" y="689926"/>
                  </a:lnTo>
                  <a:lnTo>
                    <a:pt x="125435" y="723359"/>
                  </a:lnTo>
                  <a:lnTo>
                    <a:pt x="159543" y="753425"/>
                  </a:lnTo>
                  <a:lnTo>
                    <a:pt x="196941" y="779810"/>
                  </a:lnTo>
                  <a:lnTo>
                    <a:pt x="237377" y="802203"/>
                  </a:lnTo>
                  <a:lnTo>
                    <a:pt x="280596" y="820290"/>
                  </a:lnTo>
                  <a:lnTo>
                    <a:pt x="326345" y="833761"/>
                  </a:lnTo>
                  <a:lnTo>
                    <a:pt x="374371" y="842302"/>
                  </a:lnTo>
                  <a:lnTo>
                    <a:pt x="424419" y="845601"/>
                  </a:lnTo>
                  <a:lnTo>
                    <a:pt x="445815" y="844460"/>
                  </a:lnTo>
                  <a:lnTo>
                    <a:pt x="516671" y="834049"/>
                  </a:lnTo>
                  <a:lnTo>
                    <a:pt x="562213" y="821051"/>
                  </a:lnTo>
                  <a:lnTo>
                    <a:pt x="605245" y="803483"/>
                  </a:lnTo>
                  <a:lnTo>
                    <a:pt x="644945" y="781712"/>
                  </a:lnTo>
                  <a:lnTo>
                    <a:pt x="401057" y="781712"/>
                  </a:lnTo>
                  <a:lnTo>
                    <a:pt x="354823" y="775891"/>
                  </a:lnTo>
                  <a:lnTo>
                    <a:pt x="308269" y="763862"/>
                  </a:lnTo>
                  <a:lnTo>
                    <a:pt x="264816" y="746374"/>
                  </a:lnTo>
                  <a:lnTo>
                    <a:pt x="224764" y="723868"/>
                  </a:lnTo>
                  <a:lnTo>
                    <a:pt x="188410" y="696785"/>
                  </a:lnTo>
                  <a:lnTo>
                    <a:pt x="156054" y="665565"/>
                  </a:lnTo>
                  <a:lnTo>
                    <a:pt x="127993" y="630648"/>
                  </a:lnTo>
                  <a:lnTo>
                    <a:pt x="104526" y="592474"/>
                  </a:lnTo>
                  <a:lnTo>
                    <a:pt x="85952" y="551484"/>
                  </a:lnTo>
                  <a:lnTo>
                    <a:pt x="72568" y="508118"/>
                  </a:lnTo>
                  <a:lnTo>
                    <a:pt x="64674" y="462817"/>
                  </a:lnTo>
                  <a:lnTo>
                    <a:pt x="62567" y="416021"/>
                  </a:lnTo>
                  <a:lnTo>
                    <a:pt x="66546" y="368170"/>
                  </a:lnTo>
                  <a:lnTo>
                    <a:pt x="77251" y="319687"/>
                  </a:lnTo>
                  <a:lnTo>
                    <a:pt x="94313" y="274004"/>
                  </a:lnTo>
                  <a:lnTo>
                    <a:pt x="117177" y="231580"/>
                  </a:lnTo>
                  <a:lnTo>
                    <a:pt x="145293" y="192876"/>
                  </a:lnTo>
                  <a:lnTo>
                    <a:pt x="178106" y="158349"/>
                  </a:lnTo>
                  <a:lnTo>
                    <a:pt x="215064" y="128460"/>
                  </a:lnTo>
                  <a:lnTo>
                    <a:pt x="255615" y="103667"/>
                  </a:lnTo>
                  <a:lnTo>
                    <a:pt x="299205" y="84429"/>
                  </a:lnTo>
                  <a:lnTo>
                    <a:pt x="345281" y="71206"/>
                  </a:lnTo>
                  <a:lnTo>
                    <a:pt x="393291" y="64457"/>
                  </a:lnTo>
                  <a:lnTo>
                    <a:pt x="445246" y="64457"/>
                  </a:lnTo>
                  <a:lnTo>
                    <a:pt x="457310" y="63593"/>
                  </a:lnTo>
                  <a:lnTo>
                    <a:pt x="468814" y="58349"/>
                  </a:lnTo>
                  <a:lnTo>
                    <a:pt x="476595" y="49383"/>
                  </a:lnTo>
                  <a:lnTo>
                    <a:pt x="480058" y="37170"/>
                  </a:lnTo>
                  <a:lnTo>
                    <a:pt x="478275" y="24571"/>
                  </a:lnTo>
                  <a:lnTo>
                    <a:pt x="471484" y="13891"/>
                  </a:lnTo>
                  <a:lnTo>
                    <a:pt x="460747" y="6031"/>
                  </a:lnTo>
                  <a:lnTo>
                    <a:pt x="447127" y="1890"/>
                  </a:lnTo>
                  <a:lnTo>
                    <a:pt x="423456" y="0"/>
                  </a:lnTo>
                  <a:close/>
                </a:path>
                <a:path w="843279" h="845819">
                  <a:moveTo>
                    <a:pt x="808543" y="363370"/>
                  </a:moveTo>
                  <a:lnTo>
                    <a:pt x="795827" y="367035"/>
                  </a:lnTo>
                  <a:lnTo>
                    <a:pt x="786264" y="375120"/>
                  </a:lnTo>
                  <a:lnTo>
                    <a:pt x="780726" y="386858"/>
                  </a:lnTo>
                  <a:lnTo>
                    <a:pt x="780083" y="401482"/>
                  </a:lnTo>
                  <a:lnTo>
                    <a:pt x="781585" y="421284"/>
                  </a:lnTo>
                  <a:lnTo>
                    <a:pt x="781178" y="440937"/>
                  </a:lnTo>
                  <a:lnTo>
                    <a:pt x="776577" y="479943"/>
                  </a:lnTo>
                  <a:lnTo>
                    <a:pt x="766603" y="524511"/>
                  </a:lnTo>
                  <a:lnTo>
                    <a:pt x="751437" y="566576"/>
                  </a:lnTo>
                  <a:lnTo>
                    <a:pt x="731476" y="605830"/>
                  </a:lnTo>
                  <a:lnTo>
                    <a:pt x="707112" y="641963"/>
                  </a:lnTo>
                  <a:lnTo>
                    <a:pt x="678741" y="674668"/>
                  </a:lnTo>
                  <a:lnTo>
                    <a:pt x="646756" y="703637"/>
                  </a:lnTo>
                  <a:lnTo>
                    <a:pt x="611553" y="728560"/>
                  </a:lnTo>
                  <a:lnTo>
                    <a:pt x="573525" y="749131"/>
                  </a:lnTo>
                  <a:lnTo>
                    <a:pt x="533067" y="765039"/>
                  </a:lnTo>
                  <a:lnTo>
                    <a:pt x="490574" y="775978"/>
                  </a:lnTo>
                  <a:lnTo>
                    <a:pt x="446439" y="781638"/>
                  </a:lnTo>
                  <a:lnTo>
                    <a:pt x="401057" y="781712"/>
                  </a:lnTo>
                  <a:lnTo>
                    <a:pt x="644945" y="781712"/>
                  </a:lnTo>
                  <a:lnTo>
                    <a:pt x="683545" y="754429"/>
                  </a:lnTo>
                  <a:lnTo>
                    <a:pt x="718696" y="722839"/>
                  </a:lnTo>
                  <a:lnTo>
                    <a:pt x="751101" y="686470"/>
                  </a:lnTo>
                  <a:lnTo>
                    <a:pt x="781844" y="643228"/>
                  </a:lnTo>
                  <a:lnTo>
                    <a:pt x="806492" y="597941"/>
                  </a:lnTo>
                  <a:lnTo>
                    <a:pt x="824958" y="550626"/>
                  </a:lnTo>
                  <a:lnTo>
                    <a:pt x="837159" y="501303"/>
                  </a:lnTo>
                  <a:lnTo>
                    <a:pt x="843010" y="449986"/>
                  </a:lnTo>
                  <a:lnTo>
                    <a:pt x="842427" y="396695"/>
                  </a:lnTo>
                  <a:lnTo>
                    <a:pt x="839078" y="382061"/>
                  </a:lnTo>
                  <a:lnTo>
                    <a:pt x="831824" y="371260"/>
                  </a:lnTo>
                  <a:lnTo>
                    <a:pt x="821401" y="364844"/>
                  </a:lnTo>
                  <a:lnTo>
                    <a:pt x="808543" y="363370"/>
                  </a:lnTo>
                  <a:close/>
                </a:path>
                <a:path w="843279" h="845819">
                  <a:moveTo>
                    <a:pt x="445246" y="64457"/>
                  </a:moveTo>
                  <a:lnTo>
                    <a:pt x="393291" y="64457"/>
                  </a:lnTo>
                  <a:lnTo>
                    <a:pt x="442682" y="64640"/>
                  </a:lnTo>
                  <a:lnTo>
                    <a:pt x="445246" y="64457"/>
                  </a:lnTo>
                  <a:close/>
                </a:path>
              </a:pathLst>
            </a:custGeom>
            <a:solidFill>
              <a:srgbClr val="939598"/>
            </a:solidFill>
          </p:spPr>
          <p:txBody>
            <a:bodyPr wrap="square" lIns="0" tIns="0" rIns="0" bIns="0" rtlCol="0"/>
            <a:lstStyle/>
            <a:p>
              <a:endParaRPr dirty="0"/>
            </a:p>
          </p:txBody>
        </p:sp>
        <p:sp>
          <p:nvSpPr>
            <p:cNvPr id="13" name="object 13"/>
            <p:cNvSpPr/>
            <p:nvPr/>
          </p:nvSpPr>
          <p:spPr>
            <a:xfrm>
              <a:off x="6060902" y="1876717"/>
              <a:ext cx="574040" cy="574040"/>
            </a:xfrm>
            <a:custGeom>
              <a:avLst/>
              <a:gdLst/>
              <a:ahLst/>
              <a:cxnLst/>
              <a:rect l="l" t="t" r="r" b="b"/>
              <a:pathLst>
                <a:path w="574040" h="574039">
                  <a:moveTo>
                    <a:pt x="423580" y="0"/>
                  </a:moveTo>
                  <a:lnTo>
                    <a:pt x="413664" y="1386"/>
                  </a:lnTo>
                  <a:lnTo>
                    <a:pt x="404534" y="5883"/>
                  </a:lnTo>
                  <a:lnTo>
                    <a:pt x="396116" y="12908"/>
                  </a:lnTo>
                  <a:lnTo>
                    <a:pt x="289816" y="119245"/>
                  </a:lnTo>
                  <a:lnTo>
                    <a:pt x="224653" y="184282"/>
                  </a:lnTo>
                  <a:lnTo>
                    <a:pt x="218657" y="191436"/>
                  </a:lnTo>
                  <a:lnTo>
                    <a:pt x="214471" y="199206"/>
                  </a:lnTo>
                  <a:lnTo>
                    <a:pt x="212051" y="207712"/>
                  </a:lnTo>
                  <a:lnTo>
                    <a:pt x="211421" y="216201"/>
                  </a:lnTo>
                  <a:lnTo>
                    <a:pt x="211421" y="225875"/>
                  </a:lnTo>
                  <a:lnTo>
                    <a:pt x="211531" y="287152"/>
                  </a:lnTo>
                  <a:lnTo>
                    <a:pt x="211712" y="303040"/>
                  </a:lnTo>
                  <a:lnTo>
                    <a:pt x="211195" y="310576"/>
                  </a:lnTo>
                  <a:lnTo>
                    <a:pt x="209265" y="317245"/>
                  </a:lnTo>
                  <a:lnTo>
                    <a:pt x="205866" y="323314"/>
                  </a:lnTo>
                  <a:lnTo>
                    <a:pt x="200942" y="329049"/>
                  </a:lnTo>
                  <a:lnTo>
                    <a:pt x="167429" y="362361"/>
                  </a:lnTo>
                  <a:lnTo>
                    <a:pt x="12474" y="517289"/>
                  </a:lnTo>
                  <a:lnTo>
                    <a:pt x="8232" y="521213"/>
                  </a:lnTo>
                  <a:lnTo>
                    <a:pt x="5248" y="525887"/>
                  </a:lnTo>
                  <a:lnTo>
                    <a:pt x="1189" y="534534"/>
                  </a:lnTo>
                  <a:lnTo>
                    <a:pt x="0" y="543224"/>
                  </a:lnTo>
                  <a:lnTo>
                    <a:pt x="1672" y="551820"/>
                  </a:lnTo>
                  <a:lnTo>
                    <a:pt x="6200" y="560189"/>
                  </a:lnTo>
                  <a:lnTo>
                    <a:pt x="12938" y="567368"/>
                  </a:lnTo>
                  <a:lnTo>
                    <a:pt x="20783" y="571832"/>
                  </a:lnTo>
                  <a:lnTo>
                    <a:pt x="29700" y="573491"/>
                  </a:lnTo>
                  <a:lnTo>
                    <a:pt x="39652" y="572254"/>
                  </a:lnTo>
                  <a:lnTo>
                    <a:pt x="137777" y="481056"/>
                  </a:lnTo>
                  <a:lnTo>
                    <a:pt x="176799" y="441848"/>
                  </a:lnTo>
                  <a:lnTo>
                    <a:pt x="215064" y="401935"/>
                  </a:lnTo>
                  <a:lnTo>
                    <a:pt x="235896" y="381803"/>
                  </a:lnTo>
                  <a:lnTo>
                    <a:pt x="258146" y="366975"/>
                  </a:lnTo>
                  <a:lnTo>
                    <a:pt x="283202" y="359733"/>
                  </a:lnTo>
                  <a:lnTo>
                    <a:pt x="373023" y="359733"/>
                  </a:lnTo>
                  <a:lnTo>
                    <a:pt x="374594" y="359286"/>
                  </a:lnTo>
                  <a:lnTo>
                    <a:pt x="383200" y="354529"/>
                  </a:lnTo>
                  <a:lnTo>
                    <a:pt x="391175" y="347744"/>
                  </a:lnTo>
                  <a:lnTo>
                    <a:pt x="438688" y="300004"/>
                  </a:lnTo>
                  <a:lnTo>
                    <a:pt x="346941" y="300004"/>
                  </a:lnTo>
                  <a:lnTo>
                    <a:pt x="338242" y="299763"/>
                  </a:lnTo>
                  <a:lnTo>
                    <a:pt x="278232" y="299750"/>
                  </a:lnTo>
                  <a:lnTo>
                    <a:pt x="274107" y="296220"/>
                  </a:lnTo>
                  <a:lnTo>
                    <a:pt x="274221" y="287152"/>
                  </a:lnTo>
                  <a:lnTo>
                    <a:pt x="274344" y="273064"/>
                  </a:lnTo>
                  <a:lnTo>
                    <a:pt x="274323" y="225875"/>
                  </a:lnTo>
                  <a:lnTo>
                    <a:pt x="275809" y="221607"/>
                  </a:lnTo>
                  <a:lnTo>
                    <a:pt x="390286" y="106749"/>
                  </a:lnTo>
                  <a:lnTo>
                    <a:pt x="454922" y="106749"/>
                  </a:lnTo>
                  <a:lnTo>
                    <a:pt x="454663" y="97008"/>
                  </a:lnTo>
                  <a:lnTo>
                    <a:pt x="454700" y="51557"/>
                  </a:lnTo>
                  <a:lnTo>
                    <a:pt x="443904" y="8018"/>
                  </a:lnTo>
                  <a:lnTo>
                    <a:pt x="434355" y="2304"/>
                  </a:lnTo>
                  <a:lnTo>
                    <a:pt x="423580" y="0"/>
                  </a:lnTo>
                  <a:close/>
                </a:path>
                <a:path w="574040" h="574039">
                  <a:moveTo>
                    <a:pt x="361070" y="362180"/>
                  </a:moveTo>
                  <a:lnTo>
                    <a:pt x="333602" y="362180"/>
                  </a:lnTo>
                  <a:lnTo>
                    <a:pt x="344172" y="362201"/>
                  </a:lnTo>
                  <a:lnTo>
                    <a:pt x="354726" y="362514"/>
                  </a:lnTo>
                  <a:lnTo>
                    <a:pt x="361070" y="362180"/>
                  </a:lnTo>
                  <a:close/>
                </a:path>
                <a:path w="574040" h="574039">
                  <a:moveTo>
                    <a:pt x="373023" y="359733"/>
                  </a:moveTo>
                  <a:lnTo>
                    <a:pt x="283202" y="359733"/>
                  </a:lnTo>
                  <a:lnTo>
                    <a:pt x="312448" y="362361"/>
                  </a:lnTo>
                  <a:lnTo>
                    <a:pt x="361070" y="362180"/>
                  </a:lnTo>
                  <a:lnTo>
                    <a:pt x="365167" y="361965"/>
                  </a:lnTo>
                  <a:lnTo>
                    <a:pt x="373023" y="359733"/>
                  </a:lnTo>
                  <a:close/>
                </a:path>
                <a:path w="574040" h="574039">
                  <a:moveTo>
                    <a:pt x="556865" y="181920"/>
                  </a:moveTo>
                  <a:lnTo>
                    <a:pt x="463629" y="181920"/>
                  </a:lnTo>
                  <a:lnTo>
                    <a:pt x="465674" y="185260"/>
                  </a:lnTo>
                  <a:lnTo>
                    <a:pt x="434293" y="216201"/>
                  </a:lnTo>
                  <a:lnTo>
                    <a:pt x="375993" y="274327"/>
                  </a:lnTo>
                  <a:lnTo>
                    <a:pt x="353799" y="296956"/>
                  </a:lnTo>
                  <a:lnTo>
                    <a:pt x="346941" y="300004"/>
                  </a:lnTo>
                  <a:lnTo>
                    <a:pt x="438688" y="300004"/>
                  </a:lnTo>
                  <a:lnTo>
                    <a:pt x="556865" y="181920"/>
                  </a:lnTo>
                  <a:close/>
                </a:path>
                <a:path w="574040" h="574039">
                  <a:moveTo>
                    <a:pt x="312423" y="299433"/>
                  </a:moveTo>
                  <a:lnTo>
                    <a:pt x="278247" y="299763"/>
                  </a:lnTo>
                  <a:lnTo>
                    <a:pt x="338242" y="299763"/>
                  </a:lnTo>
                  <a:lnTo>
                    <a:pt x="325105" y="299502"/>
                  </a:lnTo>
                  <a:lnTo>
                    <a:pt x="312423" y="299433"/>
                  </a:lnTo>
                  <a:close/>
                </a:path>
                <a:path w="574040" h="574039">
                  <a:moveTo>
                    <a:pt x="454922" y="106749"/>
                  </a:moveTo>
                  <a:lnTo>
                    <a:pt x="390286" y="106749"/>
                  </a:lnTo>
                  <a:lnTo>
                    <a:pt x="391777" y="117409"/>
                  </a:lnTo>
                  <a:lnTo>
                    <a:pt x="391974" y="123187"/>
                  </a:lnTo>
                  <a:lnTo>
                    <a:pt x="392086" y="129141"/>
                  </a:lnTo>
                  <a:lnTo>
                    <a:pt x="391940" y="136986"/>
                  </a:lnTo>
                  <a:lnTo>
                    <a:pt x="391874" y="146296"/>
                  </a:lnTo>
                  <a:lnTo>
                    <a:pt x="411578" y="179667"/>
                  </a:lnTo>
                  <a:lnTo>
                    <a:pt x="436236" y="181941"/>
                  </a:lnTo>
                  <a:lnTo>
                    <a:pt x="556865" y="181920"/>
                  </a:lnTo>
                  <a:lnTo>
                    <a:pt x="559539" y="179253"/>
                  </a:lnTo>
                  <a:lnTo>
                    <a:pt x="567166" y="170363"/>
                  </a:lnTo>
                  <a:lnTo>
                    <a:pt x="572217" y="160778"/>
                  </a:lnTo>
                  <a:lnTo>
                    <a:pt x="573862" y="150321"/>
                  </a:lnTo>
                  <a:lnTo>
                    <a:pt x="571274" y="138816"/>
                  </a:lnTo>
                  <a:lnTo>
                    <a:pt x="535295" y="119245"/>
                  </a:lnTo>
                  <a:lnTo>
                    <a:pt x="476100" y="119156"/>
                  </a:lnTo>
                  <a:lnTo>
                    <a:pt x="463708" y="118801"/>
                  </a:lnTo>
                  <a:lnTo>
                    <a:pt x="457347" y="116374"/>
                  </a:lnTo>
                  <a:lnTo>
                    <a:pt x="455003" y="109800"/>
                  </a:lnTo>
                  <a:lnTo>
                    <a:pt x="454922" y="106749"/>
                  </a:lnTo>
                  <a:close/>
                </a:path>
                <a:path w="574040" h="574039">
                  <a:moveTo>
                    <a:pt x="505693" y="119125"/>
                  </a:moveTo>
                  <a:lnTo>
                    <a:pt x="476100" y="119156"/>
                  </a:lnTo>
                  <a:lnTo>
                    <a:pt x="522543" y="119156"/>
                  </a:lnTo>
                  <a:lnTo>
                    <a:pt x="505693" y="119125"/>
                  </a:lnTo>
                  <a:close/>
                </a:path>
              </a:pathLst>
            </a:custGeom>
            <a:solidFill>
              <a:srgbClr val="F58220"/>
            </a:solidFill>
          </p:spPr>
          <p:txBody>
            <a:bodyPr wrap="square" lIns="0" tIns="0" rIns="0" bIns="0" rtlCol="0"/>
            <a:lstStyle/>
            <a:p>
              <a:endParaRPr dirty="0"/>
            </a:p>
          </p:txBody>
        </p:sp>
        <p:sp>
          <p:nvSpPr>
            <p:cNvPr id="14" name="object 14"/>
            <p:cNvSpPr/>
            <p:nvPr/>
          </p:nvSpPr>
          <p:spPr>
            <a:xfrm>
              <a:off x="5850749" y="2176579"/>
              <a:ext cx="484505" cy="485140"/>
            </a:xfrm>
            <a:custGeom>
              <a:avLst/>
              <a:gdLst/>
              <a:ahLst/>
              <a:cxnLst/>
              <a:rect l="l" t="t" r="r" b="b"/>
              <a:pathLst>
                <a:path w="484504" h="485139">
                  <a:moveTo>
                    <a:pt x="239437" y="0"/>
                  </a:moveTo>
                  <a:lnTo>
                    <a:pt x="174532" y="10172"/>
                  </a:lnTo>
                  <a:lnTo>
                    <a:pt x="133905" y="26185"/>
                  </a:lnTo>
                  <a:lnTo>
                    <a:pt x="97340" y="48959"/>
                  </a:lnTo>
                  <a:lnTo>
                    <a:pt x="65537" y="77600"/>
                  </a:lnTo>
                  <a:lnTo>
                    <a:pt x="39200" y="111211"/>
                  </a:lnTo>
                  <a:lnTo>
                    <a:pt x="19031" y="148898"/>
                  </a:lnTo>
                  <a:lnTo>
                    <a:pt x="5730" y="189765"/>
                  </a:lnTo>
                  <a:lnTo>
                    <a:pt x="0" y="232916"/>
                  </a:lnTo>
                  <a:lnTo>
                    <a:pt x="2542" y="277457"/>
                  </a:lnTo>
                  <a:lnTo>
                    <a:pt x="15199" y="325940"/>
                  </a:lnTo>
                  <a:lnTo>
                    <a:pt x="36935" y="369739"/>
                  </a:lnTo>
                  <a:lnTo>
                    <a:pt x="66713" y="407891"/>
                  </a:lnTo>
                  <a:lnTo>
                    <a:pt x="103499" y="439433"/>
                  </a:lnTo>
                  <a:lnTo>
                    <a:pt x="146257" y="463402"/>
                  </a:lnTo>
                  <a:lnTo>
                    <a:pt x="193950" y="478836"/>
                  </a:lnTo>
                  <a:lnTo>
                    <a:pt x="245544" y="484771"/>
                  </a:lnTo>
                  <a:lnTo>
                    <a:pt x="248795" y="484416"/>
                  </a:lnTo>
                  <a:lnTo>
                    <a:pt x="256237" y="483514"/>
                  </a:lnTo>
                  <a:lnTo>
                    <a:pt x="263692" y="482765"/>
                  </a:lnTo>
                  <a:lnTo>
                    <a:pt x="311793" y="473216"/>
                  </a:lnTo>
                  <a:lnTo>
                    <a:pt x="355779" y="455144"/>
                  </a:lnTo>
                  <a:lnTo>
                    <a:pt x="394796" y="429250"/>
                  </a:lnTo>
                  <a:lnTo>
                    <a:pt x="402422" y="421665"/>
                  </a:lnTo>
                  <a:lnTo>
                    <a:pt x="231641" y="421665"/>
                  </a:lnTo>
                  <a:lnTo>
                    <a:pt x="182550" y="412731"/>
                  </a:lnTo>
                  <a:lnTo>
                    <a:pt x="138458" y="389051"/>
                  </a:lnTo>
                  <a:lnTo>
                    <a:pt x="99862" y="350913"/>
                  </a:lnTo>
                  <a:lnTo>
                    <a:pt x="76204" y="310897"/>
                  </a:lnTo>
                  <a:lnTo>
                    <a:pt x="64212" y="267473"/>
                  </a:lnTo>
                  <a:lnTo>
                    <a:pt x="63569" y="222918"/>
                  </a:lnTo>
                  <a:lnTo>
                    <a:pt x="73955" y="179507"/>
                  </a:lnTo>
                  <a:lnTo>
                    <a:pt x="95053" y="139515"/>
                  </a:lnTo>
                  <a:lnTo>
                    <a:pt x="126545" y="105219"/>
                  </a:lnTo>
                  <a:lnTo>
                    <a:pt x="180566" y="74020"/>
                  </a:lnTo>
                  <a:lnTo>
                    <a:pt x="241797" y="62395"/>
                  </a:lnTo>
                  <a:lnTo>
                    <a:pt x="253800" y="59814"/>
                  </a:lnTo>
                  <a:lnTo>
                    <a:pt x="263486" y="53724"/>
                  </a:lnTo>
                  <a:lnTo>
                    <a:pt x="270147" y="44857"/>
                  </a:lnTo>
                  <a:lnTo>
                    <a:pt x="273078" y="33947"/>
                  </a:lnTo>
                  <a:lnTo>
                    <a:pt x="271780" y="22604"/>
                  </a:lnTo>
                  <a:lnTo>
                    <a:pt x="266545" y="12889"/>
                  </a:lnTo>
                  <a:lnTo>
                    <a:pt x="257931" y="5438"/>
                  </a:lnTo>
                  <a:lnTo>
                    <a:pt x="246496" y="889"/>
                  </a:lnTo>
                  <a:lnTo>
                    <a:pt x="239437" y="0"/>
                  </a:lnTo>
                  <a:close/>
                </a:path>
                <a:path w="484504" h="485139">
                  <a:moveTo>
                    <a:pt x="453494" y="211036"/>
                  </a:moveTo>
                  <a:lnTo>
                    <a:pt x="421528" y="244691"/>
                  </a:lnTo>
                  <a:lnTo>
                    <a:pt x="420824" y="253120"/>
                  </a:lnTo>
                  <a:lnTo>
                    <a:pt x="420001" y="261548"/>
                  </a:lnTo>
                  <a:lnTo>
                    <a:pt x="399617" y="327492"/>
                  </a:lnTo>
                  <a:lnTo>
                    <a:pt x="371741" y="367238"/>
                  </a:lnTo>
                  <a:lnTo>
                    <a:pt x="333620" y="396799"/>
                  </a:lnTo>
                  <a:lnTo>
                    <a:pt x="285231" y="415569"/>
                  </a:lnTo>
                  <a:lnTo>
                    <a:pt x="231641" y="421665"/>
                  </a:lnTo>
                  <a:lnTo>
                    <a:pt x="402422" y="421665"/>
                  </a:lnTo>
                  <a:lnTo>
                    <a:pt x="454503" y="356794"/>
                  </a:lnTo>
                  <a:lnTo>
                    <a:pt x="473484" y="311632"/>
                  </a:lnTo>
                  <a:lnTo>
                    <a:pt x="482904" y="264046"/>
                  </a:lnTo>
                  <a:lnTo>
                    <a:pt x="484101" y="247916"/>
                  </a:lnTo>
                  <a:lnTo>
                    <a:pt x="482351" y="233372"/>
                  </a:lnTo>
                  <a:lnTo>
                    <a:pt x="476103" y="221870"/>
                  </a:lnTo>
                  <a:lnTo>
                    <a:pt x="466202" y="214171"/>
                  </a:lnTo>
                  <a:lnTo>
                    <a:pt x="453494" y="211036"/>
                  </a:lnTo>
                  <a:close/>
                </a:path>
              </a:pathLst>
            </a:custGeom>
            <a:solidFill>
              <a:srgbClr val="939598"/>
            </a:solidFill>
          </p:spPr>
          <p:txBody>
            <a:bodyPr wrap="square" lIns="0" tIns="0" rIns="0" bIns="0" rtlCol="0"/>
            <a:lstStyle/>
            <a:p>
              <a:endParaRPr dirty="0"/>
            </a:p>
          </p:txBody>
        </p:sp>
      </p:grpSp>
      <p:grpSp>
        <p:nvGrpSpPr>
          <p:cNvPr id="20" name="Group 19">
            <a:extLst>
              <a:ext uri="{FF2B5EF4-FFF2-40B4-BE49-F238E27FC236}">
                <a16:creationId xmlns:a16="http://schemas.microsoft.com/office/drawing/2014/main" id="{07EC0E05-5D4C-CE4A-97D9-B9820A0E0032}"/>
              </a:ext>
            </a:extLst>
          </p:cNvPr>
          <p:cNvGrpSpPr/>
          <p:nvPr/>
        </p:nvGrpSpPr>
        <p:grpSpPr>
          <a:xfrm>
            <a:off x="9248672" y="1752598"/>
            <a:ext cx="998219" cy="1344994"/>
            <a:chOff x="9248672" y="1752598"/>
            <a:chExt cx="998219" cy="1344994"/>
          </a:xfrm>
        </p:grpSpPr>
        <p:sp>
          <p:nvSpPr>
            <p:cNvPr id="15" name="object 15"/>
            <p:cNvSpPr/>
            <p:nvPr/>
          </p:nvSpPr>
          <p:spPr>
            <a:xfrm>
              <a:off x="9248672" y="1752598"/>
              <a:ext cx="998219" cy="999490"/>
            </a:xfrm>
            <a:custGeom>
              <a:avLst/>
              <a:gdLst/>
              <a:ahLst/>
              <a:cxnLst/>
              <a:rect l="l" t="t" r="r" b="b"/>
              <a:pathLst>
                <a:path w="998220" h="999489">
                  <a:moveTo>
                    <a:pt x="735546" y="936826"/>
                  </a:moveTo>
                  <a:lnTo>
                    <a:pt x="351111" y="936826"/>
                  </a:lnTo>
                  <a:lnTo>
                    <a:pt x="376880" y="939944"/>
                  </a:lnTo>
                  <a:lnTo>
                    <a:pt x="400694" y="949408"/>
                  </a:lnTo>
                  <a:lnTo>
                    <a:pt x="422729" y="966035"/>
                  </a:lnTo>
                  <a:lnTo>
                    <a:pt x="425218" y="968448"/>
                  </a:lnTo>
                  <a:lnTo>
                    <a:pt x="428190" y="970365"/>
                  </a:lnTo>
                  <a:lnTo>
                    <a:pt x="431022" y="972410"/>
                  </a:lnTo>
                  <a:lnTo>
                    <a:pt x="465386" y="992175"/>
                  </a:lnTo>
                  <a:lnTo>
                    <a:pt x="497974" y="999413"/>
                  </a:lnTo>
                  <a:lnTo>
                    <a:pt x="530247" y="993359"/>
                  </a:lnTo>
                  <a:lnTo>
                    <a:pt x="563660" y="973248"/>
                  </a:lnTo>
                  <a:lnTo>
                    <a:pt x="592192" y="954178"/>
                  </a:lnTo>
                  <a:lnTo>
                    <a:pt x="621596" y="942295"/>
                  </a:lnTo>
                  <a:lnTo>
                    <a:pt x="652970" y="937751"/>
                  </a:lnTo>
                  <a:lnTo>
                    <a:pt x="733017" y="937751"/>
                  </a:lnTo>
                  <a:lnTo>
                    <a:pt x="735546" y="936826"/>
                  </a:lnTo>
                  <a:close/>
                </a:path>
                <a:path w="998220" h="999489">
                  <a:moveTo>
                    <a:pt x="733017" y="937751"/>
                  </a:moveTo>
                  <a:lnTo>
                    <a:pt x="652970" y="937751"/>
                  </a:lnTo>
                  <a:lnTo>
                    <a:pt x="687409" y="940698"/>
                  </a:lnTo>
                  <a:lnTo>
                    <a:pt x="722201" y="941707"/>
                  </a:lnTo>
                  <a:lnTo>
                    <a:pt x="733017" y="937751"/>
                  </a:lnTo>
                  <a:close/>
                </a:path>
                <a:path w="998220" h="999489">
                  <a:moveTo>
                    <a:pt x="280501" y="57259"/>
                  </a:moveTo>
                  <a:lnTo>
                    <a:pt x="224866" y="88407"/>
                  </a:lnTo>
                  <a:lnTo>
                    <a:pt x="205305" y="121269"/>
                  </a:lnTo>
                  <a:lnTo>
                    <a:pt x="192820" y="151990"/>
                  </a:lnTo>
                  <a:lnTo>
                    <a:pt x="186258" y="165623"/>
                  </a:lnTo>
                  <a:lnTo>
                    <a:pt x="177444" y="176964"/>
                  </a:lnTo>
                  <a:lnTo>
                    <a:pt x="166281" y="186058"/>
                  </a:lnTo>
                  <a:lnTo>
                    <a:pt x="152676" y="192947"/>
                  </a:lnTo>
                  <a:lnTo>
                    <a:pt x="140122" y="197981"/>
                  </a:lnTo>
                  <a:lnTo>
                    <a:pt x="127674" y="203304"/>
                  </a:lnTo>
                  <a:lnTo>
                    <a:pt x="85401" y="227448"/>
                  </a:lnTo>
                  <a:lnTo>
                    <a:pt x="62239" y="261217"/>
                  </a:lnTo>
                  <a:lnTo>
                    <a:pt x="56479" y="296069"/>
                  </a:lnTo>
                  <a:lnTo>
                    <a:pt x="56822" y="309122"/>
                  </a:lnTo>
                  <a:lnTo>
                    <a:pt x="58090" y="322054"/>
                  </a:lnTo>
                  <a:lnTo>
                    <a:pt x="60029" y="334883"/>
                  </a:lnTo>
                  <a:lnTo>
                    <a:pt x="61926" y="356208"/>
                  </a:lnTo>
                  <a:lnTo>
                    <a:pt x="59697" y="376304"/>
                  </a:lnTo>
                  <a:lnTo>
                    <a:pt x="52752" y="395219"/>
                  </a:lnTo>
                  <a:lnTo>
                    <a:pt x="40497" y="413000"/>
                  </a:lnTo>
                  <a:lnTo>
                    <a:pt x="32184" y="423070"/>
                  </a:lnTo>
                  <a:lnTo>
                    <a:pt x="24482" y="433633"/>
                  </a:lnTo>
                  <a:lnTo>
                    <a:pt x="17437" y="444685"/>
                  </a:lnTo>
                  <a:lnTo>
                    <a:pt x="11096" y="456218"/>
                  </a:lnTo>
                  <a:lnTo>
                    <a:pt x="2900" y="477519"/>
                  </a:lnTo>
                  <a:lnTo>
                    <a:pt x="0" y="498816"/>
                  </a:lnTo>
                  <a:lnTo>
                    <a:pt x="2438" y="520182"/>
                  </a:lnTo>
                  <a:lnTo>
                    <a:pt x="25571" y="567229"/>
                  </a:lnTo>
                  <a:lnTo>
                    <a:pt x="43761" y="590521"/>
                  </a:lnTo>
                  <a:lnTo>
                    <a:pt x="54041" y="605994"/>
                  </a:lnTo>
                  <a:lnTo>
                    <a:pt x="59909" y="622269"/>
                  </a:lnTo>
                  <a:lnTo>
                    <a:pt x="61995" y="639390"/>
                  </a:lnTo>
                  <a:lnTo>
                    <a:pt x="60931" y="657399"/>
                  </a:lnTo>
                  <a:lnTo>
                    <a:pt x="59686" y="666918"/>
                  </a:lnTo>
                  <a:lnTo>
                    <a:pt x="58446" y="677099"/>
                  </a:lnTo>
                  <a:lnTo>
                    <a:pt x="57497" y="685983"/>
                  </a:lnTo>
                  <a:lnTo>
                    <a:pt x="56702" y="695537"/>
                  </a:lnTo>
                  <a:lnTo>
                    <a:pt x="57541" y="720654"/>
                  </a:lnTo>
                  <a:lnTo>
                    <a:pt x="76594" y="762933"/>
                  </a:lnTo>
                  <a:lnTo>
                    <a:pt x="108949" y="787472"/>
                  </a:lnTo>
                  <a:lnTo>
                    <a:pt x="150974" y="805494"/>
                  </a:lnTo>
                  <a:lnTo>
                    <a:pt x="165158" y="812288"/>
                  </a:lnTo>
                  <a:lnTo>
                    <a:pt x="176777" y="821458"/>
                  </a:lnTo>
                  <a:lnTo>
                    <a:pt x="185925" y="833047"/>
                  </a:lnTo>
                  <a:lnTo>
                    <a:pt x="192693" y="847099"/>
                  </a:lnTo>
                  <a:lnTo>
                    <a:pt x="195030" y="853204"/>
                  </a:lnTo>
                  <a:lnTo>
                    <a:pt x="197510" y="859261"/>
                  </a:lnTo>
                  <a:lnTo>
                    <a:pt x="223531" y="908698"/>
                  </a:lnTo>
                  <a:lnTo>
                    <a:pt x="281037" y="941610"/>
                  </a:lnTo>
                  <a:lnTo>
                    <a:pt x="323211" y="939238"/>
                  </a:lnTo>
                  <a:lnTo>
                    <a:pt x="351111" y="936826"/>
                  </a:lnTo>
                  <a:lnTo>
                    <a:pt x="735546" y="936826"/>
                  </a:lnTo>
                  <a:lnTo>
                    <a:pt x="774083" y="909941"/>
                  </a:lnTo>
                  <a:lnTo>
                    <a:pt x="794931" y="871942"/>
                  </a:lnTo>
                  <a:lnTo>
                    <a:pt x="803144" y="851265"/>
                  </a:lnTo>
                  <a:lnTo>
                    <a:pt x="810868" y="834625"/>
                  </a:lnTo>
                  <a:lnTo>
                    <a:pt x="821586" y="821121"/>
                  </a:lnTo>
                  <a:lnTo>
                    <a:pt x="835307" y="810599"/>
                  </a:lnTo>
                  <a:lnTo>
                    <a:pt x="846876" y="805278"/>
                  </a:lnTo>
                  <a:lnTo>
                    <a:pt x="494661" y="805278"/>
                  </a:lnTo>
                  <a:lnTo>
                    <a:pt x="449347" y="801651"/>
                  </a:lnTo>
                  <a:lnTo>
                    <a:pt x="406312" y="791718"/>
                  </a:lnTo>
                  <a:lnTo>
                    <a:pt x="365923" y="775919"/>
                  </a:lnTo>
                  <a:lnTo>
                    <a:pt x="328651" y="754718"/>
                  </a:lnTo>
                  <a:lnTo>
                    <a:pt x="294940" y="728575"/>
                  </a:lnTo>
                  <a:lnTo>
                    <a:pt x="265237" y="697948"/>
                  </a:lnTo>
                  <a:lnTo>
                    <a:pt x="239984" y="663296"/>
                  </a:lnTo>
                  <a:lnTo>
                    <a:pt x="219629" y="625077"/>
                  </a:lnTo>
                  <a:lnTo>
                    <a:pt x="204614" y="583750"/>
                  </a:lnTo>
                  <a:lnTo>
                    <a:pt x="195386" y="539774"/>
                  </a:lnTo>
                  <a:lnTo>
                    <a:pt x="192389" y="493607"/>
                  </a:lnTo>
                  <a:lnTo>
                    <a:pt x="196709" y="445188"/>
                  </a:lnTo>
                  <a:lnTo>
                    <a:pt x="208676" y="399141"/>
                  </a:lnTo>
                  <a:lnTo>
                    <a:pt x="227623" y="356116"/>
                  </a:lnTo>
                  <a:lnTo>
                    <a:pt x="252885" y="316762"/>
                  </a:lnTo>
                  <a:lnTo>
                    <a:pt x="283794" y="281728"/>
                  </a:lnTo>
                  <a:lnTo>
                    <a:pt x="319684" y="251665"/>
                  </a:lnTo>
                  <a:lnTo>
                    <a:pt x="359889" y="227222"/>
                  </a:lnTo>
                  <a:lnTo>
                    <a:pt x="403743" y="209047"/>
                  </a:lnTo>
                  <a:lnTo>
                    <a:pt x="450578" y="197791"/>
                  </a:lnTo>
                  <a:lnTo>
                    <a:pt x="499729" y="194103"/>
                  </a:lnTo>
                  <a:lnTo>
                    <a:pt x="848357" y="194103"/>
                  </a:lnTo>
                  <a:lnTo>
                    <a:pt x="836329" y="188926"/>
                  </a:lnTo>
                  <a:lnTo>
                    <a:pt x="821589" y="177841"/>
                  </a:lnTo>
                  <a:lnTo>
                    <a:pt x="810201" y="163317"/>
                  </a:lnTo>
                  <a:lnTo>
                    <a:pt x="802116" y="145195"/>
                  </a:lnTo>
                  <a:lnTo>
                    <a:pt x="797579" y="132491"/>
                  </a:lnTo>
                  <a:lnTo>
                    <a:pt x="792238" y="120102"/>
                  </a:lnTo>
                  <a:lnTo>
                    <a:pt x="764939" y="79414"/>
                  </a:lnTo>
                  <a:lnTo>
                    <a:pt x="736262" y="62769"/>
                  </a:lnTo>
                  <a:lnTo>
                    <a:pt x="645075" y="62769"/>
                  </a:lnTo>
                  <a:lnTo>
                    <a:pt x="628222" y="61223"/>
                  </a:lnTo>
                  <a:lnTo>
                    <a:pt x="347789" y="61223"/>
                  </a:lnTo>
                  <a:lnTo>
                    <a:pt x="318258" y="58708"/>
                  </a:lnTo>
                  <a:lnTo>
                    <a:pt x="280501" y="57259"/>
                  </a:lnTo>
                  <a:close/>
                </a:path>
                <a:path w="998220" h="999489">
                  <a:moveTo>
                    <a:pt x="848357" y="194103"/>
                  </a:moveTo>
                  <a:lnTo>
                    <a:pt x="499729" y="194103"/>
                  </a:lnTo>
                  <a:lnTo>
                    <a:pt x="543136" y="196482"/>
                  </a:lnTo>
                  <a:lnTo>
                    <a:pt x="585230" y="205329"/>
                  </a:lnTo>
                  <a:lnTo>
                    <a:pt x="625408" y="220207"/>
                  </a:lnTo>
                  <a:lnTo>
                    <a:pt x="663067" y="240679"/>
                  </a:lnTo>
                  <a:lnTo>
                    <a:pt x="697605" y="266306"/>
                  </a:lnTo>
                  <a:lnTo>
                    <a:pt x="728420" y="296650"/>
                  </a:lnTo>
                  <a:lnTo>
                    <a:pt x="754908" y="331276"/>
                  </a:lnTo>
                  <a:lnTo>
                    <a:pt x="776467" y="369744"/>
                  </a:lnTo>
                  <a:lnTo>
                    <a:pt x="792494" y="411618"/>
                  </a:lnTo>
                  <a:lnTo>
                    <a:pt x="802388" y="456459"/>
                  </a:lnTo>
                  <a:lnTo>
                    <a:pt x="805545" y="503831"/>
                  </a:lnTo>
                  <a:lnTo>
                    <a:pt x="801110" y="553101"/>
                  </a:lnTo>
                  <a:lnTo>
                    <a:pt x="789077" y="599763"/>
                  </a:lnTo>
                  <a:lnTo>
                    <a:pt x="770075" y="643203"/>
                  </a:lnTo>
                  <a:lnTo>
                    <a:pt x="744731" y="682803"/>
                  </a:lnTo>
                  <a:lnTo>
                    <a:pt x="713673" y="717948"/>
                  </a:lnTo>
                  <a:lnTo>
                    <a:pt x="677530" y="748021"/>
                  </a:lnTo>
                  <a:lnTo>
                    <a:pt x="636929" y="772407"/>
                  </a:lnTo>
                  <a:lnTo>
                    <a:pt x="592498" y="790489"/>
                  </a:lnTo>
                  <a:lnTo>
                    <a:pt x="544867" y="801651"/>
                  </a:lnTo>
                  <a:lnTo>
                    <a:pt x="494661" y="805278"/>
                  </a:lnTo>
                  <a:lnTo>
                    <a:pt x="846876" y="805278"/>
                  </a:lnTo>
                  <a:lnTo>
                    <a:pt x="852039" y="802903"/>
                  </a:lnTo>
                  <a:lnTo>
                    <a:pt x="863071" y="798822"/>
                  </a:lnTo>
                  <a:lnTo>
                    <a:pt x="873960" y="794289"/>
                  </a:lnTo>
                  <a:lnTo>
                    <a:pt x="912771" y="771857"/>
                  </a:lnTo>
                  <a:lnTo>
                    <a:pt x="935489" y="738738"/>
                  </a:lnTo>
                  <a:lnTo>
                    <a:pt x="941021" y="704002"/>
                  </a:lnTo>
                  <a:lnTo>
                    <a:pt x="940774" y="690516"/>
                  </a:lnTo>
                  <a:lnTo>
                    <a:pt x="939622" y="677099"/>
                  </a:lnTo>
                  <a:lnTo>
                    <a:pt x="937739" y="663749"/>
                  </a:lnTo>
                  <a:lnTo>
                    <a:pt x="935830" y="643471"/>
                  </a:lnTo>
                  <a:lnTo>
                    <a:pt x="937558" y="624187"/>
                  </a:lnTo>
                  <a:lnTo>
                    <a:pt x="943843" y="605929"/>
                  </a:lnTo>
                  <a:lnTo>
                    <a:pt x="955608" y="588730"/>
                  </a:lnTo>
                  <a:lnTo>
                    <a:pt x="963311" y="579325"/>
                  </a:lnTo>
                  <a:lnTo>
                    <a:pt x="970419" y="569375"/>
                  </a:lnTo>
                  <a:lnTo>
                    <a:pt x="977075" y="559073"/>
                  </a:lnTo>
                  <a:lnTo>
                    <a:pt x="983421" y="548611"/>
                  </a:lnTo>
                  <a:lnTo>
                    <a:pt x="993843" y="525803"/>
                  </a:lnTo>
                  <a:lnTo>
                    <a:pt x="997988" y="502700"/>
                  </a:lnTo>
                  <a:lnTo>
                    <a:pt x="995608" y="479302"/>
                  </a:lnTo>
                  <a:lnTo>
                    <a:pt x="979252" y="443052"/>
                  </a:lnTo>
                  <a:lnTo>
                    <a:pt x="953766" y="408289"/>
                  </a:lnTo>
                  <a:lnTo>
                    <a:pt x="943772" y="393332"/>
                  </a:lnTo>
                  <a:lnTo>
                    <a:pt x="937858" y="377485"/>
                  </a:lnTo>
                  <a:lnTo>
                    <a:pt x="935637" y="360733"/>
                  </a:lnTo>
                  <a:lnTo>
                    <a:pt x="936723" y="343061"/>
                  </a:lnTo>
                  <a:lnTo>
                    <a:pt x="937886" y="334431"/>
                  </a:lnTo>
                  <a:lnTo>
                    <a:pt x="938941" y="325785"/>
                  </a:lnTo>
                  <a:lnTo>
                    <a:pt x="940977" y="308479"/>
                  </a:lnTo>
                  <a:lnTo>
                    <a:pt x="939561" y="275266"/>
                  </a:lnTo>
                  <a:lnTo>
                    <a:pt x="930017" y="248510"/>
                  </a:lnTo>
                  <a:lnTo>
                    <a:pt x="883243" y="209229"/>
                  </a:lnTo>
                  <a:lnTo>
                    <a:pt x="854465" y="196732"/>
                  </a:lnTo>
                  <a:lnTo>
                    <a:pt x="848357" y="194103"/>
                  </a:lnTo>
                  <a:close/>
                </a:path>
                <a:path w="998220" h="999489">
                  <a:moveTo>
                    <a:pt x="697599" y="57230"/>
                  </a:moveTo>
                  <a:lnTo>
                    <a:pt x="688017" y="57451"/>
                  </a:lnTo>
                  <a:lnTo>
                    <a:pt x="678462" y="58224"/>
                  </a:lnTo>
                  <a:lnTo>
                    <a:pt x="668943" y="59788"/>
                  </a:lnTo>
                  <a:lnTo>
                    <a:pt x="645075" y="62769"/>
                  </a:lnTo>
                  <a:lnTo>
                    <a:pt x="736262" y="62769"/>
                  </a:lnTo>
                  <a:lnTo>
                    <a:pt x="728971" y="60000"/>
                  </a:lnTo>
                  <a:lnTo>
                    <a:pt x="707196" y="57324"/>
                  </a:lnTo>
                  <a:lnTo>
                    <a:pt x="697599" y="57230"/>
                  </a:lnTo>
                  <a:close/>
                </a:path>
                <a:path w="998220" h="999489">
                  <a:moveTo>
                    <a:pt x="498413" y="0"/>
                  </a:moveTo>
                  <a:lnTo>
                    <a:pt x="463671" y="7619"/>
                  </a:lnTo>
                  <a:lnTo>
                    <a:pt x="426640" y="31391"/>
                  </a:lnTo>
                  <a:lnTo>
                    <a:pt x="401417" y="48164"/>
                  </a:lnTo>
                  <a:lnTo>
                    <a:pt x="375321" y="57908"/>
                  </a:lnTo>
                  <a:lnTo>
                    <a:pt x="347789" y="61223"/>
                  </a:lnTo>
                  <a:lnTo>
                    <a:pt x="628222" y="61223"/>
                  </a:lnTo>
                  <a:lnTo>
                    <a:pt x="622442" y="60693"/>
                  </a:lnTo>
                  <a:lnTo>
                    <a:pt x="601239" y="52773"/>
                  </a:lnTo>
                  <a:lnTo>
                    <a:pt x="581656" y="38223"/>
                  </a:lnTo>
                  <a:lnTo>
                    <a:pt x="578761" y="35417"/>
                  </a:lnTo>
                  <a:lnTo>
                    <a:pt x="575167" y="33308"/>
                  </a:lnTo>
                  <a:lnTo>
                    <a:pt x="571890" y="30883"/>
                  </a:lnTo>
                  <a:lnTo>
                    <a:pt x="533580" y="7949"/>
                  </a:lnTo>
                  <a:lnTo>
                    <a:pt x="498413" y="0"/>
                  </a:lnTo>
                  <a:close/>
                </a:path>
              </a:pathLst>
            </a:custGeom>
            <a:solidFill>
              <a:srgbClr val="939598"/>
            </a:solidFill>
          </p:spPr>
          <p:txBody>
            <a:bodyPr wrap="square" lIns="0" tIns="0" rIns="0" bIns="0" rtlCol="0"/>
            <a:lstStyle/>
            <a:p>
              <a:endParaRPr dirty="0"/>
            </a:p>
          </p:txBody>
        </p:sp>
        <p:sp>
          <p:nvSpPr>
            <p:cNvPr id="16" name="object 16"/>
            <p:cNvSpPr/>
            <p:nvPr/>
          </p:nvSpPr>
          <p:spPr>
            <a:xfrm>
              <a:off x="9357266" y="2671508"/>
              <a:ext cx="781050" cy="426084"/>
            </a:xfrm>
            <a:custGeom>
              <a:avLst/>
              <a:gdLst/>
              <a:ahLst/>
              <a:cxnLst/>
              <a:rect l="l" t="t" r="r" b="b"/>
              <a:pathLst>
                <a:path w="781050" h="426085">
                  <a:moveTo>
                    <a:pt x="94530" y="0"/>
                  </a:moveTo>
                  <a:lnTo>
                    <a:pt x="82338" y="3213"/>
                  </a:lnTo>
                  <a:lnTo>
                    <a:pt x="82557" y="7912"/>
                  </a:lnTo>
                  <a:lnTo>
                    <a:pt x="82588" y="11683"/>
                  </a:lnTo>
                  <a:lnTo>
                    <a:pt x="63445" y="99749"/>
                  </a:lnTo>
                  <a:lnTo>
                    <a:pt x="17300" y="312370"/>
                  </a:lnTo>
                  <a:lnTo>
                    <a:pt x="9228" y="349429"/>
                  </a:lnTo>
                  <a:lnTo>
                    <a:pt x="1096" y="386473"/>
                  </a:lnTo>
                  <a:lnTo>
                    <a:pt x="0" y="396503"/>
                  </a:lnTo>
                  <a:lnTo>
                    <a:pt x="1457" y="405588"/>
                  </a:lnTo>
                  <a:lnTo>
                    <a:pt x="5674" y="413600"/>
                  </a:lnTo>
                  <a:lnTo>
                    <a:pt x="12856" y="420408"/>
                  </a:lnTo>
                  <a:lnTo>
                    <a:pt x="21392" y="424579"/>
                  </a:lnTo>
                  <a:lnTo>
                    <a:pt x="30071" y="425548"/>
                  </a:lnTo>
                  <a:lnTo>
                    <a:pt x="38788" y="423826"/>
                  </a:lnTo>
                  <a:lnTo>
                    <a:pt x="47439" y="419925"/>
                  </a:lnTo>
                  <a:lnTo>
                    <a:pt x="50995" y="417931"/>
                  </a:lnTo>
                  <a:lnTo>
                    <a:pt x="54487" y="415848"/>
                  </a:lnTo>
                  <a:lnTo>
                    <a:pt x="375937" y="228218"/>
                  </a:lnTo>
                  <a:lnTo>
                    <a:pt x="383401" y="224822"/>
                  </a:lnTo>
                  <a:lnTo>
                    <a:pt x="390464" y="223748"/>
                  </a:lnTo>
                  <a:lnTo>
                    <a:pt x="744413" y="223748"/>
                  </a:lnTo>
                  <a:lnTo>
                    <a:pt x="722742" y="124462"/>
                  </a:lnTo>
                  <a:lnTo>
                    <a:pt x="718256" y="103992"/>
                  </a:lnTo>
                  <a:lnTo>
                    <a:pt x="389118" y="103992"/>
                  </a:lnTo>
                  <a:lnTo>
                    <a:pt x="358052" y="99250"/>
                  </a:lnTo>
                  <a:lnTo>
                    <a:pt x="317456" y="79697"/>
                  </a:lnTo>
                  <a:lnTo>
                    <a:pt x="290186" y="59423"/>
                  </a:lnTo>
                  <a:lnTo>
                    <a:pt x="276066" y="49405"/>
                  </a:lnTo>
                  <a:lnTo>
                    <a:pt x="269240" y="46939"/>
                  </a:lnTo>
                  <a:lnTo>
                    <a:pt x="186792" y="46939"/>
                  </a:lnTo>
                  <a:lnTo>
                    <a:pt x="172876" y="46481"/>
                  </a:lnTo>
                  <a:lnTo>
                    <a:pt x="133419" y="36672"/>
                  </a:lnTo>
                  <a:lnTo>
                    <a:pt x="100867" y="12052"/>
                  </a:lnTo>
                  <a:lnTo>
                    <a:pt x="97070" y="7912"/>
                  </a:lnTo>
                  <a:lnTo>
                    <a:pt x="94530" y="0"/>
                  </a:lnTo>
                  <a:close/>
                </a:path>
                <a:path w="781050" h="426085">
                  <a:moveTo>
                    <a:pt x="744413" y="223748"/>
                  </a:moveTo>
                  <a:lnTo>
                    <a:pt x="390464" y="223748"/>
                  </a:lnTo>
                  <a:lnTo>
                    <a:pt x="397506" y="224950"/>
                  </a:lnTo>
                  <a:lnTo>
                    <a:pt x="404905" y="228384"/>
                  </a:lnTo>
                  <a:lnTo>
                    <a:pt x="710249" y="406933"/>
                  </a:lnTo>
                  <a:lnTo>
                    <a:pt x="733416" y="419988"/>
                  </a:lnTo>
                  <a:lnTo>
                    <a:pt x="750916" y="425071"/>
                  </a:lnTo>
                  <a:lnTo>
                    <a:pt x="766227" y="421622"/>
                  </a:lnTo>
                  <a:lnTo>
                    <a:pt x="776975" y="411061"/>
                  </a:lnTo>
                  <a:lnTo>
                    <a:pt x="780787" y="394804"/>
                  </a:lnTo>
                  <a:lnTo>
                    <a:pt x="779835" y="389064"/>
                  </a:lnTo>
                  <a:lnTo>
                    <a:pt x="779111" y="383285"/>
                  </a:lnTo>
                  <a:lnTo>
                    <a:pt x="744413" y="223748"/>
                  </a:lnTo>
                  <a:close/>
                </a:path>
                <a:path w="781050" h="426085">
                  <a:moveTo>
                    <a:pt x="538248" y="42892"/>
                  </a:moveTo>
                  <a:lnTo>
                    <a:pt x="520728" y="44349"/>
                  </a:lnTo>
                  <a:lnTo>
                    <a:pt x="504196" y="49934"/>
                  </a:lnTo>
                  <a:lnTo>
                    <a:pt x="488611" y="60782"/>
                  </a:lnTo>
                  <a:lnTo>
                    <a:pt x="479969" y="67998"/>
                  </a:lnTo>
                  <a:lnTo>
                    <a:pt x="470736" y="74593"/>
                  </a:lnTo>
                  <a:lnTo>
                    <a:pt x="461122" y="80702"/>
                  </a:lnTo>
                  <a:lnTo>
                    <a:pt x="451337" y="86461"/>
                  </a:lnTo>
                  <a:lnTo>
                    <a:pt x="420248" y="99749"/>
                  </a:lnTo>
                  <a:lnTo>
                    <a:pt x="389118" y="103992"/>
                  </a:lnTo>
                  <a:lnTo>
                    <a:pt x="718256" y="103992"/>
                  </a:lnTo>
                  <a:lnTo>
                    <a:pt x="705804" y="47278"/>
                  </a:lnTo>
                  <a:lnTo>
                    <a:pt x="586475" y="47278"/>
                  </a:lnTo>
                  <a:lnTo>
                    <a:pt x="556797" y="44424"/>
                  </a:lnTo>
                  <a:lnTo>
                    <a:pt x="538248" y="42892"/>
                  </a:lnTo>
                  <a:close/>
                </a:path>
                <a:path w="781050" h="426085">
                  <a:moveTo>
                    <a:pt x="684521" y="139"/>
                  </a:moveTo>
                  <a:lnTo>
                    <a:pt x="681740" y="11683"/>
                  </a:lnTo>
                  <a:lnTo>
                    <a:pt x="673612" y="18021"/>
                  </a:lnTo>
                  <a:lnTo>
                    <a:pt x="671478" y="20002"/>
                  </a:lnTo>
                  <a:lnTo>
                    <a:pt x="669281" y="21907"/>
                  </a:lnTo>
                  <a:lnTo>
                    <a:pt x="643290" y="38355"/>
                  </a:lnTo>
                  <a:lnTo>
                    <a:pt x="615497" y="46034"/>
                  </a:lnTo>
                  <a:lnTo>
                    <a:pt x="586475" y="47278"/>
                  </a:lnTo>
                  <a:lnTo>
                    <a:pt x="705804" y="47278"/>
                  </a:lnTo>
                  <a:lnTo>
                    <a:pt x="698860" y="15722"/>
                  </a:lnTo>
                  <a:lnTo>
                    <a:pt x="700447" y="4140"/>
                  </a:lnTo>
                  <a:lnTo>
                    <a:pt x="684521" y="139"/>
                  </a:lnTo>
                  <a:close/>
                </a:path>
                <a:path w="781050" h="426085">
                  <a:moveTo>
                    <a:pt x="245163" y="42428"/>
                  </a:moveTo>
                  <a:lnTo>
                    <a:pt x="228528" y="44068"/>
                  </a:lnTo>
                  <a:lnTo>
                    <a:pt x="214633" y="45948"/>
                  </a:lnTo>
                  <a:lnTo>
                    <a:pt x="200716" y="46832"/>
                  </a:lnTo>
                  <a:lnTo>
                    <a:pt x="186792" y="46939"/>
                  </a:lnTo>
                  <a:lnTo>
                    <a:pt x="269240" y="46939"/>
                  </a:lnTo>
                  <a:lnTo>
                    <a:pt x="261034" y="43973"/>
                  </a:lnTo>
                  <a:lnTo>
                    <a:pt x="245163" y="42428"/>
                  </a:lnTo>
                  <a:close/>
                </a:path>
              </a:pathLst>
            </a:custGeom>
            <a:solidFill>
              <a:srgbClr val="939598"/>
            </a:solidFill>
          </p:spPr>
          <p:txBody>
            <a:bodyPr wrap="square" lIns="0" tIns="0" rIns="0" bIns="0" rtlCol="0"/>
            <a:lstStyle/>
            <a:p>
              <a:endParaRPr dirty="0"/>
            </a:p>
          </p:txBody>
        </p:sp>
        <p:sp>
          <p:nvSpPr>
            <p:cNvPr id="17" name="object 17"/>
            <p:cNvSpPr/>
            <p:nvPr/>
          </p:nvSpPr>
          <p:spPr>
            <a:xfrm>
              <a:off x="9531321" y="2090899"/>
              <a:ext cx="433705" cy="322580"/>
            </a:xfrm>
            <a:custGeom>
              <a:avLst/>
              <a:gdLst/>
              <a:ahLst/>
              <a:cxnLst/>
              <a:rect l="l" t="t" r="r" b="b"/>
              <a:pathLst>
                <a:path w="433704" h="322580">
                  <a:moveTo>
                    <a:pt x="49001" y="116517"/>
                  </a:moveTo>
                  <a:lnTo>
                    <a:pt x="43459" y="117906"/>
                  </a:lnTo>
                  <a:lnTo>
                    <a:pt x="37512" y="122928"/>
                  </a:lnTo>
                  <a:lnTo>
                    <a:pt x="30112" y="130917"/>
                  </a:lnTo>
                  <a:lnTo>
                    <a:pt x="22504" y="138730"/>
                  </a:lnTo>
                  <a:lnTo>
                    <a:pt x="14691" y="146338"/>
                  </a:lnTo>
                  <a:lnTo>
                    <a:pt x="6677" y="153712"/>
                  </a:lnTo>
                  <a:lnTo>
                    <a:pt x="1616" y="159470"/>
                  </a:lnTo>
                  <a:lnTo>
                    <a:pt x="0" y="164853"/>
                  </a:lnTo>
                  <a:lnTo>
                    <a:pt x="1712" y="170318"/>
                  </a:lnTo>
                  <a:lnTo>
                    <a:pt x="6638" y="176318"/>
                  </a:lnTo>
                  <a:lnTo>
                    <a:pt x="75857" y="245225"/>
                  </a:lnTo>
                  <a:lnTo>
                    <a:pt x="144522" y="314685"/>
                  </a:lnTo>
                  <a:lnTo>
                    <a:pt x="151550" y="320502"/>
                  </a:lnTo>
                  <a:lnTo>
                    <a:pt x="158016" y="322554"/>
                  </a:lnTo>
                  <a:lnTo>
                    <a:pt x="164482" y="320712"/>
                  </a:lnTo>
                  <a:lnTo>
                    <a:pt x="171510" y="314850"/>
                  </a:lnTo>
                  <a:lnTo>
                    <a:pt x="191982" y="293422"/>
                  </a:lnTo>
                  <a:lnTo>
                    <a:pt x="212631" y="272159"/>
                  </a:lnTo>
                  <a:lnTo>
                    <a:pt x="233430" y="251038"/>
                  </a:lnTo>
                  <a:lnTo>
                    <a:pt x="269331" y="215125"/>
                  </a:lnTo>
                  <a:lnTo>
                    <a:pt x="157116" y="215125"/>
                  </a:lnTo>
                  <a:lnTo>
                    <a:pt x="150225" y="212870"/>
                  </a:lnTo>
                  <a:lnTo>
                    <a:pt x="142643" y="206367"/>
                  </a:lnTo>
                  <a:lnTo>
                    <a:pt x="122285" y="185430"/>
                  </a:lnTo>
                  <a:lnTo>
                    <a:pt x="101638" y="164766"/>
                  </a:lnTo>
                  <a:lnTo>
                    <a:pt x="80928" y="144157"/>
                  </a:lnTo>
                  <a:lnTo>
                    <a:pt x="60385" y="123385"/>
                  </a:lnTo>
                  <a:lnTo>
                    <a:pt x="54516" y="118448"/>
                  </a:lnTo>
                  <a:lnTo>
                    <a:pt x="49001" y="116517"/>
                  </a:lnTo>
                  <a:close/>
                </a:path>
                <a:path w="433704" h="322580">
                  <a:moveTo>
                    <a:pt x="382814" y="0"/>
                  </a:moveTo>
                  <a:lnTo>
                    <a:pt x="376164" y="2474"/>
                  </a:lnTo>
                  <a:lnTo>
                    <a:pt x="368817" y="8755"/>
                  </a:lnTo>
                  <a:lnTo>
                    <a:pt x="213273" y="164853"/>
                  </a:lnTo>
                  <a:lnTo>
                    <a:pt x="171980" y="206557"/>
                  </a:lnTo>
                  <a:lnTo>
                    <a:pt x="164104" y="213048"/>
                  </a:lnTo>
                  <a:lnTo>
                    <a:pt x="157116" y="215125"/>
                  </a:lnTo>
                  <a:lnTo>
                    <a:pt x="269331" y="215125"/>
                  </a:lnTo>
                  <a:lnTo>
                    <a:pt x="320010" y="164766"/>
                  </a:lnTo>
                  <a:lnTo>
                    <a:pt x="426754" y="58945"/>
                  </a:lnTo>
                  <a:lnTo>
                    <a:pt x="431720" y="55516"/>
                  </a:lnTo>
                  <a:lnTo>
                    <a:pt x="433409" y="49699"/>
                  </a:lnTo>
                  <a:lnTo>
                    <a:pt x="433320" y="44937"/>
                  </a:lnTo>
                  <a:lnTo>
                    <a:pt x="429955" y="42333"/>
                  </a:lnTo>
                  <a:lnTo>
                    <a:pt x="427135" y="39489"/>
                  </a:lnTo>
                  <a:lnTo>
                    <a:pt x="419348" y="31840"/>
                  </a:lnTo>
                  <a:lnTo>
                    <a:pt x="411487" y="24258"/>
                  </a:lnTo>
                  <a:lnTo>
                    <a:pt x="403806" y="16529"/>
                  </a:lnTo>
                  <a:lnTo>
                    <a:pt x="396554" y="8437"/>
                  </a:lnTo>
                  <a:lnTo>
                    <a:pt x="389400" y="1823"/>
                  </a:lnTo>
                  <a:lnTo>
                    <a:pt x="382814" y="0"/>
                  </a:lnTo>
                  <a:close/>
                </a:path>
              </a:pathLst>
            </a:custGeom>
            <a:solidFill>
              <a:srgbClr val="F58220"/>
            </a:solidFill>
          </p:spPr>
          <p:txBody>
            <a:bodyPr wrap="square" lIns="0" tIns="0" rIns="0" bIns="0" rtlCol="0"/>
            <a:lstStyle/>
            <a:p>
              <a:endParaRPr dirty="0"/>
            </a:p>
          </p:txBody>
        </p:sp>
      </p:grpSp>
      <p:sp>
        <p:nvSpPr>
          <p:cNvPr id="21" name="Slide Number Placeholder 20"/>
          <p:cNvSpPr>
            <a:spLocks noGrp="1"/>
          </p:cNvSpPr>
          <p:nvPr>
            <p:ph type="sldNum" sz="quarter" idx="7"/>
          </p:nvPr>
        </p:nvSpPr>
        <p:spPr/>
        <p:txBody>
          <a:bodyPr/>
          <a:lstStyle/>
          <a:p>
            <a:fld id="{B6F15528-21DE-4FAA-801E-634DDDAF4B2B}"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300" y="234881"/>
            <a:ext cx="11320780"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4: </a:t>
            </a:r>
            <a:r>
              <a:rPr sz="2300" dirty="0"/>
              <a:t>PUBLIC </a:t>
            </a:r>
            <a:r>
              <a:rPr sz="2300" spc="-10" dirty="0"/>
              <a:t>SECTOR </a:t>
            </a:r>
            <a:r>
              <a:rPr sz="2300" spc="-5" dirty="0"/>
              <a:t>MONITORING AND </a:t>
            </a:r>
            <a:r>
              <a:rPr sz="2300" spc="-25" dirty="0"/>
              <a:t>CAPACITY</a:t>
            </a:r>
            <a:r>
              <a:rPr sz="2300" spc="-190" dirty="0"/>
              <a:t> </a:t>
            </a:r>
            <a:r>
              <a:rPr sz="2300" spc="-5" dirty="0"/>
              <a:t>DEVELOPMENT</a:t>
            </a:r>
            <a:endParaRPr sz="2300" dirty="0"/>
          </a:p>
        </p:txBody>
      </p:sp>
      <p:graphicFrame>
        <p:nvGraphicFramePr>
          <p:cNvPr id="4" name="Table 3">
            <a:extLst>
              <a:ext uri="{FF2B5EF4-FFF2-40B4-BE49-F238E27FC236}">
                <a16:creationId xmlns:a16="http://schemas.microsoft.com/office/drawing/2014/main" id="{3678E2CD-072A-0A44-AEB0-0F871B6F1939}"/>
              </a:ext>
            </a:extLst>
          </p:cNvPr>
          <p:cNvGraphicFramePr>
            <a:graphicFrameLocks noGrp="1"/>
          </p:cNvGraphicFramePr>
          <p:nvPr>
            <p:extLst>
              <p:ext uri="{D42A27DB-BD31-4B8C-83A1-F6EECF244321}">
                <p14:modId xmlns:p14="http://schemas.microsoft.com/office/powerpoint/2010/main" val="805460564"/>
              </p:ext>
            </p:extLst>
          </p:nvPr>
        </p:nvGraphicFramePr>
        <p:xfrm>
          <a:off x="228599" y="914401"/>
          <a:ext cx="11734800" cy="2209799"/>
        </p:xfrm>
        <a:graphic>
          <a:graphicData uri="http://schemas.openxmlformats.org/drawingml/2006/table">
            <a:tbl>
              <a:tblPr firstRow="1" bandRow="1">
                <a:tableStyleId>{93296810-A885-4BE3-A3E7-6D5BEEA58F35}</a:tableStyleId>
              </a:tblPr>
              <a:tblGrid>
                <a:gridCol w="2897090">
                  <a:extLst>
                    <a:ext uri="{9D8B030D-6E8A-4147-A177-3AD203B41FA5}">
                      <a16:colId xmlns:a16="http://schemas.microsoft.com/office/drawing/2014/main" val="59331902"/>
                    </a:ext>
                  </a:extLst>
                </a:gridCol>
                <a:gridCol w="3909095">
                  <a:extLst>
                    <a:ext uri="{9D8B030D-6E8A-4147-A177-3AD203B41FA5}">
                      <a16:colId xmlns:a16="http://schemas.microsoft.com/office/drawing/2014/main" val="1445939684"/>
                    </a:ext>
                  </a:extLst>
                </a:gridCol>
                <a:gridCol w="4928615">
                  <a:extLst>
                    <a:ext uri="{9D8B030D-6E8A-4147-A177-3AD203B41FA5}">
                      <a16:colId xmlns:a16="http://schemas.microsoft.com/office/drawing/2014/main" val="1760309657"/>
                    </a:ext>
                  </a:extLst>
                </a:gridCol>
              </a:tblGrid>
              <a:tr h="573283">
                <a:tc gridSpan="3">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Not</a:t>
                      </a:r>
                      <a:r>
                        <a:rPr lang="en-US" sz="1200" b="1" kern="1200" baseline="0" dirty="0">
                          <a:solidFill>
                            <a:schemeClr val="dk1"/>
                          </a:solidFill>
                          <a:effectLst/>
                          <a:latin typeface="Arial" panose="020B0604020202020204" pitchFamily="34" charset="0"/>
                          <a:ea typeface="+mn-ea"/>
                          <a:cs typeface="Arial" panose="020B0604020202020204" pitchFamily="34" charset="0"/>
                        </a:rPr>
                        <a:t> Achieved Target</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204938"/>
                  </a:ext>
                </a:extLst>
              </a:tr>
              <a:tr h="417316">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Achievement</a:t>
                      </a:r>
                    </a:p>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5460047"/>
                  </a:ext>
                </a:extLst>
              </a:tr>
              <a:tr h="1179316">
                <a:tc>
                  <a:txBody>
                    <a:bodyPr/>
                    <a:lstStyle/>
                    <a:p>
                      <a:pPr algn="l"/>
                      <a:r>
                        <a:rPr lang="en-US" sz="1200" dirty="0">
                          <a:latin typeface="Arial" panose="020B0604020202020204" pitchFamily="34" charset="0"/>
                          <a:cs typeface="Arial" panose="020B0604020202020204" pitchFamily="34" charset="0"/>
                        </a:rPr>
                        <a:t>1. Annual outlook and review report on</a:t>
                      </a:r>
                    </a:p>
                    <a:p>
                      <a:pPr algn="l"/>
                      <a:r>
                        <a:rPr lang="en-US" sz="1200" dirty="0">
                          <a:latin typeface="Arial" panose="020B0604020202020204" pitchFamily="34" charset="0"/>
                          <a:cs typeface="Arial" panose="020B0604020202020204" pitchFamily="34" charset="0"/>
                        </a:rPr>
                        <a:t>national and provincial departments developed</a:t>
                      </a:r>
                    </a:p>
                  </a:txBody>
                  <a:tcPr/>
                </a:tc>
                <a:tc>
                  <a:txBody>
                    <a:bodyPr/>
                    <a:lstStyle/>
                    <a:p>
                      <a:pPr algn="l"/>
                      <a:r>
                        <a:rPr kumimoji="0" lang="en-US" sz="1200" kern="1200" dirty="0">
                          <a:latin typeface="Arial" panose="020B0604020202020204" pitchFamily="34" charset="0"/>
                          <a:cs typeface="Arial" panose="020B0604020202020204" pitchFamily="34" charset="0"/>
                        </a:rPr>
                        <a:t>Annual outlook and review report on National and Provincial departmental performance assessment</a:t>
                      </a:r>
                    </a:p>
                    <a:p>
                      <a:pPr algn="l"/>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fontAlgn="ctr"/>
                      <a:r>
                        <a:rPr lang="en-US" sz="1200" b="1" u="none" strike="noStrike" kern="1200" baseline="0" dirty="0">
                          <a:solidFill>
                            <a:schemeClr val="bg2"/>
                          </a:solidFill>
                          <a:latin typeface="Arial" panose="020B0604020202020204" pitchFamily="34" charset="0"/>
                          <a:cs typeface="Arial" panose="020B0604020202020204" pitchFamily="34" charset="0"/>
                        </a:rPr>
                        <a:t>An Annual Outlook Review Report for national and provincial departmental performance assessment report was not produced, however an Institutional Capability Improvement Framework was developed instead</a:t>
                      </a:r>
                    </a:p>
                    <a:p>
                      <a:pPr fontAlgn="ct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FF0000"/>
                    </a:solidFill>
                  </a:tcPr>
                </a:tc>
                <a:extLst>
                  <a:ext uri="{0D108BD9-81ED-4DB2-BD59-A6C34878D82A}">
                    <a16:rowId xmlns:a16="http://schemas.microsoft.com/office/drawing/2014/main" val="3871523727"/>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30</a:t>
            </a:fld>
            <a:endParaRPr lang="en-US" dirty="0"/>
          </a:p>
        </p:txBody>
      </p:sp>
      <p:graphicFrame>
        <p:nvGraphicFramePr>
          <p:cNvPr id="5" name="Table 4">
            <a:extLst>
              <a:ext uri="{FF2B5EF4-FFF2-40B4-BE49-F238E27FC236}">
                <a16:creationId xmlns:a16="http://schemas.microsoft.com/office/drawing/2014/main" id="{3678E2CD-072A-0A44-AEB0-0F871B6F1939}"/>
              </a:ext>
            </a:extLst>
          </p:cNvPr>
          <p:cNvGraphicFramePr>
            <a:graphicFrameLocks noGrp="1"/>
          </p:cNvGraphicFramePr>
          <p:nvPr>
            <p:extLst>
              <p:ext uri="{D42A27DB-BD31-4B8C-83A1-F6EECF244321}">
                <p14:modId xmlns:p14="http://schemas.microsoft.com/office/powerpoint/2010/main" val="2104533126"/>
              </p:ext>
            </p:extLst>
          </p:nvPr>
        </p:nvGraphicFramePr>
        <p:xfrm>
          <a:off x="258095" y="3427800"/>
          <a:ext cx="11705303" cy="2209799"/>
        </p:xfrm>
        <a:graphic>
          <a:graphicData uri="http://schemas.openxmlformats.org/drawingml/2006/table">
            <a:tbl>
              <a:tblPr firstRow="1" bandRow="1">
                <a:tableStyleId>{93296810-A885-4BE3-A3E7-6D5BEEA58F35}</a:tableStyleId>
              </a:tblPr>
              <a:tblGrid>
                <a:gridCol w="4333324">
                  <a:extLst>
                    <a:ext uri="{9D8B030D-6E8A-4147-A177-3AD203B41FA5}">
                      <a16:colId xmlns:a16="http://schemas.microsoft.com/office/drawing/2014/main" val="59331902"/>
                    </a:ext>
                  </a:extLst>
                </a:gridCol>
                <a:gridCol w="7371979">
                  <a:extLst>
                    <a:ext uri="{9D8B030D-6E8A-4147-A177-3AD203B41FA5}">
                      <a16:colId xmlns:a16="http://schemas.microsoft.com/office/drawing/2014/main" val="1760309657"/>
                    </a:ext>
                  </a:extLst>
                </a:gridCol>
              </a:tblGrid>
              <a:tr h="573283">
                <a:tc gridSpan="2">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Status of unachieved targets </a:t>
                      </a: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204938"/>
                  </a:ext>
                </a:extLst>
              </a:tr>
              <a:tr h="417316">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Status </a:t>
                      </a:r>
                    </a:p>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5460047"/>
                  </a:ext>
                </a:extLst>
              </a:tr>
              <a:tr h="1179316">
                <a:tc>
                  <a:txBody>
                    <a:bodyPr/>
                    <a:lstStyle/>
                    <a:p>
                      <a:pPr algn="l"/>
                      <a:r>
                        <a:rPr lang="en-US" sz="1200" dirty="0">
                          <a:latin typeface="Arial" panose="020B0604020202020204" pitchFamily="34" charset="0"/>
                          <a:cs typeface="Arial" panose="020B0604020202020204" pitchFamily="34" charset="0"/>
                        </a:rPr>
                        <a:t>Annual outlook and review report on</a:t>
                      </a:r>
                    </a:p>
                    <a:p>
                      <a:pPr algn="l"/>
                      <a:r>
                        <a:rPr lang="en-US" sz="1200" dirty="0">
                          <a:latin typeface="Arial" panose="020B0604020202020204" pitchFamily="34" charset="0"/>
                          <a:cs typeface="Arial" panose="020B0604020202020204" pitchFamily="34" charset="0"/>
                        </a:rPr>
                        <a:t>national and provincial departments developed</a:t>
                      </a:r>
                    </a:p>
                  </a:txBody>
                  <a:tcPr/>
                </a:tc>
                <a:tc>
                  <a:txBody>
                    <a:bodyPr/>
                    <a:lstStyle/>
                    <a:p>
                      <a:pPr font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The target was rated as not achieved for technical reasons. </a:t>
                      </a:r>
                    </a:p>
                    <a:p>
                      <a:pPr marL="0" font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The report produced included additional information and was renamed ‘Institutional Capacity</a:t>
                      </a:r>
                    </a:p>
                    <a:p>
                      <a:pPr marL="0" font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Improvement Framework’. It therefore was not consistent with the targets in the APP.</a:t>
                      </a:r>
                    </a:p>
                  </a:txBody>
                  <a:tcPr>
                    <a:solidFill>
                      <a:schemeClr val="bg2">
                        <a:lumMod val="75000"/>
                      </a:schemeClr>
                    </a:solidFill>
                  </a:tcPr>
                </a:tc>
                <a:extLst>
                  <a:ext uri="{0D108BD9-81ED-4DB2-BD59-A6C34878D82A}">
                    <a16:rowId xmlns:a16="http://schemas.microsoft.com/office/drawing/2014/main" val="387152372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300" y="234881"/>
            <a:ext cx="11320780"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4: </a:t>
            </a:r>
            <a:r>
              <a:rPr sz="2300" dirty="0"/>
              <a:t>PUBLIC </a:t>
            </a:r>
            <a:r>
              <a:rPr sz="2300" spc="-10" dirty="0"/>
              <a:t>SECTOR </a:t>
            </a:r>
            <a:r>
              <a:rPr sz="2300" spc="-5" dirty="0"/>
              <a:t>MONITORING AND </a:t>
            </a:r>
            <a:r>
              <a:rPr sz="2300" spc="-25" dirty="0"/>
              <a:t>CAPACITY</a:t>
            </a:r>
            <a:r>
              <a:rPr sz="2300" spc="-190" dirty="0"/>
              <a:t> </a:t>
            </a:r>
            <a:r>
              <a:rPr sz="2300" spc="-5" dirty="0"/>
              <a:t>DEVELOPMENT</a:t>
            </a:r>
            <a:endParaRPr sz="2300" dirty="0"/>
          </a:p>
        </p:txBody>
      </p:sp>
      <p:graphicFrame>
        <p:nvGraphicFramePr>
          <p:cNvPr id="4" name="Table 3">
            <a:extLst>
              <a:ext uri="{FF2B5EF4-FFF2-40B4-BE49-F238E27FC236}">
                <a16:creationId xmlns:a16="http://schemas.microsoft.com/office/drawing/2014/main" id="{3678E2CD-072A-0A44-AEB0-0F871B6F1939}"/>
              </a:ext>
            </a:extLst>
          </p:cNvPr>
          <p:cNvGraphicFramePr>
            <a:graphicFrameLocks noGrp="1"/>
          </p:cNvGraphicFramePr>
          <p:nvPr>
            <p:extLst>
              <p:ext uri="{D42A27DB-BD31-4B8C-83A1-F6EECF244321}">
                <p14:modId xmlns:p14="http://schemas.microsoft.com/office/powerpoint/2010/main" val="163275184"/>
              </p:ext>
            </p:extLst>
          </p:nvPr>
        </p:nvGraphicFramePr>
        <p:xfrm>
          <a:off x="228599" y="914401"/>
          <a:ext cx="11734800" cy="4927382"/>
        </p:xfrm>
        <a:graphic>
          <a:graphicData uri="http://schemas.openxmlformats.org/drawingml/2006/table">
            <a:tbl>
              <a:tblPr firstRow="1" bandRow="1">
                <a:tableStyleId>{93296810-A885-4BE3-A3E7-6D5BEEA58F35}</a:tableStyleId>
              </a:tblPr>
              <a:tblGrid>
                <a:gridCol w="2897090">
                  <a:extLst>
                    <a:ext uri="{9D8B030D-6E8A-4147-A177-3AD203B41FA5}">
                      <a16:colId xmlns:a16="http://schemas.microsoft.com/office/drawing/2014/main" val="59331902"/>
                    </a:ext>
                  </a:extLst>
                </a:gridCol>
                <a:gridCol w="3909095">
                  <a:extLst>
                    <a:ext uri="{9D8B030D-6E8A-4147-A177-3AD203B41FA5}">
                      <a16:colId xmlns:a16="http://schemas.microsoft.com/office/drawing/2014/main" val="1445939684"/>
                    </a:ext>
                  </a:extLst>
                </a:gridCol>
                <a:gridCol w="4928615">
                  <a:extLst>
                    <a:ext uri="{9D8B030D-6E8A-4147-A177-3AD203B41FA5}">
                      <a16:colId xmlns:a16="http://schemas.microsoft.com/office/drawing/2014/main" val="1760309657"/>
                    </a:ext>
                  </a:extLst>
                </a:gridCol>
              </a:tblGrid>
              <a:tr h="573283">
                <a:tc gridSpan="3">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36061707"/>
                  </a:ext>
                </a:extLst>
              </a:tr>
              <a:tr h="573283">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Achievement</a:t>
                      </a:r>
                    </a:p>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5460047"/>
                  </a:ext>
                </a:extLst>
              </a:tr>
              <a:tr h="529833">
                <a:tc>
                  <a:txBody>
                    <a:bodyPr/>
                    <a:lstStyle/>
                    <a:p>
                      <a:pPr algn="l"/>
                      <a:r>
                        <a:rPr lang="en-US" sz="1200" u="none" strike="noStrike" baseline="0" dirty="0">
                          <a:latin typeface="Arial" panose="020B0604020202020204" pitchFamily="34" charset="0"/>
                          <a:cs typeface="Arial" panose="020B0604020202020204" pitchFamily="34" charset="0"/>
                        </a:rPr>
                        <a:t>1. Integrated report on the state of public entities governance</a:t>
                      </a:r>
                      <a:endParaRPr lang="en-US" sz="1200" dirty="0">
                        <a:latin typeface="Arial" panose="020B0604020202020204" pitchFamily="34" charset="0"/>
                        <a:cs typeface="Arial" panose="020B0604020202020204" pitchFamily="34" charset="0"/>
                      </a:endParaRPr>
                    </a:p>
                  </a:txBody>
                  <a:tcPr/>
                </a:tc>
                <a:tc>
                  <a:txBody>
                    <a:bodyPr/>
                    <a:lstStyle/>
                    <a:p>
                      <a:pPr algn="l"/>
                      <a:r>
                        <a:rPr lang="en-US" sz="1200" u="none" strike="noStrike" baseline="0" dirty="0">
                          <a:latin typeface="Arial" panose="020B0604020202020204" pitchFamily="34" charset="0"/>
                          <a:cs typeface="Arial" panose="020B0604020202020204" pitchFamily="34" charset="0"/>
                        </a:rPr>
                        <a:t>Integrated Report on the state of public entities</a:t>
                      </a:r>
                      <a:endParaRPr lang="en-US" sz="1200" b="0" i="0" u="none" strike="noStrike" baseline="0" dirty="0">
                        <a:latin typeface="Arial" panose="020B0604020202020204" pitchFamily="34" charset="0"/>
                        <a:cs typeface="Arial" panose="020B0604020202020204" pitchFamily="34" charset="0"/>
                      </a:endParaRPr>
                    </a:p>
                  </a:txBody>
                  <a:tcPr/>
                </a:tc>
                <a:tc>
                  <a:txBody>
                    <a:bodyPr/>
                    <a:lstStyle/>
                    <a:p>
                      <a:pPr fontAlgn="ctr"/>
                      <a:r>
                        <a:rPr lang="en-US" sz="1200" u="none" strike="noStrike" kern="1200" baseline="0" dirty="0">
                          <a:latin typeface="Arial" panose="020B0604020202020204" pitchFamily="34" charset="0"/>
                          <a:cs typeface="Arial" panose="020B0604020202020204" pitchFamily="34" charset="0"/>
                        </a:rPr>
                        <a:t>Integrated report on state of public entities governance was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00B050"/>
                    </a:solidFill>
                  </a:tcPr>
                </a:tc>
                <a:extLst>
                  <a:ext uri="{0D108BD9-81ED-4DB2-BD59-A6C34878D82A}">
                    <a16:rowId xmlns:a16="http://schemas.microsoft.com/office/drawing/2014/main" val="1115408407"/>
                  </a:ext>
                </a:extLst>
              </a:tr>
              <a:tr h="809341">
                <a:tc>
                  <a:txBody>
                    <a:bodyPr/>
                    <a:lstStyle/>
                    <a:p>
                      <a:pPr algn="l"/>
                      <a:r>
                        <a:rPr lang="en-US" sz="1200" dirty="0">
                          <a:latin typeface="Arial" panose="020B0604020202020204" pitchFamily="34" charset="0"/>
                          <a:cs typeface="Arial" panose="020B0604020202020204" pitchFamily="34" charset="0"/>
                        </a:rPr>
                        <a:t>2.A report on the submission of PA for HoDs in national and provincial government departments and components</a:t>
                      </a:r>
                    </a:p>
                  </a:txBody>
                  <a:tcPr/>
                </a:tc>
                <a:tc>
                  <a:txBody>
                    <a:bodyPr/>
                    <a:lstStyle/>
                    <a:p>
                      <a:pPr algn="l"/>
                      <a:r>
                        <a:rPr kumimoji="0" lang="en-US" sz="1200" b="0" kern="1200" dirty="0">
                          <a:solidFill>
                            <a:schemeClr val="tx1"/>
                          </a:solidFill>
                          <a:latin typeface="Arial" panose="020B0604020202020204" pitchFamily="34" charset="0"/>
                          <a:ea typeface="+mn-ea"/>
                          <a:cs typeface="Arial" panose="020B0604020202020204" pitchFamily="34" charset="0"/>
                        </a:rPr>
                        <a:t>A report on the submission of performance agreement received</a:t>
                      </a:r>
                    </a:p>
                  </a:txBody>
                  <a:tcPr/>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Report on performance agreements received compiled</a:t>
                      </a:r>
                    </a:p>
                  </a:txBody>
                  <a:tcPr>
                    <a:solidFill>
                      <a:srgbClr val="00B050"/>
                    </a:solidFill>
                  </a:tcPr>
                </a:tc>
                <a:extLst>
                  <a:ext uri="{0D108BD9-81ED-4DB2-BD59-A6C34878D82A}">
                    <a16:rowId xmlns:a16="http://schemas.microsoft.com/office/drawing/2014/main" val="3466593870"/>
                  </a:ext>
                </a:extLst>
              </a:tr>
              <a:tr h="809341">
                <a:tc>
                  <a:txBody>
                    <a:bodyPr/>
                    <a:lstStyle/>
                    <a:p>
                      <a:pPr algn="l"/>
                      <a:r>
                        <a:rPr lang="en-US" sz="1200" dirty="0">
                          <a:latin typeface="Arial" panose="020B0604020202020204" pitchFamily="34" charset="0"/>
                          <a:cs typeface="Arial" panose="020B0604020202020204" pitchFamily="34" charset="0"/>
                        </a:rPr>
                        <a:t>3.</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Establishment of the Office of the Head of Public Administration supported</a:t>
                      </a:r>
                    </a:p>
                  </a:txBody>
                  <a:tcPr/>
                </a:tc>
                <a:tc>
                  <a:txBody>
                    <a:bodyPr/>
                    <a:lstStyle/>
                    <a:p>
                      <a:pPr algn="l"/>
                      <a:r>
                        <a:rPr kumimoji="0" lang="en-US" sz="1200" b="0" kern="1200" dirty="0">
                          <a:solidFill>
                            <a:schemeClr val="tx1"/>
                          </a:solidFill>
                          <a:latin typeface="Arial" panose="020B0604020202020204" pitchFamily="34" charset="0"/>
                          <a:ea typeface="+mn-ea"/>
                          <a:cs typeface="Arial" panose="020B0604020202020204" pitchFamily="34" charset="0"/>
                        </a:rPr>
                        <a:t>Implementation strategy developed by 30 September 2019</a:t>
                      </a:r>
                    </a:p>
                  </a:txBody>
                  <a:tcPr/>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Strategy for the implementation of the Head of Public Administration was developed by 30 September 2019</a:t>
                      </a:r>
                    </a:p>
                  </a:txBody>
                  <a:tcPr>
                    <a:solidFill>
                      <a:srgbClr val="00B050"/>
                    </a:solidFill>
                  </a:tcPr>
                </a:tc>
                <a:extLst>
                  <a:ext uri="{0D108BD9-81ED-4DB2-BD59-A6C34878D82A}">
                    <a16:rowId xmlns:a16="http://schemas.microsoft.com/office/drawing/2014/main" val="349357137"/>
                  </a:ext>
                </a:extLst>
              </a:tr>
              <a:tr h="809341">
                <a:tc>
                  <a:txBody>
                    <a:bodyPr/>
                    <a:lstStyle/>
                    <a:p>
                      <a:pPr algn="l"/>
                      <a:r>
                        <a:rPr lang="en-US" sz="1200" u="none" strike="noStrike" baseline="0" dirty="0">
                          <a:latin typeface="Arial" panose="020B0604020202020204" pitchFamily="34" charset="0"/>
                          <a:cs typeface="Arial" panose="020B0604020202020204" pitchFamily="34" charset="0"/>
                        </a:rPr>
                        <a:t>4. Number of analytical reports on 30-day payments produced</a:t>
                      </a:r>
                      <a:endParaRPr lang="en-US" sz="1200" dirty="0">
                        <a:latin typeface="Arial" panose="020B0604020202020204" pitchFamily="34" charset="0"/>
                        <a:cs typeface="Arial" panose="020B0604020202020204" pitchFamily="34" charset="0"/>
                      </a:endParaRPr>
                    </a:p>
                  </a:txBody>
                  <a:tcPr/>
                </a:tc>
                <a:tc>
                  <a:txBody>
                    <a:bodyPr/>
                    <a:lstStyle/>
                    <a:p>
                      <a:pPr algn="l"/>
                      <a:r>
                        <a:rPr lang="en-US" sz="1200" u="none" strike="noStrike" baseline="0" dirty="0">
                          <a:latin typeface="Arial" panose="020B0604020202020204" pitchFamily="34" charset="0"/>
                          <a:cs typeface="Arial" panose="020B0604020202020204" pitchFamily="34" charset="0"/>
                        </a:rPr>
                        <a:t>4 Analysis report on 30-day payments produced</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kern="1200" dirty="0">
                          <a:effectLst/>
                          <a:latin typeface="Arial" panose="020B0604020202020204" pitchFamily="34" charset="0"/>
                          <a:cs typeface="Arial" panose="020B0604020202020204" pitchFamily="34" charset="0"/>
                        </a:rPr>
                        <a:t>4 Analysis report on 30-day payments were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solidFill>
                      <a:srgbClr val="00B050"/>
                    </a:solidFill>
                  </a:tcPr>
                </a:tc>
                <a:extLst>
                  <a:ext uri="{0D108BD9-81ED-4DB2-BD59-A6C34878D82A}">
                    <a16:rowId xmlns:a16="http://schemas.microsoft.com/office/drawing/2014/main" val="367440764"/>
                  </a:ext>
                </a:extLst>
              </a:tr>
              <a:tr h="809341">
                <a:tc>
                  <a:txBody>
                    <a:bodyPr/>
                    <a:lstStyle/>
                    <a:p>
                      <a:pPr algn="l"/>
                      <a:r>
                        <a:rPr lang="en-US" sz="1200" dirty="0">
                          <a:latin typeface="Arial" panose="020B0604020202020204" pitchFamily="34" charset="0"/>
                          <a:cs typeface="Arial" panose="020B0604020202020204" pitchFamily="34" charset="0"/>
                        </a:rPr>
                        <a:t>5.</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Number of overview reports on the status of frontline performance and service delivery</a:t>
                      </a:r>
                    </a:p>
                  </a:txBody>
                  <a:tcPr/>
                </a:tc>
                <a:tc>
                  <a:txBody>
                    <a:bodyPr/>
                    <a:lstStyle/>
                    <a:p>
                      <a:pPr algn="l"/>
                      <a:r>
                        <a:rPr kumimoji="0" lang="en-US" sz="1200" b="0" kern="1200" dirty="0">
                          <a:solidFill>
                            <a:schemeClr val="tx1"/>
                          </a:solidFill>
                          <a:latin typeface="Arial" panose="020B0604020202020204" pitchFamily="34" charset="0"/>
                          <a:ea typeface="+mn-ea"/>
                          <a:cs typeface="Arial" panose="020B0604020202020204" pitchFamily="34" charset="0"/>
                        </a:rPr>
                        <a:t>Annual and Mid-term overview reports on the status of frontline performance and service delivery produced</a:t>
                      </a:r>
                    </a:p>
                  </a:txBody>
                  <a:tcPr/>
                </a:tc>
                <a:tc>
                  <a:txBody>
                    <a:bodyPr/>
                    <a:lstStyle/>
                    <a:p>
                      <a:pPr font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Achieved </a:t>
                      </a:r>
                    </a:p>
                    <a:p>
                      <a:pPr font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Annual and Mid-term overview reports on the status of frontline performance and service delivery were produced</a:t>
                      </a:r>
                    </a:p>
                  </a:txBody>
                  <a:tcPr>
                    <a:solidFill>
                      <a:srgbClr val="00B050"/>
                    </a:solidFill>
                  </a:tcPr>
                </a:tc>
                <a:extLst>
                  <a:ext uri="{0D108BD9-81ED-4DB2-BD59-A6C34878D82A}">
                    <a16:rowId xmlns:a16="http://schemas.microsoft.com/office/drawing/2014/main" val="2666520409"/>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31</a:t>
            </a:fld>
            <a:endParaRPr lang="en-US" dirty="0"/>
          </a:p>
        </p:txBody>
      </p:sp>
    </p:spTree>
    <p:extLst>
      <p:ext uri="{BB962C8B-B14F-4D97-AF65-F5344CB8AC3E}">
        <p14:creationId xmlns:p14="http://schemas.microsoft.com/office/powerpoint/2010/main" val="313536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300" y="234881"/>
            <a:ext cx="11320780"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4: </a:t>
            </a:r>
            <a:r>
              <a:rPr sz="2300" dirty="0"/>
              <a:t>PUBLIC </a:t>
            </a:r>
            <a:r>
              <a:rPr sz="2300" spc="-10" dirty="0"/>
              <a:t>SECTOR </a:t>
            </a:r>
            <a:r>
              <a:rPr sz="2300" spc="-5" dirty="0"/>
              <a:t>MONITORING AND </a:t>
            </a:r>
            <a:r>
              <a:rPr sz="2300" spc="-25" dirty="0"/>
              <a:t>CAPACITY</a:t>
            </a:r>
            <a:r>
              <a:rPr sz="2300" spc="-190" dirty="0"/>
              <a:t> </a:t>
            </a:r>
            <a:r>
              <a:rPr sz="2300" spc="-5" dirty="0"/>
              <a:t>DEVELOPMENT</a:t>
            </a:r>
            <a:endParaRPr sz="2300" dirty="0"/>
          </a:p>
        </p:txBody>
      </p:sp>
      <p:graphicFrame>
        <p:nvGraphicFramePr>
          <p:cNvPr id="4" name="Table 3">
            <a:extLst>
              <a:ext uri="{FF2B5EF4-FFF2-40B4-BE49-F238E27FC236}">
                <a16:creationId xmlns:a16="http://schemas.microsoft.com/office/drawing/2014/main" id="{3678E2CD-072A-0A44-AEB0-0F871B6F1939}"/>
              </a:ext>
            </a:extLst>
          </p:cNvPr>
          <p:cNvGraphicFramePr>
            <a:graphicFrameLocks noGrp="1"/>
          </p:cNvGraphicFramePr>
          <p:nvPr>
            <p:extLst>
              <p:ext uri="{D42A27DB-BD31-4B8C-83A1-F6EECF244321}">
                <p14:modId xmlns:p14="http://schemas.microsoft.com/office/powerpoint/2010/main" val="1445183529"/>
              </p:ext>
            </p:extLst>
          </p:nvPr>
        </p:nvGraphicFramePr>
        <p:xfrm>
          <a:off x="228599" y="914401"/>
          <a:ext cx="11734800" cy="3869635"/>
        </p:xfrm>
        <a:graphic>
          <a:graphicData uri="http://schemas.openxmlformats.org/drawingml/2006/table">
            <a:tbl>
              <a:tblPr firstRow="1" bandRow="1">
                <a:tableStyleId>{93296810-A885-4BE3-A3E7-6D5BEEA58F35}</a:tableStyleId>
              </a:tblPr>
              <a:tblGrid>
                <a:gridCol w="2897090">
                  <a:extLst>
                    <a:ext uri="{9D8B030D-6E8A-4147-A177-3AD203B41FA5}">
                      <a16:colId xmlns:a16="http://schemas.microsoft.com/office/drawing/2014/main" val="59331902"/>
                    </a:ext>
                  </a:extLst>
                </a:gridCol>
                <a:gridCol w="3909095">
                  <a:extLst>
                    <a:ext uri="{9D8B030D-6E8A-4147-A177-3AD203B41FA5}">
                      <a16:colId xmlns:a16="http://schemas.microsoft.com/office/drawing/2014/main" val="1445939684"/>
                    </a:ext>
                  </a:extLst>
                </a:gridCol>
                <a:gridCol w="4928615">
                  <a:extLst>
                    <a:ext uri="{9D8B030D-6E8A-4147-A177-3AD203B41FA5}">
                      <a16:colId xmlns:a16="http://schemas.microsoft.com/office/drawing/2014/main" val="1760309657"/>
                    </a:ext>
                  </a:extLst>
                </a:gridCol>
              </a:tblGrid>
              <a:tr h="573283">
                <a:tc gridSpan="3">
                  <a:txBody>
                    <a:bodyPr/>
                    <a:lstStyle/>
                    <a:p>
                      <a:pPr algn="ctr"/>
                      <a:r>
                        <a:rPr lang="en-US" sz="1200" b="1" kern="1200" dirty="0">
                          <a:solidFill>
                            <a:schemeClr val="dk1"/>
                          </a:solidFill>
                          <a:effectLst/>
                          <a:latin typeface="Arial" panose="020B0604020202020204" pitchFamily="34" charset="0"/>
                          <a:ea typeface="+mn-ea"/>
                          <a:cs typeface="Arial" panose="020B0604020202020204" pitchFamily="34" charset="0"/>
                        </a:rPr>
                        <a:t>Achieved Targets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63723959"/>
                  </a:ext>
                </a:extLst>
              </a:tr>
              <a:tr h="417316">
                <a:tc>
                  <a:txBody>
                    <a:bodyPr/>
                    <a:lstStyle/>
                    <a:p>
                      <a:r>
                        <a:rPr lang="en-US" sz="1200" b="1" kern="1200" dirty="0">
                          <a:effectLst/>
                          <a:latin typeface="Arial" panose="020B0604020202020204" pitchFamily="34" charset="0"/>
                          <a:cs typeface="Arial" panose="020B0604020202020204" pitchFamily="34" charset="0"/>
                        </a:rPr>
                        <a:t>Performance Indicator</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a:effectLst/>
                          <a:latin typeface="Arial" panose="020B0604020202020204" pitchFamily="34" charset="0"/>
                          <a:cs typeface="Arial" panose="020B0604020202020204" pitchFamily="34" charset="0"/>
                        </a:rPr>
                        <a:t>Annual Target</a:t>
                      </a:r>
                      <a:endParaRPr lang="en-US" sz="1200" b="1" kern="1200" noProof="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Achievement</a:t>
                      </a:r>
                    </a:p>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5460047"/>
                  </a:ext>
                </a:extLst>
              </a:tr>
              <a:tr h="809341">
                <a:tc>
                  <a:txBody>
                    <a:bodyPr/>
                    <a:lstStyle/>
                    <a:p>
                      <a:pPr algn="l"/>
                      <a:r>
                        <a:rPr lang="en-US" sz="1200" dirty="0">
                          <a:latin typeface="Arial" panose="020B0604020202020204" pitchFamily="34" charset="0"/>
                          <a:cs typeface="Arial" panose="020B0604020202020204" pitchFamily="34" charset="0"/>
                        </a:rPr>
                        <a:t>6.</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 plan to facilitate citizen engagement developed</a:t>
                      </a:r>
                    </a:p>
                  </a:txBody>
                  <a:tcPr/>
                </a:tc>
                <a:tc>
                  <a:txBody>
                    <a:bodyPr/>
                    <a:lstStyle/>
                    <a:p>
                      <a:pPr algn="l"/>
                      <a:r>
                        <a:rPr lang="en-US" sz="1200" b="0" i="0" u="none" strike="noStrike" baseline="0" dirty="0">
                          <a:latin typeface="Arial" panose="020B0604020202020204" pitchFamily="34" charset="0"/>
                          <a:cs typeface="Arial" panose="020B0604020202020204" pitchFamily="34" charset="0"/>
                        </a:rPr>
                        <a:t>Plan developed by 30 September 2019</a:t>
                      </a:r>
                    </a:p>
                  </a:txBody>
                  <a:tcPr/>
                </a:tc>
                <a:tc>
                  <a:txBody>
                    <a:bodyPr/>
                    <a:lstStyle/>
                    <a:p>
                      <a:pPr fontAlgn="ct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Plan to facilitate citizen engagement was developed by 30 September 2019</a:t>
                      </a:r>
                    </a:p>
                  </a:txBody>
                  <a:tcPr>
                    <a:solidFill>
                      <a:srgbClr val="00B050"/>
                    </a:solidFill>
                  </a:tcPr>
                </a:tc>
                <a:extLst>
                  <a:ext uri="{0D108BD9-81ED-4DB2-BD59-A6C34878D82A}">
                    <a16:rowId xmlns:a16="http://schemas.microsoft.com/office/drawing/2014/main" val="1115408407"/>
                  </a:ext>
                </a:extLst>
              </a:tr>
              <a:tr h="809341">
                <a:tc>
                  <a:txBody>
                    <a:bodyPr/>
                    <a:lstStyle/>
                    <a:p>
                      <a:pPr algn="l"/>
                      <a:r>
                        <a:rPr lang="en-US" sz="1200" dirty="0">
                          <a:latin typeface="Arial" panose="020B0604020202020204" pitchFamily="34" charset="0"/>
                          <a:cs typeface="Arial" panose="020B0604020202020204" pitchFamily="34" charset="0"/>
                        </a:rPr>
                        <a:t>7.</a:t>
                      </a: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Implementation model for Priority 6 on “A capable, ethical and developmental state” designed</a:t>
                      </a:r>
                    </a:p>
                  </a:txBody>
                  <a:tcPr/>
                </a:tc>
                <a:tc>
                  <a:txBody>
                    <a:bodyPr/>
                    <a:lstStyle/>
                    <a:p>
                      <a:pPr algn="l"/>
                      <a:r>
                        <a:rPr kumimoji="0" lang="en-US" sz="1200" b="0" kern="1200" dirty="0">
                          <a:solidFill>
                            <a:schemeClr val="tx1"/>
                          </a:solidFill>
                          <a:latin typeface="Arial" panose="020B0604020202020204" pitchFamily="34" charset="0"/>
                          <a:ea typeface="+mn-ea"/>
                          <a:cs typeface="Arial" panose="020B0604020202020204" pitchFamily="34" charset="0"/>
                        </a:rPr>
                        <a:t>Implementation model developed by 30 September 2019</a:t>
                      </a:r>
                    </a:p>
                  </a:txBody>
                  <a:tcPr/>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Implementation model was developed by 28 September 2019</a:t>
                      </a:r>
                    </a:p>
                  </a:txBody>
                  <a:tcPr>
                    <a:solidFill>
                      <a:srgbClr val="00B050"/>
                    </a:solidFill>
                  </a:tcPr>
                </a:tc>
                <a:extLst>
                  <a:ext uri="{0D108BD9-81ED-4DB2-BD59-A6C34878D82A}">
                    <a16:rowId xmlns:a16="http://schemas.microsoft.com/office/drawing/2014/main" val="3466593870"/>
                  </a:ext>
                </a:extLst>
              </a:tr>
              <a:tr h="809341">
                <a:tc>
                  <a:txBody>
                    <a:bodyPr/>
                    <a:lstStyle/>
                    <a:p>
                      <a:pPr algn="l"/>
                      <a:r>
                        <a:rPr lang="en-US" sz="1200" u="none" strike="noStrike" kern="1200" baseline="0" dirty="0">
                          <a:latin typeface="Arial" panose="020B0604020202020204" pitchFamily="34" charset="0"/>
                          <a:cs typeface="Arial" panose="020B0604020202020204" pitchFamily="34" charset="0"/>
                        </a:rPr>
                        <a:t>8. </a:t>
                      </a:r>
                      <a:r>
                        <a:rPr lang="en-US" sz="1200" dirty="0">
                          <a:solidFill>
                            <a:schemeClr val="dk1"/>
                          </a:solidFill>
                          <a:latin typeface="Arial" panose="020B0604020202020204" pitchFamily="34" charset="0"/>
                          <a:ea typeface="+mn-ea"/>
                          <a:cs typeface="Arial" panose="020B0604020202020204" pitchFamily="34" charset="0"/>
                        </a:rPr>
                        <a:t>Percentage of targets in the PM&amp;E Capacity Development Plan achieved</a:t>
                      </a:r>
                    </a:p>
                  </a:txBody>
                  <a:tcPr/>
                </a:tc>
                <a:tc>
                  <a:txBody>
                    <a:bodyPr/>
                    <a:lstStyle/>
                    <a:p>
                      <a:pPr algn="l"/>
                      <a:r>
                        <a:rPr lang="en-US" sz="1200" u="none" strike="noStrike" baseline="0" dirty="0">
                          <a:latin typeface="Arial" panose="020B0604020202020204" pitchFamily="34" charset="0"/>
                          <a:cs typeface="Arial" panose="020B0604020202020204" pitchFamily="34" charset="0"/>
                        </a:rPr>
                        <a:t>85% of targets achieved</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indent="0" algn="l" defTabSz="914400" rtl="0" eaLnBrk="1" fontAlgn="ctr" latinLnBrk="0" hangingPunct="1">
                        <a:lnSpc>
                          <a:spcPct val="115000"/>
                        </a:lnSpc>
                        <a:spcBef>
                          <a:spcPts val="0"/>
                        </a:spcBef>
                        <a:spcAft>
                          <a:spcPts val="200"/>
                        </a:spcAft>
                        <a:buClrTx/>
                        <a:buSzTx/>
                        <a:buFontTx/>
                        <a:buNone/>
                        <a:tabLst/>
                        <a:defRPr/>
                      </a:pPr>
                      <a:r>
                        <a:rPr lang="en-ZA" sz="1200" dirty="0">
                          <a:effectLst/>
                          <a:latin typeface="Arial" panose="020B0604020202020204" pitchFamily="34" charset="0"/>
                          <a:cs typeface="Arial" panose="020B0604020202020204" pitchFamily="34" charset="0"/>
                        </a:rPr>
                        <a:t> </a:t>
                      </a:r>
                      <a:r>
                        <a:rPr lang="en-US" sz="1200" dirty="0">
                          <a:effectLst/>
                          <a:latin typeface="Arial" panose="020B0604020202020204" pitchFamily="34" charset="0"/>
                          <a:cs typeface="Arial" panose="020B0604020202020204" pitchFamily="34" charset="0"/>
                        </a:rPr>
                        <a:t>86.84 % of targets achieved </a:t>
                      </a:r>
                      <a:r>
                        <a:rPr lang="en-ZA" sz="1200" dirty="0">
                          <a:effectLst/>
                          <a:latin typeface="Arial" panose="020B0604020202020204" pitchFamily="34" charset="0"/>
                          <a:cs typeface="Arial" panose="020B0604020202020204" pitchFamily="34" charset="0"/>
                        </a:rPr>
                        <a:t>in the PM&amp;E capacity development plan were achieved</a:t>
                      </a:r>
                    </a:p>
                    <a:p>
                      <a:pPr marL="57150" marR="0" indent="0" algn="l" defTabSz="914400" rtl="0" eaLnBrk="1" fontAlgn="ctr" latinLnBrk="0" hangingPunct="1">
                        <a:lnSpc>
                          <a:spcPct val="115000"/>
                        </a:lnSpc>
                        <a:spcBef>
                          <a:spcPts val="0"/>
                        </a:spcBef>
                        <a:spcAft>
                          <a:spcPts val="20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The Department had expected that some of the targets in the PM&amp;E Capacity Development Plan may not be achieved due to dependencies. However, the anticipated challenges did not occur</a:t>
                      </a:r>
                    </a:p>
                  </a:txBody>
                  <a:tcPr marL="17780" marR="17780" marT="71755" marB="71755">
                    <a:solidFill>
                      <a:srgbClr val="00B050"/>
                    </a:solidFill>
                  </a:tcPr>
                </a:tc>
                <a:extLst>
                  <a:ext uri="{0D108BD9-81ED-4DB2-BD59-A6C34878D82A}">
                    <a16:rowId xmlns:a16="http://schemas.microsoft.com/office/drawing/2014/main" val="349357137"/>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32</a:t>
            </a:fld>
            <a:endParaRPr lang="en-US" dirty="0"/>
          </a:p>
        </p:txBody>
      </p:sp>
    </p:spTree>
    <p:extLst>
      <p:ext uri="{BB962C8B-B14F-4D97-AF65-F5344CB8AC3E}">
        <p14:creationId xmlns:p14="http://schemas.microsoft.com/office/powerpoint/2010/main" val="394019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2494070" y="1753692"/>
            <a:ext cx="6899275" cy="1381125"/>
          </a:xfrm>
          <a:prstGeom prst="rect">
            <a:avLst/>
          </a:prstGeom>
        </p:spPr>
        <p:txBody>
          <a:bodyPr vert="horz" wrap="square" lIns="0" tIns="12065" rIns="0" bIns="0" rtlCol="0">
            <a:spAutoFit/>
          </a:bodyPr>
          <a:lstStyle/>
          <a:p>
            <a:pPr marL="83185" marR="5080" indent="-71120">
              <a:lnSpc>
                <a:spcPct val="101000"/>
              </a:lnSpc>
              <a:spcBef>
                <a:spcPts val="95"/>
              </a:spcBef>
            </a:pPr>
            <a:r>
              <a:rPr sz="2200" spc="10" dirty="0">
                <a:solidFill>
                  <a:srgbClr val="939598"/>
                </a:solidFill>
                <a:latin typeface="Arial"/>
                <a:cs typeface="Arial"/>
              </a:rPr>
              <a:t>The </a:t>
            </a:r>
            <a:r>
              <a:rPr sz="2200" spc="5" dirty="0">
                <a:solidFill>
                  <a:srgbClr val="939598"/>
                </a:solidFill>
                <a:latin typeface="Arial"/>
                <a:cs typeface="Arial"/>
              </a:rPr>
              <a:t>purpose of </a:t>
            </a:r>
            <a:r>
              <a:rPr sz="2200" spc="10" dirty="0">
                <a:solidFill>
                  <a:srgbClr val="939598"/>
                </a:solidFill>
                <a:latin typeface="Arial"/>
                <a:cs typeface="Arial"/>
              </a:rPr>
              <a:t>the </a:t>
            </a:r>
            <a:r>
              <a:rPr sz="2200" spc="5" dirty="0">
                <a:solidFill>
                  <a:srgbClr val="939598"/>
                </a:solidFill>
                <a:latin typeface="Arial"/>
                <a:cs typeface="Arial"/>
              </a:rPr>
              <a:t>branch is to </a:t>
            </a:r>
            <a:r>
              <a:rPr sz="2200" spc="10" dirty="0">
                <a:solidFill>
                  <a:srgbClr val="939598"/>
                </a:solidFill>
                <a:latin typeface="Arial"/>
                <a:cs typeface="Arial"/>
              </a:rPr>
              <a:t>coordinate </a:t>
            </a:r>
            <a:r>
              <a:rPr sz="2200" spc="5" dirty="0">
                <a:solidFill>
                  <a:srgbClr val="939598"/>
                </a:solidFill>
                <a:latin typeface="Arial"/>
                <a:cs typeface="Arial"/>
              </a:rPr>
              <a:t>and </a:t>
            </a:r>
            <a:r>
              <a:rPr sz="2200" spc="10" dirty="0">
                <a:solidFill>
                  <a:srgbClr val="939598"/>
                </a:solidFill>
                <a:latin typeface="Arial"/>
                <a:cs typeface="Arial"/>
              </a:rPr>
              <a:t>support  the </a:t>
            </a:r>
            <a:r>
              <a:rPr sz="2200" spc="5" dirty="0">
                <a:solidFill>
                  <a:srgbClr val="939598"/>
                </a:solidFill>
                <a:latin typeface="Arial"/>
                <a:cs typeface="Arial"/>
              </a:rPr>
              <a:t>generation, collation, </a:t>
            </a:r>
            <a:r>
              <a:rPr sz="2200" dirty="0">
                <a:solidFill>
                  <a:srgbClr val="939598"/>
                </a:solidFill>
                <a:latin typeface="Arial"/>
                <a:cs typeface="Arial"/>
              </a:rPr>
              <a:t>accessibility </a:t>
            </a:r>
            <a:r>
              <a:rPr sz="2200" spc="5" dirty="0">
                <a:solidFill>
                  <a:srgbClr val="939598"/>
                </a:solidFill>
                <a:latin typeface="Arial"/>
                <a:cs typeface="Arial"/>
              </a:rPr>
              <a:t>and </a:t>
            </a:r>
            <a:r>
              <a:rPr sz="2200" spc="10" dirty="0">
                <a:solidFill>
                  <a:srgbClr val="939598"/>
                </a:solidFill>
                <a:latin typeface="Arial"/>
                <a:cs typeface="Arial"/>
              </a:rPr>
              <a:t>timely </a:t>
            </a:r>
            <a:r>
              <a:rPr sz="2200" spc="5" dirty="0">
                <a:solidFill>
                  <a:srgbClr val="939598"/>
                </a:solidFill>
                <a:latin typeface="Arial"/>
                <a:cs typeface="Arial"/>
              </a:rPr>
              <a:t>use  of quality evidence to </a:t>
            </a:r>
            <a:r>
              <a:rPr sz="2200" spc="10" dirty="0">
                <a:solidFill>
                  <a:srgbClr val="939598"/>
                </a:solidFill>
                <a:latin typeface="Arial"/>
                <a:cs typeface="Arial"/>
              </a:rPr>
              <a:t>support </a:t>
            </a:r>
            <a:r>
              <a:rPr sz="2200" spc="5" dirty="0">
                <a:solidFill>
                  <a:srgbClr val="939598"/>
                </a:solidFill>
                <a:latin typeface="Arial"/>
                <a:cs typeface="Arial"/>
              </a:rPr>
              <a:t>performance</a:t>
            </a:r>
            <a:r>
              <a:rPr sz="2200" spc="-30" dirty="0">
                <a:solidFill>
                  <a:srgbClr val="939598"/>
                </a:solidFill>
                <a:latin typeface="Arial"/>
                <a:cs typeface="Arial"/>
              </a:rPr>
              <a:t> </a:t>
            </a:r>
            <a:r>
              <a:rPr sz="2200" spc="10" dirty="0">
                <a:solidFill>
                  <a:srgbClr val="939598"/>
                </a:solidFill>
                <a:latin typeface="Arial"/>
                <a:cs typeface="Arial"/>
              </a:rPr>
              <a:t>monitoring</a:t>
            </a:r>
            <a:endParaRPr sz="2200" dirty="0">
              <a:latin typeface="Arial"/>
              <a:cs typeface="Arial"/>
            </a:endParaRPr>
          </a:p>
          <a:p>
            <a:pPr marL="1291590">
              <a:lnSpc>
                <a:spcPct val="100000"/>
              </a:lnSpc>
              <a:spcBef>
                <a:spcPts val="30"/>
              </a:spcBef>
            </a:pPr>
            <a:r>
              <a:rPr sz="2200" spc="5" dirty="0">
                <a:solidFill>
                  <a:srgbClr val="939598"/>
                </a:solidFill>
                <a:latin typeface="Arial"/>
                <a:cs typeface="Arial"/>
              </a:rPr>
              <a:t>and evaluation across</a:t>
            </a:r>
            <a:r>
              <a:rPr sz="2200" spc="-5" dirty="0">
                <a:solidFill>
                  <a:srgbClr val="939598"/>
                </a:solidFill>
                <a:latin typeface="Arial"/>
                <a:cs typeface="Arial"/>
              </a:rPr>
              <a:t> </a:t>
            </a:r>
            <a:r>
              <a:rPr sz="2200" spc="5" dirty="0">
                <a:solidFill>
                  <a:srgbClr val="939598"/>
                </a:solidFill>
                <a:latin typeface="Arial"/>
                <a:cs typeface="Arial"/>
              </a:rPr>
              <a:t>government</a:t>
            </a:r>
            <a:endParaRPr sz="2200" dirty="0">
              <a:latin typeface="Arial"/>
              <a:cs typeface="Arial"/>
            </a:endParaRPr>
          </a:p>
        </p:txBody>
      </p:sp>
      <p:sp>
        <p:nvSpPr>
          <p:cNvPr id="6" name="object 6"/>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5: </a:t>
            </a:r>
            <a:r>
              <a:rPr sz="2300" spc="-35" dirty="0"/>
              <a:t>EVALUATION, </a:t>
            </a:r>
            <a:r>
              <a:rPr sz="2300" dirty="0"/>
              <a:t>EVIDENCE </a:t>
            </a:r>
            <a:r>
              <a:rPr sz="2300" spc="-5" dirty="0"/>
              <a:t>AND KNOWLEDGE</a:t>
            </a:r>
            <a:r>
              <a:rPr sz="2300" spc="-125" dirty="0"/>
              <a:t> </a:t>
            </a:r>
            <a:r>
              <a:rPr sz="2300" dirty="0"/>
              <a:t>SYSTEMS</a:t>
            </a:r>
          </a:p>
        </p:txBody>
      </p:sp>
      <p:pic>
        <p:nvPicPr>
          <p:cNvPr id="9" name="Picture 8">
            <a:extLst>
              <a:ext uri="{FF2B5EF4-FFF2-40B4-BE49-F238E27FC236}">
                <a16:creationId xmlns:a16="http://schemas.microsoft.com/office/drawing/2014/main" id="{31696416-E67B-9840-96DF-8F870D2ED6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581400"/>
            <a:ext cx="12192000" cy="327660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5: </a:t>
            </a:r>
            <a:r>
              <a:rPr sz="2300" spc="-35" dirty="0"/>
              <a:t>EVALUATION, </a:t>
            </a:r>
            <a:r>
              <a:rPr sz="2300" dirty="0"/>
              <a:t>EVIDENCE </a:t>
            </a:r>
            <a:r>
              <a:rPr sz="2300" spc="-5" dirty="0"/>
              <a:t>AND KNOWLEDGE</a:t>
            </a:r>
            <a:r>
              <a:rPr sz="2300" spc="-125" dirty="0"/>
              <a:t> </a:t>
            </a:r>
            <a:r>
              <a:rPr sz="2300" dirty="0"/>
              <a:t>SYSTEMS</a:t>
            </a:r>
          </a:p>
        </p:txBody>
      </p:sp>
      <p:graphicFrame>
        <p:nvGraphicFramePr>
          <p:cNvPr id="3" name="Table 2">
            <a:extLst>
              <a:ext uri="{FF2B5EF4-FFF2-40B4-BE49-F238E27FC236}">
                <a16:creationId xmlns:a16="http://schemas.microsoft.com/office/drawing/2014/main" id="{0A9E46DF-0336-D34C-9172-5348A2827CD9}"/>
              </a:ext>
            </a:extLst>
          </p:cNvPr>
          <p:cNvGraphicFramePr>
            <a:graphicFrameLocks noGrp="1"/>
          </p:cNvGraphicFramePr>
          <p:nvPr>
            <p:extLst>
              <p:ext uri="{D42A27DB-BD31-4B8C-83A1-F6EECF244321}">
                <p14:modId xmlns:p14="http://schemas.microsoft.com/office/powerpoint/2010/main" val="2263302179"/>
              </p:ext>
            </p:extLst>
          </p:nvPr>
        </p:nvGraphicFramePr>
        <p:xfrm>
          <a:off x="1177606" y="2256931"/>
          <a:ext cx="4651292" cy="2611631"/>
        </p:xfrm>
        <a:graphic>
          <a:graphicData uri="http://schemas.openxmlformats.org/drawingml/2006/table">
            <a:tbl>
              <a:tblPr firstRow="1" bandRow="1">
                <a:tableStyleId>{93296810-A885-4BE3-A3E7-6D5BEEA58F35}</a:tableStyleId>
              </a:tblPr>
              <a:tblGrid>
                <a:gridCol w="4651292">
                  <a:extLst>
                    <a:ext uri="{9D8B030D-6E8A-4147-A177-3AD203B41FA5}">
                      <a16:colId xmlns:a16="http://schemas.microsoft.com/office/drawing/2014/main" val="2983822499"/>
                    </a:ext>
                  </a:extLst>
                </a:gridCol>
              </a:tblGrid>
              <a:tr h="922716">
                <a:tc>
                  <a:txBody>
                    <a:bodyPr/>
                    <a:lstStyle/>
                    <a:p>
                      <a:pPr algn="ctr"/>
                      <a:r>
                        <a:rPr lang="en-US" sz="1800" u="none" strike="noStrike" kern="1200" baseline="0" dirty="0">
                          <a:latin typeface="Arial" panose="020B0604020202020204" pitchFamily="34" charset="0"/>
                          <a:cs typeface="Arial" panose="020B0604020202020204" pitchFamily="34" charset="0"/>
                        </a:rPr>
                        <a:t>Management: </a:t>
                      </a:r>
                      <a:br>
                        <a:rPr lang="en-US" sz="1800" u="none" strike="noStrike" kern="1200" baseline="0" dirty="0">
                          <a:latin typeface="Arial" panose="020B0604020202020204" pitchFamily="34" charset="0"/>
                          <a:cs typeface="Arial" panose="020B0604020202020204" pitchFamily="34" charset="0"/>
                        </a:rPr>
                      </a:br>
                      <a:r>
                        <a:rPr lang="en-US" sz="1800" u="none" strike="noStrike" kern="1200" baseline="0" dirty="0">
                          <a:latin typeface="Arial" panose="020B0604020202020204" pitchFamily="34" charset="0"/>
                          <a:cs typeface="Arial" panose="020B0604020202020204" pitchFamily="34" charset="0"/>
                        </a:rPr>
                        <a:t>Evidence and Knowledge Systems</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7593023"/>
                  </a:ext>
                </a:extLst>
              </a:tr>
              <a:tr h="1688915">
                <a:tc>
                  <a:txBody>
                    <a:bodyPr/>
                    <a:lstStyle/>
                    <a:p>
                      <a:pPr algn="ctr"/>
                      <a:r>
                        <a:rPr lang="en-US" sz="1800" u="none" strike="noStrike" kern="1200" baseline="0" dirty="0">
                          <a:latin typeface="Arial" panose="020B0604020202020204" pitchFamily="34" charset="0"/>
                          <a:cs typeface="Arial" panose="020B0604020202020204" pitchFamily="34" charset="0"/>
                        </a:rPr>
                        <a:t>Purpose: </a:t>
                      </a:r>
                    </a:p>
                    <a:p>
                      <a:pPr algn="ctr"/>
                      <a:r>
                        <a:rPr lang="en-US" sz="1800" u="none" strike="noStrike" kern="1200" baseline="0" dirty="0">
                          <a:latin typeface="Arial" panose="020B0604020202020204" pitchFamily="34" charset="0"/>
                          <a:cs typeface="Arial" panose="020B0604020202020204" pitchFamily="34" charset="0"/>
                        </a:rPr>
                        <a:t>Provide management and support services to the programme</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798174"/>
                  </a:ext>
                </a:extLst>
              </a:tr>
            </a:tbl>
          </a:graphicData>
        </a:graphic>
      </p:graphicFrame>
      <p:graphicFrame>
        <p:nvGraphicFramePr>
          <p:cNvPr id="4" name="Table 3">
            <a:extLst>
              <a:ext uri="{FF2B5EF4-FFF2-40B4-BE49-F238E27FC236}">
                <a16:creationId xmlns:a16="http://schemas.microsoft.com/office/drawing/2014/main" id="{270133B0-5D21-3E41-B4F9-9520C3E9D385}"/>
              </a:ext>
            </a:extLst>
          </p:cNvPr>
          <p:cNvGraphicFramePr>
            <a:graphicFrameLocks noGrp="1"/>
          </p:cNvGraphicFramePr>
          <p:nvPr>
            <p:extLst>
              <p:ext uri="{D42A27DB-BD31-4B8C-83A1-F6EECF244321}">
                <p14:modId xmlns:p14="http://schemas.microsoft.com/office/powerpoint/2010/main" val="2855751620"/>
              </p:ext>
            </p:extLst>
          </p:nvPr>
        </p:nvGraphicFramePr>
        <p:xfrm>
          <a:off x="5988224" y="2246097"/>
          <a:ext cx="4810618" cy="2610108"/>
        </p:xfrm>
        <a:graphic>
          <a:graphicData uri="http://schemas.openxmlformats.org/drawingml/2006/table">
            <a:tbl>
              <a:tblPr firstRow="1" bandRow="1">
                <a:tableStyleId>{93296810-A885-4BE3-A3E7-6D5BEEA58F35}</a:tableStyleId>
              </a:tblPr>
              <a:tblGrid>
                <a:gridCol w="4810618">
                  <a:extLst>
                    <a:ext uri="{9D8B030D-6E8A-4147-A177-3AD203B41FA5}">
                      <a16:colId xmlns:a16="http://schemas.microsoft.com/office/drawing/2014/main" val="2930919220"/>
                    </a:ext>
                  </a:extLst>
                </a:gridCol>
              </a:tblGrid>
              <a:tr h="917232">
                <a:tc>
                  <a:txBody>
                    <a:bodyPr/>
                    <a:lstStyle/>
                    <a:p>
                      <a:pPr algn="ctr"/>
                      <a:r>
                        <a:rPr lang="en-US" sz="1800" u="none" strike="noStrike" kern="1200" baseline="0" dirty="0">
                          <a:latin typeface="Arial" panose="020B0604020202020204" pitchFamily="34" charset="0"/>
                          <a:cs typeface="Arial" panose="020B0604020202020204" pitchFamily="34" charset="0"/>
                        </a:rPr>
                        <a:t>Evaluation, Research, Knowledge </a:t>
                      </a:r>
                    </a:p>
                    <a:p>
                      <a:pPr algn="ctr"/>
                      <a:r>
                        <a:rPr lang="en-US" sz="1800" u="none" strike="noStrike" kern="1200" baseline="0" dirty="0">
                          <a:latin typeface="Arial" panose="020B0604020202020204" pitchFamily="34" charset="0"/>
                          <a:cs typeface="Arial" panose="020B0604020202020204" pitchFamily="34" charset="0"/>
                        </a:rPr>
                        <a:t>and Data Systems</a:t>
                      </a:r>
                      <a:endParaRPr lang="en-US" sz="1800" b="1" i="0" u="none" strike="noStrike" kern="1200" baseline="0" dirty="0">
                        <a:solidFill>
                          <a:schemeClr val="lt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365781412"/>
                  </a:ext>
                </a:extLst>
              </a:tr>
              <a:tr h="1692876">
                <a:tc>
                  <a:txBody>
                    <a:bodyPr/>
                    <a:lstStyle/>
                    <a:p>
                      <a:pPr algn="ctr"/>
                      <a:r>
                        <a:rPr lang="en-US" sz="1800" u="none" strike="noStrike" kern="1200" baseline="0" dirty="0">
                          <a:latin typeface="Arial" panose="020B0604020202020204" pitchFamily="34" charset="0"/>
                          <a:cs typeface="Arial" panose="020B0604020202020204" pitchFamily="34" charset="0"/>
                        </a:rPr>
                        <a:t>Purpose: </a:t>
                      </a:r>
                    </a:p>
                    <a:p>
                      <a:pPr algn="ctr"/>
                      <a:r>
                        <a:rPr lang="en-US" sz="1800" u="none" strike="noStrike" kern="1200" baseline="0" dirty="0">
                          <a:latin typeface="Arial" panose="020B0604020202020204" pitchFamily="34" charset="0"/>
                          <a:cs typeface="Arial" panose="020B0604020202020204" pitchFamily="34" charset="0"/>
                        </a:rPr>
                        <a:t>Provide evaluation, research, knowledge management and data integration and analysis services</a:t>
                      </a:r>
                      <a:endParaRPr lang="en-US" sz="18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12502874"/>
                  </a:ext>
                </a:extLst>
              </a:tr>
            </a:tbl>
          </a:graphicData>
        </a:graphic>
      </p:graphicFrame>
      <p:graphicFrame>
        <p:nvGraphicFramePr>
          <p:cNvPr id="5" name="Table 4">
            <a:extLst>
              <a:ext uri="{FF2B5EF4-FFF2-40B4-BE49-F238E27FC236}">
                <a16:creationId xmlns:a16="http://schemas.microsoft.com/office/drawing/2014/main" id="{559BA4EA-E2BD-564E-AAE3-54CA16DB475E}"/>
              </a:ext>
            </a:extLst>
          </p:cNvPr>
          <p:cNvGraphicFramePr>
            <a:graphicFrameLocks noGrp="1"/>
          </p:cNvGraphicFramePr>
          <p:nvPr>
            <p:extLst>
              <p:ext uri="{D42A27DB-BD31-4B8C-83A1-F6EECF244321}">
                <p14:modId xmlns:p14="http://schemas.microsoft.com/office/powerpoint/2010/main" val="1671480894"/>
              </p:ext>
            </p:extLst>
          </p:nvPr>
        </p:nvGraphicFramePr>
        <p:xfrm>
          <a:off x="1177606" y="1515040"/>
          <a:ext cx="9621236" cy="602461"/>
        </p:xfrm>
        <a:graphic>
          <a:graphicData uri="http://schemas.openxmlformats.org/drawingml/2006/table">
            <a:tbl>
              <a:tblPr firstRow="1" bandRow="1">
                <a:tableStyleId>{93296810-A885-4BE3-A3E7-6D5BEEA58F35}</a:tableStyleId>
              </a:tblPr>
              <a:tblGrid>
                <a:gridCol w="9621236">
                  <a:extLst>
                    <a:ext uri="{9D8B030D-6E8A-4147-A177-3AD203B41FA5}">
                      <a16:colId xmlns:a16="http://schemas.microsoft.com/office/drawing/2014/main" val="2744699423"/>
                    </a:ext>
                  </a:extLst>
                </a:gridCol>
              </a:tblGrid>
              <a:tr h="602461">
                <a:tc>
                  <a:txBody>
                    <a:bodyPr/>
                    <a:lstStyle/>
                    <a:p>
                      <a:pPr algn="ctr"/>
                      <a:r>
                        <a:rPr lang="en-US" sz="2400" u="none" strike="noStrike" kern="1200" baseline="0" dirty="0">
                          <a:latin typeface="Arial" panose="020B0604020202020204" pitchFamily="34" charset="0"/>
                          <a:cs typeface="Arial" panose="020B0604020202020204" pitchFamily="34" charset="0"/>
                        </a:rPr>
                        <a:t>Sub-Programmes</a:t>
                      </a:r>
                      <a:endParaRPr lang="en-US"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225950431"/>
                  </a:ext>
                </a:extLst>
              </a:tr>
            </a:tbl>
          </a:graphicData>
        </a:graphic>
      </p:graphicFrame>
      <p:sp>
        <p:nvSpPr>
          <p:cNvPr id="6" name="Slide Number Placeholder 5"/>
          <p:cNvSpPr>
            <a:spLocks noGrp="1"/>
          </p:cNvSpPr>
          <p:nvPr>
            <p:ph type="sldNum" sz="quarter" idx="7"/>
          </p:nvPr>
        </p:nvSpPr>
        <p:spPr/>
        <p:txBody>
          <a:bodyPr/>
          <a:lstStyle/>
          <a:p>
            <a:fld id="{B6F15528-21DE-4FAA-801E-634DDDAF4B2B}" type="slidenum">
              <a:rPr lang="en-US" smtClean="0"/>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5: </a:t>
            </a:r>
            <a:r>
              <a:rPr sz="2300" spc="-35" dirty="0"/>
              <a:t>EVALUATION, </a:t>
            </a:r>
            <a:r>
              <a:rPr sz="2300" dirty="0"/>
              <a:t>EVIDENCE </a:t>
            </a:r>
            <a:r>
              <a:rPr sz="2300" spc="-5" dirty="0"/>
              <a:t>AND KNOWLEDGE</a:t>
            </a:r>
            <a:r>
              <a:rPr sz="2300" spc="-125" dirty="0"/>
              <a:t> </a:t>
            </a:r>
            <a:r>
              <a:rPr sz="2300" dirty="0"/>
              <a:t>SYSTEMS</a:t>
            </a:r>
          </a:p>
        </p:txBody>
      </p:sp>
      <p:graphicFrame>
        <p:nvGraphicFramePr>
          <p:cNvPr id="8" name="Table 7">
            <a:extLst>
              <a:ext uri="{FF2B5EF4-FFF2-40B4-BE49-F238E27FC236}">
                <a16:creationId xmlns:a16="http://schemas.microsoft.com/office/drawing/2014/main" id="{9C19BCEA-8941-5047-A235-D224B91C51DE}"/>
              </a:ext>
            </a:extLst>
          </p:cNvPr>
          <p:cNvGraphicFramePr>
            <a:graphicFrameLocks noGrp="1"/>
          </p:cNvGraphicFramePr>
          <p:nvPr>
            <p:extLst>
              <p:ext uri="{D42A27DB-BD31-4B8C-83A1-F6EECF244321}">
                <p14:modId xmlns:p14="http://schemas.microsoft.com/office/powerpoint/2010/main" val="2575594562"/>
              </p:ext>
            </p:extLst>
          </p:nvPr>
        </p:nvGraphicFramePr>
        <p:xfrm>
          <a:off x="2133600" y="808974"/>
          <a:ext cx="7772400" cy="1107440"/>
        </p:xfrm>
        <a:graphic>
          <a:graphicData uri="http://schemas.openxmlformats.org/drawingml/2006/table">
            <a:tbl>
              <a:tblPr firstRow="1" bandRow="1">
                <a:tableStyleId>{93296810-A885-4BE3-A3E7-6D5BEEA58F35}</a:tableStyleId>
              </a:tblPr>
              <a:tblGrid>
                <a:gridCol w="2238229">
                  <a:extLst>
                    <a:ext uri="{9D8B030D-6E8A-4147-A177-3AD203B41FA5}">
                      <a16:colId xmlns:a16="http://schemas.microsoft.com/office/drawing/2014/main" val="3821016433"/>
                    </a:ext>
                  </a:extLst>
                </a:gridCol>
                <a:gridCol w="2943371">
                  <a:extLst>
                    <a:ext uri="{9D8B030D-6E8A-4147-A177-3AD203B41FA5}">
                      <a16:colId xmlns:a16="http://schemas.microsoft.com/office/drawing/2014/main" val="624142225"/>
                    </a:ext>
                  </a:extLst>
                </a:gridCol>
                <a:gridCol w="2590800">
                  <a:extLst>
                    <a:ext uri="{9D8B030D-6E8A-4147-A177-3AD203B41FA5}">
                      <a16:colId xmlns:a16="http://schemas.microsoft.com/office/drawing/2014/main" val="2702216116"/>
                    </a:ext>
                  </a:extLst>
                </a:gridCol>
              </a:tblGrid>
              <a:tr h="24913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Annual Targets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2132247"/>
                  </a:ext>
                </a:extLst>
              </a:tr>
              <a:tr h="370840">
                <a:tc>
                  <a:txBody>
                    <a:bodyPr/>
                    <a:lstStyle/>
                    <a:p>
                      <a:r>
                        <a:rPr lang="en-US" sz="1600" dirty="0"/>
                        <a:t>Total Targets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t>Targets Achieved</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t>Targets Not achieved</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41305643"/>
                  </a:ext>
                </a:extLst>
              </a:tr>
              <a:tr h="370840">
                <a:tc>
                  <a:txBody>
                    <a:bodyPr/>
                    <a:lstStyle/>
                    <a:p>
                      <a:pPr algn="ctr"/>
                      <a:r>
                        <a:rPr lang="en-US" sz="1600" kern="1200" dirty="0">
                          <a:solidFill>
                            <a:schemeClr val="dk1"/>
                          </a:solidFill>
                          <a:latin typeface="+mn-lt"/>
                          <a:ea typeface="+mn-ea"/>
                          <a:cs typeface="+mn-cs"/>
                        </a:rPr>
                        <a:t>9</a:t>
                      </a:r>
                    </a:p>
                  </a:txBody>
                  <a:tcPr/>
                </a:tc>
                <a:tc>
                  <a:txBody>
                    <a:bodyPr/>
                    <a:lstStyle/>
                    <a:p>
                      <a:pPr algn="ctr"/>
                      <a:r>
                        <a:rPr lang="en-US" sz="1600" kern="1200" dirty="0">
                          <a:solidFill>
                            <a:schemeClr val="dk1"/>
                          </a:solidFill>
                          <a:latin typeface="+mn-lt"/>
                          <a:ea typeface="+mn-ea"/>
                          <a:cs typeface="+mn-cs"/>
                        </a:rPr>
                        <a:t>7</a:t>
                      </a:r>
                    </a:p>
                  </a:txBody>
                  <a:tcPr/>
                </a:tc>
                <a:tc>
                  <a:txBody>
                    <a:bodyPr/>
                    <a:lstStyle/>
                    <a:p>
                      <a:pPr algn="ctr"/>
                      <a:r>
                        <a:rPr lang="en-US" sz="1600" kern="1200" dirty="0">
                          <a:solidFill>
                            <a:schemeClr val="dk1"/>
                          </a:solidFill>
                          <a:latin typeface="+mn-lt"/>
                          <a:ea typeface="+mn-ea"/>
                          <a:cs typeface="+mn-cs"/>
                        </a:rPr>
                        <a:t>2</a:t>
                      </a:r>
                    </a:p>
                  </a:txBody>
                  <a:tcPr/>
                </a:tc>
                <a:extLst>
                  <a:ext uri="{0D108BD9-81ED-4DB2-BD59-A6C34878D82A}">
                    <a16:rowId xmlns:a16="http://schemas.microsoft.com/office/drawing/2014/main" val="3569468900"/>
                  </a:ext>
                </a:extLst>
              </a:tr>
            </a:tbl>
          </a:graphicData>
        </a:graphic>
      </p:graphicFrame>
      <p:graphicFrame>
        <p:nvGraphicFramePr>
          <p:cNvPr id="10" name="Content Placeholder 11">
            <a:extLst>
              <a:ext uri="{FF2B5EF4-FFF2-40B4-BE49-F238E27FC236}">
                <a16:creationId xmlns:a16="http://schemas.microsoft.com/office/drawing/2014/main" id="{E83C34AA-DB52-D94C-8FC0-4E3F9562BD85}"/>
              </a:ext>
            </a:extLst>
          </p:cNvPr>
          <p:cNvGraphicFramePr>
            <a:graphicFrameLocks/>
          </p:cNvGraphicFramePr>
          <p:nvPr>
            <p:extLst>
              <p:ext uri="{D42A27DB-BD31-4B8C-83A1-F6EECF244321}">
                <p14:modId xmlns:p14="http://schemas.microsoft.com/office/powerpoint/2010/main" val="2964019389"/>
              </p:ext>
            </p:extLst>
          </p:nvPr>
        </p:nvGraphicFramePr>
        <p:xfrm>
          <a:off x="1905000" y="2286000"/>
          <a:ext cx="7620000" cy="369665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EE72465-0078-4F03-B0A3-CCE83FA46658}"/>
              </a:ext>
            </a:extLst>
          </p:cNvPr>
          <p:cNvGraphicFramePr>
            <a:graphicFrameLocks noGrp="1"/>
          </p:cNvGraphicFramePr>
          <p:nvPr>
            <p:extLst>
              <p:ext uri="{D42A27DB-BD31-4B8C-83A1-F6EECF244321}">
                <p14:modId xmlns:p14="http://schemas.microsoft.com/office/powerpoint/2010/main" val="710860999"/>
              </p:ext>
            </p:extLst>
          </p:nvPr>
        </p:nvGraphicFramePr>
        <p:xfrm>
          <a:off x="300446" y="3581400"/>
          <a:ext cx="11434354" cy="3167244"/>
        </p:xfrm>
        <a:graphic>
          <a:graphicData uri="http://schemas.openxmlformats.org/drawingml/2006/table">
            <a:tbl>
              <a:tblPr firstRow="1" bandRow="1">
                <a:tableStyleId>{21E4AEA4-8DFA-4A89-87EB-49C32662AFE0}</a:tableStyleId>
              </a:tblPr>
              <a:tblGrid>
                <a:gridCol w="3586339">
                  <a:extLst>
                    <a:ext uri="{9D8B030D-6E8A-4147-A177-3AD203B41FA5}">
                      <a16:colId xmlns:a16="http://schemas.microsoft.com/office/drawing/2014/main" val="1150512412"/>
                    </a:ext>
                  </a:extLst>
                </a:gridCol>
                <a:gridCol w="7848015">
                  <a:extLst>
                    <a:ext uri="{9D8B030D-6E8A-4147-A177-3AD203B41FA5}">
                      <a16:colId xmlns:a16="http://schemas.microsoft.com/office/drawing/2014/main" val="1804931541"/>
                    </a:ext>
                  </a:extLst>
                </a:gridCol>
              </a:tblGrid>
              <a:tr h="140912">
                <a:tc gridSpan="2">
                  <a:txBody>
                    <a:bodyPr/>
                    <a:lstStyle/>
                    <a:p>
                      <a:r>
                        <a:rPr lang="en-ZA" sz="1400" dirty="0">
                          <a:latin typeface="+mn-lt"/>
                        </a:rPr>
                        <a:t>Status of unachieved</a:t>
                      </a:r>
                      <a:r>
                        <a:rPr lang="en-ZA" sz="1400" baseline="0" dirty="0">
                          <a:latin typeface="+mn-lt"/>
                        </a:rPr>
                        <a:t> targets </a:t>
                      </a:r>
                      <a:endParaRPr lang="en-ZA" sz="1400" dirty="0">
                        <a:latin typeface="+mn-lt"/>
                      </a:endParaRPr>
                    </a:p>
                  </a:txBody>
                  <a:tcPr/>
                </a:tc>
                <a:tc hMerge="1">
                  <a:txBody>
                    <a:bodyPr/>
                    <a:lstStyle/>
                    <a:p>
                      <a:endParaRPr lang="en-ZA" sz="1400" dirty="0"/>
                    </a:p>
                  </a:txBody>
                  <a:tcPr/>
                </a:tc>
                <a:extLst>
                  <a:ext uri="{0D108BD9-81ED-4DB2-BD59-A6C34878D82A}">
                    <a16:rowId xmlns:a16="http://schemas.microsoft.com/office/drawing/2014/main" val="970675858"/>
                  </a:ext>
                </a:extLst>
              </a:tr>
              <a:tr h="332604">
                <a:tc>
                  <a:txBody>
                    <a:bodyPr/>
                    <a:lstStyle/>
                    <a:p>
                      <a:r>
                        <a:rPr lang="en-ZA" sz="1400" dirty="0">
                          <a:latin typeface="+mn-lt"/>
                        </a:rPr>
                        <a:t>Performance Indicators</a:t>
                      </a:r>
                    </a:p>
                  </a:txBody>
                  <a:tcPr/>
                </a:tc>
                <a:tc>
                  <a:txBody>
                    <a:bodyPr/>
                    <a:lstStyle/>
                    <a:p>
                      <a:r>
                        <a:rPr lang="en-ZA" sz="1400" dirty="0">
                          <a:latin typeface="+mn-lt"/>
                        </a:rPr>
                        <a:t>Status update</a:t>
                      </a:r>
                      <a:endParaRPr lang="en-ZA" sz="1400" dirty="0"/>
                    </a:p>
                  </a:txBody>
                  <a:tcPr>
                    <a:solidFill>
                      <a:schemeClr val="bg2">
                        <a:lumMod val="75000"/>
                      </a:schemeClr>
                    </a:solidFill>
                  </a:tcPr>
                </a:tc>
                <a:extLst>
                  <a:ext uri="{0D108BD9-81ED-4DB2-BD59-A6C34878D82A}">
                    <a16:rowId xmlns:a16="http://schemas.microsoft.com/office/drawing/2014/main" val="3780424673"/>
                  </a:ext>
                </a:extLst>
              </a:tr>
              <a:tr h="877001">
                <a:tc>
                  <a:txBody>
                    <a:bodyPr/>
                    <a:lstStyle/>
                    <a:p>
                      <a:r>
                        <a:rPr kumimoji="0" lang="en-US" sz="1400" kern="1200" dirty="0">
                          <a:latin typeface="+mn-lt"/>
                          <a:cs typeface="Arial" panose="020B0604020202020204" pitchFamily="34" charset="0"/>
                        </a:rPr>
                        <a:t>1. </a:t>
                      </a:r>
                      <a:r>
                        <a:rPr lang="en-US" sz="1400" u="none" strike="noStrike" kern="1200" baseline="0" dirty="0">
                          <a:latin typeface="+mn-lt"/>
                          <a:cs typeface="Arial" panose="020B0604020202020204" pitchFamily="34" charset="0"/>
                        </a:rPr>
                        <a:t>A report on training courses provided to</a:t>
                      </a:r>
                    </a:p>
                    <a:p>
                      <a:r>
                        <a:rPr lang="en-US" sz="1400" u="none" strike="noStrike" kern="1200" baseline="0" dirty="0">
                          <a:latin typeface="+mn-lt"/>
                          <a:cs typeface="Arial" panose="020B0604020202020204" pitchFamily="34" charset="0"/>
                        </a:rPr>
                        <a:t>government officials to enhance evidence based policy decision-making processes in government produced</a:t>
                      </a:r>
                      <a:endParaRPr lang="en-US" sz="1400" b="0" i="0" u="none" strike="noStrike" kern="1200" baseline="0" dirty="0">
                        <a:solidFill>
                          <a:schemeClr val="dk1"/>
                        </a:solidFill>
                        <a:latin typeface="+mn-lt"/>
                        <a:ea typeface="+mn-ea"/>
                        <a:cs typeface="Arial" panose="020B0604020202020204" pitchFamily="34" charset="0"/>
                      </a:endParaRPr>
                    </a:p>
                  </a:txBody>
                  <a:tcPr/>
                </a:tc>
                <a:tc>
                  <a:txBody>
                    <a:bodyPr/>
                    <a:lstStyle/>
                    <a:p>
                      <a:r>
                        <a:rPr lang="en-ZA" sz="1400" dirty="0">
                          <a:latin typeface="+mn-lt"/>
                        </a:rPr>
                        <a:t>Target not achieved. </a:t>
                      </a:r>
                      <a:endParaRPr lang="en-US" sz="1400" dirty="0">
                        <a:latin typeface="+mn-lt"/>
                      </a:endParaRPr>
                    </a:p>
                    <a:p>
                      <a:endParaRPr lang="en-ZA" sz="1400" dirty="0">
                        <a:latin typeface="+mn-lt"/>
                      </a:endParaRPr>
                    </a:p>
                  </a:txBody>
                  <a:tcPr>
                    <a:solidFill>
                      <a:schemeClr val="bg2">
                        <a:lumMod val="75000"/>
                      </a:schemeClr>
                    </a:solidFill>
                  </a:tcPr>
                </a:tc>
                <a:extLst>
                  <a:ext uri="{0D108BD9-81ED-4DB2-BD59-A6C34878D82A}">
                    <a16:rowId xmlns:a16="http://schemas.microsoft.com/office/drawing/2014/main" val="4239196078"/>
                  </a:ext>
                </a:extLst>
              </a:tr>
              <a:tr h="1471098">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kern="1200" dirty="0">
                          <a:latin typeface="+mn-lt"/>
                          <a:cs typeface="Arial" panose="020B0604020202020204" pitchFamily="34" charset="0"/>
                        </a:rPr>
                        <a:t>2. </a:t>
                      </a:r>
                      <a:r>
                        <a:rPr lang="en-US" sz="1400" u="none" strike="noStrike" kern="1200" baseline="0" dirty="0">
                          <a:latin typeface="+mn-lt"/>
                          <a:cs typeface="Arial" panose="020B0604020202020204" pitchFamily="34" charset="0"/>
                        </a:rPr>
                        <a:t>Number of evaluation reports</a:t>
                      </a:r>
                      <a:endParaRPr lang="en-ZA" sz="1400" dirty="0">
                        <a:latin typeface="+mn-lt"/>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ZA" sz="1400" dirty="0">
                          <a:latin typeface="+mn-lt"/>
                        </a:rPr>
                        <a:t>Five reports were produced and approved by 30 April 2020. However, the supporting evidence could not qualify them to be recognised as “achieved” during the 2019/20 financial year:</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Implementation Evaluation of Detective Services and Crime Investigation - </a:t>
                      </a:r>
                      <a:r>
                        <a:rPr lang="en-ZA" sz="1400" dirty="0">
                          <a:latin typeface="+mn-lt"/>
                        </a:rPr>
                        <a:t>12 March 2020</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Service Delivery Improvement Planning System (SDIP) -</a:t>
                      </a:r>
                      <a:r>
                        <a:rPr lang="en-ZA" sz="1400" dirty="0">
                          <a:latin typeface="+mn-lt"/>
                        </a:rPr>
                        <a:t> 03 April 2020</a:t>
                      </a:r>
                    </a:p>
                    <a:p>
                      <a:pPr marL="285750" indent="-285750">
                        <a:buFont typeface="Arial" panose="020B0604020202020204" pitchFamily="34" charset="0"/>
                        <a:buChar char="•"/>
                      </a:pPr>
                      <a:r>
                        <a:rPr lang="en-US" sz="1400" dirty="0">
                          <a:latin typeface="+mn-lt"/>
                        </a:rPr>
                        <a:t>Feasibility study of evaluation in state owned enterprises - </a:t>
                      </a:r>
                      <a:r>
                        <a:rPr lang="en-ZA" sz="1400" dirty="0">
                          <a:latin typeface="+mn-lt"/>
                        </a:rPr>
                        <a:t>25 March 2020</a:t>
                      </a:r>
                    </a:p>
                    <a:p>
                      <a:pPr marL="285750" indent="-285750">
                        <a:buFont typeface="Arial" panose="020B0604020202020204" pitchFamily="34" charset="0"/>
                        <a:buChar char="•"/>
                      </a:pPr>
                      <a:r>
                        <a:rPr lang="en-ZA" sz="1400" dirty="0">
                          <a:latin typeface="+mn-lt"/>
                        </a:rPr>
                        <a:t>Implementation evaluation inter-ministerial committees - 27 March 2020</a:t>
                      </a:r>
                    </a:p>
                    <a:p>
                      <a:pPr marL="285750" indent="-285750">
                        <a:buFont typeface="Arial" panose="020B0604020202020204" pitchFamily="34" charset="0"/>
                        <a:buChar char="•"/>
                      </a:pPr>
                      <a:r>
                        <a:rPr lang="en-US" sz="1400" dirty="0">
                          <a:latin typeface="+mn-lt"/>
                        </a:rPr>
                        <a:t>Rapid evaluation on Evidence Based Policy Making (EBPM) courses - </a:t>
                      </a:r>
                      <a:r>
                        <a:rPr lang="en-ZA" sz="1400" dirty="0">
                          <a:latin typeface="+mn-lt"/>
                        </a:rPr>
                        <a:t>20 April 2020</a:t>
                      </a:r>
                    </a:p>
                  </a:txBody>
                  <a:tcPr>
                    <a:solidFill>
                      <a:schemeClr val="bg2">
                        <a:lumMod val="75000"/>
                      </a:schemeClr>
                    </a:solidFill>
                  </a:tcPr>
                </a:tc>
                <a:extLst>
                  <a:ext uri="{0D108BD9-81ED-4DB2-BD59-A6C34878D82A}">
                    <a16:rowId xmlns:a16="http://schemas.microsoft.com/office/drawing/2014/main" val="2335202919"/>
                  </a:ext>
                </a:extLst>
              </a:tr>
            </a:tbl>
          </a:graphicData>
        </a:graphic>
      </p:graphicFrame>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5: </a:t>
            </a:r>
            <a:r>
              <a:rPr sz="2300" spc="-35" dirty="0"/>
              <a:t>EVALUATION, </a:t>
            </a:r>
            <a:r>
              <a:rPr sz="2300" dirty="0"/>
              <a:t>EVIDENCE </a:t>
            </a:r>
            <a:r>
              <a:rPr sz="2300" spc="-5" dirty="0"/>
              <a:t>AND KNOWLEDGE</a:t>
            </a:r>
            <a:r>
              <a:rPr sz="2300" spc="-125" dirty="0"/>
              <a:t> </a:t>
            </a:r>
            <a:r>
              <a:rPr sz="2300" dirty="0"/>
              <a:t>SYSTEMS</a:t>
            </a:r>
          </a:p>
        </p:txBody>
      </p:sp>
      <p:graphicFrame>
        <p:nvGraphicFramePr>
          <p:cNvPr id="4" name="Table 3">
            <a:extLst>
              <a:ext uri="{FF2B5EF4-FFF2-40B4-BE49-F238E27FC236}">
                <a16:creationId xmlns:a16="http://schemas.microsoft.com/office/drawing/2014/main" id="{1544B0FF-2318-D34F-B915-D7913A6546C9}"/>
              </a:ext>
            </a:extLst>
          </p:cNvPr>
          <p:cNvGraphicFramePr>
            <a:graphicFrameLocks noGrp="1"/>
          </p:cNvGraphicFramePr>
          <p:nvPr/>
        </p:nvGraphicFramePr>
        <p:xfrm>
          <a:off x="300446" y="819418"/>
          <a:ext cx="11434354" cy="2680702"/>
        </p:xfrm>
        <a:graphic>
          <a:graphicData uri="http://schemas.openxmlformats.org/drawingml/2006/table">
            <a:tbl>
              <a:tblPr firstRow="1" bandRow="1">
                <a:tableStyleId>{93296810-A885-4BE3-A3E7-6D5BEEA58F35}</a:tableStyleId>
              </a:tblPr>
              <a:tblGrid>
                <a:gridCol w="3445728">
                  <a:extLst>
                    <a:ext uri="{9D8B030D-6E8A-4147-A177-3AD203B41FA5}">
                      <a16:colId xmlns:a16="http://schemas.microsoft.com/office/drawing/2014/main" val="1767291940"/>
                    </a:ext>
                  </a:extLst>
                </a:gridCol>
                <a:gridCol w="3270820">
                  <a:extLst>
                    <a:ext uri="{9D8B030D-6E8A-4147-A177-3AD203B41FA5}">
                      <a16:colId xmlns:a16="http://schemas.microsoft.com/office/drawing/2014/main" val="1684032026"/>
                    </a:ext>
                  </a:extLst>
                </a:gridCol>
                <a:gridCol w="4717806">
                  <a:extLst>
                    <a:ext uri="{9D8B030D-6E8A-4147-A177-3AD203B41FA5}">
                      <a16:colId xmlns:a16="http://schemas.microsoft.com/office/drawing/2014/main" val="1760309657"/>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Arial" panose="020B0604020202020204" pitchFamily="34" charset="0"/>
                          <a:ea typeface="+mn-ea"/>
                          <a:cs typeface="Arial" panose="020B0604020202020204" pitchFamily="34" charset="0"/>
                        </a:rPr>
                        <a:t>Not Achieved Targets</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6314096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Performance Indicator</a:t>
                      </a:r>
                      <a:endParaRPr lang="en-US" sz="12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Annual Target</a:t>
                      </a:r>
                      <a:endParaRPr lang="en-US" sz="12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Achievement</a:t>
                      </a:r>
                    </a:p>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5460047"/>
                  </a:ext>
                </a:extLst>
              </a:tr>
              <a:tr h="1481822">
                <a:tc>
                  <a:txBody>
                    <a:bodyPr/>
                    <a:lstStyle/>
                    <a:p>
                      <a:r>
                        <a:rPr lang="en-US" sz="1200" u="none" strike="noStrike" kern="1200" baseline="0" dirty="0">
                          <a:latin typeface="Arial" panose="020B0604020202020204" pitchFamily="34" charset="0"/>
                          <a:cs typeface="Arial" panose="020B0604020202020204" pitchFamily="34" charset="0"/>
                        </a:rPr>
                        <a:t>1. A report on training courses provided to</a:t>
                      </a:r>
                    </a:p>
                    <a:p>
                      <a:r>
                        <a:rPr lang="en-US" sz="1200" u="none" strike="noStrike" kern="1200" baseline="0" dirty="0">
                          <a:latin typeface="Arial" panose="020B0604020202020204" pitchFamily="34" charset="0"/>
                          <a:cs typeface="Arial" panose="020B0604020202020204" pitchFamily="34" charset="0"/>
                        </a:rPr>
                        <a:t>government officials to enhance evidence based policy decision-making processes in government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200" kern="1200" dirty="0">
                          <a:latin typeface="Arial" panose="020B0604020202020204" pitchFamily="34" charset="0"/>
                          <a:cs typeface="Arial" panose="020B0604020202020204" pitchFamily="34" charset="0"/>
                        </a:rPr>
                        <a:t>A report on the review of evidence based policy decision-making training programmes produced by March 2020</a:t>
                      </a:r>
                    </a:p>
                    <a:p>
                      <a:pPr algn="l"/>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b="1" dirty="0">
                          <a:solidFill>
                            <a:schemeClr val="bg2"/>
                          </a:solidFill>
                          <a:latin typeface="Arial" panose="020B0604020202020204" pitchFamily="34" charset="0"/>
                          <a:cs typeface="Arial" panose="020B0604020202020204" pitchFamily="34" charset="0"/>
                        </a:rPr>
                        <a:t>A report on training courses provided was not produced, instead a rapid evaluation report on efficacy of training courses provided was conducted</a:t>
                      </a:r>
                    </a:p>
                    <a:p>
                      <a:endParaRPr lang="en-US" sz="1200" b="1" dirty="0">
                        <a:solidFill>
                          <a:schemeClr val="bg2"/>
                        </a:solidFill>
                        <a:latin typeface="Arial" panose="020B0604020202020204" pitchFamily="34" charset="0"/>
                        <a:cs typeface="Arial" panose="020B0604020202020204" pitchFamily="34" charset="0"/>
                      </a:endParaRPr>
                    </a:p>
                    <a:p>
                      <a:r>
                        <a:rPr lang="en-US" sz="1200" b="1" dirty="0">
                          <a:solidFill>
                            <a:schemeClr val="bg2"/>
                          </a:solidFill>
                          <a:latin typeface="Arial" panose="020B0604020202020204" pitchFamily="34" charset="0"/>
                          <a:cs typeface="Arial" panose="020B0604020202020204" pitchFamily="34" charset="0"/>
                        </a:rPr>
                        <a:t>The department decided to conduct a rapid evaluation on the efficacy of the training programme instead</a:t>
                      </a:r>
                    </a:p>
                  </a:txBody>
                  <a:tcPr>
                    <a:solidFill>
                      <a:srgbClr val="FF0000"/>
                    </a:solidFill>
                  </a:tcPr>
                </a:tc>
                <a:extLst>
                  <a:ext uri="{0D108BD9-81ED-4DB2-BD59-A6C34878D82A}">
                    <a16:rowId xmlns:a16="http://schemas.microsoft.com/office/drawing/2014/main" val="2215423201"/>
                  </a:ext>
                </a:extLst>
              </a:tr>
              <a:tr h="370840">
                <a:tc>
                  <a:txBody>
                    <a:bodyPr/>
                    <a:lstStyle/>
                    <a:p>
                      <a:r>
                        <a:rPr lang="en-US" sz="1200" u="none" strike="noStrike" kern="1200" baseline="0" dirty="0">
                          <a:latin typeface="Arial" panose="020B0604020202020204" pitchFamily="34" charset="0"/>
                          <a:cs typeface="Arial" panose="020B0604020202020204" pitchFamily="34" charset="0"/>
                        </a:rPr>
                        <a:t>2. Number of evaluation reports</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200" kern="1200" dirty="0">
                          <a:latin typeface="Arial" panose="020B0604020202020204" pitchFamily="34" charset="0"/>
                          <a:cs typeface="Arial" panose="020B0604020202020204" pitchFamily="34" charset="0"/>
                        </a:rPr>
                        <a:t>8 evaluation reports approved</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b="1" dirty="0">
                          <a:solidFill>
                            <a:schemeClr val="bg2"/>
                          </a:solidFill>
                          <a:latin typeface="Arial" panose="020B0604020202020204" pitchFamily="34" charset="0"/>
                          <a:cs typeface="Arial" panose="020B0604020202020204" pitchFamily="34" charset="0"/>
                        </a:rPr>
                        <a:t>3 evaluation reports were approved</a:t>
                      </a:r>
                    </a:p>
                  </a:txBody>
                  <a:tcPr>
                    <a:solidFill>
                      <a:srgbClr val="FF0000"/>
                    </a:solidFill>
                  </a:tcPr>
                </a:tc>
                <a:extLst>
                  <a:ext uri="{0D108BD9-81ED-4DB2-BD59-A6C34878D82A}">
                    <a16:rowId xmlns:a16="http://schemas.microsoft.com/office/drawing/2014/main" val="2094637159"/>
                  </a:ext>
                </a:extLst>
              </a:tr>
            </a:tbl>
          </a:graphicData>
        </a:graphic>
      </p:graphicFrame>
      <p:sp>
        <p:nvSpPr>
          <p:cNvPr id="3" name="Slide Number Placeholder 2"/>
          <p:cNvSpPr>
            <a:spLocks noGrp="1"/>
          </p:cNvSpPr>
          <p:nvPr>
            <p:ph type="sldNum" sz="quarter" idx="7"/>
          </p:nvPr>
        </p:nvSpPr>
        <p:spPr>
          <a:xfrm>
            <a:off x="8782812" y="6377940"/>
            <a:ext cx="2805620" cy="276999"/>
          </a:xfrm>
        </p:spPr>
        <p:txBody>
          <a:bodyPr/>
          <a:lstStyle/>
          <a:p>
            <a:fld id="{B6F15528-21DE-4FAA-801E-634DDDAF4B2B}" type="slidenum">
              <a:rPr lang="en-US" smtClean="0">
                <a:solidFill>
                  <a:schemeClr val="tx1"/>
                </a:solidFill>
              </a:rPr>
              <a:t>36</a:t>
            </a:fld>
            <a:endParaRPr lang="en-US" dirty="0">
              <a:solidFill>
                <a:schemeClr val="tx1"/>
              </a:solidFill>
            </a:endParaRPr>
          </a:p>
        </p:txBody>
      </p:sp>
    </p:spTree>
    <p:extLst>
      <p:ext uri="{BB962C8B-B14F-4D97-AF65-F5344CB8AC3E}">
        <p14:creationId xmlns:p14="http://schemas.microsoft.com/office/powerpoint/2010/main" val="3469702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sz="2300" dirty="0"/>
              <a:t>PROGRAMME </a:t>
            </a:r>
            <a:r>
              <a:rPr sz="2300" spc="-5" dirty="0"/>
              <a:t>5: </a:t>
            </a:r>
            <a:r>
              <a:rPr sz="2300" spc="-35" dirty="0"/>
              <a:t>EVALUATION, </a:t>
            </a:r>
            <a:r>
              <a:rPr sz="2300" dirty="0"/>
              <a:t>EVIDENCE </a:t>
            </a:r>
            <a:r>
              <a:rPr sz="2300" spc="-5" dirty="0"/>
              <a:t>AND KNOWLEDGE</a:t>
            </a:r>
            <a:r>
              <a:rPr sz="2300" spc="-125" dirty="0"/>
              <a:t> </a:t>
            </a:r>
            <a:r>
              <a:rPr sz="2300" dirty="0"/>
              <a:t>SYSTEMS</a:t>
            </a:r>
          </a:p>
        </p:txBody>
      </p:sp>
      <p:graphicFrame>
        <p:nvGraphicFramePr>
          <p:cNvPr id="4" name="Table 3">
            <a:extLst>
              <a:ext uri="{FF2B5EF4-FFF2-40B4-BE49-F238E27FC236}">
                <a16:creationId xmlns:a16="http://schemas.microsoft.com/office/drawing/2014/main" id="{1544B0FF-2318-D34F-B915-D7913A6546C9}"/>
              </a:ext>
            </a:extLst>
          </p:cNvPr>
          <p:cNvGraphicFramePr>
            <a:graphicFrameLocks noGrp="1"/>
          </p:cNvGraphicFramePr>
          <p:nvPr>
            <p:extLst>
              <p:ext uri="{D42A27DB-BD31-4B8C-83A1-F6EECF244321}">
                <p14:modId xmlns:p14="http://schemas.microsoft.com/office/powerpoint/2010/main" val="4132423187"/>
              </p:ext>
            </p:extLst>
          </p:nvPr>
        </p:nvGraphicFramePr>
        <p:xfrm>
          <a:off x="300446" y="819418"/>
          <a:ext cx="11434354" cy="4951459"/>
        </p:xfrm>
        <a:graphic>
          <a:graphicData uri="http://schemas.openxmlformats.org/drawingml/2006/table">
            <a:tbl>
              <a:tblPr firstRow="1" bandRow="1">
                <a:tableStyleId>{93296810-A885-4BE3-A3E7-6D5BEEA58F35}</a:tableStyleId>
              </a:tblPr>
              <a:tblGrid>
                <a:gridCol w="3445728">
                  <a:extLst>
                    <a:ext uri="{9D8B030D-6E8A-4147-A177-3AD203B41FA5}">
                      <a16:colId xmlns:a16="http://schemas.microsoft.com/office/drawing/2014/main" val="1767291940"/>
                    </a:ext>
                  </a:extLst>
                </a:gridCol>
                <a:gridCol w="3270820">
                  <a:extLst>
                    <a:ext uri="{9D8B030D-6E8A-4147-A177-3AD203B41FA5}">
                      <a16:colId xmlns:a16="http://schemas.microsoft.com/office/drawing/2014/main" val="1684032026"/>
                    </a:ext>
                  </a:extLst>
                </a:gridCol>
                <a:gridCol w="4717806">
                  <a:extLst>
                    <a:ext uri="{9D8B030D-6E8A-4147-A177-3AD203B41FA5}">
                      <a16:colId xmlns:a16="http://schemas.microsoft.com/office/drawing/2014/main" val="1760309657"/>
                    </a:ext>
                  </a:extLst>
                </a:gridCol>
              </a:tblGrid>
              <a:tr h="37084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Arial" panose="020B0604020202020204" pitchFamily="34" charset="0"/>
                          <a:ea typeface="+mn-ea"/>
                          <a:cs typeface="Arial" panose="020B0604020202020204" pitchFamily="34" charset="0"/>
                        </a:rPr>
                        <a:t>Achieved Targets</a:t>
                      </a: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latin typeface="Arial" panose="020B0604020202020204" pitchFamily="34" charset="0"/>
                        <a:ea typeface="+mn-ea"/>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8843723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Performance Indicator</a:t>
                      </a:r>
                      <a:endParaRPr lang="en-US" sz="12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Annual Target</a:t>
                      </a:r>
                      <a:endParaRPr lang="en-US" sz="12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latin typeface="Arial" panose="020B0604020202020204" pitchFamily="34" charset="0"/>
                          <a:cs typeface="Arial" panose="020B0604020202020204" pitchFamily="34" charset="0"/>
                        </a:rPr>
                        <a:t>Achievement</a:t>
                      </a:r>
                    </a:p>
                    <a:p>
                      <a:endParaRPr lang="en-US" sz="1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5460047"/>
                  </a:ext>
                </a:extLst>
              </a:tr>
              <a:tr h="370840">
                <a:tc>
                  <a:txBody>
                    <a:bodyPr/>
                    <a:lstStyle/>
                    <a:p>
                      <a:r>
                        <a:rPr lang="en-US" sz="1200" u="none" strike="noStrike" kern="1200" baseline="0" dirty="0">
                          <a:latin typeface="Arial" panose="020B0604020202020204" pitchFamily="34" charset="0"/>
                          <a:cs typeface="Arial" panose="020B0604020202020204" pitchFamily="34" charset="0"/>
                        </a:rPr>
                        <a:t>1. National Evaluation Plan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200" kern="1200" dirty="0">
                          <a:latin typeface="Arial" panose="020B0604020202020204" pitchFamily="34" charset="0"/>
                          <a:cs typeface="Arial" panose="020B0604020202020204" pitchFamily="34" charset="0"/>
                        </a:rPr>
                        <a:t>National Evaluation Policy Framework reviewed and National Evaluation Plan produced by March 2020</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National Evaluation Policy Framework and National Evaluation Plan were approved by Cabinet on the 3rd March 2020</a:t>
                      </a:r>
                    </a:p>
                  </a:txBody>
                  <a:tcPr>
                    <a:solidFill>
                      <a:srgbClr val="00B050"/>
                    </a:solidFill>
                  </a:tcPr>
                </a:tc>
                <a:extLst>
                  <a:ext uri="{0D108BD9-81ED-4DB2-BD59-A6C34878D82A}">
                    <a16:rowId xmlns:a16="http://schemas.microsoft.com/office/drawing/2014/main" val="1238976841"/>
                  </a:ext>
                </a:extLst>
              </a:tr>
              <a:tr h="370840">
                <a:tc>
                  <a:txBody>
                    <a:bodyPr/>
                    <a:lstStyle/>
                    <a:p>
                      <a:r>
                        <a:rPr lang="en-US" sz="1200" u="none" strike="noStrike" kern="1200" baseline="0" dirty="0">
                          <a:latin typeface="Arial" panose="020B0604020202020204" pitchFamily="34" charset="0"/>
                          <a:cs typeface="Arial" panose="020B0604020202020204" pitchFamily="34" charset="0"/>
                        </a:rPr>
                        <a:t>2. Monitoring report on the implementation of improvement plans on evaluations completed</a:t>
                      </a:r>
                    </a:p>
                    <a:p>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200" kern="1200" dirty="0">
                          <a:latin typeface="Arial" panose="020B0604020202020204" pitchFamily="34" charset="0"/>
                          <a:cs typeface="Arial" panose="020B0604020202020204" pitchFamily="34" charset="0"/>
                        </a:rPr>
                        <a:t>Monitoring report on the implementation of improvement plans on evaluations completed by March 2020</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lang="en-US" sz="1200" dirty="0">
                          <a:latin typeface="Arial" panose="020B0604020202020204" pitchFamily="34" charset="0"/>
                          <a:cs typeface="Arial" panose="020B0604020202020204" pitchFamily="34" charset="0"/>
                        </a:rPr>
                        <a:t>Report on the implementation of improvement plans </a:t>
                      </a:r>
                    </a:p>
                    <a:p>
                      <a:pPr marL="57150" marR="0" fontAlgn="ctr">
                        <a:lnSpc>
                          <a:spcPct val="115000"/>
                        </a:lnSpc>
                        <a:spcBef>
                          <a:spcPts val="0"/>
                        </a:spcBef>
                        <a:spcAft>
                          <a:spcPts val="200"/>
                        </a:spcAft>
                      </a:pPr>
                      <a:endParaRPr lang="en-US" sz="12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1115408407"/>
                  </a:ext>
                </a:extLst>
              </a:tr>
              <a:tr h="521033">
                <a:tc>
                  <a:txBody>
                    <a:bodyPr/>
                    <a:lstStyle/>
                    <a:p>
                      <a:pPr fontAlgn="ctr"/>
                      <a:r>
                        <a:rPr lang="en-US" sz="1200" u="none" strike="noStrike" kern="1200" baseline="0" dirty="0">
                          <a:latin typeface="Arial" panose="020B0604020202020204" pitchFamily="34" charset="0"/>
                          <a:cs typeface="Arial" panose="020B0604020202020204" pitchFamily="34" charset="0"/>
                        </a:rPr>
                        <a:t>3. Progress report on the implementation of the NEP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200" kern="1200" dirty="0">
                          <a:latin typeface="Arial" panose="020B0604020202020204" pitchFamily="34" charset="0"/>
                          <a:cs typeface="Arial" panose="020B0604020202020204" pitchFamily="34" charset="0"/>
                        </a:rPr>
                        <a:t>A progress report on the implementation of the NEP produced by 31 March 2020</a:t>
                      </a:r>
                    </a:p>
                    <a:p>
                      <a:pPr algn="l"/>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lang="en-US" sz="1200" dirty="0">
                          <a:latin typeface="Arial" panose="020B0604020202020204" pitchFamily="34" charset="0"/>
                          <a:cs typeface="Arial" panose="020B0604020202020204" pitchFamily="34" charset="0"/>
                        </a:rPr>
                        <a:t>Progress report on the implementation of the NEP was produced</a:t>
                      </a:r>
                    </a:p>
                  </a:txBody>
                  <a:tcPr>
                    <a:solidFill>
                      <a:srgbClr val="00B050"/>
                    </a:solidFill>
                  </a:tcPr>
                </a:tc>
                <a:extLst>
                  <a:ext uri="{0D108BD9-81ED-4DB2-BD59-A6C34878D82A}">
                    <a16:rowId xmlns:a16="http://schemas.microsoft.com/office/drawing/2014/main" val="367440764"/>
                  </a:ext>
                </a:extLst>
              </a:tr>
              <a:tr h="521033">
                <a:tc>
                  <a:txBody>
                    <a:bodyPr/>
                    <a:lstStyle/>
                    <a:p>
                      <a:r>
                        <a:rPr lang="en-US" sz="1200" u="none" strike="noStrike" kern="1200" baseline="0" dirty="0">
                          <a:latin typeface="Arial" panose="020B0604020202020204" pitchFamily="34" charset="0"/>
                          <a:cs typeface="Arial" panose="020B0604020202020204" pitchFamily="34" charset="0"/>
                        </a:rPr>
                        <a:t>4. Number of research assignments completed</a:t>
                      </a:r>
                    </a:p>
                  </a:txBody>
                  <a:tcPr/>
                </a:tc>
                <a:tc>
                  <a:txBody>
                    <a:bodyPr/>
                    <a:lstStyle/>
                    <a:p>
                      <a:pPr algn="l"/>
                      <a:r>
                        <a:rPr kumimoji="0" lang="en-US" sz="1200" kern="1200" dirty="0">
                          <a:latin typeface="Arial" panose="020B0604020202020204" pitchFamily="34" charset="0"/>
                          <a:cs typeface="Arial" panose="020B0604020202020204" pitchFamily="34" charset="0"/>
                        </a:rPr>
                        <a:t>4 research assignments</a:t>
                      </a:r>
                    </a:p>
                    <a:p>
                      <a:pPr algn="l"/>
                      <a:r>
                        <a:rPr kumimoji="0" lang="en-US" sz="1200" kern="1200" dirty="0">
                          <a:latin typeface="Arial" panose="020B0604020202020204" pitchFamily="34" charset="0"/>
                          <a:cs typeface="Arial" panose="020B0604020202020204" pitchFamily="34" charset="0"/>
                        </a:rPr>
                        <a:t>completed</a:t>
                      </a:r>
                    </a:p>
                  </a:txBody>
                  <a:tcPr/>
                </a:tc>
                <a:tc>
                  <a:txBody>
                    <a:bodyPr/>
                    <a:lstStyle/>
                    <a:p>
                      <a:r>
                        <a:rPr lang="en-US" sz="1200" dirty="0">
                          <a:latin typeface="Arial" panose="020B0604020202020204" pitchFamily="34" charset="0"/>
                          <a:cs typeface="Arial" panose="020B0604020202020204" pitchFamily="34" charset="0"/>
                        </a:rPr>
                        <a:t>4 research assignments completed</a:t>
                      </a:r>
                    </a:p>
                  </a:txBody>
                  <a:tcPr>
                    <a:solidFill>
                      <a:srgbClr val="00B050"/>
                    </a:solidFill>
                  </a:tcPr>
                </a:tc>
                <a:extLst>
                  <a:ext uri="{0D108BD9-81ED-4DB2-BD59-A6C34878D82A}">
                    <a16:rowId xmlns:a16="http://schemas.microsoft.com/office/drawing/2014/main" val="1733164151"/>
                  </a:ext>
                </a:extLst>
              </a:tr>
              <a:tr h="521033">
                <a:tc>
                  <a:txBody>
                    <a:bodyPr/>
                    <a:lstStyle/>
                    <a:p>
                      <a:r>
                        <a:rPr lang="en-US" sz="1200" u="none" strike="noStrike" kern="1200" baseline="0" dirty="0">
                          <a:latin typeface="Arial" panose="020B0604020202020204" pitchFamily="34" charset="0"/>
                          <a:cs typeface="Arial" panose="020B0604020202020204" pitchFamily="34" charset="0"/>
                        </a:rPr>
                        <a:t>5. Functional Knowledge Management System (KMS)</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kumimoji="0" lang="en-US" sz="1200" kern="1200" dirty="0">
                          <a:latin typeface="Arial" panose="020B0604020202020204" pitchFamily="34" charset="0"/>
                          <a:cs typeface="Arial" panose="020B0604020202020204" pitchFamily="34" charset="0"/>
                        </a:rPr>
                        <a:t>Revised Knowledge</a:t>
                      </a:r>
                    </a:p>
                    <a:p>
                      <a:pPr algn="l"/>
                      <a:r>
                        <a:rPr kumimoji="0" lang="en-US" sz="1200" kern="1200" dirty="0">
                          <a:latin typeface="Arial" panose="020B0604020202020204" pitchFamily="34" charset="0"/>
                          <a:cs typeface="Arial" panose="020B0604020202020204" pitchFamily="34" charset="0"/>
                        </a:rPr>
                        <a:t>Hub Business Plan produced by September 2019</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dirty="0">
                          <a:latin typeface="Arial" panose="020B0604020202020204" pitchFamily="34" charset="0"/>
                          <a:cs typeface="Arial" panose="020B0604020202020204" pitchFamily="34" charset="0"/>
                        </a:rPr>
                        <a:t>Stakeholder engagement report approved by CD:DIA</a:t>
                      </a:r>
                    </a:p>
                  </a:txBody>
                  <a:tcPr>
                    <a:solidFill>
                      <a:srgbClr val="00B050"/>
                    </a:solidFill>
                  </a:tcPr>
                </a:tc>
                <a:extLst>
                  <a:ext uri="{0D108BD9-81ED-4DB2-BD59-A6C34878D82A}">
                    <a16:rowId xmlns:a16="http://schemas.microsoft.com/office/drawing/2014/main" val="525903480"/>
                  </a:ext>
                </a:extLst>
              </a:tr>
              <a:tr h="521033">
                <a:tc>
                  <a:txBody>
                    <a:bodyPr/>
                    <a:lstStyle/>
                    <a:p>
                      <a:r>
                        <a:rPr lang="en-US" sz="1200" u="none" strike="noStrike" kern="1200" baseline="0" dirty="0">
                          <a:latin typeface="Arial" panose="020B0604020202020204" pitchFamily="34" charset="0"/>
                          <a:cs typeface="Arial" panose="020B0604020202020204" pitchFamily="34" charset="0"/>
                        </a:rPr>
                        <a:t>6. Development Indicators report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lang="en-US" sz="1200" u="none" strike="noStrike" baseline="0" dirty="0">
                          <a:latin typeface="Arial" panose="020B0604020202020204" pitchFamily="34" charset="0"/>
                          <a:cs typeface="Arial" panose="020B0604020202020204" pitchFamily="34" charset="0"/>
                        </a:rPr>
                        <a:t>Development Indicators 2018 report produced by March 2020</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r>
                        <a:rPr lang="en-US" sz="1200" kern="1200" dirty="0">
                          <a:effectLst/>
                          <a:latin typeface="Arial" panose="020B0604020202020204" pitchFamily="34" charset="0"/>
                          <a:cs typeface="Arial" panose="020B0604020202020204" pitchFamily="34" charset="0"/>
                        </a:rPr>
                        <a:t>Development Indicators 2018 report approved by DG</a:t>
                      </a:r>
                      <a:r>
                        <a:rPr lang="en-ZA" sz="1200" kern="1200" dirty="0">
                          <a:effectLst/>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2636290021"/>
                  </a:ext>
                </a:extLst>
              </a:tr>
              <a:tr h="521033">
                <a:tc>
                  <a:txBody>
                    <a:bodyPr/>
                    <a:lstStyle/>
                    <a:p>
                      <a:pPr fontAlgn="ctr"/>
                      <a:r>
                        <a:rPr lang="en-ZA" sz="1200" u="none" strike="noStrike" kern="1200" baseline="0" dirty="0">
                          <a:latin typeface="Arial" panose="020B0604020202020204" pitchFamily="34" charset="0"/>
                          <a:cs typeface="Arial" panose="020B0604020202020204" pitchFamily="34" charset="0"/>
                        </a:rPr>
                        <a:t>7. Number of Data analysis reports produced</a:t>
                      </a:r>
                      <a:endParaRPr 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pPr algn="l"/>
                      <a:r>
                        <a:rPr lang="en-US" sz="1200" u="none" strike="noStrike" baseline="0" dirty="0">
                          <a:latin typeface="Arial" panose="020B0604020202020204" pitchFamily="34" charset="0"/>
                          <a:cs typeface="Arial" panose="020B0604020202020204" pitchFamily="34" charset="0"/>
                        </a:rPr>
                        <a:t>8 data analysis reports produced for DPME</a:t>
                      </a:r>
                      <a:endParaRPr kumimoji="0" lang="en-US" sz="1200" b="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57150" marR="0" fontAlgn="ctr">
                        <a:lnSpc>
                          <a:spcPct val="115000"/>
                        </a:lnSpc>
                        <a:spcBef>
                          <a:spcPts val="0"/>
                        </a:spcBef>
                        <a:spcAft>
                          <a:spcPts val="200"/>
                        </a:spcAft>
                      </a:pPr>
                      <a:r>
                        <a:rPr lang="en-ZA" sz="1200" kern="1200" dirty="0">
                          <a:effectLst/>
                          <a:latin typeface="Arial" panose="020B0604020202020204" pitchFamily="34" charset="0"/>
                          <a:cs typeface="Arial" panose="020B0604020202020204" pitchFamily="34" charset="0"/>
                        </a:rPr>
                        <a:t>10 Data assignments were completed </a:t>
                      </a:r>
                      <a:endParaRPr lang="en-US" sz="1200" dirty="0">
                        <a:latin typeface="Arial" panose="020B0604020202020204" pitchFamily="34" charset="0"/>
                        <a:cs typeface="Arial" panose="020B0604020202020204" pitchFamily="34" charset="0"/>
                      </a:endParaRPr>
                    </a:p>
                  </a:txBody>
                  <a:tcPr>
                    <a:solidFill>
                      <a:srgbClr val="00B050"/>
                    </a:solidFill>
                  </a:tcPr>
                </a:tc>
                <a:extLst>
                  <a:ext uri="{0D108BD9-81ED-4DB2-BD59-A6C34878D82A}">
                    <a16:rowId xmlns:a16="http://schemas.microsoft.com/office/drawing/2014/main" val="3560747262"/>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37</a:t>
            </a:fld>
            <a:endParaRPr lang="en-US" dirty="0"/>
          </a:p>
        </p:txBody>
      </p:sp>
    </p:spTree>
    <p:extLst>
      <p:ext uri="{BB962C8B-B14F-4D97-AF65-F5344CB8AC3E}">
        <p14:creationId xmlns:p14="http://schemas.microsoft.com/office/powerpoint/2010/main" val="1084859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9201" y="2050216"/>
            <a:ext cx="3560799" cy="3236882"/>
          </a:xfrm>
          <a:prstGeom prst="rect">
            <a:avLst/>
          </a:prstGeom>
        </p:spPr>
        <p:txBody>
          <a:bodyPr>
            <a:normAutofit fontScale="97500"/>
          </a:bodyPr>
          <a:lstStyle>
            <a:lvl1pPr algn="l" rtl="0" eaLnBrk="1" latinLnBrk="0" hangingPunct="1">
              <a:spcBef>
                <a:spcPct val="0"/>
              </a:spcBef>
              <a:buNone/>
              <a:defRPr kumimoji="0" sz="3000" kern="1200">
                <a:solidFill>
                  <a:schemeClr val="accent5"/>
                </a:solidFill>
                <a:effectLst/>
                <a:latin typeface="+mj-lt"/>
                <a:ea typeface="+mj-ea"/>
                <a:cs typeface="+mj-cs"/>
              </a:defRPr>
            </a:lvl1pPr>
            <a:extLst/>
          </a:lstStyle>
          <a:p>
            <a:pPr algn="ctr"/>
            <a:r>
              <a:rPr lang="en-US" sz="3600" b="1" dirty="0">
                <a:solidFill>
                  <a:schemeClr val="tx1"/>
                </a:solidFill>
                <a:latin typeface="Arial" panose="020B0604020202020204" pitchFamily="34" charset="0"/>
                <a:cs typeface="Arial" panose="020B0604020202020204" pitchFamily="34" charset="0"/>
              </a:rPr>
              <a:t>Human Resource Management </a:t>
            </a:r>
            <a:r>
              <a:rPr lang="en-US" sz="4000" dirty="0"/>
              <a:t/>
            </a:r>
            <a:br>
              <a:rPr lang="en-US" sz="4000" dirty="0"/>
            </a:br>
            <a:r>
              <a:rPr lang="en-US" sz="2800" b="1" dirty="0">
                <a:solidFill>
                  <a:schemeClr val="accent2"/>
                </a:solidFill>
                <a:latin typeface="Arial" panose="020B0604020202020204" pitchFamily="34" charset="0"/>
                <a:ea typeface="Calibri" charset="0"/>
                <a:cs typeface="Arial" panose="020B0604020202020204" pitchFamily="34" charset="0"/>
              </a:rPr>
              <a:t/>
            </a:r>
            <a:br>
              <a:rPr lang="en-US" sz="2800" b="1" dirty="0">
                <a:solidFill>
                  <a:schemeClr val="accent2"/>
                </a:solidFill>
                <a:latin typeface="Arial" panose="020B0604020202020204" pitchFamily="34" charset="0"/>
                <a:ea typeface="Calibri" charset="0"/>
                <a:cs typeface="Arial" panose="020B0604020202020204" pitchFamily="34" charset="0"/>
              </a:rPr>
            </a:br>
            <a:endParaRPr lang="en-US" sz="2500" b="1" dirty="0">
              <a:solidFill>
                <a:schemeClr val="accent2"/>
              </a:solidFill>
              <a:latin typeface="Gill Sans"/>
              <a:ea typeface="Calibri" charset="0"/>
              <a:cs typeface="Gill Sans"/>
            </a:endParaRPr>
          </a:p>
        </p:txBody>
      </p:sp>
      <p:pic>
        <p:nvPicPr>
          <p:cNvPr id="6" name="Picture 5"/>
          <p:cNvPicPr>
            <a:picLocks noChangeAspect="1"/>
          </p:cNvPicPr>
          <p:nvPr/>
        </p:nvPicPr>
        <p:blipFill>
          <a:blip r:embed="rId2"/>
          <a:stretch>
            <a:fillRect/>
          </a:stretch>
        </p:blipFill>
        <p:spPr>
          <a:xfrm>
            <a:off x="545041" y="408637"/>
            <a:ext cx="2366842" cy="813993"/>
          </a:xfrm>
          <a:prstGeom prst="rect">
            <a:avLst/>
          </a:prstGeom>
        </p:spPr>
      </p:pic>
      <p:pic>
        <p:nvPicPr>
          <p:cNvPr id="7" name="Picture 6"/>
          <p:cNvPicPr>
            <a:picLocks noChangeAspect="1"/>
          </p:cNvPicPr>
          <p:nvPr/>
        </p:nvPicPr>
        <p:blipFill>
          <a:blip r:embed="rId3"/>
          <a:stretch>
            <a:fillRect/>
          </a:stretch>
        </p:blipFill>
        <p:spPr>
          <a:xfrm>
            <a:off x="10718401" y="76971"/>
            <a:ext cx="1072743" cy="1072743"/>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en-US" smtClean="0"/>
              <a:t>38</a:t>
            </a:fld>
            <a:endParaRPr lang="en-US" dirty="0"/>
          </a:p>
        </p:txBody>
      </p:sp>
      <p:sp>
        <p:nvSpPr>
          <p:cNvPr id="5" name="AutoShape 2" descr="Avoid Making These 8 Common Human Resources Mistakes - HR Daily Advisor"/>
          <p:cNvSpPr>
            <a:spLocks noChangeAspect="1" noChangeArrowheads="1"/>
          </p:cNvSpPr>
          <p:nvPr/>
        </p:nvSpPr>
        <p:spPr bwMode="auto">
          <a:xfrm flipV="1">
            <a:off x="155574" y="160338"/>
            <a:ext cx="3425825" cy="34258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4"/>
          <a:stretch>
            <a:fillRect/>
          </a:stretch>
        </p:blipFill>
        <p:spPr>
          <a:xfrm>
            <a:off x="3675026" y="0"/>
            <a:ext cx="7043375" cy="6377940"/>
          </a:xfrm>
          <a:prstGeom prst="rect">
            <a:avLst/>
          </a:prstGeom>
        </p:spPr>
      </p:pic>
    </p:spTree>
    <p:extLst>
      <p:ext uri="{BB962C8B-B14F-4D97-AF65-F5344CB8AC3E}">
        <p14:creationId xmlns:p14="http://schemas.microsoft.com/office/powerpoint/2010/main" val="230068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2"/>
            <p:extLst>
              <p:ext uri="{D42A27DB-BD31-4B8C-83A1-F6EECF244321}">
                <p14:modId xmlns:p14="http://schemas.microsoft.com/office/powerpoint/2010/main" val="2673517912"/>
              </p:ext>
            </p:extLst>
          </p:nvPr>
        </p:nvGraphicFramePr>
        <p:xfrm>
          <a:off x="2094579" y="641389"/>
          <a:ext cx="9906000" cy="6216611"/>
        </p:xfrm>
        <a:graphic>
          <a:graphicData uri="http://schemas.openxmlformats.org/drawingml/2006/table">
            <a:tbl>
              <a:tblPr firstRow="1" bandRow="1">
                <a:tableStyleId>{7DF18680-E054-41AD-8BC1-D1AEF772440D}</a:tableStyleId>
              </a:tblPr>
              <a:tblGrid>
                <a:gridCol w="9906000">
                  <a:extLst>
                    <a:ext uri="{9D8B030D-6E8A-4147-A177-3AD203B41FA5}">
                      <a16:colId xmlns:a16="http://schemas.microsoft.com/office/drawing/2014/main" val="820244799"/>
                    </a:ext>
                  </a:extLst>
                </a:gridCol>
              </a:tblGrid>
              <a:tr h="505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Total targets</a:t>
                      </a:r>
                      <a:r>
                        <a:rPr lang="en-GB" sz="1800" baseline="0" dirty="0"/>
                        <a:t> </a:t>
                      </a:r>
                      <a:r>
                        <a:rPr lang="en-GB" sz="1800" dirty="0"/>
                        <a:t> = 17 for the financial year. 12 achieved and 4</a:t>
                      </a:r>
                      <a:r>
                        <a:rPr lang="en-GB" sz="1800" baseline="0" dirty="0"/>
                        <a:t> achieved late and 1 </a:t>
                      </a:r>
                      <a:r>
                        <a:rPr lang="en-GB" sz="1800" dirty="0"/>
                        <a:t>not achieved </a:t>
                      </a:r>
                      <a:endParaRPr lang="en-US" sz="1800" b="1" dirty="0">
                        <a:solidFill>
                          <a:schemeClr val="accent2">
                            <a:lumMod val="50000"/>
                            <a:lumOff val="50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8716665"/>
                  </a:ext>
                </a:extLst>
              </a:tr>
              <a:tr h="5034938">
                <a:tc>
                  <a:txBody>
                    <a:bodyPr/>
                    <a:lstStyle/>
                    <a:p>
                      <a:pPr marL="22860" indent="0" algn="just">
                        <a:lnSpc>
                          <a:spcPct val="100000"/>
                        </a:lnSpc>
                        <a:spcBef>
                          <a:spcPts val="300"/>
                        </a:spcBef>
                        <a:spcAft>
                          <a:spcPts val="300"/>
                        </a:spcAft>
                        <a:buNone/>
                      </a:pPr>
                      <a:r>
                        <a:rPr lang="en-ZA" sz="1600" b="1" dirty="0">
                          <a:latin typeface="Arial" panose="020B0604020202020204" pitchFamily="34" charset="0"/>
                          <a:cs typeface="Arial" panose="020B0604020202020204" pitchFamily="34" charset="0"/>
                        </a:rPr>
                        <a:t>Targets achieved</a:t>
                      </a:r>
                      <a:r>
                        <a:rPr lang="en-ZA" sz="1600" b="1" baseline="0" dirty="0">
                          <a:latin typeface="Arial" panose="020B0604020202020204" pitchFamily="34" charset="0"/>
                          <a:cs typeface="Arial" panose="020B0604020202020204" pitchFamily="34" charset="0"/>
                        </a:rPr>
                        <a:t> late or</a:t>
                      </a:r>
                      <a:r>
                        <a:rPr lang="en-ZA" sz="1600" b="1" dirty="0">
                          <a:latin typeface="Arial" panose="020B0604020202020204" pitchFamily="34" charset="0"/>
                          <a:cs typeface="Arial" panose="020B0604020202020204" pitchFamily="34" charset="0"/>
                        </a:rPr>
                        <a:t> Not achieved related to: </a:t>
                      </a:r>
                    </a:p>
                    <a:p>
                      <a:pPr marL="358775" lvl="1" indent="-358775" algn="just" rtl="0" eaLnBrk="1" latinLnBrk="0" hangingPunct="1">
                        <a:lnSpc>
                          <a:spcPct val="100000"/>
                        </a:lnSpc>
                        <a:spcBef>
                          <a:spcPts val="300"/>
                        </a:spcBef>
                        <a:spcAft>
                          <a:spcPts val="300"/>
                        </a:spcAft>
                        <a:buFont typeface="+mj-lt"/>
                        <a:buAutoNum type="arabicPeriod" startAt="2"/>
                      </a:pPr>
                      <a:r>
                        <a:rPr kumimoji="0" lang="en-ZA" sz="1600" b="1" kern="1200" dirty="0">
                          <a:solidFill>
                            <a:schemeClr val="tx1"/>
                          </a:solidFill>
                          <a:latin typeface="Arial" panose="020B0604020202020204" pitchFamily="34" charset="0"/>
                          <a:cs typeface="Arial" panose="020B0604020202020204" pitchFamily="34" charset="0"/>
                        </a:rPr>
                        <a:t>Maintain a vacancy rate of 10% or less annually</a:t>
                      </a:r>
                    </a:p>
                    <a:p>
                      <a:pPr marL="717550" lvl="1" indent="-358775" algn="just" rtl="0" eaLnBrk="1" latinLnBrk="0" hangingPunct="1">
                        <a:lnSpc>
                          <a:spcPct val="100000"/>
                        </a:lnSpc>
                        <a:spcBef>
                          <a:spcPts val="300"/>
                        </a:spcBef>
                        <a:spcAft>
                          <a:spcPts val="300"/>
                        </a:spcAft>
                        <a:buFont typeface="Arial" panose="020B0604020202020204" pitchFamily="34" charset="0"/>
                        <a:buChar char="•"/>
                      </a:pPr>
                      <a:r>
                        <a:rPr kumimoji="0" lang="en-ZA" sz="1600" kern="1200" dirty="0">
                          <a:solidFill>
                            <a:schemeClr val="tx1"/>
                          </a:solidFill>
                          <a:latin typeface="Arial" panose="020B0604020202020204" pitchFamily="34" charset="0"/>
                          <a:cs typeface="Arial" panose="020B0604020202020204" pitchFamily="34" charset="0"/>
                        </a:rPr>
                        <a:t>The average vacancy rate as at quarter 4 was 11.5%.</a:t>
                      </a:r>
                      <a:r>
                        <a:rPr kumimoji="0" lang="en-ZA" sz="1600" kern="1200" baseline="0" dirty="0">
                          <a:solidFill>
                            <a:schemeClr val="tx1"/>
                          </a:solidFill>
                          <a:latin typeface="Arial" panose="020B0604020202020204" pitchFamily="34" charset="0"/>
                          <a:cs typeface="Arial" panose="020B0604020202020204" pitchFamily="34" charset="0"/>
                        </a:rPr>
                        <a:t> </a:t>
                      </a:r>
                    </a:p>
                    <a:p>
                      <a:pPr marL="717550" marR="0" lvl="1" indent="-3587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ZA" sz="1600" kern="1200" dirty="0">
                          <a:solidFill>
                            <a:schemeClr val="tx1"/>
                          </a:solidFill>
                          <a:effectLst/>
                          <a:latin typeface="Arial" panose="020B0604020202020204" pitchFamily="34" charset="0"/>
                          <a:ea typeface="+mn-ea"/>
                          <a:cs typeface="Arial" panose="020B0604020202020204" pitchFamily="34" charset="0"/>
                        </a:rPr>
                        <a:t>Although 56 posts were filled during the 2019/2020 reporting</a:t>
                      </a:r>
                      <a:r>
                        <a:rPr kumimoji="0" lang="en-ZA" sz="1600" kern="1200" baseline="0" dirty="0">
                          <a:solidFill>
                            <a:schemeClr val="tx1"/>
                          </a:solidFill>
                          <a:effectLst/>
                          <a:latin typeface="Arial" panose="020B0604020202020204" pitchFamily="34" charset="0"/>
                          <a:ea typeface="+mn-ea"/>
                          <a:cs typeface="Arial" panose="020B0604020202020204" pitchFamily="34" charset="0"/>
                        </a:rPr>
                        <a:t> period, </a:t>
                      </a:r>
                      <a:r>
                        <a:rPr kumimoji="0" lang="en-ZA" sz="1600" kern="1200" dirty="0">
                          <a:solidFill>
                            <a:schemeClr val="tx1"/>
                          </a:solidFill>
                          <a:effectLst/>
                          <a:latin typeface="Arial" panose="020B0604020202020204" pitchFamily="34" charset="0"/>
                          <a:ea typeface="+mn-ea"/>
                          <a:cs typeface="Arial" panose="020B0604020202020204" pitchFamily="34" charset="0"/>
                        </a:rPr>
                        <a:t>17 (30%) of the filled posts resulted in promotions due to internal staff members competing successfully,</a:t>
                      </a:r>
                    </a:p>
                    <a:p>
                      <a:pPr marL="717550" marR="0" lvl="1" indent="-3587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ZA" sz="1600" kern="1200" dirty="0">
                          <a:solidFill>
                            <a:schemeClr val="tx1"/>
                          </a:solidFill>
                          <a:effectLst/>
                          <a:latin typeface="Arial" panose="020B0604020202020204" pitchFamily="34" charset="0"/>
                          <a:ea typeface="+mn-ea"/>
                          <a:cs typeface="Arial" panose="020B0604020202020204" pitchFamily="34" charset="0"/>
                        </a:rPr>
                        <a:t> The Department also experienced</a:t>
                      </a:r>
                      <a:r>
                        <a:rPr kumimoji="0" lang="en-ZA" sz="1600" kern="1200" baseline="0" dirty="0">
                          <a:solidFill>
                            <a:schemeClr val="tx1"/>
                          </a:solidFill>
                          <a:effectLst/>
                          <a:latin typeface="Arial" panose="020B0604020202020204" pitchFamily="34" charset="0"/>
                          <a:ea typeface="+mn-ea"/>
                          <a:cs typeface="Arial" panose="020B0604020202020204" pitchFamily="34" charset="0"/>
                        </a:rPr>
                        <a:t> a high rate of staff turnover during the reporting period </a:t>
                      </a:r>
                      <a:r>
                        <a:rPr kumimoji="0" lang="en-ZA" sz="1600" kern="1200" dirty="0">
                          <a:solidFill>
                            <a:schemeClr val="tx1"/>
                          </a:solidFill>
                          <a:effectLst/>
                          <a:latin typeface="Arial" panose="020B0604020202020204" pitchFamily="34" charset="0"/>
                          <a:ea typeface="+mn-ea"/>
                          <a:cs typeface="Arial" panose="020B0604020202020204" pitchFamily="34" charset="0"/>
                        </a:rPr>
                        <a:t>(16.9%).</a:t>
                      </a:r>
                      <a:r>
                        <a:rPr kumimoji="0" lang="en-ZA" sz="1600" kern="1200" baseline="0" dirty="0">
                          <a:solidFill>
                            <a:schemeClr val="tx1"/>
                          </a:solidFill>
                          <a:effectLst/>
                          <a:latin typeface="Arial" panose="020B0604020202020204" pitchFamily="34" charset="0"/>
                          <a:ea typeface="+mn-ea"/>
                          <a:cs typeface="Arial" panose="020B0604020202020204" pitchFamily="34" charset="0"/>
                        </a:rPr>
                        <a:t> </a:t>
                      </a:r>
                    </a:p>
                    <a:p>
                      <a:pPr marL="717550" marR="0" lvl="1" indent="-3587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ZA" sz="1600" b="0" kern="1200" dirty="0">
                          <a:solidFill>
                            <a:schemeClr val="tx1"/>
                          </a:solidFill>
                          <a:effectLst/>
                          <a:latin typeface="Arial" panose="020B0604020202020204" pitchFamily="34" charset="0"/>
                          <a:ea typeface="+mn-ea"/>
                          <a:cs typeface="Arial" panose="020B0604020202020204" pitchFamily="34" charset="0"/>
                        </a:rPr>
                        <a:t>The average turnaround time to fill posts for the period was 5.2 months which is below the target of 6 months as set by the DPSA</a:t>
                      </a:r>
                    </a:p>
                    <a:p>
                      <a:pPr marL="717550" lvl="1" indent="-358775" algn="just" rtl="0" eaLnBrk="1" latinLnBrk="0" hangingPunct="1">
                        <a:lnSpc>
                          <a:spcPct val="100000"/>
                        </a:lnSpc>
                        <a:spcBef>
                          <a:spcPts val="300"/>
                        </a:spcBef>
                        <a:spcAft>
                          <a:spcPts val="300"/>
                        </a:spcAft>
                        <a:buFont typeface="Arial" panose="020B0604020202020204" pitchFamily="34" charset="0"/>
                        <a:buChar char="•"/>
                      </a:pPr>
                      <a:r>
                        <a:rPr kumimoji="0" lang="en-ZA" sz="1600" kern="1200" dirty="0">
                          <a:solidFill>
                            <a:schemeClr val="tx1"/>
                          </a:solidFill>
                          <a:effectLst/>
                          <a:latin typeface="Arial" panose="020B0604020202020204" pitchFamily="34" charset="0"/>
                          <a:ea typeface="+mn-ea"/>
                          <a:cs typeface="Arial" panose="020B0604020202020204" pitchFamily="34" charset="0"/>
                        </a:rPr>
                        <a:t>The DPME 3-year HR Plan which is aligned to the new organisational structure was approved and is being implemented and monitored.</a:t>
                      </a:r>
                    </a:p>
                    <a:p>
                      <a:pPr marL="342900" lvl="0" indent="-342900" algn="just">
                        <a:lnSpc>
                          <a:spcPct val="100000"/>
                        </a:lnSpc>
                        <a:spcBef>
                          <a:spcPts val="300"/>
                        </a:spcBef>
                        <a:spcAft>
                          <a:spcPts val="300"/>
                        </a:spcAft>
                        <a:buFont typeface="+mj-lt"/>
                        <a:buAutoNum type="arabicPeriod" startAt="3"/>
                      </a:pPr>
                      <a:r>
                        <a:rPr kumimoji="0" lang="en-ZA" sz="1600" b="1" kern="1200" dirty="0">
                          <a:solidFill>
                            <a:schemeClr val="tx1"/>
                          </a:solidFill>
                          <a:effectLst/>
                          <a:latin typeface="Arial" panose="020B0604020202020204" pitchFamily="34" charset="0"/>
                          <a:ea typeface="+mn-ea"/>
                          <a:cs typeface="Arial" panose="020B0604020202020204" pitchFamily="34" charset="0"/>
                        </a:rPr>
                        <a:t>Employment Equity is effectively implemented with the level of staff with disabilities presently at 2.1%, a level that is above the national target of 2%.</a:t>
                      </a:r>
                      <a:endParaRPr kumimoji="0" lang="en-ZA" sz="1600" kern="1200" dirty="0">
                        <a:solidFill>
                          <a:schemeClr val="tx1"/>
                        </a:solidFill>
                        <a:effectLst/>
                        <a:latin typeface="Arial" panose="020B0604020202020204" pitchFamily="34" charset="0"/>
                        <a:ea typeface="+mn-ea"/>
                        <a:cs typeface="Arial" panose="020B0604020202020204" pitchFamily="34" charset="0"/>
                      </a:endParaRPr>
                    </a:p>
                    <a:p>
                      <a:pPr marL="717550" lvl="0" indent="-358775" algn="just">
                        <a:lnSpc>
                          <a:spcPct val="100000"/>
                        </a:lnSpc>
                        <a:spcBef>
                          <a:spcPts val="300"/>
                        </a:spcBef>
                        <a:spcAft>
                          <a:spcPts val="300"/>
                        </a:spcAft>
                        <a:buFont typeface="Arial" panose="020B0604020202020204" pitchFamily="34" charset="0"/>
                        <a:buChar char="•"/>
                      </a:pPr>
                      <a:r>
                        <a:rPr kumimoji="0" lang="en-ZA" sz="1600" b="0" kern="1200" dirty="0">
                          <a:solidFill>
                            <a:schemeClr val="tx1"/>
                          </a:solidFill>
                          <a:effectLst/>
                          <a:latin typeface="Arial" panose="020B0604020202020204" pitchFamily="34" charset="0"/>
                          <a:ea typeface="+mn-ea"/>
                          <a:cs typeface="Arial" panose="020B0604020202020204" pitchFamily="34" charset="0"/>
                        </a:rPr>
                        <a:t>The overall female representation is at 59.4% and 50.0% females occupying SMS positions.</a:t>
                      </a:r>
                    </a:p>
                    <a:p>
                      <a:pPr marL="358775" lvl="1" indent="-358775" algn="just" rtl="0" eaLnBrk="1" latinLnBrk="0" hangingPunct="1">
                        <a:lnSpc>
                          <a:spcPct val="100000"/>
                        </a:lnSpc>
                        <a:spcBef>
                          <a:spcPts val="300"/>
                        </a:spcBef>
                        <a:spcAft>
                          <a:spcPts val="300"/>
                        </a:spcAft>
                        <a:buFont typeface="+mj-lt"/>
                        <a:buAutoNum type="arabicPeriod" startAt="4"/>
                      </a:pPr>
                      <a:r>
                        <a:rPr kumimoji="0" lang="en-US" sz="1600" b="1" kern="1200" dirty="0">
                          <a:solidFill>
                            <a:schemeClr val="tx1"/>
                          </a:solidFill>
                          <a:latin typeface="Arial" panose="020B0604020202020204" pitchFamily="34" charset="0"/>
                          <a:cs typeface="Arial" panose="020B0604020202020204" pitchFamily="34" charset="0"/>
                        </a:rPr>
                        <a:t>WSP approved by DG</a:t>
                      </a:r>
                      <a:endParaRPr kumimoji="0" lang="en-ZA" sz="1600" b="1" kern="1200" dirty="0">
                        <a:solidFill>
                          <a:schemeClr val="tx1"/>
                        </a:solidFill>
                        <a:latin typeface="Arial" panose="020B0604020202020204" pitchFamily="34" charset="0"/>
                        <a:cs typeface="Arial" panose="020B0604020202020204" pitchFamily="34" charset="0"/>
                      </a:endParaRPr>
                    </a:p>
                    <a:p>
                      <a:pPr marL="717550" marR="0" lvl="1" indent="-358775" algn="just"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ZA" sz="1600" kern="1200" dirty="0">
                          <a:solidFill>
                            <a:schemeClr val="tx1"/>
                          </a:solidFill>
                          <a:effectLst/>
                          <a:latin typeface="Arial" panose="020B0604020202020204" pitchFamily="34" charset="0"/>
                          <a:ea typeface="+mn-ea"/>
                          <a:cs typeface="Arial" panose="020B0604020202020204" pitchFamily="34" charset="0"/>
                        </a:rPr>
                        <a:t>In line with our Workplace Skills Plan one hundred and five (105) training opportunities were created. </a:t>
                      </a:r>
                    </a:p>
                    <a:p>
                      <a:pPr marL="717550" lvl="0" indent="-358775" algn="just">
                        <a:lnSpc>
                          <a:spcPct val="100000"/>
                        </a:lnSpc>
                        <a:spcBef>
                          <a:spcPts val="300"/>
                        </a:spcBef>
                        <a:spcAft>
                          <a:spcPts val="300"/>
                        </a:spcAft>
                        <a:buFont typeface="Arial" panose="020B0604020202020204" pitchFamily="34" charset="0"/>
                        <a:buChar char="•"/>
                      </a:pPr>
                      <a:r>
                        <a:rPr kumimoji="0" lang="en-ZA" sz="1600" kern="1200" dirty="0">
                          <a:solidFill>
                            <a:schemeClr val="tx1"/>
                          </a:solidFill>
                          <a:effectLst/>
                          <a:latin typeface="Arial" panose="020B0604020202020204" pitchFamily="34" charset="0"/>
                          <a:ea typeface="+mn-ea"/>
                          <a:cs typeface="Arial" panose="020B0604020202020204" pitchFamily="34" charset="0"/>
                        </a:rPr>
                        <a:t>Nineteen (19)</a:t>
                      </a:r>
                      <a:r>
                        <a:rPr kumimoji="0" lang="en-ZA" sz="1600" b="1" kern="1200" dirty="0">
                          <a:solidFill>
                            <a:schemeClr val="tx1"/>
                          </a:solidFill>
                          <a:effectLst/>
                          <a:latin typeface="Arial" panose="020B0604020202020204" pitchFamily="34" charset="0"/>
                          <a:ea typeface="+mn-ea"/>
                          <a:cs typeface="Arial" panose="020B0604020202020204" pitchFamily="34" charset="0"/>
                        </a:rPr>
                        <a:t> </a:t>
                      </a:r>
                      <a:r>
                        <a:rPr kumimoji="0" lang="en-ZA" sz="1600" kern="1200" dirty="0">
                          <a:solidFill>
                            <a:schemeClr val="tx1"/>
                          </a:solidFill>
                          <a:effectLst/>
                          <a:latin typeface="Arial" panose="020B0604020202020204" pitchFamily="34" charset="0"/>
                          <a:ea typeface="+mn-ea"/>
                          <a:cs typeface="Arial" panose="020B0604020202020204" pitchFamily="34" charset="0"/>
                        </a:rPr>
                        <a:t>employees were awarded bursaries</a:t>
                      </a:r>
                      <a:r>
                        <a:rPr kumimoji="0" lang="en-ZA" sz="1600" b="1" kern="1200" dirty="0">
                          <a:solidFill>
                            <a:schemeClr val="tx1"/>
                          </a:solidFill>
                          <a:effectLst/>
                          <a:latin typeface="Arial" panose="020B0604020202020204" pitchFamily="34" charset="0"/>
                          <a:ea typeface="+mn-ea"/>
                          <a:cs typeface="Arial" panose="020B0604020202020204" pitchFamily="34" charset="0"/>
                        </a:rPr>
                        <a:t> </a:t>
                      </a:r>
                      <a:endParaRPr kumimoji="0" lang="en-ZA" sz="1600" kern="1200" dirty="0">
                        <a:solidFill>
                          <a:schemeClr val="tx1"/>
                        </a:solidFill>
                        <a:effectLst/>
                        <a:latin typeface="Arial" panose="020B0604020202020204" pitchFamily="34" charset="0"/>
                        <a:ea typeface="+mn-ea"/>
                        <a:cs typeface="Arial" panose="020B0604020202020204" pitchFamily="34" charset="0"/>
                      </a:endParaRPr>
                    </a:p>
                    <a:p>
                      <a:pPr marL="717550" lvl="0" indent="-358775" algn="just">
                        <a:lnSpc>
                          <a:spcPct val="100000"/>
                        </a:lnSpc>
                        <a:spcBef>
                          <a:spcPts val="300"/>
                        </a:spcBef>
                        <a:spcAft>
                          <a:spcPts val="300"/>
                        </a:spcAft>
                        <a:buFont typeface="Arial" panose="020B0604020202020204" pitchFamily="34" charset="0"/>
                        <a:buChar char="•"/>
                      </a:pPr>
                      <a:r>
                        <a:rPr kumimoji="0" lang="en-ZA" sz="1600" kern="1200" dirty="0">
                          <a:solidFill>
                            <a:schemeClr val="tx1"/>
                          </a:solidFill>
                          <a:effectLst/>
                          <a:latin typeface="Arial" panose="020B0604020202020204" pitchFamily="34" charset="0"/>
                          <a:ea typeface="+mn-ea"/>
                          <a:cs typeface="Arial" panose="020B0604020202020204" pitchFamily="34" charset="0"/>
                        </a:rPr>
                        <a:t>Timeously pay out of due performance incentives</a:t>
                      </a:r>
                    </a:p>
                  </a:txBody>
                  <a:tcPr/>
                </a:tc>
                <a:extLst>
                  <a:ext uri="{0D108BD9-81ED-4DB2-BD59-A6C34878D82A}">
                    <a16:rowId xmlns:a16="http://schemas.microsoft.com/office/drawing/2014/main" val="1517245559"/>
                  </a:ext>
                </a:extLst>
              </a:tr>
              <a:tr h="316331">
                <a:tc>
                  <a:txBody>
                    <a:bodyPr/>
                    <a:lstStyle/>
                    <a:p>
                      <a:pPr>
                        <a:lnSpc>
                          <a:spcPct val="100000"/>
                        </a:lnSpc>
                        <a:spcBef>
                          <a:spcPts val="300"/>
                        </a:spcBef>
                        <a:spcAft>
                          <a:spcPts val="300"/>
                        </a:spcAft>
                      </a:pPr>
                      <a:endParaRPr lang="en-US" sz="1300" dirty="0"/>
                    </a:p>
                  </a:txBody>
                  <a:tcPr/>
                </a:tc>
                <a:extLst>
                  <a:ext uri="{0D108BD9-81ED-4DB2-BD59-A6C34878D82A}">
                    <a16:rowId xmlns:a16="http://schemas.microsoft.com/office/drawing/2014/main" val="3064010752"/>
                  </a:ext>
                </a:extLst>
              </a:tr>
            </a:tbl>
          </a:graphicData>
        </a:graphic>
      </p:graphicFrame>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39</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44B7C0C2-1783-DB45-94D9-084B97D0121D}"/>
              </a:ext>
            </a:extLst>
          </p:cNvPr>
          <p:cNvSpPr txBox="1">
            <a:spLocks/>
          </p:cNvSpPr>
          <p:nvPr/>
        </p:nvSpPr>
        <p:spPr>
          <a:xfrm>
            <a:off x="446903" y="238791"/>
            <a:ext cx="11500118" cy="408314"/>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bg1">
                    <a:lumMod val="50000"/>
                  </a:schemeClr>
                </a:solidFill>
                <a:latin typeface="Arial" panose="020B0604020202020204" pitchFamily="34" charset="0"/>
                <a:cs typeface="Arial" panose="020B0604020202020204" pitchFamily="34" charset="0"/>
              </a:rPr>
              <a:t>PROGRAMME 1: ADMINISTRATION</a:t>
            </a:r>
          </a:p>
        </p:txBody>
      </p:sp>
      <p:graphicFrame>
        <p:nvGraphicFramePr>
          <p:cNvPr id="9" name="Content Placeholder 11"/>
          <p:cNvGraphicFramePr>
            <a:graphicFrameLocks noGrp="1"/>
          </p:cNvGraphicFramePr>
          <p:nvPr>
            <p:ph sz="half" idx="4294967295"/>
          </p:nvPr>
        </p:nvGraphicFramePr>
        <p:xfrm>
          <a:off x="142240" y="972835"/>
          <a:ext cx="1981836" cy="45816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65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3780" y="4549148"/>
            <a:ext cx="1684020" cy="406400"/>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F58220"/>
                </a:solidFill>
                <a:latin typeface="Arial"/>
                <a:cs typeface="Arial"/>
              </a:rPr>
              <a:t>PLANNING</a:t>
            </a:r>
            <a:endParaRPr sz="2500" dirty="0">
              <a:latin typeface="Arial"/>
              <a:cs typeface="Arial"/>
            </a:endParaRPr>
          </a:p>
        </p:txBody>
      </p:sp>
      <p:sp>
        <p:nvSpPr>
          <p:cNvPr id="3" name="object 3"/>
          <p:cNvSpPr txBox="1"/>
          <p:nvPr/>
        </p:nvSpPr>
        <p:spPr>
          <a:xfrm>
            <a:off x="5067705" y="4549148"/>
            <a:ext cx="2083435" cy="406400"/>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F58220"/>
                </a:solidFill>
                <a:latin typeface="Arial"/>
                <a:cs typeface="Arial"/>
              </a:rPr>
              <a:t>MONI</a:t>
            </a:r>
            <a:r>
              <a:rPr sz="2500" b="1" spc="-50" dirty="0">
                <a:solidFill>
                  <a:srgbClr val="F58220"/>
                </a:solidFill>
                <a:latin typeface="Arial"/>
                <a:cs typeface="Arial"/>
              </a:rPr>
              <a:t>T</a:t>
            </a:r>
            <a:r>
              <a:rPr sz="2500" b="1" dirty="0">
                <a:solidFill>
                  <a:srgbClr val="F58220"/>
                </a:solidFill>
                <a:latin typeface="Arial"/>
                <a:cs typeface="Arial"/>
              </a:rPr>
              <a:t>ORING</a:t>
            </a:r>
            <a:endParaRPr sz="2500" dirty="0">
              <a:latin typeface="Arial"/>
              <a:cs typeface="Arial"/>
            </a:endParaRPr>
          </a:p>
        </p:txBody>
      </p:sp>
      <p:sp>
        <p:nvSpPr>
          <p:cNvPr id="4" name="object 4"/>
          <p:cNvSpPr txBox="1"/>
          <p:nvPr/>
        </p:nvSpPr>
        <p:spPr>
          <a:xfrm>
            <a:off x="8726575" y="4549148"/>
            <a:ext cx="2042160" cy="406400"/>
          </a:xfrm>
          <a:prstGeom prst="rect">
            <a:avLst/>
          </a:prstGeom>
        </p:spPr>
        <p:txBody>
          <a:bodyPr vert="horz" wrap="square" lIns="0" tIns="12700" rIns="0" bIns="0" rtlCol="0">
            <a:spAutoFit/>
          </a:bodyPr>
          <a:lstStyle/>
          <a:p>
            <a:pPr marL="12700">
              <a:lnSpc>
                <a:spcPct val="100000"/>
              </a:lnSpc>
              <a:spcBef>
                <a:spcPts val="100"/>
              </a:spcBef>
            </a:pPr>
            <a:r>
              <a:rPr sz="2500" b="1" dirty="0">
                <a:solidFill>
                  <a:srgbClr val="F58220"/>
                </a:solidFill>
                <a:latin typeface="Arial"/>
                <a:cs typeface="Arial"/>
              </a:rPr>
              <a:t>E</a:t>
            </a:r>
            <a:r>
              <a:rPr sz="2500" b="1" spc="-190" dirty="0">
                <a:solidFill>
                  <a:srgbClr val="F58220"/>
                </a:solidFill>
                <a:latin typeface="Arial"/>
                <a:cs typeface="Arial"/>
              </a:rPr>
              <a:t>V</a:t>
            </a:r>
            <a:r>
              <a:rPr sz="2500" b="1" spc="-5" dirty="0">
                <a:solidFill>
                  <a:srgbClr val="F58220"/>
                </a:solidFill>
                <a:latin typeface="Arial"/>
                <a:cs typeface="Arial"/>
              </a:rPr>
              <a:t>ALU</a:t>
            </a:r>
            <a:r>
              <a:rPr sz="2500" b="1" spc="-190" dirty="0">
                <a:solidFill>
                  <a:srgbClr val="F58220"/>
                </a:solidFill>
                <a:latin typeface="Arial"/>
                <a:cs typeface="Arial"/>
              </a:rPr>
              <a:t>A</a:t>
            </a:r>
            <a:r>
              <a:rPr sz="2500" b="1" dirty="0">
                <a:solidFill>
                  <a:srgbClr val="F58220"/>
                </a:solidFill>
                <a:latin typeface="Arial"/>
                <a:cs typeface="Arial"/>
              </a:rPr>
              <a:t>TION</a:t>
            </a:r>
            <a:endParaRPr sz="2500" dirty="0">
              <a:latin typeface="Arial"/>
              <a:cs typeface="Arial"/>
            </a:endParaRPr>
          </a:p>
        </p:txBody>
      </p:sp>
      <p:sp>
        <p:nvSpPr>
          <p:cNvPr id="5" name="object 5"/>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3138110" y="227974"/>
            <a:ext cx="5917565" cy="406400"/>
          </a:xfrm>
          <a:prstGeom prst="rect">
            <a:avLst/>
          </a:prstGeom>
        </p:spPr>
        <p:txBody>
          <a:bodyPr vert="horz" wrap="square" lIns="0" tIns="12700" rIns="0" bIns="0" rtlCol="0">
            <a:spAutoFit/>
          </a:bodyPr>
          <a:lstStyle/>
          <a:p>
            <a:pPr marL="12700">
              <a:lnSpc>
                <a:spcPct val="100000"/>
              </a:lnSpc>
              <a:spcBef>
                <a:spcPts val="100"/>
              </a:spcBef>
            </a:pPr>
            <a:r>
              <a:rPr spc="-5" dirty="0"/>
              <a:t>DPME HAS </a:t>
            </a:r>
            <a:r>
              <a:rPr dirty="0"/>
              <a:t>THREE </a:t>
            </a:r>
            <a:r>
              <a:rPr spc="-5" dirty="0"/>
              <a:t>CORE</a:t>
            </a:r>
            <a:r>
              <a:rPr spc="-90" dirty="0"/>
              <a:t> </a:t>
            </a:r>
            <a:r>
              <a:rPr dirty="0"/>
              <a:t>FUNCTIONS:</a:t>
            </a:r>
          </a:p>
        </p:txBody>
      </p:sp>
      <p:grpSp>
        <p:nvGrpSpPr>
          <p:cNvPr id="27" name="Group 26">
            <a:extLst>
              <a:ext uri="{FF2B5EF4-FFF2-40B4-BE49-F238E27FC236}">
                <a16:creationId xmlns:a16="http://schemas.microsoft.com/office/drawing/2014/main" id="{B37A5487-C141-1146-8F51-CF6F36B10598}"/>
              </a:ext>
            </a:extLst>
          </p:cNvPr>
          <p:cNvGrpSpPr/>
          <p:nvPr/>
        </p:nvGrpSpPr>
        <p:grpSpPr>
          <a:xfrm>
            <a:off x="1622511" y="2438396"/>
            <a:ext cx="1869695" cy="1699895"/>
            <a:chOff x="1622511" y="2438396"/>
            <a:chExt cx="1869695" cy="1699895"/>
          </a:xfrm>
        </p:grpSpPr>
        <p:sp>
          <p:nvSpPr>
            <p:cNvPr id="7" name="object 7"/>
            <p:cNvSpPr/>
            <p:nvPr/>
          </p:nvSpPr>
          <p:spPr>
            <a:xfrm>
              <a:off x="1622511" y="2438396"/>
              <a:ext cx="1356995" cy="1699895"/>
            </a:xfrm>
            <a:custGeom>
              <a:avLst/>
              <a:gdLst/>
              <a:ahLst/>
              <a:cxnLst/>
              <a:rect l="l" t="t" r="r" b="b"/>
              <a:pathLst>
                <a:path w="1356995" h="1699895">
                  <a:moveTo>
                    <a:pt x="761690" y="0"/>
                  </a:moveTo>
                  <a:lnTo>
                    <a:pt x="158618" y="1219"/>
                  </a:lnTo>
                  <a:lnTo>
                    <a:pt x="104709" y="8272"/>
                  </a:lnTo>
                  <a:lnTo>
                    <a:pt x="61168" y="28280"/>
                  </a:lnTo>
                  <a:lnTo>
                    <a:pt x="28835" y="60294"/>
                  </a:lnTo>
                  <a:lnTo>
                    <a:pt x="8553" y="103364"/>
                  </a:lnTo>
                  <a:lnTo>
                    <a:pt x="1180" y="156416"/>
                  </a:lnTo>
                  <a:lnTo>
                    <a:pt x="428" y="204133"/>
                  </a:lnTo>
                  <a:lnTo>
                    <a:pt x="0" y="316456"/>
                  </a:lnTo>
                  <a:lnTo>
                    <a:pt x="337" y="1037258"/>
                  </a:lnTo>
                  <a:lnTo>
                    <a:pt x="447" y="1197828"/>
                  </a:lnTo>
                  <a:lnTo>
                    <a:pt x="795" y="1546745"/>
                  </a:lnTo>
                  <a:lnTo>
                    <a:pt x="7713" y="1598608"/>
                  </a:lnTo>
                  <a:lnTo>
                    <a:pt x="27584" y="1640872"/>
                  </a:lnTo>
                  <a:lnTo>
                    <a:pt x="59314" y="1672438"/>
                  </a:lnTo>
                  <a:lnTo>
                    <a:pt x="101807" y="1692207"/>
                  </a:lnTo>
                  <a:lnTo>
                    <a:pt x="153969" y="1699082"/>
                  </a:lnTo>
                  <a:lnTo>
                    <a:pt x="674511" y="1699340"/>
                  </a:lnTo>
                  <a:lnTo>
                    <a:pt x="1195052" y="1699018"/>
                  </a:lnTo>
                  <a:lnTo>
                    <a:pt x="1246571" y="1692422"/>
                  </a:lnTo>
                  <a:lnTo>
                    <a:pt x="1289461" y="1673421"/>
                  </a:lnTo>
                  <a:lnTo>
                    <a:pt x="1322280" y="1642991"/>
                  </a:lnTo>
                  <a:lnTo>
                    <a:pt x="1343581" y="1602108"/>
                  </a:lnTo>
                  <a:lnTo>
                    <a:pt x="1351922" y="1551749"/>
                  </a:lnTo>
                  <a:lnTo>
                    <a:pt x="1352056" y="1545364"/>
                  </a:lnTo>
                  <a:lnTo>
                    <a:pt x="1159901" y="1545364"/>
                  </a:lnTo>
                  <a:lnTo>
                    <a:pt x="219832" y="1542795"/>
                  </a:lnTo>
                  <a:lnTo>
                    <a:pt x="171522" y="1528178"/>
                  </a:lnTo>
                  <a:lnTo>
                    <a:pt x="155798" y="1479575"/>
                  </a:lnTo>
                  <a:lnTo>
                    <a:pt x="154676" y="1431993"/>
                  </a:lnTo>
                  <a:lnTo>
                    <a:pt x="154134" y="1384401"/>
                  </a:lnTo>
                  <a:lnTo>
                    <a:pt x="153595" y="1193665"/>
                  </a:lnTo>
                  <a:lnTo>
                    <a:pt x="153275" y="1037258"/>
                  </a:lnTo>
                  <a:lnTo>
                    <a:pt x="152573" y="574610"/>
                  </a:lnTo>
                  <a:lnTo>
                    <a:pt x="152434" y="419717"/>
                  </a:lnTo>
                  <a:lnTo>
                    <a:pt x="152433" y="213194"/>
                  </a:lnTo>
                  <a:lnTo>
                    <a:pt x="155158" y="188694"/>
                  </a:lnTo>
                  <a:lnTo>
                    <a:pt x="164007" y="172670"/>
                  </a:lnTo>
                  <a:lnTo>
                    <a:pt x="180045" y="163926"/>
                  </a:lnTo>
                  <a:lnTo>
                    <a:pt x="204338" y="161264"/>
                  </a:lnTo>
                  <a:lnTo>
                    <a:pt x="1356759" y="161088"/>
                  </a:lnTo>
                  <a:lnTo>
                    <a:pt x="1356900" y="156416"/>
                  </a:lnTo>
                  <a:lnTo>
                    <a:pt x="1343655" y="107810"/>
                  </a:lnTo>
                  <a:lnTo>
                    <a:pt x="1318067" y="58683"/>
                  </a:lnTo>
                  <a:lnTo>
                    <a:pt x="1286166" y="25669"/>
                  </a:lnTo>
                  <a:lnTo>
                    <a:pt x="1245433" y="7044"/>
                  </a:lnTo>
                  <a:lnTo>
                    <a:pt x="1193350" y="1079"/>
                  </a:lnTo>
                  <a:lnTo>
                    <a:pt x="761690" y="0"/>
                  </a:lnTo>
                  <a:close/>
                </a:path>
                <a:path w="1356995" h="1699895">
                  <a:moveTo>
                    <a:pt x="1342486" y="1087196"/>
                  </a:moveTo>
                  <a:lnTo>
                    <a:pt x="1300862" y="1126183"/>
                  </a:lnTo>
                  <a:lnTo>
                    <a:pt x="1265524" y="1161084"/>
                  </a:lnTo>
                  <a:lnTo>
                    <a:pt x="1235185" y="1197828"/>
                  </a:lnTo>
                  <a:lnTo>
                    <a:pt x="1211602" y="1236890"/>
                  </a:lnTo>
                  <a:lnTo>
                    <a:pt x="1195640" y="1278822"/>
                  </a:lnTo>
                  <a:lnTo>
                    <a:pt x="1188163" y="1324172"/>
                  </a:lnTo>
                  <a:lnTo>
                    <a:pt x="1190035" y="1373492"/>
                  </a:lnTo>
                  <a:lnTo>
                    <a:pt x="1193325" y="1415019"/>
                  </a:lnTo>
                  <a:lnTo>
                    <a:pt x="1193455" y="1457386"/>
                  </a:lnTo>
                  <a:lnTo>
                    <a:pt x="1192218" y="1500770"/>
                  </a:lnTo>
                  <a:lnTo>
                    <a:pt x="1191407" y="1545348"/>
                  </a:lnTo>
                  <a:lnTo>
                    <a:pt x="1159901" y="1545364"/>
                  </a:lnTo>
                  <a:lnTo>
                    <a:pt x="1352056" y="1545364"/>
                  </a:lnTo>
                  <a:lnTo>
                    <a:pt x="1352989" y="1500613"/>
                  </a:lnTo>
                  <a:lnTo>
                    <a:pt x="1353658" y="1449468"/>
                  </a:lnTo>
                  <a:lnTo>
                    <a:pt x="1354001" y="1398314"/>
                  </a:lnTo>
                  <a:lnTo>
                    <a:pt x="1353939" y="1278822"/>
                  </a:lnTo>
                  <a:lnTo>
                    <a:pt x="1353395" y="1142504"/>
                  </a:lnTo>
                  <a:lnTo>
                    <a:pt x="1352357" y="1130596"/>
                  </a:lnTo>
                  <a:lnTo>
                    <a:pt x="1349755" y="1117922"/>
                  </a:lnTo>
                  <a:lnTo>
                    <a:pt x="1346246" y="1103712"/>
                  </a:lnTo>
                  <a:lnTo>
                    <a:pt x="1342486" y="1087196"/>
                  </a:lnTo>
                  <a:close/>
                </a:path>
                <a:path w="1356995" h="1699895">
                  <a:moveTo>
                    <a:pt x="1356759" y="161088"/>
                  </a:moveTo>
                  <a:lnTo>
                    <a:pt x="674111" y="161088"/>
                  </a:lnTo>
                  <a:lnTo>
                    <a:pt x="1143884" y="161416"/>
                  </a:lnTo>
                  <a:lnTo>
                    <a:pt x="1168089" y="163686"/>
                  </a:lnTo>
                  <a:lnTo>
                    <a:pt x="1183117" y="171542"/>
                  </a:lnTo>
                  <a:lnTo>
                    <a:pt x="1190854" y="186670"/>
                  </a:lnTo>
                  <a:lnTo>
                    <a:pt x="1193185" y="210756"/>
                  </a:lnTo>
                  <a:lnTo>
                    <a:pt x="1193249" y="325685"/>
                  </a:lnTo>
                  <a:lnTo>
                    <a:pt x="1193553" y="356730"/>
                  </a:lnTo>
                  <a:lnTo>
                    <a:pt x="1194660" y="362733"/>
                  </a:lnTo>
                  <a:lnTo>
                    <a:pt x="1197212" y="368712"/>
                  </a:lnTo>
                  <a:lnTo>
                    <a:pt x="1200377" y="374682"/>
                  </a:lnTo>
                  <a:lnTo>
                    <a:pt x="1203320" y="380657"/>
                  </a:lnTo>
                  <a:lnTo>
                    <a:pt x="1209685" y="378337"/>
                  </a:lnTo>
                  <a:lnTo>
                    <a:pt x="1216213" y="376175"/>
                  </a:lnTo>
                  <a:lnTo>
                    <a:pt x="1222279" y="373568"/>
                  </a:lnTo>
                  <a:lnTo>
                    <a:pt x="1227259" y="369912"/>
                  </a:lnTo>
                  <a:lnTo>
                    <a:pt x="1247822" y="347974"/>
                  </a:lnTo>
                  <a:lnTo>
                    <a:pt x="1288277" y="303443"/>
                  </a:lnTo>
                  <a:lnTo>
                    <a:pt x="1308984" y="281647"/>
                  </a:lnTo>
                  <a:lnTo>
                    <a:pt x="1339586" y="242336"/>
                  </a:lnTo>
                  <a:lnTo>
                    <a:pt x="1355551" y="200925"/>
                  </a:lnTo>
                  <a:lnTo>
                    <a:pt x="1356759" y="161088"/>
                  </a:lnTo>
                  <a:close/>
                </a:path>
              </a:pathLst>
            </a:custGeom>
            <a:solidFill>
              <a:srgbClr val="939598"/>
            </a:solidFill>
          </p:spPr>
          <p:txBody>
            <a:bodyPr wrap="square" lIns="0" tIns="0" rIns="0" bIns="0" rtlCol="0"/>
            <a:lstStyle/>
            <a:p>
              <a:endParaRPr dirty="0"/>
            </a:p>
          </p:txBody>
        </p:sp>
        <p:sp>
          <p:nvSpPr>
            <p:cNvPr id="8" name="object 8"/>
            <p:cNvSpPr/>
            <p:nvPr/>
          </p:nvSpPr>
          <p:spPr>
            <a:xfrm>
              <a:off x="2415964" y="2801359"/>
              <a:ext cx="839469" cy="874394"/>
            </a:xfrm>
            <a:custGeom>
              <a:avLst/>
              <a:gdLst/>
              <a:ahLst/>
              <a:cxnLst/>
              <a:rect l="l" t="t" r="r" b="b"/>
              <a:pathLst>
                <a:path w="839470" h="874395">
                  <a:moveTo>
                    <a:pt x="572630" y="0"/>
                  </a:moveTo>
                  <a:lnTo>
                    <a:pt x="0" y="635584"/>
                  </a:lnTo>
                  <a:lnTo>
                    <a:pt x="4635" y="642518"/>
                  </a:lnTo>
                  <a:lnTo>
                    <a:pt x="6311" y="646595"/>
                  </a:lnTo>
                  <a:lnTo>
                    <a:pt x="251980" y="866216"/>
                  </a:lnTo>
                  <a:lnTo>
                    <a:pt x="264646" y="874076"/>
                  </a:lnTo>
                  <a:lnTo>
                    <a:pt x="275262" y="873942"/>
                  </a:lnTo>
                  <a:lnTo>
                    <a:pt x="284674" y="868071"/>
                  </a:lnTo>
                  <a:lnTo>
                    <a:pt x="293725" y="858723"/>
                  </a:lnTo>
                  <a:lnTo>
                    <a:pt x="458114" y="673423"/>
                  </a:lnTo>
                  <a:lnTo>
                    <a:pt x="478941" y="650193"/>
                  </a:lnTo>
                  <a:lnTo>
                    <a:pt x="163888" y="650193"/>
                  </a:lnTo>
                  <a:lnTo>
                    <a:pt x="153911" y="649084"/>
                  </a:lnTo>
                  <a:lnTo>
                    <a:pt x="142169" y="640286"/>
                  </a:lnTo>
                  <a:lnTo>
                    <a:pt x="138996" y="628345"/>
                  </a:lnTo>
                  <a:lnTo>
                    <a:pt x="142008" y="615337"/>
                  </a:lnTo>
                  <a:lnTo>
                    <a:pt x="168620" y="576861"/>
                  </a:lnTo>
                  <a:lnTo>
                    <a:pt x="210006" y="525234"/>
                  </a:lnTo>
                  <a:lnTo>
                    <a:pt x="265229" y="462975"/>
                  </a:lnTo>
                  <a:lnTo>
                    <a:pt x="439712" y="272618"/>
                  </a:lnTo>
                  <a:lnTo>
                    <a:pt x="444931" y="266039"/>
                  </a:lnTo>
                  <a:lnTo>
                    <a:pt x="451345" y="263766"/>
                  </a:lnTo>
                  <a:lnTo>
                    <a:pt x="459670" y="260900"/>
                  </a:lnTo>
                  <a:lnTo>
                    <a:pt x="468399" y="258481"/>
                  </a:lnTo>
                  <a:lnTo>
                    <a:pt x="476735" y="257488"/>
                  </a:lnTo>
                  <a:lnTo>
                    <a:pt x="833076" y="257488"/>
                  </a:lnTo>
                  <a:lnTo>
                    <a:pt x="835666" y="254127"/>
                  </a:lnTo>
                  <a:lnTo>
                    <a:pt x="839008" y="243746"/>
                  </a:lnTo>
                  <a:lnTo>
                    <a:pt x="835998" y="233529"/>
                  </a:lnTo>
                  <a:lnTo>
                    <a:pt x="825931" y="222364"/>
                  </a:lnTo>
                  <a:lnTo>
                    <a:pt x="786866" y="188157"/>
                  </a:lnTo>
                  <a:lnTo>
                    <a:pt x="631710" y="50050"/>
                  </a:lnTo>
                  <a:lnTo>
                    <a:pt x="617226" y="37456"/>
                  </a:lnTo>
                  <a:lnTo>
                    <a:pt x="602518" y="25020"/>
                  </a:lnTo>
                  <a:lnTo>
                    <a:pt x="572630" y="0"/>
                  </a:lnTo>
                  <a:close/>
                </a:path>
                <a:path w="839470" h="874395">
                  <a:moveTo>
                    <a:pt x="833076" y="257488"/>
                  </a:moveTo>
                  <a:lnTo>
                    <a:pt x="476735" y="257488"/>
                  </a:lnTo>
                  <a:lnTo>
                    <a:pt x="483882" y="258902"/>
                  </a:lnTo>
                  <a:lnTo>
                    <a:pt x="489032" y="263494"/>
                  </a:lnTo>
                  <a:lnTo>
                    <a:pt x="492980" y="270697"/>
                  </a:lnTo>
                  <a:lnTo>
                    <a:pt x="496421" y="279076"/>
                  </a:lnTo>
                  <a:lnTo>
                    <a:pt x="500049" y="287197"/>
                  </a:lnTo>
                  <a:lnTo>
                    <a:pt x="496919" y="295069"/>
                  </a:lnTo>
                  <a:lnTo>
                    <a:pt x="494225" y="302409"/>
                  </a:lnTo>
                  <a:lnTo>
                    <a:pt x="491329" y="308954"/>
                  </a:lnTo>
                  <a:lnTo>
                    <a:pt x="293854" y="529219"/>
                  </a:lnTo>
                  <a:lnTo>
                    <a:pt x="196126" y="635825"/>
                  </a:lnTo>
                  <a:lnTo>
                    <a:pt x="163888" y="650193"/>
                  </a:lnTo>
                  <a:lnTo>
                    <a:pt x="478941" y="650193"/>
                  </a:lnTo>
                  <a:lnTo>
                    <a:pt x="485822" y="642518"/>
                  </a:lnTo>
                  <a:lnTo>
                    <a:pt x="792984" y="302724"/>
                  </a:lnTo>
                  <a:lnTo>
                    <a:pt x="826681" y="265785"/>
                  </a:lnTo>
                  <a:lnTo>
                    <a:pt x="833076" y="257488"/>
                  </a:lnTo>
                  <a:close/>
                </a:path>
              </a:pathLst>
            </a:custGeom>
            <a:solidFill>
              <a:srgbClr val="F58220"/>
            </a:solidFill>
          </p:spPr>
          <p:txBody>
            <a:bodyPr wrap="square" lIns="0" tIns="0" rIns="0" bIns="0" rtlCol="0"/>
            <a:lstStyle/>
            <a:p>
              <a:endParaRPr dirty="0"/>
            </a:p>
          </p:txBody>
        </p:sp>
        <p:sp>
          <p:nvSpPr>
            <p:cNvPr id="9" name="object 9"/>
            <p:cNvSpPr/>
            <p:nvPr/>
          </p:nvSpPr>
          <p:spPr>
            <a:xfrm>
              <a:off x="1886544" y="2769032"/>
              <a:ext cx="825500" cy="151765"/>
            </a:xfrm>
            <a:custGeom>
              <a:avLst/>
              <a:gdLst/>
              <a:ahLst/>
              <a:cxnLst/>
              <a:rect l="l" t="t" r="r" b="b"/>
              <a:pathLst>
                <a:path w="825500" h="151764">
                  <a:moveTo>
                    <a:pt x="360617" y="0"/>
                  </a:moveTo>
                  <a:lnTo>
                    <a:pt x="106743" y="197"/>
                  </a:lnTo>
                  <a:lnTo>
                    <a:pt x="66367" y="2408"/>
                  </a:lnTo>
                  <a:lnTo>
                    <a:pt x="13281" y="24809"/>
                  </a:lnTo>
                  <a:lnTo>
                    <a:pt x="0" y="68142"/>
                  </a:lnTo>
                  <a:lnTo>
                    <a:pt x="3414" y="105700"/>
                  </a:lnTo>
                  <a:lnTo>
                    <a:pt x="17286" y="131365"/>
                  </a:lnTo>
                  <a:lnTo>
                    <a:pt x="42942" y="146159"/>
                  </a:lnTo>
                  <a:lnTo>
                    <a:pt x="81711" y="151098"/>
                  </a:lnTo>
                  <a:lnTo>
                    <a:pt x="190659" y="151539"/>
                  </a:lnTo>
                  <a:lnTo>
                    <a:pt x="408571" y="151339"/>
                  </a:lnTo>
                  <a:lnTo>
                    <a:pt x="408571" y="150984"/>
                  </a:lnTo>
                  <a:lnTo>
                    <a:pt x="702214" y="150984"/>
                  </a:lnTo>
                  <a:lnTo>
                    <a:pt x="748118" y="150488"/>
                  </a:lnTo>
                  <a:lnTo>
                    <a:pt x="805627" y="130980"/>
                  </a:lnTo>
                  <a:lnTo>
                    <a:pt x="825474" y="77209"/>
                  </a:lnTo>
                  <a:lnTo>
                    <a:pt x="821943" y="47200"/>
                  </a:lnTo>
                  <a:lnTo>
                    <a:pt x="786848" y="10226"/>
                  </a:lnTo>
                  <a:lnTo>
                    <a:pt x="744560" y="1076"/>
                  </a:lnTo>
                  <a:lnTo>
                    <a:pt x="725554" y="174"/>
                  </a:lnTo>
                  <a:lnTo>
                    <a:pt x="360617" y="0"/>
                  </a:lnTo>
                  <a:close/>
                </a:path>
                <a:path w="825500" h="151764">
                  <a:moveTo>
                    <a:pt x="702214" y="150984"/>
                  </a:moveTo>
                  <a:lnTo>
                    <a:pt x="408571" y="150984"/>
                  </a:lnTo>
                  <a:lnTo>
                    <a:pt x="602609" y="151345"/>
                  </a:lnTo>
                  <a:lnTo>
                    <a:pt x="702214" y="150984"/>
                  </a:lnTo>
                  <a:close/>
                </a:path>
              </a:pathLst>
            </a:custGeom>
            <a:solidFill>
              <a:srgbClr val="939598"/>
            </a:solidFill>
          </p:spPr>
          <p:txBody>
            <a:bodyPr wrap="square" lIns="0" tIns="0" rIns="0" bIns="0" rtlCol="0"/>
            <a:lstStyle/>
            <a:p>
              <a:endParaRPr dirty="0"/>
            </a:p>
          </p:txBody>
        </p:sp>
        <p:sp>
          <p:nvSpPr>
            <p:cNvPr id="10" name="object 10"/>
            <p:cNvSpPr/>
            <p:nvPr/>
          </p:nvSpPr>
          <p:spPr>
            <a:xfrm>
              <a:off x="1886539" y="3059807"/>
              <a:ext cx="725805" cy="165100"/>
            </a:xfrm>
            <a:custGeom>
              <a:avLst/>
              <a:gdLst/>
              <a:ahLst/>
              <a:cxnLst/>
              <a:rect l="l" t="t" r="r" b="b"/>
              <a:pathLst>
                <a:path w="725805" h="165100">
                  <a:moveTo>
                    <a:pt x="178882" y="0"/>
                  </a:moveTo>
                  <a:lnTo>
                    <a:pt x="127391" y="126"/>
                  </a:lnTo>
                  <a:lnTo>
                    <a:pt x="75933" y="1212"/>
                  </a:lnTo>
                  <a:lnTo>
                    <a:pt x="19011" y="21694"/>
                  </a:lnTo>
                  <a:lnTo>
                    <a:pt x="0" y="75685"/>
                  </a:lnTo>
                  <a:lnTo>
                    <a:pt x="3958" y="109904"/>
                  </a:lnTo>
                  <a:lnTo>
                    <a:pt x="40751" y="150328"/>
                  </a:lnTo>
                  <a:lnTo>
                    <a:pt x="86093" y="158824"/>
                  </a:lnTo>
                  <a:lnTo>
                    <a:pt x="332951" y="161161"/>
                  </a:lnTo>
                  <a:lnTo>
                    <a:pt x="439700" y="163064"/>
                  </a:lnTo>
                  <a:lnTo>
                    <a:pt x="493039" y="164877"/>
                  </a:lnTo>
                  <a:lnTo>
                    <a:pt x="539946" y="161438"/>
                  </a:lnTo>
                  <a:lnTo>
                    <a:pt x="583450" y="147588"/>
                  </a:lnTo>
                  <a:lnTo>
                    <a:pt x="623650" y="123994"/>
                  </a:lnTo>
                  <a:lnTo>
                    <a:pt x="660645" y="91324"/>
                  </a:lnTo>
                  <a:lnTo>
                    <a:pt x="694532" y="50242"/>
                  </a:lnTo>
                  <a:lnTo>
                    <a:pt x="725411" y="1416"/>
                  </a:lnTo>
                  <a:lnTo>
                    <a:pt x="714717" y="920"/>
                  </a:lnTo>
                  <a:lnTo>
                    <a:pt x="709851" y="501"/>
                  </a:lnTo>
                  <a:lnTo>
                    <a:pt x="281889" y="501"/>
                  </a:lnTo>
                  <a:lnTo>
                    <a:pt x="178882" y="0"/>
                  </a:lnTo>
                  <a:close/>
                </a:path>
                <a:path w="725805" h="165100">
                  <a:moveTo>
                    <a:pt x="707491" y="298"/>
                  </a:moveTo>
                  <a:lnTo>
                    <a:pt x="281889" y="501"/>
                  </a:lnTo>
                  <a:lnTo>
                    <a:pt x="709851" y="501"/>
                  </a:lnTo>
                  <a:lnTo>
                    <a:pt x="707491" y="298"/>
                  </a:lnTo>
                  <a:close/>
                </a:path>
              </a:pathLst>
            </a:custGeom>
            <a:solidFill>
              <a:srgbClr val="939598"/>
            </a:solidFill>
          </p:spPr>
          <p:txBody>
            <a:bodyPr wrap="square" lIns="0" tIns="0" rIns="0" bIns="0" rtlCol="0"/>
            <a:lstStyle/>
            <a:p>
              <a:endParaRPr dirty="0"/>
            </a:p>
          </p:txBody>
        </p:sp>
        <p:sp>
          <p:nvSpPr>
            <p:cNvPr id="11" name="object 11"/>
            <p:cNvSpPr/>
            <p:nvPr/>
          </p:nvSpPr>
          <p:spPr>
            <a:xfrm>
              <a:off x="1885914" y="3350816"/>
              <a:ext cx="452755" cy="158750"/>
            </a:xfrm>
            <a:custGeom>
              <a:avLst/>
              <a:gdLst/>
              <a:ahLst/>
              <a:cxnLst/>
              <a:rect l="l" t="t" r="r" b="b"/>
              <a:pathLst>
                <a:path w="452755" h="158750">
                  <a:moveTo>
                    <a:pt x="112558" y="0"/>
                  </a:moveTo>
                  <a:lnTo>
                    <a:pt x="66802" y="2206"/>
                  </a:lnTo>
                  <a:lnTo>
                    <a:pt x="16046" y="23488"/>
                  </a:lnTo>
                  <a:lnTo>
                    <a:pt x="0" y="74431"/>
                  </a:lnTo>
                  <a:lnTo>
                    <a:pt x="2860" y="108068"/>
                  </a:lnTo>
                  <a:lnTo>
                    <a:pt x="33816" y="147376"/>
                  </a:lnTo>
                  <a:lnTo>
                    <a:pt x="115460" y="156169"/>
                  </a:lnTo>
                  <a:lnTo>
                    <a:pt x="166012" y="157566"/>
                  </a:lnTo>
                  <a:lnTo>
                    <a:pt x="216602" y="158147"/>
                  </a:lnTo>
                  <a:lnTo>
                    <a:pt x="317779" y="157553"/>
                  </a:lnTo>
                  <a:lnTo>
                    <a:pt x="365062" y="149649"/>
                  </a:lnTo>
                  <a:lnTo>
                    <a:pt x="400845" y="128449"/>
                  </a:lnTo>
                  <a:lnTo>
                    <a:pt x="426440" y="95460"/>
                  </a:lnTo>
                  <a:lnTo>
                    <a:pt x="443158" y="52187"/>
                  </a:lnTo>
                  <a:lnTo>
                    <a:pt x="452297" y="212"/>
                  </a:lnTo>
                  <a:lnTo>
                    <a:pt x="158534" y="212"/>
                  </a:lnTo>
                  <a:lnTo>
                    <a:pt x="112558" y="0"/>
                  </a:lnTo>
                  <a:close/>
                </a:path>
                <a:path w="452755" h="158750">
                  <a:moveTo>
                    <a:pt x="262420" y="98"/>
                  </a:moveTo>
                  <a:lnTo>
                    <a:pt x="158534" y="212"/>
                  </a:lnTo>
                  <a:lnTo>
                    <a:pt x="452297" y="212"/>
                  </a:lnTo>
                  <a:lnTo>
                    <a:pt x="262420" y="98"/>
                  </a:lnTo>
                  <a:close/>
                </a:path>
              </a:pathLst>
            </a:custGeom>
            <a:solidFill>
              <a:srgbClr val="939598"/>
            </a:solidFill>
          </p:spPr>
          <p:txBody>
            <a:bodyPr wrap="square" lIns="0" tIns="0" rIns="0" bIns="0" rtlCol="0"/>
            <a:lstStyle/>
            <a:p>
              <a:endParaRPr dirty="0"/>
            </a:p>
          </p:txBody>
        </p:sp>
        <p:sp>
          <p:nvSpPr>
            <p:cNvPr id="12" name="object 12"/>
            <p:cNvSpPr/>
            <p:nvPr/>
          </p:nvSpPr>
          <p:spPr>
            <a:xfrm>
              <a:off x="3113111" y="2555685"/>
              <a:ext cx="379095" cy="361315"/>
            </a:xfrm>
            <a:custGeom>
              <a:avLst/>
              <a:gdLst/>
              <a:ahLst/>
              <a:cxnLst/>
              <a:rect l="l" t="t" r="r" b="b"/>
              <a:pathLst>
                <a:path w="379095" h="361314">
                  <a:moveTo>
                    <a:pt x="138399" y="0"/>
                  </a:moveTo>
                  <a:lnTo>
                    <a:pt x="74620" y="25663"/>
                  </a:lnTo>
                  <a:lnTo>
                    <a:pt x="43030" y="58716"/>
                  </a:lnTo>
                  <a:lnTo>
                    <a:pt x="27441" y="75446"/>
                  </a:lnTo>
                  <a:lnTo>
                    <a:pt x="11755" y="92084"/>
                  </a:lnTo>
                  <a:lnTo>
                    <a:pt x="3117" y="103313"/>
                  </a:lnTo>
                  <a:lnTo>
                    <a:pt x="0" y="114061"/>
                  </a:lnTo>
                  <a:lnTo>
                    <a:pt x="3195" y="124895"/>
                  </a:lnTo>
                  <a:lnTo>
                    <a:pt x="13495" y="136382"/>
                  </a:lnTo>
                  <a:lnTo>
                    <a:pt x="49928" y="167849"/>
                  </a:lnTo>
                  <a:lnTo>
                    <a:pt x="85982" y="199764"/>
                  </a:lnTo>
                  <a:lnTo>
                    <a:pt x="135967" y="244633"/>
                  </a:lnTo>
                  <a:lnTo>
                    <a:pt x="264764" y="361235"/>
                  </a:lnTo>
                  <a:lnTo>
                    <a:pt x="313502" y="305498"/>
                  </a:lnTo>
                  <a:lnTo>
                    <a:pt x="336572" y="278821"/>
                  </a:lnTo>
                  <a:lnTo>
                    <a:pt x="358897" y="252180"/>
                  </a:lnTo>
                  <a:lnTo>
                    <a:pt x="363416" y="244633"/>
                  </a:lnTo>
                  <a:lnTo>
                    <a:pt x="265312" y="244633"/>
                  </a:lnTo>
                  <a:lnTo>
                    <a:pt x="251345" y="244555"/>
                  </a:lnTo>
                  <a:lnTo>
                    <a:pt x="181473" y="189169"/>
                  </a:lnTo>
                  <a:lnTo>
                    <a:pt x="127452" y="140776"/>
                  </a:lnTo>
                  <a:lnTo>
                    <a:pt x="109075" y="101444"/>
                  </a:lnTo>
                  <a:lnTo>
                    <a:pt x="112568" y="96768"/>
                  </a:lnTo>
                  <a:lnTo>
                    <a:pt x="120665" y="92408"/>
                  </a:lnTo>
                  <a:lnTo>
                    <a:pt x="129879" y="88639"/>
                  </a:lnTo>
                  <a:lnTo>
                    <a:pt x="136723" y="85734"/>
                  </a:lnTo>
                  <a:lnTo>
                    <a:pt x="148747" y="85734"/>
                  </a:lnTo>
                  <a:lnTo>
                    <a:pt x="153823" y="85585"/>
                  </a:lnTo>
                  <a:lnTo>
                    <a:pt x="281394" y="85585"/>
                  </a:lnTo>
                  <a:lnTo>
                    <a:pt x="245198" y="53339"/>
                  </a:lnTo>
                  <a:lnTo>
                    <a:pt x="206179" y="19999"/>
                  </a:lnTo>
                  <a:lnTo>
                    <a:pt x="174757" y="3878"/>
                  </a:lnTo>
                  <a:lnTo>
                    <a:pt x="138399" y="0"/>
                  </a:lnTo>
                  <a:close/>
                </a:path>
                <a:path w="379095" h="361314">
                  <a:moveTo>
                    <a:pt x="281394" y="85585"/>
                  </a:moveTo>
                  <a:lnTo>
                    <a:pt x="153823" y="85585"/>
                  </a:lnTo>
                  <a:lnTo>
                    <a:pt x="159379" y="85827"/>
                  </a:lnTo>
                  <a:lnTo>
                    <a:pt x="163228" y="87283"/>
                  </a:lnTo>
                  <a:lnTo>
                    <a:pt x="195393" y="109430"/>
                  </a:lnTo>
                  <a:lnTo>
                    <a:pt x="227807" y="131319"/>
                  </a:lnTo>
                  <a:lnTo>
                    <a:pt x="257279" y="156501"/>
                  </a:lnTo>
                  <a:lnTo>
                    <a:pt x="280614" y="188528"/>
                  </a:lnTo>
                  <a:lnTo>
                    <a:pt x="283473" y="196182"/>
                  </a:lnTo>
                  <a:lnTo>
                    <a:pt x="284843" y="204771"/>
                  </a:lnTo>
                  <a:lnTo>
                    <a:pt x="284861" y="213599"/>
                  </a:lnTo>
                  <a:lnTo>
                    <a:pt x="283662" y="221967"/>
                  </a:lnTo>
                  <a:lnTo>
                    <a:pt x="276700" y="236972"/>
                  </a:lnTo>
                  <a:lnTo>
                    <a:pt x="265312" y="244633"/>
                  </a:lnTo>
                  <a:lnTo>
                    <a:pt x="363416" y="244633"/>
                  </a:lnTo>
                  <a:lnTo>
                    <a:pt x="373484" y="227818"/>
                  </a:lnTo>
                  <a:lnTo>
                    <a:pt x="378479" y="202865"/>
                  </a:lnTo>
                  <a:lnTo>
                    <a:pt x="373593" y="178937"/>
                  </a:lnTo>
                  <a:lnTo>
                    <a:pt x="358541" y="157654"/>
                  </a:lnTo>
                  <a:lnTo>
                    <a:pt x="321294" y="122321"/>
                  </a:lnTo>
                  <a:lnTo>
                    <a:pt x="283541" y="87498"/>
                  </a:lnTo>
                  <a:lnTo>
                    <a:pt x="281394" y="85585"/>
                  </a:lnTo>
                  <a:close/>
                </a:path>
                <a:path w="379095" h="361314">
                  <a:moveTo>
                    <a:pt x="148747" y="85734"/>
                  </a:moveTo>
                  <a:lnTo>
                    <a:pt x="136723" y="85734"/>
                  </a:lnTo>
                  <a:lnTo>
                    <a:pt x="146344" y="85805"/>
                  </a:lnTo>
                  <a:lnTo>
                    <a:pt x="148747" y="85734"/>
                  </a:lnTo>
                  <a:close/>
                </a:path>
              </a:pathLst>
            </a:custGeom>
            <a:solidFill>
              <a:srgbClr val="F58220"/>
            </a:solidFill>
          </p:spPr>
          <p:txBody>
            <a:bodyPr wrap="square" lIns="0" tIns="0" rIns="0" bIns="0" rtlCol="0"/>
            <a:lstStyle/>
            <a:p>
              <a:endParaRPr dirty="0"/>
            </a:p>
          </p:txBody>
        </p:sp>
        <p:sp>
          <p:nvSpPr>
            <p:cNvPr id="13" name="object 13"/>
            <p:cNvSpPr/>
            <p:nvPr/>
          </p:nvSpPr>
          <p:spPr>
            <a:xfrm>
              <a:off x="2307668" y="3472442"/>
              <a:ext cx="347980" cy="362585"/>
            </a:xfrm>
            <a:custGeom>
              <a:avLst/>
              <a:gdLst/>
              <a:ahLst/>
              <a:cxnLst/>
              <a:rect l="l" t="t" r="r" b="b"/>
              <a:pathLst>
                <a:path w="347980" h="362585">
                  <a:moveTo>
                    <a:pt x="74645" y="0"/>
                  </a:moveTo>
                  <a:lnTo>
                    <a:pt x="62639" y="45715"/>
                  </a:lnTo>
                  <a:lnTo>
                    <a:pt x="48960" y="90550"/>
                  </a:lnTo>
                  <a:lnTo>
                    <a:pt x="34879" y="134883"/>
                  </a:lnTo>
                  <a:lnTo>
                    <a:pt x="21670" y="179093"/>
                  </a:lnTo>
                  <a:lnTo>
                    <a:pt x="10605" y="223561"/>
                  </a:lnTo>
                  <a:lnTo>
                    <a:pt x="2957" y="268663"/>
                  </a:lnTo>
                  <a:lnTo>
                    <a:pt x="0" y="314781"/>
                  </a:lnTo>
                  <a:lnTo>
                    <a:pt x="3004" y="362292"/>
                  </a:lnTo>
                  <a:lnTo>
                    <a:pt x="55006" y="354140"/>
                  </a:lnTo>
                  <a:lnTo>
                    <a:pt x="105270" y="341510"/>
                  </a:lnTo>
                  <a:lnTo>
                    <a:pt x="154292" y="325358"/>
                  </a:lnTo>
                  <a:lnTo>
                    <a:pt x="202569" y="306636"/>
                  </a:lnTo>
                  <a:lnTo>
                    <a:pt x="250596" y="286300"/>
                  </a:lnTo>
                  <a:lnTo>
                    <a:pt x="290189" y="269079"/>
                  </a:lnTo>
                  <a:lnTo>
                    <a:pt x="149858" y="269079"/>
                  </a:lnTo>
                  <a:lnTo>
                    <a:pt x="129168" y="266282"/>
                  </a:lnTo>
                  <a:lnTo>
                    <a:pt x="91777" y="242506"/>
                  </a:lnTo>
                  <a:lnTo>
                    <a:pt x="71110" y="207332"/>
                  </a:lnTo>
                  <a:lnTo>
                    <a:pt x="70105" y="188101"/>
                  </a:lnTo>
                  <a:lnTo>
                    <a:pt x="74988" y="167576"/>
                  </a:lnTo>
                  <a:lnTo>
                    <a:pt x="81364" y="150623"/>
                  </a:lnTo>
                  <a:lnTo>
                    <a:pt x="88299" y="132981"/>
                  </a:lnTo>
                  <a:lnTo>
                    <a:pt x="95960" y="113816"/>
                  </a:lnTo>
                  <a:lnTo>
                    <a:pt x="104515" y="92290"/>
                  </a:lnTo>
                  <a:lnTo>
                    <a:pt x="177741" y="92290"/>
                  </a:lnTo>
                  <a:lnTo>
                    <a:pt x="74645" y="0"/>
                  </a:lnTo>
                  <a:close/>
                </a:path>
                <a:path w="347980" h="362585">
                  <a:moveTo>
                    <a:pt x="177741" y="92290"/>
                  </a:moveTo>
                  <a:lnTo>
                    <a:pt x="104515" y="92290"/>
                  </a:lnTo>
                  <a:lnTo>
                    <a:pt x="252191" y="227723"/>
                  </a:lnTo>
                  <a:lnTo>
                    <a:pt x="229940" y="238577"/>
                  </a:lnTo>
                  <a:lnTo>
                    <a:pt x="209755" y="248632"/>
                  </a:lnTo>
                  <a:lnTo>
                    <a:pt x="190735" y="257532"/>
                  </a:lnTo>
                  <a:lnTo>
                    <a:pt x="171978" y="264922"/>
                  </a:lnTo>
                  <a:lnTo>
                    <a:pt x="149858" y="269079"/>
                  </a:lnTo>
                  <a:lnTo>
                    <a:pt x="290189" y="269079"/>
                  </a:lnTo>
                  <a:lnTo>
                    <a:pt x="298870" y="265303"/>
                  </a:lnTo>
                  <a:lnTo>
                    <a:pt x="347885" y="244602"/>
                  </a:lnTo>
                  <a:lnTo>
                    <a:pt x="177741" y="92290"/>
                  </a:lnTo>
                  <a:close/>
                </a:path>
              </a:pathLst>
            </a:custGeom>
            <a:solidFill>
              <a:srgbClr val="F58220"/>
            </a:solidFill>
          </p:spPr>
          <p:txBody>
            <a:bodyPr wrap="square" lIns="0" tIns="0" rIns="0" bIns="0" rtlCol="0"/>
            <a:lstStyle/>
            <a:p>
              <a:endParaRPr dirty="0"/>
            </a:p>
          </p:txBody>
        </p:sp>
        <p:sp>
          <p:nvSpPr>
            <p:cNvPr id="14" name="object 14"/>
            <p:cNvSpPr/>
            <p:nvPr/>
          </p:nvSpPr>
          <p:spPr>
            <a:xfrm>
              <a:off x="1884664" y="3646037"/>
              <a:ext cx="349250" cy="156210"/>
            </a:xfrm>
            <a:custGeom>
              <a:avLst/>
              <a:gdLst/>
              <a:ahLst/>
              <a:cxnLst/>
              <a:rect l="l" t="t" r="r" b="b"/>
              <a:pathLst>
                <a:path w="349250" h="156210">
                  <a:moveTo>
                    <a:pt x="200567" y="0"/>
                  </a:moveTo>
                  <a:lnTo>
                    <a:pt x="152267" y="33"/>
                  </a:lnTo>
                  <a:lnTo>
                    <a:pt x="104228" y="631"/>
                  </a:lnTo>
                  <a:lnTo>
                    <a:pt x="56502" y="2035"/>
                  </a:lnTo>
                  <a:lnTo>
                    <a:pt x="12768" y="25901"/>
                  </a:lnTo>
                  <a:lnTo>
                    <a:pt x="0" y="80533"/>
                  </a:lnTo>
                  <a:lnTo>
                    <a:pt x="5525" y="110670"/>
                  </a:lnTo>
                  <a:lnTo>
                    <a:pt x="38874" y="148669"/>
                  </a:lnTo>
                  <a:lnTo>
                    <a:pt x="114742" y="155826"/>
                  </a:lnTo>
                  <a:lnTo>
                    <a:pt x="163012" y="156029"/>
                  </a:lnTo>
                  <a:lnTo>
                    <a:pt x="259562" y="154790"/>
                  </a:lnTo>
                  <a:lnTo>
                    <a:pt x="315428" y="111652"/>
                  </a:lnTo>
                  <a:lnTo>
                    <a:pt x="337664" y="38596"/>
                  </a:lnTo>
                  <a:lnTo>
                    <a:pt x="348843" y="803"/>
                  </a:lnTo>
                  <a:lnTo>
                    <a:pt x="200567" y="0"/>
                  </a:lnTo>
                  <a:close/>
                </a:path>
              </a:pathLst>
            </a:custGeom>
            <a:solidFill>
              <a:srgbClr val="939598"/>
            </a:solidFill>
          </p:spPr>
          <p:txBody>
            <a:bodyPr wrap="square" lIns="0" tIns="0" rIns="0" bIns="0" rtlCol="0"/>
            <a:lstStyle/>
            <a:p>
              <a:endParaRPr dirty="0"/>
            </a:p>
          </p:txBody>
        </p:sp>
        <p:sp>
          <p:nvSpPr>
            <p:cNvPr id="15" name="object 15"/>
            <p:cNvSpPr/>
            <p:nvPr/>
          </p:nvSpPr>
          <p:spPr>
            <a:xfrm>
              <a:off x="3017574" y="2710566"/>
              <a:ext cx="326390" cy="300990"/>
            </a:xfrm>
            <a:custGeom>
              <a:avLst/>
              <a:gdLst/>
              <a:ahLst/>
              <a:cxnLst/>
              <a:rect l="l" t="t" r="r" b="b"/>
              <a:pathLst>
                <a:path w="326389" h="300989">
                  <a:moveTo>
                    <a:pt x="70966" y="0"/>
                  </a:moveTo>
                  <a:lnTo>
                    <a:pt x="46080" y="10133"/>
                  </a:lnTo>
                  <a:lnTo>
                    <a:pt x="10655" y="51190"/>
                  </a:lnTo>
                  <a:lnTo>
                    <a:pt x="7581" y="55305"/>
                  </a:lnTo>
                  <a:lnTo>
                    <a:pt x="4584" y="59483"/>
                  </a:lnTo>
                  <a:lnTo>
                    <a:pt x="0" y="65744"/>
                  </a:lnTo>
                  <a:lnTo>
                    <a:pt x="263436" y="300656"/>
                  </a:lnTo>
                  <a:lnTo>
                    <a:pt x="282852" y="285274"/>
                  </a:lnTo>
                  <a:lnTo>
                    <a:pt x="288455" y="280933"/>
                  </a:lnTo>
                  <a:lnTo>
                    <a:pt x="316300" y="256605"/>
                  </a:lnTo>
                  <a:lnTo>
                    <a:pt x="325840" y="236740"/>
                  </a:lnTo>
                  <a:lnTo>
                    <a:pt x="317297" y="216061"/>
                  </a:lnTo>
                  <a:lnTo>
                    <a:pt x="290893" y="189290"/>
                  </a:lnTo>
                  <a:lnTo>
                    <a:pt x="250610" y="152680"/>
                  </a:lnTo>
                  <a:lnTo>
                    <a:pt x="210551" y="115808"/>
                  </a:lnTo>
                  <a:lnTo>
                    <a:pt x="170262" y="79212"/>
                  </a:lnTo>
                  <a:lnTo>
                    <a:pt x="95353" y="13521"/>
                  </a:lnTo>
                  <a:lnTo>
                    <a:pt x="70966" y="0"/>
                  </a:lnTo>
                  <a:close/>
                </a:path>
              </a:pathLst>
            </a:custGeom>
            <a:solidFill>
              <a:srgbClr val="F58220"/>
            </a:solidFill>
          </p:spPr>
          <p:txBody>
            <a:bodyPr wrap="square" lIns="0" tIns="0" rIns="0" bIns="0" rtlCol="0"/>
            <a:lstStyle/>
            <a:p>
              <a:endParaRPr dirty="0"/>
            </a:p>
          </p:txBody>
        </p:sp>
      </p:grpSp>
      <p:grpSp>
        <p:nvGrpSpPr>
          <p:cNvPr id="28" name="Group 27">
            <a:extLst>
              <a:ext uri="{FF2B5EF4-FFF2-40B4-BE49-F238E27FC236}">
                <a16:creationId xmlns:a16="http://schemas.microsoft.com/office/drawing/2014/main" id="{C699A38B-5E35-5646-881A-37A362935DA5}"/>
              </a:ext>
            </a:extLst>
          </p:cNvPr>
          <p:cNvGrpSpPr/>
          <p:nvPr/>
        </p:nvGrpSpPr>
        <p:grpSpPr>
          <a:xfrm>
            <a:off x="5032862" y="2438622"/>
            <a:ext cx="2128140" cy="1922537"/>
            <a:chOff x="5032862" y="2438622"/>
            <a:chExt cx="2128140" cy="1922537"/>
          </a:xfrm>
        </p:grpSpPr>
        <p:sp>
          <p:nvSpPr>
            <p:cNvPr id="16" name="object 16"/>
            <p:cNvSpPr/>
            <p:nvPr/>
          </p:nvSpPr>
          <p:spPr>
            <a:xfrm>
              <a:off x="5245286" y="2438622"/>
              <a:ext cx="1506220" cy="1515110"/>
            </a:xfrm>
            <a:custGeom>
              <a:avLst/>
              <a:gdLst/>
              <a:ahLst/>
              <a:cxnLst/>
              <a:rect l="l" t="t" r="r" b="b"/>
              <a:pathLst>
                <a:path w="1506220" h="1515110">
                  <a:moveTo>
                    <a:pt x="61650" y="907531"/>
                  </a:moveTo>
                  <a:lnTo>
                    <a:pt x="7162" y="907796"/>
                  </a:lnTo>
                  <a:lnTo>
                    <a:pt x="15161" y="949815"/>
                  </a:lnTo>
                  <a:lnTo>
                    <a:pt x="26082" y="991372"/>
                  </a:lnTo>
                  <a:lnTo>
                    <a:pt x="39832" y="1032330"/>
                  </a:lnTo>
                  <a:lnTo>
                    <a:pt x="56320" y="1072552"/>
                  </a:lnTo>
                  <a:lnTo>
                    <a:pt x="75454" y="1111901"/>
                  </a:lnTo>
                  <a:lnTo>
                    <a:pt x="97142" y="1150240"/>
                  </a:lnTo>
                  <a:lnTo>
                    <a:pt x="121293" y="1187433"/>
                  </a:lnTo>
                  <a:lnTo>
                    <a:pt x="147813" y="1223344"/>
                  </a:lnTo>
                  <a:lnTo>
                    <a:pt x="176611" y="1257834"/>
                  </a:lnTo>
                  <a:lnTo>
                    <a:pt x="207596" y="1290769"/>
                  </a:lnTo>
                  <a:lnTo>
                    <a:pt x="240675" y="1322010"/>
                  </a:lnTo>
                  <a:lnTo>
                    <a:pt x="275756" y="1351421"/>
                  </a:lnTo>
                  <a:lnTo>
                    <a:pt x="312748" y="1378866"/>
                  </a:lnTo>
                  <a:lnTo>
                    <a:pt x="351558" y="1404207"/>
                  </a:lnTo>
                  <a:lnTo>
                    <a:pt x="392094" y="1427308"/>
                  </a:lnTo>
                  <a:lnTo>
                    <a:pt x="434265" y="1448033"/>
                  </a:lnTo>
                  <a:lnTo>
                    <a:pt x="477979" y="1466244"/>
                  </a:lnTo>
                  <a:lnTo>
                    <a:pt x="523143" y="1481805"/>
                  </a:lnTo>
                  <a:lnTo>
                    <a:pt x="569666" y="1494579"/>
                  </a:lnTo>
                  <a:lnTo>
                    <a:pt x="617455" y="1504429"/>
                  </a:lnTo>
                  <a:lnTo>
                    <a:pt x="666420" y="1511219"/>
                  </a:lnTo>
                  <a:lnTo>
                    <a:pt x="716467" y="1514811"/>
                  </a:lnTo>
                  <a:lnTo>
                    <a:pt x="767505" y="1515070"/>
                  </a:lnTo>
                  <a:lnTo>
                    <a:pt x="819442" y="1511858"/>
                  </a:lnTo>
                  <a:lnTo>
                    <a:pt x="866323" y="1505926"/>
                  </a:lnTo>
                  <a:lnTo>
                    <a:pt x="912191" y="1497219"/>
                  </a:lnTo>
                  <a:lnTo>
                    <a:pt x="956966" y="1485834"/>
                  </a:lnTo>
                  <a:lnTo>
                    <a:pt x="1000569" y="1471863"/>
                  </a:lnTo>
                  <a:lnTo>
                    <a:pt x="1042921" y="1455402"/>
                  </a:lnTo>
                  <a:lnTo>
                    <a:pt x="1083944" y="1436543"/>
                  </a:lnTo>
                  <a:lnTo>
                    <a:pt x="1123559" y="1415382"/>
                  </a:lnTo>
                  <a:lnTo>
                    <a:pt x="1153133" y="1397255"/>
                  </a:lnTo>
                  <a:lnTo>
                    <a:pt x="753980" y="1397255"/>
                  </a:lnTo>
                  <a:lnTo>
                    <a:pt x="706768" y="1396532"/>
                  </a:lnTo>
                  <a:lnTo>
                    <a:pt x="660193" y="1391856"/>
                  </a:lnTo>
                  <a:lnTo>
                    <a:pt x="614265" y="1383418"/>
                  </a:lnTo>
                  <a:lnTo>
                    <a:pt x="568998" y="1371407"/>
                  </a:lnTo>
                  <a:lnTo>
                    <a:pt x="524402" y="1356012"/>
                  </a:lnTo>
                  <a:lnTo>
                    <a:pt x="480491" y="1337424"/>
                  </a:lnTo>
                  <a:lnTo>
                    <a:pt x="436946" y="1315529"/>
                  </a:lnTo>
                  <a:lnTo>
                    <a:pt x="395489" y="1290947"/>
                  </a:lnTo>
                  <a:lnTo>
                    <a:pt x="356225" y="1263598"/>
                  </a:lnTo>
                  <a:lnTo>
                    <a:pt x="319259" y="1233401"/>
                  </a:lnTo>
                  <a:lnTo>
                    <a:pt x="284694" y="1200273"/>
                  </a:lnTo>
                  <a:lnTo>
                    <a:pt x="252636" y="1164134"/>
                  </a:lnTo>
                  <a:lnTo>
                    <a:pt x="223189" y="1124902"/>
                  </a:lnTo>
                  <a:lnTo>
                    <a:pt x="194316" y="1079715"/>
                  </a:lnTo>
                  <a:lnTo>
                    <a:pt x="169063" y="1032768"/>
                  </a:lnTo>
                  <a:lnTo>
                    <a:pt x="147785" y="983886"/>
                  </a:lnTo>
                  <a:lnTo>
                    <a:pt x="130835" y="932891"/>
                  </a:lnTo>
                  <a:lnTo>
                    <a:pt x="128177" y="925369"/>
                  </a:lnTo>
                  <a:lnTo>
                    <a:pt x="124396" y="917635"/>
                  </a:lnTo>
                  <a:lnTo>
                    <a:pt x="120034" y="911535"/>
                  </a:lnTo>
                  <a:lnTo>
                    <a:pt x="115633" y="908913"/>
                  </a:lnTo>
                  <a:lnTo>
                    <a:pt x="88692" y="907812"/>
                  </a:lnTo>
                  <a:lnTo>
                    <a:pt x="61650" y="907531"/>
                  </a:lnTo>
                  <a:close/>
                </a:path>
                <a:path w="1506220" h="1515110">
                  <a:moveTo>
                    <a:pt x="1154680" y="118507"/>
                  </a:moveTo>
                  <a:lnTo>
                    <a:pt x="766490" y="118507"/>
                  </a:lnTo>
                  <a:lnTo>
                    <a:pt x="814075" y="121127"/>
                  </a:lnTo>
                  <a:lnTo>
                    <a:pt x="860820" y="127235"/>
                  </a:lnTo>
                  <a:lnTo>
                    <a:pt x="906692" y="136888"/>
                  </a:lnTo>
                  <a:lnTo>
                    <a:pt x="951656" y="150144"/>
                  </a:lnTo>
                  <a:lnTo>
                    <a:pt x="995679" y="167061"/>
                  </a:lnTo>
                  <a:lnTo>
                    <a:pt x="1038724" y="187695"/>
                  </a:lnTo>
                  <a:lnTo>
                    <a:pt x="1080758" y="212104"/>
                  </a:lnTo>
                  <a:lnTo>
                    <a:pt x="1121747" y="240346"/>
                  </a:lnTo>
                  <a:lnTo>
                    <a:pt x="1161656" y="272478"/>
                  </a:lnTo>
                  <a:lnTo>
                    <a:pt x="1200498" y="308492"/>
                  </a:lnTo>
                  <a:lnTo>
                    <a:pt x="1236147" y="346599"/>
                  </a:lnTo>
                  <a:lnTo>
                    <a:pt x="1268403" y="386829"/>
                  </a:lnTo>
                  <a:lnTo>
                    <a:pt x="1297068" y="429210"/>
                  </a:lnTo>
                  <a:lnTo>
                    <a:pt x="1321941" y="473771"/>
                  </a:lnTo>
                  <a:lnTo>
                    <a:pt x="1342823" y="520540"/>
                  </a:lnTo>
                  <a:lnTo>
                    <a:pt x="1359514" y="569544"/>
                  </a:lnTo>
                  <a:lnTo>
                    <a:pt x="1371815" y="620814"/>
                  </a:lnTo>
                  <a:lnTo>
                    <a:pt x="1379834" y="671062"/>
                  </a:lnTo>
                  <a:lnTo>
                    <a:pt x="1384460" y="720447"/>
                  </a:lnTo>
                  <a:lnTo>
                    <a:pt x="1385670" y="768947"/>
                  </a:lnTo>
                  <a:lnTo>
                    <a:pt x="1383441" y="816542"/>
                  </a:lnTo>
                  <a:lnTo>
                    <a:pt x="1377750" y="863212"/>
                  </a:lnTo>
                  <a:lnTo>
                    <a:pt x="1368573" y="908935"/>
                  </a:lnTo>
                  <a:lnTo>
                    <a:pt x="1355887" y="953691"/>
                  </a:lnTo>
                  <a:lnTo>
                    <a:pt x="1339668" y="997458"/>
                  </a:lnTo>
                  <a:lnTo>
                    <a:pt x="1319894" y="1040217"/>
                  </a:lnTo>
                  <a:lnTo>
                    <a:pt x="1296541" y="1081946"/>
                  </a:lnTo>
                  <a:lnTo>
                    <a:pt x="1269585" y="1122624"/>
                  </a:lnTo>
                  <a:lnTo>
                    <a:pt x="1239003" y="1162231"/>
                  </a:lnTo>
                  <a:lnTo>
                    <a:pt x="1204772" y="1200747"/>
                  </a:lnTo>
                  <a:lnTo>
                    <a:pt x="1167146" y="1237248"/>
                  </a:lnTo>
                  <a:lnTo>
                    <a:pt x="1127589" y="1269701"/>
                  </a:lnTo>
                  <a:lnTo>
                    <a:pt x="1086162" y="1298229"/>
                  </a:lnTo>
                  <a:lnTo>
                    <a:pt x="1042928" y="1322955"/>
                  </a:lnTo>
                  <a:lnTo>
                    <a:pt x="997948" y="1344000"/>
                  </a:lnTo>
                  <a:lnTo>
                    <a:pt x="951285" y="1361489"/>
                  </a:lnTo>
                  <a:lnTo>
                    <a:pt x="903000" y="1375543"/>
                  </a:lnTo>
                  <a:lnTo>
                    <a:pt x="853156" y="1386285"/>
                  </a:lnTo>
                  <a:lnTo>
                    <a:pt x="801814" y="1393837"/>
                  </a:lnTo>
                  <a:lnTo>
                    <a:pt x="753980" y="1397255"/>
                  </a:lnTo>
                  <a:lnTo>
                    <a:pt x="1153133" y="1397255"/>
                  </a:lnTo>
                  <a:lnTo>
                    <a:pt x="1198249" y="1366528"/>
                  </a:lnTo>
                  <a:lnTo>
                    <a:pt x="1233166" y="1339023"/>
                  </a:lnTo>
                  <a:lnTo>
                    <a:pt x="1266360" y="1309591"/>
                  </a:lnTo>
                  <a:lnTo>
                    <a:pt x="1297752" y="1278327"/>
                  </a:lnTo>
                  <a:lnTo>
                    <a:pt x="1327262" y="1245325"/>
                  </a:lnTo>
                  <a:lnTo>
                    <a:pt x="1354813" y="1210679"/>
                  </a:lnTo>
                  <a:lnTo>
                    <a:pt x="1380325" y="1174483"/>
                  </a:lnTo>
                  <a:lnTo>
                    <a:pt x="1403720" y="1136831"/>
                  </a:lnTo>
                  <a:lnTo>
                    <a:pt x="1424918" y="1097817"/>
                  </a:lnTo>
                  <a:lnTo>
                    <a:pt x="1443842" y="1057535"/>
                  </a:lnTo>
                  <a:lnTo>
                    <a:pt x="1460411" y="1016080"/>
                  </a:lnTo>
                  <a:lnTo>
                    <a:pt x="1474548" y="973546"/>
                  </a:lnTo>
                  <a:lnTo>
                    <a:pt x="1486173" y="930026"/>
                  </a:lnTo>
                  <a:lnTo>
                    <a:pt x="1495209" y="885614"/>
                  </a:lnTo>
                  <a:lnTo>
                    <a:pt x="1501575" y="840406"/>
                  </a:lnTo>
                  <a:lnTo>
                    <a:pt x="1505193" y="794494"/>
                  </a:lnTo>
                  <a:lnTo>
                    <a:pt x="1505984" y="747974"/>
                  </a:lnTo>
                  <a:lnTo>
                    <a:pt x="1503870" y="700938"/>
                  </a:lnTo>
                  <a:lnTo>
                    <a:pt x="1499018" y="655314"/>
                  </a:lnTo>
                  <a:lnTo>
                    <a:pt x="1491507" y="610499"/>
                  </a:lnTo>
                  <a:lnTo>
                    <a:pt x="1481415" y="566577"/>
                  </a:lnTo>
                  <a:lnTo>
                    <a:pt x="1468821" y="523635"/>
                  </a:lnTo>
                  <a:lnTo>
                    <a:pt x="1453802" y="481758"/>
                  </a:lnTo>
                  <a:lnTo>
                    <a:pt x="1436436" y="441033"/>
                  </a:lnTo>
                  <a:lnTo>
                    <a:pt x="1416801" y="401544"/>
                  </a:lnTo>
                  <a:lnTo>
                    <a:pt x="1394976" y="363379"/>
                  </a:lnTo>
                  <a:lnTo>
                    <a:pt x="1371038" y="326621"/>
                  </a:lnTo>
                  <a:lnTo>
                    <a:pt x="1345065" y="291358"/>
                  </a:lnTo>
                  <a:lnTo>
                    <a:pt x="1317136" y="257674"/>
                  </a:lnTo>
                  <a:lnTo>
                    <a:pt x="1287329" y="225656"/>
                  </a:lnTo>
                  <a:lnTo>
                    <a:pt x="1255720" y="195390"/>
                  </a:lnTo>
                  <a:lnTo>
                    <a:pt x="1222390" y="166960"/>
                  </a:lnTo>
                  <a:lnTo>
                    <a:pt x="1187414" y="140453"/>
                  </a:lnTo>
                  <a:lnTo>
                    <a:pt x="1154680" y="118507"/>
                  </a:lnTo>
                  <a:close/>
                </a:path>
                <a:path w="1506220" h="1515110">
                  <a:moveTo>
                    <a:pt x="101801" y="648284"/>
                  </a:moveTo>
                  <a:lnTo>
                    <a:pt x="44951" y="648284"/>
                  </a:lnTo>
                  <a:lnTo>
                    <a:pt x="67340" y="648356"/>
                  </a:lnTo>
                  <a:lnTo>
                    <a:pt x="89674" y="649109"/>
                  </a:lnTo>
                  <a:lnTo>
                    <a:pt x="101722" y="648322"/>
                  </a:lnTo>
                  <a:close/>
                </a:path>
                <a:path w="1506220" h="1515110">
                  <a:moveTo>
                    <a:pt x="764380" y="0"/>
                  </a:moveTo>
                  <a:lnTo>
                    <a:pt x="716465" y="302"/>
                  </a:lnTo>
                  <a:lnTo>
                    <a:pt x="667842" y="3556"/>
                  </a:lnTo>
                  <a:lnTo>
                    <a:pt x="615115" y="10625"/>
                  </a:lnTo>
                  <a:lnTo>
                    <a:pt x="563896" y="21305"/>
                  </a:lnTo>
                  <a:lnTo>
                    <a:pt x="514279" y="35400"/>
                  </a:lnTo>
                  <a:lnTo>
                    <a:pt x="466354" y="52712"/>
                  </a:lnTo>
                  <a:lnTo>
                    <a:pt x="420215" y="73045"/>
                  </a:lnTo>
                  <a:lnTo>
                    <a:pt x="375954" y="96203"/>
                  </a:lnTo>
                  <a:lnTo>
                    <a:pt x="333661" y="121988"/>
                  </a:lnTo>
                  <a:lnTo>
                    <a:pt x="293431" y="150203"/>
                  </a:lnTo>
                  <a:lnTo>
                    <a:pt x="255355" y="180653"/>
                  </a:lnTo>
                  <a:lnTo>
                    <a:pt x="219524" y="213140"/>
                  </a:lnTo>
                  <a:lnTo>
                    <a:pt x="186032" y="247467"/>
                  </a:lnTo>
                  <a:lnTo>
                    <a:pt x="154971" y="283438"/>
                  </a:lnTo>
                  <a:lnTo>
                    <a:pt x="126432" y="320856"/>
                  </a:lnTo>
                  <a:lnTo>
                    <a:pt x="100508" y="359523"/>
                  </a:lnTo>
                  <a:lnTo>
                    <a:pt x="77291" y="399245"/>
                  </a:lnTo>
                  <a:lnTo>
                    <a:pt x="56874" y="439823"/>
                  </a:lnTo>
                  <a:lnTo>
                    <a:pt x="39347" y="481061"/>
                  </a:lnTo>
                  <a:lnTo>
                    <a:pt x="24805" y="522762"/>
                  </a:lnTo>
                  <a:lnTo>
                    <a:pt x="13338" y="564730"/>
                  </a:lnTo>
                  <a:lnTo>
                    <a:pt x="5038" y="606767"/>
                  </a:lnTo>
                  <a:lnTo>
                    <a:pt x="0" y="648678"/>
                  </a:lnTo>
                  <a:lnTo>
                    <a:pt x="101801" y="648284"/>
                  </a:lnTo>
                  <a:lnTo>
                    <a:pt x="110142" y="644250"/>
                  </a:lnTo>
                  <a:lnTo>
                    <a:pt x="115811" y="636642"/>
                  </a:lnTo>
                  <a:lnTo>
                    <a:pt x="119608" y="625246"/>
                  </a:lnTo>
                  <a:lnTo>
                    <a:pt x="133225" y="574542"/>
                  </a:lnTo>
                  <a:lnTo>
                    <a:pt x="150051" y="525352"/>
                  </a:lnTo>
                  <a:lnTo>
                    <a:pt x="170380" y="477847"/>
                  </a:lnTo>
                  <a:lnTo>
                    <a:pt x="194503" y="432198"/>
                  </a:lnTo>
                  <a:lnTo>
                    <a:pt x="222715" y="388576"/>
                  </a:lnTo>
                  <a:lnTo>
                    <a:pt x="255308" y="347154"/>
                  </a:lnTo>
                  <a:lnTo>
                    <a:pt x="288572" y="311054"/>
                  </a:lnTo>
                  <a:lnTo>
                    <a:pt x="323574" y="277670"/>
                  </a:lnTo>
                  <a:lnTo>
                    <a:pt x="360335" y="247133"/>
                  </a:lnTo>
                  <a:lnTo>
                    <a:pt x="398878" y="219572"/>
                  </a:lnTo>
                  <a:lnTo>
                    <a:pt x="439222" y="195120"/>
                  </a:lnTo>
                  <a:lnTo>
                    <a:pt x="481390" y="173905"/>
                  </a:lnTo>
                  <a:lnTo>
                    <a:pt x="525403" y="156060"/>
                  </a:lnTo>
                  <a:lnTo>
                    <a:pt x="571282" y="141715"/>
                  </a:lnTo>
                  <a:lnTo>
                    <a:pt x="619048" y="131000"/>
                  </a:lnTo>
                  <a:lnTo>
                    <a:pt x="668943" y="123501"/>
                  </a:lnTo>
                  <a:lnTo>
                    <a:pt x="718102" y="119318"/>
                  </a:lnTo>
                  <a:lnTo>
                    <a:pt x="766490" y="118507"/>
                  </a:lnTo>
                  <a:lnTo>
                    <a:pt x="1154680" y="118507"/>
                  </a:lnTo>
                  <a:lnTo>
                    <a:pt x="1150873" y="115955"/>
                  </a:lnTo>
                  <a:lnTo>
                    <a:pt x="1112843" y="93551"/>
                  </a:lnTo>
                  <a:lnTo>
                    <a:pt x="1073402" y="73327"/>
                  </a:lnTo>
                  <a:lnTo>
                    <a:pt x="1032629" y="55368"/>
                  </a:lnTo>
                  <a:lnTo>
                    <a:pt x="990602" y="39761"/>
                  </a:lnTo>
                  <a:lnTo>
                    <a:pt x="947398" y="26592"/>
                  </a:lnTo>
                  <a:lnTo>
                    <a:pt x="903096" y="15945"/>
                  </a:lnTo>
                  <a:lnTo>
                    <a:pt x="857774" y="7907"/>
                  </a:lnTo>
                  <a:lnTo>
                    <a:pt x="811509" y="2563"/>
                  </a:lnTo>
                  <a:lnTo>
                    <a:pt x="764380" y="0"/>
                  </a:lnTo>
                  <a:close/>
                </a:path>
              </a:pathLst>
            </a:custGeom>
            <a:solidFill>
              <a:srgbClr val="939598"/>
            </a:solidFill>
          </p:spPr>
          <p:txBody>
            <a:bodyPr wrap="square" lIns="0" tIns="0" rIns="0" bIns="0" rtlCol="0"/>
            <a:lstStyle/>
            <a:p>
              <a:endParaRPr dirty="0"/>
            </a:p>
          </p:txBody>
        </p:sp>
        <p:sp>
          <p:nvSpPr>
            <p:cNvPr id="17" name="object 17"/>
            <p:cNvSpPr/>
            <p:nvPr/>
          </p:nvSpPr>
          <p:spPr>
            <a:xfrm>
              <a:off x="5032862" y="2712321"/>
              <a:ext cx="1506220" cy="956310"/>
            </a:xfrm>
            <a:custGeom>
              <a:avLst/>
              <a:gdLst/>
              <a:ahLst/>
              <a:cxnLst/>
              <a:rect l="l" t="t" r="r" b="b"/>
              <a:pathLst>
                <a:path w="1506220" h="956310">
                  <a:moveTo>
                    <a:pt x="892976" y="241007"/>
                  </a:moveTo>
                  <a:lnTo>
                    <a:pt x="807613" y="241007"/>
                  </a:lnTo>
                  <a:lnTo>
                    <a:pt x="818828" y="242036"/>
                  </a:lnTo>
                  <a:lnTo>
                    <a:pt x="821051" y="248020"/>
                  </a:lnTo>
                  <a:lnTo>
                    <a:pt x="881776" y="580828"/>
                  </a:lnTo>
                  <a:lnTo>
                    <a:pt x="918582" y="792356"/>
                  </a:lnTo>
                  <a:lnTo>
                    <a:pt x="926584" y="838139"/>
                  </a:lnTo>
                  <a:lnTo>
                    <a:pt x="934667" y="883908"/>
                  </a:lnTo>
                  <a:lnTo>
                    <a:pt x="942881" y="929652"/>
                  </a:lnTo>
                  <a:lnTo>
                    <a:pt x="964511" y="955698"/>
                  </a:lnTo>
                  <a:lnTo>
                    <a:pt x="976828" y="954646"/>
                  </a:lnTo>
                  <a:lnTo>
                    <a:pt x="1009251" y="926934"/>
                  </a:lnTo>
                  <a:lnTo>
                    <a:pt x="1027435" y="855991"/>
                  </a:lnTo>
                  <a:lnTo>
                    <a:pt x="1043313" y="784390"/>
                  </a:lnTo>
                  <a:lnTo>
                    <a:pt x="1060912" y="705624"/>
                  </a:lnTo>
                  <a:lnTo>
                    <a:pt x="988792" y="705624"/>
                  </a:lnTo>
                  <a:lnTo>
                    <a:pt x="972614" y="694006"/>
                  </a:lnTo>
                  <a:lnTo>
                    <a:pt x="965882" y="680270"/>
                  </a:lnTo>
                  <a:lnTo>
                    <a:pt x="964172" y="665746"/>
                  </a:lnTo>
                  <a:lnTo>
                    <a:pt x="963061" y="651763"/>
                  </a:lnTo>
                  <a:lnTo>
                    <a:pt x="923979" y="423041"/>
                  </a:lnTo>
                  <a:lnTo>
                    <a:pt x="892976" y="241007"/>
                  </a:lnTo>
                  <a:close/>
                </a:path>
                <a:path w="1506220" h="956310">
                  <a:moveTo>
                    <a:pt x="612747" y="436435"/>
                  </a:moveTo>
                  <a:lnTo>
                    <a:pt x="534132" y="436435"/>
                  </a:lnTo>
                  <a:lnTo>
                    <a:pt x="540420" y="448038"/>
                  </a:lnTo>
                  <a:lnTo>
                    <a:pt x="545882" y="457787"/>
                  </a:lnTo>
                  <a:lnTo>
                    <a:pt x="550387" y="466435"/>
                  </a:lnTo>
                  <a:lnTo>
                    <a:pt x="573282" y="532803"/>
                  </a:lnTo>
                  <a:lnTo>
                    <a:pt x="589073" y="580348"/>
                  </a:lnTo>
                  <a:lnTo>
                    <a:pt x="606462" y="633237"/>
                  </a:lnTo>
                  <a:lnTo>
                    <a:pt x="623705" y="686168"/>
                  </a:lnTo>
                  <a:lnTo>
                    <a:pt x="629097" y="699231"/>
                  </a:lnTo>
                  <a:lnTo>
                    <a:pt x="636624" y="709626"/>
                  </a:lnTo>
                  <a:lnTo>
                    <a:pt x="646965" y="716338"/>
                  </a:lnTo>
                  <a:lnTo>
                    <a:pt x="660801" y="718350"/>
                  </a:lnTo>
                  <a:lnTo>
                    <a:pt x="673561" y="715535"/>
                  </a:lnTo>
                  <a:lnTo>
                    <a:pt x="682991" y="708729"/>
                  </a:lnTo>
                  <a:lnTo>
                    <a:pt x="689626" y="698561"/>
                  </a:lnTo>
                  <a:lnTo>
                    <a:pt x="693999" y="685660"/>
                  </a:lnTo>
                  <a:lnTo>
                    <a:pt x="706787" y="633236"/>
                  </a:lnTo>
                  <a:lnTo>
                    <a:pt x="723020" y="567071"/>
                  </a:lnTo>
                  <a:lnTo>
                    <a:pt x="731674" y="531926"/>
                  </a:lnTo>
                  <a:lnTo>
                    <a:pt x="649613" y="531926"/>
                  </a:lnTo>
                  <a:lnTo>
                    <a:pt x="644863" y="522928"/>
                  </a:lnTo>
                  <a:lnTo>
                    <a:pt x="639997" y="513968"/>
                  </a:lnTo>
                  <a:lnTo>
                    <a:pt x="635463" y="504894"/>
                  </a:lnTo>
                  <a:lnTo>
                    <a:pt x="631706" y="495553"/>
                  </a:lnTo>
                  <a:lnTo>
                    <a:pt x="620787" y="462023"/>
                  </a:lnTo>
                  <a:lnTo>
                    <a:pt x="612747" y="436435"/>
                  </a:lnTo>
                  <a:close/>
                </a:path>
                <a:path w="1506220" h="956310">
                  <a:moveTo>
                    <a:pt x="1145898" y="177902"/>
                  </a:moveTo>
                  <a:lnTo>
                    <a:pt x="1108128" y="201100"/>
                  </a:lnTo>
                  <a:lnTo>
                    <a:pt x="1091365" y="263079"/>
                  </a:lnTo>
                  <a:lnTo>
                    <a:pt x="1078968" y="315581"/>
                  </a:lnTo>
                  <a:lnTo>
                    <a:pt x="1066738" y="368123"/>
                  </a:lnTo>
                  <a:lnTo>
                    <a:pt x="1054626" y="420694"/>
                  </a:lnTo>
                  <a:lnTo>
                    <a:pt x="1028960" y="532803"/>
                  </a:lnTo>
                  <a:lnTo>
                    <a:pt x="1017935" y="580828"/>
                  </a:lnTo>
                  <a:lnTo>
                    <a:pt x="1011264" y="609605"/>
                  </a:lnTo>
                  <a:lnTo>
                    <a:pt x="988792" y="705624"/>
                  </a:lnTo>
                  <a:lnTo>
                    <a:pt x="1060912" y="705624"/>
                  </a:lnTo>
                  <a:lnTo>
                    <a:pt x="1115303" y="462023"/>
                  </a:lnTo>
                  <a:lnTo>
                    <a:pt x="1134931" y="374700"/>
                  </a:lnTo>
                  <a:lnTo>
                    <a:pt x="1144796" y="350610"/>
                  </a:lnTo>
                  <a:lnTo>
                    <a:pt x="1149701" y="339788"/>
                  </a:lnTo>
                  <a:lnTo>
                    <a:pt x="1227985" y="339788"/>
                  </a:lnTo>
                  <a:lnTo>
                    <a:pt x="1193430" y="256498"/>
                  </a:lnTo>
                  <a:lnTo>
                    <a:pt x="1171748" y="203695"/>
                  </a:lnTo>
                  <a:lnTo>
                    <a:pt x="1165160" y="191327"/>
                  </a:lnTo>
                  <a:lnTo>
                    <a:pt x="1156517" y="182314"/>
                  </a:lnTo>
                  <a:lnTo>
                    <a:pt x="1145898" y="177902"/>
                  </a:lnTo>
                  <a:close/>
                </a:path>
                <a:path w="1506220" h="956310">
                  <a:moveTo>
                    <a:pt x="1498569" y="531475"/>
                  </a:moveTo>
                  <a:lnTo>
                    <a:pt x="1298604" y="531475"/>
                  </a:lnTo>
                  <a:lnTo>
                    <a:pt x="1333530" y="535897"/>
                  </a:lnTo>
                  <a:lnTo>
                    <a:pt x="1366632" y="547093"/>
                  </a:lnTo>
                  <a:lnTo>
                    <a:pt x="1397452" y="567181"/>
                  </a:lnTo>
                  <a:lnTo>
                    <a:pt x="1399484" y="568921"/>
                  </a:lnTo>
                  <a:lnTo>
                    <a:pt x="1402634" y="569315"/>
                  </a:lnTo>
                  <a:lnTo>
                    <a:pt x="1405250" y="570395"/>
                  </a:lnTo>
                  <a:lnTo>
                    <a:pt x="1426035" y="575653"/>
                  </a:lnTo>
                  <a:lnTo>
                    <a:pt x="1445468" y="574254"/>
                  </a:lnTo>
                  <a:lnTo>
                    <a:pt x="1463714" y="567071"/>
                  </a:lnTo>
                  <a:lnTo>
                    <a:pt x="1480942" y="554977"/>
                  </a:lnTo>
                  <a:lnTo>
                    <a:pt x="1494198" y="540366"/>
                  </a:lnTo>
                  <a:lnTo>
                    <a:pt x="1498569" y="531475"/>
                  </a:lnTo>
                  <a:close/>
                </a:path>
                <a:path w="1506220" h="956310">
                  <a:moveTo>
                    <a:pt x="278119" y="462457"/>
                  </a:moveTo>
                  <a:lnTo>
                    <a:pt x="30043" y="464718"/>
                  </a:lnTo>
                  <a:lnTo>
                    <a:pt x="39" y="498705"/>
                  </a:lnTo>
                  <a:lnTo>
                    <a:pt x="0" y="500887"/>
                  </a:lnTo>
                  <a:lnTo>
                    <a:pt x="1060" y="514522"/>
                  </a:lnTo>
                  <a:lnTo>
                    <a:pt x="5562" y="524757"/>
                  </a:lnTo>
                  <a:lnTo>
                    <a:pt x="14730" y="530859"/>
                  </a:lnTo>
                  <a:lnTo>
                    <a:pt x="29840" y="532803"/>
                  </a:lnTo>
                  <a:lnTo>
                    <a:pt x="428150" y="531596"/>
                  </a:lnTo>
                  <a:lnTo>
                    <a:pt x="475865" y="515310"/>
                  </a:lnTo>
                  <a:lnTo>
                    <a:pt x="497861" y="485429"/>
                  </a:lnTo>
                  <a:lnTo>
                    <a:pt x="509073" y="469971"/>
                  </a:lnTo>
                  <a:lnTo>
                    <a:pt x="514130" y="463245"/>
                  </a:lnTo>
                  <a:lnTo>
                    <a:pt x="377312" y="463245"/>
                  </a:lnTo>
                  <a:lnTo>
                    <a:pt x="327721" y="462545"/>
                  </a:lnTo>
                  <a:lnTo>
                    <a:pt x="278119" y="462457"/>
                  </a:lnTo>
                  <a:close/>
                </a:path>
                <a:path w="1506220" h="956310">
                  <a:moveTo>
                    <a:pt x="819437" y="0"/>
                  </a:moveTo>
                  <a:lnTo>
                    <a:pt x="789605" y="27012"/>
                  </a:lnTo>
                  <a:lnTo>
                    <a:pt x="776063" y="73787"/>
                  </a:lnTo>
                  <a:lnTo>
                    <a:pt x="772498" y="89306"/>
                  </a:lnTo>
                  <a:lnTo>
                    <a:pt x="703319" y="368123"/>
                  </a:lnTo>
                  <a:lnTo>
                    <a:pt x="682214" y="453047"/>
                  </a:lnTo>
                  <a:lnTo>
                    <a:pt x="672169" y="491813"/>
                  </a:lnTo>
                  <a:lnTo>
                    <a:pt x="661868" y="530504"/>
                  </a:lnTo>
                  <a:lnTo>
                    <a:pt x="649613" y="531926"/>
                  </a:lnTo>
                  <a:lnTo>
                    <a:pt x="731674" y="531926"/>
                  </a:lnTo>
                  <a:lnTo>
                    <a:pt x="748971" y="462023"/>
                  </a:lnTo>
                  <a:lnTo>
                    <a:pt x="758492" y="423680"/>
                  </a:lnTo>
                  <a:lnTo>
                    <a:pt x="777102" y="349100"/>
                  </a:lnTo>
                  <a:lnTo>
                    <a:pt x="789920" y="299363"/>
                  </a:lnTo>
                  <a:lnTo>
                    <a:pt x="801697" y="260453"/>
                  </a:lnTo>
                  <a:lnTo>
                    <a:pt x="807613" y="241007"/>
                  </a:lnTo>
                  <a:lnTo>
                    <a:pt x="892976" y="241007"/>
                  </a:lnTo>
                  <a:lnTo>
                    <a:pt x="884513" y="191327"/>
                  </a:lnTo>
                  <a:lnTo>
                    <a:pt x="867253" y="90500"/>
                  </a:lnTo>
                  <a:lnTo>
                    <a:pt x="856741" y="40770"/>
                  </a:lnTo>
                  <a:lnTo>
                    <a:pt x="828154" y="2199"/>
                  </a:lnTo>
                  <a:lnTo>
                    <a:pt x="819437" y="0"/>
                  </a:lnTo>
                  <a:close/>
                </a:path>
                <a:path w="1506220" h="956310">
                  <a:moveTo>
                    <a:pt x="1227985" y="339788"/>
                  </a:moveTo>
                  <a:lnTo>
                    <a:pt x="1149701" y="339788"/>
                  </a:lnTo>
                  <a:lnTo>
                    <a:pt x="1155029" y="349132"/>
                  </a:lnTo>
                  <a:lnTo>
                    <a:pt x="1159259" y="356393"/>
                  </a:lnTo>
                  <a:lnTo>
                    <a:pt x="1162615" y="362419"/>
                  </a:lnTo>
                  <a:lnTo>
                    <a:pt x="1165327" y="368123"/>
                  </a:lnTo>
                  <a:lnTo>
                    <a:pt x="1193274" y="434081"/>
                  </a:lnTo>
                  <a:lnTo>
                    <a:pt x="1207018" y="467263"/>
                  </a:lnTo>
                  <a:lnTo>
                    <a:pt x="1220313" y="500621"/>
                  </a:lnTo>
                  <a:lnTo>
                    <a:pt x="1227289" y="514192"/>
                  </a:lnTo>
                  <a:lnTo>
                    <a:pt x="1236492" y="524171"/>
                  </a:lnTo>
                  <a:lnTo>
                    <a:pt x="1248105" y="530148"/>
                  </a:lnTo>
                  <a:lnTo>
                    <a:pt x="1262312" y="531710"/>
                  </a:lnTo>
                  <a:lnTo>
                    <a:pt x="1498569" y="531475"/>
                  </a:lnTo>
                  <a:lnTo>
                    <a:pt x="1502286" y="523914"/>
                  </a:lnTo>
                  <a:lnTo>
                    <a:pt x="1505661" y="505855"/>
                  </a:lnTo>
                  <a:lnTo>
                    <a:pt x="1504780" y="486422"/>
                  </a:lnTo>
                  <a:lnTo>
                    <a:pt x="1498977" y="465950"/>
                  </a:lnTo>
                  <a:lnTo>
                    <a:pt x="1497506" y="463653"/>
                  </a:lnTo>
                  <a:lnTo>
                    <a:pt x="1309414" y="463653"/>
                  </a:lnTo>
                  <a:lnTo>
                    <a:pt x="1280093" y="447355"/>
                  </a:lnTo>
                  <a:lnTo>
                    <a:pt x="1258679" y="414807"/>
                  </a:lnTo>
                  <a:lnTo>
                    <a:pt x="1237068" y="361721"/>
                  </a:lnTo>
                  <a:lnTo>
                    <a:pt x="1227985" y="339788"/>
                  </a:lnTo>
                  <a:close/>
                </a:path>
                <a:path w="1506220" h="956310">
                  <a:moveTo>
                    <a:pt x="1433623" y="421909"/>
                  </a:moveTo>
                  <a:lnTo>
                    <a:pt x="1413491" y="423041"/>
                  </a:lnTo>
                  <a:lnTo>
                    <a:pt x="1394423" y="430153"/>
                  </a:lnTo>
                  <a:lnTo>
                    <a:pt x="1376446" y="443014"/>
                  </a:lnTo>
                  <a:lnTo>
                    <a:pt x="1342809" y="462579"/>
                  </a:lnTo>
                  <a:lnTo>
                    <a:pt x="1309414" y="463653"/>
                  </a:lnTo>
                  <a:lnTo>
                    <a:pt x="1497506" y="463653"/>
                  </a:lnTo>
                  <a:lnTo>
                    <a:pt x="1488349" y="449346"/>
                  </a:lnTo>
                  <a:lnTo>
                    <a:pt x="1473440" y="436421"/>
                  </a:lnTo>
                  <a:lnTo>
                    <a:pt x="1454793" y="426986"/>
                  </a:lnTo>
                  <a:lnTo>
                    <a:pt x="1433623" y="421909"/>
                  </a:lnTo>
                  <a:close/>
                </a:path>
                <a:path w="1506220" h="956310">
                  <a:moveTo>
                    <a:pt x="539813" y="323651"/>
                  </a:moveTo>
                  <a:lnTo>
                    <a:pt x="508528" y="350265"/>
                  </a:lnTo>
                  <a:lnTo>
                    <a:pt x="486035" y="382708"/>
                  </a:lnTo>
                  <a:lnTo>
                    <a:pt x="464371" y="415683"/>
                  </a:lnTo>
                  <a:lnTo>
                    <a:pt x="448140" y="437029"/>
                  </a:lnTo>
                  <a:lnTo>
                    <a:pt x="428999" y="452061"/>
                  </a:lnTo>
                  <a:lnTo>
                    <a:pt x="405779" y="460794"/>
                  </a:lnTo>
                  <a:lnTo>
                    <a:pt x="377312" y="463245"/>
                  </a:lnTo>
                  <a:lnTo>
                    <a:pt x="514130" y="463245"/>
                  </a:lnTo>
                  <a:lnTo>
                    <a:pt x="521187" y="453858"/>
                  </a:lnTo>
                  <a:lnTo>
                    <a:pt x="534132" y="436435"/>
                  </a:lnTo>
                  <a:lnTo>
                    <a:pt x="612747" y="436435"/>
                  </a:lnTo>
                  <a:lnTo>
                    <a:pt x="599307" y="394852"/>
                  </a:lnTo>
                  <a:lnTo>
                    <a:pt x="581800" y="350884"/>
                  </a:lnTo>
                  <a:lnTo>
                    <a:pt x="554020" y="325856"/>
                  </a:lnTo>
                  <a:lnTo>
                    <a:pt x="539813" y="323651"/>
                  </a:lnTo>
                  <a:close/>
                </a:path>
              </a:pathLst>
            </a:custGeom>
            <a:solidFill>
              <a:srgbClr val="F58220"/>
            </a:solidFill>
          </p:spPr>
          <p:txBody>
            <a:bodyPr wrap="square" lIns="0" tIns="0" rIns="0" bIns="0" rtlCol="0"/>
            <a:lstStyle/>
            <a:p>
              <a:endParaRPr dirty="0"/>
            </a:p>
          </p:txBody>
        </p:sp>
        <p:sp>
          <p:nvSpPr>
            <p:cNvPr id="18" name="object 18"/>
            <p:cNvSpPr/>
            <p:nvPr/>
          </p:nvSpPr>
          <p:spPr>
            <a:xfrm>
              <a:off x="6584422" y="3785849"/>
              <a:ext cx="576580" cy="575310"/>
            </a:xfrm>
            <a:custGeom>
              <a:avLst/>
              <a:gdLst/>
              <a:ahLst/>
              <a:cxnLst/>
              <a:rect l="l" t="t" r="r" b="b"/>
              <a:pathLst>
                <a:path w="576579" h="575310">
                  <a:moveTo>
                    <a:pt x="132954" y="0"/>
                  </a:moveTo>
                  <a:lnTo>
                    <a:pt x="90951" y="4917"/>
                  </a:lnTo>
                  <a:lnTo>
                    <a:pt x="31052" y="38188"/>
                  </a:lnTo>
                  <a:lnTo>
                    <a:pt x="873" y="103863"/>
                  </a:lnTo>
                  <a:lnTo>
                    <a:pt x="0" y="138944"/>
                  </a:lnTo>
                  <a:lnTo>
                    <a:pt x="10596" y="172329"/>
                  </a:lnTo>
                  <a:lnTo>
                    <a:pt x="33615" y="203390"/>
                  </a:lnTo>
                  <a:lnTo>
                    <a:pt x="370940" y="540169"/>
                  </a:lnTo>
                  <a:lnTo>
                    <a:pt x="411975" y="566592"/>
                  </a:lnTo>
                  <a:lnTo>
                    <a:pt x="458736" y="574770"/>
                  </a:lnTo>
                  <a:lnTo>
                    <a:pt x="504547" y="564507"/>
                  </a:lnTo>
                  <a:lnTo>
                    <a:pt x="542732" y="535609"/>
                  </a:lnTo>
                  <a:lnTo>
                    <a:pt x="567181" y="496033"/>
                  </a:lnTo>
                  <a:lnTo>
                    <a:pt x="575968" y="453913"/>
                  </a:lnTo>
                  <a:lnTo>
                    <a:pt x="567096" y="411265"/>
                  </a:lnTo>
                  <a:lnTo>
                    <a:pt x="538567" y="370103"/>
                  </a:lnTo>
                  <a:lnTo>
                    <a:pt x="429585" y="260113"/>
                  </a:lnTo>
                  <a:lnTo>
                    <a:pt x="209865" y="41859"/>
                  </a:lnTo>
                  <a:lnTo>
                    <a:pt x="171838" y="10795"/>
                  </a:lnTo>
                  <a:lnTo>
                    <a:pt x="132954" y="0"/>
                  </a:lnTo>
                  <a:close/>
                </a:path>
              </a:pathLst>
            </a:custGeom>
            <a:solidFill>
              <a:srgbClr val="939598"/>
            </a:solidFill>
          </p:spPr>
          <p:txBody>
            <a:bodyPr wrap="square" lIns="0" tIns="0" rIns="0" bIns="0" rtlCol="0"/>
            <a:lstStyle/>
            <a:p>
              <a:endParaRPr dirty="0"/>
            </a:p>
          </p:txBody>
        </p:sp>
        <p:sp>
          <p:nvSpPr>
            <p:cNvPr id="19" name="object 19"/>
            <p:cNvSpPr/>
            <p:nvPr/>
          </p:nvSpPr>
          <p:spPr>
            <a:xfrm>
              <a:off x="6501838" y="3704306"/>
              <a:ext cx="142270" cy="1442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grpSp>
        <p:nvGrpSpPr>
          <p:cNvPr id="29" name="Group 28">
            <a:extLst>
              <a:ext uri="{FF2B5EF4-FFF2-40B4-BE49-F238E27FC236}">
                <a16:creationId xmlns:a16="http://schemas.microsoft.com/office/drawing/2014/main" id="{9D9E49AC-89BB-334A-A451-182DC8BEC0E3}"/>
              </a:ext>
            </a:extLst>
          </p:cNvPr>
          <p:cNvGrpSpPr/>
          <p:nvPr/>
        </p:nvGrpSpPr>
        <p:grpSpPr>
          <a:xfrm>
            <a:off x="9054697" y="2438858"/>
            <a:ext cx="1495102" cy="1699895"/>
            <a:chOff x="9054697" y="2438858"/>
            <a:chExt cx="1495102" cy="1699895"/>
          </a:xfrm>
        </p:grpSpPr>
        <p:sp>
          <p:nvSpPr>
            <p:cNvPr id="20" name="object 20"/>
            <p:cNvSpPr/>
            <p:nvPr/>
          </p:nvSpPr>
          <p:spPr>
            <a:xfrm>
              <a:off x="9054697" y="2438858"/>
              <a:ext cx="1183005" cy="1699895"/>
            </a:xfrm>
            <a:custGeom>
              <a:avLst/>
              <a:gdLst/>
              <a:ahLst/>
              <a:cxnLst/>
              <a:rect l="l" t="t" r="r" b="b"/>
              <a:pathLst>
                <a:path w="1183004" h="1699895">
                  <a:moveTo>
                    <a:pt x="274707" y="160889"/>
                  </a:moveTo>
                  <a:lnTo>
                    <a:pt x="170578" y="161428"/>
                  </a:lnTo>
                  <a:lnTo>
                    <a:pt x="118536" y="162445"/>
                  </a:lnTo>
                  <a:lnTo>
                    <a:pt x="71601" y="169679"/>
                  </a:lnTo>
                  <a:lnTo>
                    <a:pt x="37669" y="189190"/>
                  </a:lnTo>
                  <a:lnTo>
                    <a:pt x="15377" y="221747"/>
                  </a:lnTo>
                  <a:lnTo>
                    <a:pt x="3360" y="268122"/>
                  </a:lnTo>
                  <a:lnTo>
                    <a:pt x="947" y="312419"/>
                  </a:lnTo>
                  <a:lnTo>
                    <a:pt x="845" y="931544"/>
                  </a:lnTo>
                  <a:lnTo>
                    <a:pt x="96" y="931544"/>
                  </a:lnTo>
                  <a:lnTo>
                    <a:pt x="0" y="1400642"/>
                  </a:lnTo>
                  <a:lnTo>
                    <a:pt x="91" y="1467510"/>
                  </a:lnTo>
                  <a:lnTo>
                    <a:pt x="299" y="1557007"/>
                  </a:lnTo>
                  <a:lnTo>
                    <a:pt x="5509" y="1608693"/>
                  </a:lnTo>
                  <a:lnTo>
                    <a:pt x="21142" y="1648387"/>
                  </a:lnTo>
                  <a:lnTo>
                    <a:pt x="47731" y="1676407"/>
                  </a:lnTo>
                  <a:lnTo>
                    <a:pt x="85809" y="1693076"/>
                  </a:lnTo>
                  <a:lnTo>
                    <a:pt x="135910" y="1698713"/>
                  </a:lnTo>
                  <a:lnTo>
                    <a:pt x="540886" y="1699497"/>
                  </a:lnTo>
                  <a:lnTo>
                    <a:pt x="1047097" y="1698231"/>
                  </a:lnTo>
                  <a:lnTo>
                    <a:pt x="1087102" y="1691920"/>
                  </a:lnTo>
                  <a:lnTo>
                    <a:pt x="1125887" y="1677733"/>
                  </a:lnTo>
                  <a:lnTo>
                    <a:pt x="1171633" y="1628114"/>
                  </a:lnTo>
                  <a:lnTo>
                    <a:pt x="1182534" y="1593962"/>
                  </a:lnTo>
                  <a:lnTo>
                    <a:pt x="1181412" y="1562417"/>
                  </a:lnTo>
                  <a:lnTo>
                    <a:pt x="1167349" y="1538920"/>
                  </a:lnTo>
                  <a:lnTo>
                    <a:pt x="1146661" y="1530300"/>
                  </a:lnTo>
                  <a:lnTo>
                    <a:pt x="1126282" y="1529664"/>
                  </a:lnTo>
                  <a:lnTo>
                    <a:pt x="1098633" y="1529664"/>
                  </a:lnTo>
                  <a:lnTo>
                    <a:pt x="1090292" y="1529269"/>
                  </a:lnTo>
                  <a:lnTo>
                    <a:pt x="441876" y="1529269"/>
                  </a:lnTo>
                  <a:lnTo>
                    <a:pt x="231909" y="1529168"/>
                  </a:lnTo>
                  <a:lnTo>
                    <a:pt x="179664" y="1519156"/>
                  </a:lnTo>
                  <a:lnTo>
                    <a:pt x="169768" y="1467510"/>
                  </a:lnTo>
                  <a:lnTo>
                    <a:pt x="169267" y="543356"/>
                  </a:lnTo>
                  <a:lnTo>
                    <a:pt x="169318" y="409119"/>
                  </a:lnTo>
                  <a:lnTo>
                    <a:pt x="170586" y="364214"/>
                  </a:lnTo>
                  <a:lnTo>
                    <a:pt x="180206" y="338974"/>
                  </a:lnTo>
                  <a:lnTo>
                    <a:pt x="206121" y="329866"/>
                  </a:lnTo>
                  <a:lnTo>
                    <a:pt x="256395" y="329044"/>
                  </a:lnTo>
                  <a:lnTo>
                    <a:pt x="1178709" y="329044"/>
                  </a:lnTo>
                  <a:lnTo>
                    <a:pt x="1178567" y="294932"/>
                  </a:lnTo>
                  <a:lnTo>
                    <a:pt x="1173607" y="244696"/>
                  </a:lnTo>
                  <a:lnTo>
                    <a:pt x="1158690" y="207097"/>
                  </a:lnTo>
                  <a:lnTo>
                    <a:pt x="1095458" y="166329"/>
                  </a:lnTo>
                  <a:lnTo>
                    <a:pt x="1048878" y="161759"/>
                  </a:lnTo>
                  <a:lnTo>
                    <a:pt x="378835" y="161759"/>
                  </a:lnTo>
                  <a:lnTo>
                    <a:pt x="274707" y="160889"/>
                  </a:lnTo>
                  <a:close/>
                </a:path>
                <a:path w="1183004" h="1699895">
                  <a:moveTo>
                    <a:pt x="1122654" y="1529550"/>
                  </a:moveTo>
                  <a:lnTo>
                    <a:pt x="1098633" y="1529664"/>
                  </a:lnTo>
                  <a:lnTo>
                    <a:pt x="1126282" y="1529664"/>
                  </a:lnTo>
                  <a:lnTo>
                    <a:pt x="1122654" y="1529550"/>
                  </a:lnTo>
                  <a:close/>
                </a:path>
                <a:path w="1183004" h="1699895">
                  <a:moveTo>
                    <a:pt x="1059027" y="1528676"/>
                  </a:moveTo>
                  <a:lnTo>
                    <a:pt x="1019296" y="1529232"/>
                  </a:lnTo>
                  <a:lnTo>
                    <a:pt x="441876" y="1529269"/>
                  </a:lnTo>
                  <a:lnTo>
                    <a:pt x="1090292" y="1529269"/>
                  </a:lnTo>
                  <a:lnTo>
                    <a:pt x="1078866" y="1528728"/>
                  </a:lnTo>
                  <a:lnTo>
                    <a:pt x="1059027" y="1528676"/>
                  </a:lnTo>
                  <a:close/>
                </a:path>
                <a:path w="1183004" h="1699895">
                  <a:moveTo>
                    <a:pt x="1178710" y="329288"/>
                  </a:moveTo>
                  <a:lnTo>
                    <a:pt x="930826" y="329288"/>
                  </a:lnTo>
                  <a:lnTo>
                    <a:pt x="962324" y="330898"/>
                  </a:lnTo>
                  <a:lnTo>
                    <a:pt x="984904" y="336127"/>
                  </a:lnTo>
                  <a:lnTo>
                    <a:pt x="1011029" y="384962"/>
                  </a:lnTo>
                  <a:lnTo>
                    <a:pt x="1011321" y="445274"/>
                  </a:lnTo>
                  <a:lnTo>
                    <a:pt x="1016995" y="487144"/>
                  </a:lnTo>
                  <a:lnTo>
                    <a:pt x="1032976" y="517818"/>
                  </a:lnTo>
                  <a:lnTo>
                    <a:pt x="1058789" y="536741"/>
                  </a:lnTo>
                  <a:lnTo>
                    <a:pt x="1093960" y="543356"/>
                  </a:lnTo>
                  <a:lnTo>
                    <a:pt x="1129659" y="537243"/>
                  </a:lnTo>
                  <a:lnTo>
                    <a:pt x="1156094" y="518764"/>
                  </a:lnTo>
                  <a:lnTo>
                    <a:pt x="1172605" y="488573"/>
                  </a:lnTo>
                  <a:lnTo>
                    <a:pt x="1178529" y="447319"/>
                  </a:lnTo>
                  <a:lnTo>
                    <a:pt x="1178756" y="409119"/>
                  </a:lnTo>
                  <a:lnTo>
                    <a:pt x="1178710" y="329288"/>
                  </a:lnTo>
                  <a:close/>
                </a:path>
                <a:path w="1183004" h="1699895">
                  <a:moveTo>
                    <a:pt x="1178709" y="329044"/>
                  </a:moveTo>
                  <a:lnTo>
                    <a:pt x="256395" y="329044"/>
                  </a:lnTo>
                  <a:lnTo>
                    <a:pt x="280226" y="331050"/>
                  </a:lnTo>
                  <a:lnTo>
                    <a:pt x="301640" y="337435"/>
                  </a:lnTo>
                  <a:lnTo>
                    <a:pt x="320608" y="349550"/>
                  </a:lnTo>
                  <a:lnTo>
                    <a:pt x="337103" y="368744"/>
                  </a:lnTo>
                  <a:lnTo>
                    <a:pt x="354699" y="389451"/>
                  </a:lnTo>
                  <a:lnTo>
                    <a:pt x="376275" y="404609"/>
                  </a:lnTo>
                  <a:lnTo>
                    <a:pt x="401192" y="413957"/>
                  </a:lnTo>
                  <a:lnTo>
                    <a:pt x="428810" y="417233"/>
                  </a:lnTo>
                  <a:lnTo>
                    <a:pt x="630128" y="417773"/>
                  </a:lnTo>
                  <a:lnTo>
                    <a:pt x="781108" y="416991"/>
                  </a:lnTo>
                  <a:lnTo>
                    <a:pt x="826464" y="409119"/>
                  </a:lnTo>
                  <a:lnTo>
                    <a:pt x="859391" y="377939"/>
                  </a:lnTo>
                  <a:lnTo>
                    <a:pt x="878480" y="350052"/>
                  </a:lnTo>
                  <a:lnTo>
                    <a:pt x="902585" y="334754"/>
                  </a:lnTo>
                  <a:lnTo>
                    <a:pt x="930826" y="329288"/>
                  </a:lnTo>
                  <a:lnTo>
                    <a:pt x="1178710" y="329288"/>
                  </a:lnTo>
                  <a:lnTo>
                    <a:pt x="1178709" y="329044"/>
                  </a:lnTo>
                  <a:close/>
                </a:path>
                <a:path w="1183004" h="1699895">
                  <a:moveTo>
                    <a:pt x="584436" y="0"/>
                  </a:moveTo>
                  <a:lnTo>
                    <a:pt x="532155" y="11694"/>
                  </a:lnTo>
                  <a:lnTo>
                    <a:pt x="488030" y="36461"/>
                  </a:lnTo>
                  <a:lnTo>
                    <a:pt x="455087" y="72430"/>
                  </a:lnTo>
                  <a:lnTo>
                    <a:pt x="436354" y="117728"/>
                  </a:lnTo>
                  <a:lnTo>
                    <a:pt x="428893" y="138964"/>
                  </a:lnTo>
                  <a:lnTo>
                    <a:pt x="417124" y="152612"/>
                  </a:lnTo>
                  <a:lnTo>
                    <a:pt x="400590" y="159827"/>
                  </a:lnTo>
                  <a:lnTo>
                    <a:pt x="378835" y="161759"/>
                  </a:lnTo>
                  <a:lnTo>
                    <a:pt x="1048878" y="161759"/>
                  </a:lnTo>
                  <a:lnTo>
                    <a:pt x="1048230" y="161696"/>
                  </a:lnTo>
                  <a:lnTo>
                    <a:pt x="797758" y="161696"/>
                  </a:lnTo>
                  <a:lnTo>
                    <a:pt x="778380" y="159301"/>
                  </a:lnTo>
                  <a:lnTo>
                    <a:pt x="743325" y="122808"/>
                  </a:lnTo>
                  <a:lnTo>
                    <a:pt x="738052" y="107865"/>
                  </a:lnTo>
                  <a:lnTo>
                    <a:pt x="735367" y="100418"/>
                  </a:lnTo>
                  <a:lnTo>
                    <a:pt x="732454" y="93065"/>
                  </a:lnTo>
                  <a:lnTo>
                    <a:pt x="707317" y="52308"/>
                  </a:lnTo>
                  <a:lnTo>
                    <a:pt x="672242" y="21953"/>
                  </a:lnTo>
                  <a:lnTo>
                    <a:pt x="630268" y="3888"/>
                  </a:lnTo>
                  <a:lnTo>
                    <a:pt x="584436" y="0"/>
                  </a:lnTo>
                  <a:close/>
                </a:path>
                <a:path w="1183004" h="1699895">
                  <a:moveTo>
                    <a:pt x="896798" y="161131"/>
                  </a:moveTo>
                  <a:lnTo>
                    <a:pt x="797758" y="161696"/>
                  </a:lnTo>
                  <a:lnTo>
                    <a:pt x="1048230" y="161696"/>
                  </a:lnTo>
                  <a:lnTo>
                    <a:pt x="1045382" y="161416"/>
                  </a:lnTo>
                  <a:lnTo>
                    <a:pt x="896798" y="161131"/>
                  </a:lnTo>
                  <a:close/>
                </a:path>
              </a:pathLst>
            </a:custGeom>
            <a:solidFill>
              <a:srgbClr val="939598"/>
            </a:solidFill>
          </p:spPr>
          <p:txBody>
            <a:bodyPr wrap="square" lIns="0" tIns="0" rIns="0" bIns="0" rtlCol="0"/>
            <a:lstStyle/>
            <a:p>
              <a:endParaRPr dirty="0"/>
            </a:p>
          </p:txBody>
        </p:sp>
        <p:sp>
          <p:nvSpPr>
            <p:cNvPr id="21" name="object 21"/>
            <p:cNvSpPr/>
            <p:nvPr/>
          </p:nvSpPr>
          <p:spPr>
            <a:xfrm>
              <a:off x="9738269" y="3061668"/>
              <a:ext cx="811530" cy="814069"/>
            </a:xfrm>
            <a:custGeom>
              <a:avLst/>
              <a:gdLst/>
              <a:ahLst/>
              <a:cxnLst/>
              <a:rect l="l" t="t" r="r" b="b"/>
              <a:pathLst>
                <a:path w="811529" h="814070">
                  <a:moveTo>
                    <a:pt x="396831" y="0"/>
                  </a:moveTo>
                  <a:lnTo>
                    <a:pt x="348979" y="2894"/>
                  </a:lnTo>
                  <a:lnTo>
                    <a:pt x="303126" y="10648"/>
                  </a:lnTo>
                  <a:lnTo>
                    <a:pt x="259524" y="23056"/>
                  </a:lnTo>
                  <a:lnTo>
                    <a:pt x="218420" y="39916"/>
                  </a:lnTo>
                  <a:lnTo>
                    <a:pt x="180067" y="61024"/>
                  </a:lnTo>
                  <a:lnTo>
                    <a:pt x="144714" y="86175"/>
                  </a:lnTo>
                  <a:lnTo>
                    <a:pt x="112611" y="115166"/>
                  </a:lnTo>
                  <a:lnTo>
                    <a:pt x="84009" y="147794"/>
                  </a:lnTo>
                  <a:lnTo>
                    <a:pt x="59157" y="183854"/>
                  </a:lnTo>
                  <a:lnTo>
                    <a:pt x="38307" y="223142"/>
                  </a:lnTo>
                  <a:lnTo>
                    <a:pt x="21707" y="265456"/>
                  </a:lnTo>
                  <a:lnTo>
                    <a:pt x="9609" y="310590"/>
                  </a:lnTo>
                  <a:lnTo>
                    <a:pt x="2262" y="358342"/>
                  </a:lnTo>
                  <a:lnTo>
                    <a:pt x="0" y="406755"/>
                  </a:lnTo>
                  <a:lnTo>
                    <a:pt x="36" y="410502"/>
                  </a:lnTo>
                  <a:lnTo>
                    <a:pt x="2840" y="457913"/>
                  </a:lnTo>
                  <a:lnTo>
                    <a:pt x="10974" y="505297"/>
                  </a:lnTo>
                  <a:lnTo>
                    <a:pt x="24064" y="550379"/>
                  </a:lnTo>
                  <a:lnTo>
                    <a:pt x="41854" y="592875"/>
                  </a:lnTo>
                  <a:lnTo>
                    <a:pt x="64087" y="632506"/>
                  </a:lnTo>
                  <a:lnTo>
                    <a:pt x="90508" y="668988"/>
                  </a:lnTo>
                  <a:lnTo>
                    <a:pt x="120861" y="702041"/>
                  </a:lnTo>
                  <a:lnTo>
                    <a:pt x="154890" y="731383"/>
                  </a:lnTo>
                  <a:lnTo>
                    <a:pt x="192338" y="756731"/>
                  </a:lnTo>
                  <a:lnTo>
                    <a:pt x="232950" y="777804"/>
                  </a:lnTo>
                  <a:lnTo>
                    <a:pt x="276469" y="794321"/>
                  </a:lnTo>
                  <a:lnTo>
                    <a:pt x="322640" y="805999"/>
                  </a:lnTo>
                  <a:lnTo>
                    <a:pt x="371207" y="812557"/>
                  </a:lnTo>
                  <a:lnTo>
                    <a:pt x="421913" y="813714"/>
                  </a:lnTo>
                  <a:lnTo>
                    <a:pt x="466078" y="809846"/>
                  </a:lnTo>
                  <a:lnTo>
                    <a:pt x="509260" y="801213"/>
                  </a:lnTo>
                  <a:lnTo>
                    <a:pt x="551076" y="788041"/>
                  </a:lnTo>
                  <a:lnTo>
                    <a:pt x="591143" y="770558"/>
                  </a:lnTo>
                  <a:lnTo>
                    <a:pt x="629077" y="748989"/>
                  </a:lnTo>
                  <a:lnTo>
                    <a:pt x="664495" y="723562"/>
                  </a:lnTo>
                  <a:lnTo>
                    <a:pt x="697014" y="694502"/>
                  </a:lnTo>
                  <a:lnTo>
                    <a:pt x="717648" y="671590"/>
                  </a:lnTo>
                  <a:lnTo>
                    <a:pt x="372929" y="671590"/>
                  </a:lnTo>
                  <a:lnTo>
                    <a:pt x="342977" y="667208"/>
                  </a:lnTo>
                  <a:lnTo>
                    <a:pt x="312401" y="643851"/>
                  </a:lnTo>
                  <a:lnTo>
                    <a:pt x="281149" y="608199"/>
                  </a:lnTo>
                  <a:lnTo>
                    <a:pt x="251152" y="571380"/>
                  </a:lnTo>
                  <a:lnTo>
                    <a:pt x="222093" y="533764"/>
                  </a:lnTo>
                  <a:lnTo>
                    <a:pt x="193656" y="495719"/>
                  </a:lnTo>
                  <a:lnTo>
                    <a:pt x="180480" y="447632"/>
                  </a:lnTo>
                  <a:lnTo>
                    <a:pt x="187634" y="425037"/>
                  </a:lnTo>
                  <a:lnTo>
                    <a:pt x="202737" y="406755"/>
                  </a:lnTo>
                  <a:lnTo>
                    <a:pt x="226678" y="391917"/>
                  </a:lnTo>
                  <a:lnTo>
                    <a:pt x="249889" y="387426"/>
                  </a:lnTo>
                  <a:lnTo>
                    <a:pt x="392050" y="387426"/>
                  </a:lnTo>
                  <a:lnTo>
                    <a:pt x="407017" y="358101"/>
                  </a:lnTo>
                  <a:lnTo>
                    <a:pt x="457435" y="259717"/>
                  </a:lnTo>
                  <a:lnTo>
                    <a:pt x="478911" y="218160"/>
                  </a:lnTo>
                  <a:lnTo>
                    <a:pt x="504476" y="182181"/>
                  </a:lnTo>
                  <a:lnTo>
                    <a:pt x="542493" y="164393"/>
                  </a:lnTo>
                  <a:lnTo>
                    <a:pt x="736991" y="164393"/>
                  </a:lnTo>
                  <a:lnTo>
                    <a:pt x="724003" y="146300"/>
                  </a:lnTo>
                  <a:lnTo>
                    <a:pt x="693993" y="113480"/>
                  </a:lnTo>
                  <a:lnTo>
                    <a:pt x="660313" y="84364"/>
                  </a:lnTo>
                  <a:lnTo>
                    <a:pt x="623241" y="59176"/>
                  </a:lnTo>
                  <a:lnTo>
                    <a:pt x="583058" y="38139"/>
                  </a:lnTo>
                  <a:lnTo>
                    <a:pt x="540046" y="21479"/>
                  </a:lnTo>
                  <a:lnTo>
                    <a:pt x="494483" y="9420"/>
                  </a:lnTo>
                  <a:lnTo>
                    <a:pt x="446652" y="2185"/>
                  </a:lnTo>
                  <a:lnTo>
                    <a:pt x="396831" y="0"/>
                  </a:lnTo>
                  <a:close/>
                </a:path>
                <a:path w="811529" h="814070">
                  <a:moveTo>
                    <a:pt x="736991" y="164393"/>
                  </a:moveTo>
                  <a:lnTo>
                    <a:pt x="542493" y="164393"/>
                  </a:lnTo>
                  <a:lnTo>
                    <a:pt x="563433" y="166174"/>
                  </a:lnTo>
                  <a:lnTo>
                    <a:pt x="583140" y="174980"/>
                  </a:lnTo>
                  <a:lnTo>
                    <a:pt x="600045" y="190613"/>
                  </a:lnTo>
                  <a:lnTo>
                    <a:pt x="610722" y="210015"/>
                  </a:lnTo>
                  <a:lnTo>
                    <a:pt x="614063" y="231228"/>
                  </a:lnTo>
                  <a:lnTo>
                    <a:pt x="608959" y="252298"/>
                  </a:lnTo>
                  <a:lnTo>
                    <a:pt x="586635" y="298913"/>
                  </a:lnTo>
                  <a:lnTo>
                    <a:pt x="564148" y="345449"/>
                  </a:lnTo>
                  <a:lnTo>
                    <a:pt x="541534" y="391923"/>
                  </a:lnTo>
                  <a:lnTo>
                    <a:pt x="473272" y="531139"/>
                  </a:lnTo>
                  <a:lnTo>
                    <a:pt x="449078" y="579124"/>
                  </a:lnTo>
                  <a:lnTo>
                    <a:pt x="424123" y="626719"/>
                  </a:lnTo>
                  <a:lnTo>
                    <a:pt x="400548" y="657819"/>
                  </a:lnTo>
                  <a:lnTo>
                    <a:pt x="372929" y="671590"/>
                  </a:lnTo>
                  <a:lnTo>
                    <a:pt x="717648" y="671590"/>
                  </a:lnTo>
                  <a:lnTo>
                    <a:pt x="751820" y="626394"/>
                  </a:lnTo>
                  <a:lnTo>
                    <a:pt x="773340" y="587799"/>
                  </a:lnTo>
                  <a:lnTo>
                    <a:pt x="790427" y="546478"/>
                  </a:lnTo>
                  <a:lnTo>
                    <a:pt x="802698" y="502659"/>
                  </a:lnTo>
                  <a:lnTo>
                    <a:pt x="809769" y="456568"/>
                  </a:lnTo>
                  <a:lnTo>
                    <a:pt x="811193" y="410502"/>
                  </a:lnTo>
                  <a:lnTo>
                    <a:pt x="811187" y="406755"/>
                  </a:lnTo>
                  <a:lnTo>
                    <a:pt x="809164" y="358101"/>
                  </a:lnTo>
                  <a:lnTo>
                    <a:pt x="801718" y="310128"/>
                  </a:lnTo>
                  <a:lnTo>
                    <a:pt x="789198" y="264737"/>
                  </a:lnTo>
                  <a:lnTo>
                    <a:pt x="771885" y="222152"/>
                  </a:lnTo>
                  <a:lnTo>
                    <a:pt x="750060" y="182599"/>
                  </a:lnTo>
                  <a:lnTo>
                    <a:pt x="736991" y="164393"/>
                  </a:lnTo>
                  <a:close/>
                </a:path>
                <a:path w="811529" h="814070">
                  <a:moveTo>
                    <a:pt x="392050" y="387426"/>
                  </a:moveTo>
                  <a:lnTo>
                    <a:pt x="249889" y="387426"/>
                  </a:lnTo>
                  <a:lnTo>
                    <a:pt x="272856" y="393536"/>
                  </a:lnTo>
                  <a:lnTo>
                    <a:pt x="296069" y="410502"/>
                  </a:lnTo>
                  <a:lnTo>
                    <a:pt x="309811" y="424485"/>
                  </a:lnTo>
                  <a:lnTo>
                    <a:pt x="323055" y="439229"/>
                  </a:lnTo>
                  <a:lnTo>
                    <a:pt x="336258" y="454496"/>
                  </a:lnTo>
                  <a:lnTo>
                    <a:pt x="349879" y="470052"/>
                  </a:lnTo>
                  <a:lnTo>
                    <a:pt x="392050" y="387426"/>
                  </a:lnTo>
                  <a:close/>
                </a:path>
              </a:pathLst>
            </a:custGeom>
            <a:solidFill>
              <a:srgbClr val="F58220"/>
            </a:solidFill>
          </p:spPr>
          <p:txBody>
            <a:bodyPr wrap="square" lIns="0" tIns="0" rIns="0" bIns="0" rtlCol="0"/>
            <a:lstStyle/>
            <a:p>
              <a:endParaRPr dirty="0"/>
            </a:p>
          </p:txBody>
        </p:sp>
        <p:sp>
          <p:nvSpPr>
            <p:cNvPr id="22" name="object 22"/>
            <p:cNvSpPr/>
            <p:nvPr/>
          </p:nvSpPr>
          <p:spPr>
            <a:xfrm>
              <a:off x="9339766" y="3269468"/>
              <a:ext cx="257810" cy="255270"/>
            </a:xfrm>
            <a:custGeom>
              <a:avLst/>
              <a:gdLst/>
              <a:ahLst/>
              <a:cxnLst/>
              <a:rect l="l" t="t" r="r" b="b"/>
              <a:pathLst>
                <a:path w="257809" h="255270">
                  <a:moveTo>
                    <a:pt x="98163" y="0"/>
                  </a:moveTo>
                  <a:lnTo>
                    <a:pt x="0" y="54"/>
                  </a:lnTo>
                  <a:lnTo>
                    <a:pt x="2" y="144027"/>
                  </a:lnTo>
                  <a:lnTo>
                    <a:pt x="225" y="180393"/>
                  </a:lnTo>
                  <a:lnTo>
                    <a:pt x="901" y="237900"/>
                  </a:lnTo>
                  <a:lnTo>
                    <a:pt x="128787" y="255115"/>
                  </a:lnTo>
                  <a:lnTo>
                    <a:pt x="182738" y="254841"/>
                  </a:lnTo>
                  <a:lnTo>
                    <a:pt x="236677" y="254016"/>
                  </a:lnTo>
                  <a:lnTo>
                    <a:pt x="257258" y="194555"/>
                  </a:lnTo>
                  <a:lnTo>
                    <a:pt x="131622" y="194555"/>
                  </a:lnTo>
                  <a:lnTo>
                    <a:pt x="88449" y="193483"/>
                  </a:lnTo>
                  <a:lnTo>
                    <a:pt x="66270" y="185981"/>
                  </a:lnTo>
                  <a:lnTo>
                    <a:pt x="58076" y="165617"/>
                  </a:lnTo>
                  <a:lnTo>
                    <a:pt x="56857" y="125962"/>
                  </a:lnTo>
                  <a:lnTo>
                    <a:pt x="57903" y="89089"/>
                  </a:lnTo>
                  <a:lnTo>
                    <a:pt x="65509" y="70150"/>
                  </a:lnTo>
                  <a:lnTo>
                    <a:pt x="86207" y="63163"/>
                  </a:lnTo>
                  <a:lnTo>
                    <a:pt x="126530" y="62145"/>
                  </a:lnTo>
                  <a:lnTo>
                    <a:pt x="257346" y="62145"/>
                  </a:lnTo>
                  <a:lnTo>
                    <a:pt x="256730" y="12297"/>
                  </a:lnTo>
                  <a:lnTo>
                    <a:pt x="246849" y="931"/>
                  </a:lnTo>
                  <a:lnTo>
                    <a:pt x="98163" y="0"/>
                  </a:lnTo>
                  <a:close/>
                </a:path>
                <a:path w="257809" h="255270">
                  <a:moveTo>
                    <a:pt x="257346" y="62145"/>
                  </a:moveTo>
                  <a:lnTo>
                    <a:pt x="126530" y="62145"/>
                  </a:lnTo>
                  <a:lnTo>
                    <a:pt x="166845" y="63215"/>
                  </a:lnTo>
                  <a:lnTo>
                    <a:pt x="187545" y="70854"/>
                  </a:lnTo>
                  <a:lnTo>
                    <a:pt x="195165" y="91613"/>
                  </a:lnTo>
                  <a:lnTo>
                    <a:pt x="196240" y="132045"/>
                  </a:lnTo>
                  <a:lnTo>
                    <a:pt x="195223" y="168184"/>
                  </a:lnTo>
                  <a:lnTo>
                    <a:pt x="188153" y="186741"/>
                  </a:lnTo>
                  <a:lnTo>
                    <a:pt x="168972" y="193578"/>
                  </a:lnTo>
                  <a:lnTo>
                    <a:pt x="131622" y="194555"/>
                  </a:lnTo>
                  <a:lnTo>
                    <a:pt x="257258" y="194555"/>
                  </a:lnTo>
                  <a:lnTo>
                    <a:pt x="257469" y="180393"/>
                  </a:lnTo>
                  <a:lnTo>
                    <a:pt x="257712" y="125962"/>
                  </a:lnTo>
                  <a:lnTo>
                    <a:pt x="257474" y="72491"/>
                  </a:lnTo>
                  <a:lnTo>
                    <a:pt x="257346" y="62145"/>
                  </a:lnTo>
                  <a:close/>
                </a:path>
              </a:pathLst>
            </a:custGeom>
            <a:solidFill>
              <a:srgbClr val="939598"/>
            </a:solidFill>
          </p:spPr>
          <p:txBody>
            <a:bodyPr wrap="square" lIns="0" tIns="0" rIns="0" bIns="0" rtlCol="0"/>
            <a:lstStyle/>
            <a:p>
              <a:endParaRPr dirty="0"/>
            </a:p>
          </p:txBody>
        </p:sp>
        <p:sp>
          <p:nvSpPr>
            <p:cNvPr id="23" name="object 23"/>
            <p:cNvSpPr/>
            <p:nvPr/>
          </p:nvSpPr>
          <p:spPr>
            <a:xfrm>
              <a:off x="9339117" y="3582770"/>
              <a:ext cx="259079" cy="254635"/>
            </a:xfrm>
            <a:custGeom>
              <a:avLst/>
              <a:gdLst/>
              <a:ahLst/>
              <a:cxnLst/>
              <a:rect l="l" t="t" r="r" b="b"/>
              <a:pathLst>
                <a:path w="259079" h="254635">
                  <a:moveTo>
                    <a:pt x="26593" y="0"/>
                  </a:moveTo>
                  <a:lnTo>
                    <a:pt x="14676" y="855"/>
                  </a:lnTo>
                  <a:lnTo>
                    <a:pt x="6334" y="4713"/>
                  </a:lnTo>
                  <a:lnTo>
                    <a:pt x="1472" y="12421"/>
                  </a:lnTo>
                  <a:lnTo>
                    <a:pt x="0" y="24828"/>
                  </a:lnTo>
                  <a:lnTo>
                    <a:pt x="390" y="69251"/>
                  </a:lnTo>
                  <a:lnTo>
                    <a:pt x="495" y="165198"/>
                  </a:lnTo>
                  <a:lnTo>
                    <a:pt x="368" y="193433"/>
                  </a:lnTo>
                  <a:lnTo>
                    <a:pt x="126" y="230695"/>
                  </a:lnTo>
                  <a:lnTo>
                    <a:pt x="1400" y="241959"/>
                  </a:lnTo>
                  <a:lnTo>
                    <a:pt x="5664" y="249329"/>
                  </a:lnTo>
                  <a:lnTo>
                    <a:pt x="13242" y="253323"/>
                  </a:lnTo>
                  <a:lnTo>
                    <a:pt x="24460" y="254457"/>
                  </a:lnTo>
                  <a:lnTo>
                    <a:pt x="237742" y="253928"/>
                  </a:lnTo>
                  <a:lnTo>
                    <a:pt x="245737" y="253006"/>
                  </a:lnTo>
                  <a:lnTo>
                    <a:pt x="253498" y="248291"/>
                  </a:lnTo>
                  <a:lnTo>
                    <a:pt x="257535" y="240042"/>
                  </a:lnTo>
                  <a:lnTo>
                    <a:pt x="258610" y="228028"/>
                  </a:lnTo>
                  <a:lnTo>
                    <a:pt x="258300" y="193433"/>
                  </a:lnTo>
                  <a:lnTo>
                    <a:pt x="127101" y="193433"/>
                  </a:lnTo>
                  <a:lnTo>
                    <a:pt x="86845" y="192387"/>
                  </a:lnTo>
                  <a:lnTo>
                    <a:pt x="66178" y="185067"/>
                  </a:lnTo>
                  <a:lnTo>
                    <a:pt x="58576" y="165198"/>
                  </a:lnTo>
                  <a:lnTo>
                    <a:pt x="57552" y="127762"/>
                  </a:lnTo>
                  <a:lnTo>
                    <a:pt x="57597" y="123926"/>
                  </a:lnTo>
                  <a:lnTo>
                    <a:pt x="58668" y="88876"/>
                  </a:lnTo>
                  <a:lnTo>
                    <a:pt x="66525" y="69554"/>
                  </a:lnTo>
                  <a:lnTo>
                    <a:pt x="87818" y="62439"/>
                  </a:lnTo>
                  <a:lnTo>
                    <a:pt x="129273" y="61429"/>
                  </a:lnTo>
                  <a:lnTo>
                    <a:pt x="258261" y="61429"/>
                  </a:lnTo>
                  <a:lnTo>
                    <a:pt x="258610" y="25336"/>
                  </a:lnTo>
                  <a:lnTo>
                    <a:pt x="257263" y="12942"/>
                  </a:lnTo>
                  <a:lnTo>
                    <a:pt x="252639" y="5108"/>
                  </a:lnTo>
                  <a:lnTo>
                    <a:pt x="244460" y="1108"/>
                  </a:lnTo>
                  <a:lnTo>
                    <a:pt x="239605" y="747"/>
                  </a:lnTo>
                  <a:lnTo>
                    <a:pt x="181784" y="747"/>
                  </a:lnTo>
                  <a:lnTo>
                    <a:pt x="131102" y="508"/>
                  </a:lnTo>
                  <a:lnTo>
                    <a:pt x="78838" y="476"/>
                  </a:lnTo>
                  <a:lnTo>
                    <a:pt x="52710" y="427"/>
                  </a:lnTo>
                  <a:lnTo>
                    <a:pt x="26593" y="0"/>
                  </a:lnTo>
                  <a:close/>
                </a:path>
                <a:path w="259079" h="254635">
                  <a:moveTo>
                    <a:pt x="237742" y="253928"/>
                  </a:moveTo>
                  <a:lnTo>
                    <a:pt x="128974" y="253928"/>
                  </a:lnTo>
                  <a:lnTo>
                    <a:pt x="233489" y="254419"/>
                  </a:lnTo>
                  <a:lnTo>
                    <a:pt x="237742" y="253928"/>
                  </a:lnTo>
                  <a:close/>
                </a:path>
                <a:path w="259079" h="254635">
                  <a:moveTo>
                    <a:pt x="258261" y="61429"/>
                  </a:moveTo>
                  <a:lnTo>
                    <a:pt x="129273" y="61429"/>
                  </a:lnTo>
                  <a:lnTo>
                    <a:pt x="168377" y="62413"/>
                  </a:lnTo>
                  <a:lnTo>
                    <a:pt x="188458" y="69251"/>
                  </a:lnTo>
                  <a:lnTo>
                    <a:pt x="195856" y="87802"/>
                  </a:lnTo>
                  <a:lnTo>
                    <a:pt x="196913" y="123926"/>
                  </a:lnTo>
                  <a:lnTo>
                    <a:pt x="195822" y="164103"/>
                  </a:lnTo>
                  <a:lnTo>
                    <a:pt x="188187" y="184735"/>
                  </a:lnTo>
                  <a:lnTo>
                    <a:pt x="167461" y="192340"/>
                  </a:lnTo>
                  <a:lnTo>
                    <a:pt x="127101" y="193433"/>
                  </a:lnTo>
                  <a:lnTo>
                    <a:pt x="258300" y="193433"/>
                  </a:lnTo>
                  <a:lnTo>
                    <a:pt x="258222" y="184735"/>
                  </a:lnTo>
                  <a:lnTo>
                    <a:pt x="258110" y="164103"/>
                  </a:lnTo>
                  <a:lnTo>
                    <a:pt x="257985" y="127762"/>
                  </a:lnTo>
                  <a:lnTo>
                    <a:pt x="258088" y="87802"/>
                  </a:lnTo>
                  <a:lnTo>
                    <a:pt x="258185" y="69251"/>
                  </a:lnTo>
                  <a:lnTo>
                    <a:pt x="258261" y="61429"/>
                  </a:lnTo>
                  <a:close/>
                </a:path>
                <a:path w="259079" h="254635">
                  <a:moveTo>
                    <a:pt x="232448" y="215"/>
                  </a:moveTo>
                  <a:lnTo>
                    <a:pt x="207122" y="695"/>
                  </a:lnTo>
                  <a:lnTo>
                    <a:pt x="181784" y="747"/>
                  </a:lnTo>
                  <a:lnTo>
                    <a:pt x="239605" y="747"/>
                  </a:lnTo>
                  <a:lnTo>
                    <a:pt x="232448" y="215"/>
                  </a:lnTo>
                  <a:close/>
                </a:path>
                <a:path w="259079" h="254635">
                  <a:moveTo>
                    <a:pt x="131102" y="266"/>
                  </a:moveTo>
                  <a:lnTo>
                    <a:pt x="78838" y="476"/>
                  </a:lnTo>
                  <a:lnTo>
                    <a:pt x="131102" y="476"/>
                  </a:lnTo>
                  <a:lnTo>
                    <a:pt x="131102" y="266"/>
                  </a:lnTo>
                  <a:close/>
                </a:path>
              </a:pathLst>
            </a:custGeom>
            <a:solidFill>
              <a:srgbClr val="939598"/>
            </a:solidFill>
          </p:spPr>
          <p:txBody>
            <a:bodyPr wrap="square" lIns="0" tIns="0" rIns="0" bIns="0" rtlCol="0"/>
            <a:lstStyle/>
            <a:p>
              <a:endParaRPr dirty="0"/>
            </a:p>
          </p:txBody>
        </p:sp>
        <p:sp>
          <p:nvSpPr>
            <p:cNvPr id="24" name="object 24"/>
            <p:cNvSpPr/>
            <p:nvPr/>
          </p:nvSpPr>
          <p:spPr>
            <a:xfrm>
              <a:off x="9339920" y="2961861"/>
              <a:ext cx="257810" cy="255904"/>
            </a:xfrm>
            <a:custGeom>
              <a:avLst/>
              <a:gdLst/>
              <a:ahLst/>
              <a:cxnLst/>
              <a:rect l="l" t="t" r="r" b="b"/>
              <a:pathLst>
                <a:path w="257809" h="255905">
                  <a:moveTo>
                    <a:pt x="238615" y="255047"/>
                  </a:moveTo>
                  <a:lnTo>
                    <a:pt x="179920" y="255047"/>
                  </a:lnTo>
                  <a:lnTo>
                    <a:pt x="206098" y="255106"/>
                  </a:lnTo>
                  <a:lnTo>
                    <a:pt x="232257" y="255650"/>
                  </a:lnTo>
                  <a:lnTo>
                    <a:pt x="238615" y="255047"/>
                  </a:lnTo>
                  <a:close/>
                </a:path>
                <a:path w="257809" h="255905">
                  <a:moveTo>
                    <a:pt x="244637" y="254469"/>
                  </a:moveTo>
                  <a:lnTo>
                    <a:pt x="75174" y="254469"/>
                  </a:lnTo>
                  <a:lnTo>
                    <a:pt x="127546" y="254647"/>
                  </a:lnTo>
                  <a:lnTo>
                    <a:pt x="127546" y="255320"/>
                  </a:lnTo>
                  <a:lnTo>
                    <a:pt x="238615" y="255047"/>
                  </a:lnTo>
                  <a:lnTo>
                    <a:pt x="244637" y="254469"/>
                  </a:lnTo>
                  <a:close/>
                </a:path>
                <a:path w="257809" h="255905">
                  <a:moveTo>
                    <a:pt x="25146" y="76"/>
                  </a:moveTo>
                  <a:lnTo>
                    <a:pt x="14116" y="1084"/>
                  </a:lnTo>
                  <a:lnTo>
                    <a:pt x="6219" y="4786"/>
                  </a:lnTo>
                  <a:lnTo>
                    <a:pt x="1500" y="11972"/>
                  </a:lnTo>
                  <a:lnTo>
                    <a:pt x="0" y="23431"/>
                  </a:lnTo>
                  <a:lnTo>
                    <a:pt x="268" y="69570"/>
                  </a:lnTo>
                  <a:lnTo>
                    <a:pt x="383" y="132267"/>
                  </a:lnTo>
                  <a:lnTo>
                    <a:pt x="256" y="190614"/>
                  </a:lnTo>
                  <a:lnTo>
                    <a:pt x="76" y="232892"/>
                  </a:lnTo>
                  <a:lnTo>
                    <a:pt x="1299" y="243257"/>
                  </a:lnTo>
                  <a:lnTo>
                    <a:pt x="5300" y="250145"/>
                  </a:lnTo>
                  <a:lnTo>
                    <a:pt x="12375" y="253909"/>
                  </a:lnTo>
                  <a:lnTo>
                    <a:pt x="22821" y="254901"/>
                  </a:lnTo>
                  <a:lnTo>
                    <a:pt x="48993" y="254519"/>
                  </a:lnTo>
                  <a:lnTo>
                    <a:pt x="244637" y="254469"/>
                  </a:lnTo>
                  <a:lnTo>
                    <a:pt x="252445" y="249835"/>
                  </a:lnTo>
                  <a:lnTo>
                    <a:pt x="256498" y="241558"/>
                  </a:lnTo>
                  <a:lnTo>
                    <a:pt x="257556" y="229476"/>
                  </a:lnTo>
                  <a:lnTo>
                    <a:pt x="257174" y="190614"/>
                  </a:lnTo>
                  <a:lnTo>
                    <a:pt x="56667" y="190614"/>
                  </a:lnTo>
                  <a:lnTo>
                    <a:pt x="56570" y="127925"/>
                  </a:lnTo>
                  <a:lnTo>
                    <a:pt x="57467" y="74282"/>
                  </a:lnTo>
                  <a:lnTo>
                    <a:pt x="104028" y="60754"/>
                  </a:lnTo>
                  <a:lnTo>
                    <a:pt x="256970" y="60601"/>
                  </a:lnTo>
                  <a:lnTo>
                    <a:pt x="257187" y="26365"/>
                  </a:lnTo>
                  <a:lnTo>
                    <a:pt x="255928" y="14192"/>
                  </a:lnTo>
                  <a:lnTo>
                    <a:pt x="251548" y="5986"/>
                  </a:lnTo>
                  <a:lnTo>
                    <a:pt x="243550" y="1378"/>
                  </a:lnTo>
                  <a:lnTo>
                    <a:pt x="235201" y="428"/>
                  </a:lnTo>
                  <a:lnTo>
                    <a:pt x="128289" y="428"/>
                  </a:lnTo>
                  <a:lnTo>
                    <a:pt x="25146" y="76"/>
                  </a:lnTo>
                  <a:close/>
                </a:path>
                <a:path w="257809" h="255905">
                  <a:moveTo>
                    <a:pt x="256970" y="60601"/>
                  </a:moveTo>
                  <a:lnTo>
                    <a:pt x="133537" y="60601"/>
                  </a:lnTo>
                  <a:lnTo>
                    <a:pt x="194297" y="60744"/>
                  </a:lnTo>
                  <a:lnTo>
                    <a:pt x="194297" y="190614"/>
                  </a:lnTo>
                  <a:lnTo>
                    <a:pt x="257174" y="190614"/>
                  </a:lnTo>
                  <a:lnTo>
                    <a:pt x="257057" y="178703"/>
                  </a:lnTo>
                  <a:lnTo>
                    <a:pt x="256844" y="132267"/>
                  </a:lnTo>
                  <a:lnTo>
                    <a:pt x="256970" y="60601"/>
                  </a:lnTo>
                  <a:close/>
                </a:path>
                <a:path w="257809" h="255905">
                  <a:moveTo>
                    <a:pt x="231432" y="0"/>
                  </a:moveTo>
                  <a:lnTo>
                    <a:pt x="128289" y="428"/>
                  </a:lnTo>
                  <a:lnTo>
                    <a:pt x="235201" y="428"/>
                  </a:lnTo>
                  <a:lnTo>
                    <a:pt x="231432" y="0"/>
                  </a:lnTo>
                  <a:close/>
                </a:path>
              </a:pathLst>
            </a:custGeom>
            <a:solidFill>
              <a:srgbClr val="939598"/>
            </a:solidFill>
          </p:spPr>
          <p:txBody>
            <a:bodyPr wrap="square" lIns="0" tIns="0" rIns="0" bIns="0" rtlCol="0"/>
            <a:lstStyle/>
            <a:p>
              <a:endParaRPr dirty="0"/>
            </a:p>
          </p:txBody>
        </p:sp>
      </p:grpSp>
      <p:sp>
        <p:nvSpPr>
          <p:cNvPr id="25" name="object 25"/>
          <p:cNvSpPr/>
          <p:nvPr/>
        </p:nvSpPr>
        <p:spPr>
          <a:xfrm>
            <a:off x="4262199" y="2082800"/>
            <a:ext cx="0" cy="2870200"/>
          </a:xfrm>
          <a:custGeom>
            <a:avLst/>
            <a:gdLst/>
            <a:ahLst/>
            <a:cxnLst/>
            <a:rect l="l" t="t" r="r" b="b"/>
            <a:pathLst>
              <a:path h="2870200">
                <a:moveTo>
                  <a:pt x="0" y="0"/>
                </a:moveTo>
                <a:lnTo>
                  <a:pt x="0" y="2870200"/>
                </a:lnTo>
              </a:path>
            </a:pathLst>
          </a:custGeom>
          <a:ln w="12700">
            <a:solidFill>
              <a:srgbClr val="939598"/>
            </a:solidFill>
          </a:ln>
        </p:spPr>
        <p:txBody>
          <a:bodyPr wrap="square" lIns="0" tIns="0" rIns="0" bIns="0" rtlCol="0"/>
          <a:lstStyle/>
          <a:p>
            <a:endParaRPr dirty="0"/>
          </a:p>
        </p:txBody>
      </p:sp>
      <p:sp>
        <p:nvSpPr>
          <p:cNvPr id="26" name="object 26"/>
          <p:cNvSpPr/>
          <p:nvPr/>
        </p:nvSpPr>
        <p:spPr>
          <a:xfrm>
            <a:off x="7919200" y="2082800"/>
            <a:ext cx="0" cy="2870200"/>
          </a:xfrm>
          <a:custGeom>
            <a:avLst/>
            <a:gdLst/>
            <a:ahLst/>
            <a:cxnLst/>
            <a:rect l="l" t="t" r="r" b="b"/>
            <a:pathLst>
              <a:path h="2870200">
                <a:moveTo>
                  <a:pt x="0" y="0"/>
                </a:moveTo>
                <a:lnTo>
                  <a:pt x="0" y="2870200"/>
                </a:lnTo>
              </a:path>
            </a:pathLst>
          </a:custGeom>
          <a:ln w="12700">
            <a:solidFill>
              <a:srgbClr val="939598"/>
            </a:solidFill>
          </a:ln>
        </p:spPr>
        <p:txBody>
          <a:bodyPr wrap="square" lIns="0" tIns="0" rIns="0" bIns="0" rtlCol="0"/>
          <a:lstStyle/>
          <a:p>
            <a:endParaRPr dirty="0"/>
          </a:p>
        </p:txBody>
      </p:sp>
      <p:sp>
        <p:nvSpPr>
          <p:cNvPr id="30" name="Slide Number Placeholder 29"/>
          <p:cNvSpPr>
            <a:spLocks noGrp="1"/>
          </p:cNvSpPr>
          <p:nvPr>
            <p:ph type="sldNum" sz="quarter" idx="7"/>
          </p:nvPr>
        </p:nvSpPr>
        <p:spPr/>
        <p:txBody>
          <a:bodyPr/>
          <a:lstStyle/>
          <a:p>
            <a:fld id="{B6F15528-21DE-4FAA-801E-634DDDAF4B2B}"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40</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400" b="1" dirty="0">
                <a:solidFill>
                  <a:schemeClr val="bg1">
                    <a:lumMod val="50000"/>
                  </a:schemeClr>
                </a:solidFill>
                <a:latin typeface="Arial" panose="020B0604020202020204" pitchFamily="34" charset="0"/>
                <a:cs typeface="Arial" panose="020B0604020202020204" pitchFamily="34" charset="0"/>
              </a:rPr>
              <a:t>EMPLOYMENT &amp; VACANCIES</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sp>
        <p:nvSpPr>
          <p:cNvPr id="6" name="TextBox 5"/>
          <p:cNvSpPr txBox="1"/>
          <p:nvPr/>
        </p:nvSpPr>
        <p:spPr>
          <a:xfrm>
            <a:off x="3891157" y="998214"/>
            <a:ext cx="3271088" cy="369332"/>
          </a:xfrm>
          <a:prstGeom prst="rect">
            <a:avLst/>
          </a:prstGeom>
          <a:noFill/>
        </p:spPr>
        <p:txBody>
          <a:bodyPr wrap="none" rtlCol="0">
            <a:spAutoFit/>
          </a:bodyPr>
          <a:lstStyle/>
          <a:p>
            <a:pPr algn="ctr"/>
            <a:r>
              <a:rPr lang="en-IN" b="1" dirty="0">
                <a:latin typeface="Arial" panose="020B0604020202020204" pitchFamily="34" charset="0"/>
                <a:cs typeface="Arial" panose="020B0604020202020204" pitchFamily="34" charset="0"/>
              </a:rPr>
              <a:t>FILLED POSTS BY GENDER</a:t>
            </a:r>
          </a:p>
        </p:txBody>
      </p:sp>
      <p:pic>
        <p:nvPicPr>
          <p:cNvPr id="1026" name="Picture 2" descr="https://www.womenofgrace.com/blog/wp-content/uploads/2013/08/male-female-logo.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52844"/>
          <a:stretch/>
        </p:blipFill>
        <p:spPr bwMode="auto">
          <a:xfrm flipH="1">
            <a:off x="3067939" y="1545119"/>
            <a:ext cx="1221475" cy="1949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womenofgrace.com/blog/wp-content/uploads/2013/08/male-female-logo.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51618"/>
          <a:stretch/>
        </p:blipFill>
        <p:spPr bwMode="auto">
          <a:xfrm>
            <a:off x="6772665" y="1452647"/>
            <a:ext cx="1273323" cy="188704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4468305" y="2492296"/>
            <a:ext cx="2130458" cy="0"/>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0" name="Rounded Rectangle 9"/>
          <p:cNvSpPr/>
          <p:nvPr/>
        </p:nvSpPr>
        <p:spPr>
          <a:xfrm>
            <a:off x="5132894" y="2204336"/>
            <a:ext cx="801279" cy="58446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ZA" dirty="0">
                <a:solidFill>
                  <a:srgbClr val="FF0000"/>
                </a:solidFill>
              </a:rPr>
              <a:t>386</a:t>
            </a:r>
          </a:p>
        </p:txBody>
      </p:sp>
      <p:sp>
        <p:nvSpPr>
          <p:cNvPr id="13" name="TextBox 12"/>
          <p:cNvSpPr txBox="1"/>
          <p:nvPr/>
        </p:nvSpPr>
        <p:spPr>
          <a:xfrm>
            <a:off x="4030716" y="3520920"/>
            <a:ext cx="2937664" cy="369332"/>
          </a:xfrm>
          <a:prstGeom prst="rect">
            <a:avLst/>
          </a:prstGeom>
          <a:noFill/>
        </p:spPr>
        <p:txBody>
          <a:bodyPr wrap="none" rtlCol="0">
            <a:spAutoFit/>
          </a:bodyPr>
          <a:lstStyle/>
          <a:p>
            <a:pPr algn="ctr"/>
            <a:r>
              <a:rPr lang="en-IN" b="1" dirty="0">
                <a:latin typeface="Arial" panose="020B0604020202020204" pitchFamily="34" charset="0"/>
                <a:cs typeface="Arial" panose="020B0604020202020204" pitchFamily="34" charset="0"/>
              </a:rPr>
              <a:t>FILLED POSTS BY RACE</a:t>
            </a:r>
          </a:p>
        </p:txBody>
      </p:sp>
      <p:graphicFrame>
        <p:nvGraphicFramePr>
          <p:cNvPr id="11" name="Table 10"/>
          <p:cNvGraphicFramePr>
            <a:graphicFrameLocks noGrp="1"/>
          </p:cNvGraphicFramePr>
          <p:nvPr/>
        </p:nvGraphicFramePr>
        <p:xfrm>
          <a:off x="2281726" y="4067825"/>
          <a:ext cx="6528988" cy="1483360"/>
        </p:xfrm>
        <a:graphic>
          <a:graphicData uri="http://schemas.openxmlformats.org/drawingml/2006/table">
            <a:tbl>
              <a:tblPr firstRow="1" bandRow="1">
                <a:tableStyleId>{5C22544A-7EE6-4342-B048-85BDC9FD1C3A}</a:tableStyleId>
              </a:tblPr>
              <a:tblGrid>
                <a:gridCol w="1137022">
                  <a:extLst>
                    <a:ext uri="{9D8B030D-6E8A-4147-A177-3AD203B41FA5}">
                      <a16:colId xmlns:a16="http://schemas.microsoft.com/office/drawing/2014/main" val="908923436"/>
                    </a:ext>
                  </a:extLst>
                </a:gridCol>
                <a:gridCol w="1632927">
                  <a:extLst>
                    <a:ext uri="{9D8B030D-6E8A-4147-A177-3AD203B41FA5}">
                      <a16:colId xmlns:a16="http://schemas.microsoft.com/office/drawing/2014/main" val="367026785"/>
                    </a:ext>
                  </a:extLst>
                </a:gridCol>
                <a:gridCol w="234105">
                  <a:extLst>
                    <a:ext uri="{9D8B030D-6E8A-4147-A177-3AD203B41FA5}">
                      <a16:colId xmlns:a16="http://schemas.microsoft.com/office/drawing/2014/main" val="3469378662"/>
                    </a:ext>
                  </a:extLst>
                </a:gridCol>
                <a:gridCol w="520025">
                  <a:extLst>
                    <a:ext uri="{9D8B030D-6E8A-4147-A177-3AD203B41FA5}">
                      <a16:colId xmlns:a16="http://schemas.microsoft.com/office/drawing/2014/main" val="4085952053"/>
                    </a:ext>
                  </a:extLst>
                </a:gridCol>
                <a:gridCol w="3004909">
                  <a:extLst>
                    <a:ext uri="{9D8B030D-6E8A-4147-A177-3AD203B41FA5}">
                      <a16:colId xmlns:a16="http://schemas.microsoft.com/office/drawing/2014/main" val="100293520"/>
                    </a:ext>
                  </a:extLst>
                </a:gridCol>
              </a:tblGrid>
              <a:tr h="370840">
                <a:tc>
                  <a:txBody>
                    <a:bodyPr/>
                    <a:lstStyle/>
                    <a:p>
                      <a:r>
                        <a:rPr lang="en-ZA" sz="1300" b="1" dirty="0">
                          <a:solidFill>
                            <a:schemeClr val="tx1"/>
                          </a:solidFill>
                          <a:latin typeface="Arial" panose="020B0604020202020204" pitchFamily="34" charset="0"/>
                          <a:cs typeface="Arial" panose="020B0604020202020204" pitchFamily="34" charset="0"/>
                        </a:rPr>
                        <a:t>336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dirty="0">
                          <a:solidFill>
                            <a:schemeClr val="tx1"/>
                          </a:solidFill>
                          <a:latin typeface="Arial" panose="020B0604020202020204" pitchFamily="34" charset="0"/>
                          <a:cs typeface="Arial" panose="020B0604020202020204" pitchFamily="34" charset="0"/>
                        </a:rPr>
                        <a:t>African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9A5A"/>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646866439"/>
                  </a:ext>
                </a:extLst>
              </a:tr>
              <a:tr h="370840">
                <a:tc>
                  <a:txBody>
                    <a:bodyPr/>
                    <a:lstStyle/>
                    <a:p>
                      <a:r>
                        <a:rPr lang="en-ZA" sz="1300" b="1" dirty="0">
                          <a:solidFill>
                            <a:schemeClr val="tx1"/>
                          </a:solidFill>
                          <a:latin typeface="Arial" panose="020B0604020202020204" pitchFamily="34" charset="0"/>
                          <a:cs typeface="Arial" panose="020B0604020202020204" pitchFamily="34" charset="0"/>
                        </a:rPr>
                        <a:t>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b="1" dirty="0">
                          <a:solidFill>
                            <a:schemeClr val="tx1"/>
                          </a:solidFill>
                          <a:latin typeface="Arial" panose="020B0604020202020204" pitchFamily="34" charset="0"/>
                          <a:cs typeface="Arial" panose="020B0604020202020204" pitchFamily="34" charset="0"/>
                        </a:rPr>
                        <a:t>White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ZA"/>
                    </a:p>
                  </a:txBody>
                  <a:tcPr/>
                </a:tc>
                <a:tc>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7587099"/>
                  </a:ext>
                </a:extLst>
              </a:tr>
              <a:tr h="370840">
                <a:tc>
                  <a:txBody>
                    <a:bodyPr/>
                    <a:lstStyle/>
                    <a:p>
                      <a:r>
                        <a:rPr lang="en-ZA" sz="1300" b="1" dirty="0">
                          <a:solidFill>
                            <a:schemeClr val="tx1"/>
                          </a:solidFill>
                          <a:latin typeface="Arial" panose="020B0604020202020204" pitchFamily="34" charset="0"/>
                          <a:cs typeface="Arial" panose="020B0604020202020204" pitchFamily="34" charset="0"/>
                        </a:rPr>
                        <a:t>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dirty="0">
                          <a:solidFill>
                            <a:schemeClr val="tx1"/>
                          </a:solidFill>
                          <a:latin typeface="Arial" panose="020B0604020202020204" pitchFamily="34" charset="0"/>
                          <a:cs typeface="Arial" panose="020B0604020202020204" pitchFamily="34" charset="0"/>
                        </a:rPr>
                        <a:t>Coloured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2">
                  <a:txBody>
                    <a:bodyPr/>
                    <a:lstStyle/>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val="3065994317"/>
                  </a:ext>
                </a:extLst>
              </a:tr>
              <a:tr h="370840">
                <a:tc>
                  <a:txBody>
                    <a:bodyPr/>
                    <a:lstStyle/>
                    <a:p>
                      <a:r>
                        <a:rPr lang="en-ZA" sz="1300" b="1" dirty="0">
                          <a:solidFill>
                            <a:schemeClr val="tx1"/>
                          </a:solidFill>
                          <a:latin typeface="Arial" panose="020B0604020202020204" pitchFamily="34" charset="0"/>
                          <a:cs typeface="Arial" panose="020B0604020202020204" pitchFamily="34" charset="0"/>
                        </a:rPr>
                        <a:t>18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ZA" sz="1300" b="1" dirty="0">
                          <a:solidFill>
                            <a:schemeClr val="tx1"/>
                          </a:solidFill>
                          <a:latin typeface="Arial" panose="020B0604020202020204" pitchFamily="34" charset="0"/>
                          <a:cs typeface="Arial" panose="020B0604020202020204" pitchFamily="34" charset="0"/>
                        </a:rPr>
                        <a:t>Indian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A" sz="13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2">
                  <a:txBody>
                    <a:bodyPr/>
                    <a:lstStyle/>
                    <a:p>
                      <a:endParaRPr lang="en-ZA"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ZA"/>
                    </a:p>
                  </a:txBody>
                  <a:tcPr/>
                </a:tc>
                <a:extLst>
                  <a:ext uri="{0D108BD9-81ED-4DB2-BD59-A6C34878D82A}">
                    <a16:rowId xmlns:a16="http://schemas.microsoft.com/office/drawing/2014/main" val="198347697"/>
                  </a:ext>
                </a:extLst>
              </a:tr>
            </a:tbl>
          </a:graphicData>
        </a:graphic>
      </p:graphicFrame>
      <p:pic>
        <p:nvPicPr>
          <p:cNvPr id="1030" name="Picture 6" descr="Related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34173" y="4472715"/>
            <a:ext cx="2177220" cy="1355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08161" y="2320424"/>
            <a:ext cx="542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solidFill>
                  <a:srgbClr val="FF0000"/>
                </a:solidFill>
              </a:rPr>
              <a:t>228</a:t>
            </a:r>
          </a:p>
        </p:txBody>
      </p:sp>
      <p:sp>
        <p:nvSpPr>
          <p:cNvPr id="14" name="TextBox 13"/>
          <p:cNvSpPr txBox="1"/>
          <p:nvPr/>
        </p:nvSpPr>
        <p:spPr>
          <a:xfrm>
            <a:off x="7046132" y="2307630"/>
            <a:ext cx="54203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ZA" dirty="0">
                <a:solidFill>
                  <a:srgbClr val="FF0000"/>
                </a:solidFill>
              </a:rPr>
              <a:t>158</a:t>
            </a:r>
          </a:p>
        </p:txBody>
      </p:sp>
    </p:spTree>
    <p:extLst>
      <p:ext uri="{BB962C8B-B14F-4D97-AF65-F5344CB8AC3E}">
        <p14:creationId xmlns:p14="http://schemas.microsoft.com/office/powerpoint/2010/main" val="3389822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41</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400" b="1" dirty="0">
                <a:solidFill>
                  <a:schemeClr val="bg1">
                    <a:lumMod val="50000"/>
                  </a:schemeClr>
                </a:solidFill>
                <a:latin typeface="Arial" panose="020B0604020202020204" pitchFamily="34" charset="0"/>
                <a:cs typeface="Arial" panose="020B0604020202020204" pitchFamily="34" charset="0"/>
              </a:rPr>
              <a:t>EMPLOYMENT &amp; VACANCIES</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sp>
        <p:nvSpPr>
          <p:cNvPr id="3" name="Rectangle 2"/>
          <p:cNvSpPr/>
          <p:nvPr/>
        </p:nvSpPr>
        <p:spPr>
          <a:xfrm>
            <a:off x="555475" y="1103470"/>
            <a:ext cx="10989892" cy="254429"/>
          </a:xfrm>
          <a:prstGeom prst="rect">
            <a:avLst/>
          </a:prstGeom>
        </p:spPr>
        <p:txBody>
          <a:bodyPr wrap="square">
            <a:spAutoFit/>
          </a:bodyPr>
          <a:lstStyle/>
          <a:p>
            <a:pPr algn="ctr">
              <a:lnSpc>
                <a:spcPts val="1200"/>
              </a:lnSpc>
              <a:spcAft>
                <a:spcPts val="0"/>
              </a:spcAft>
            </a:pPr>
            <a:r>
              <a:rPr lang="en-ZA" sz="1400" b="1" dirty="0">
                <a:latin typeface="Arial" panose="020B0604020202020204" pitchFamily="34" charset="0"/>
                <a:cs typeface="Arial" panose="020B0604020202020204" pitchFamily="34" charset="0"/>
              </a:rPr>
              <a:t>Vacancies by salary band as on 31 March 2020</a:t>
            </a:r>
            <a:r>
              <a:rPr lang="en-ZA" sz="1400" b="1" dirty="0">
                <a:latin typeface="Arial" panose="020B0604020202020204" pitchFamily="34" charset="0"/>
                <a:ea typeface="Calibri" panose="020F0502020204030204" pitchFamily="34" charset="0"/>
                <a:cs typeface="Arial" panose="020B0604020202020204" pitchFamily="34" charset="0"/>
              </a:rPr>
              <a: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p:cNvSpPr txBox="1"/>
          <p:nvPr/>
        </p:nvSpPr>
        <p:spPr>
          <a:xfrm>
            <a:off x="555475" y="3726529"/>
            <a:ext cx="11049714" cy="307777"/>
          </a:xfrm>
          <a:prstGeom prst="rect">
            <a:avLst/>
          </a:prstGeom>
          <a:noFill/>
        </p:spPr>
        <p:txBody>
          <a:bodyPr wrap="square" rtlCol="0">
            <a:spAutoFit/>
          </a:bodyPr>
          <a:lstStyle/>
          <a:p>
            <a:pPr algn="ctr"/>
            <a:r>
              <a:rPr lang="en-ZA" sz="1400" b="1" dirty="0">
                <a:latin typeface="Arial" panose="020B0604020202020204" pitchFamily="34" charset="0"/>
                <a:cs typeface="Arial" panose="020B0604020202020204" pitchFamily="34" charset="0"/>
              </a:rPr>
              <a:t>Vacancy rate by Programme:</a:t>
            </a:r>
          </a:p>
        </p:txBody>
      </p:sp>
      <p:graphicFrame>
        <p:nvGraphicFramePr>
          <p:cNvPr id="9" name="Chart 8"/>
          <p:cNvGraphicFramePr>
            <a:graphicFrameLocks/>
          </p:cNvGraphicFramePr>
          <p:nvPr/>
        </p:nvGraphicFramePr>
        <p:xfrm>
          <a:off x="555475" y="1369922"/>
          <a:ext cx="11049714" cy="20949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nvGraphicFramePr>
        <p:xfrm>
          <a:off x="683664" y="4037526"/>
          <a:ext cx="10776246" cy="1893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24454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42</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400" b="1" dirty="0">
                <a:solidFill>
                  <a:schemeClr val="bg1">
                    <a:lumMod val="50000"/>
                  </a:schemeClr>
                </a:solidFill>
                <a:latin typeface="Arial" panose="020B0604020202020204" pitchFamily="34" charset="0"/>
                <a:cs typeface="Arial" panose="020B0604020202020204" pitchFamily="34" charset="0"/>
              </a:rPr>
              <a:t>EMPLOYMENT EQUITY &amp; STAFF TURNOVER</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659" y="1703809"/>
            <a:ext cx="746851" cy="631854"/>
          </a:xfrm>
          <a:prstGeom prst="rect">
            <a:avLst/>
          </a:prstGeom>
          <a:solidFill>
            <a:srgbClr val="99FF66"/>
          </a:solidFill>
          <a:ln>
            <a:solidFill>
              <a:schemeClr val="tx1"/>
            </a:solidFill>
          </a:ln>
        </p:spPr>
      </p:pic>
      <p:sp>
        <p:nvSpPr>
          <p:cNvPr id="7" name="Frame 6">
            <a:extLst>
              <a:ext uri="{FF2B5EF4-FFF2-40B4-BE49-F238E27FC236}">
                <a16:creationId xmlns:a16="http://schemas.microsoft.com/office/drawing/2014/main" id="{D7133D12-0D20-44C5-8614-F9E521C40B6C}"/>
              </a:ext>
            </a:extLst>
          </p:cNvPr>
          <p:cNvSpPr/>
          <p:nvPr/>
        </p:nvSpPr>
        <p:spPr>
          <a:xfrm rot="18900000">
            <a:off x="678369" y="1648368"/>
            <a:ext cx="709432" cy="707262"/>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59" y="2682240"/>
            <a:ext cx="749208" cy="748710"/>
          </a:xfrm>
          <a:prstGeom prst="rect">
            <a:avLst/>
          </a:prstGeom>
          <a:solidFill>
            <a:schemeClr val="accent5">
              <a:lumMod val="40000"/>
              <a:lumOff val="60000"/>
            </a:schemeClr>
          </a:solidFill>
        </p:spPr>
      </p:pic>
      <p:sp>
        <p:nvSpPr>
          <p:cNvPr id="9" name="Frame 8">
            <a:extLst>
              <a:ext uri="{FF2B5EF4-FFF2-40B4-BE49-F238E27FC236}">
                <a16:creationId xmlns:a16="http://schemas.microsoft.com/office/drawing/2014/main" id="{D7133D12-0D20-44C5-8614-F9E521C40B6C}"/>
              </a:ext>
            </a:extLst>
          </p:cNvPr>
          <p:cNvSpPr/>
          <p:nvPr/>
        </p:nvSpPr>
        <p:spPr>
          <a:xfrm rot="18900000">
            <a:off x="708257" y="2721220"/>
            <a:ext cx="709432" cy="707262"/>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3" name="Group 12">
            <a:extLst>
              <a:ext uri="{FF2B5EF4-FFF2-40B4-BE49-F238E27FC236}">
                <a16:creationId xmlns:a16="http://schemas.microsoft.com/office/drawing/2014/main" id="{5C3819A6-EF1A-41D0-8216-F39EBAEF458C}"/>
              </a:ext>
            </a:extLst>
          </p:cNvPr>
          <p:cNvGrpSpPr/>
          <p:nvPr/>
        </p:nvGrpSpPr>
        <p:grpSpPr>
          <a:xfrm>
            <a:off x="892668" y="3869335"/>
            <a:ext cx="280832" cy="414390"/>
            <a:chOff x="2112134" y="12479"/>
            <a:chExt cx="4134119" cy="6710293"/>
          </a:xfrm>
          <a:solidFill>
            <a:schemeClr val="accent4"/>
          </a:solidFill>
        </p:grpSpPr>
        <p:sp>
          <p:nvSpPr>
            <p:cNvPr id="14" name="Freeform 130">
              <a:extLst>
                <a:ext uri="{FF2B5EF4-FFF2-40B4-BE49-F238E27FC236}">
                  <a16:creationId xmlns:a16="http://schemas.microsoft.com/office/drawing/2014/main" id="{C678E061-7160-49AE-9538-5CEB6E64DA1E}"/>
                </a:ext>
              </a:extLst>
            </p:cNvPr>
            <p:cNvSpPr/>
            <p:nvPr/>
          </p:nvSpPr>
          <p:spPr>
            <a:xfrm>
              <a:off x="2112134" y="592428"/>
              <a:ext cx="4134119" cy="6130344"/>
            </a:xfrm>
            <a:custGeom>
              <a:avLst/>
              <a:gdLst>
                <a:gd name="connsiteX0" fmla="*/ 399245 w 4134119"/>
                <a:gd name="connsiteY0" fmla="*/ 1146220 h 6130344"/>
                <a:gd name="connsiteX1" fmla="*/ 399245 w 4134119"/>
                <a:gd name="connsiteY1" fmla="*/ 5550795 h 6130344"/>
                <a:gd name="connsiteX2" fmla="*/ 3734873 w 4134119"/>
                <a:gd name="connsiteY2" fmla="*/ 5550795 h 6130344"/>
                <a:gd name="connsiteX3" fmla="*/ 3734873 w 4134119"/>
                <a:gd name="connsiteY3" fmla="*/ 1146220 h 6130344"/>
                <a:gd name="connsiteX4" fmla="*/ 398446 w 4134119"/>
                <a:gd name="connsiteY4" fmla="*/ 0 h 6130344"/>
                <a:gd name="connsiteX5" fmla="*/ 862886 w 4134119"/>
                <a:gd name="connsiteY5" fmla="*/ 0 h 6130344"/>
                <a:gd name="connsiteX6" fmla="*/ 862886 w 4134119"/>
                <a:gd name="connsiteY6" fmla="*/ 257429 h 6130344"/>
                <a:gd name="connsiteX7" fmla="*/ 1197885 w 4134119"/>
                <a:gd name="connsiteY7" fmla="*/ 592428 h 6130344"/>
                <a:gd name="connsiteX8" fmla="*/ 2923357 w 4134119"/>
                <a:gd name="connsiteY8" fmla="*/ 592428 h 6130344"/>
                <a:gd name="connsiteX9" fmla="*/ 3258356 w 4134119"/>
                <a:gd name="connsiteY9" fmla="*/ 257429 h 6130344"/>
                <a:gd name="connsiteX10" fmla="*/ 3258356 w 4134119"/>
                <a:gd name="connsiteY10" fmla="*/ 0 h 6130344"/>
                <a:gd name="connsiteX11" fmla="*/ 3735673 w 4134119"/>
                <a:gd name="connsiteY11" fmla="*/ 0 h 6130344"/>
                <a:gd name="connsiteX12" fmla="*/ 4134119 w 4134119"/>
                <a:gd name="connsiteY12" fmla="*/ 398446 h 6130344"/>
                <a:gd name="connsiteX13" fmla="*/ 4134119 w 4134119"/>
                <a:gd name="connsiteY13" fmla="*/ 5731898 h 6130344"/>
                <a:gd name="connsiteX14" fmla="*/ 3735673 w 4134119"/>
                <a:gd name="connsiteY14" fmla="*/ 6130344 h 6130344"/>
                <a:gd name="connsiteX15" fmla="*/ 398446 w 4134119"/>
                <a:gd name="connsiteY15" fmla="*/ 6130344 h 6130344"/>
                <a:gd name="connsiteX16" fmla="*/ 0 w 4134119"/>
                <a:gd name="connsiteY16" fmla="*/ 5731898 h 6130344"/>
                <a:gd name="connsiteX17" fmla="*/ 0 w 4134119"/>
                <a:gd name="connsiteY17" fmla="*/ 398446 h 6130344"/>
                <a:gd name="connsiteX18" fmla="*/ 398446 w 4134119"/>
                <a:gd name="connsiteY18" fmla="*/ 0 h 613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34119" h="6130344">
                  <a:moveTo>
                    <a:pt x="399245" y="1146220"/>
                  </a:moveTo>
                  <a:lnTo>
                    <a:pt x="399245" y="5550795"/>
                  </a:lnTo>
                  <a:lnTo>
                    <a:pt x="3734873" y="5550795"/>
                  </a:lnTo>
                  <a:lnTo>
                    <a:pt x="3734873" y="1146220"/>
                  </a:lnTo>
                  <a:close/>
                  <a:moveTo>
                    <a:pt x="398446" y="0"/>
                  </a:moveTo>
                  <a:lnTo>
                    <a:pt x="862886" y="0"/>
                  </a:lnTo>
                  <a:lnTo>
                    <a:pt x="862886" y="257429"/>
                  </a:lnTo>
                  <a:cubicBezTo>
                    <a:pt x="862886" y="442444"/>
                    <a:pt x="1012870" y="592428"/>
                    <a:pt x="1197885" y="592428"/>
                  </a:cubicBezTo>
                  <a:lnTo>
                    <a:pt x="2923357" y="592428"/>
                  </a:lnTo>
                  <a:cubicBezTo>
                    <a:pt x="3108372" y="592428"/>
                    <a:pt x="3258356" y="442444"/>
                    <a:pt x="3258356" y="257429"/>
                  </a:cubicBezTo>
                  <a:lnTo>
                    <a:pt x="3258356" y="0"/>
                  </a:lnTo>
                  <a:lnTo>
                    <a:pt x="3735673" y="0"/>
                  </a:lnTo>
                  <a:cubicBezTo>
                    <a:pt x="3955729" y="0"/>
                    <a:pt x="4134119" y="178390"/>
                    <a:pt x="4134119" y="398446"/>
                  </a:cubicBezTo>
                  <a:lnTo>
                    <a:pt x="4134119" y="5731898"/>
                  </a:lnTo>
                  <a:cubicBezTo>
                    <a:pt x="4134119" y="5951954"/>
                    <a:pt x="3955729" y="6130344"/>
                    <a:pt x="3735673" y="6130344"/>
                  </a:cubicBezTo>
                  <a:lnTo>
                    <a:pt x="398446" y="6130344"/>
                  </a:lnTo>
                  <a:cubicBezTo>
                    <a:pt x="178390" y="6130344"/>
                    <a:pt x="0" y="5951954"/>
                    <a:pt x="0" y="5731898"/>
                  </a:cubicBezTo>
                  <a:lnTo>
                    <a:pt x="0" y="398446"/>
                  </a:lnTo>
                  <a:cubicBezTo>
                    <a:pt x="0" y="178390"/>
                    <a:pt x="178390" y="0"/>
                    <a:pt x="398446"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15" name="Freeform 131">
              <a:extLst>
                <a:ext uri="{FF2B5EF4-FFF2-40B4-BE49-F238E27FC236}">
                  <a16:creationId xmlns:a16="http://schemas.microsoft.com/office/drawing/2014/main" id="{1502E747-492B-4518-BF16-3D667AF96A8F}"/>
                </a:ext>
              </a:extLst>
            </p:cNvPr>
            <p:cNvSpPr/>
            <p:nvPr/>
          </p:nvSpPr>
          <p:spPr>
            <a:xfrm>
              <a:off x="3181082" y="12479"/>
              <a:ext cx="1996225" cy="1007769"/>
            </a:xfrm>
            <a:custGeom>
              <a:avLst/>
              <a:gdLst>
                <a:gd name="connsiteX0" fmla="*/ 998111 w 1996225"/>
                <a:gd name="connsiteY0" fmla="*/ 180304 h 1007769"/>
                <a:gd name="connsiteX1" fmla="*/ 759853 w 1996225"/>
                <a:gd name="connsiteY1" fmla="*/ 418562 h 1007769"/>
                <a:gd name="connsiteX2" fmla="*/ 998111 w 1996225"/>
                <a:gd name="connsiteY2" fmla="*/ 656820 h 1007769"/>
                <a:gd name="connsiteX3" fmla="*/ 1236369 w 1996225"/>
                <a:gd name="connsiteY3" fmla="*/ 418562 h 1007769"/>
                <a:gd name="connsiteX4" fmla="*/ 998111 w 1996225"/>
                <a:gd name="connsiteY4" fmla="*/ 180304 h 1007769"/>
                <a:gd name="connsiteX5" fmla="*/ 998111 w 1996225"/>
                <a:gd name="connsiteY5" fmla="*/ 0 h 1007769"/>
                <a:gd name="connsiteX6" fmla="*/ 1408170 w 1996225"/>
                <a:gd name="connsiteY6" fmla="*/ 334207 h 1007769"/>
                <a:gd name="connsiteX7" fmla="*/ 1408559 w 1996225"/>
                <a:gd name="connsiteY7" fmla="*/ 338068 h 1007769"/>
                <a:gd name="connsiteX8" fmla="*/ 1897484 w 1996225"/>
                <a:gd name="connsiteY8" fmla="*/ 338068 h 1007769"/>
                <a:gd name="connsiteX9" fmla="*/ 1996225 w 1996225"/>
                <a:gd name="connsiteY9" fmla="*/ 436809 h 1007769"/>
                <a:gd name="connsiteX10" fmla="*/ 1996225 w 1996225"/>
                <a:gd name="connsiteY10" fmla="*/ 909028 h 1007769"/>
                <a:gd name="connsiteX11" fmla="*/ 1897484 w 1996225"/>
                <a:gd name="connsiteY11" fmla="*/ 1007769 h 1007769"/>
                <a:gd name="connsiteX12" fmla="*/ 98741 w 1996225"/>
                <a:gd name="connsiteY12" fmla="*/ 1007769 h 1007769"/>
                <a:gd name="connsiteX13" fmla="*/ 0 w 1996225"/>
                <a:gd name="connsiteY13" fmla="*/ 909028 h 1007769"/>
                <a:gd name="connsiteX14" fmla="*/ 0 w 1996225"/>
                <a:gd name="connsiteY14" fmla="*/ 436809 h 1007769"/>
                <a:gd name="connsiteX15" fmla="*/ 98741 w 1996225"/>
                <a:gd name="connsiteY15" fmla="*/ 338068 h 1007769"/>
                <a:gd name="connsiteX16" fmla="*/ 587664 w 1996225"/>
                <a:gd name="connsiteY16" fmla="*/ 338068 h 1007769"/>
                <a:gd name="connsiteX17" fmla="*/ 588053 w 1996225"/>
                <a:gd name="connsiteY17" fmla="*/ 334207 h 1007769"/>
                <a:gd name="connsiteX18" fmla="*/ 998111 w 1996225"/>
                <a:gd name="connsiteY18" fmla="*/ 0 h 1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6225" h="1007769">
                  <a:moveTo>
                    <a:pt x="998111" y="180304"/>
                  </a:moveTo>
                  <a:cubicBezTo>
                    <a:pt x="866525" y="180304"/>
                    <a:pt x="759853" y="286976"/>
                    <a:pt x="759853" y="418562"/>
                  </a:cubicBezTo>
                  <a:cubicBezTo>
                    <a:pt x="759853" y="550148"/>
                    <a:pt x="866525" y="656820"/>
                    <a:pt x="998111" y="656820"/>
                  </a:cubicBezTo>
                  <a:cubicBezTo>
                    <a:pt x="1129697" y="656820"/>
                    <a:pt x="1236369" y="550148"/>
                    <a:pt x="1236369" y="418562"/>
                  </a:cubicBezTo>
                  <a:cubicBezTo>
                    <a:pt x="1236369" y="286976"/>
                    <a:pt x="1129697" y="180304"/>
                    <a:pt x="998111" y="180304"/>
                  </a:cubicBezTo>
                  <a:close/>
                  <a:moveTo>
                    <a:pt x="998111" y="0"/>
                  </a:moveTo>
                  <a:cubicBezTo>
                    <a:pt x="1200381" y="0"/>
                    <a:pt x="1369140" y="143476"/>
                    <a:pt x="1408170" y="334207"/>
                  </a:cubicBezTo>
                  <a:lnTo>
                    <a:pt x="1408559" y="338068"/>
                  </a:lnTo>
                  <a:lnTo>
                    <a:pt x="1897484" y="338068"/>
                  </a:lnTo>
                  <a:cubicBezTo>
                    <a:pt x="1952017" y="338068"/>
                    <a:pt x="1996225" y="382276"/>
                    <a:pt x="1996225" y="436809"/>
                  </a:cubicBezTo>
                  <a:lnTo>
                    <a:pt x="1996225" y="909028"/>
                  </a:lnTo>
                  <a:cubicBezTo>
                    <a:pt x="1996225" y="963561"/>
                    <a:pt x="1952017" y="1007769"/>
                    <a:pt x="1897484" y="1007769"/>
                  </a:cubicBezTo>
                  <a:lnTo>
                    <a:pt x="98741" y="1007769"/>
                  </a:lnTo>
                  <a:cubicBezTo>
                    <a:pt x="44208" y="1007769"/>
                    <a:pt x="0" y="963561"/>
                    <a:pt x="0" y="909028"/>
                  </a:cubicBezTo>
                  <a:lnTo>
                    <a:pt x="0" y="436809"/>
                  </a:lnTo>
                  <a:cubicBezTo>
                    <a:pt x="0" y="382276"/>
                    <a:pt x="44208" y="338068"/>
                    <a:pt x="98741" y="338068"/>
                  </a:cubicBezTo>
                  <a:lnTo>
                    <a:pt x="587664" y="338068"/>
                  </a:lnTo>
                  <a:lnTo>
                    <a:pt x="588053" y="334207"/>
                  </a:lnTo>
                  <a:cubicBezTo>
                    <a:pt x="627082" y="143476"/>
                    <a:pt x="795842" y="0"/>
                    <a:pt x="998111"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nvGrpSpPr>
            <p:cNvPr id="16" name="Group 15">
              <a:extLst>
                <a:ext uri="{FF2B5EF4-FFF2-40B4-BE49-F238E27FC236}">
                  <a16:creationId xmlns:a16="http://schemas.microsoft.com/office/drawing/2014/main" id="{A316087D-B3B5-40BC-82F6-224B1502C271}"/>
                </a:ext>
              </a:extLst>
            </p:cNvPr>
            <p:cNvGrpSpPr/>
            <p:nvPr/>
          </p:nvGrpSpPr>
          <p:grpSpPr>
            <a:xfrm>
              <a:off x="2979287" y="1957742"/>
              <a:ext cx="1174521" cy="1120738"/>
              <a:chOff x="2971799" y="1957742"/>
              <a:chExt cx="1174521" cy="1120738"/>
            </a:xfrm>
            <a:grpFill/>
          </p:grpSpPr>
          <p:sp>
            <p:nvSpPr>
              <p:cNvPr id="32" name="Freeform 148">
                <a:extLst>
                  <a:ext uri="{FF2B5EF4-FFF2-40B4-BE49-F238E27FC236}">
                    <a16:creationId xmlns:a16="http://schemas.microsoft.com/office/drawing/2014/main" id="{C76DA239-4847-49BF-94F3-A00E6040630D}"/>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33" name="Rectangle 20">
                <a:extLst>
                  <a:ext uri="{FF2B5EF4-FFF2-40B4-BE49-F238E27FC236}">
                    <a16:creationId xmlns:a16="http://schemas.microsoft.com/office/drawing/2014/main" id="{CDBDD521-B751-4D89-82B0-D5B928E2F443}"/>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17" name="Group 16">
              <a:extLst>
                <a:ext uri="{FF2B5EF4-FFF2-40B4-BE49-F238E27FC236}">
                  <a16:creationId xmlns:a16="http://schemas.microsoft.com/office/drawing/2014/main" id="{2C180066-7BD6-426A-A561-8FE7C3F00EB2}"/>
                </a:ext>
              </a:extLst>
            </p:cNvPr>
            <p:cNvGrpSpPr/>
            <p:nvPr/>
          </p:nvGrpSpPr>
          <p:grpSpPr>
            <a:xfrm>
              <a:off x="2979287" y="3257864"/>
              <a:ext cx="1174521" cy="1120738"/>
              <a:chOff x="2971799" y="1957742"/>
              <a:chExt cx="1174521" cy="1120738"/>
            </a:xfrm>
            <a:grpFill/>
          </p:grpSpPr>
          <p:sp>
            <p:nvSpPr>
              <p:cNvPr id="30" name="Freeform 146">
                <a:extLst>
                  <a:ext uri="{FF2B5EF4-FFF2-40B4-BE49-F238E27FC236}">
                    <a16:creationId xmlns:a16="http://schemas.microsoft.com/office/drawing/2014/main" id="{2B407AAD-5738-4588-910D-5C3BBF35CBCB}"/>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31" name="Rectangle 20">
                <a:extLst>
                  <a:ext uri="{FF2B5EF4-FFF2-40B4-BE49-F238E27FC236}">
                    <a16:creationId xmlns:a16="http://schemas.microsoft.com/office/drawing/2014/main" id="{B6909BE4-4A2F-4BBC-9F18-FEBAA143BDA4}"/>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18" name="Group 17">
              <a:extLst>
                <a:ext uri="{FF2B5EF4-FFF2-40B4-BE49-F238E27FC236}">
                  <a16:creationId xmlns:a16="http://schemas.microsoft.com/office/drawing/2014/main" id="{F32706B1-72E3-4792-863C-781AC833086B}"/>
                </a:ext>
              </a:extLst>
            </p:cNvPr>
            <p:cNvGrpSpPr/>
            <p:nvPr/>
          </p:nvGrpSpPr>
          <p:grpSpPr>
            <a:xfrm>
              <a:off x="2979287" y="4557986"/>
              <a:ext cx="1174521" cy="1120738"/>
              <a:chOff x="2971799" y="1957742"/>
              <a:chExt cx="1174521" cy="1120738"/>
            </a:xfrm>
            <a:grpFill/>
          </p:grpSpPr>
          <p:sp>
            <p:nvSpPr>
              <p:cNvPr id="28" name="Freeform 144">
                <a:extLst>
                  <a:ext uri="{FF2B5EF4-FFF2-40B4-BE49-F238E27FC236}">
                    <a16:creationId xmlns:a16="http://schemas.microsoft.com/office/drawing/2014/main" id="{003F386E-2855-4A5D-A31F-B4FE45634F92}"/>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29" name="Rectangle 20">
                <a:extLst>
                  <a:ext uri="{FF2B5EF4-FFF2-40B4-BE49-F238E27FC236}">
                    <a16:creationId xmlns:a16="http://schemas.microsoft.com/office/drawing/2014/main" id="{46CEAD45-1E3D-4573-A7D9-029E05DE85A0}"/>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19" name="Group 18">
              <a:extLst>
                <a:ext uri="{FF2B5EF4-FFF2-40B4-BE49-F238E27FC236}">
                  <a16:creationId xmlns:a16="http://schemas.microsoft.com/office/drawing/2014/main" id="{1EF26C15-A4B7-4F9C-8B36-F4A19E33198D}"/>
                </a:ext>
              </a:extLst>
            </p:cNvPr>
            <p:cNvGrpSpPr/>
            <p:nvPr/>
          </p:nvGrpSpPr>
          <p:grpSpPr>
            <a:xfrm>
              <a:off x="4060893" y="2430780"/>
              <a:ext cx="1403798" cy="430745"/>
              <a:chOff x="4043965" y="2430780"/>
              <a:chExt cx="1403798" cy="430745"/>
            </a:xfrm>
            <a:grpFill/>
          </p:grpSpPr>
          <p:sp>
            <p:nvSpPr>
              <p:cNvPr id="26" name="Rectangle 25">
                <a:extLst>
                  <a:ext uri="{FF2B5EF4-FFF2-40B4-BE49-F238E27FC236}">
                    <a16:creationId xmlns:a16="http://schemas.microsoft.com/office/drawing/2014/main" id="{D5E96881-E2C3-491F-A78C-46C03EE3BC44}"/>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27" name="Rectangle 26">
                <a:extLst>
                  <a:ext uri="{FF2B5EF4-FFF2-40B4-BE49-F238E27FC236}">
                    <a16:creationId xmlns:a16="http://schemas.microsoft.com/office/drawing/2014/main" id="{4EC934DD-2253-4538-81E2-A55181A32416}"/>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20" name="Group 19">
              <a:extLst>
                <a:ext uri="{FF2B5EF4-FFF2-40B4-BE49-F238E27FC236}">
                  <a16:creationId xmlns:a16="http://schemas.microsoft.com/office/drawing/2014/main" id="{14C4CEE3-ED6C-46F1-AA5C-5A2941FCDAD1}"/>
                </a:ext>
              </a:extLst>
            </p:cNvPr>
            <p:cNvGrpSpPr/>
            <p:nvPr/>
          </p:nvGrpSpPr>
          <p:grpSpPr>
            <a:xfrm>
              <a:off x="4060893" y="3771968"/>
              <a:ext cx="1403798" cy="430745"/>
              <a:chOff x="4043965" y="2430780"/>
              <a:chExt cx="1403798" cy="430745"/>
            </a:xfrm>
            <a:grpFill/>
          </p:grpSpPr>
          <p:sp>
            <p:nvSpPr>
              <p:cNvPr id="24" name="Rectangle 23">
                <a:extLst>
                  <a:ext uri="{FF2B5EF4-FFF2-40B4-BE49-F238E27FC236}">
                    <a16:creationId xmlns:a16="http://schemas.microsoft.com/office/drawing/2014/main" id="{259024D7-C59D-4BCF-A10F-02CA5FD21FC0}"/>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25" name="Rectangle 24">
                <a:extLst>
                  <a:ext uri="{FF2B5EF4-FFF2-40B4-BE49-F238E27FC236}">
                    <a16:creationId xmlns:a16="http://schemas.microsoft.com/office/drawing/2014/main" id="{B6ABFA90-962C-4229-80C4-D4AD72388211}"/>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21" name="Group 20">
              <a:extLst>
                <a:ext uri="{FF2B5EF4-FFF2-40B4-BE49-F238E27FC236}">
                  <a16:creationId xmlns:a16="http://schemas.microsoft.com/office/drawing/2014/main" id="{8F9886F1-9FAC-44C5-9C9A-2F4E588B2D69}"/>
                </a:ext>
              </a:extLst>
            </p:cNvPr>
            <p:cNvGrpSpPr/>
            <p:nvPr/>
          </p:nvGrpSpPr>
          <p:grpSpPr>
            <a:xfrm>
              <a:off x="4060893" y="5113157"/>
              <a:ext cx="1403798" cy="430745"/>
              <a:chOff x="4043965" y="2430780"/>
              <a:chExt cx="1403798" cy="430745"/>
            </a:xfrm>
            <a:grpFill/>
          </p:grpSpPr>
          <p:sp>
            <p:nvSpPr>
              <p:cNvPr id="22" name="Rectangle 21">
                <a:extLst>
                  <a:ext uri="{FF2B5EF4-FFF2-40B4-BE49-F238E27FC236}">
                    <a16:creationId xmlns:a16="http://schemas.microsoft.com/office/drawing/2014/main" id="{130F9759-8531-4B52-8DC5-82FCF7BB529F}"/>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23" name="Rectangle 22">
                <a:extLst>
                  <a:ext uri="{FF2B5EF4-FFF2-40B4-BE49-F238E27FC236}">
                    <a16:creationId xmlns:a16="http://schemas.microsoft.com/office/drawing/2014/main" id="{8104D0F8-409D-4E6E-8A9C-569293DEFA02}"/>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sp>
        <p:nvSpPr>
          <p:cNvPr id="35" name="Rectangle 34">
            <a:extLst>
              <a:ext uri="{FF2B5EF4-FFF2-40B4-BE49-F238E27FC236}">
                <a16:creationId xmlns:a16="http://schemas.microsoft.com/office/drawing/2014/main" id="{F69600B6-7953-4EBB-988D-5E8477855632}"/>
              </a:ext>
            </a:extLst>
          </p:cNvPr>
          <p:cNvSpPr/>
          <p:nvPr/>
        </p:nvSpPr>
        <p:spPr>
          <a:xfrm>
            <a:off x="684113" y="3730678"/>
            <a:ext cx="694602" cy="678148"/>
          </a:xfrm>
          <a:prstGeom prst="rect">
            <a:avLst/>
          </a:prstGeom>
          <a:solidFill>
            <a:schemeClr val="accent2">
              <a:lumMod val="10000"/>
              <a:lumOff val="90000"/>
            </a:schemeClr>
          </a:solidFill>
          <a:ln w="12700" cap="flat" cmpd="sng" algn="ctr">
            <a:solidFill>
              <a:schemeClr val="bg2">
                <a:lumMod val="75000"/>
              </a:schemeClr>
            </a:solidFill>
            <a:prstDash val="solid"/>
            <a:miter lim="800000"/>
          </a:ln>
          <a:effectLst/>
        </p:spPr>
        <p:txBody>
          <a:bodyPr rtlCol="0" anchor="ctr"/>
          <a:lstStyle/>
          <a:p>
            <a:pPr algn="ctr" defTabSz="685800">
              <a:defRPr/>
            </a:pPr>
            <a:endParaRPr lang="en-IN" sz="1350" kern="0" dirty="0">
              <a:solidFill>
                <a:prstClr val="white"/>
              </a:solidFill>
              <a:latin typeface="Calibri" panose="020F0502020204030204"/>
            </a:endParaRPr>
          </a:p>
        </p:txBody>
      </p:sp>
      <p:sp>
        <p:nvSpPr>
          <p:cNvPr id="10" name="Frame 9">
            <a:extLst>
              <a:ext uri="{FF2B5EF4-FFF2-40B4-BE49-F238E27FC236}">
                <a16:creationId xmlns:a16="http://schemas.microsoft.com/office/drawing/2014/main" id="{D7133D12-0D20-44C5-8614-F9E521C40B6C}"/>
              </a:ext>
            </a:extLst>
          </p:cNvPr>
          <p:cNvSpPr/>
          <p:nvPr/>
        </p:nvSpPr>
        <p:spPr>
          <a:xfrm rot="18900000">
            <a:off x="665542" y="3722825"/>
            <a:ext cx="709432" cy="707262"/>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36" name="Group 35">
            <a:extLst>
              <a:ext uri="{FF2B5EF4-FFF2-40B4-BE49-F238E27FC236}">
                <a16:creationId xmlns:a16="http://schemas.microsoft.com/office/drawing/2014/main" id="{5C3819A6-EF1A-41D0-8216-F39EBAEF458C}"/>
              </a:ext>
            </a:extLst>
          </p:cNvPr>
          <p:cNvGrpSpPr/>
          <p:nvPr/>
        </p:nvGrpSpPr>
        <p:grpSpPr>
          <a:xfrm>
            <a:off x="890944" y="3869261"/>
            <a:ext cx="280832" cy="414390"/>
            <a:chOff x="2112134" y="12479"/>
            <a:chExt cx="4134119" cy="6710293"/>
          </a:xfrm>
          <a:solidFill>
            <a:schemeClr val="accent4"/>
          </a:solidFill>
        </p:grpSpPr>
        <p:sp>
          <p:nvSpPr>
            <p:cNvPr id="37" name="Freeform 130">
              <a:extLst>
                <a:ext uri="{FF2B5EF4-FFF2-40B4-BE49-F238E27FC236}">
                  <a16:creationId xmlns:a16="http://schemas.microsoft.com/office/drawing/2014/main" id="{C678E061-7160-49AE-9538-5CEB6E64DA1E}"/>
                </a:ext>
              </a:extLst>
            </p:cNvPr>
            <p:cNvSpPr/>
            <p:nvPr/>
          </p:nvSpPr>
          <p:spPr>
            <a:xfrm>
              <a:off x="2112134" y="592428"/>
              <a:ext cx="4134119" cy="6130344"/>
            </a:xfrm>
            <a:custGeom>
              <a:avLst/>
              <a:gdLst>
                <a:gd name="connsiteX0" fmla="*/ 399245 w 4134119"/>
                <a:gd name="connsiteY0" fmla="*/ 1146220 h 6130344"/>
                <a:gd name="connsiteX1" fmla="*/ 399245 w 4134119"/>
                <a:gd name="connsiteY1" fmla="*/ 5550795 h 6130344"/>
                <a:gd name="connsiteX2" fmla="*/ 3734873 w 4134119"/>
                <a:gd name="connsiteY2" fmla="*/ 5550795 h 6130344"/>
                <a:gd name="connsiteX3" fmla="*/ 3734873 w 4134119"/>
                <a:gd name="connsiteY3" fmla="*/ 1146220 h 6130344"/>
                <a:gd name="connsiteX4" fmla="*/ 398446 w 4134119"/>
                <a:gd name="connsiteY4" fmla="*/ 0 h 6130344"/>
                <a:gd name="connsiteX5" fmla="*/ 862886 w 4134119"/>
                <a:gd name="connsiteY5" fmla="*/ 0 h 6130344"/>
                <a:gd name="connsiteX6" fmla="*/ 862886 w 4134119"/>
                <a:gd name="connsiteY6" fmla="*/ 257429 h 6130344"/>
                <a:gd name="connsiteX7" fmla="*/ 1197885 w 4134119"/>
                <a:gd name="connsiteY7" fmla="*/ 592428 h 6130344"/>
                <a:gd name="connsiteX8" fmla="*/ 2923357 w 4134119"/>
                <a:gd name="connsiteY8" fmla="*/ 592428 h 6130344"/>
                <a:gd name="connsiteX9" fmla="*/ 3258356 w 4134119"/>
                <a:gd name="connsiteY9" fmla="*/ 257429 h 6130344"/>
                <a:gd name="connsiteX10" fmla="*/ 3258356 w 4134119"/>
                <a:gd name="connsiteY10" fmla="*/ 0 h 6130344"/>
                <a:gd name="connsiteX11" fmla="*/ 3735673 w 4134119"/>
                <a:gd name="connsiteY11" fmla="*/ 0 h 6130344"/>
                <a:gd name="connsiteX12" fmla="*/ 4134119 w 4134119"/>
                <a:gd name="connsiteY12" fmla="*/ 398446 h 6130344"/>
                <a:gd name="connsiteX13" fmla="*/ 4134119 w 4134119"/>
                <a:gd name="connsiteY13" fmla="*/ 5731898 h 6130344"/>
                <a:gd name="connsiteX14" fmla="*/ 3735673 w 4134119"/>
                <a:gd name="connsiteY14" fmla="*/ 6130344 h 6130344"/>
                <a:gd name="connsiteX15" fmla="*/ 398446 w 4134119"/>
                <a:gd name="connsiteY15" fmla="*/ 6130344 h 6130344"/>
                <a:gd name="connsiteX16" fmla="*/ 0 w 4134119"/>
                <a:gd name="connsiteY16" fmla="*/ 5731898 h 6130344"/>
                <a:gd name="connsiteX17" fmla="*/ 0 w 4134119"/>
                <a:gd name="connsiteY17" fmla="*/ 398446 h 6130344"/>
                <a:gd name="connsiteX18" fmla="*/ 398446 w 4134119"/>
                <a:gd name="connsiteY18" fmla="*/ 0 h 613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34119" h="6130344">
                  <a:moveTo>
                    <a:pt x="399245" y="1146220"/>
                  </a:moveTo>
                  <a:lnTo>
                    <a:pt x="399245" y="5550795"/>
                  </a:lnTo>
                  <a:lnTo>
                    <a:pt x="3734873" y="5550795"/>
                  </a:lnTo>
                  <a:lnTo>
                    <a:pt x="3734873" y="1146220"/>
                  </a:lnTo>
                  <a:close/>
                  <a:moveTo>
                    <a:pt x="398446" y="0"/>
                  </a:moveTo>
                  <a:lnTo>
                    <a:pt x="862886" y="0"/>
                  </a:lnTo>
                  <a:lnTo>
                    <a:pt x="862886" y="257429"/>
                  </a:lnTo>
                  <a:cubicBezTo>
                    <a:pt x="862886" y="442444"/>
                    <a:pt x="1012870" y="592428"/>
                    <a:pt x="1197885" y="592428"/>
                  </a:cubicBezTo>
                  <a:lnTo>
                    <a:pt x="2923357" y="592428"/>
                  </a:lnTo>
                  <a:cubicBezTo>
                    <a:pt x="3108372" y="592428"/>
                    <a:pt x="3258356" y="442444"/>
                    <a:pt x="3258356" y="257429"/>
                  </a:cubicBezTo>
                  <a:lnTo>
                    <a:pt x="3258356" y="0"/>
                  </a:lnTo>
                  <a:lnTo>
                    <a:pt x="3735673" y="0"/>
                  </a:lnTo>
                  <a:cubicBezTo>
                    <a:pt x="3955729" y="0"/>
                    <a:pt x="4134119" y="178390"/>
                    <a:pt x="4134119" y="398446"/>
                  </a:cubicBezTo>
                  <a:lnTo>
                    <a:pt x="4134119" y="5731898"/>
                  </a:lnTo>
                  <a:cubicBezTo>
                    <a:pt x="4134119" y="5951954"/>
                    <a:pt x="3955729" y="6130344"/>
                    <a:pt x="3735673" y="6130344"/>
                  </a:cubicBezTo>
                  <a:lnTo>
                    <a:pt x="398446" y="6130344"/>
                  </a:lnTo>
                  <a:cubicBezTo>
                    <a:pt x="178390" y="6130344"/>
                    <a:pt x="0" y="5951954"/>
                    <a:pt x="0" y="5731898"/>
                  </a:cubicBezTo>
                  <a:lnTo>
                    <a:pt x="0" y="398446"/>
                  </a:lnTo>
                  <a:cubicBezTo>
                    <a:pt x="0" y="178390"/>
                    <a:pt x="178390" y="0"/>
                    <a:pt x="398446"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38" name="Freeform 131">
              <a:extLst>
                <a:ext uri="{FF2B5EF4-FFF2-40B4-BE49-F238E27FC236}">
                  <a16:creationId xmlns:a16="http://schemas.microsoft.com/office/drawing/2014/main" id="{1502E747-492B-4518-BF16-3D667AF96A8F}"/>
                </a:ext>
              </a:extLst>
            </p:cNvPr>
            <p:cNvSpPr/>
            <p:nvPr/>
          </p:nvSpPr>
          <p:spPr>
            <a:xfrm>
              <a:off x="3181082" y="12479"/>
              <a:ext cx="1996225" cy="1007769"/>
            </a:xfrm>
            <a:custGeom>
              <a:avLst/>
              <a:gdLst>
                <a:gd name="connsiteX0" fmla="*/ 998111 w 1996225"/>
                <a:gd name="connsiteY0" fmla="*/ 180304 h 1007769"/>
                <a:gd name="connsiteX1" fmla="*/ 759853 w 1996225"/>
                <a:gd name="connsiteY1" fmla="*/ 418562 h 1007769"/>
                <a:gd name="connsiteX2" fmla="*/ 998111 w 1996225"/>
                <a:gd name="connsiteY2" fmla="*/ 656820 h 1007769"/>
                <a:gd name="connsiteX3" fmla="*/ 1236369 w 1996225"/>
                <a:gd name="connsiteY3" fmla="*/ 418562 h 1007769"/>
                <a:gd name="connsiteX4" fmla="*/ 998111 w 1996225"/>
                <a:gd name="connsiteY4" fmla="*/ 180304 h 1007769"/>
                <a:gd name="connsiteX5" fmla="*/ 998111 w 1996225"/>
                <a:gd name="connsiteY5" fmla="*/ 0 h 1007769"/>
                <a:gd name="connsiteX6" fmla="*/ 1408170 w 1996225"/>
                <a:gd name="connsiteY6" fmla="*/ 334207 h 1007769"/>
                <a:gd name="connsiteX7" fmla="*/ 1408559 w 1996225"/>
                <a:gd name="connsiteY7" fmla="*/ 338068 h 1007769"/>
                <a:gd name="connsiteX8" fmla="*/ 1897484 w 1996225"/>
                <a:gd name="connsiteY8" fmla="*/ 338068 h 1007769"/>
                <a:gd name="connsiteX9" fmla="*/ 1996225 w 1996225"/>
                <a:gd name="connsiteY9" fmla="*/ 436809 h 1007769"/>
                <a:gd name="connsiteX10" fmla="*/ 1996225 w 1996225"/>
                <a:gd name="connsiteY10" fmla="*/ 909028 h 1007769"/>
                <a:gd name="connsiteX11" fmla="*/ 1897484 w 1996225"/>
                <a:gd name="connsiteY11" fmla="*/ 1007769 h 1007769"/>
                <a:gd name="connsiteX12" fmla="*/ 98741 w 1996225"/>
                <a:gd name="connsiteY12" fmla="*/ 1007769 h 1007769"/>
                <a:gd name="connsiteX13" fmla="*/ 0 w 1996225"/>
                <a:gd name="connsiteY13" fmla="*/ 909028 h 1007769"/>
                <a:gd name="connsiteX14" fmla="*/ 0 w 1996225"/>
                <a:gd name="connsiteY14" fmla="*/ 436809 h 1007769"/>
                <a:gd name="connsiteX15" fmla="*/ 98741 w 1996225"/>
                <a:gd name="connsiteY15" fmla="*/ 338068 h 1007769"/>
                <a:gd name="connsiteX16" fmla="*/ 587664 w 1996225"/>
                <a:gd name="connsiteY16" fmla="*/ 338068 h 1007769"/>
                <a:gd name="connsiteX17" fmla="*/ 588053 w 1996225"/>
                <a:gd name="connsiteY17" fmla="*/ 334207 h 1007769"/>
                <a:gd name="connsiteX18" fmla="*/ 998111 w 1996225"/>
                <a:gd name="connsiteY18" fmla="*/ 0 h 1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6225" h="1007769">
                  <a:moveTo>
                    <a:pt x="998111" y="180304"/>
                  </a:moveTo>
                  <a:cubicBezTo>
                    <a:pt x="866525" y="180304"/>
                    <a:pt x="759853" y="286976"/>
                    <a:pt x="759853" y="418562"/>
                  </a:cubicBezTo>
                  <a:cubicBezTo>
                    <a:pt x="759853" y="550148"/>
                    <a:pt x="866525" y="656820"/>
                    <a:pt x="998111" y="656820"/>
                  </a:cubicBezTo>
                  <a:cubicBezTo>
                    <a:pt x="1129697" y="656820"/>
                    <a:pt x="1236369" y="550148"/>
                    <a:pt x="1236369" y="418562"/>
                  </a:cubicBezTo>
                  <a:cubicBezTo>
                    <a:pt x="1236369" y="286976"/>
                    <a:pt x="1129697" y="180304"/>
                    <a:pt x="998111" y="180304"/>
                  </a:cubicBezTo>
                  <a:close/>
                  <a:moveTo>
                    <a:pt x="998111" y="0"/>
                  </a:moveTo>
                  <a:cubicBezTo>
                    <a:pt x="1200381" y="0"/>
                    <a:pt x="1369140" y="143476"/>
                    <a:pt x="1408170" y="334207"/>
                  </a:cubicBezTo>
                  <a:lnTo>
                    <a:pt x="1408559" y="338068"/>
                  </a:lnTo>
                  <a:lnTo>
                    <a:pt x="1897484" y="338068"/>
                  </a:lnTo>
                  <a:cubicBezTo>
                    <a:pt x="1952017" y="338068"/>
                    <a:pt x="1996225" y="382276"/>
                    <a:pt x="1996225" y="436809"/>
                  </a:cubicBezTo>
                  <a:lnTo>
                    <a:pt x="1996225" y="909028"/>
                  </a:lnTo>
                  <a:cubicBezTo>
                    <a:pt x="1996225" y="963561"/>
                    <a:pt x="1952017" y="1007769"/>
                    <a:pt x="1897484" y="1007769"/>
                  </a:cubicBezTo>
                  <a:lnTo>
                    <a:pt x="98741" y="1007769"/>
                  </a:lnTo>
                  <a:cubicBezTo>
                    <a:pt x="44208" y="1007769"/>
                    <a:pt x="0" y="963561"/>
                    <a:pt x="0" y="909028"/>
                  </a:cubicBezTo>
                  <a:lnTo>
                    <a:pt x="0" y="436809"/>
                  </a:lnTo>
                  <a:cubicBezTo>
                    <a:pt x="0" y="382276"/>
                    <a:pt x="44208" y="338068"/>
                    <a:pt x="98741" y="338068"/>
                  </a:cubicBezTo>
                  <a:lnTo>
                    <a:pt x="587664" y="338068"/>
                  </a:lnTo>
                  <a:lnTo>
                    <a:pt x="588053" y="334207"/>
                  </a:lnTo>
                  <a:cubicBezTo>
                    <a:pt x="627082" y="143476"/>
                    <a:pt x="795842" y="0"/>
                    <a:pt x="998111"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nvGrpSpPr>
            <p:cNvPr id="39" name="Group 38">
              <a:extLst>
                <a:ext uri="{FF2B5EF4-FFF2-40B4-BE49-F238E27FC236}">
                  <a16:creationId xmlns:a16="http://schemas.microsoft.com/office/drawing/2014/main" id="{A316087D-B3B5-40BC-82F6-224B1502C271}"/>
                </a:ext>
              </a:extLst>
            </p:cNvPr>
            <p:cNvGrpSpPr/>
            <p:nvPr/>
          </p:nvGrpSpPr>
          <p:grpSpPr>
            <a:xfrm>
              <a:off x="2979287" y="1957742"/>
              <a:ext cx="1174521" cy="1120738"/>
              <a:chOff x="2971799" y="1957742"/>
              <a:chExt cx="1174521" cy="1120738"/>
            </a:xfrm>
            <a:grpFill/>
          </p:grpSpPr>
          <p:sp>
            <p:nvSpPr>
              <p:cNvPr id="55" name="Freeform 148">
                <a:extLst>
                  <a:ext uri="{FF2B5EF4-FFF2-40B4-BE49-F238E27FC236}">
                    <a16:creationId xmlns:a16="http://schemas.microsoft.com/office/drawing/2014/main" id="{C76DA239-4847-49BF-94F3-A00E6040630D}"/>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6" name="Rectangle 20">
                <a:extLst>
                  <a:ext uri="{FF2B5EF4-FFF2-40B4-BE49-F238E27FC236}">
                    <a16:creationId xmlns:a16="http://schemas.microsoft.com/office/drawing/2014/main" id="{CDBDD521-B751-4D89-82B0-D5B928E2F443}"/>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0" name="Group 39">
              <a:extLst>
                <a:ext uri="{FF2B5EF4-FFF2-40B4-BE49-F238E27FC236}">
                  <a16:creationId xmlns:a16="http://schemas.microsoft.com/office/drawing/2014/main" id="{2C180066-7BD6-426A-A561-8FE7C3F00EB2}"/>
                </a:ext>
              </a:extLst>
            </p:cNvPr>
            <p:cNvGrpSpPr/>
            <p:nvPr/>
          </p:nvGrpSpPr>
          <p:grpSpPr>
            <a:xfrm>
              <a:off x="2979287" y="3257864"/>
              <a:ext cx="1174521" cy="1120738"/>
              <a:chOff x="2971799" y="1957742"/>
              <a:chExt cx="1174521" cy="1120738"/>
            </a:xfrm>
            <a:grpFill/>
          </p:grpSpPr>
          <p:sp>
            <p:nvSpPr>
              <p:cNvPr id="53" name="Freeform 146">
                <a:extLst>
                  <a:ext uri="{FF2B5EF4-FFF2-40B4-BE49-F238E27FC236}">
                    <a16:creationId xmlns:a16="http://schemas.microsoft.com/office/drawing/2014/main" id="{2B407AAD-5738-4588-910D-5C3BBF35CBCB}"/>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4" name="Rectangle 20">
                <a:extLst>
                  <a:ext uri="{FF2B5EF4-FFF2-40B4-BE49-F238E27FC236}">
                    <a16:creationId xmlns:a16="http://schemas.microsoft.com/office/drawing/2014/main" id="{B6909BE4-4A2F-4BBC-9F18-FEBAA143BDA4}"/>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1" name="Group 40">
              <a:extLst>
                <a:ext uri="{FF2B5EF4-FFF2-40B4-BE49-F238E27FC236}">
                  <a16:creationId xmlns:a16="http://schemas.microsoft.com/office/drawing/2014/main" id="{F32706B1-72E3-4792-863C-781AC833086B}"/>
                </a:ext>
              </a:extLst>
            </p:cNvPr>
            <p:cNvGrpSpPr/>
            <p:nvPr/>
          </p:nvGrpSpPr>
          <p:grpSpPr>
            <a:xfrm>
              <a:off x="2979287" y="4557986"/>
              <a:ext cx="1174521" cy="1120738"/>
              <a:chOff x="2971799" y="1957742"/>
              <a:chExt cx="1174521" cy="1120738"/>
            </a:xfrm>
            <a:grpFill/>
          </p:grpSpPr>
          <p:sp>
            <p:nvSpPr>
              <p:cNvPr id="51" name="Freeform 144">
                <a:extLst>
                  <a:ext uri="{FF2B5EF4-FFF2-40B4-BE49-F238E27FC236}">
                    <a16:creationId xmlns:a16="http://schemas.microsoft.com/office/drawing/2014/main" id="{003F386E-2855-4A5D-A31F-B4FE45634F92}"/>
                  </a:ext>
                </a:extLst>
              </p:cNvPr>
              <p:cNvSpPr/>
              <p:nvPr/>
            </p:nvSpPr>
            <p:spPr>
              <a:xfrm>
                <a:off x="2971799" y="2354580"/>
                <a:ext cx="543605" cy="723900"/>
              </a:xfrm>
              <a:custGeom>
                <a:avLst/>
                <a:gdLst>
                  <a:gd name="connsiteX0" fmla="*/ 432877 w 546522"/>
                  <a:gd name="connsiteY0" fmla="*/ 0 h 723900"/>
                  <a:gd name="connsiteX1" fmla="*/ 457198 w 546522"/>
                  <a:gd name="connsiteY1" fmla="*/ 0 h 723900"/>
                  <a:gd name="connsiteX2" fmla="*/ 541454 w 546522"/>
                  <a:gd name="connsiteY2" fmla="*/ 55849 h 723900"/>
                  <a:gd name="connsiteX3" fmla="*/ 546522 w 546522"/>
                  <a:gd name="connsiteY3" fmla="*/ 80948 h 723900"/>
                  <a:gd name="connsiteX4" fmla="*/ 91442 w 546522"/>
                  <a:gd name="connsiteY4" fmla="*/ 0 h 723900"/>
                  <a:gd name="connsiteX5" fmla="*/ 294237 w 546522"/>
                  <a:gd name="connsiteY5" fmla="*/ 0 h 723900"/>
                  <a:gd name="connsiteX6" fmla="*/ 259248 w 546522"/>
                  <a:gd name="connsiteY6" fmla="*/ 99060 h 723900"/>
                  <a:gd name="connsiteX7" fmla="*/ 147939 w 546522"/>
                  <a:gd name="connsiteY7" fmla="*/ 99060 h 723900"/>
                  <a:gd name="connsiteX8" fmla="*/ 84747 w 546522"/>
                  <a:gd name="connsiteY8" fmla="*/ 162252 h 723900"/>
                  <a:gd name="connsiteX9" fmla="*/ 84747 w 546522"/>
                  <a:gd name="connsiteY9" fmla="*/ 561648 h 723900"/>
                  <a:gd name="connsiteX10" fmla="*/ 147939 w 546522"/>
                  <a:gd name="connsiteY10" fmla="*/ 624840 h 723900"/>
                  <a:gd name="connsiteX11" fmla="*/ 400702 w 546522"/>
                  <a:gd name="connsiteY11" fmla="*/ 624840 h 723900"/>
                  <a:gd name="connsiteX12" fmla="*/ 458928 w 546522"/>
                  <a:gd name="connsiteY12" fmla="*/ 586245 h 723900"/>
                  <a:gd name="connsiteX13" fmla="*/ 460480 w 546522"/>
                  <a:gd name="connsiteY13" fmla="*/ 578560 h 723900"/>
                  <a:gd name="connsiteX14" fmla="*/ 543605 w 546522"/>
                  <a:gd name="connsiteY14" fmla="*/ 657400 h 723900"/>
                  <a:gd name="connsiteX15" fmla="*/ 541454 w 546522"/>
                  <a:gd name="connsiteY15" fmla="*/ 668051 h 723900"/>
                  <a:gd name="connsiteX16" fmla="*/ 457198 w 546522"/>
                  <a:gd name="connsiteY16" fmla="*/ 723900 h 723900"/>
                  <a:gd name="connsiteX17" fmla="*/ 91442 w 546522"/>
                  <a:gd name="connsiteY17" fmla="*/ 723900 h 723900"/>
                  <a:gd name="connsiteX18" fmla="*/ 0 w 546522"/>
                  <a:gd name="connsiteY18" fmla="*/ 632458 h 723900"/>
                  <a:gd name="connsiteX19" fmla="*/ 0 w 546522"/>
                  <a:gd name="connsiteY19" fmla="*/ 91442 h 723900"/>
                  <a:gd name="connsiteX20" fmla="*/ 91442 w 546522"/>
                  <a:gd name="connsiteY20" fmla="*/ 0 h 723900"/>
                  <a:gd name="connsiteX0" fmla="*/ 432877 w 543605"/>
                  <a:gd name="connsiteY0" fmla="*/ 0 h 723900"/>
                  <a:gd name="connsiteX1" fmla="*/ 457198 w 543605"/>
                  <a:gd name="connsiteY1" fmla="*/ 0 h 723900"/>
                  <a:gd name="connsiteX2" fmla="*/ 541454 w 543605"/>
                  <a:gd name="connsiteY2" fmla="*/ 55849 h 723900"/>
                  <a:gd name="connsiteX3" fmla="*/ 432877 w 543605"/>
                  <a:gd name="connsiteY3" fmla="*/ 0 h 723900"/>
                  <a:gd name="connsiteX4" fmla="*/ 91442 w 543605"/>
                  <a:gd name="connsiteY4" fmla="*/ 0 h 723900"/>
                  <a:gd name="connsiteX5" fmla="*/ 294237 w 543605"/>
                  <a:gd name="connsiteY5" fmla="*/ 0 h 723900"/>
                  <a:gd name="connsiteX6" fmla="*/ 259248 w 543605"/>
                  <a:gd name="connsiteY6" fmla="*/ 99060 h 723900"/>
                  <a:gd name="connsiteX7" fmla="*/ 147939 w 543605"/>
                  <a:gd name="connsiteY7" fmla="*/ 99060 h 723900"/>
                  <a:gd name="connsiteX8" fmla="*/ 84747 w 543605"/>
                  <a:gd name="connsiteY8" fmla="*/ 162252 h 723900"/>
                  <a:gd name="connsiteX9" fmla="*/ 84747 w 543605"/>
                  <a:gd name="connsiteY9" fmla="*/ 561648 h 723900"/>
                  <a:gd name="connsiteX10" fmla="*/ 147939 w 543605"/>
                  <a:gd name="connsiteY10" fmla="*/ 624840 h 723900"/>
                  <a:gd name="connsiteX11" fmla="*/ 400702 w 543605"/>
                  <a:gd name="connsiteY11" fmla="*/ 624840 h 723900"/>
                  <a:gd name="connsiteX12" fmla="*/ 458928 w 543605"/>
                  <a:gd name="connsiteY12" fmla="*/ 586245 h 723900"/>
                  <a:gd name="connsiteX13" fmla="*/ 460480 w 543605"/>
                  <a:gd name="connsiteY13" fmla="*/ 578560 h 723900"/>
                  <a:gd name="connsiteX14" fmla="*/ 543605 w 543605"/>
                  <a:gd name="connsiteY14" fmla="*/ 657400 h 723900"/>
                  <a:gd name="connsiteX15" fmla="*/ 541454 w 543605"/>
                  <a:gd name="connsiteY15" fmla="*/ 668051 h 723900"/>
                  <a:gd name="connsiteX16" fmla="*/ 457198 w 543605"/>
                  <a:gd name="connsiteY16" fmla="*/ 723900 h 723900"/>
                  <a:gd name="connsiteX17" fmla="*/ 91442 w 543605"/>
                  <a:gd name="connsiteY17" fmla="*/ 723900 h 723900"/>
                  <a:gd name="connsiteX18" fmla="*/ 0 w 543605"/>
                  <a:gd name="connsiteY18" fmla="*/ 632458 h 723900"/>
                  <a:gd name="connsiteX19" fmla="*/ 0 w 543605"/>
                  <a:gd name="connsiteY19" fmla="*/ 91442 h 723900"/>
                  <a:gd name="connsiteX20" fmla="*/ 91442 w 543605"/>
                  <a:gd name="connsiteY20" fmla="*/ 0 h 723900"/>
                  <a:gd name="connsiteX0" fmla="*/ 432877 w 543605"/>
                  <a:gd name="connsiteY0" fmla="*/ 0 h 723900"/>
                  <a:gd name="connsiteX1" fmla="*/ 457198 w 543605"/>
                  <a:gd name="connsiteY1" fmla="*/ 0 h 723900"/>
                  <a:gd name="connsiteX2" fmla="*/ 432877 w 543605"/>
                  <a:gd name="connsiteY2" fmla="*/ 0 h 723900"/>
                  <a:gd name="connsiteX3" fmla="*/ 91442 w 543605"/>
                  <a:gd name="connsiteY3" fmla="*/ 0 h 723900"/>
                  <a:gd name="connsiteX4" fmla="*/ 294237 w 543605"/>
                  <a:gd name="connsiteY4" fmla="*/ 0 h 723900"/>
                  <a:gd name="connsiteX5" fmla="*/ 259248 w 543605"/>
                  <a:gd name="connsiteY5" fmla="*/ 99060 h 723900"/>
                  <a:gd name="connsiteX6" fmla="*/ 147939 w 543605"/>
                  <a:gd name="connsiteY6" fmla="*/ 99060 h 723900"/>
                  <a:gd name="connsiteX7" fmla="*/ 84747 w 543605"/>
                  <a:gd name="connsiteY7" fmla="*/ 162252 h 723900"/>
                  <a:gd name="connsiteX8" fmla="*/ 84747 w 543605"/>
                  <a:gd name="connsiteY8" fmla="*/ 561648 h 723900"/>
                  <a:gd name="connsiteX9" fmla="*/ 147939 w 543605"/>
                  <a:gd name="connsiteY9" fmla="*/ 624840 h 723900"/>
                  <a:gd name="connsiteX10" fmla="*/ 400702 w 543605"/>
                  <a:gd name="connsiteY10" fmla="*/ 624840 h 723900"/>
                  <a:gd name="connsiteX11" fmla="*/ 458928 w 543605"/>
                  <a:gd name="connsiteY11" fmla="*/ 586245 h 723900"/>
                  <a:gd name="connsiteX12" fmla="*/ 460480 w 543605"/>
                  <a:gd name="connsiteY12" fmla="*/ 578560 h 723900"/>
                  <a:gd name="connsiteX13" fmla="*/ 543605 w 543605"/>
                  <a:gd name="connsiteY13" fmla="*/ 657400 h 723900"/>
                  <a:gd name="connsiteX14" fmla="*/ 541454 w 543605"/>
                  <a:gd name="connsiteY14" fmla="*/ 668051 h 723900"/>
                  <a:gd name="connsiteX15" fmla="*/ 457198 w 543605"/>
                  <a:gd name="connsiteY15" fmla="*/ 723900 h 723900"/>
                  <a:gd name="connsiteX16" fmla="*/ 91442 w 543605"/>
                  <a:gd name="connsiteY16" fmla="*/ 723900 h 723900"/>
                  <a:gd name="connsiteX17" fmla="*/ 0 w 543605"/>
                  <a:gd name="connsiteY17" fmla="*/ 632458 h 723900"/>
                  <a:gd name="connsiteX18" fmla="*/ 0 w 543605"/>
                  <a:gd name="connsiteY18" fmla="*/ 91442 h 723900"/>
                  <a:gd name="connsiteX19" fmla="*/ 91442 w 543605"/>
                  <a:gd name="connsiteY19" fmla="*/ 0 h 723900"/>
                  <a:gd name="connsiteX0" fmla="*/ 91442 w 543605"/>
                  <a:gd name="connsiteY0" fmla="*/ 0 h 723900"/>
                  <a:gd name="connsiteX1" fmla="*/ 294237 w 543605"/>
                  <a:gd name="connsiteY1" fmla="*/ 0 h 723900"/>
                  <a:gd name="connsiteX2" fmla="*/ 259248 w 543605"/>
                  <a:gd name="connsiteY2" fmla="*/ 99060 h 723900"/>
                  <a:gd name="connsiteX3" fmla="*/ 147939 w 543605"/>
                  <a:gd name="connsiteY3" fmla="*/ 99060 h 723900"/>
                  <a:gd name="connsiteX4" fmla="*/ 84747 w 543605"/>
                  <a:gd name="connsiteY4" fmla="*/ 162252 h 723900"/>
                  <a:gd name="connsiteX5" fmla="*/ 84747 w 543605"/>
                  <a:gd name="connsiteY5" fmla="*/ 561648 h 723900"/>
                  <a:gd name="connsiteX6" fmla="*/ 147939 w 543605"/>
                  <a:gd name="connsiteY6" fmla="*/ 624840 h 723900"/>
                  <a:gd name="connsiteX7" fmla="*/ 400702 w 543605"/>
                  <a:gd name="connsiteY7" fmla="*/ 624840 h 723900"/>
                  <a:gd name="connsiteX8" fmla="*/ 458928 w 543605"/>
                  <a:gd name="connsiteY8" fmla="*/ 586245 h 723900"/>
                  <a:gd name="connsiteX9" fmla="*/ 460480 w 543605"/>
                  <a:gd name="connsiteY9" fmla="*/ 578560 h 723900"/>
                  <a:gd name="connsiteX10" fmla="*/ 543605 w 543605"/>
                  <a:gd name="connsiteY10" fmla="*/ 657400 h 723900"/>
                  <a:gd name="connsiteX11" fmla="*/ 541454 w 543605"/>
                  <a:gd name="connsiteY11" fmla="*/ 668051 h 723900"/>
                  <a:gd name="connsiteX12" fmla="*/ 457198 w 543605"/>
                  <a:gd name="connsiteY12" fmla="*/ 723900 h 723900"/>
                  <a:gd name="connsiteX13" fmla="*/ 91442 w 543605"/>
                  <a:gd name="connsiteY13" fmla="*/ 723900 h 723900"/>
                  <a:gd name="connsiteX14" fmla="*/ 0 w 543605"/>
                  <a:gd name="connsiteY14" fmla="*/ 632458 h 723900"/>
                  <a:gd name="connsiteX15" fmla="*/ 0 w 543605"/>
                  <a:gd name="connsiteY15" fmla="*/ 91442 h 723900"/>
                  <a:gd name="connsiteX16" fmla="*/ 91442 w 543605"/>
                  <a:gd name="connsiteY16"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3605" h="723900">
                    <a:moveTo>
                      <a:pt x="91442" y="0"/>
                    </a:moveTo>
                    <a:lnTo>
                      <a:pt x="294237" y="0"/>
                    </a:lnTo>
                    <a:lnTo>
                      <a:pt x="259248" y="99060"/>
                    </a:lnTo>
                    <a:lnTo>
                      <a:pt x="147939" y="99060"/>
                    </a:lnTo>
                    <a:cubicBezTo>
                      <a:pt x="113039" y="99060"/>
                      <a:pt x="84747" y="127352"/>
                      <a:pt x="84747" y="162252"/>
                    </a:cubicBezTo>
                    <a:lnTo>
                      <a:pt x="84747" y="561648"/>
                    </a:lnTo>
                    <a:cubicBezTo>
                      <a:pt x="84747" y="596548"/>
                      <a:pt x="113039" y="624840"/>
                      <a:pt x="147939" y="624840"/>
                    </a:cubicBezTo>
                    <a:lnTo>
                      <a:pt x="400702" y="624840"/>
                    </a:lnTo>
                    <a:cubicBezTo>
                      <a:pt x="426877" y="624840"/>
                      <a:pt x="449335" y="608926"/>
                      <a:pt x="458928" y="586245"/>
                    </a:cubicBezTo>
                    <a:lnTo>
                      <a:pt x="460480" y="578560"/>
                    </a:lnTo>
                    <a:lnTo>
                      <a:pt x="543605" y="657400"/>
                    </a:lnTo>
                    <a:lnTo>
                      <a:pt x="541454" y="668051"/>
                    </a:lnTo>
                    <a:cubicBezTo>
                      <a:pt x="527573" y="700871"/>
                      <a:pt x="495075" y="723900"/>
                      <a:pt x="457198" y="723900"/>
                    </a:cubicBezTo>
                    <a:lnTo>
                      <a:pt x="91442" y="723900"/>
                    </a:lnTo>
                    <a:cubicBezTo>
                      <a:pt x="40940" y="723900"/>
                      <a:pt x="0" y="682960"/>
                      <a:pt x="0" y="632458"/>
                    </a:cubicBezTo>
                    <a:lnTo>
                      <a:pt x="0" y="91442"/>
                    </a:lnTo>
                    <a:cubicBezTo>
                      <a:pt x="0" y="40940"/>
                      <a:pt x="40940" y="0"/>
                      <a:pt x="91442" y="0"/>
                    </a:cubicBez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2" name="Rectangle 20">
                <a:extLst>
                  <a:ext uri="{FF2B5EF4-FFF2-40B4-BE49-F238E27FC236}">
                    <a16:creationId xmlns:a16="http://schemas.microsoft.com/office/drawing/2014/main" id="{46CEAD45-1E3D-4573-A7D9-029E05DE85A0}"/>
                  </a:ext>
                </a:extLst>
              </p:cNvPr>
              <p:cNvSpPr/>
              <p:nvPr/>
            </p:nvSpPr>
            <p:spPr>
              <a:xfrm>
                <a:off x="3267940" y="1957742"/>
                <a:ext cx="878380" cy="946077"/>
              </a:xfrm>
              <a:custGeom>
                <a:avLst/>
                <a:gdLst>
                  <a:gd name="connsiteX0" fmla="*/ 0 w 910858"/>
                  <a:gd name="connsiteY0" fmla="*/ 0 h 1112520"/>
                  <a:gd name="connsiteX1" fmla="*/ 9108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10858"/>
                  <a:gd name="connsiteY0" fmla="*/ 0 h 1112520"/>
                  <a:gd name="connsiteX1" fmla="*/ 872758 w 910858"/>
                  <a:gd name="connsiteY1" fmla="*/ 0 h 1112520"/>
                  <a:gd name="connsiteX2" fmla="*/ 910858 w 910858"/>
                  <a:gd name="connsiteY2" fmla="*/ 1112520 h 1112520"/>
                  <a:gd name="connsiteX3" fmla="*/ 0 w 910858"/>
                  <a:gd name="connsiteY3" fmla="*/ 1112520 h 1112520"/>
                  <a:gd name="connsiteX4" fmla="*/ 0 w 910858"/>
                  <a:gd name="connsiteY4" fmla="*/ 0 h 1112520"/>
                  <a:gd name="connsiteX0" fmla="*/ 0 w 994678"/>
                  <a:gd name="connsiteY0" fmla="*/ 0 h 1112520"/>
                  <a:gd name="connsiteX1" fmla="*/ 872758 w 994678"/>
                  <a:gd name="connsiteY1" fmla="*/ 0 h 1112520"/>
                  <a:gd name="connsiteX2" fmla="*/ 994678 w 994678"/>
                  <a:gd name="connsiteY2" fmla="*/ 68580 h 1112520"/>
                  <a:gd name="connsiteX3" fmla="*/ 0 w 994678"/>
                  <a:gd name="connsiteY3" fmla="*/ 1112520 h 1112520"/>
                  <a:gd name="connsiteX4" fmla="*/ 0 w 994678"/>
                  <a:gd name="connsiteY4" fmla="*/ 0 h 1112520"/>
                  <a:gd name="connsiteX0" fmla="*/ 0 w 994678"/>
                  <a:gd name="connsiteY0" fmla="*/ 0 h 883920"/>
                  <a:gd name="connsiteX1" fmla="*/ 872758 w 994678"/>
                  <a:gd name="connsiteY1" fmla="*/ 0 h 883920"/>
                  <a:gd name="connsiteX2" fmla="*/ 994678 w 994678"/>
                  <a:gd name="connsiteY2" fmla="*/ 68580 h 883920"/>
                  <a:gd name="connsiteX3" fmla="*/ 434340 w 994678"/>
                  <a:gd name="connsiteY3" fmla="*/ 883920 h 883920"/>
                  <a:gd name="connsiteX4" fmla="*/ 0 w 994678"/>
                  <a:gd name="connsiteY4" fmla="*/ 0 h 883920"/>
                  <a:gd name="connsiteX0" fmla="*/ 7620 w 560338"/>
                  <a:gd name="connsiteY0" fmla="*/ 548640 h 883920"/>
                  <a:gd name="connsiteX1" fmla="*/ 438418 w 560338"/>
                  <a:gd name="connsiteY1" fmla="*/ 0 h 883920"/>
                  <a:gd name="connsiteX2" fmla="*/ 560338 w 560338"/>
                  <a:gd name="connsiteY2" fmla="*/ 68580 h 883920"/>
                  <a:gd name="connsiteX3" fmla="*/ 0 w 560338"/>
                  <a:gd name="connsiteY3" fmla="*/ 883920 h 883920"/>
                  <a:gd name="connsiteX4" fmla="*/ 7620 w 560338"/>
                  <a:gd name="connsiteY4" fmla="*/ 548640 h 883920"/>
                  <a:gd name="connsiteX0" fmla="*/ 18782 w 571500"/>
                  <a:gd name="connsiteY0" fmla="*/ 548640 h 883920"/>
                  <a:gd name="connsiteX1" fmla="*/ 449580 w 571500"/>
                  <a:gd name="connsiteY1" fmla="*/ 0 h 883920"/>
                  <a:gd name="connsiteX2" fmla="*/ 571500 w 571500"/>
                  <a:gd name="connsiteY2" fmla="*/ 68580 h 883920"/>
                  <a:gd name="connsiteX3" fmla="*/ 11162 w 571500"/>
                  <a:gd name="connsiteY3" fmla="*/ 883920 h 883920"/>
                  <a:gd name="connsiteX4" fmla="*/ 0 w 571500"/>
                  <a:gd name="connsiteY4" fmla="*/ 739140 h 883920"/>
                  <a:gd name="connsiteX5" fmla="*/ 18782 w 5715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0 w 800100"/>
                  <a:gd name="connsiteY4" fmla="*/ 472440 h 883920"/>
                  <a:gd name="connsiteX5" fmla="*/ 247382 w 800100"/>
                  <a:gd name="connsiteY5" fmla="*/ 548640 h 883920"/>
                  <a:gd name="connsiteX0" fmla="*/ 247382 w 800100"/>
                  <a:gd name="connsiteY0" fmla="*/ 548640 h 883920"/>
                  <a:gd name="connsiteX1" fmla="*/ 678180 w 800100"/>
                  <a:gd name="connsiteY1" fmla="*/ 0 h 883920"/>
                  <a:gd name="connsiteX2" fmla="*/ 800100 w 800100"/>
                  <a:gd name="connsiteY2" fmla="*/ 68580 h 883920"/>
                  <a:gd name="connsiteX3" fmla="*/ 239762 w 800100"/>
                  <a:gd name="connsiteY3" fmla="*/ 883920 h 883920"/>
                  <a:gd name="connsiteX4" fmla="*/ 129540 w 800100"/>
                  <a:gd name="connsiteY4" fmla="*/ 678180 h 883920"/>
                  <a:gd name="connsiteX5" fmla="*/ 0 w 800100"/>
                  <a:gd name="connsiteY5" fmla="*/ 472440 h 883920"/>
                  <a:gd name="connsiteX6" fmla="*/ 247382 w 8001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31596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883920"/>
                  <a:gd name="connsiteX1" fmla="*/ 754380 w 876300"/>
                  <a:gd name="connsiteY1" fmla="*/ 0 h 883920"/>
                  <a:gd name="connsiteX2" fmla="*/ 876300 w 876300"/>
                  <a:gd name="connsiteY2" fmla="*/ 68580 h 883920"/>
                  <a:gd name="connsiteX3" fmla="*/ 270242 w 876300"/>
                  <a:gd name="connsiteY3" fmla="*/ 883920 h 883920"/>
                  <a:gd name="connsiteX4" fmla="*/ 0 w 876300"/>
                  <a:gd name="connsiteY4" fmla="*/ 609600 h 883920"/>
                  <a:gd name="connsiteX5" fmla="*/ 76200 w 876300"/>
                  <a:gd name="connsiteY5" fmla="*/ 472440 h 883920"/>
                  <a:gd name="connsiteX6" fmla="*/ 323582 w 876300"/>
                  <a:gd name="connsiteY6" fmla="*/ 548640 h 883920"/>
                  <a:gd name="connsiteX0" fmla="*/ 323582 w 876300"/>
                  <a:gd name="connsiteY0" fmla="*/ 54864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23582 w 876300"/>
                  <a:gd name="connsiteY6" fmla="*/ 548640 h 914400"/>
                  <a:gd name="connsiteX0" fmla="*/ 308342 w 876300"/>
                  <a:gd name="connsiteY0" fmla="*/ 601980 h 914400"/>
                  <a:gd name="connsiteX1" fmla="*/ 754380 w 876300"/>
                  <a:gd name="connsiteY1" fmla="*/ 0 h 914400"/>
                  <a:gd name="connsiteX2" fmla="*/ 876300 w 876300"/>
                  <a:gd name="connsiteY2" fmla="*/ 68580 h 914400"/>
                  <a:gd name="connsiteX3" fmla="*/ 270242 w 876300"/>
                  <a:gd name="connsiteY3" fmla="*/ 914400 h 914400"/>
                  <a:gd name="connsiteX4" fmla="*/ 0 w 876300"/>
                  <a:gd name="connsiteY4" fmla="*/ 609600 h 914400"/>
                  <a:gd name="connsiteX5" fmla="*/ 76200 w 876300"/>
                  <a:gd name="connsiteY5" fmla="*/ 472440 h 914400"/>
                  <a:gd name="connsiteX6" fmla="*/ 308342 w 876300"/>
                  <a:gd name="connsiteY6" fmla="*/ 601980 h 914400"/>
                  <a:gd name="connsiteX0" fmla="*/ 308342 w 876300"/>
                  <a:gd name="connsiteY0" fmla="*/ 601980 h 876300"/>
                  <a:gd name="connsiteX1" fmla="*/ 754380 w 876300"/>
                  <a:gd name="connsiteY1" fmla="*/ 0 h 876300"/>
                  <a:gd name="connsiteX2" fmla="*/ 876300 w 876300"/>
                  <a:gd name="connsiteY2" fmla="*/ 68580 h 876300"/>
                  <a:gd name="connsiteX3" fmla="*/ 285482 w 876300"/>
                  <a:gd name="connsiteY3" fmla="*/ 876300 h 876300"/>
                  <a:gd name="connsiteX4" fmla="*/ 0 w 876300"/>
                  <a:gd name="connsiteY4" fmla="*/ 609600 h 876300"/>
                  <a:gd name="connsiteX5" fmla="*/ 76200 w 876300"/>
                  <a:gd name="connsiteY5" fmla="*/ 472440 h 876300"/>
                  <a:gd name="connsiteX6" fmla="*/ 308342 w 876300"/>
                  <a:gd name="connsiteY6" fmla="*/ 601980 h 876300"/>
                  <a:gd name="connsiteX0" fmla="*/ 331202 w 899160"/>
                  <a:gd name="connsiteY0" fmla="*/ 60198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31202 w 899160"/>
                  <a:gd name="connsiteY6" fmla="*/ 601980 h 876300"/>
                  <a:gd name="connsiteX0" fmla="*/ 323582 w 899160"/>
                  <a:gd name="connsiteY0" fmla="*/ 655320 h 876300"/>
                  <a:gd name="connsiteX1" fmla="*/ 777240 w 899160"/>
                  <a:gd name="connsiteY1" fmla="*/ 0 h 876300"/>
                  <a:gd name="connsiteX2" fmla="*/ 899160 w 899160"/>
                  <a:gd name="connsiteY2" fmla="*/ 68580 h 876300"/>
                  <a:gd name="connsiteX3" fmla="*/ 308342 w 899160"/>
                  <a:gd name="connsiteY3" fmla="*/ 876300 h 876300"/>
                  <a:gd name="connsiteX4" fmla="*/ 0 w 899160"/>
                  <a:gd name="connsiteY4" fmla="*/ 632460 h 876300"/>
                  <a:gd name="connsiteX5" fmla="*/ 99060 w 899160"/>
                  <a:gd name="connsiteY5" fmla="*/ 472440 h 876300"/>
                  <a:gd name="connsiteX6" fmla="*/ 323582 w 899160"/>
                  <a:gd name="connsiteY6" fmla="*/ 655320 h 876300"/>
                  <a:gd name="connsiteX0" fmla="*/ 323582 w 899160"/>
                  <a:gd name="connsiteY0" fmla="*/ 67056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70560 h 891540"/>
                  <a:gd name="connsiteX0" fmla="*/ 323582 w 899160"/>
                  <a:gd name="connsiteY0" fmla="*/ 640080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323582 w 899160"/>
                  <a:gd name="connsiteY6" fmla="*/ 640080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99060 w 899160"/>
                  <a:gd name="connsiteY5" fmla="*/ 487680 h 891540"/>
                  <a:gd name="connsiteX6" fmla="*/ 283538 w 899160"/>
                  <a:gd name="connsiteY6" fmla="*/ 700339 h 891540"/>
                  <a:gd name="connsiteX0" fmla="*/ 283538 w 899160"/>
                  <a:gd name="connsiteY0" fmla="*/ 700339 h 891540"/>
                  <a:gd name="connsiteX1" fmla="*/ 746760 w 899160"/>
                  <a:gd name="connsiteY1" fmla="*/ 0 h 891540"/>
                  <a:gd name="connsiteX2" fmla="*/ 899160 w 899160"/>
                  <a:gd name="connsiteY2" fmla="*/ 83820 h 891540"/>
                  <a:gd name="connsiteX3" fmla="*/ 308342 w 899160"/>
                  <a:gd name="connsiteY3" fmla="*/ 891540 h 891540"/>
                  <a:gd name="connsiteX4" fmla="*/ 0 w 899160"/>
                  <a:gd name="connsiteY4" fmla="*/ 647700 h 891540"/>
                  <a:gd name="connsiteX5" fmla="*/ 67025 w 899160"/>
                  <a:gd name="connsiteY5" fmla="*/ 514462 h 891540"/>
                  <a:gd name="connsiteX6" fmla="*/ 283538 w 899160"/>
                  <a:gd name="connsiteY6" fmla="*/ 700339 h 891540"/>
                  <a:gd name="connsiteX0" fmla="*/ 283538 w 891151"/>
                  <a:gd name="connsiteY0" fmla="*/ 700339 h 891540"/>
                  <a:gd name="connsiteX1" fmla="*/ 746760 w 891151"/>
                  <a:gd name="connsiteY1" fmla="*/ 0 h 891540"/>
                  <a:gd name="connsiteX2" fmla="*/ 891151 w 891151"/>
                  <a:gd name="connsiteY2" fmla="*/ 150774 h 891540"/>
                  <a:gd name="connsiteX3" fmla="*/ 308342 w 891151"/>
                  <a:gd name="connsiteY3" fmla="*/ 891540 h 891540"/>
                  <a:gd name="connsiteX4" fmla="*/ 0 w 891151"/>
                  <a:gd name="connsiteY4" fmla="*/ 647700 h 891540"/>
                  <a:gd name="connsiteX5" fmla="*/ 67025 w 891151"/>
                  <a:gd name="connsiteY5" fmla="*/ 514462 h 891540"/>
                  <a:gd name="connsiteX6" fmla="*/ 283538 w 891151"/>
                  <a:gd name="connsiteY6" fmla="*/ 700339 h 891540"/>
                  <a:gd name="connsiteX0" fmla="*/ 283538 w 891151"/>
                  <a:gd name="connsiteY0" fmla="*/ 640080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83538 w 891151"/>
                  <a:gd name="connsiteY6" fmla="*/ 640080 h 831281"/>
                  <a:gd name="connsiteX0" fmla="*/ 275530 w 891151"/>
                  <a:gd name="connsiteY0" fmla="*/ 599908 h 831281"/>
                  <a:gd name="connsiteX1" fmla="*/ 730743 w 891151"/>
                  <a:gd name="connsiteY1" fmla="*/ 0 h 831281"/>
                  <a:gd name="connsiteX2" fmla="*/ 891151 w 891151"/>
                  <a:gd name="connsiteY2" fmla="*/ 90515 h 831281"/>
                  <a:gd name="connsiteX3" fmla="*/ 308342 w 891151"/>
                  <a:gd name="connsiteY3" fmla="*/ 831281 h 831281"/>
                  <a:gd name="connsiteX4" fmla="*/ 0 w 891151"/>
                  <a:gd name="connsiteY4" fmla="*/ 587441 h 831281"/>
                  <a:gd name="connsiteX5" fmla="*/ 67025 w 891151"/>
                  <a:gd name="connsiteY5" fmla="*/ 454203 h 831281"/>
                  <a:gd name="connsiteX6" fmla="*/ 275530 w 891151"/>
                  <a:gd name="connsiteY6" fmla="*/ 599908 h 831281"/>
                  <a:gd name="connsiteX0" fmla="*/ 307565 w 923186"/>
                  <a:gd name="connsiteY0" fmla="*/ 599908 h 831281"/>
                  <a:gd name="connsiteX1" fmla="*/ 762778 w 923186"/>
                  <a:gd name="connsiteY1" fmla="*/ 0 h 831281"/>
                  <a:gd name="connsiteX2" fmla="*/ 923186 w 923186"/>
                  <a:gd name="connsiteY2" fmla="*/ 90515 h 831281"/>
                  <a:gd name="connsiteX3" fmla="*/ 340377 w 923186"/>
                  <a:gd name="connsiteY3" fmla="*/ 831281 h 831281"/>
                  <a:gd name="connsiteX4" fmla="*/ 0 w 923186"/>
                  <a:gd name="connsiteY4" fmla="*/ 620918 h 831281"/>
                  <a:gd name="connsiteX5" fmla="*/ 99060 w 923186"/>
                  <a:gd name="connsiteY5" fmla="*/ 454203 h 831281"/>
                  <a:gd name="connsiteX6" fmla="*/ 307565 w 923186"/>
                  <a:gd name="connsiteY6" fmla="*/ 599908 h 83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86" h="831281">
                    <a:moveTo>
                      <a:pt x="307565" y="599908"/>
                    </a:moveTo>
                    <a:lnTo>
                      <a:pt x="762778" y="0"/>
                    </a:lnTo>
                    <a:lnTo>
                      <a:pt x="923186" y="90515"/>
                    </a:lnTo>
                    <a:lnTo>
                      <a:pt x="340377" y="831281"/>
                    </a:lnTo>
                    <a:lnTo>
                      <a:pt x="0" y="620918"/>
                    </a:lnTo>
                    <a:lnTo>
                      <a:pt x="99060" y="454203"/>
                    </a:lnTo>
                    <a:lnTo>
                      <a:pt x="307565" y="599908"/>
                    </a:lnTo>
                    <a:close/>
                  </a:path>
                </a:pathLst>
              </a:cu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2" name="Group 41">
              <a:extLst>
                <a:ext uri="{FF2B5EF4-FFF2-40B4-BE49-F238E27FC236}">
                  <a16:creationId xmlns:a16="http://schemas.microsoft.com/office/drawing/2014/main" id="{1EF26C15-A4B7-4F9C-8B36-F4A19E33198D}"/>
                </a:ext>
              </a:extLst>
            </p:cNvPr>
            <p:cNvGrpSpPr/>
            <p:nvPr/>
          </p:nvGrpSpPr>
          <p:grpSpPr>
            <a:xfrm>
              <a:off x="4060893" y="2430780"/>
              <a:ext cx="1403798" cy="430745"/>
              <a:chOff x="4043965" y="2430780"/>
              <a:chExt cx="1403798" cy="430745"/>
            </a:xfrm>
            <a:grpFill/>
          </p:grpSpPr>
          <p:sp>
            <p:nvSpPr>
              <p:cNvPr id="49" name="Rectangle 48">
                <a:extLst>
                  <a:ext uri="{FF2B5EF4-FFF2-40B4-BE49-F238E27FC236}">
                    <a16:creationId xmlns:a16="http://schemas.microsoft.com/office/drawing/2014/main" id="{D5E96881-E2C3-491F-A78C-46C03EE3BC44}"/>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50" name="Rectangle 49">
                <a:extLst>
                  <a:ext uri="{FF2B5EF4-FFF2-40B4-BE49-F238E27FC236}">
                    <a16:creationId xmlns:a16="http://schemas.microsoft.com/office/drawing/2014/main" id="{4EC934DD-2253-4538-81E2-A55181A32416}"/>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3" name="Group 42">
              <a:extLst>
                <a:ext uri="{FF2B5EF4-FFF2-40B4-BE49-F238E27FC236}">
                  <a16:creationId xmlns:a16="http://schemas.microsoft.com/office/drawing/2014/main" id="{14C4CEE3-ED6C-46F1-AA5C-5A2941FCDAD1}"/>
                </a:ext>
              </a:extLst>
            </p:cNvPr>
            <p:cNvGrpSpPr/>
            <p:nvPr/>
          </p:nvGrpSpPr>
          <p:grpSpPr>
            <a:xfrm>
              <a:off x="4060893" y="3771968"/>
              <a:ext cx="1403798" cy="430745"/>
              <a:chOff x="4043965" y="2430780"/>
              <a:chExt cx="1403798" cy="430745"/>
            </a:xfrm>
            <a:grpFill/>
          </p:grpSpPr>
          <p:sp>
            <p:nvSpPr>
              <p:cNvPr id="47" name="Rectangle 46">
                <a:extLst>
                  <a:ext uri="{FF2B5EF4-FFF2-40B4-BE49-F238E27FC236}">
                    <a16:creationId xmlns:a16="http://schemas.microsoft.com/office/drawing/2014/main" id="{259024D7-C59D-4BCF-A10F-02CA5FD21FC0}"/>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48" name="Rectangle 47">
                <a:extLst>
                  <a:ext uri="{FF2B5EF4-FFF2-40B4-BE49-F238E27FC236}">
                    <a16:creationId xmlns:a16="http://schemas.microsoft.com/office/drawing/2014/main" id="{B6ABFA90-962C-4229-80C4-D4AD72388211}"/>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nvGrpSpPr>
            <p:cNvPr id="44" name="Group 43">
              <a:extLst>
                <a:ext uri="{FF2B5EF4-FFF2-40B4-BE49-F238E27FC236}">
                  <a16:creationId xmlns:a16="http://schemas.microsoft.com/office/drawing/2014/main" id="{8F9886F1-9FAC-44C5-9C9A-2F4E588B2D69}"/>
                </a:ext>
              </a:extLst>
            </p:cNvPr>
            <p:cNvGrpSpPr/>
            <p:nvPr/>
          </p:nvGrpSpPr>
          <p:grpSpPr>
            <a:xfrm>
              <a:off x="4060893" y="5113157"/>
              <a:ext cx="1403798" cy="430745"/>
              <a:chOff x="4043965" y="2430780"/>
              <a:chExt cx="1403798" cy="430745"/>
            </a:xfrm>
            <a:grpFill/>
          </p:grpSpPr>
          <p:sp>
            <p:nvSpPr>
              <p:cNvPr id="45" name="Rectangle 44">
                <a:extLst>
                  <a:ext uri="{FF2B5EF4-FFF2-40B4-BE49-F238E27FC236}">
                    <a16:creationId xmlns:a16="http://schemas.microsoft.com/office/drawing/2014/main" id="{130F9759-8531-4B52-8DC5-82FCF7BB529F}"/>
                  </a:ext>
                </a:extLst>
              </p:cNvPr>
              <p:cNvSpPr/>
              <p:nvPr/>
            </p:nvSpPr>
            <p:spPr>
              <a:xfrm>
                <a:off x="4043966" y="243078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sp>
            <p:nvSpPr>
              <p:cNvPr id="46" name="Rectangle 45">
                <a:extLst>
                  <a:ext uri="{FF2B5EF4-FFF2-40B4-BE49-F238E27FC236}">
                    <a16:creationId xmlns:a16="http://schemas.microsoft.com/office/drawing/2014/main" id="{8104D0F8-409D-4E6E-8A9C-569293DEFA02}"/>
                  </a:ext>
                </a:extLst>
              </p:cNvPr>
              <p:cNvSpPr/>
              <p:nvPr/>
            </p:nvSpPr>
            <p:spPr>
              <a:xfrm>
                <a:off x="4043965" y="2716530"/>
                <a:ext cx="1403797" cy="144995"/>
              </a:xfrm>
              <a:prstGeom prst="rect">
                <a:avLst/>
              </a:prstGeom>
              <a:grpFill/>
              <a:ln w="12700" cap="flat" cmpd="sng" algn="ctr">
                <a:noFill/>
                <a:prstDash val="solid"/>
                <a:miter lim="800000"/>
              </a:ln>
              <a:effectLst/>
            </p:spPr>
            <p:txBody>
              <a:bodyPr rtlCol="0" anchor="ctr"/>
              <a:lstStyle/>
              <a:p>
                <a:pPr algn="ctr" defTabSz="685800">
                  <a:defRPr/>
                </a:pPr>
                <a:endParaRPr lang="en-US" sz="1350" kern="0" dirty="0">
                  <a:solidFill>
                    <a:prstClr val="white"/>
                  </a:solidFill>
                </a:endParaRPr>
              </a:p>
            </p:txBody>
          </p:sp>
        </p:grpSp>
      </p:grpSp>
      <p:sp>
        <p:nvSpPr>
          <p:cNvPr id="57" name="Rectangle 56">
            <a:extLst>
              <a:ext uri="{FF2B5EF4-FFF2-40B4-BE49-F238E27FC236}">
                <a16:creationId xmlns:a16="http://schemas.microsoft.com/office/drawing/2014/main" id="{CEF70AEA-7BD0-4FFD-BCA0-47752605C84F}"/>
              </a:ext>
            </a:extLst>
          </p:cNvPr>
          <p:cNvSpPr/>
          <p:nvPr/>
        </p:nvSpPr>
        <p:spPr>
          <a:xfrm>
            <a:off x="659659" y="4732283"/>
            <a:ext cx="694602" cy="769424"/>
          </a:xfrm>
          <a:prstGeom prst="rect">
            <a:avLst/>
          </a:prstGeom>
          <a:solidFill>
            <a:schemeClr val="accent6">
              <a:lumMod val="20000"/>
              <a:lumOff val="80000"/>
            </a:schemeClr>
          </a:solidFill>
          <a:ln w="12700" cap="flat" cmpd="sng" algn="ctr">
            <a:solidFill>
              <a:schemeClr val="bg2">
                <a:lumMod val="75000"/>
              </a:schemeClr>
            </a:solidFill>
            <a:prstDash val="solid"/>
            <a:miter lim="800000"/>
          </a:ln>
          <a:effectLst/>
        </p:spPr>
        <p:txBody>
          <a:bodyPr rtlCol="0" anchor="ctr"/>
          <a:lstStyle/>
          <a:p>
            <a:pPr algn="ctr" defTabSz="685800">
              <a:defRPr/>
            </a:pPr>
            <a:endParaRPr lang="en-IN" sz="1350" kern="0" dirty="0">
              <a:solidFill>
                <a:prstClr val="white"/>
              </a:solidFill>
              <a:latin typeface="Calibri" panose="020F0502020204030204"/>
            </a:endParaRPr>
          </a:p>
        </p:txBody>
      </p:sp>
      <p:grpSp>
        <p:nvGrpSpPr>
          <p:cNvPr id="58" name="Group 57">
            <a:extLst>
              <a:ext uri="{FF2B5EF4-FFF2-40B4-BE49-F238E27FC236}">
                <a16:creationId xmlns:a16="http://schemas.microsoft.com/office/drawing/2014/main" id="{2E1292B2-88D7-4144-B764-00C74E480710}"/>
              </a:ext>
            </a:extLst>
          </p:cNvPr>
          <p:cNvGrpSpPr/>
          <p:nvPr/>
        </p:nvGrpSpPr>
        <p:grpSpPr>
          <a:xfrm>
            <a:off x="779981" y="4911383"/>
            <a:ext cx="375566" cy="379130"/>
            <a:chOff x="592943" y="4638091"/>
            <a:chExt cx="2366522" cy="2388980"/>
          </a:xfrm>
          <a:solidFill>
            <a:schemeClr val="accent2"/>
          </a:solidFill>
        </p:grpSpPr>
        <p:grpSp>
          <p:nvGrpSpPr>
            <p:cNvPr id="59" name="Group 58">
              <a:extLst>
                <a:ext uri="{FF2B5EF4-FFF2-40B4-BE49-F238E27FC236}">
                  <a16:creationId xmlns:a16="http://schemas.microsoft.com/office/drawing/2014/main" id="{43881CB3-D119-4263-B33D-5EB166A86B61}"/>
                </a:ext>
              </a:extLst>
            </p:cNvPr>
            <p:cNvGrpSpPr/>
            <p:nvPr/>
          </p:nvGrpSpPr>
          <p:grpSpPr>
            <a:xfrm>
              <a:off x="1312465" y="4638091"/>
              <a:ext cx="1647000" cy="2136107"/>
              <a:chOff x="1070322" y="3972652"/>
              <a:chExt cx="1647000" cy="2136107"/>
            </a:xfrm>
            <a:grpFill/>
          </p:grpSpPr>
          <p:sp>
            <p:nvSpPr>
              <p:cNvPr id="69" name="Freeform 5">
                <a:extLst>
                  <a:ext uri="{FF2B5EF4-FFF2-40B4-BE49-F238E27FC236}">
                    <a16:creationId xmlns:a16="http://schemas.microsoft.com/office/drawing/2014/main" id="{54F29222-6C3D-49C0-8AC6-BFD9D76ECF8C}"/>
                  </a:ext>
                </a:extLst>
              </p:cNvPr>
              <p:cNvSpPr>
                <a:spLocks/>
              </p:cNvSpPr>
              <p:nvPr/>
            </p:nvSpPr>
            <p:spPr bwMode="auto">
              <a:xfrm>
                <a:off x="1332345" y="3972652"/>
                <a:ext cx="1037277" cy="1037277"/>
              </a:xfrm>
              <a:custGeom>
                <a:avLst/>
                <a:gdLst>
                  <a:gd name="T0" fmla="*/ 702 w 5485"/>
                  <a:gd name="T1" fmla="*/ 4574 h 5484"/>
                  <a:gd name="T2" fmla="*/ 910 w 5485"/>
                  <a:gd name="T3" fmla="*/ 4783 h 5484"/>
                  <a:gd name="T4" fmla="*/ 1918 w 5485"/>
                  <a:gd name="T5" fmla="*/ 5358 h 5484"/>
                  <a:gd name="T6" fmla="*/ 2743 w 5485"/>
                  <a:gd name="T7" fmla="*/ 5484 h 5484"/>
                  <a:gd name="T8" fmla="*/ 5485 w 5485"/>
                  <a:gd name="T9" fmla="*/ 2742 h 5484"/>
                  <a:gd name="T10" fmla="*/ 4976 w 5485"/>
                  <a:gd name="T11" fmla="*/ 1151 h 5484"/>
                  <a:gd name="T12" fmla="*/ 4314 w 5485"/>
                  <a:gd name="T13" fmla="*/ 494 h 5484"/>
                  <a:gd name="T14" fmla="*/ 2742 w 5485"/>
                  <a:gd name="T15" fmla="*/ 0 h 5484"/>
                  <a:gd name="T16" fmla="*/ 0 w 5485"/>
                  <a:gd name="T17" fmla="*/ 2742 h 5484"/>
                  <a:gd name="T18" fmla="*/ 646 w 5485"/>
                  <a:gd name="T19" fmla="*/ 4510 h 5484"/>
                  <a:gd name="T20" fmla="*/ 702 w 5485"/>
                  <a:gd name="T21" fmla="*/ 4574 h 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85" h="5484">
                    <a:moveTo>
                      <a:pt x="702" y="4574"/>
                    </a:moveTo>
                    <a:cubicBezTo>
                      <a:pt x="768" y="4648"/>
                      <a:pt x="839" y="4718"/>
                      <a:pt x="910" y="4783"/>
                    </a:cubicBezTo>
                    <a:cubicBezTo>
                      <a:pt x="1204" y="5046"/>
                      <a:pt x="1543" y="5240"/>
                      <a:pt x="1918" y="5358"/>
                    </a:cubicBezTo>
                    <a:cubicBezTo>
                      <a:pt x="2184" y="5442"/>
                      <a:pt x="2461" y="5484"/>
                      <a:pt x="2743" y="5484"/>
                    </a:cubicBezTo>
                    <a:cubicBezTo>
                      <a:pt x="4255" y="5484"/>
                      <a:pt x="5485" y="4254"/>
                      <a:pt x="5485" y="2742"/>
                    </a:cubicBezTo>
                    <a:cubicBezTo>
                      <a:pt x="5485" y="2167"/>
                      <a:pt x="5309" y="1617"/>
                      <a:pt x="4976" y="1151"/>
                    </a:cubicBezTo>
                    <a:cubicBezTo>
                      <a:pt x="4794" y="896"/>
                      <a:pt x="4571" y="675"/>
                      <a:pt x="4314" y="494"/>
                    </a:cubicBezTo>
                    <a:cubicBezTo>
                      <a:pt x="3852" y="171"/>
                      <a:pt x="3309" y="0"/>
                      <a:pt x="2742" y="0"/>
                    </a:cubicBezTo>
                    <a:cubicBezTo>
                      <a:pt x="1230" y="0"/>
                      <a:pt x="0" y="1230"/>
                      <a:pt x="0" y="2742"/>
                    </a:cubicBezTo>
                    <a:cubicBezTo>
                      <a:pt x="0" y="3389"/>
                      <a:pt x="230" y="4017"/>
                      <a:pt x="646" y="4510"/>
                    </a:cubicBezTo>
                    <a:cubicBezTo>
                      <a:pt x="664" y="4532"/>
                      <a:pt x="683" y="4553"/>
                      <a:pt x="702" y="45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70" name="Freeform 6">
                <a:extLst>
                  <a:ext uri="{FF2B5EF4-FFF2-40B4-BE49-F238E27FC236}">
                    <a16:creationId xmlns:a16="http://schemas.microsoft.com/office/drawing/2014/main" id="{112AAC12-4481-423A-BF85-6CD8669C392A}"/>
                  </a:ext>
                </a:extLst>
              </p:cNvPr>
              <p:cNvSpPr>
                <a:spLocks/>
              </p:cNvSpPr>
              <p:nvPr/>
            </p:nvSpPr>
            <p:spPr bwMode="auto">
              <a:xfrm>
                <a:off x="1070322" y="4910942"/>
                <a:ext cx="1647000" cy="1197817"/>
              </a:xfrm>
              <a:custGeom>
                <a:avLst/>
                <a:gdLst>
                  <a:gd name="T0" fmla="*/ 6484 w 8712"/>
                  <a:gd name="T1" fmla="*/ 0 h 6330"/>
                  <a:gd name="T2" fmla="*/ 6347 w 8712"/>
                  <a:gd name="T3" fmla="*/ 0 h 6330"/>
                  <a:gd name="T4" fmla="*/ 6341 w 8712"/>
                  <a:gd name="T5" fmla="*/ 7 h 6330"/>
                  <a:gd name="T6" fmla="*/ 4656 w 8712"/>
                  <a:gd name="T7" fmla="*/ 874 h 6330"/>
                  <a:gd name="T8" fmla="*/ 4594 w 8712"/>
                  <a:gd name="T9" fmla="*/ 884 h 6330"/>
                  <a:gd name="T10" fmla="*/ 5034 w 8712"/>
                  <a:gd name="T11" fmla="*/ 1136 h 6330"/>
                  <a:gd name="T12" fmla="*/ 4217 w 8712"/>
                  <a:gd name="T13" fmla="*/ 2061 h 6330"/>
                  <a:gd name="T14" fmla="*/ 4787 w 8712"/>
                  <a:gd name="T15" fmla="*/ 4613 h 6330"/>
                  <a:gd name="T16" fmla="*/ 4131 w 8712"/>
                  <a:gd name="T17" fmla="*/ 5960 h 6330"/>
                  <a:gd name="T18" fmla="*/ 3476 w 8712"/>
                  <a:gd name="T19" fmla="*/ 4613 h 6330"/>
                  <a:gd name="T20" fmla="*/ 4046 w 8712"/>
                  <a:gd name="T21" fmla="*/ 2061 h 6330"/>
                  <a:gd name="T22" fmla="*/ 3229 w 8712"/>
                  <a:gd name="T23" fmla="*/ 1136 h 6330"/>
                  <a:gd name="T24" fmla="*/ 3668 w 8712"/>
                  <a:gd name="T25" fmla="*/ 884 h 6330"/>
                  <a:gd name="T26" fmla="*/ 3553 w 8712"/>
                  <a:gd name="T27" fmla="*/ 864 h 6330"/>
                  <a:gd name="T28" fmla="*/ 3359 w 8712"/>
                  <a:gd name="T29" fmla="*/ 821 h 6330"/>
                  <a:gd name="T30" fmla="*/ 1923 w 8712"/>
                  <a:gd name="T31" fmla="*/ 7 h 6330"/>
                  <a:gd name="T32" fmla="*/ 1916 w 8712"/>
                  <a:gd name="T33" fmla="*/ 0 h 6330"/>
                  <a:gd name="T34" fmla="*/ 1779 w 8712"/>
                  <a:gd name="T35" fmla="*/ 0 h 6330"/>
                  <a:gd name="T36" fmla="*/ 29 w 8712"/>
                  <a:gd name="T37" fmla="*/ 849 h 6330"/>
                  <a:gd name="T38" fmla="*/ 0 w 8712"/>
                  <a:gd name="T39" fmla="*/ 885 h 6330"/>
                  <a:gd name="T40" fmla="*/ 626 w 8712"/>
                  <a:gd name="T41" fmla="*/ 885 h 6330"/>
                  <a:gd name="T42" fmla="*/ 1522 w 8712"/>
                  <a:gd name="T43" fmla="*/ 1781 h 6330"/>
                  <a:gd name="T44" fmla="*/ 1522 w 8712"/>
                  <a:gd name="T45" fmla="*/ 6330 h 6330"/>
                  <a:gd name="T46" fmla="*/ 8712 w 8712"/>
                  <a:gd name="T47" fmla="*/ 6330 h 6330"/>
                  <a:gd name="T48" fmla="*/ 8712 w 8712"/>
                  <a:gd name="T49" fmla="*/ 2228 h 6330"/>
                  <a:gd name="T50" fmla="*/ 6484 w 8712"/>
                  <a:gd name="T51" fmla="*/ 0 h 6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712" h="6330">
                    <a:moveTo>
                      <a:pt x="6484" y="0"/>
                    </a:moveTo>
                    <a:lnTo>
                      <a:pt x="6347" y="0"/>
                    </a:lnTo>
                    <a:lnTo>
                      <a:pt x="6341" y="7"/>
                    </a:lnTo>
                    <a:cubicBezTo>
                      <a:pt x="5878" y="466"/>
                      <a:pt x="5295" y="766"/>
                      <a:pt x="4656" y="874"/>
                    </a:cubicBezTo>
                    <a:lnTo>
                      <a:pt x="4594" y="884"/>
                    </a:lnTo>
                    <a:lnTo>
                      <a:pt x="5034" y="1136"/>
                    </a:lnTo>
                    <a:lnTo>
                      <a:pt x="4217" y="2061"/>
                    </a:lnTo>
                    <a:lnTo>
                      <a:pt x="4787" y="4613"/>
                    </a:lnTo>
                    <a:lnTo>
                      <a:pt x="4131" y="5960"/>
                    </a:lnTo>
                    <a:lnTo>
                      <a:pt x="3476" y="4613"/>
                    </a:lnTo>
                    <a:lnTo>
                      <a:pt x="4046" y="2061"/>
                    </a:lnTo>
                    <a:lnTo>
                      <a:pt x="3229" y="1136"/>
                    </a:lnTo>
                    <a:lnTo>
                      <a:pt x="3668" y="884"/>
                    </a:lnTo>
                    <a:lnTo>
                      <a:pt x="3553" y="864"/>
                    </a:lnTo>
                    <a:cubicBezTo>
                      <a:pt x="3488" y="852"/>
                      <a:pt x="3422" y="837"/>
                      <a:pt x="3359" y="821"/>
                    </a:cubicBezTo>
                    <a:cubicBezTo>
                      <a:pt x="2818" y="684"/>
                      <a:pt x="2321" y="403"/>
                      <a:pt x="1923" y="7"/>
                    </a:cubicBezTo>
                    <a:lnTo>
                      <a:pt x="1916" y="0"/>
                    </a:lnTo>
                    <a:lnTo>
                      <a:pt x="1779" y="0"/>
                    </a:lnTo>
                    <a:cubicBezTo>
                      <a:pt x="1092" y="0"/>
                      <a:pt x="455" y="310"/>
                      <a:pt x="29" y="849"/>
                    </a:cubicBezTo>
                    <a:lnTo>
                      <a:pt x="0" y="885"/>
                    </a:lnTo>
                    <a:lnTo>
                      <a:pt x="626" y="885"/>
                    </a:lnTo>
                    <a:cubicBezTo>
                      <a:pt x="1120" y="885"/>
                      <a:pt x="1522" y="1287"/>
                      <a:pt x="1522" y="1781"/>
                    </a:cubicBezTo>
                    <a:lnTo>
                      <a:pt x="1522" y="6330"/>
                    </a:lnTo>
                    <a:lnTo>
                      <a:pt x="8712" y="6330"/>
                    </a:lnTo>
                    <a:lnTo>
                      <a:pt x="8712" y="2228"/>
                    </a:lnTo>
                    <a:cubicBezTo>
                      <a:pt x="8712" y="1000"/>
                      <a:pt x="7713" y="0"/>
                      <a:pt x="64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grpSp>
        <p:grpSp>
          <p:nvGrpSpPr>
            <p:cNvPr id="60" name="Group 59">
              <a:extLst>
                <a:ext uri="{FF2B5EF4-FFF2-40B4-BE49-F238E27FC236}">
                  <a16:creationId xmlns:a16="http://schemas.microsoft.com/office/drawing/2014/main" id="{7D49EC7E-3722-4D86-8879-8AED441A95BE}"/>
                </a:ext>
              </a:extLst>
            </p:cNvPr>
            <p:cNvGrpSpPr/>
            <p:nvPr/>
          </p:nvGrpSpPr>
          <p:grpSpPr>
            <a:xfrm>
              <a:off x="592943" y="5824263"/>
              <a:ext cx="926645" cy="1202808"/>
              <a:chOff x="592943" y="5824263"/>
              <a:chExt cx="926645" cy="1202808"/>
            </a:xfrm>
            <a:grpFill/>
          </p:grpSpPr>
          <p:sp>
            <p:nvSpPr>
              <p:cNvPr id="61" name="Rectangle 7">
                <a:extLst>
                  <a:ext uri="{FF2B5EF4-FFF2-40B4-BE49-F238E27FC236}">
                    <a16:creationId xmlns:a16="http://schemas.microsoft.com/office/drawing/2014/main" id="{9C9E0419-9B8C-4088-A1C7-A6DD0C36BFF2}"/>
                  </a:ext>
                </a:extLst>
              </p:cNvPr>
              <p:cNvSpPr>
                <a:spLocks noChangeArrowheads="1"/>
              </p:cNvSpPr>
              <p:nvPr/>
            </p:nvSpPr>
            <p:spPr bwMode="auto">
              <a:xfrm>
                <a:off x="770952" y="6043863"/>
                <a:ext cx="572291" cy="98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2" name="Rectangle 8">
                <a:extLst>
                  <a:ext uri="{FF2B5EF4-FFF2-40B4-BE49-F238E27FC236}">
                    <a16:creationId xmlns:a16="http://schemas.microsoft.com/office/drawing/2014/main" id="{A3BF1216-F5FE-4D29-B73D-465F2B741443}"/>
                  </a:ext>
                </a:extLst>
              </p:cNvPr>
              <p:cNvSpPr>
                <a:spLocks noChangeArrowheads="1"/>
              </p:cNvSpPr>
              <p:nvPr/>
            </p:nvSpPr>
            <p:spPr bwMode="auto">
              <a:xfrm>
                <a:off x="770952" y="6216881"/>
                <a:ext cx="572291" cy="981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3" name="Rectangle 9">
                <a:extLst>
                  <a:ext uri="{FF2B5EF4-FFF2-40B4-BE49-F238E27FC236}">
                    <a16:creationId xmlns:a16="http://schemas.microsoft.com/office/drawing/2014/main" id="{9A8495B0-11D4-40AA-8DAC-87F25743D093}"/>
                  </a:ext>
                </a:extLst>
              </p:cNvPr>
              <p:cNvSpPr>
                <a:spLocks noChangeArrowheads="1"/>
              </p:cNvSpPr>
              <p:nvPr/>
            </p:nvSpPr>
            <p:spPr bwMode="auto">
              <a:xfrm>
                <a:off x="773447" y="6392394"/>
                <a:ext cx="326073" cy="98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4" name="Rectangle 10">
                <a:extLst>
                  <a:ext uri="{FF2B5EF4-FFF2-40B4-BE49-F238E27FC236}">
                    <a16:creationId xmlns:a16="http://schemas.microsoft.com/office/drawing/2014/main" id="{55764E33-2D66-44DB-8A11-1B70B5BDF4C0}"/>
                  </a:ext>
                </a:extLst>
              </p:cNvPr>
              <p:cNvSpPr>
                <a:spLocks noChangeArrowheads="1"/>
              </p:cNvSpPr>
              <p:nvPr/>
            </p:nvSpPr>
            <p:spPr bwMode="auto">
              <a:xfrm>
                <a:off x="773447" y="6770040"/>
                <a:ext cx="186327" cy="440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5" name="Freeform 11">
                <a:extLst>
                  <a:ext uri="{FF2B5EF4-FFF2-40B4-BE49-F238E27FC236}">
                    <a16:creationId xmlns:a16="http://schemas.microsoft.com/office/drawing/2014/main" id="{C9A31D96-DB7A-40A0-86A4-919B1842A6C1}"/>
                  </a:ext>
                </a:extLst>
              </p:cNvPr>
              <p:cNvSpPr>
                <a:spLocks/>
              </p:cNvSpPr>
              <p:nvPr/>
            </p:nvSpPr>
            <p:spPr bwMode="auto">
              <a:xfrm>
                <a:off x="990552" y="6706822"/>
                <a:ext cx="105641" cy="113127"/>
              </a:xfrm>
              <a:custGeom>
                <a:avLst/>
                <a:gdLst>
                  <a:gd name="T0" fmla="*/ 377 w 560"/>
                  <a:gd name="T1" fmla="*/ 140 h 598"/>
                  <a:gd name="T2" fmla="*/ 165 w 560"/>
                  <a:gd name="T3" fmla="*/ 10 h 598"/>
                  <a:gd name="T4" fmla="*/ 141 w 560"/>
                  <a:gd name="T5" fmla="*/ 0 h 598"/>
                  <a:gd name="T6" fmla="*/ 134 w 560"/>
                  <a:gd name="T7" fmla="*/ 24 h 598"/>
                  <a:gd name="T8" fmla="*/ 9 w 560"/>
                  <a:gd name="T9" fmla="*/ 556 h 598"/>
                  <a:gd name="T10" fmla="*/ 0 w 560"/>
                  <a:gd name="T11" fmla="*/ 598 h 598"/>
                  <a:gd name="T12" fmla="*/ 40 w 560"/>
                  <a:gd name="T13" fmla="*/ 582 h 598"/>
                  <a:gd name="T14" fmla="*/ 538 w 560"/>
                  <a:gd name="T15" fmla="*/ 356 h 598"/>
                  <a:gd name="T16" fmla="*/ 560 w 560"/>
                  <a:gd name="T17" fmla="*/ 344 h 598"/>
                  <a:gd name="T18" fmla="*/ 546 w 560"/>
                  <a:gd name="T19" fmla="*/ 323 h 598"/>
                  <a:gd name="T20" fmla="*/ 377 w 560"/>
                  <a:gd name="T21" fmla="*/ 14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0" h="598">
                    <a:moveTo>
                      <a:pt x="377" y="140"/>
                    </a:moveTo>
                    <a:cubicBezTo>
                      <a:pt x="314" y="87"/>
                      <a:pt x="243" y="44"/>
                      <a:pt x="165" y="10"/>
                    </a:cubicBezTo>
                    <a:lnTo>
                      <a:pt x="141" y="0"/>
                    </a:lnTo>
                    <a:lnTo>
                      <a:pt x="134" y="24"/>
                    </a:lnTo>
                    <a:cubicBezTo>
                      <a:pt x="86" y="191"/>
                      <a:pt x="10" y="553"/>
                      <a:pt x="9" y="556"/>
                    </a:cubicBezTo>
                    <a:lnTo>
                      <a:pt x="0" y="598"/>
                    </a:lnTo>
                    <a:lnTo>
                      <a:pt x="40" y="582"/>
                    </a:lnTo>
                    <a:cubicBezTo>
                      <a:pt x="43" y="580"/>
                      <a:pt x="383" y="435"/>
                      <a:pt x="538" y="356"/>
                    </a:cubicBezTo>
                    <a:lnTo>
                      <a:pt x="560" y="344"/>
                    </a:lnTo>
                    <a:lnTo>
                      <a:pt x="546" y="323"/>
                    </a:lnTo>
                    <a:cubicBezTo>
                      <a:pt x="497" y="252"/>
                      <a:pt x="440" y="191"/>
                      <a:pt x="377" y="1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6" name="Freeform 12">
                <a:extLst>
                  <a:ext uri="{FF2B5EF4-FFF2-40B4-BE49-F238E27FC236}">
                    <a16:creationId xmlns:a16="http://schemas.microsoft.com/office/drawing/2014/main" id="{864C8FF6-EA45-49E9-952B-FF6F4FB805CB}"/>
                  </a:ext>
                </a:extLst>
              </p:cNvPr>
              <p:cNvSpPr>
                <a:spLocks/>
              </p:cNvSpPr>
              <p:nvPr/>
            </p:nvSpPr>
            <p:spPr bwMode="auto">
              <a:xfrm>
                <a:off x="1031311" y="6403208"/>
                <a:ext cx="312764" cy="350195"/>
              </a:xfrm>
              <a:custGeom>
                <a:avLst/>
                <a:gdLst>
                  <a:gd name="T0" fmla="*/ 1651 w 1654"/>
                  <a:gd name="T1" fmla="*/ 341 h 1854"/>
                  <a:gd name="T2" fmla="*/ 1608 w 1654"/>
                  <a:gd name="T3" fmla="*/ 261 h 1854"/>
                  <a:gd name="T4" fmla="*/ 1339 w 1654"/>
                  <a:gd name="T5" fmla="*/ 40 h 1854"/>
                  <a:gd name="T6" fmla="*/ 1173 w 1654"/>
                  <a:gd name="T7" fmla="*/ 56 h 1854"/>
                  <a:gd name="T8" fmla="*/ 0 w 1654"/>
                  <a:gd name="T9" fmla="*/ 1484 h 1854"/>
                  <a:gd name="T10" fmla="*/ 27 w 1654"/>
                  <a:gd name="T11" fmla="*/ 1496 h 1854"/>
                  <a:gd name="T12" fmla="*/ 253 w 1654"/>
                  <a:gd name="T13" fmla="*/ 1636 h 1854"/>
                  <a:gd name="T14" fmla="*/ 434 w 1654"/>
                  <a:gd name="T15" fmla="*/ 1831 h 1854"/>
                  <a:gd name="T16" fmla="*/ 451 w 1654"/>
                  <a:gd name="T17" fmla="*/ 1854 h 1854"/>
                  <a:gd name="T18" fmla="*/ 1624 w 1654"/>
                  <a:gd name="T19" fmla="*/ 427 h 1854"/>
                  <a:gd name="T20" fmla="*/ 1651 w 1654"/>
                  <a:gd name="T21" fmla="*/ 341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4" h="1854">
                    <a:moveTo>
                      <a:pt x="1651" y="341"/>
                    </a:moveTo>
                    <a:cubicBezTo>
                      <a:pt x="1647" y="310"/>
                      <a:pt x="1633" y="281"/>
                      <a:pt x="1608" y="261"/>
                    </a:cubicBezTo>
                    <a:lnTo>
                      <a:pt x="1339" y="40"/>
                    </a:lnTo>
                    <a:cubicBezTo>
                      <a:pt x="1291" y="0"/>
                      <a:pt x="1213" y="8"/>
                      <a:pt x="1173" y="56"/>
                    </a:cubicBezTo>
                    <a:lnTo>
                      <a:pt x="0" y="1484"/>
                    </a:lnTo>
                    <a:lnTo>
                      <a:pt x="27" y="1496"/>
                    </a:lnTo>
                    <a:cubicBezTo>
                      <a:pt x="110" y="1534"/>
                      <a:pt x="186" y="1582"/>
                      <a:pt x="253" y="1636"/>
                    </a:cubicBezTo>
                    <a:cubicBezTo>
                      <a:pt x="319" y="1690"/>
                      <a:pt x="380" y="1756"/>
                      <a:pt x="434" y="1831"/>
                    </a:cubicBezTo>
                    <a:lnTo>
                      <a:pt x="451" y="1854"/>
                    </a:lnTo>
                    <a:lnTo>
                      <a:pt x="1624" y="427"/>
                    </a:lnTo>
                    <a:cubicBezTo>
                      <a:pt x="1644" y="403"/>
                      <a:pt x="1654" y="372"/>
                      <a:pt x="1651" y="3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7" name="Freeform 13">
                <a:extLst>
                  <a:ext uri="{FF2B5EF4-FFF2-40B4-BE49-F238E27FC236}">
                    <a16:creationId xmlns:a16="http://schemas.microsoft.com/office/drawing/2014/main" id="{BA47B85E-6F77-486C-8308-08321B7D9D86}"/>
                  </a:ext>
                </a:extLst>
              </p:cNvPr>
              <p:cNvSpPr>
                <a:spLocks noEditPoints="1"/>
              </p:cNvSpPr>
              <p:nvPr/>
            </p:nvSpPr>
            <p:spPr bwMode="auto">
              <a:xfrm>
                <a:off x="592943" y="5824263"/>
                <a:ext cx="926645" cy="1202808"/>
              </a:xfrm>
              <a:custGeom>
                <a:avLst/>
                <a:gdLst>
                  <a:gd name="T0" fmla="*/ 4430 w 4902"/>
                  <a:gd name="T1" fmla="*/ 0 h 6358"/>
                  <a:gd name="T2" fmla="*/ 471 w 4902"/>
                  <a:gd name="T3" fmla="*/ 0 h 6358"/>
                  <a:gd name="T4" fmla="*/ 0 w 4902"/>
                  <a:gd name="T5" fmla="*/ 471 h 6358"/>
                  <a:gd name="T6" fmla="*/ 1 w 4902"/>
                  <a:gd name="T7" fmla="*/ 5887 h 6358"/>
                  <a:gd name="T8" fmla="*/ 48 w 4902"/>
                  <a:gd name="T9" fmla="*/ 6092 h 6358"/>
                  <a:gd name="T10" fmla="*/ 267 w 4902"/>
                  <a:gd name="T11" fmla="*/ 6311 h 6358"/>
                  <a:gd name="T12" fmla="*/ 472 w 4902"/>
                  <a:gd name="T13" fmla="*/ 6358 h 6358"/>
                  <a:gd name="T14" fmla="*/ 3812 w 4902"/>
                  <a:gd name="T15" fmla="*/ 6358 h 6358"/>
                  <a:gd name="T16" fmla="*/ 4415 w 4902"/>
                  <a:gd name="T17" fmla="*/ 5755 h 6358"/>
                  <a:gd name="T18" fmla="*/ 4415 w 4902"/>
                  <a:gd name="T19" fmla="*/ 5755 h 6358"/>
                  <a:gd name="T20" fmla="*/ 4902 w 4902"/>
                  <a:gd name="T21" fmla="*/ 5268 h 6358"/>
                  <a:gd name="T22" fmla="*/ 4902 w 4902"/>
                  <a:gd name="T23" fmla="*/ 471 h 6358"/>
                  <a:gd name="T24" fmla="*/ 4767 w 4902"/>
                  <a:gd name="T25" fmla="*/ 143 h 6358"/>
                  <a:gd name="T26" fmla="*/ 4430 w 4902"/>
                  <a:gd name="T27" fmla="*/ 0 h 6358"/>
                  <a:gd name="T28" fmla="*/ 3612 w 4902"/>
                  <a:gd name="T29" fmla="*/ 5872 h 6358"/>
                  <a:gd name="T30" fmla="*/ 486 w 4902"/>
                  <a:gd name="T31" fmla="*/ 5873 h 6358"/>
                  <a:gd name="T32" fmla="*/ 485 w 4902"/>
                  <a:gd name="T33" fmla="*/ 494 h 6358"/>
                  <a:gd name="T34" fmla="*/ 4416 w 4902"/>
                  <a:gd name="T35" fmla="*/ 494 h 6358"/>
                  <a:gd name="T36" fmla="*/ 4415 w 4902"/>
                  <a:gd name="T37" fmla="*/ 5069 h 6358"/>
                  <a:gd name="T38" fmla="*/ 3612 w 4902"/>
                  <a:gd name="T39" fmla="*/ 5872 h 6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02" h="6358">
                    <a:moveTo>
                      <a:pt x="4430" y="0"/>
                    </a:moveTo>
                    <a:lnTo>
                      <a:pt x="471" y="0"/>
                    </a:lnTo>
                    <a:cubicBezTo>
                      <a:pt x="211" y="0"/>
                      <a:pt x="0" y="212"/>
                      <a:pt x="0" y="471"/>
                    </a:cubicBezTo>
                    <a:lnTo>
                      <a:pt x="1" y="5887"/>
                    </a:lnTo>
                    <a:cubicBezTo>
                      <a:pt x="1" y="5958"/>
                      <a:pt x="17" y="6029"/>
                      <a:pt x="48" y="6092"/>
                    </a:cubicBezTo>
                    <a:cubicBezTo>
                      <a:pt x="95" y="6187"/>
                      <a:pt x="172" y="6265"/>
                      <a:pt x="267" y="6311"/>
                    </a:cubicBezTo>
                    <a:cubicBezTo>
                      <a:pt x="330" y="6342"/>
                      <a:pt x="401" y="6358"/>
                      <a:pt x="472" y="6358"/>
                    </a:cubicBezTo>
                    <a:lnTo>
                      <a:pt x="3812" y="6358"/>
                    </a:lnTo>
                    <a:lnTo>
                      <a:pt x="4415" y="5755"/>
                    </a:lnTo>
                    <a:lnTo>
                      <a:pt x="4415" y="5755"/>
                    </a:lnTo>
                    <a:lnTo>
                      <a:pt x="4902" y="5268"/>
                    </a:lnTo>
                    <a:lnTo>
                      <a:pt x="4902" y="471"/>
                    </a:lnTo>
                    <a:cubicBezTo>
                      <a:pt x="4902" y="348"/>
                      <a:pt x="4854" y="231"/>
                      <a:pt x="4767" y="143"/>
                    </a:cubicBezTo>
                    <a:cubicBezTo>
                      <a:pt x="4678" y="51"/>
                      <a:pt x="4558" y="0"/>
                      <a:pt x="4430" y="0"/>
                    </a:cubicBezTo>
                    <a:close/>
                    <a:moveTo>
                      <a:pt x="3612" y="5872"/>
                    </a:moveTo>
                    <a:lnTo>
                      <a:pt x="486" y="5873"/>
                    </a:lnTo>
                    <a:lnTo>
                      <a:pt x="485" y="494"/>
                    </a:lnTo>
                    <a:lnTo>
                      <a:pt x="4416" y="494"/>
                    </a:lnTo>
                    <a:lnTo>
                      <a:pt x="4415" y="5069"/>
                    </a:lnTo>
                    <a:lnTo>
                      <a:pt x="3612" y="58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68" name="Freeform 14">
                <a:extLst>
                  <a:ext uri="{FF2B5EF4-FFF2-40B4-BE49-F238E27FC236}">
                    <a16:creationId xmlns:a16="http://schemas.microsoft.com/office/drawing/2014/main" id="{0EA42C1B-E912-41B5-8ACF-81CE5D0F390E}"/>
                  </a:ext>
                </a:extLst>
              </p:cNvPr>
              <p:cNvSpPr>
                <a:spLocks/>
              </p:cNvSpPr>
              <p:nvPr/>
            </p:nvSpPr>
            <p:spPr bwMode="auto">
              <a:xfrm>
                <a:off x="1254238" y="6778358"/>
                <a:ext cx="139745" cy="139745"/>
              </a:xfrm>
              <a:custGeom>
                <a:avLst/>
                <a:gdLst>
                  <a:gd name="T0" fmla="*/ 0 w 741"/>
                  <a:gd name="T1" fmla="*/ 741 h 741"/>
                  <a:gd name="T2" fmla="*/ 741 w 741"/>
                  <a:gd name="T3" fmla="*/ 0 h 741"/>
                  <a:gd name="T4" fmla="*/ 0 w 741"/>
                  <a:gd name="T5" fmla="*/ 0 h 741"/>
                  <a:gd name="T6" fmla="*/ 0 w 741"/>
                  <a:gd name="T7" fmla="*/ 741 h 741"/>
                </a:gdLst>
                <a:ahLst/>
                <a:cxnLst>
                  <a:cxn ang="0">
                    <a:pos x="T0" y="T1"/>
                  </a:cxn>
                  <a:cxn ang="0">
                    <a:pos x="T2" y="T3"/>
                  </a:cxn>
                  <a:cxn ang="0">
                    <a:pos x="T4" y="T5"/>
                  </a:cxn>
                  <a:cxn ang="0">
                    <a:pos x="T6" y="T7"/>
                  </a:cxn>
                </a:cxnLst>
                <a:rect l="0" t="0" r="r" b="b"/>
                <a:pathLst>
                  <a:path w="741" h="741">
                    <a:moveTo>
                      <a:pt x="0" y="741"/>
                    </a:moveTo>
                    <a:lnTo>
                      <a:pt x="741" y="0"/>
                    </a:lnTo>
                    <a:lnTo>
                      <a:pt x="0" y="0"/>
                    </a:lnTo>
                    <a:lnTo>
                      <a:pt x="0" y="7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grpSp>
      </p:grpSp>
      <p:sp>
        <p:nvSpPr>
          <p:cNvPr id="71" name="Rectangle 70">
            <a:extLst>
              <a:ext uri="{FF2B5EF4-FFF2-40B4-BE49-F238E27FC236}">
                <a16:creationId xmlns:a16="http://schemas.microsoft.com/office/drawing/2014/main" id="{5C309E89-1E39-4519-A31F-9E535BEA1065}"/>
              </a:ext>
            </a:extLst>
          </p:cNvPr>
          <p:cNvSpPr/>
          <p:nvPr/>
        </p:nvSpPr>
        <p:spPr>
          <a:xfrm>
            <a:off x="2215782" y="1703809"/>
            <a:ext cx="3921130" cy="369332"/>
          </a:xfrm>
          <a:prstGeom prst="rect">
            <a:avLst/>
          </a:prstGeom>
        </p:spPr>
        <p:txBody>
          <a:bodyPr wrap="square">
            <a:spAutoFit/>
          </a:bodyPr>
          <a:lstStyle/>
          <a:p>
            <a:pPr defTabSz="685800">
              <a:defRPr/>
            </a:pPr>
            <a:r>
              <a:rPr lang="en-US" b="1" kern="0" dirty="0">
                <a:solidFill>
                  <a:prstClr val="black"/>
                </a:solidFill>
                <a:latin typeface="Arial" panose="020B0604020202020204" pitchFamily="34" charset="0"/>
                <a:cs typeface="Arial" panose="020B0604020202020204" pitchFamily="34" charset="0"/>
              </a:rPr>
              <a:t>Disability:</a:t>
            </a:r>
            <a:r>
              <a:rPr lang="en-US" b="1" kern="0" dirty="0">
                <a:latin typeface="Arial" panose="020B0604020202020204" pitchFamily="34" charset="0"/>
                <a:cs typeface="Arial" panose="020B0604020202020204" pitchFamily="34" charset="0"/>
              </a:rPr>
              <a:t> 8 </a:t>
            </a:r>
            <a:r>
              <a:rPr lang="en-US" b="1" kern="0" dirty="0">
                <a:solidFill>
                  <a:prstClr val="black"/>
                </a:solidFill>
                <a:latin typeface="Arial" panose="020B0604020202020204" pitchFamily="34" charset="0"/>
                <a:cs typeface="Arial" panose="020B0604020202020204" pitchFamily="34" charset="0"/>
              </a:rPr>
              <a:t>staff (2,1%)</a:t>
            </a:r>
          </a:p>
        </p:txBody>
      </p:sp>
      <p:sp>
        <p:nvSpPr>
          <p:cNvPr id="72" name="Rectangle 71">
            <a:extLst>
              <a:ext uri="{FF2B5EF4-FFF2-40B4-BE49-F238E27FC236}">
                <a16:creationId xmlns:a16="http://schemas.microsoft.com/office/drawing/2014/main" id="{5C309E89-1E39-4519-A31F-9E535BEA1065}"/>
              </a:ext>
            </a:extLst>
          </p:cNvPr>
          <p:cNvSpPr/>
          <p:nvPr/>
        </p:nvSpPr>
        <p:spPr>
          <a:xfrm>
            <a:off x="2202558" y="3689268"/>
            <a:ext cx="3319576" cy="369332"/>
          </a:xfrm>
          <a:prstGeom prst="rect">
            <a:avLst/>
          </a:prstGeom>
        </p:spPr>
        <p:txBody>
          <a:bodyPr wrap="square">
            <a:spAutoFit/>
          </a:bodyPr>
          <a:lstStyle/>
          <a:p>
            <a:pPr defTabSz="685800">
              <a:defRPr/>
            </a:pPr>
            <a:r>
              <a:rPr lang="en-US" b="1" kern="0" dirty="0">
                <a:solidFill>
                  <a:srgbClr val="7F7F7F"/>
                </a:solidFill>
                <a:latin typeface="Arial" panose="020B0604020202020204" pitchFamily="34" charset="0"/>
                <a:cs typeface="Arial" panose="020B0604020202020204" pitchFamily="34" charset="0"/>
              </a:rPr>
              <a:t>Terminations: </a:t>
            </a:r>
            <a:r>
              <a:rPr lang="en-US" b="1" kern="0" dirty="0">
                <a:latin typeface="Arial" panose="020B0604020202020204" pitchFamily="34" charset="0"/>
                <a:cs typeface="Arial" panose="020B0604020202020204" pitchFamily="34" charset="0"/>
              </a:rPr>
              <a:t>67</a:t>
            </a:r>
          </a:p>
        </p:txBody>
      </p:sp>
      <p:sp>
        <p:nvSpPr>
          <p:cNvPr id="73" name="Rectangle 72">
            <a:extLst>
              <a:ext uri="{FF2B5EF4-FFF2-40B4-BE49-F238E27FC236}">
                <a16:creationId xmlns:a16="http://schemas.microsoft.com/office/drawing/2014/main" id="{5C309E89-1E39-4519-A31F-9E535BEA1065}"/>
              </a:ext>
            </a:extLst>
          </p:cNvPr>
          <p:cNvSpPr/>
          <p:nvPr/>
        </p:nvSpPr>
        <p:spPr>
          <a:xfrm>
            <a:off x="2215782" y="4713001"/>
            <a:ext cx="3319576" cy="369332"/>
          </a:xfrm>
          <a:prstGeom prst="rect">
            <a:avLst/>
          </a:prstGeom>
        </p:spPr>
        <p:txBody>
          <a:bodyPr wrap="square">
            <a:spAutoFit/>
          </a:bodyPr>
          <a:lstStyle/>
          <a:p>
            <a:pPr defTabSz="685800">
              <a:defRPr/>
            </a:pPr>
            <a:r>
              <a:rPr lang="en-US" b="1" kern="0" dirty="0">
                <a:solidFill>
                  <a:srgbClr val="9F2936"/>
                </a:solidFill>
                <a:latin typeface="Arial" panose="020B0604020202020204" pitchFamily="34" charset="0"/>
                <a:cs typeface="Arial" panose="020B0604020202020204" pitchFamily="34" charset="0"/>
              </a:rPr>
              <a:t>New appointments: </a:t>
            </a:r>
            <a:r>
              <a:rPr lang="en-US" b="1" kern="0" dirty="0">
                <a:latin typeface="Arial" panose="020B0604020202020204" pitchFamily="34" charset="0"/>
                <a:cs typeface="Arial" panose="020B0604020202020204" pitchFamily="34" charset="0"/>
              </a:rPr>
              <a:t>56</a:t>
            </a:r>
          </a:p>
        </p:txBody>
      </p:sp>
      <p:sp>
        <p:nvSpPr>
          <p:cNvPr id="74" name="Rectangle 73">
            <a:extLst>
              <a:ext uri="{FF2B5EF4-FFF2-40B4-BE49-F238E27FC236}">
                <a16:creationId xmlns:a16="http://schemas.microsoft.com/office/drawing/2014/main" id="{5C309E89-1E39-4519-A31F-9E535BEA1065}"/>
              </a:ext>
            </a:extLst>
          </p:cNvPr>
          <p:cNvSpPr/>
          <p:nvPr/>
        </p:nvSpPr>
        <p:spPr>
          <a:xfrm>
            <a:off x="2202558" y="2683632"/>
            <a:ext cx="3319576" cy="369332"/>
          </a:xfrm>
          <a:prstGeom prst="rect">
            <a:avLst/>
          </a:prstGeom>
        </p:spPr>
        <p:txBody>
          <a:bodyPr wrap="square">
            <a:spAutoFit/>
          </a:bodyPr>
          <a:lstStyle/>
          <a:p>
            <a:pPr defTabSz="685800">
              <a:defRPr/>
            </a:pPr>
            <a:r>
              <a:rPr lang="en-US" b="1" kern="0" dirty="0">
                <a:solidFill>
                  <a:srgbClr val="14425D"/>
                </a:solidFill>
                <a:latin typeface="Arial" panose="020B0604020202020204" pitchFamily="34" charset="0"/>
                <a:cs typeface="Arial" panose="020B0604020202020204" pitchFamily="34" charset="0"/>
              </a:rPr>
              <a:t>Women in SMS: </a:t>
            </a:r>
            <a:r>
              <a:rPr lang="en-US" b="1" kern="0" dirty="0">
                <a:latin typeface="Arial" panose="020B0604020202020204" pitchFamily="34" charset="0"/>
                <a:cs typeface="Arial" panose="020B0604020202020204" pitchFamily="34" charset="0"/>
              </a:rPr>
              <a:t>50% </a:t>
            </a:r>
          </a:p>
        </p:txBody>
      </p:sp>
      <p:sp>
        <p:nvSpPr>
          <p:cNvPr id="11" name="Frame 10">
            <a:extLst>
              <a:ext uri="{FF2B5EF4-FFF2-40B4-BE49-F238E27FC236}">
                <a16:creationId xmlns:a16="http://schemas.microsoft.com/office/drawing/2014/main" id="{D7133D12-0D20-44C5-8614-F9E521C40B6C}"/>
              </a:ext>
            </a:extLst>
          </p:cNvPr>
          <p:cNvSpPr/>
          <p:nvPr/>
        </p:nvSpPr>
        <p:spPr>
          <a:xfrm rot="18900000">
            <a:off x="652716" y="4750370"/>
            <a:ext cx="709432" cy="707262"/>
          </a:xfrm>
          <a:prstGeom prst="frame">
            <a:avLst>
              <a:gd name="adj1" fmla="val 3164"/>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Tree>
    <p:extLst>
      <p:ext uri="{BB962C8B-B14F-4D97-AF65-F5344CB8AC3E}">
        <p14:creationId xmlns:p14="http://schemas.microsoft.com/office/powerpoint/2010/main" val="1653526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p:txBody>
          <a:bodyPr/>
          <a:lstStyle/>
          <a:p>
            <a:pPr>
              <a:defRPr/>
            </a:pPr>
            <a:fld id="{6F583F1B-3FE3-D141-BECE-62358217E2B5}" type="slidenum">
              <a:rPr lang="en-US" smtClean="0">
                <a:solidFill>
                  <a:prstClr val="black">
                    <a:tint val="75000"/>
                  </a:prstClr>
                </a:solidFill>
              </a:rPr>
              <a:pPr>
                <a:defRPr/>
              </a:pPr>
              <a:t>43</a:t>
            </a:fld>
            <a:endParaRPr lang="en-US" dirty="0">
              <a:solidFill>
                <a:prstClr val="black">
                  <a:tint val="75000"/>
                </a:prstClr>
              </a:solidFill>
            </a:endParaRPr>
          </a:p>
        </p:txBody>
      </p:sp>
      <p:sp>
        <p:nvSpPr>
          <p:cNvPr id="8" name="Title 1">
            <a:extLst>
              <a:ext uri="{FF2B5EF4-FFF2-40B4-BE49-F238E27FC236}">
                <a16:creationId xmlns:a16="http://schemas.microsoft.com/office/drawing/2014/main" id="{44B7C0C2-1783-DB45-94D9-084B97D0121D}"/>
              </a:ext>
            </a:extLst>
          </p:cNvPr>
          <p:cNvSpPr txBox="1">
            <a:spLocks/>
          </p:cNvSpPr>
          <p:nvPr/>
        </p:nvSpPr>
        <p:spPr>
          <a:xfrm>
            <a:off x="446903" y="194210"/>
            <a:ext cx="10515600" cy="748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2400" b="1" dirty="0">
                <a:solidFill>
                  <a:schemeClr val="bg1">
                    <a:lumMod val="50000"/>
                  </a:schemeClr>
                </a:solidFill>
                <a:latin typeface="Arial" panose="020B0604020202020204" pitchFamily="34" charset="0"/>
                <a:cs typeface="Arial" panose="020B0604020202020204" pitchFamily="34" charset="0"/>
              </a:rPr>
              <a:t>UTILISATION OF LEAVE</a:t>
            </a:r>
            <a:endParaRPr lang="en-US" sz="2400" dirty="0">
              <a:solidFill>
                <a:schemeClr val="bg1">
                  <a:lumMod val="50000"/>
                </a:schemeClr>
              </a:solidFill>
              <a:latin typeface="Gill Sans Light" panose="020B0302020104020203" pitchFamily="34" charset="-79"/>
              <a:cs typeface="Gill Sans Light" panose="020B0302020104020203" pitchFamily="34" charset="-79"/>
            </a:endParaRPr>
          </a:p>
        </p:txBody>
      </p:sp>
      <p:sp>
        <p:nvSpPr>
          <p:cNvPr id="4" name="Rectangle 3"/>
          <p:cNvSpPr/>
          <p:nvPr/>
        </p:nvSpPr>
        <p:spPr>
          <a:xfrm>
            <a:off x="0" y="1047353"/>
            <a:ext cx="7539243" cy="253724"/>
          </a:xfrm>
          <a:prstGeom prst="rect">
            <a:avLst/>
          </a:prstGeom>
        </p:spPr>
        <p:txBody>
          <a:bodyPr wrap="square">
            <a:spAutoFit/>
          </a:bodyPr>
          <a:lstStyle/>
          <a:p>
            <a:pPr marL="457200">
              <a:lnSpc>
                <a:spcPts val="1200"/>
              </a:lnSpc>
              <a:spcAft>
                <a:spcPts val="0"/>
              </a:spcAft>
            </a:pPr>
            <a:r>
              <a:rPr lang="en-ZA" sz="1400" b="1" dirty="0">
                <a:latin typeface="Arial" panose="020B0604020202020204" pitchFamily="34" charset="0"/>
                <a:ea typeface="Calibri" panose="020F0502020204030204" pitchFamily="34" charset="0"/>
                <a:cs typeface="Times New Roman" panose="02020603050405020304" pitchFamily="18" charset="0"/>
              </a:rPr>
              <a:t>Utilisation of leave for the period 1 January 2019 to 31 December 2019</a:t>
            </a:r>
            <a:endParaRPr lang="en-ZA"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446903" y="1710130"/>
            <a:ext cx="1655362" cy="307777"/>
          </a:xfrm>
          <a:prstGeom prst="rect">
            <a:avLst/>
          </a:prstGeom>
          <a:noFill/>
        </p:spPr>
        <p:txBody>
          <a:bodyPr wrap="square" rtlCol="0">
            <a:spAutoFit/>
          </a:bodyPr>
          <a:lstStyle/>
          <a:p>
            <a:r>
              <a:rPr lang="en-ZA" sz="1400" b="1" dirty="0">
                <a:latin typeface="Arial" panose="020B0604020202020204" pitchFamily="34" charset="0"/>
                <a:cs typeface="Arial" panose="020B0604020202020204" pitchFamily="34" charset="0"/>
              </a:rPr>
              <a:t>Sick Leave:</a:t>
            </a:r>
          </a:p>
        </p:txBody>
      </p:sp>
      <p:sp>
        <p:nvSpPr>
          <p:cNvPr id="10" name="TextBox 9"/>
          <p:cNvSpPr txBox="1"/>
          <p:nvPr/>
        </p:nvSpPr>
        <p:spPr>
          <a:xfrm>
            <a:off x="446903" y="3299979"/>
            <a:ext cx="3118783" cy="307777"/>
          </a:xfrm>
          <a:prstGeom prst="rect">
            <a:avLst/>
          </a:prstGeom>
          <a:noFill/>
        </p:spPr>
        <p:txBody>
          <a:bodyPr wrap="square" rtlCol="0">
            <a:spAutoFit/>
          </a:bodyPr>
          <a:lstStyle/>
          <a:p>
            <a:r>
              <a:rPr lang="en-ZA" sz="1400" b="1" dirty="0">
                <a:latin typeface="Arial" panose="020B0604020202020204" pitchFamily="34" charset="0"/>
                <a:cs typeface="Arial" panose="020B0604020202020204" pitchFamily="34" charset="0"/>
              </a:rPr>
              <a:t>Temporary Incapacity  Leave:</a:t>
            </a:r>
          </a:p>
        </p:txBody>
      </p:sp>
      <p:sp>
        <p:nvSpPr>
          <p:cNvPr id="11" name="Rectangle 10">
            <a:extLst>
              <a:ext uri="{FF2B5EF4-FFF2-40B4-BE49-F238E27FC236}">
                <a16:creationId xmlns:a16="http://schemas.microsoft.com/office/drawing/2014/main" id="{CEF70AEA-7BD0-4FFD-BCA0-47752605C84F}"/>
              </a:ext>
            </a:extLst>
          </p:cNvPr>
          <p:cNvSpPr/>
          <p:nvPr/>
        </p:nvSpPr>
        <p:spPr>
          <a:xfrm>
            <a:off x="590919" y="2242450"/>
            <a:ext cx="694602" cy="769424"/>
          </a:xfrm>
          <a:prstGeom prst="rect">
            <a:avLst/>
          </a:prstGeom>
          <a:solidFill>
            <a:srgbClr val="FFAB97"/>
          </a:solidFill>
          <a:ln w="12700" cap="flat" cmpd="sng" algn="ctr">
            <a:solidFill>
              <a:srgbClr val="E3DED1">
                <a:lumMod val="75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panose="020F0502020204030204"/>
            </a:endParaRPr>
          </a:p>
        </p:txBody>
      </p:sp>
      <p:sp>
        <p:nvSpPr>
          <p:cNvPr id="12" name="Frame 11">
            <a:extLst>
              <a:ext uri="{FF2B5EF4-FFF2-40B4-BE49-F238E27FC236}">
                <a16:creationId xmlns:a16="http://schemas.microsoft.com/office/drawing/2014/main" id="{D7133D12-0D20-44C5-8614-F9E521C40B6C}"/>
              </a:ext>
            </a:extLst>
          </p:cNvPr>
          <p:cNvSpPr/>
          <p:nvPr/>
        </p:nvSpPr>
        <p:spPr>
          <a:xfrm rot="18900000">
            <a:off x="593064" y="2245680"/>
            <a:ext cx="709432" cy="707262"/>
          </a:xfrm>
          <a:prstGeom prst="frame">
            <a:avLst>
              <a:gd name="adj1" fmla="val 3164"/>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919" y="2213820"/>
            <a:ext cx="749208" cy="748710"/>
          </a:xfrm>
          <a:prstGeom prst="rect">
            <a:avLst/>
          </a:prstGeom>
        </p:spPr>
      </p:pic>
      <p:sp>
        <p:nvSpPr>
          <p:cNvPr id="16" name="Rectangle 15">
            <a:extLst>
              <a:ext uri="{FF2B5EF4-FFF2-40B4-BE49-F238E27FC236}">
                <a16:creationId xmlns:a16="http://schemas.microsoft.com/office/drawing/2014/main" id="{CEF70AEA-7BD0-4FFD-BCA0-47752605C84F}"/>
              </a:ext>
            </a:extLst>
          </p:cNvPr>
          <p:cNvSpPr/>
          <p:nvPr/>
        </p:nvSpPr>
        <p:spPr>
          <a:xfrm>
            <a:off x="590919" y="3909234"/>
            <a:ext cx="694602" cy="769424"/>
          </a:xfrm>
          <a:prstGeom prst="rect">
            <a:avLst/>
          </a:prstGeom>
          <a:solidFill>
            <a:srgbClr val="00FFFF"/>
          </a:solidFill>
          <a:ln w="12700" cap="flat" cmpd="sng" algn="ctr">
            <a:solidFill>
              <a:srgbClr val="E3DED1">
                <a:lumMod val="75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panose="020F0502020204030204"/>
            </a:endParaRPr>
          </a:p>
        </p:txBody>
      </p:sp>
      <p:sp>
        <p:nvSpPr>
          <p:cNvPr id="17" name="Frame 16">
            <a:extLst>
              <a:ext uri="{FF2B5EF4-FFF2-40B4-BE49-F238E27FC236}">
                <a16:creationId xmlns:a16="http://schemas.microsoft.com/office/drawing/2014/main" id="{D7133D12-0D20-44C5-8614-F9E521C40B6C}"/>
              </a:ext>
            </a:extLst>
          </p:cNvPr>
          <p:cNvSpPr/>
          <p:nvPr/>
        </p:nvSpPr>
        <p:spPr>
          <a:xfrm rot="18900000">
            <a:off x="593065" y="3940315"/>
            <a:ext cx="709432" cy="707262"/>
          </a:xfrm>
          <a:prstGeom prst="frame">
            <a:avLst>
              <a:gd name="adj1" fmla="val 3164"/>
            </a:avLst>
          </a:prstGeom>
          <a:solidFill>
            <a:srgbClr val="7F7F7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350" b="0" i="0" u="none" strike="noStrike" kern="0" cap="none" spc="0" normalizeH="0" baseline="0" noProof="0" dirty="0">
              <a:ln>
                <a:noFill/>
              </a:ln>
              <a:solidFill>
                <a:prstClr val="white"/>
              </a:solidFill>
              <a:effectLst/>
              <a:uLnTx/>
              <a:uFillTx/>
              <a:latin typeface="Calibri"/>
              <a:ea typeface="+mn-ea"/>
              <a:cs typeface="+mn-cs"/>
            </a:endParaRPr>
          </a:p>
        </p:txBody>
      </p:sp>
      <p:pic>
        <p:nvPicPr>
          <p:cNvPr id="2054" name="Picture 6" descr="https://encrypted-tbn0.gstatic.com/images?q=tbn:ANd9GcQTkHo6DVkhf3q6LUJInHM9IkcGRSgGUDaH65_YN3wKDtsO4O-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9174" y="4023838"/>
            <a:ext cx="557213" cy="55721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C309E89-1E39-4519-A31F-9E535BEA1065}"/>
              </a:ext>
            </a:extLst>
          </p:cNvPr>
          <p:cNvSpPr/>
          <p:nvPr/>
        </p:nvSpPr>
        <p:spPr>
          <a:xfrm>
            <a:off x="1649496" y="2426960"/>
            <a:ext cx="5524301" cy="307777"/>
          </a:xfrm>
          <a:prstGeom prst="rect">
            <a:avLst/>
          </a:prstGeom>
        </p:spPr>
        <p:txBody>
          <a:bodyPr wrap="square">
            <a:spAutoFit/>
          </a:bodyPr>
          <a:lstStyle/>
          <a:p>
            <a:pPr defTabSz="685800">
              <a:defRPr/>
            </a:pPr>
            <a:r>
              <a:rPr lang="en-US" sz="1400" b="1" kern="0" dirty="0">
                <a:latin typeface="Arial" panose="020B0604020202020204" pitchFamily="34" charset="0"/>
                <a:cs typeface="Arial" panose="020B0604020202020204" pitchFamily="34" charset="0"/>
              </a:rPr>
              <a:t>Sick leave: on average 8 days per staff member</a:t>
            </a:r>
          </a:p>
        </p:txBody>
      </p:sp>
      <p:sp>
        <p:nvSpPr>
          <p:cNvPr id="21" name="Rectangle 20">
            <a:extLst>
              <a:ext uri="{FF2B5EF4-FFF2-40B4-BE49-F238E27FC236}">
                <a16:creationId xmlns:a16="http://schemas.microsoft.com/office/drawing/2014/main" id="{5C309E89-1E39-4519-A31F-9E535BEA1065}"/>
              </a:ext>
            </a:extLst>
          </p:cNvPr>
          <p:cNvSpPr/>
          <p:nvPr/>
        </p:nvSpPr>
        <p:spPr>
          <a:xfrm>
            <a:off x="1657560" y="4175533"/>
            <a:ext cx="8928741" cy="307777"/>
          </a:xfrm>
          <a:prstGeom prst="rect">
            <a:avLst/>
          </a:prstGeom>
        </p:spPr>
        <p:txBody>
          <a:bodyPr wrap="square">
            <a:spAutoFit/>
          </a:bodyPr>
          <a:lstStyle/>
          <a:p>
            <a:pPr defTabSz="685800">
              <a:defRPr/>
            </a:pPr>
            <a:r>
              <a:rPr lang="en-US" sz="1400" b="1" kern="0" dirty="0">
                <a:latin typeface="Arial" panose="020B0604020202020204" pitchFamily="34" charset="0"/>
                <a:cs typeface="Arial" panose="020B0604020202020204" pitchFamily="34" charset="0"/>
              </a:rPr>
              <a:t>Temporary Incapacity leave: 2 employees  average 53 days per staff member</a:t>
            </a:r>
          </a:p>
        </p:txBody>
      </p:sp>
    </p:spTree>
    <p:extLst>
      <p:ext uri="{BB962C8B-B14F-4D97-AF65-F5344CB8AC3E}">
        <p14:creationId xmlns:p14="http://schemas.microsoft.com/office/powerpoint/2010/main" val="1553797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9201" y="2050216"/>
            <a:ext cx="3560799" cy="3236882"/>
          </a:xfrm>
          <a:prstGeom prst="rect">
            <a:avLst/>
          </a:prstGeom>
        </p:spPr>
        <p:txBody>
          <a:bodyPr>
            <a:normAutofit fontScale="97500"/>
          </a:bodyPr>
          <a:lstStyle>
            <a:lvl1pPr algn="l" rtl="0" eaLnBrk="1" latinLnBrk="0" hangingPunct="1">
              <a:spcBef>
                <a:spcPct val="0"/>
              </a:spcBef>
              <a:buNone/>
              <a:defRPr kumimoji="0" sz="3000" kern="1200">
                <a:solidFill>
                  <a:schemeClr val="accent5"/>
                </a:solidFill>
                <a:effectLst/>
                <a:latin typeface="+mj-lt"/>
                <a:ea typeface="+mj-ea"/>
                <a:cs typeface="+mj-cs"/>
              </a:defRPr>
            </a:lvl1pPr>
            <a:extLst/>
          </a:lstStyle>
          <a:p>
            <a:pPr algn="ctr"/>
            <a:r>
              <a:rPr lang="en-US" sz="3600" b="1" dirty="0">
                <a:solidFill>
                  <a:schemeClr val="tx1"/>
                </a:solidFill>
                <a:latin typeface="Arial" panose="020B0604020202020204" pitchFamily="34" charset="0"/>
                <a:cs typeface="Arial" panose="020B0604020202020204" pitchFamily="34" charset="0"/>
              </a:rPr>
              <a:t>BUDGET AND EXPENDITURE </a:t>
            </a:r>
            <a:br>
              <a:rPr lang="en-US" sz="3600" b="1" dirty="0">
                <a:solidFill>
                  <a:schemeClr val="tx1"/>
                </a:solidFill>
                <a:latin typeface="Arial" panose="020B0604020202020204" pitchFamily="34" charset="0"/>
                <a:cs typeface="Arial" panose="020B0604020202020204" pitchFamily="34" charset="0"/>
              </a:rPr>
            </a:br>
            <a:r>
              <a:rPr lang="en-US" sz="3600" b="1" dirty="0">
                <a:solidFill>
                  <a:schemeClr val="tx1"/>
                </a:solidFill>
                <a:latin typeface="Arial" panose="020B0604020202020204" pitchFamily="34" charset="0"/>
                <a:cs typeface="Arial" panose="020B0604020202020204" pitchFamily="34" charset="0"/>
              </a:rPr>
              <a:t>REPORT</a:t>
            </a:r>
            <a:r>
              <a:rPr lang="en-US" sz="4000" dirty="0"/>
              <a:t/>
            </a:r>
            <a:br>
              <a:rPr lang="en-US" sz="4000" dirty="0"/>
            </a:br>
            <a:r>
              <a:rPr lang="en-US" sz="2800" b="1" dirty="0">
                <a:solidFill>
                  <a:schemeClr val="accent2"/>
                </a:solidFill>
                <a:latin typeface="Arial" panose="020B0604020202020204" pitchFamily="34" charset="0"/>
                <a:ea typeface="Calibri" charset="0"/>
                <a:cs typeface="Arial" panose="020B0604020202020204" pitchFamily="34" charset="0"/>
              </a:rPr>
              <a:t/>
            </a:r>
            <a:br>
              <a:rPr lang="en-US" sz="2800" b="1" dirty="0">
                <a:solidFill>
                  <a:schemeClr val="accent2"/>
                </a:solidFill>
                <a:latin typeface="Arial" panose="020B0604020202020204" pitchFamily="34" charset="0"/>
                <a:ea typeface="Calibri" charset="0"/>
                <a:cs typeface="Arial" panose="020B0604020202020204" pitchFamily="34" charset="0"/>
              </a:rPr>
            </a:br>
            <a:endParaRPr lang="en-US" sz="2500" b="1" dirty="0">
              <a:solidFill>
                <a:schemeClr val="accent2"/>
              </a:solidFill>
              <a:latin typeface="Gill Sans"/>
              <a:ea typeface="Calibri" charset="0"/>
              <a:cs typeface="Gill Sans"/>
            </a:endParaRPr>
          </a:p>
        </p:txBody>
      </p:sp>
      <p:pic>
        <p:nvPicPr>
          <p:cNvPr id="6" name="Picture 5"/>
          <p:cNvPicPr>
            <a:picLocks noChangeAspect="1"/>
          </p:cNvPicPr>
          <p:nvPr/>
        </p:nvPicPr>
        <p:blipFill>
          <a:blip r:embed="rId2"/>
          <a:stretch>
            <a:fillRect/>
          </a:stretch>
        </p:blipFill>
        <p:spPr>
          <a:xfrm>
            <a:off x="545041" y="408637"/>
            <a:ext cx="2366842" cy="813993"/>
          </a:xfrm>
          <a:prstGeom prst="rect">
            <a:avLst/>
          </a:prstGeom>
        </p:spPr>
      </p:pic>
      <p:pic>
        <p:nvPicPr>
          <p:cNvPr id="7" name="Picture 6"/>
          <p:cNvPicPr>
            <a:picLocks noChangeAspect="1"/>
          </p:cNvPicPr>
          <p:nvPr/>
        </p:nvPicPr>
        <p:blipFill>
          <a:blip r:embed="rId3"/>
          <a:stretch>
            <a:fillRect/>
          </a:stretch>
        </p:blipFill>
        <p:spPr>
          <a:xfrm>
            <a:off x="10718401" y="76971"/>
            <a:ext cx="1072743" cy="1072743"/>
          </a:xfrm>
          <a:prstGeom prst="rect">
            <a:avLst/>
          </a:prstGeom>
        </p:spPr>
      </p:pic>
      <p:pic>
        <p:nvPicPr>
          <p:cNvPr id="2" name="Picture 1"/>
          <p:cNvPicPr>
            <a:picLocks noChangeAspect="1"/>
          </p:cNvPicPr>
          <p:nvPr/>
        </p:nvPicPr>
        <p:blipFill>
          <a:blip r:embed="rId4"/>
          <a:stretch>
            <a:fillRect/>
          </a:stretch>
        </p:blipFill>
        <p:spPr>
          <a:xfrm>
            <a:off x="6294268" y="1222630"/>
            <a:ext cx="5337077" cy="5045005"/>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en-US" smtClean="0"/>
              <a:t>44</a:t>
            </a:fld>
            <a:endParaRPr lang="en-US" dirty="0"/>
          </a:p>
        </p:txBody>
      </p:sp>
    </p:spTree>
    <p:extLst>
      <p:ext uri="{BB962C8B-B14F-4D97-AF65-F5344CB8AC3E}">
        <p14:creationId xmlns:p14="http://schemas.microsoft.com/office/powerpoint/2010/main" val="69711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lang="en-US" sz="2300" dirty="0"/>
              <a:t>BUDGET AND EXPENDITURE REPORT</a:t>
            </a:r>
            <a:endParaRPr sz="2300" dirty="0"/>
          </a:p>
        </p:txBody>
      </p:sp>
      <p:graphicFrame>
        <p:nvGraphicFramePr>
          <p:cNvPr id="5" name="Table 4"/>
          <p:cNvGraphicFramePr>
            <a:graphicFrameLocks noGrp="1"/>
          </p:cNvGraphicFramePr>
          <p:nvPr/>
        </p:nvGraphicFramePr>
        <p:xfrm>
          <a:off x="545940" y="1083215"/>
          <a:ext cx="11045839" cy="4134037"/>
        </p:xfrm>
        <a:graphic>
          <a:graphicData uri="http://schemas.openxmlformats.org/drawingml/2006/table">
            <a:tbl>
              <a:tblPr firstRow="1" firstCol="1" bandRow="1"/>
              <a:tblGrid>
                <a:gridCol w="3813757">
                  <a:extLst>
                    <a:ext uri="{9D8B030D-6E8A-4147-A177-3AD203B41FA5}">
                      <a16:colId xmlns:a16="http://schemas.microsoft.com/office/drawing/2014/main" val="20000"/>
                    </a:ext>
                  </a:extLst>
                </a:gridCol>
                <a:gridCol w="1205347">
                  <a:extLst>
                    <a:ext uri="{9D8B030D-6E8A-4147-A177-3AD203B41FA5}">
                      <a16:colId xmlns:a16="http://schemas.microsoft.com/office/drawing/2014/main" val="20001"/>
                    </a:ext>
                  </a:extLst>
                </a:gridCol>
                <a:gridCol w="1205347">
                  <a:extLst>
                    <a:ext uri="{9D8B030D-6E8A-4147-A177-3AD203B41FA5}">
                      <a16:colId xmlns:a16="http://schemas.microsoft.com/office/drawing/2014/main" val="20002"/>
                    </a:ext>
                  </a:extLst>
                </a:gridCol>
                <a:gridCol w="1205347">
                  <a:extLst>
                    <a:ext uri="{9D8B030D-6E8A-4147-A177-3AD203B41FA5}">
                      <a16:colId xmlns:a16="http://schemas.microsoft.com/office/drawing/2014/main" val="20003"/>
                    </a:ext>
                  </a:extLst>
                </a:gridCol>
                <a:gridCol w="1205347">
                  <a:extLst>
                    <a:ext uri="{9D8B030D-6E8A-4147-A177-3AD203B41FA5}">
                      <a16:colId xmlns:a16="http://schemas.microsoft.com/office/drawing/2014/main" val="20004"/>
                    </a:ext>
                  </a:extLst>
                </a:gridCol>
                <a:gridCol w="1205347">
                  <a:extLst>
                    <a:ext uri="{9D8B030D-6E8A-4147-A177-3AD203B41FA5}">
                      <a16:colId xmlns:a16="http://schemas.microsoft.com/office/drawing/2014/main" val="20005"/>
                    </a:ext>
                  </a:extLst>
                </a:gridCol>
                <a:gridCol w="1205347">
                  <a:extLst>
                    <a:ext uri="{9D8B030D-6E8A-4147-A177-3AD203B41FA5}">
                      <a16:colId xmlns:a16="http://schemas.microsoft.com/office/drawing/2014/main" val="20006"/>
                    </a:ext>
                  </a:extLst>
                </a:gridCol>
              </a:tblGrid>
              <a:tr h="199288">
                <a:tc rowSpan="2">
                  <a:txBody>
                    <a:bodyPr/>
                    <a:lstStyle/>
                    <a:p>
                      <a:pPr>
                        <a:lnSpc>
                          <a:spcPct val="115000"/>
                        </a:lnSpc>
                        <a:spcAft>
                          <a:spcPts val="0"/>
                        </a:spcAft>
                      </a:pPr>
                      <a:r>
                        <a:rPr lang="en-ZA" sz="1600" b="1" i="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Departmental appropriation</a:t>
                      </a:r>
                      <a:endParaRPr lang="en-ZA" sz="16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2019/20 (‘000)</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hMerge="1">
                  <a:txBody>
                    <a:bodyPr/>
                    <a:lstStyle/>
                    <a:p>
                      <a:pPr algn="ctr">
                        <a:lnSpc>
                          <a:spcPct val="115000"/>
                        </a:lnSpc>
                        <a:spcAft>
                          <a:spcPts val="0"/>
                        </a:spcAft>
                      </a:pP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gridSpan="2">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2018/19 (‘000)</a:t>
                      </a:r>
                      <a:endPar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extLst>
                  <a:ext uri="{0D108BD9-81ED-4DB2-BD59-A6C34878D82A}">
                    <a16:rowId xmlns:a16="http://schemas.microsoft.com/office/drawing/2014/main" val="10000"/>
                  </a:ext>
                </a:extLst>
              </a:tr>
              <a:tr h="597861">
                <a:tc vMerge="1">
                  <a:txBody>
                    <a:bodyPr/>
                    <a:lstStyle/>
                    <a:p>
                      <a:endParaRPr lang="en-ZA"/>
                    </a:p>
                  </a:txBody>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 Appr.</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Actual Exp.</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Variance</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Exp. % of final Appr.</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Final</a:t>
                      </a:r>
                      <a:b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Appr.</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80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Actual Exp.</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Administration</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188 079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178 728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9 351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95.0%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170 840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151 077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National Planning Coordination</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85 931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79 639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6 292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92.7%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74 143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58 047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Sector Monitoring Services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82 885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71 298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11 587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86.0%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90 866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67 149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Public Sector Mon.&amp; Capacity Dev.</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86 545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82 576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3 969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95.4%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86 799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80 089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Evidence and Knowledge Systems</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44 037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34 739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9 298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78.9%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46 763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34 104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8074">
                <a:tc>
                  <a:txBody>
                    <a:bodyPr/>
                    <a:lstStyle/>
                    <a:p>
                      <a:pPr>
                        <a:lnSpc>
                          <a:spcPct val="115000"/>
                        </a:lnSpc>
                        <a:spcAft>
                          <a:spcPts val="0"/>
                        </a:spcAft>
                      </a:pPr>
                      <a:r>
                        <a:rPr lang="en-ZA"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National Youth Development</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469 462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467 538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1 924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99.6%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488 624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484 288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8074">
                <a:tc>
                  <a:txBody>
                    <a:bodyPr/>
                    <a:lstStyle/>
                    <a:p>
                      <a:pPr>
                        <a:lnSpc>
                          <a:spcPct val="115000"/>
                        </a:lnSpc>
                        <a:spcAft>
                          <a:spcPts val="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4830" marR="648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956 939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914 518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42 421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95.6%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958 035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a:lnSpc>
                          <a:spcPct val="115000"/>
                        </a:lnSpc>
                        <a:spcAft>
                          <a:spcPts val="0"/>
                        </a:spcAft>
                      </a:pPr>
                      <a:r>
                        <a:rPr lang="en-GB" sz="1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874 754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331 556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298 908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32 648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90.2%</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312 594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266 742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152 949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146 247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6 702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95.6%</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150 811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115 414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Transfers and subsidies </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460 883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460 883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477 592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477 592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Payments for capital assets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11 521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8 450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3 071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73.3%</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16 975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14 943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78074">
                <a:tc>
                  <a:txBody>
                    <a:bodyPr/>
                    <a:lstStyle/>
                    <a:p>
                      <a:pPr>
                        <a:lnSpc>
                          <a:spcPct val="115000"/>
                        </a:lnSpc>
                        <a:spcAft>
                          <a:spcPts val="0"/>
                        </a:spcAft>
                      </a:pPr>
                      <a:r>
                        <a:rPr lang="en-ZA" sz="16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Pmt for financial assets: Thefts &amp; losses</a:t>
                      </a:r>
                      <a:endParaRPr lang="en-ZA"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63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GB" sz="16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63 </a:t>
                      </a:r>
                      <a:endParaRPr lang="en-ZA" sz="16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45</a:t>
            </a:fld>
            <a:endParaRPr lang="en-US" dirty="0"/>
          </a:p>
        </p:txBody>
      </p:sp>
    </p:spTree>
    <p:extLst>
      <p:ext uri="{BB962C8B-B14F-4D97-AF65-F5344CB8AC3E}">
        <p14:creationId xmlns:p14="http://schemas.microsoft.com/office/powerpoint/2010/main" val="654589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lang="en-US" sz="2300" dirty="0"/>
              <a:t>BUDGET AND EXPENDITURE REPORT</a:t>
            </a:r>
            <a:endParaRPr sz="2300" dirty="0"/>
          </a:p>
        </p:txBody>
      </p:sp>
      <p:sp>
        <p:nvSpPr>
          <p:cNvPr id="5" name="Rectangle 4"/>
          <p:cNvSpPr/>
          <p:nvPr/>
        </p:nvSpPr>
        <p:spPr>
          <a:xfrm>
            <a:off x="338514" y="1066800"/>
            <a:ext cx="11240086" cy="4478149"/>
          </a:xfrm>
          <a:prstGeom prst="rect">
            <a:avLst/>
          </a:prstGeom>
        </p:spPr>
        <p:txBody>
          <a:bodyPr wrap="square" anchor="ctr">
            <a:spAutoFit/>
          </a:bodyPr>
          <a:lstStyle/>
          <a:p>
            <a:pPr marL="342900" indent="-342900">
              <a:buFont typeface="Wingdings" panose="05000000000000000000" pitchFamily="2" charset="2"/>
              <a:buChar char="§"/>
            </a:pPr>
            <a:r>
              <a:rPr lang="en-ZA" sz="1900" b="1" dirty="0">
                <a:latin typeface="Arial" panose="020B0604020202020204" pitchFamily="34" charset="0"/>
                <a:cs typeface="Arial" panose="020B0604020202020204" pitchFamily="34" charset="0"/>
              </a:rPr>
              <a:t>The Department spent 95.6% of its allocated budget for 2019/20. Reasons for under-spending include:</a:t>
            </a:r>
          </a:p>
          <a:p>
            <a:pPr marL="800100" lvl="1" indent="-342900">
              <a:buFont typeface="Arial" panose="020B0604020202020204" pitchFamily="34" charset="0"/>
              <a:buChar char="•"/>
            </a:pPr>
            <a:r>
              <a:rPr lang="en-ZA" sz="1900" b="1" dirty="0">
                <a:latin typeface="Arial" panose="020B0604020202020204" pitchFamily="34" charset="0"/>
                <a:cs typeface="Arial" panose="020B0604020202020204" pitchFamily="34" charset="0"/>
              </a:rPr>
              <a:t>Compensation</a:t>
            </a:r>
            <a:r>
              <a:rPr lang="en-ZA" sz="1900" dirty="0">
                <a:latin typeface="Arial" panose="020B0604020202020204" pitchFamily="34" charset="0"/>
                <a:cs typeface="Arial" panose="020B0604020202020204" pitchFamily="34" charset="0"/>
              </a:rPr>
              <a:t>: Delays in implementing  of the revised organisational establishment structure </a:t>
            </a:r>
          </a:p>
          <a:p>
            <a:pPr marL="800100" lvl="1" indent="-342900">
              <a:buFont typeface="Arial" panose="020B0604020202020204" pitchFamily="34" charset="0"/>
              <a:buChar char="•"/>
            </a:pPr>
            <a:r>
              <a:rPr lang="en-ZA" sz="1900" b="1" dirty="0">
                <a:latin typeface="Arial" panose="020B0604020202020204" pitchFamily="34" charset="0"/>
                <a:cs typeface="Arial" panose="020B0604020202020204" pitchFamily="34" charset="0"/>
              </a:rPr>
              <a:t>Goods and Services/Capital</a:t>
            </a:r>
            <a:r>
              <a:rPr lang="en-ZA" sz="1900" dirty="0">
                <a:latin typeface="Arial" panose="020B0604020202020204" pitchFamily="34" charset="0"/>
                <a:cs typeface="Arial" panose="020B0604020202020204" pitchFamily="34" charset="0"/>
              </a:rPr>
              <a:t>: Delays in DPWI securing additional office accommodation for DPME</a:t>
            </a:r>
          </a:p>
          <a:p>
            <a:pPr lvl="1"/>
            <a:endParaRPr lang="en-ZA" sz="19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ZA" sz="1900" b="1" dirty="0">
                <a:latin typeface="Arial" panose="020B0604020202020204" pitchFamily="34" charset="0"/>
                <a:cs typeface="Arial" panose="020B0604020202020204" pitchFamily="34" charset="0"/>
              </a:rPr>
              <a:t>Fruitless and wasteful expenditure:</a:t>
            </a:r>
          </a:p>
          <a:p>
            <a:pPr marL="800100" lvl="1" indent="-342900">
              <a:buFont typeface="Arial" panose="020B0604020202020204" pitchFamily="34" charset="0"/>
              <a:buChar char="•"/>
            </a:pPr>
            <a:r>
              <a:rPr lang="en-ZA" sz="1900" b="1" dirty="0">
                <a:latin typeface="Arial" panose="020B0604020202020204" pitchFamily="34" charset="0"/>
                <a:cs typeface="Arial" panose="020B0604020202020204" pitchFamily="34" charset="0"/>
              </a:rPr>
              <a:t>R282,000 confirmed</a:t>
            </a:r>
            <a:r>
              <a:rPr lang="en-ZA" sz="1900" dirty="0">
                <a:latin typeface="Arial" panose="020B0604020202020204" pitchFamily="34" charset="0"/>
                <a:cs typeface="Arial" panose="020B0604020202020204" pitchFamily="34" charset="0"/>
              </a:rPr>
              <a:t> fruitless and wasteful expenditure.  Primarily travel related</a:t>
            </a:r>
          </a:p>
          <a:p>
            <a:pPr marL="800100" lvl="1" indent="-342900">
              <a:buFont typeface="Arial" panose="020B0604020202020204" pitchFamily="34" charset="0"/>
              <a:buChar char="•"/>
            </a:pPr>
            <a:r>
              <a:rPr lang="en-ZA" sz="1900" b="1" dirty="0">
                <a:latin typeface="Arial" panose="020B0604020202020204" pitchFamily="34" charset="0"/>
                <a:cs typeface="Arial" panose="020B0604020202020204" pitchFamily="34" charset="0"/>
              </a:rPr>
              <a:t>R154,000 under investigation</a:t>
            </a:r>
            <a:r>
              <a:rPr lang="en-ZA" sz="1900" dirty="0">
                <a:latin typeface="Arial" panose="020B0604020202020204" pitchFamily="34" charset="0"/>
                <a:cs typeface="Arial" panose="020B0604020202020204" pitchFamily="34" charset="0"/>
              </a:rPr>
              <a:t>. Primarily travel related</a:t>
            </a:r>
          </a:p>
          <a:p>
            <a:pPr lvl="1"/>
            <a:endParaRPr lang="en-ZA" sz="19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ZA" sz="1900" b="1" dirty="0">
                <a:latin typeface="Arial" panose="020B0604020202020204" pitchFamily="34" charset="0"/>
                <a:cs typeface="Arial" panose="020B0604020202020204" pitchFamily="34" charset="0"/>
              </a:rPr>
              <a:t>Irregular expenditure:</a:t>
            </a:r>
          </a:p>
          <a:p>
            <a:pPr marL="800100" lvl="1" indent="-342900">
              <a:buFont typeface="Arial" panose="020B0604020202020204" pitchFamily="34" charset="0"/>
              <a:buChar char="•"/>
            </a:pPr>
            <a:r>
              <a:rPr lang="en-ZA" sz="1900" b="1" dirty="0">
                <a:latin typeface="Arial" panose="020B0604020202020204" pitchFamily="34" charset="0"/>
                <a:cs typeface="Arial" panose="020B0604020202020204" pitchFamily="34" charset="0"/>
              </a:rPr>
              <a:t>R168,000 confirmed </a:t>
            </a:r>
            <a:r>
              <a:rPr lang="en-ZA" sz="1900" dirty="0">
                <a:latin typeface="Arial" panose="020B0604020202020204" pitchFamily="34" charset="0"/>
                <a:cs typeface="Arial" panose="020B0604020202020204" pitchFamily="34" charset="0"/>
              </a:rPr>
              <a:t>irregular expenditure:  Primarily related to travel and variation orders for venues due to changes in sizes of delegations.</a:t>
            </a:r>
          </a:p>
          <a:p>
            <a:pPr marL="800100" lvl="1" indent="-342900">
              <a:buFont typeface="Arial" panose="020B0604020202020204" pitchFamily="34" charset="0"/>
              <a:buChar char="•"/>
            </a:pPr>
            <a:r>
              <a:rPr lang="en-ZA" sz="1900" b="1" dirty="0">
                <a:latin typeface="Arial" panose="020B0604020202020204" pitchFamily="34" charset="0"/>
                <a:cs typeface="Arial" panose="020B0604020202020204" pitchFamily="34" charset="0"/>
              </a:rPr>
              <a:t>R894,000 under investigation</a:t>
            </a:r>
            <a:r>
              <a:rPr lang="en-ZA" sz="1900" dirty="0">
                <a:latin typeface="Arial" panose="020B0604020202020204" pitchFamily="34" charset="0"/>
                <a:cs typeface="Arial" panose="020B0604020202020204" pitchFamily="34" charset="0"/>
              </a:rPr>
              <a:t>. Travel and conference venues as well as R424,000 related to contraventions of SCM regulations</a:t>
            </a:r>
          </a:p>
        </p:txBody>
      </p:sp>
      <p:sp>
        <p:nvSpPr>
          <p:cNvPr id="3" name="Slide Number Placeholder 2"/>
          <p:cNvSpPr>
            <a:spLocks noGrp="1"/>
          </p:cNvSpPr>
          <p:nvPr>
            <p:ph type="sldNum" sz="quarter" idx="7"/>
          </p:nvPr>
        </p:nvSpPr>
        <p:spPr/>
        <p:txBody>
          <a:bodyPr/>
          <a:lstStyle/>
          <a:p>
            <a:fld id="{B6F15528-21DE-4FAA-801E-634DDDAF4B2B}" type="slidenum">
              <a:rPr lang="en-US" smtClean="0"/>
              <a:t>46</a:t>
            </a:fld>
            <a:endParaRPr lang="en-US" dirty="0"/>
          </a:p>
        </p:txBody>
      </p:sp>
    </p:spTree>
    <p:extLst>
      <p:ext uri="{BB962C8B-B14F-4D97-AF65-F5344CB8AC3E}">
        <p14:creationId xmlns:p14="http://schemas.microsoft.com/office/powerpoint/2010/main" val="1338184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9469" y="234881"/>
            <a:ext cx="10113645" cy="375920"/>
          </a:xfrm>
          <a:prstGeom prst="rect">
            <a:avLst/>
          </a:prstGeom>
        </p:spPr>
        <p:txBody>
          <a:bodyPr vert="horz" wrap="square" lIns="0" tIns="12700" rIns="0" bIns="0" rtlCol="0">
            <a:spAutoFit/>
          </a:bodyPr>
          <a:lstStyle/>
          <a:p>
            <a:pPr marL="12700">
              <a:lnSpc>
                <a:spcPct val="100000"/>
              </a:lnSpc>
              <a:spcBef>
                <a:spcPts val="100"/>
              </a:spcBef>
            </a:pPr>
            <a:r>
              <a:rPr lang="en-US" sz="2300" dirty="0"/>
              <a:t>BUDGET AND EXPENDITURE REPORT</a:t>
            </a:r>
            <a:endParaRPr sz="2300" dirty="0"/>
          </a:p>
        </p:txBody>
      </p:sp>
      <p:sp>
        <p:nvSpPr>
          <p:cNvPr id="5" name="Rectangle 4"/>
          <p:cNvSpPr/>
          <p:nvPr/>
        </p:nvSpPr>
        <p:spPr>
          <a:xfrm>
            <a:off x="338514" y="1059108"/>
            <a:ext cx="11240086" cy="4493538"/>
          </a:xfrm>
          <a:prstGeom prst="rect">
            <a:avLst/>
          </a:prstGeom>
        </p:spPr>
        <p:txBody>
          <a:bodyPr wrap="square" anchor="ctr">
            <a:spAutoFit/>
          </a:bodyPr>
          <a:lstStyle/>
          <a:p>
            <a:r>
              <a:rPr lang="en-ZA" sz="1900" b="1" dirty="0">
                <a:latin typeface="Arial" panose="020B0604020202020204" pitchFamily="34" charset="0"/>
                <a:cs typeface="Arial" panose="020B0604020202020204" pitchFamily="34" charset="0"/>
              </a:rPr>
              <a:t>Consequence Management</a:t>
            </a:r>
          </a:p>
          <a:p>
            <a:pPr marL="342900" indent="-342900">
              <a:buFont typeface="Wingdings" panose="05000000000000000000" pitchFamily="2" charset="2"/>
              <a:buChar char="§"/>
            </a:pPr>
            <a:r>
              <a:rPr lang="en-ZA" sz="1900" b="1" dirty="0">
                <a:latin typeface="Arial" panose="020B0604020202020204" pitchFamily="34" charset="0"/>
                <a:cs typeface="Arial" panose="020B0604020202020204" pitchFamily="34" charset="0"/>
              </a:rPr>
              <a:t>Fruitless and wasteful expenditure:</a:t>
            </a:r>
          </a:p>
          <a:p>
            <a:pPr marL="325438" lvl="1"/>
            <a:r>
              <a:rPr lang="en-ZA" sz="1900" dirty="0">
                <a:latin typeface="Arial" panose="020B0604020202020204" pitchFamily="34" charset="0"/>
                <a:cs typeface="Arial" panose="020B0604020202020204" pitchFamily="34" charset="0"/>
              </a:rPr>
              <a:t>The majority of fruitless cases were resolved and no disciplinary action was taken since the fruitless expenditure was beyond the reasonable control of the employees.</a:t>
            </a:r>
          </a:p>
          <a:p>
            <a:pPr marL="325438" lvl="1"/>
            <a:r>
              <a:rPr lang="en-ZA" sz="1900" dirty="0">
                <a:latin typeface="Arial" panose="020B0604020202020204" pitchFamily="34" charset="0"/>
                <a:cs typeface="Arial" panose="020B0604020202020204" pitchFamily="34" charset="0"/>
              </a:rPr>
              <a:t> </a:t>
            </a:r>
          </a:p>
          <a:p>
            <a:pPr marL="325438" lvl="1"/>
            <a:r>
              <a:rPr lang="en-ZA" sz="1900" dirty="0">
                <a:latin typeface="Arial" panose="020B0604020202020204" pitchFamily="34" charset="0"/>
                <a:cs typeface="Arial" panose="020B0604020202020204" pitchFamily="34" charset="0"/>
              </a:rPr>
              <a:t>8 Cases totalling R4,243.11 were referred to recovery from the relevant employees. Supervisors were informed for disciplinary steps to be taken.</a:t>
            </a:r>
          </a:p>
          <a:p>
            <a:pPr marL="325438" lvl="1"/>
            <a:endParaRPr lang="en-ZA" sz="1900" dirty="0">
              <a:latin typeface="Arial" panose="020B0604020202020204" pitchFamily="34" charset="0"/>
              <a:cs typeface="Arial" panose="020B0604020202020204" pitchFamily="34" charset="0"/>
            </a:endParaRPr>
          </a:p>
          <a:p>
            <a:pPr marL="325438" lvl="1"/>
            <a:r>
              <a:rPr lang="en-ZA" sz="1900" dirty="0">
                <a:latin typeface="Arial" panose="020B0604020202020204" pitchFamily="34" charset="0"/>
                <a:cs typeface="Arial" panose="020B0604020202020204" pitchFamily="34" charset="0"/>
              </a:rPr>
              <a:t>The DPME also wrote to national treasury on interpretation of regulations. Disciplinary action pending response from National Treasury. </a:t>
            </a:r>
          </a:p>
          <a:p>
            <a:pPr marL="325438" lvl="1"/>
            <a:endParaRPr lang="en-ZA" sz="19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ZA" sz="1900" b="1" dirty="0">
                <a:latin typeface="Arial" panose="020B0604020202020204" pitchFamily="34" charset="0"/>
                <a:cs typeface="Arial" panose="020B0604020202020204" pitchFamily="34" charset="0"/>
              </a:rPr>
              <a:t>Irregular expenditure:</a:t>
            </a:r>
          </a:p>
          <a:p>
            <a:pPr marL="357188" lvl="1"/>
            <a:r>
              <a:rPr lang="en-ZA" sz="1900" dirty="0">
                <a:latin typeface="Arial" panose="020B0604020202020204" pitchFamily="34" charset="0"/>
                <a:cs typeface="Arial" panose="020B0604020202020204" pitchFamily="34" charset="0"/>
              </a:rPr>
              <a:t>Unavoidable variation for venues due to changes in number of delegates at the last minute, which prevented obtaining prior approval from National Treasury.  Wrote to National Treasury to clarify treatment of such cases. </a:t>
            </a:r>
          </a:p>
        </p:txBody>
      </p:sp>
      <p:sp>
        <p:nvSpPr>
          <p:cNvPr id="3" name="Slide Number Placeholder 2"/>
          <p:cNvSpPr>
            <a:spLocks noGrp="1"/>
          </p:cNvSpPr>
          <p:nvPr>
            <p:ph type="sldNum" sz="quarter" idx="7"/>
          </p:nvPr>
        </p:nvSpPr>
        <p:spPr/>
        <p:txBody>
          <a:bodyPr/>
          <a:lstStyle/>
          <a:p>
            <a:fld id="{B6F15528-21DE-4FAA-801E-634DDDAF4B2B}" type="slidenum">
              <a:rPr lang="en-US" smtClean="0"/>
              <a:t>47</a:t>
            </a:fld>
            <a:endParaRPr lang="en-US" dirty="0"/>
          </a:p>
        </p:txBody>
      </p:sp>
    </p:spTree>
    <p:extLst>
      <p:ext uri="{BB962C8B-B14F-4D97-AF65-F5344CB8AC3E}">
        <p14:creationId xmlns:p14="http://schemas.microsoft.com/office/powerpoint/2010/main" val="18784861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11085852" cy="369332"/>
          </a:xfrm>
          <a:solidFill>
            <a:schemeClr val="accent6">
              <a:lumMod val="20000"/>
              <a:lumOff val="80000"/>
            </a:schemeClr>
          </a:solidFill>
        </p:spPr>
        <p:txBody>
          <a:bodyPr/>
          <a:lstStyle/>
          <a:p>
            <a:pPr algn="ctr"/>
            <a:r>
              <a:rPr lang="en-US" sz="2400" dirty="0">
                <a:solidFill>
                  <a:schemeClr val="tx1"/>
                </a:solidFill>
              </a:rPr>
              <a:t>RECOMMENDATIONS OF PORTFOLIO COMMITTEE (PC) FOR ACTIONING</a:t>
            </a:r>
          </a:p>
        </p:txBody>
      </p:sp>
      <p:sp>
        <p:nvSpPr>
          <p:cNvPr id="3" name="Slide Number Placeholder 2"/>
          <p:cNvSpPr>
            <a:spLocks noGrp="1"/>
          </p:cNvSpPr>
          <p:nvPr>
            <p:ph type="sldNum" sz="quarter" idx="7"/>
          </p:nvPr>
        </p:nvSpPr>
        <p:spPr/>
        <p:txBody>
          <a:bodyPr/>
          <a:lstStyle/>
          <a:p>
            <a:fld id="{B6F15528-21DE-4FAA-801E-634DDDAF4B2B}" type="slidenum">
              <a:rPr lang="en-US" smtClean="0"/>
              <a:t>48</a:t>
            </a:fld>
            <a:endParaRPr lang="en-US" dirty="0"/>
          </a:p>
        </p:txBody>
      </p:sp>
    </p:spTree>
    <p:extLst>
      <p:ext uri="{BB962C8B-B14F-4D97-AF65-F5344CB8AC3E}">
        <p14:creationId xmlns:p14="http://schemas.microsoft.com/office/powerpoint/2010/main" val="1143952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SUMMARY OF PORTFOLIO COMMITTEE RECOMMENDATIONS:</a:t>
            </a:r>
          </a:p>
        </p:txBody>
      </p:sp>
      <p:sp>
        <p:nvSpPr>
          <p:cNvPr id="3" name="TextBox 2"/>
          <p:cNvSpPr txBox="1"/>
          <p:nvPr/>
        </p:nvSpPr>
        <p:spPr>
          <a:xfrm>
            <a:off x="269874" y="762000"/>
            <a:ext cx="11658600" cy="6186309"/>
          </a:xfrm>
          <a:prstGeom prst="rect">
            <a:avLst/>
          </a:prstGeom>
          <a:noFill/>
        </p:spPr>
        <p:txBody>
          <a:bodyPr wrap="square" rtlCol="0">
            <a:spAutoFit/>
          </a:bodyPr>
          <a:lstStyle/>
          <a:p>
            <a:r>
              <a:rPr lang="en-US" dirty="0">
                <a:latin typeface="Arial" panose="020B0604020202020204" pitchFamily="34" charset="0"/>
                <a:ea typeface="Calibri" panose="020F0502020204030204" pitchFamily="34" charset="0"/>
              </a:rPr>
              <a:t>The following key recommendations were made by the Portfolio Committee:</a:t>
            </a:r>
          </a:p>
          <a:p>
            <a:endParaRPr lang="en-US" dirty="0">
              <a:latin typeface="Arial" panose="020B0604020202020204" pitchFamily="34" charset="0"/>
              <a:ea typeface="Calibri" panose="020F0502020204030204" pitchFamily="34" charset="0"/>
            </a:endParaRPr>
          </a:p>
          <a:p>
            <a:pPr marL="342900" indent="-342900">
              <a:buFont typeface="+mj-lt"/>
              <a:buAutoNum type="arabicPeriod"/>
            </a:pPr>
            <a:r>
              <a:rPr lang="en-US" dirty="0">
                <a:latin typeface="Arial" panose="020B0604020202020204" pitchFamily="34" charset="0"/>
                <a:ea typeface="Calibri" panose="020F0502020204030204" pitchFamily="34" charset="0"/>
              </a:rPr>
              <a:t>DPME and DCOGTA  brief the Committee on the piloted District Development Model (DDM) and lessons learned.</a:t>
            </a:r>
          </a:p>
          <a:p>
            <a:pPr marL="342900" indent="-342900">
              <a:buFont typeface="+mj-lt"/>
              <a:buAutoNum type="arabicPeriod"/>
            </a:pPr>
            <a:endParaRPr lang="en-US" dirty="0">
              <a:latin typeface="Arial" panose="020B0604020202020204" pitchFamily="34" charset="0"/>
              <a:ea typeface="Calibri" panose="020F0502020204030204" pitchFamily="34" charset="0"/>
            </a:endParaRPr>
          </a:p>
          <a:p>
            <a:pPr marL="342900" indent="-342900">
              <a:buFont typeface="+mj-lt"/>
              <a:buAutoNum type="arabicPeriod"/>
            </a:pPr>
            <a:r>
              <a:rPr lang="en-US" dirty="0">
                <a:latin typeface="Arial" panose="020B0604020202020204" pitchFamily="34" charset="0"/>
                <a:ea typeface="Calibri" panose="020F0502020204030204" pitchFamily="34" charset="0"/>
              </a:rPr>
              <a:t> Develop the </a:t>
            </a:r>
            <a:r>
              <a:rPr lang="en-US" b="1" dirty="0">
                <a:latin typeface="Arial" panose="020B0604020202020204" pitchFamily="34" charset="0"/>
                <a:ea typeface="Calibri" panose="020F0502020204030204" pitchFamily="34" charset="0"/>
              </a:rPr>
              <a:t>Integrated Planning Framework Bill </a:t>
            </a:r>
            <a:r>
              <a:rPr lang="en-US" dirty="0">
                <a:latin typeface="Arial" panose="020B0604020202020204" pitchFamily="34" charset="0"/>
                <a:ea typeface="Calibri" panose="020F0502020204030204" pitchFamily="34" charset="0"/>
              </a:rPr>
              <a:t>intended to ensure integration, coordination and coherence of government planning and alignment of resources. Both departments should account to the Committee by November 2020</a:t>
            </a:r>
          </a:p>
          <a:p>
            <a:pPr marL="342900" indent="-342900">
              <a:buFont typeface="+mj-lt"/>
              <a:buAutoNum type="arabicPeriod"/>
            </a:pPr>
            <a:endParaRPr lang="en-US" dirty="0">
              <a:latin typeface="Arial" panose="020B0604020202020204" pitchFamily="34" charset="0"/>
              <a:ea typeface="Calibri" panose="020F0502020204030204" pitchFamily="34" charset="0"/>
            </a:endParaRPr>
          </a:p>
          <a:p>
            <a:pPr marL="342900" indent="-342900">
              <a:buFont typeface="+mj-lt"/>
              <a:buAutoNum type="arabicPeriod"/>
            </a:pPr>
            <a:r>
              <a:rPr lang="en-US" dirty="0">
                <a:latin typeface="Arial" panose="020B0604020202020204" pitchFamily="34" charset="0"/>
                <a:ea typeface="Calibri" panose="020F0502020204030204" pitchFamily="34" charset="0"/>
              </a:rPr>
              <a:t>DPME and DRDLR engage on the location of the National Spatial Development Framework to ensure integration and better coordination planning.</a:t>
            </a:r>
          </a:p>
          <a:p>
            <a:pPr marL="342900" indent="-342900">
              <a:buFont typeface="+mj-lt"/>
              <a:buAutoNum type="arabicPeriod"/>
            </a:pPr>
            <a:endParaRPr lang="en-US" dirty="0">
              <a:latin typeface="Arial" panose="020B0604020202020204" pitchFamily="34" charset="0"/>
              <a:ea typeface="Calibri" panose="020F0502020204030204" pitchFamily="34" charset="0"/>
            </a:endParaRPr>
          </a:p>
          <a:p>
            <a:pPr marL="342900" indent="-342900">
              <a:buFont typeface="+mj-lt"/>
              <a:buAutoNum type="arabicPeriod"/>
            </a:pPr>
            <a:r>
              <a:rPr lang="en-US" dirty="0">
                <a:latin typeface="Arial" panose="020B0604020202020204" pitchFamily="34" charset="0"/>
                <a:ea typeface="Calibri" panose="020F0502020204030204" pitchFamily="34" charset="0"/>
              </a:rPr>
              <a:t>DPME explain the suspension of the signing of Performance Agreements between the Ministers and the President </a:t>
            </a:r>
          </a:p>
          <a:p>
            <a:pPr marL="342900" indent="-342900">
              <a:buFont typeface="+mj-lt"/>
              <a:buAutoNum type="arabicPeriod"/>
            </a:pPr>
            <a:endParaRPr lang="en-US" dirty="0">
              <a:latin typeface="Arial" panose="020B0604020202020204" pitchFamily="34" charset="0"/>
              <a:ea typeface="Calibri" panose="020F0502020204030204" pitchFamily="34" charset="0"/>
            </a:endParaRPr>
          </a:p>
          <a:p>
            <a:pPr marL="342900" indent="-342900">
              <a:buFont typeface="+mj-lt"/>
              <a:buAutoNum type="arabicPeriod"/>
            </a:pPr>
            <a:r>
              <a:rPr lang="en-US" dirty="0">
                <a:latin typeface="Arial" panose="020B0604020202020204" pitchFamily="34" charset="0"/>
                <a:ea typeface="Calibri" panose="020F0502020204030204" pitchFamily="34" charset="0"/>
              </a:rPr>
              <a:t>DPME and Brand SA be diligent in observing compliance issues raised by the Auditor-General</a:t>
            </a:r>
          </a:p>
          <a:p>
            <a:pPr marL="342900" indent="-342900">
              <a:buFont typeface="+mj-lt"/>
              <a:buAutoNum type="arabicPeriod"/>
            </a:pPr>
            <a:endParaRPr lang="en-US" dirty="0">
              <a:latin typeface="Arial" panose="020B0604020202020204" pitchFamily="34" charset="0"/>
              <a:ea typeface="Calibri" panose="020F0502020204030204" pitchFamily="34" charset="0"/>
            </a:endParaRPr>
          </a:p>
          <a:p>
            <a:pPr marL="342900" indent="-342900">
              <a:buFont typeface="+mj-lt"/>
              <a:buAutoNum type="arabicPeriod"/>
            </a:pPr>
            <a:r>
              <a:rPr lang="en-US" dirty="0">
                <a:latin typeface="Arial" panose="020B0604020202020204" pitchFamily="34" charset="0"/>
                <a:ea typeface="Calibri" panose="020F0502020204030204" pitchFamily="34" charset="0"/>
              </a:rPr>
              <a:t>DPME conduct an evaluation on Unemployment Insurance Fund (UIF) to determine the extent to which it brought relief to people who could not get paid due to the lockdown of business activities.</a:t>
            </a:r>
          </a:p>
          <a:p>
            <a:pPr marL="342900" indent="-342900">
              <a:buFont typeface="+mj-lt"/>
              <a:buAutoNum type="arabicPeriod"/>
            </a:pPr>
            <a:endParaRPr lang="en-US" dirty="0">
              <a:latin typeface="Arial" panose="020B0604020202020204" pitchFamily="34" charset="0"/>
              <a:ea typeface="Calibri" panose="020F0502020204030204" pitchFamily="34" charset="0"/>
            </a:endParaRPr>
          </a:p>
          <a:p>
            <a:endParaRPr lang="en-US" dirty="0">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7"/>
          </p:nvPr>
        </p:nvSpPr>
        <p:spPr/>
        <p:txBody>
          <a:bodyPr/>
          <a:lstStyle/>
          <a:p>
            <a:fld id="{B6F15528-21DE-4FAA-801E-634DDDAF4B2B}" type="slidenum">
              <a:rPr lang="en-US" smtClean="0"/>
              <a:t>49</a:t>
            </a:fld>
            <a:endParaRPr lang="en-US" dirty="0"/>
          </a:p>
        </p:txBody>
      </p:sp>
    </p:spTree>
    <p:extLst>
      <p:ext uri="{BB962C8B-B14F-4D97-AF65-F5344CB8AC3E}">
        <p14:creationId xmlns:p14="http://schemas.microsoft.com/office/powerpoint/2010/main" val="91413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83993" y="2904032"/>
            <a:ext cx="923290" cy="231775"/>
          </a:xfrm>
          <a:prstGeom prst="rect">
            <a:avLst/>
          </a:prstGeom>
        </p:spPr>
        <p:txBody>
          <a:bodyPr vert="horz" wrap="square" lIns="0" tIns="12700" rIns="0" bIns="0" rtlCol="0">
            <a:spAutoFit/>
          </a:bodyPr>
          <a:lstStyle/>
          <a:p>
            <a:pPr marL="12700">
              <a:lnSpc>
                <a:spcPct val="100000"/>
              </a:lnSpc>
              <a:spcBef>
                <a:spcPts val="100"/>
              </a:spcBef>
            </a:pPr>
            <a:r>
              <a:rPr sz="1350" b="1" dirty="0">
                <a:solidFill>
                  <a:srgbClr val="F58220"/>
                </a:solidFill>
                <a:latin typeface="Arial"/>
                <a:cs typeface="Arial"/>
              </a:rPr>
              <a:t>PLANNING</a:t>
            </a:r>
            <a:endParaRPr sz="1350" dirty="0">
              <a:latin typeface="Arial"/>
              <a:cs typeface="Arial"/>
            </a:endParaRPr>
          </a:p>
        </p:txBody>
      </p:sp>
      <p:sp>
        <p:nvSpPr>
          <p:cNvPr id="3" name="object 3"/>
          <p:cNvSpPr txBox="1"/>
          <p:nvPr/>
        </p:nvSpPr>
        <p:spPr>
          <a:xfrm>
            <a:off x="875717" y="5404003"/>
            <a:ext cx="1139825" cy="231775"/>
          </a:xfrm>
          <a:prstGeom prst="rect">
            <a:avLst/>
          </a:prstGeom>
        </p:spPr>
        <p:txBody>
          <a:bodyPr vert="horz" wrap="square" lIns="0" tIns="12700" rIns="0" bIns="0" rtlCol="0">
            <a:spAutoFit/>
          </a:bodyPr>
          <a:lstStyle/>
          <a:p>
            <a:pPr marL="12700">
              <a:lnSpc>
                <a:spcPct val="100000"/>
              </a:lnSpc>
              <a:spcBef>
                <a:spcPts val="100"/>
              </a:spcBef>
            </a:pPr>
            <a:r>
              <a:rPr sz="1350" b="1" spc="-5" dirty="0">
                <a:solidFill>
                  <a:srgbClr val="F58220"/>
                </a:solidFill>
                <a:latin typeface="Arial"/>
                <a:cs typeface="Arial"/>
              </a:rPr>
              <a:t>MONITORING</a:t>
            </a:r>
            <a:endParaRPr sz="1350" dirty="0">
              <a:latin typeface="Arial"/>
              <a:cs typeface="Arial"/>
            </a:endParaRPr>
          </a:p>
        </p:txBody>
      </p:sp>
      <p:sp>
        <p:nvSpPr>
          <p:cNvPr id="4" name="object 4"/>
          <p:cNvSpPr txBox="1"/>
          <p:nvPr/>
        </p:nvSpPr>
        <p:spPr>
          <a:xfrm>
            <a:off x="6474270" y="2904032"/>
            <a:ext cx="1117600" cy="231775"/>
          </a:xfrm>
          <a:prstGeom prst="rect">
            <a:avLst/>
          </a:prstGeom>
        </p:spPr>
        <p:txBody>
          <a:bodyPr vert="horz" wrap="square" lIns="0" tIns="12700" rIns="0" bIns="0" rtlCol="0">
            <a:spAutoFit/>
          </a:bodyPr>
          <a:lstStyle/>
          <a:p>
            <a:pPr marL="12700">
              <a:lnSpc>
                <a:spcPct val="100000"/>
              </a:lnSpc>
              <a:spcBef>
                <a:spcPts val="100"/>
              </a:spcBef>
            </a:pPr>
            <a:r>
              <a:rPr sz="1350" b="1" spc="-25" dirty="0">
                <a:solidFill>
                  <a:srgbClr val="F58220"/>
                </a:solidFill>
                <a:latin typeface="Arial"/>
                <a:cs typeface="Arial"/>
              </a:rPr>
              <a:t>EVALUATION</a:t>
            </a:r>
            <a:endParaRPr sz="1350" dirty="0">
              <a:latin typeface="Arial"/>
              <a:cs typeface="Arial"/>
            </a:endParaRPr>
          </a:p>
        </p:txBody>
      </p:sp>
      <p:sp>
        <p:nvSpPr>
          <p:cNvPr id="5" name="object 5"/>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6" name="object 6"/>
          <p:cNvSpPr txBox="1">
            <a:spLocks noGrp="1"/>
          </p:cNvSpPr>
          <p:nvPr>
            <p:ph type="title"/>
          </p:nvPr>
        </p:nvSpPr>
        <p:spPr>
          <a:xfrm>
            <a:off x="4799250" y="227974"/>
            <a:ext cx="2595245" cy="406400"/>
          </a:xfrm>
          <a:prstGeom prst="rect">
            <a:avLst/>
          </a:prstGeom>
        </p:spPr>
        <p:txBody>
          <a:bodyPr vert="horz" wrap="square" lIns="0" tIns="12700" rIns="0" bIns="0" rtlCol="0">
            <a:spAutoFit/>
          </a:bodyPr>
          <a:lstStyle/>
          <a:p>
            <a:pPr marL="12700">
              <a:lnSpc>
                <a:spcPct val="100000"/>
              </a:lnSpc>
              <a:spcBef>
                <a:spcPts val="100"/>
              </a:spcBef>
            </a:pPr>
            <a:r>
              <a:rPr spc="-5" dirty="0"/>
              <a:t>DPME</a:t>
            </a:r>
            <a:r>
              <a:rPr spc="-65" dirty="0"/>
              <a:t> </a:t>
            </a:r>
            <a:r>
              <a:rPr spc="-30" dirty="0"/>
              <a:t>MANDATE</a:t>
            </a:r>
          </a:p>
        </p:txBody>
      </p:sp>
      <p:grpSp>
        <p:nvGrpSpPr>
          <p:cNvPr id="33" name="Group 32">
            <a:extLst>
              <a:ext uri="{FF2B5EF4-FFF2-40B4-BE49-F238E27FC236}">
                <a16:creationId xmlns:a16="http://schemas.microsoft.com/office/drawing/2014/main" id="{8010C634-8F40-F342-B335-5BD227B129DC}"/>
              </a:ext>
            </a:extLst>
          </p:cNvPr>
          <p:cNvGrpSpPr/>
          <p:nvPr/>
        </p:nvGrpSpPr>
        <p:grpSpPr>
          <a:xfrm>
            <a:off x="1000009" y="1767289"/>
            <a:ext cx="1011928" cy="920115"/>
            <a:chOff x="1000009" y="1767289"/>
            <a:chExt cx="1011928" cy="920115"/>
          </a:xfrm>
        </p:grpSpPr>
        <p:sp>
          <p:nvSpPr>
            <p:cNvPr id="7" name="object 7"/>
            <p:cNvSpPr/>
            <p:nvPr/>
          </p:nvSpPr>
          <p:spPr>
            <a:xfrm>
              <a:off x="1000009" y="1767289"/>
              <a:ext cx="734695" cy="920115"/>
            </a:xfrm>
            <a:custGeom>
              <a:avLst/>
              <a:gdLst/>
              <a:ahLst/>
              <a:cxnLst/>
              <a:rect l="l" t="t" r="r" b="b"/>
              <a:pathLst>
                <a:path w="734694" h="920114">
                  <a:moveTo>
                    <a:pt x="412257" y="0"/>
                  </a:moveTo>
                  <a:lnTo>
                    <a:pt x="85816" y="660"/>
                  </a:lnTo>
                  <a:lnTo>
                    <a:pt x="23526" y="23190"/>
                  </a:lnTo>
                  <a:lnTo>
                    <a:pt x="585" y="84669"/>
                  </a:lnTo>
                  <a:lnTo>
                    <a:pt x="0" y="272610"/>
                  </a:lnTo>
                  <a:lnTo>
                    <a:pt x="140" y="586911"/>
                  </a:lnTo>
                  <a:lnTo>
                    <a:pt x="383" y="837272"/>
                  </a:lnTo>
                  <a:lnTo>
                    <a:pt x="22702" y="897523"/>
                  </a:lnTo>
                  <a:lnTo>
                    <a:pt x="83301" y="919721"/>
                  </a:lnTo>
                  <a:lnTo>
                    <a:pt x="339454" y="919865"/>
                  </a:lnTo>
                  <a:lnTo>
                    <a:pt x="646838" y="919695"/>
                  </a:lnTo>
                  <a:lnTo>
                    <a:pt x="707565" y="898344"/>
                  </a:lnTo>
                  <a:lnTo>
                    <a:pt x="731763" y="839978"/>
                  </a:lnTo>
                  <a:lnTo>
                    <a:pt x="731821" y="836523"/>
                  </a:lnTo>
                  <a:lnTo>
                    <a:pt x="629630" y="836523"/>
                  </a:lnTo>
                  <a:lnTo>
                    <a:pt x="118950" y="835126"/>
                  </a:lnTo>
                  <a:lnTo>
                    <a:pt x="84279" y="800912"/>
                  </a:lnTo>
                  <a:lnTo>
                    <a:pt x="83484" y="762268"/>
                  </a:lnTo>
                  <a:lnTo>
                    <a:pt x="83161" y="673835"/>
                  </a:lnTo>
                  <a:lnTo>
                    <a:pt x="82967" y="586911"/>
                  </a:lnTo>
                  <a:lnTo>
                    <a:pt x="82500" y="272610"/>
                  </a:lnTo>
                  <a:lnTo>
                    <a:pt x="82463" y="115404"/>
                  </a:lnTo>
                  <a:lnTo>
                    <a:pt x="83938" y="102142"/>
                  </a:lnTo>
                  <a:lnTo>
                    <a:pt x="88727" y="93468"/>
                  </a:lnTo>
                  <a:lnTo>
                    <a:pt x="97408" y="88733"/>
                  </a:lnTo>
                  <a:lnTo>
                    <a:pt x="110555" y="87287"/>
                  </a:lnTo>
                  <a:lnTo>
                    <a:pt x="734374" y="87195"/>
                  </a:lnTo>
                  <a:lnTo>
                    <a:pt x="734450" y="84669"/>
                  </a:lnTo>
                  <a:lnTo>
                    <a:pt x="713432" y="31766"/>
                  </a:lnTo>
                  <a:lnTo>
                    <a:pt x="674116" y="3813"/>
                  </a:lnTo>
                  <a:lnTo>
                    <a:pt x="645924" y="584"/>
                  </a:lnTo>
                  <a:lnTo>
                    <a:pt x="412257" y="0"/>
                  </a:lnTo>
                  <a:close/>
                </a:path>
                <a:path w="734694" h="920114">
                  <a:moveTo>
                    <a:pt x="726645" y="588505"/>
                  </a:moveTo>
                  <a:lnTo>
                    <a:pt x="694214" y="619080"/>
                  </a:lnTo>
                  <a:lnTo>
                    <a:pt x="665018" y="653556"/>
                  </a:lnTo>
                  <a:lnTo>
                    <a:pt x="643673" y="710458"/>
                  </a:lnTo>
                  <a:lnTo>
                    <a:pt x="644133" y="743483"/>
                  </a:lnTo>
                  <a:lnTo>
                    <a:pt x="645915" y="765964"/>
                  </a:lnTo>
                  <a:lnTo>
                    <a:pt x="645983" y="788897"/>
                  </a:lnTo>
                  <a:lnTo>
                    <a:pt x="645310" y="812379"/>
                  </a:lnTo>
                  <a:lnTo>
                    <a:pt x="644870" y="836510"/>
                  </a:lnTo>
                  <a:lnTo>
                    <a:pt x="629630" y="836523"/>
                  </a:lnTo>
                  <a:lnTo>
                    <a:pt x="731821" y="836523"/>
                  </a:lnTo>
                  <a:lnTo>
                    <a:pt x="732625" y="788897"/>
                  </a:lnTo>
                  <a:lnTo>
                    <a:pt x="732737" y="775150"/>
                  </a:lnTo>
                  <a:lnTo>
                    <a:pt x="732844" y="749388"/>
                  </a:lnTo>
                  <a:lnTo>
                    <a:pt x="732774" y="673835"/>
                  </a:lnTo>
                  <a:lnTo>
                    <a:pt x="732551" y="618451"/>
                  </a:lnTo>
                  <a:lnTo>
                    <a:pt x="731990" y="612002"/>
                  </a:lnTo>
                  <a:lnTo>
                    <a:pt x="730584" y="605140"/>
                  </a:lnTo>
                  <a:lnTo>
                    <a:pt x="728684" y="597447"/>
                  </a:lnTo>
                  <a:lnTo>
                    <a:pt x="726645" y="588505"/>
                  </a:lnTo>
                  <a:close/>
                </a:path>
                <a:path w="734694" h="920114">
                  <a:moveTo>
                    <a:pt x="734374" y="87195"/>
                  </a:moveTo>
                  <a:lnTo>
                    <a:pt x="313993" y="87195"/>
                  </a:lnTo>
                  <a:lnTo>
                    <a:pt x="619140" y="87376"/>
                  </a:lnTo>
                  <a:lnTo>
                    <a:pt x="632248" y="88604"/>
                  </a:lnTo>
                  <a:lnTo>
                    <a:pt x="640384" y="92857"/>
                  </a:lnTo>
                  <a:lnTo>
                    <a:pt x="644571" y="101047"/>
                  </a:lnTo>
                  <a:lnTo>
                    <a:pt x="645835" y="114084"/>
                  </a:lnTo>
                  <a:lnTo>
                    <a:pt x="645870" y="176293"/>
                  </a:lnTo>
                  <a:lnTo>
                    <a:pt x="645991" y="188360"/>
                  </a:lnTo>
                  <a:lnTo>
                    <a:pt x="646114" y="197446"/>
                  </a:lnTo>
                  <a:lnTo>
                    <a:pt x="649480" y="201739"/>
                  </a:lnTo>
                  <a:lnTo>
                    <a:pt x="651321" y="206044"/>
                  </a:lnTo>
                  <a:lnTo>
                    <a:pt x="655703" y="204177"/>
                  </a:lnTo>
                  <a:lnTo>
                    <a:pt x="661227" y="203390"/>
                  </a:lnTo>
                  <a:lnTo>
                    <a:pt x="664275" y="200240"/>
                  </a:lnTo>
                  <a:lnTo>
                    <a:pt x="675409" y="188360"/>
                  </a:lnTo>
                  <a:lnTo>
                    <a:pt x="697310" y="164252"/>
                  </a:lnTo>
                  <a:lnTo>
                    <a:pt x="708522" y="152450"/>
                  </a:lnTo>
                  <a:lnTo>
                    <a:pt x="725083" y="131174"/>
                  </a:lnTo>
                  <a:lnTo>
                    <a:pt x="733722" y="108761"/>
                  </a:lnTo>
                  <a:lnTo>
                    <a:pt x="734374" y="87195"/>
                  </a:lnTo>
                  <a:close/>
                </a:path>
              </a:pathLst>
            </a:custGeom>
            <a:solidFill>
              <a:srgbClr val="939598"/>
            </a:solidFill>
          </p:spPr>
          <p:txBody>
            <a:bodyPr wrap="square" lIns="0" tIns="0" rIns="0" bIns="0" rtlCol="0"/>
            <a:lstStyle/>
            <a:p>
              <a:endParaRPr dirty="0"/>
            </a:p>
          </p:txBody>
        </p:sp>
        <p:sp>
          <p:nvSpPr>
            <p:cNvPr id="8" name="object 8"/>
            <p:cNvSpPr/>
            <p:nvPr/>
          </p:nvSpPr>
          <p:spPr>
            <a:xfrm>
              <a:off x="1429462" y="1963756"/>
              <a:ext cx="454659" cy="473709"/>
            </a:xfrm>
            <a:custGeom>
              <a:avLst/>
              <a:gdLst/>
              <a:ahLst/>
              <a:cxnLst/>
              <a:rect l="l" t="t" r="r" b="b"/>
              <a:pathLst>
                <a:path w="454660" h="473710">
                  <a:moveTo>
                    <a:pt x="309968" y="0"/>
                  </a:moveTo>
                  <a:lnTo>
                    <a:pt x="0" y="344055"/>
                  </a:lnTo>
                  <a:lnTo>
                    <a:pt x="2535" y="347865"/>
                  </a:lnTo>
                  <a:lnTo>
                    <a:pt x="3416" y="350012"/>
                  </a:lnTo>
                  <a:lnTo>
                    <a:pt x="136398" y="468896"/>
                  </a:lnTo>
                  <a:lnTo>
                    <a:pt x="143259" y="473153"/>
                  </a:lnTo>
                  <a:lnTo>
                    <a:pt x="149005" y="473081"/>
                  </a:lnTo>
                  <a:lnTo>
                    <a:pt x="154100" y="469903"/>
                  </a:lnTo>
                  <a:lnTo>
                    <a:pt x="159004" y="464845"/>
                  </a:lnTo>
                  <a:lnTo>
                    <a:pt x="239055" y="374544"/>
                  </a:lnTo>
                  <a:lnTo>
                    <a:pt x="259269" y="351967"/>
                  </a:lnTo>
                  <a:lnTo>
                    <a:pt x="88712" y="351967"/>
                  </a:lnTo>
                  <a:lnTo>
                    <a:pt x="83312" y="351370"/>
                  </a:lnTo>
                  <a:lnTo>
                    <a:pt x="76955" y="346604"/>
                  </a:lnTo>
                  <a:lnTo>
                    <a:pt x="75237" y="340139"/>
                  </a:lnTo>
                  <a:lnTo>
                    <a:pt x="76868" y="333095"/>
                  </a:lnTo>
                  <a:lnTo>
                    <a:pt x="102312" y="298156"/>
                  </a:lnTo>
                  <a:lnTo>
                    <a:pt x="152697" y="240558"/>
                  </a:lnTo>
                  <a:lnTo>
                    <a:pt x="238023" y="147586"/>
                  </a:lnTo>
                  <a:lnTo>
                    <a:pt x="240842" y="144018"/>
                  </a:lnTo>
                  <a:lnTo>
                    <a:pt x="249986" y="140792"/>
                  </a:lnTo>
                  <a:lnTo>
                    <a:pt x="257390" y="138023"/>
                  </a:lnTo>
                  <a:lnTo>
                    <a:pt x="452006" y="138023"/>
                  </a:lnTo>
                  <a:lnTo>
                    <a:pt x="452357" y="137567"/>
                  </a:lnTo>
                  <a:lnTo>
                    <a:pt x="454166" y="131949"/>
                  </a:lnTo>
                  <a:lnTo>
                    <a:pt x="452538" y="126422"/>
                  </a:lnTo>
                  <a:lnTo>
                    <a:pt x="447090" y="120383"/>
                  </a:lnTo>
                  <a:lnTo>
                    <a:pt x="420673" y="97210"/>
                  </a:lnTo>
                  <a:lnTo>
                    <a:pt x="341947" y="27101"/>
                  </a:lnTo>
                  <a:lnTo>
                    <a:pt x="334105" y="20284"/>
                  </a:lnTo>
                  <a:lnTo>
                    <a:pt x="309968" y="0"/>
                  </a:lnTo>
                  <a:close/>
                </a:path>
                <a:path w="454660" h="473710">
                  <a:moveTo>
                    <a:pt x="452006" y="138023"/>
                  </a:moveTo>
                  <a:lnTo>
                    <a:pt x="257390" y="138023"/>
                  </a:lnTo>
                  <a:lnTo>
                    <a:pt x="266255" y="142176"/>
                  </a:lnTo>
                  <a:lnTo>
                    <a:pt x="267830" y="150050"/>
                  </a:lnTo>
                  <a:lnTo>
                    <a:pt x="270687" y="155473"/>
                  </a:lnTo>
                  <a:lnTo>
                    <a:pt x="268109" y="161277"/>
                  </a:lnTo>
                  <a:lnTo>
                    <a:pt x="267093" y="166712"/>
                  </a:lnTo>
                  <a:lnTo>
                    <a:pt x="169600" y="274893"/>
                  </a:lnTo>
                  <a:lnTo>
                    <a:pt x="106172" y="344182"/>
                  </a:lnTo>
                  <a:lnTo>
                    <a:pt x="88712" y="351967"/>
                  </a:lnTo>
                  <a:lnTo>
                    <a:pt x="259269" y="351967"/>
                  </a:lnTo>
                  <a:lnTo>
                    <a:pt x="266355" y="344055"/>
                  </a:lnTo>
                  <a:lnTo>
                    <a:pt x="447497" y="143878"/>
                  </a:lnTo>
                  <a:lnTo>
                    <a:pt x="452006" y="138023"/>
                  </a:lnTo>
                  <a:close/>
                </a:path>
              </a:pathLst>
            </a:custGeom>
            <a:solidFill>
              <a:srgbClr val="F58220"/>
            </a:solidFill>
          </p:spPr>
          <p:txBody>
            <a:bodyPr wrap="square" lIns="0" tIns="0" rIns="0" bIns="0" rtlCol="0"/>
            <a:lstStyle/>
            <a:p>
              <a:endParaRPr dirty="0"/>
            </a:p>
          </p:txBody>
        </p:sp>
        <p:sp>
          <p:nvSpPr>
            <p:cNvPr id="9" name="object 9"/>
            <p:cNvSpPr/>
            <p:nvPr/>
          </p:nvSpPr>
          <p:spPr>
            <a:xfrm>
              <a:off x="1142888" y="1946261"/>
              <a:ext cx="447040" cy="82550"/>
            </a:xfrm>
            <a:custGeom>
              <a:avLst/>
              <a:gdLst/>
              <a:ahLst/>
              <a:cxnLst/>
              <a:rect l="l" t="t" r="r" b="b"/>
              <a:pathLst>
                <a:path w="447040" h="82550">
                  <a:moveTo>
                    <a:pt x="222686" y="0"/>
                  </a:moveTo>
                  <a:lnTo>
                    <a:pt x="57772" y="112"/>
                  </a:lnTo>
                  <a:lnTo>
                    <a:pt x="15985" y="6502"/>
                  </a:lnTo>
                  <a:lnTo>
                    <a:pt x="0" y="36891"/>
                  </a:lnTo>
                  <a:lnTo>
                    <a:pt x="1841" y="57224"/>
                  </a:lnTo>
                  <a:lnTo>
                    <a:pt x="9347" y="71118"/>
                  </a:lnTo>
                  <a:lnTo>
                    <a:pt x="23235" y="79125"/>
                  </a:lnTo>
                  <a:lnTo>
                    <a:pt x="44221" y="81799"/>
                  </a:lnTo>
                  <a:lnTo>
                    <a:pt x="132689" y="82034"/>
                  </a:lnTo>
                  <a:lnTo>
                    <a:pt x="221157" y="81926"/>
                  </a:lnTo>
                  <a:lnTo>
                    <a:pt x="221157" y="81735"/>
                  </a:lnTo>
                  <a:lnTo>
                    <a:pt x="374368" y="81735"/>
                  </a:lnTo>
                  <a:lnTo>
                    <a:pt x="423133" y="78641"/>
                  </a:lnTo>
                  <a:lnTo>
                    <a:pt x="446836" y="41806"/>
                  </a:lnTo>
                  <a:lnTo>
                    <a:pt x="444921" y="25558"/>
                  </a:lnTo>
                  <a:lnTo>
                    <a:pt x="408139" y="1128"/>
                  </a:lnTo>
                  <a:lnTo>
                    <a:pt x="394449" y="61"/>
                  </a:lnTo>
                  <a:lnTo>
                    <a:pt x="222686" y="0"/>
                  </a:lnTo>
                  <a:close/>
                </a:path>
                <a:path w="447040" h="82550">
                  <a:moveTo>
                    <a:pt x="374368" y="81735"/>
                  </a:moveTo>
                  <a:lnTo>
                    <a:pt x="221157" y="81735"/>
                  </a:lnTo>
                  <a:lnTo>
                    <a:pt x="313059" y="81921"/>
                  </a:lnTo>
                  <a:lnTo>
                    <a:pt x="374368" y="81735"/>
                  </a:lnTo>
                  <a:close/>
                </a:path>
              </a:pathLst>
            </a:custGeom>
            <a:solidFill>
              <a:srgbClr val="939598"/>
            </a:solidFill>
          </p:spPr>
          <p:txBody>
            <a:bodyPr wrap="square" lIns="0" tIns="0" rIns="0" bIns="0" rtlCol="0"/>
            <a:lstStyle/>
            <a:p>
              <a:endParaRPr dirty="0"/>
            </a:p>
          </p:txBody>
        </p:sp>
        <p:sp>
          <p:nvSpPr>
            <p:cNvPr id="10" name="object 10"/>
            <p:cNvSpPr/>
            <p:nvPr/>
          </p:nvSpPr>
          <p:spPr>
            <a:xfrm>
              <a:off x="1142880" y="2103668"/>
              <a:ext cx="393065" cy="89535"/>
            </a:xfrm>
            <a:custGeom>
              <a:avLst/>
              <a:gdLst/>
              <a:ahLst/>
              <a:cxnLst/>
              <a:rect l="l" t="t" r="r" b="b"/>
              <a:pathLst>
                <a:path w="393065" h="89535">
                  <a:moveTo>
                    <a:pt x="96829" y="0"/>
                  </a:moveTo>
                  <a:lnTo>
                    <a:pt x="41097" y="647"/>
                  </a:lnTo>
                  <a:lnTo>
                    <a:pt x="2660" y="24198"/>
                  </a:lnTo>
                  <a:lnTo>
                    <a:pt x="0" y="40970"/>
                  </a:lnTo>
                  <a:lnTo>
                    <a:pt x="2140" y="59488"/>
                  </a:lnTo>
                  <a:lnTo>
                    <a:pt x="40627" y="85521"/>
                  </a:lnTo>
                  <a:lnTo>
                    <a:pt x="216348" y="87754"/>
                  </a:lnTo>
                  <a:lnTo>
                    <a:pt x="266890" y="89242"/>
                  </a:lnTo>
                  <a:lnTo>
                    <a:pt x="304279" y="84311"/>
                  </a:lnTo>
                  <a:lnTo>
                    <a:pt x="337586" y="67109"/>
                  </a:lnTo>
                  <a:lnTo>
                    <a:pt x="366990" y="38854"/>
                  </a:lnTo>
                  <a:lnTo>
                    <a:pt x="392671" y="762"/>
                  </a:lnTo>
                  <a:lnTo>
                    <a:pt x="386880" y="495"/>
                  </a:lnTo>
                  <a:lnTo>
                    <a:pt x="384272" y="266"/>
                  </a:lnTo>
                  <a:lnTo>
                    <a:pt x="152590" y="266"/>
                  </a:lnTo>
                  <a:lnTo>
                    <a:pt x="96829" y="0"/>
                  </a:lnTo>
                  <a:close/>
                </a:path>
                <a:path w="393065" h="89535">
                  <a:moveTo>
                    <a:pt x="382968" y="152"/>
                  </a:moveTo>
                  <a:lnTo>
                    <a:pt x="152590" y="266"/>
                  </a:lnTo>
                  <a:lnTo>
                    <a:pt x="384272" y="266"/>
                  </a:lnTo>
                  <a:lnTo>
                    <a:pt x="382968" y="152"/>
                  </a:lnTo>
                  <a:close/>
                </a:path>
              </a:pathLst>
            </a:custGeom>
            <a:solidFill>
              <a:srgbClr val="939598"/>
            </a:solidFill>
          </p:spPr>
          <p:txBody>
            <a:bodyPr wrap="square" lIns="0" tIns="0" rIns="0" bIns="0" rtlCol="0"/>
            <a:lstStyle/>
            <a:p>
              <a:endParaRPr dirty="0"/>
            </a:p>
          </p:txBody>
        </p:sp>
        <p:sp>
          <p:nvSpPr>
            <p:cNvPr id="11" name="object 11"/>
            <p:cNvSpPr/>
            <p:nvPr/>
          </p:nvSpPr>
          <p:spPr>
            <a:xfrm>
              <a:off x="1142550" y="2261189"/>
              <a:ext cx="245110" cy="85725"/>
            </a:xfrm>
            <a:custGeom>
              <a:avLst/>
              <a:gdLst/>
              <a:ahLst/>
              <a:cxnLst/>
              <a:rect l="l" t="t" r="r" b="b"/>
              <a:pathLst>
                <a:path w="245109" h="85725">
                  <a:moveTo>
                    <a:pt x="60917" y="0"/>
                  </a:moveTo>
                  <a:lnTo>
                    <a:pt x="19832" y="5066"/>
                  </a:lnTo>
                  <a:lnTo>
                    <a:pt x="0" y="40295"/>
                  </a:lnTo>
                  <a:lnTo>
                    <a:pt x="1540" y="58497"/>
                  </a:lnTo>
                  <a:lnTo>
                    <a:pt x="35166" y="83246"/>
                  </a:lnTo>
                  <a:lnTo>
                    <a:pt x="103549" y="85502"/>
                  </a:lnTo>
                  <a:lnTo>
                    <a:pt x="137786" y="85613"/>
                  </a:lnTo>
                  <a:lnTo>
                    <a:pt x="172008" y="85291"/>
                  </a:lnTo>
                  <a:lnTo>
                    <a:pt x="202998" y="78784"/>
                  </a:lnTo>
                  <a:lnTo>
                    <a:pt x="224540" y="61352"/>
                  </a:lnTo>
                  <a:lnTo>
                    <a:pt x="238022" y="34585"/>
                  </a:lnTo>
                  <a:lnTo>
                    <a:pt x="244823" y="112"/>
                  </a:lnTo>
                  <a:lnTo>
                    <a:pt x="85801" y="112"/>
                  </a:lnTo>
                  <a:lnTo>
                    <a:pt x="60917" y="0"/>
                  </a:lnTo>
                  <a:close/>
                </a:path>
                <a:path w="245109" h="85725">
                  <a:moveTo>
                    <a:pt x="120948" y="58"/>
                  </a:moveTo>
                  <a:lnTo>
                    <a:pt x="85801" y="112"/>
                  </a:lnTo>
                  <a:lnTo>
                    <a:pt x="244823" y="112"/>
                  </a:lnTo>
                  <a:lnTo>
                    <a:pt x="120948" y="58"/>
                  </a:lnTo>
                  <a:close/>
                </a:path>
              </a:pathLst>
            </a:custGeom>
            <a:solidFill>
              <a:srgbClr val="939598"/>
            </a:solidFill>
          </p:spPr>
          <p:txBody>
            <a:bodyPr wrap="square" lIns="0" tIns="0" rIns="0" bIns="0" rtlCol="0"/>
            <a:lstStyle/>
            <a:p>
              <a:endParaRPr dirty="0"/>
            </a:p>
          </p:txBody>
        </p:sp>
        <p:sp>
          <p:nvSpPr>
            <p:cNvPr id="12" name="object 12"/>
            <p:cNvSpPr/>
            <p:nvPr/>
          </p:nvSpPr>
          <p:spPr>
            <a:xfrm>
              <a:off x="1806833" y="1830780"/>
              <a:ext cx="205104" cy="195580"/>
            </a:xfrm>
            <a:custGeom>
              <a:avLst/>
              <a:gdLst/>
              <a:ahLst/>
              <a:cxnLst/>
              <a:rect l="l" t="t" r="r" b="b"/>
              <a:pathLst>
                <a:path w="205105" h="195580">
                  <a:moveTo>
                    <a:pt x="74917" y="0"/>
                  </a:moveTo>
                  <a:lnTo>
                    <a:pt x="55775" y="4079"/>
                  </a:lnTo>
                  <a:lnTo>
                    <a:pt x="40387" y="13889"/>
                  </a:lnTo>
                  <a:lnTo>
                    <a:pt x="31772" y="22769"/>
                  </a:lnTo>
                  <a:lnTo>
                    <a:pt x="14857" y="40840"/>
                  </a:lnTo>
                  <a:lnTo>
                    <a:pt x="6364" y="49842"/>
                  </a:lnTo>
                  <a:lnTo>
                    <a:pt x="1687" y="55923"/>
                  </a:lnTo>
                  <a:lnTo>
                    <a:pt x="0" y="61741"/>
                  </a:lnTo>
                  <a:lnTo>
                    <a:pt x="1729" y="67603"/>
                  </a:lnTo>
                  <a:lnTo>
                    <a:pt x="7304" y="73820"/>
                  </a:lnTo>
                  <a:lnTo>
                    <a:pt x="27029" y="90856"/>
                  </a:lnTo>
                  <a:lnTo>
                    <a:pt x="46547" y="108132"/>
                  </a:lnTo>
                  <a:lnTo>
                    <a:pt x="73600" y="132419"/>
                  </a:lnTo>
                  <a:lnTo>
                    <a:pt x="143321" y="195537"/>
                  </a:lnTo>
                  <a:lnTo>
                    <a:pt x="169706" y="165369"/>
                  </a:lnTo>
                  <a:lnTo>
                    <a:pt x="182192" y="150929"/>
                  </a:lnTo>
                  <a:lnTo>
                    <a:pt x="194273" y="136507"/>
                  </a:lnTo>
                  <a:lnTo>
                    <a:pt x="196720" y="132419"/>
                  </a:lnTo>
                  <a:lnTo>
                    <a:pt x="143616" y="132419"/>
                  </a:lnTo>
                  <a:lnTo>
                    <a:pt x="136055" y="132378"/>
                  </a:lnTo>
                  <a:lnTo>
                    <a:pt x="98231" y="102398"/>
                  </a:lnTo>
                  <a:lnTo>
                    <a:pt x="68987" y="76195"/>
                  </a:lnTo>
                  <a:lnTo>
                    <a:pt x="59005" y="62085"/>
                  </a:lnTo>
                  <a:lnTo>
                    <a:pt x="59056" y="51481"/>
                  </a:lnTo>
                  <a:lnTo>
                    <a:pt x="70765" y="48115"/>
                  </a:lnTo>
                  <a:lnTo>
                    <a:pt x="74004" y="46401"/>
                  </a:lnTo>
                  <a:lnTo>
                    <a:pt x="83059" y="46401"/>
                  </a:lnTo>
                  <a:lnTo>
                    <a:pt x="86145" y="45575"/>
                  </a:lnTo>
                  <a:lnTo>
                    <a:pt x="151481" y="45575"/>
                  </a:lnTo>
                  <a:lnTo>
                    <a:pt x="132728" y="28871"/>
                  </a:lnTo>
                  <a:lnTo>
                    <a:pt x="111609" y="10828"/>
                  </a:lnTo>
                  <a:lnTo>
                    <a:pt x="94599" y="2100"/>
                  </a:lnTo>
                  <a:lnTo>
                    <a:pt x="74917" y="0"/>
                  </a:lnTo>
                  <a:close/>
                </a:path>
                <a:path w="205105" h="195580">
                  <a:moveTo>
                    <a:pt x="151481" y="45575"/>
                  </a:moveTo>
                  <a:lnTo>
                    <a:pt x="86145" y="45575"/>
                  </a:lnTo>
                  <a:lnTo>
                    <a:pt x="88355" y="47239"/>
                  </a:lnTo>
                  <a:lnTo>
                    <a:pt x="105769" y="59227"/>
                  </a:lnTo>
                  <a:lnTo>
                    <a:pt x="123315" y="71078"/>
                  </a:lnTo>
                  <a:lnTo>
                    <a:pt x="139265" y="84713"/>
                  </a:lnTo>
                  <a:lnTo>
                    <a:pt x="151893" y="102052"/>
                  </a:lnTo>
                  <a:lnTo>
                    <a:pt x="154535" y="107068"/>
                  </a:lnTo>
                  <a:lnTo>
                    <a:pt x="154827" y="114447"/>
                  </a:lnTo>
                  <a:lnTo>
                    <a:pt x="153557" y="120149"/>
                  </a:lnTo>
                  <a:lnTo>
                    <a:pt x="149782" y="128272"/>
                  </a:lnTo>
                  <a:lnTo>
                    <a:pt x="143616" y="132419"/>
                  </a:lnTo>
                  <a:lnTo>
                    <a:pt x="196720" y="132419"/>
                  </a:lnTo>
                  <a:lnTo>
                    <a:pt x="202169" y="123318"/>
                  </a:lnTo>
                  <a:lnTo>
                    <a:pt x="204874" y="109808"/>
                  </a:lnTo>
                  <a:lnTo>
                    <a:pt x="202231" y="96856"/>
                  </a:lnTo>
                  <a:lnTo>
                    <a:pt x="194082" y="85339"/>
                  </a:lnTo>
                  <a:lnTo>
                    <a:pt x="173920" y="66210"/>
                  </a:lnTo>
                  <a:lnTo>
                    <a:pt x="153484" y="47359"/>
                  </a:lnTo>
                  <a:lnTo>
                    <a:pt x="151481" y="45575"/>
                  </a:lnTo>
                  <a:close/>
                </a:path>
                <a:path w="205105" h="195580">
                  <a:moveTo>
                    <a:pt x="83059" y="46401"/>
                  </a:moveTo>
                  <a:lnTo>
                    <a:pt x="74004" y="46401"/>
                  </a:lnTo>
                  <a:lnTo>
                    <a:pt x="81776" y="46743"/>
                  </a:lnTo>
                  <a:lnTo>
                    <a:pt x="83059" y="46401"/>
                  </a:lnTo>
                  <a:close/>
                </a:path>
              </a:pathLst>
            </a:custGeom>
            <a:solidFill>
              <a:srgbClr val="F58220"/>
            </a:solidFill>
          </p:spPr>
          <p:txBody>
            <a:bodyPr wrap="square" lIns="0" tIns="0" rIns="0" bIns="0" rtlCol="0"/>
            <a:lstStyle/>
            <a:p>
              <a:endParaRPr dirty="0"/>
            </a:p>
          </p:txBody>
        </p:sp>
        <p:sp>
          <p:nvSpPr>
            <p:cNvPr id="13" name="object 13"/>
            <p:cNvSpPr/>
            <p:nvPr/>
          </p:nvSpPr>
          <p:spPr>
            <a:xfrm>
              <a:off x="1372441" y="2327028"/>
              <a:ext cx="187325" cy="196215"/>
            </a:xfrm>
            <a:custGeom>
              <a:avLst/>
              <a:gdLst/>
              <a:ahLst/>
              <a:cxnLst/>
              <a:rect l="l" t="t" r="r" b="b"/>
              <a:pathLst>
                <a:path w="187325" h="196214">
                  <a:moveTo>
                    <a:pt x="38806" y="0"/>
                  </a:moveTo>
                  <a:lnTo>
                    <a:pt x="24904" y="49012"/>
                  </a:lnTo>
                  <a:lnTo>
                    <a:pt x="10131" y="96942"/>
                  </a:lnTo>
                  <a:lnTo>
                    <a:pt x="0" y="145428"/>
                  </a:lnTo>
                  <a:lnTo>
                    <a:pt x="20" y="196113"/>
                  </a:lnTo>
                  <a:lnTo>
                    <a:pt x="48652" y="186768"/>
                  </a:lnTo>
                  <a:lnTo>
                    <a:pt x="95018" y="171191"/>
                  </a:lnTo>
                  <a:lnTo>
                    <a:pt x="155730" y="145660"/>
                  </a:lnTo>
                  <a:lnTo>
                    <a:pt x="79519" y="145660"/>
                  </a:lnTo>
                  <a:lnTo>
                    <a:pt x="68316" y="144143"/>
                  </a:lnTo>
                  <a:lnTo>
                    <a:pt x="36893" y="112234"/>
                  </a:lnTo>
                  <a:lnTo>
                    <a:pt x="36352" y="101826"/>
                  </a:lnTo>
                  <a:lnTo>
                    <a:pt x="38997" y="90716"/>
                  </a:lnTo>
                  <a:lnTo>
                    <a:pt x="42448" y="81537"/>
                  </a:lnTo>
                  <a:lnTo>
                    <a:pt x="46199" y="71986"/>
                  </a:lnTo>
                  <a:lnTo>
                    <a:pt x="54973" y="49961"/>
                  </a:lnTo>
                  <a:lnTo>
                    <a:pt x="94614" y="49961"/>
                  </a:lnTo>
                  <a:lnTo>
                    <a:pt x="38806" y="0"/>
                  </a:lnTo>
                  <a:close/>
                </a:path>
                <a:path w="187325" h="196214">
                  <a:moveTo>
                    <a:pt x="94614" y="49961"/>
                  </a:moveTo>
                  <a:lnTo>
                    <a:pt x="54973" y="49961"/>
                  </a:lnTo>
                  <a:lnTo>
                    <a:pt x="134920" y="123266"/>
                  </a:lnTo>
                  <a:lnTo>
                    <a:pt x="122870" y="129144"/>
                  </a:lnTo>
                  <a:lnTo>
                    <a:pt x="111942" y="134589"/>
                  </a:lnTo>
                  <a:lnTo>
                    <a:pt x="101648" y="139409"/>
                  </a:lnTo>
                  <a:lnTo>
                    <a:pt x="91498" y="143408"/>
                  </a:lnTo>
                  <a:lnTo>
                    <a:pt x="79519" y="145660"/>
                  </a:lnTo>
                  <a:lnTo>
                    <a:pt x="155730" y="145660"/>
                  </a:lnTo>
                  <a:lnTo>
                    <a:pt x="186710" y="132410"/>
                  </a:lnTo>
                  <a:lnTo>
                    <a:pt x="94614" y="49961"/>
                  </a:lnTo>
                  <a:close/>
                </a:path>
              </a:pathLst>
            </a:custGeom>
            <a:solidFill>
              <a:srgbClr val="F58220"/>
            </a:solidFill>
          </p:spPr>
          <p:txBody>
            <a:bodyPr wrap="square" lIns="0" tIns="0" rIns="0" bIns="0" rtlCol="0"/>
            <a:lstStyle/>
            <a:p>
              <a:endParaRPr dirty="0"/>
            </a:p>
          </p:txBody>
        </p:sp>
        <p:sp>
          <p:nvSpPr>
            <p:cNvPr id="14" name="object 14"/>
            <p:cNvSpPr/>
            <p:nvPr/>
          </p:nvSpPr>
          <p:spPr>
            <a:xfrm>
              <a:off x="1141873" y="2420996"/>
              <a:ext cx="189230" cy="84455"/>
            </a:xfrm>
            <a:custGeom>
              <a:avLst/>
              <a:gdLst/>
              <a:ahLst/>
              <a:cxnLst/>
              <a:rect l="l" t="t" r="r" b="b"/>
              <a:pathLst>
                <a:path w="189230" h="84455">
                  <a:moveTo>
                    <a:pt x="108564" y="0"/>
                  </a:moveTo>
                  <a:lnTo>
                    <a:pt x="69417" y="134"/>
                  </a:lnTo>
                  <a:lnTo>
                    <a:pt x="30581" y="1108"/>
                  </a:lnTo>
                  <a:lnTo>
                    <a:pt x="1290" y="27350"/>
                  </a:lnTo>
                  <a:lnTo>
                    <a:pt x="0" y="43589"/>
                  </a:lnTo>
                  <a:lnTo>
                    <a:pt x="2982" y="59904"/>
                  </a:lnTo>
                  <a:lnTo>
                    <a:pt x="35991" y="83708"/>
                  </a:lnTo>
                  <a:lnTo>
                    <a:pt x="88231" y="84461"/>
                  </a:lnTo>
                  <a:lnTo>
                    <a:pt x="146164" y="83696"/>
                  </a:lnTo>
                  <a:lnTo>
                    <a:pt x="178001" y="41328"/>
                  </a:lnTo>
                  <a:lnTo>
                    <a:pt x="182773" y="20895"/>
                  </a:lnTo>
                  <a:lnTo>
                    <a:pt x="188823" y="434"/>
                  </a:lnTo>
                  <a:lnTo>
                    <a:pt x="108564" y="0"/>
                  </a:lnTo>
                  <a:close/>
                </a:path>
              </a:pathLst>
            </a:custGeom>
            <a:solidFill>
              <a:srgbClr val="939598"/>
            </a:solidFill>
          </p:spPr>
          <p:txBody>
            <a:bodyPr wrap="square" lIns="0" tIns="0" rIns="0" bIns="0" rtlCol="0"/>
            <a:lstStyle/>
            <a:p>
              <a:endParaRPr dirty="0"/>
            </a:p>
          </p:txBody>
        </p:sp>
        <p:sp>
          <p:nvSpPr>
            <p:cNvPr id="15" name="object 15"/>
            <p:cNvSpPr/>
            <p:nvPr/>
          </p:nvSpPr>
          <p:spPr>
            <a:xfrm>
              <a:off x="1755120" y="1914615"/>
              <a:ext cx="176530" cy="163195"/>
            </a:xfrm>
            <a:custGeom>
              <a:avLst/>
              <a:gdLst/>
              <a:ahLst/>
              <a:cxnLst/>
              <a:rect l="l" t="t" r="r" b="b"/>
              <a:pathLst>
                <a:path w="176530" h="163194">
                  <a:moveTo>
                    <a:pt x="38409" y="0"/>
                  </a:moveTo>
                  <a:lnTo>
                    <a:pt x="24941" y="5487"/>
                  </a:lnTo>
                  <a:lnTo>
                    <a:pt x="5765" y="27714"/>
                  </a:lnTo>
                  <a:lnTo>
                    <a:pt x="4102" y="29937"/>
                  </a:lnTo>
                  <a:lnTo>
                    <a:pt x="0" y="35588"/>
                  </a:lnTo>
                  <a:lnTo>
                    <a:pt x="142595" y="162753"/>
                  </a:lnTo>
                  <a:lnTo>
                    <a:pt x="148170" y="158346"/>
                  </a:lnTo>
                  <a:lnTo>
                    <a:pt x="152107" y="155146"/>
                  </a:lnTo>
                  <a:lnTo>
                    <a:pt x="156146" y="152072"/>
                  </a:lnTo>
                  <a:lnTo>
                    <a:pt x="171220" y="138905"/>
                  </a:lnTo>
                  <a:lnTo>
                    <a:pt x="176385" y="128150"/>
                  </a:lnTo>
                  <a:lnTo>
                    <a:pt x="171760" y="116956"/>
                  </a:lnTo>
                  <a:lnTo>
                    <a:pt x="157467" y="102466"/>
                  </a:lnTo>
                  <a:lnTo>
                    <a:pt x="135658" y="82648"/>
                  </a:lnTo>
                  <a:lnTo>
                    <a:pt x="113974" y="62688"/>
                  </a:lnTo>
                  <a:lnTo>
                    <a:pt x="92164" y="42878"/>
                  </a:lnTo>
                  <a:lnTo>
                    <a:pt x="51609" y="7319"/>
                  </a:lnTo>
                  <a:lnTo>
                    <a:pt x="38409" y="0"/>
                  </a:lnTo>
                  <a:close/>
                </a:path>
              </a:pathLst>
            </a:custGeom>
            <a:solidFill>
              <a:srgbClr val="F58220"/>
            </a:solidFill>
          </p:spPr>
          <p:txBody>
            <a:bodyPr wrap="square" lIns="0" tIns="0" rIns="0" bIns="0" rtlCol="0"/>
            <a:lstStyle/>
            <a:p>
              <a:endParaRPr dirty="0"/>
            </a:p>
          </p:txBody>
        </p:sp>
      </p:grpSp>
      <p:grpSp>
        <p:nvGrpSpPr>
          <p:cNvPr id="36" name="Group 35">
            <a:extLst>
              <a:ext uri="{FF2B5EF4-FFF2-40B4-BE49-F238E27FC236}">
                <a16:creationId xmlns:a16="http://schemas.microsoft.com/office/drawing/2014/main" id="{33B944DF-64AC-EF42-9CD8-56F8412D03D4}"/>
              </a:ext>
            </a:extLst>
          </p:cNvPr>
          <p:cNvGrpSpPr/>
          <p:nvPr/>
        </p:nvGrpSpPr>
        <p:grpSpPr>
          <a:xfrm>
            <a:off x="859913" y="4267280"/>
            <a:ext cx="1151803" cy="1040457"/>
            <a:chOff x="859913" y="4267280"/>
            <a:chExt cx="1151803" cy="1040457"/>
          </a:xfrm>
        </p:grpSpPr>
        <p:sp>
          <p:nvSpPr>
            <p:cNvPr id="16" name="object 16"/>
            <p:cNvSpPr/>
            <p:nvPr/>
          </p:nvSpPr>
          <p:spPr>
            <a:xfrm>
              <a:off x="975043" y="4267280"/>
              <a:ext cx="815340" cy="820419"/>
            </a:xfrm>
            <a:custGeom>
              <a:avLst/>
              <a:gdLst/>
              <a:ahLst/>
              <a:cxnLst/>
              <a:rect l="l" t="t" r="r" b="b"/>
              <a:pathLst>
                <a:path w="815339" h="820420">
                  <a:moveTo>
                    <a:pt x="33375" y="491298"/>
                  </a:moveTo>
                  <a:lnTo>
                    <a:pt x="3886" y="491447"/>
                  </a:lnTo>
                  <a:lnTo>
                    <a:pt x="13114" y="533246"/>
                  </a:lnTo>
                  <a:lnTo>
                    <a:pt x="27591" y="573977"/>
                  </a:lnTo>
                  <a:lnTo>
                    <a:pt x="47001" y="613176"/>
                  </a:lnTo>
                  <a:lnTo>
                    <a:pt x="71032" y="650376"/>
                  </a:lnTo>
                  <a:lnTo>
                    <a:pt x="99372" y="685112"/>
                  </a:lnTo>
                  <a:lnTo>
                    <a:pt x="131705" y="716918"/>
                  </a:lnTo>
                  <a:lnTo>
                    <a:pt x="167720" y="745330"/>
                  </a:lnTo>
                  <a:lnTo>
                    <a:pt x="207103" y="769880"/>
                  </a:lnTo>
                  <a:lnTo>
                    <a:pt x="249541" y="790104"/>
                  </a:lnTo>
                  <a:lnTo>
                    <a:pt x="294720" y="805536"/>
                  </a:lnTo>
                  <a:lnTo>
                    <a:pt x="342327" y="815710"/>
                  </a:lnTo>
                  <a:lnTo>
                    <a:pt x="392049" y="820160"/>
                  </a:lnTo>
                  <a:lnTo>
                    <a:pt x="443572" y="818422"/>
                  </a:lnTo>
                  <a:lnTo>
                    <a:pt x="490268" y="811260"/>
                  </a:lnTo>
                  <a:lnTo>
                    <a:pt x="534944" y="799072"/>
                  </a:lnTo>
                  <a:lnTo>
                    <a:pt x="577326" y="782183"/>
                  </a:lnTo>
                  <a:lnTo>
                    <a:pt x="617143" y="760919"/>
                  </a:lnTo>
                  <a:lnTo>
                    <a:pt x="623890" y="756301"/>
                  </a:lnTo>
                  <a:lnTo>
                    <a:pt x="388937" y="756301"/>
                  </a:lnTo>
                  <a:lnTo>
                    <a:pt x="344897" y="751432"/>
                  </a:lnTo>
                  <a:lnTo>
                    <a:pt x="301938" y="740482"/>
                  </a:lnTo>
                  <a:lnTo>
                    <a:pt x="260096" y="723997"/>
                  </a:lnTo>
                  <a:lnTo>
                    <a:pt x="219584" y="702303"/>
                  </a:lnTo>
                  <a:lnTo>
                    <a:pt x="182664" y="676056"/>
                  </a:lnTo>
                  <a:lnTo>
                    <a:pt x="149639" y="645021"/>
                  </a:lnTo>
                  <a:lnTo>
                    <a:pt x="120815" y="608961"/>
                  </a:lnTo>
                  <a:lnTo>
                    <a:pt x="91514" y="559088"/>
                  </a:lnTo>
                  <a:lnTo>
                    <a:pt x="70815" y="505024"/>
                  </a:lnTo>
                  <a:lnTo>
                    <a:pt x="69443" y="500122"/>
                  </a:lnTo>
                  <a:lnTo>
                    <a:pt x="65659" y="492235"/>
                  </a:lnTo>
                  <a:lnTo>
                    <a:pt x="62598" y="492044"/>
                  </a:lnTo>
                  <a:lnTo>
                    <a:pt x="48013" y="491447"/>
                  </a:lnTo>
                  <a:lnTo>
                    <a:pt x="33375" y="491298"/>
                  </a:lnTo>
                  <a:close/>
                </a:path>
                <a:path w="815339" h="820420">
                  <a:moveTo>
                    <a:pt x="624966" y="64626"/>
                  </a:moveTo>
                  <a:lnTo>
                    <a:pt x="388718" y="64626"/>
                  </a:lnTo>
                  <a:lnTo>
                    <a:pt x="440668" y="65605"/>
                  </a:lnTo>
                  <a:lnTo>
                    <a:pt x="490802" y="74137"/>
                  </a:lnTo>
                  <a:lnTo>
                    <a:pt x="538971" y="90469"/>
                  </a:lnTo>
                  <a:lnTo>
                    <a:pt x="585024" y="114851"/>
                  </a:lnTo>
                  <a:lnTo>
                    <a:pt x="628815" y="147531"/>
                  </a:lnTo>
                  <a:lnTo>
                    <a:pt x="661634" y="179269"/>
                  </a:lnTo>
                  <a:lnTo>
                    <a:pt x="689861" y="213930"/>
                  </a:lnTo>
                  <a:lnTo>
                    <a:pt x="713055" y="251579"/>
                  </a:lnTo>
                  <a:lnTo>
                    <a:pt x="730775" y="292281"/>
                  </a:lnTo>
                  <a:lnTo>
                    <a:pt x="742581" y="336101"/>
                  </a:lnTo>
                  <a:lnTo>
                    <a:pt x="749178" y="386238"/>
                  </a:lnTo>
                  <a:lnTo>
                    <a:pt x="749405" y="434732"/>
                  </a:lnTo>
                  <a:lnTo>
                    <a:pt x="743182" y="481510"/>
                  </a:lnTo>
                  <a:lnTo>
                    <a:pt x="730428" y="526500"/>
                  </a:lnTo>
                  <a:lnTo>
                    <a:pt x="711060" y="569630"/>
                  </a:lnTo>
                  <a:lnTo>
                    <a:pt x="684997" y="610828"/>
                  </a:lnTo>
                  <a:lnTo>
                    <a:pt x="652157" y="650020"/>
                  </a:lnTo>
                  <a:lnTo>
                    <a:pt x="614742" y="684002"/>
                  </a:lnTo>
                  <a:lnTo>
                    <a:pt x="574026" y="711059"/>
                  </a:lnTo>
                  <a:lnTo>
                    <a:pt x="530204" y="731577"/>
                  </a:lnTo>
                  <a:lnTo>
                    <a:pt x="483471" y="745942"/>
                  </a:lnTo>
                  <a:lnTo>
                    <a:pt x="434022" y="754541"/>
                  </a:lnTo>
                  <a:lnTo>
                    <a:pt x="388937" y="756301"/>
                  </a:lnTo>
                  <a:lnTo>
                    <a:pt x="623890" y="756301"/>
                  </a:lnTo>
                  <a:lnTo>
                    <a:pt x="687985" y="706574"/>
                  </a:lnTo>
                  <a:lnTo>
                    <a:pt x="718464" y="674145"/>
                  </a:lnTo>
                  <a:lnTo>
                    <a:pt x="745284" y="638646"/>
                  </a:lnTo>
                  <a:lnTo>
                    <a:pt x="768171" y="600404"/>
                  </a:lnTo>
                  <a:lnTo>
                    <a:pt x="786852" y="559744"/>
                  </a:lnTo>
                  <a:lnTo>
                    <a:pt x="801055" y="516994"/>
                  </a:lnTo>
                  <a:lnTo>
                    <a:pt x="810505" y="472479"/>
                  </a:lnTo>
                  <a:lnTo>
                    <a:pt x="814930" y="426525"/>
                  </a:lnTo>
                  <a:lnTo>
                    <a:pt x="814057" y="379459"/>
                  </a:lnTo>
                  <a:lnTo>
                    <a:pt x="807703" y="332222"/>
                  </a:lnTo>
                  <a:lnTo>
                    <a:pt x="796141" y="286772"/>
                  </a:lnTo>
                  <a:lnTo>
                    <a:pt x="779675" y="243443"/>
                  </a:lnTo>
                  <a:lnTo>
                    <a:pt x="758607" y="202567"/>
                  </a:lnTo>
                  <a:lnTo>
                    <a:pt x="733241" y="164476"/>
                  </a:lnTo>
                  <a:lnTo>
                    <a:pt x="703879" y="129505"/>
                  </a:lnTo>
                  <a:lnTo>
                    <a:pt x="670825" y="97986"/>
                  </a:lnTo>
                  <a:lnTo>
                    <a:pt x="634381" y="70251"/>
                  </a:lnTo>
                  <a:lnTo>
                    <a:pt x="624966" y="64626"/>
                  </a:lnTo>
                  <a:close/>
                </a:path>
                <a:path w="815339" h="820420">
                  <a:moveTo>
                    <a:pt x="59734" y="350962"/>
                  </a:moveTo>
                  <a:lnTo>
                    <a:pt x="24336" y="350962"/>
                  </a:lnTo>
                  <a:lnTo>
                    <a:pt x="36454" y="350999"/>
                  </a:lnTo>
                  <a:lnTo>
                    <a:pt x="48539" y="351405"/>
                  </a:lnTo>
                  <a:lnTo>
                    <a:pt x="58762" y="351963"/>
                  </a:lnTo>
                  <a:lnTo>
                    <a:pt x="59734" y="350962"/>
                  </a:lnTo>
                  <a:close/>
                </a:path>
                <a:path w="815339" h="820420">
                  <a:moveTo>
                    <a:pt x="411923" y="0"/>
                  </a:moveTo>
                  <a:lnTo>
                    <a:pt x="361505" y="1964"/>
                  </a:lnTo>
                  <a:lnTo>
                    <a:pt x="312092" y="9950"/>
                  </a:lnTo>
                  <a:lnTo>
                    <a:pt x="265294" y="23677"/>
                  </a:lnTo>
                  <a:lnTo>
                    <a:pt x="221379" y="42575"/>
                  </a:lnTo>
                  <a:lnTo>
                    <a:pt x="180614" y="66073"/>
                  </a:lnTo>
                  <a:lnTo>
                    <a:pt x="143267" y="93601"/>
                  </a:lnTo>
                  <a:lnTo>
                    <a:pt x="109535" y="124667"/>
                  </a:lnTo>
                  <a:lnTo>
                    <a:pt x="79896" y="158462"/>
                  </a:lnTo>
                  <a:lnTo>
                    <a:pt x="54407" y="194653"/>
                  </a:lnTo>
                  <a:lnTo>
                    <a:pt x="33405" y="232591"/>
                  </a:lnTo>
                  <a:lnTo>
                    <a:pt x="17158" y="271705"/>
                  </a:lnTo>
                  <a:lnTo>
                    <a:pt x="5934" y="311423"/>
                  </a:lnTo>
                  <a:lnTo>
                    <a:pt x="0" y="351176"/>
                  </a:lnTo>
                  <a:lnTo>
                    <a:pt x="59734" y="350962"/>
                  </a:lnTo>
                  <a:lnTo>
                    <a:pt x="62471" y="348141"/>
                  </a:lnTo>
                  <a:lnTo>
                    <a:pt x="64744" y="338489"/>
                  </a:lnTo>
                  <a:lnTo>
                    <a:pt x="76441" y="297621"/>
                  </a:lnTo>
                  <a:lnTo>
                    <a:pt x="92228" y="258703"/>
                  </a:lnTo>
                  <a:lnTo>
                    <a:pt x="112638" y="222044"/>
                  </a:lnTo>
                  <a:lnTo>
                    <a:pt x="138201" y="187956"/>
                  </a:lnTo>
                  <a:lnTo>
                    <a:pt x="171288" y="153838"/>
                  </a:lnTo>
                  <a:lnTo>
                    <a:pt x="207453" y="124667"/>
                  </a:lnTo>
                  <a:lnTo>
                    <a:pt x="246766" y="100854"/>
                  </a:lnTo>
                  <a:lnTo>
                    <a:pt x="289293" y="82812"/>
                  </a:lnTo>
                  <a:lnTo>
                    <a:pt x="335102" y="70950"/>
                  </a:lnTo>
                  <a:lnTo>
                    <a:pt x="388718" y="64626"/>
                  </a:lnTo>
                  <a:lnTo>
                    <a:pt x="624966" y="64626"/>
                  </a:lnTo>
                  <a:lnTo>
                    <a:pt x="594850" y="46634"/>
                  </a:lnTo>
                  <a:lnTo>
                    <a:pt x="552536" y="27467"/>
                  </a:lnTo>
                  <a:lnTo>
                    <a:pt x="507742" y="13084"/>
                  </a:lnTo>
                  <a:lnTo>
                    <a:pt x="460770" y="3817"/>
                  </a:lnTo>
                  <a:lnTo>
                    <a:pt x="411923" y="0"/>
                  </a:lnTo>
                  <a:close/>
                </a:path>
              </a:pathLst>
            </a:custGeom>
            <a:solidFill>
              <a:srgbClr val="939598"/>
            </a:solidFill>
          </p:spPr>
          <p:txBody>
            <a:bodyPr wrap="square" lIns="0" tIns="0" rIns="0" bIns="0" rtlCol="0"/>
            <a:lstStyle/>
            <a:p>
              <a:endParaRPr dirty="0"/>
            </a:p>
          </p:txBody>
        </p:sp>
        <p:sp>
          <p:nvSpPr>
            <p:cNvPr id="17" name="object 17"/>
            <p:cNvSpPr/>
            <p:nvPr/>
          </p:nvSpPr>
          <p:spPr>
            <a:xfrm>
              <a:off x="859913" y="4415331"/>
              <a:ext cx="815340" cy="517525"/>
            </a:xfrm>
            <a:custGeom>
              <a:avLst/>
              <a:gdLst/>
              <a:ahLst/>
              <a:cxnLst/>
              <a:rect l="l" t="t" r="r" b="b"/>
              <a:pathLst>
                <a:path w="815339" h="517525">
                  <a:moveTo>
                    <a:pt x="483519" y="130606"/>
                  </a:moveTo>
                  <a:lnTo>
                    <a:pt x="437311" y="130606"/>
                  </a:lnTo>
                  <a:lnTo>
                    <a:pt x="443382" y="131165"/>
                  </a:lnTo>
                  <a:lnTo>
                    <a:pt x="444868" y="135496"/>
                  </a:lnTo>
                  <a:lnTo>
                    <a:pt x="446976" y="139738"/>
                  </a:lnTo>
                  <a:lnTo>
                    <a:pt x="476479" y="308902"/>
                  </a:lnTo>
                  <a:lnTo>
                    <a:pt x="501711" y="453840"/>
                  </a:lnTo>
                  <a:lnTo>
                    <a:pt x="506089" y="478614"/>
                  </a:lnTo>
                  <a:lnTo>
                    <a:pt x="510540" y="503377"/>
                  </a:lnTo>
                  <a:lnTo>
                    <a:pt x="512820" y="510133"/>
                  </a:lnTo>
                  <a:lnTo>
                    <a:pt x="516797" y="515026"/>
                  </a:lnTo>
                  <a:lnTo>
                    <a:pt x="522237" y="517475"/>
                  </a:lnTo>
                  <a:lnTo>
                    <a:pt x="528904" y="516902"/>
                  </a:lnTo>
                  <a:lnTo>
                    <a:pt x="551669" y="482788"/>
                  </a:lnTo>
                  <a:lnTo>
                    <a:pt x="560625" y="444125"/>
                  </a:lnTo>
                  <a:lnTo>
                    <a:pt x="564896" y="424738"/>
                  </a:lnTo>
                  <a:lnTo>
                    <a:pt x="574416" y="382104"/>
                  </a:lnTo>
                  <a:lnTo>
                    <a:pt x="535381" y="382104"/>
                  </a:lnTo>
                  <a:lnTo>
                    <a:pt x="526626" y="375816"/>
                  </a:lnTo>
                  <a:lnTo>
                    <a:pt x="522982" y="368384"/>
                  </a:lnTo>
                  <a:lnTo>
                    <a:pt x="522058" y="360525"/>
                  </a:lnTo>
                  <a:lnTo>
                    <a:pt x="521462" y="352958"/>
                  </a:lnTo>
                  <a:lnTo>
                    <a:pt x="483519" y="130606"/>
                  </a:lnTo>
                  <a:close/>
                </a:path>
                <a:path w="815339" h="517525">
                  <a:moveTo>
                    <a:pt x="331833" y="236397"/>
                  </a:moveTo>
                  <a:lnTo>
                    <a:pt x="289280" y="236397"/>
                  </a:lnTo>
                  <a:lnTo>
                    <a:pt x="294081" y="245617"/>
                  </a:lnTo>
                  <a:lnTo>
                    <a:pt x="297878" y="251078"/>
                  </a:lnTo>
                  <a:lnTo>
                    <a:pt x="310497" y="288658"/>
                  </a:lnTo>
                  <a:lnTo>
                    <a:pt x="319011" y="314298"/>
                  </a:lnTo>
                  <a:lnTo>
                    <a:pt x="328423" y="342925"/>
                  </a:lnTo>
                  <a:lnTo>
                    <a:pt x="337756" y="371576"/>
                  </a:lnTo>
                  <a:lnTo>
                    <a:pt x="340677" y="378647"/>
                  </a:lnTo>
                  <a:lnTo>
                    <a:pt x="344754" y="384275"/>
                  </a:lnTo>
                  <a:lnTo>
                    <a:pt x="350354" y="387908"/>
                  </a:lnTo>
                  <a:lnTo>
                    <a:pt x="357847" y="389000"/>
                  </a:lnTo>
                  <a:lnTo>
                    <a:pt x="368376" y="388556"/>
                  </a:lnTo>
                  <a:lnTo>
                    <a:pt x="373341" y="381444"/>
                  </a:lnTo>
                  <a:lnTo>
                    <a:pt x="387947" y="321643"/>
                  </a:lnTo>
                  <a:lnTo>
                    <a:pt x="396212" y="288086"/>
                  </a:lnTo>
                  <a:lnTo>
                    <a:pt x="351790" y="288086"/>
                  </a:lnTo>
                  <a:lnTo>
                    <a:pt x="348500" y="281533"/>
                  </a:lnTo>
                  <a:lnTo>
                    <a:pt x="344411" y="275259"/>
                  </a:lnTo>
                  <a:lnTo>
                    <a:pt x="342087" y="268401"/>
                  </a:lnTo>
                  <a:lnTo>
                    <a:pt x="336183" y="250246"/>
                  </a:lnTo>
                  <a:lnTo>
                    <a:pt x="331833" y="236397"/>
                  </a:lnTo>
                  <a:close/>
                </a:path>
                <a:path w="815339" h="517525">
                  <a:moveTo>
                    <a:pt x="620428" y="96444"/>
                  </a:moveTo>
                  <a:lnTo>
                    <a:pt x="585869" y="163862"/>
                  </a:lnTo>
                  <a:lnTo>
                    <a:pt x="574243" y="213882"/>
                  </a:lnTo>
                  <a:lnTo>
                    <a:pt x="551459" y="313270"/>
                  </a:lnTo>
                  <a:lnTo>
                    <a:pt x="547554" y="330130"/>
                  </a:lnTo>
                  <a:lnTo>
                    <a:pt x="535381" y="382104"/>
                  </a:lnTo>
                  <a:lnTo>
                    <a:pt x="574416" y="382104"/>
                  </a:lnTo>
                  <a:lnTo>
                    <a:pt x="606989" y="236382"/>
                  </a:lnTo>
                  <a:lnTo>
                    <a:pt x="615696" y="197650"/>
                  </a:lnTo>
                  <a:lnTo>
                    <a:pt x="618756" y="192735"/>
                  </a:lnTo>
                  <a:lnTo>
                    <a:pt x="622490" y="184073"/>
                  </a:lnTo>
                  <a:lnTo>
                    <a:pt x="664864" y="184073"/>
                  </a:lnTo>
                  <a:lnTo>
                    <a:pt x="646163" y="138993"/>
                  </a:lnTo>
                  <a:lnTo>
                    <a:pt x="634428" y="110413"/>
                  </a:lnTo>
                  <a:lnTo>
                    <a:pt x="630858" y="103715"/>
                  </a:lnTo>
                  <a:lnTo>
                    <a:pt x="626178" y="98834"/>
                  </a:lnTo>
                  <a:lnTo>
                    <a:pt x="620428" y="96444"/>
                  </a:lnTo>
                  <a:close/>
                </a:path>
                <a:path w="815339" h="517525">
                  <a:moveTo>
                    <a:pt x="811331" y="287836"/>
                  </a:moveTo>
                  <a:lnTo>
                    <a:pt x="703090" y="287836"/>
                  </a:lnTo>
                  <a:lnTo>
                    <a:pt x="721993" y="290231"/>
                  </a:lnTo>
                  <a:lnTo>
                    <a:pt x="739912" y="296291"/>
                  </a:lnTo>
                  <a:lnTo>
                    <a:pt x="756602" y="307162"/>
                  </a:lnTo>
                  <a:lnTo>
                    <a:pt x="757694" y="308101"/>
                  </a:lnTo>
                  <a:lnTo>
                    <a:pt x="759409" y="308317"/>
                  </a:lnTo>
                  <a:lnTo>
                    <a:pt x="760818" y="308902"/>
                  </a:lnTo>
                  <a:lnTo>
                    <a:pt x="772071" y="311752"/>
                  </a:lnTo>
                  <a:lnTo>
                    <a:pt x="782589" y="310997"/>
                  </a:lnTo>
                  <a:lnTo>
                    <a:pt x="792465" y="307109"/>
                  </a:lnTo>
                  <a:lnTo>
                    <a:pt x="801789" y="300558"/>
                  </a:lnTo>
                  <a:lnTo>
                    <a:pt x="808964" y="292652"/>
                  </a:lnTo>
                  <a:lnTo>
                    <a:pt x="811331" y="287836"/>
                  </a:lnTo>
                  <a:close/>
                </a:path>
                <a:path w="815339" h="517525">
                  <a:moveTo>
                    <a:pt x="157402" y="250461"/>
                  </a:moveTo>
                  <a:lnTo>
                    <a:pt x="16408" y="251701"/>
                  </a:lnTo>
                  <a:lnTo>
                    <a:pt x="1587" y="251701"/>
                  </a:lnTo>
                  <a:lnTo>
                    <a:pt x="228" y="259181"/>
                  </a:lnTo>
                  <a:lnTo>
                    <a:pt x="0" y="282727"/>
                  </a:lnTo>
                  <a:lnTo>
                    <a:pt x="2946" y="288658"/>
                  </a:lnTo>
                  <a:lnTo>
                    <a:pt x="231902" y="287908"/>
                  </a:lnTo>
                  <a:lnTo>
                    <a:pt x="269640" y="262915"/>
                  </a:lnTo>
                  <a:lnTo>
                    <a:pt x="275712" y="254546"/>
                  </a:lnTo>
                  <a:lnTo>
                    <a:pt x="278453" y="250901"/>
                  </a:lnTo>
                  <a:lnTo>
                    <a:pt x="204381" y="250901"/>
                  </a:lnTo>
                  <a:lnTo>
                    <a:pt x="157402" y="250461"/>
                  </a:lnTo>
                  <a:close/>
                </a:path>
                <a:path w="815339" h="517525">
                  <a:moveTo>
                    <a:pt x="449478" y="0"/>
                  </a:moveTo>
                  <a:lnTo>
                    <a:pt x="422211" y="31310"/>
                  </a:lnTo>
                  <a:lnTo>
                    <a:pt x="420235" y="40085"/>
                  </a:lnTo>
                  <a:lnTo>
                    <a:pt x="418312" y="48488"/>
                  </a:lnTo>
                  <a:lnTo>
                    <a:pt x="369319" y="245824"/>
                  </a:lnTo>
                  <a:lnTo>
                    <a:pt x="358419" y="287312"/>
                  </a:lnTo>
                  <a:lnTo>
                    <a:pt x="351790" y="288086"/>
                  </a:lnTo>
                  <a:lnTo>
                    <a:pt x="396212" y="288086"/>
                  </a:lnTo>
                  <a:lnTo>
                    <a:pt x="414674" y="213639"/>
                  </a:lnTo>
                  <a:lnTo>
                    <a:pt x="424878" y="172808"/>
                  </a:lnTo>
                  <a:lnTo>
                    <a:pt x="434106" y="141133"/>
                  </a:lnTo>
                  <a:lnTo>
                    <a:pt x="437311" y="130606"/>
                  </a:lnTo>
                  <a:lnTo>
                    <a:pt x="483519" y="130606"/>
                  </a:lnTo>
                  <a:lnTo>
                    <a:pt x="478232" y="99580"/>
                  </a:lnTo>
                  <a:lnTo>
                    <a:pt x="469483" y="48488"/>
                  </a:lnTo>
                  <a:lnTo>
                    <a:pt x="458063" y="7531"/>
                  </a:lnTo>
                  <a:lnTo>
                    <a:pt x="449478" y="0"/>
                  </a:lnTo>
                  <a:close/>
                </a:path>
                <a:path w="815339" h="517525">
                  <a:moveTo>
                    <a:pt x="664864" y="184073"/>
                  </a:moveTo>
                  <a:lnTo>
                    <a:pt x="622490" y="184073"/>
                  </a:lnTo>
                  <a:lnTo>
                    <a:pt x="626745" y="191706"/>
                  </a:lnTo>
                  <a:lnTo>
                    <a:pt x="629221" y="195338"/>
                  </a:lnTo>
                  <a:lnTo>
                    <a:pt x="646604" y="236397"/>
                  </a:lnTo>
                  <a:lnTo>
                    <a:pt x="653515" y="253077"/>
                  </a:lnTo>
                  <a:lnTo>
                    <a:pt x="660717" y="271132"/>
                  </a:lnTo>
                  <a:lnTo>
                    <a:pt x="664489" y="278481"/>
                  </a:lnTo>
                  <a:lnTo>
                    <a:pt x="669469" y="283884"/>
                  </a:lnTo>
                  <a:lnTo>
                    <a:pt x="675756" y="287118"/>
                  </a:lnTo>
                  <a:lnTo>
                    <a:pt x="683450" y="287959"/>
                  </a:lnTo>
                  <a:lnTo>
                    <a:pt x="811331" y="287836"/>
                  </a:lnTo>
                  <a:lnTo>
                    <a:pt x="813341" y="283746"/>
                  </a:lnTo>
                  <a:lnTo>
                    <a:pt x="815167" y="273969"/>
                  </a:lnTo>
                  <a:lnTo>
                    <a:pt x="814692" y="263448"/>
                  </a:lnTo>
                  <a:lnTo>
                    <a:pt x="811553" y="252366"/>
                  </a:lnTo>
                  <a:lnTo>
                    <a:pt x="810760" y="251128"/>
                  </a:lnTo>
                  <a:lnTo>
                    <a:pt x="708942" y="251128"/>
                  </a:lnTo>
                  <a:lnTo>
                    <a:pt x="693073" y="242305"/>
                  </a:lnTo>
                  <a:lnTo>
                    <a:pt x="681482" y="224688"/>
                  </a:lnTo>
                  <a:lnTo>
                    <a:pt x="669781" y="195948"/>
                  </a:lnTo>
                  <a:lnTo>
                    <a:pt x="664864" y="184073"/>
                  </a:lnTo>
                  <a:close/>
                </a:path>
                <a:path w="815339" h="517525">
                  <a:moveTo>
                    <a:pt x="776180" y="228527"/>
                  </a:moveTo>
                  <a:lnTo>
                    <a:pt x="765279" y="229139"/>
                  </a:lnTo>
                  <a:lnTo>
                    <a:pt x="754955" y="232990"/>
                  </a:lnTo>
                  <a:lnTo>
                    <a:pt x="745223" y="239953"/>
                  </a:lnTo>
                  <a:lnTo>
                    <a:pt x="727016" y="250546"/>
                  </a:lnTo>
                  <a:lnTo>
                    <a:pt x="708942" y="251128"/>
                  </a:lnTo>
                  <a:lnTo>
                    <a:pt x="810760" y="251128"/>
                  </a:lnTo>
                  <a:lnTo>
                    <a:pt x="805800" y="243378"/>
                  </a:lnTo>
                  <a:lnTo>
                    <a:pt x="797731" y="236382"/>
                  </a:lnTo>
                  <a:lnTo>
                    <a:pt x="787641" y="231279"/>
                  </a:lnTo>
                  <a:lnTo>
                    <a:pt x="776180" y="228527"/>
                  </a:lnTo>
                  <a:close/>
                </a:path>
                <a:path w="815339" h="517525">
                  <a:moveTo>
                    <a:pt x="292348" y="175339"/>
                  </a:moveTo>
                  <a:lnTo>
                    <a:pt x="263237" y="207311"/>
                  </a:lnTo>
                  <a:lnTo>
                    <a:pt x="251510" y="225158"/>
                  </a:lnTo>
                  <a:lnTo>
                    <a:pt x="242723" y="236713"/>
                  </a:lnTo>
                  <a:lnTo>
                    <a:pt x="232360" y="244849"/>
                  </a:lnTo>
                  <a:lnTo>
                    <a:pt x="219790" y="249575"/>
                  </a:lnTo>
                  <a:lnTo>
                    <a:pt x="204381" y="250901"/>
                  </a:lnTo>
                  <a:lnTo>
                    <a:pt x="278453" y="250901"/>
                  </a:lnTo>
                  <a:lnTo>
                    <a:pt x="282271" y="245824"/>
                  </a:lnTo>
                  <a:lnTo>
                    <a:pt x="289280" y="236397"/>
                  </a:lnTo>
                  <a:lnTo>
                    <a:pt x="331833" y="236397"/>
                  </a:lnTo>
                  <a:lnTo>
                    <a:pt x="318109" y="195948"/>
                  </a:lnTo>
                  <a:lnTo>
                    <a:pt x="300037" y="176529"/>
                  </a:lnTo>
                  <a:lnTo>
                    <a:pt x="292348" y="175339"/>
                  </a:lnTo>
                  <a:close/>
                </a:path>
              </a:pathLst>
            </a:custGeom>
            <a:solidFill>
              <a:srgbClr val="F58220"/>
            </a:solidFill>
          </p:spPr>
          <p:txBody>
            <a:bodyPr wrap="square" lIns="0" tIns="0" rIns="0" bIns="0" rtlCol="0"/>
            <a:lstStyle/>
            <a:p>
              <a:endParaRPr dirty="0"/>
            </a:p>
          </p:txBody>
        </p:sp>
        <p:sp>
          <p:nvSpPr>
            <p:cNvPr id="18" name="object 18"/>
            <p:cNvSpPr/>
            <p:nvPr/>
          </p:nvSpPr>
          <p:spPr>
            <a:xfrm>
              <a:off x="1699931" y="4996587"/>
              <a:ext cx="311785" cy="311150"/>
            </a:xfrm>
            <a:custGeom>
              <a:avLst/>
              <a:gdLst/>
              <a:ahLst/>
              <a:cxnLst/>
              <a:rect l="l" t="t" r="r" b="b"/>
              <a:pathLst>
                <a:path w="311785" h="311150">
                  <a:moveTo>
                    <a:pt x="71970" y="0"/>
                  </a:moveTo>
                  <a:lnTo>
                    <a:pt x="30929" y="9444"/>
                  </a:lnTo>
                  <a:lnTo>
                    <a:pt x="471" y="56221"/>
                  </a:lnTo>
                  <a:lnTo>
                    <a:pt x="0" y="75212"/>
                  </a:lnTo>
                  <a:lnTo>
                    <a:pt x="5738" y="93284"/>
                  </a:lnTo>
                  <a:lnTo>
                    <a:pt x="18199" y="110096"/>
                  </a:lnTo>
                  <a:lnTo>
                    <a:pt x="200799" y="292392"/>
                  </a:lnTo>
                  <a:lnTo>
                    <a:pt x="223007" y="306700"/>
                  </a:lnTo>
                  <a:lnTo>
                    <a:pt x="248318" y="311129"/>
                  </a:lnTo>
                  <a:lnTo>
                    <a:pt x="273117" y="305574"/>
                  </a:lnTo>
                  <a:lnTo>
                    <a:pt x="293789" y="289928"/>
                  </a:lnTo>
                  <a:lnTo>
                    <a:pt x="307019" y="268504"/>
                  </a:lnTo>
                  <a:lnTo>
                    <a:pt x="311775" y="245706"/>
                  </a:lnTo>
                  <a:lnTo>
                    <a:pt x="306972" y="222623"/>
                  </a:lnTo>
                  <a:lnTo>
                    <a:pt x="220685" y="128945"/>
                  </a:lnTo>
                  <a:lnTo>
                    <a:pt x="113601" y="22656"/>
                  </a:lnTo>
                  <a:lnTo>
                    <a:pt x="71970" y="0"/>
                  </a:lnTo>
                  <a:close/>
                </a:path>
              </a:pathLst>
            </a:custGeom>
            <a:solidFill>
              <a:srgbClr val="939598"/>
            </a:solidFill>
          </p:spPr>
          <p:txBody>
            <a:bodyPr wrap="square" lIns="0" tIns="0" rIns="0" bIns="0" rtlCol="0"/>
            <a:lstStyle/>
            <a:p>
              <a:endParaRPr dirty="0"/>
            </a:p>
          </p:txBody>
        </p:sp>
        <p:sp>
          <p:nvSpPr>
            <p:cNvPr id="19" name="object 19"/>
            <p:cNvSpPr/>
            <p:nvPr/>
          </p:nvSpPr>
          <p:spPr>
            <a:xfrm>
              <a:off x="1654459" y="4952448"/>
              <a:ext cx="77776" cy="7809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grpSp>
        <p:nvGrpSpPr>
          <p:cNvPr id="34" name="Group 33">
            <a:extLst>
              <a:ext uri="{FF2B5EF4-FFF2-40B4-BE49-F238E27FC236}">
                <a16:creationId xmlns:a16="http://schemas.microsoft.com/office/drawing/2014/main" id="{1BF20D2B-DDD5-D24D-8131-80FA73A9864F}"/>
              </a:ext>
            </a:extLst>
          </p:cNvPr>
          <p:cNvGrpSpPr/>
          <p:nvPr/>
        </p:nvGrpSpPr>
        <p:grpSpPr>
          <a:xfrm>
            <a:off x="6657768" y="1767539"/>
            <a:ext cx="809427" cy="920115"/>
            <a:chOff x="6657768" y="1767539"/>
            <a:chExt cx="809427" cy="920115"/>
          </a:xfrm>
        </p:grpSpPr>
        <p:sp>
          <p:nvSpPr>
            <p:cNvPr id="20" name="object 20"/>
            <p:cNvSpPr/>
            <p:nvPr/>
          </p:nvSpPr>
          <p:spPr>
            <a:xfrm>
              <a:off x="6657768" y="1767539"/>
              <a:ext cx="640080" cy="920115"/>
            </a:xfrm>
            <a:custGeom>
              <a:avLst/>
              <a:gdLst/>
              <a:ahLst/>
              <a:cxnLst/>
              <a:rect l="l" t="t" r="r" b="b"/>
              <a:pathLst>
                <a:path w="640079" h="920114">
                  <a:moveTo>
                    <a:pt x="134562" y="87079"/>
                  </a:moveTo>
                  <a:lnTo>
                    <a:pt x="64113" y="87934"/>
                  </a:lnTo>
                  <a:lnTo>
                    <a:pt x="20344" y="102409"/>
                  </a:lnTo>
                  <a:lnTo>
                    <a:pt x="1769" y="145135"/>
                  </a:lnTo>
                  <a:lnTo>
                    <a:pt x="410" y="504253"/>
                  </a:lnTo>
                  <a:lnTo>
                    <a:pt x="4" y="504253"/>
                  </a:lnTo>
                  <a:lnTo>
                    <a:pt x="0" y="794384"/>
                  </a:lnTo>
                  <a:lnTo>
                    <a:pt x="118" y="842822"/>
                  </a:lnTo>
                  <a:lnTo>
                    <a:pt x="17833" y="900650"/>
                  </a:lnTo>
                  <a:lnTo>
                    <a:pt x="73524" y="919530"/>
                  </a:lnTo>
                  <a:lnTo>
                    <a:pt x="270820" y="919950"/>
                  </a:lnTo>
                  <a:lnTo>
                    <a:pt x="566754" y="919264"/>
                  </a:lnTo>
                  <a:lnTo>
                    <a:pt x="609400" y="908164"/>
                  </a:lnTo>
                  <a:lnTo>
                    <a:pt x="640069" y="862824"/>
                  </a:lnTo>
                  <a:lnTo>
                    <a:pt x="639461" y="845743"/>
                  </a:lnTo>
                  <a:lnTo>
                    <a:pt x="631851" y="833031"/>
                  </a:lnTo>
                  <a:lnTo>
                    <a:pt x="620654" y="828368"/>
                  </a:lnTo>
                  <a:lnTo>
                    <a:pt x="609362" y="828014"/>
                  </a:lnTo>
                  <a:lnTo>
                    <a:pt x="594656" y="828014"/>
                  </a:lnTo>
                  <a:lnTo>
                    <a:pt x="590368" y="827813"/>
                  </a:lnTo>
                  <a:lnTo>
                    <a:pt x="285314" y="827813"/>
                  </a:lnTo>
                  <a:lnTo>
                    <a:pt x="125480" y="827747"/>
                  </a:lnTo>
                  <a:lnTo>
                    <a:pt x="91854" y="794456"/>
                  </a:lnTo>
                  <a:lnTo>
                    <a:pt x="91575" y="280301"/>
                  </a:lnTo>
                  <a:lnTo>
                    <a:pt x="91680" y="219017"/>
                  </a:lnTo>
                  <a:lnTo>
                    <a:pt x="92297" y="197152"/>
                  </a:lnTo>
                  <a:lnTo>
                    <a:pt x="97501" y="183492"/>
                  </a:lnTo>
                  <a:lnTo>
                    <a:pt x="111526" y="178563"/>
                  </a:lnTo>
                  <a:lnTo>
                    <a:pt x="138738" y="178117"/>
                  </a:lnTo>
                  <a:lnTo>
                    <a:pt x="637999" y="178117"/>
                  </a:lnTo>
                  <a:lnTo>
                    <a:pt x="637925" y="159651"/>
                  </a:lnTo>
                  <a:lnTo>
                    <a:pt x="633742" y="126746"/>
                  </a:lnTo>
                  <a:lnTo>
                    <a:pt x="620954" y="104344"/>
                  </a:lnTo>
                  <a:lnTo>
                    <a:pt x="598627" y="91527"/>
                  </a:lnTo>
                  <a:lnTo>
                    <a:pt x="567332" y="87566"/>
                  </a:lnTo>
                  <a:lnTo>
                    <a:pt x="205020" y="87566"/>
                  </a:lnTo>
                  <a:lnTo>
                    <a:pt x="134562" y="87079"/>
                  </a:lnTo>
                  <a:close/>
                </a:path>
                <a:path w="640079" h="920114">
                  <a:moveTo>
                    <a:pt x="607659" y="827961"/>
                  </a:moveTo>
                  <a:lnTo>
                    <a:pt x="594656" y="828014"/>
                  </a:lnTo>
                  <a:lnTo>
                    <a:pt x="609362" y="828014"/>
                  </a:lnTo>
                  <a:lnTo>
                    <a:pt x="607659" y="827961"/>
                  </a:lnTo>
                  <a:close/>
                </a:path>
                <a:path w="640079" h="920114">
                  <a:moveTo>
                    <a:pt x="573213" y="827485"/>
                  </a:moveTo>
                  <a:lnTo>
                    <a:pt x="551704" y="827785"/>
                  </a:lnTo>
                  <a:lnTo>
                    <a:pt x="285314" y="827813"/>
                  </a:lnTo>
                  <a:lnTo>
                    <a:pt x="590368" y="827813"/>
                  </a:lnTo>
                  <a:lnTo>
                    <a:pt x="583953" y="827512"/>
                  </a:lnTo>
                  <a:lnTo>
                    <a:pt x="573213" y="827485"/>
                  </a:lnTo>
                  <a:close/>
                </a:path>
                <a:path w="640079" h="920114">
                  <a:moveTo>
                    <a:pt x="638000" y="178239"/>
                  </a:moveTo>
                  <a:lnTo>
                    <a:pt x="503818" y="178239"/>
                  </a:lnTo>
                  <a:lnTo>
                    <a:pt x="520869" y="179108"/>
                  </a:lnTo>
                  <a:lnTo>
                    <a:pt x="533089" y="181946"/>
                  </a:lnTo>
                  <a:lnTo>
                    <a:pt x="547399" y="241033"/>
                  </a:lnTo>
                  <a:lnTo>
                    <a:pt x="550466" y="263697"/>
                  </a:lnTo>
                  <a:lnTo>
                    <a:pt x="559115" y="280301"/>
                  </a:lnTo>
                  <a:lnTo>
                    <a:pt x="573088" y="290543"/>
                  </a:lnTo>
                  <a:lnTo>
                    <a:pt x="592128" y="294119"/>
                  </a:lnTo>
                  <a:lnTo>
                    <a:pt x="611449" y="290810"/>
                  </a:lnTo>
                  <a:lnTo>
                    <a:pt x="625758" y="280811"/>
                  </a:lnTo>
                  <a:lnTo>
                    <a:pt x="634694" y="264470"/>
                  </a:lnTo>
                  <a:lnTo>
                    <a:pt x="637899" y="242138"/>
                  </a:lnTo>
                  <a:lnTo>
                    <a:pt x="638026" y="219017"/>
                  </a:lnTo>
                  <a:lnTo>
                    <a:pt x="638000" y="178239"/>
                  </a:lnTo>
                  <a:close/>
                </a:path>
                <a:path w="640079" h="920114">
                  <a:moveTo>
                    <a:pt x="637999" y="178117"/>
                  </a:moveTo>
                  <a:lnTo>
                    <a:pt x="138738" y="178117"/>
                  </a:lnTo>
                  <a:lnTo>
                    <a:pt x="151642" y="179203"/>
                  </a:lnTo>
                  <a:lnTo>
                    <a:pt x="163235" y="182660"/>
                  </a:lnTo>
                  <a:lnTo>
                    <a:pt x="173502" y="189218"/>
                  </a:lnTo>
                  <a:lnTo>
                    <a:pt x="182426" y="199605"/>
                  </a:lnTo>
                  <a:lnTo>
                    <a:pt x="191953" y="210812"/>
                  </a:lnTo>
                  <a:lnTo>
                    <a:pt x="203634" y="219017"/>
                  </a:lnTo>
                  <a:lnTo>
                    <a:pt x="217122" y="224080"/>
                  </a:lnTo>
                  <a:lnTo>
                    <a:pt x="232071" y="225856"/>
                  </a:lnTo>
                  <a:lnTo>
                    <a:pt x="327422" y="226148"/>
                  </a:lnTo>
                  <a:lnTo>
                    <a:pt x="422774" y="225717"/>
                  </a:lnTo>
                  <a:lnTo>
                    <a:pt x="465154" y="204584"/>
                  </a:lnTo>
                  <a:lnTo>
                    <a:pt x="475483" y="189486"/>
                  </a:lnTo>
                  <a:lnTo>
                    <a:pt x="488530" y="181202"/>
                  </a:lnTo>
                  <a:lnTo>
                    <a:pt x="503818" y="178239"/>
                  </a:lnTo>
                  <a:lnTo>
                    <a:pt x="638000" y="178239"/>
                  </a:lnTo>
                  <a:close/>
                </a:path>
                <a:path w="640079" h="920114">
                  <a:moveTo>
                    <a:pt x="316322" y="0"/>
                  </a:moveTo>
                  <a:lnTo>
                    <a:pt x="264130" y="19734"/>
                  </a:lnTo>
                  <a:lnTo>
                    <a:pt x="236160" y="63728"/>
                  </a:lnTo>
                  <a:lnTo>
                    <a:pt x="232118" y="75222"/>
                  </a:lnTo>
                  <a:lnTo>
                    <a:pt x="225748" y="82610"/>
                  </a:lnTo>
                  <a:lnTo>
                    <a:pt x="216799" y="86517"/>
                  </a:lnTo>
                  <a:lnTo>
                    <a:pt x="205020" y="87566"/>
                  </a:lnTo>
                  <a:lnTo>
                    <a:pt x="567332" y="87566"/>
                  </a:lnTo>
                  <a:lnTo>
                    <a:pt x="567031" y="87528"/>
                  </a:lnTo>
                  <a:lnTo>
                    <a:pt x="431791" y="87528"/>
                  </a:lnTo>
                  <a:lnTo>
                    <a:pt x="421297" y="86227"/>
                  </a:lnTo>
                  <a:lnTo>
                    <a:pt x="398657" y="55638"/>
                  </a:lnTo>
                  <a:lnTo>
                    <a:pt x="396434" y="50380"/>
                  </a:lnTo>
                  <a:lnTo>
                    <a:pt x="382831" y="28314"/>
                  </a:lnTo>
                  <a:lnTo>
                    <a:pt x="363846" y="11884"/>
                  </a:lnTo>
                  <a:lnTo>
                    <a:pt x="341127" y="2107"/>
                  </a:lnTo>
                  <a:lnTo>
                    <a:pt x="316322" y="0"/>
                  </a:lnTo>
                  <a:close/>
                </a:path>
                <a:path w="640079" h="920114">
                  <a:moveTo>
                    <a:pt x="498804" y="87214"/>
                  </a:moveTo>
                  <a:lnTo>
                    <a:pt x="431791" y="87528"/>
                  </a:lnTo>
                  <a:lnTo>
                    <a:pt x="567031" y="87528"/>
                  </a:lnTo>
                  <a:lnTo>
                    <a:pt x="565827" y="87375"/>
                  </a:lnTo>
                  <a:lnTo>
                    <a:pt x="498804" y="87214"/>
                  </a:lnTo>
                  <a:close/>
                </a:path>
              </a:pathLst>
            </a:custGeom>
            <a:solidFill>
              <a:srgbClr val="939598"/>
            </a:solidFill>
          </p:spPr>
          <p:txBody>
            <a:bodyPr wrap="square" lIns="0" tIns="0" rIns="0" bIns="0" rtlCol="0"/>
            <a:lstStyle/>
            <a:p>
              <a:endParaRPr dirty="0"/>
            </a:p>
          </p:txBody>
        </p:sp>
        <p:sp>
          <p:nvSpPr>
            <p:cNvPr id="21" name="object 21"/>
            <p:cNvSpPr/>
            <p:nvPr/>
          </p:nvSpPr>
          <p:spPr>
            <a:xfrm>
              <a:off x="7027775" y="2104665"/>
              <a:ext cx="439420" cy="440690"/>
            </a:xfrm>
            <a:custGeom>
              <a:avLst/>
              <a:gdLst/>
              <a:ahLst/>
              <a:cxnLst/>
              <a:rect l="l" t="t" r="r" b="b"/>
              <a:pathLst>
                <a:path w="439420" h="440689">
                  <a:moveTo>
                    <a:pt x="214777" y="0"/>
                  </a:moveTo>
                  <a:lnTo>
                    <a:pt x="170152" y="4474"/>
                  </a:lnTo>
                  <a:lnTo>
                    <a:pt x="129151" y="16751"/>
                  </a:lnTo>
                  <a:lnTo>
                    <a:pt x="92501" y="36239"/>
                  </a:lnTo>
                  <a:lnTo>
                    <a:pt x="60928" y="62345"/>
                  </a:lnTo>
                  <a:lnTo>
                    <a:pt x="35157" y="94480"/>
                  </a:lnTo>
                  <a:lnTo>
                    <a:pt x="15915" y="132050"/>
                  </a:lnTo>
                  <a:lnTo>
                    <a:pt x="3927" y="174465"/>
                  </a:lnTo>
                  <a:lnTo>
                    <a:pt x="0" y="220192"/>
                  </a:lnTo>
                  <a:lnTo>
                    <a:pt x="27" y="222211"/>
                  </a:lnTo>
                  <a:lnTo>
                    <a:pt x="4550" y="267222"/>
                  </a:lnTo>
                  <a:lnTo>
                    <a:pt x="17501" y="309613"/>
                  </a:lnTo>
                  <a:lnTo>
                    <a:pt x="38029" y="347485"/>
                  </a:lnTo>
                  <a:lnTo>
                    <a:pt x="65392" y="380023"/>
                  </a:lnTo>
                  <a:lnTo>
                    <a:pt x="98848" y="406408"/>
                  </a:lnTo>
                  <a:lnTo>
                    <a:pt x="137656" y="425824"/>
                  </a:lnTo>
                  <a:lnTo>
                    <a:pt x="181071" y="437451"/>
                  </a:lnTo>
                  <a:lnTo>
                    <a:pt x="228354" y="440474"/>
                  </a:lnTo>
                  <a:lnTo>
                    <a:pt x="275636" y="433708"/>
                  </a:lnTo>
                  <a:lnTo>
                    <a:pt x="319961" y="417116"/>
                  </a:lnTo>
                  <a:lnTo>
                    <a:pt x="359668" y="391676"/>
                  </a:lnTo>
                  <a:lnTo>
                    <a:pt x="387910" y="363540"/>
                  </a:lnTo>
                  <a:lnTo>
                    <a:pt x="201838" y="363540"/>
                  </a:lnTo>
                  <a:lnTo>
                    <a:pt x="185622" y="361168"/>
                  </a:lnTo>
                  <a:lnTo>
                    <a:pt x="152153" y="329228"/>
                  </a:lnTo>
                  <a:lnTo>
                    <a:pt x="120191" y="288941"/>
                  </a:lnTo>
                  <a:lnTo>
                    <a:pt x="98584" y="255523"/>
                  </a:lnTo>
                  <a:lnTo>
                    <a:pt x="97661" y="242314"/>
                  </a:lnTo>
                  <a:lnTo>
                    <a:pt x="101534" y="230083"/>
                  </a:lnTo>
                  <a:lnTo>
                    <a:pt x="109710" y="220192"/>
                  </a:lnTo>
                  <a:lnTo>
                    <a:pt x="122683" y="212155"/>
                  </a:lnTo>
                  <a:lnTo>
                    <a:pt x="135237" y="209724"/>
                  </a:lnTo>
                  <a:lnTo>
                    <a:pt x="212186" y="209724"/>
                  </a:lnTo>
                  <a:lnTo>
                    <a:pt x="230313" y="174246"/>
                  </a:lnTo>
                  <a:lnTo>
                    <a:pt x="259202" y="118097"/>
                  </a:lnTo>
                  <a:lnTo>
                    <a:pt x="293627" y="88996"/>
                  </a:lnTo>
                  <a:lnTo>
                    <a:pt x="398682" y="88996"/>
                  </a:lnTo>
                  <a:lnTo>
                    <a:pt x="375636" y="61431"/>
                  </a:lnTo>
                  <a:lnTo>
                    <a:pt x="342517" y="35238"/>
                  </a:lnTo>
                  <a:lnTo>
                    <a:pt x="304125" y="15834"/>
                  </a:lnTo>
                  <a:lnTo>
                    <a:pt x="261274" y="3871"/>
                  </a:lnTo>
                  <a:lnTo>
                    <a:pt x="214777" y="0"/>
                  </a:lnTo>
                  <a:close/>
                </a:path>
                <a:path w="439420" h="440689">
                  <a:moveTo>
                    <a:pt x="398682" y="88996"/>
                  </a:moveTo>
                  <a:lnTo>
                    <a:pt x="293627" y="88996"/>
                  </a:lnTo>
                  <a:lnTo>
                    <a:pt x="304961" y="89961"/>
                  </a:lnTo>
                  <a:lnTo>
                    <a:pt x="315628" y="94729"/>
                  </a:lnTo>
                  <a:lnTo>
                    <a:pt x="324782" y="103189"/>
                  </a:lnTo>
                  <a:lnTo>
                    <a:pt x="330563" y="113690"/>
                  </a:lnTo>
                  <a:lnTo>
                    <a:pt x="332373" y="125172"/>
                  </a:lnTo>
                  <a:lnTo>
                    <a:pt x="329611" y="136575"/>
                  </a:lnTo>
                  <a:lnTo>
                    <a:pt x="311422" y="174465"/>
                  </a:lnTo>
                  <a:lnTo>
                    <a:pt x="293110" y="212157"/>
                  </a:lnTo>
                  <a:lnTo>
                    <a:pt x="256154" y="287515"/>
                  </a:lnTo>
                  <a:lnTo>
                    <a:pt x="236344" y="326396"/>
                  </a:lnTo>
                  <a:lnTo>
                    <a:pt x="201838" y="363540"/>
                  </a:lnTo>
                  <a:lnTo>
                    <a:pt x="387910" y="363540"/>
                  </a:lnTo>
                  <a:lnTo>
                    <a:pt x="418587" y="318187"/>
                  </a:lnTo>
                  <a:lnTo>
                    <a:pt x="434478" y="272100"/>
                  </a:lnTo>
                  <a:lnTo>
                    <a:pt x="439009" y="222211"/>
                  </a:lnTo>
                  <a:lnTo>
                    <a:pt x="439035" y="220192"/>
                  </a:lnTo>
                  <a:lnTo>
                    <a:pt x="435218" y="174246"/>
                  </a:lnTo>
                  <a:lnTo>
                    <a:pt x="422800" y="131586"/>
                  </a:lnTo>
                  <a:lnTo>
                    <a:pt x="402668" y="93764"/>
                  </a:lnTo>
                  <a:lnTo>
                    <a:pt x="398682" y="88996"/>
                  </a:lnTo>
                  <a:close/>
                </a:path>
                <a:path w="439420" h="440689">
                  <a:moveTo>
                    <a:pt x="212186" y="209724"/>
                  </a:moveTo>
                  <a:lnTo>
                    <a:pt x="135237" y="209724"/>
                  </a:lnTo>
                  <a:lnTo>
                    <a:pt x="147669" y="213030"/>
                  </a:lnTo>
                  <a:lnTo>
                    <a:pt x="160231" y="222211"/>
                  </a:lnTo>
                  <a:lnTo>
                    <a:pt x="167671" y="229784"/>
                  </a:lnTo>
                  <a:lnTo>
                    <a:pt x="174841" y="237766"/>
                  </a:lnTo>
                  <a:lnTo>
                    <a:pt x="181989" y="246029"/>
                  </a:lnTo>
                  <a:lnTo>
                    <a:pt x="189365" y="254444"/>
                  </a:lnTo>
                  <a:lnTo>
                    <a:pt x="212186" y="209724"/>
                  </a:lnTo>
                  <a:close/>
                </a:path>
              </a:pathLst>
            </a:custGeom>
            <a:solidFill>
              <a:srgbClr val="F58220"/>
            </a:solidFill>
          </p:spPr>
          <p:txBody>
            <a:bodyPr wrap="square" lIns="0" tIns="0" rIns="0" bIns="0" rtlCol="0"/>
            <a:lstStyle/>
            <a:p>
              <a:endParaRPr dirty="0"/>
            </a:p>
          </p:txBody>
        </p:sp>
        <p:sp>
          <p:nvSpPr>
            <p:cNvPr id="22" name="object 22"/>
            <p:cNvSpPr/>
            <p:nvPr/>
          </p:nvSpPr>
          <p:spPr>
            <a:xfrm>
              <a:off x="6812030" y="2217162"/>
              <a:ext cx="139491" cy="13809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3" name="object 23"/>
            <p:cNvSpPr/>
            <p:nvPr/>
          </p:nvSpPr>
          <p:spPr>
            <a:xfrm>
              <a:off x="6811540" y="2386491"/>
              <a:ext cx="140271" cy="13808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24" name="object 24"/>
            <p:cNvSpPr/>
            <p:nvPr/>
          </p:nvSpPr>
          <p:spPr>
            <a:xfrm>
              <a:off x="6812030" y="2050553"/>
              <a:ext cx="139623" cy="13883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grpSp>
      <p:sp>
        <p:nvSpPr>
          <p:cNvPr id="25" name="object 25"/>
          <p:cNvSpPr txBox="1"/>
          <p:nvPr/>
        </p:nvSpPr>
        <p:spPr>
          <a:xfrm>
            <a:off x="2137174" y="1717754"/>
            <a:ext cx="3665232" cy="1885131"/>
          </a:xfrm>
          <a:prstGeom prst="rect">
            <a:avLst/>
          </a:prstGeom>
        </p:spPr>
        <p:txBody>
          <a:bodyPr vert="horz" wrap="square" lIns="0" tIns="12700" rIns="0" bIns="0" rtlCol="0">
            <a:spAutoFit/>
          </a:bodyPr>
          <a:lstStyle/>
          <a:p>
            <a:pPr marL="12700" marR="5080">
              <a:spcBef>
                <a:spcPts val="100"/>
              </a:spcBef>
            </a:pPr>
            <a:r>
              <a:rPr sz="1200" dirty="0">
                <a:solidFill>
                  <a:srgbClr val="939598"/>
                </a:solidFill>
                <a:latin typeface="Arial"/>
                <a:cs typeface="Arial"/>
              </a:rPr>
              <a:t>Institutionalisation of planning.  Institutionalisation needs to take account  of two distinct dimensions of planning:</a:t>
            </a:r>
          </a:p>
          <a:p>
            <a:pPr marL="12700" marR="5080" indent="-171450">
              <a:spcBef>
                <a:spcPts val="100"/>
              </a:spcBef>
              <a:buFont typeface="Arial" panose="020B0604020202020204" pitchFamily="34" charset="0"/>
              <a:buChar char="•"/>
            </a:pPr>
            <a:r>
              <a:rPr sz="1200" dirty="0">
                <a:solidFill>
                  <a:srgbClr val="939598"/>
                </a:solidFill>
                <a:latin typeface="Arial"/>
                <a:cs typeface="Arial"/>
              </a:rPr>
              <a:t>Long-term planning – charting the country’s</a:t>
            </a:r>
            <a:r>
              <a:rPr lang="en-US" sz="1200" dirty="0">
                <a:solidFill>
                  <a:srgbClr val="939598"/>
                </a:solidFill>
                <a:latin typeface="Arial"/>
                <a:cs typeface="Arial"/>
              </a:rPr>
              <a:t> </a:t>
            </a:r>
            <a:r>
              <a:rPr sz="1200" dirty="0">
                <a:solidFill>
                  <a:srgbClr val="939598"/>
                </a:solidFill>
                <a:latin typeface="Arial"/>
                <a:cs typeface="Arial"/>
              </a:rPr>
              <a:t>developmental trajectory, anticipating, analysing and  responding to emerging trends</a:t>
            </a:r>
          </a:p>
          <a:p>
            <a:pPr marL="12700" marR="5080" indent="-171450">
              <a:spcBef>
                <a:spcPts val="100"/>
              </a:spcBef>
              <a:buFont typeface="Arial" panose="020B0604020202020204" pitchFamily="34" charset="0"/>
              <a:buChar char="•"/>
            </a:pPr>
            <a:r>
              <a:rPr sz="1200" dirty="0">
                <a:solidFill>
                  <a:srgbClr val="939598"/>
                </a:solidFill>
                <a:latin typeface="Arial"/>
                <a:cs typeface="Arial"/>
              </a:rPr>
              <a:t>Co-ordination of the planning system, responsible</a:t>
            </a:r>
            <a:r>
              <a:rPr lang="en-US" sz="1200" dirty="0">
                <a:solidFill>
                  <a:srgbClr val="939598"/>
                </a:solidFill>
                <a:latin typeface="Arial"/>
                <a:cs typeface="Arial"/>
              </a:rPr>
              <a:t> </a:t>
            </a:r>
            <a:r>
              <a:rPr sz="1200" dirty="0">
                <a:solidFill>
                  <a:srgbClr val="939598"/>
                </a:solidFill>
                <a:latin typeface="Arial"/>
                <a:cs typeface="Arial"/>
              </a:rPr>
              <a:t>for coherence, alignment and quality of plans – as well  as follow-through from planning to implementation</a:t>
            </a:r>
          </a:p>
        </p:txBody>
      </p:sp>
      <p:sp>
        <p:nvSpPr>
          <p:cNvPr id="26" name="object 26"/>
          <p:cNvSpPr txBox="1"/>
          <p:nvPr/>
        </p:nvSpPr>
        <p:spPr>
          <a:xfrm>
            <a:off x="7860700" y="1717754"/>
            <a:ext cx="3369945" cy="93980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939598"/>
                </a:solidFill>
                <a:latin typeface="Arial"/>
                <a:cs typeface="Arial"/>
              </a:rPr>
              <a:t>Evaluating critical </a:t>
            </a:r>
            <a:r>
              <a:rPr sz="1500" spc="-5" dirty="0">
                <a:solidFill>
                  <a:srgbClr val="939598"/>
                </a:solidFill>
                <a:latin typeface="Arial"/>
                <a:cs typeface="Arial"/>
              </a:rPr>
              <a:t>government  programmes with </a:t>
            </a:r>
            <a:r>
              <a:rPr sz="1500" dirty="0">
                <a:solidFill>
                  <a:srgbClr val="939598"/>
                </a:solidFill>
                <a:latin typeface="Arial"/>
                <a:cs typeface="Arial"/>
              </a:rPr>
              <a:t>the </a:t>
            </a:r>
            <a:r>
              <a:rPr sz="1500" spc="-5" dirty="0">
                <a:solidFill>
                  <a:srgbClr val="939598"/>
                </a:solidFill>
                <a:latin typeface="Arial"/>
                <a:cs typeface="Arial"/>
              </a:rPr>
              <a:t>intention </a:t>
            </a:r>
            <a:r>
              <a:rPr sz="1500" dirty="0">
                <a:solidFill>
                  <a:srgbClr val="939598"/>
                </a:solidFill>
                <a:latin typeface="Arial"/>
                <a:cs typeface="Arial"/>
              </a:rPr>
              <a:t>to </a:t>
            </a:r>
            <a:r>
              <a:rPr sz="1500" spc="-5" dirty="0">
                <a:solidFill>
                  <a:srgbClr val="939598"/>
                </a:solidFill>
                <a:latin typeface="Arial"/>
                <a:cs typeface="Arial"/>
              </a:rPr>
              <a:t>inform  planning, </a:t>
            </a:r>
            <a:r>
              <a:rPr sz="1500" dirty="0">
                <a:solidFill>
                  <a:srgbClr val="939598"/>
                </a:solidFill>
                <a:latin typeface="Arial"/>
                <a:cs typeface="Arial"/>
              </a:rPr>
              <a:t>monitoring </a:t>
            </a:r>
            <a:r>
              <a:rPr sz="1500" spc="-5" dirty="0">
                <a:solidFill>
                  <a:srgbClr val="939598"/>
                </a:solidFill>
                <a:latin typeface="Arial"/>
                <a:cs typeface="Arial"/>
              </a:rPr>
              <a:t>and interventions  as well as budget</a:t>
            </a:r>
            <a:r>
              <a:rPr sz="1500" spc="-25" dirty="0">
                <a:solidFill>
                  <a:srgbClr val="939598"/>
                </a:solidFill>
                <a:latin typeface="Arial"/>
                <a:cs typeface="Arial"/>
              </a:rPr>
              <a:t> </a:t>
            </a:r>
            <a:r>
              <a:rPr lang="en-US" sz="1500" spc="-5" dirty="0">
                <a:solidFill>
                  <a:srgbClr val="939598"/>
                </a:solidFill>
                <a:latin typeface="Arial"/>
                <a:cs typeface="Arial"/>
              </a:rPr>
              <a:t>prioritization</a:t>
            </a:r>
            <a:r>
              <a:rPr sz="1500" spc="-5" dirty="0">
                <a:solidFill>
                  <a:srgbClr val="939598"/>
                </a:solidFill>
                <a:latin typeface="Arial"/>
                <a:cs typeface="Arial"/>
              </a:rPr>
              <a:t>.</a:t>
            </a:r>
            <a:endParaRPr sz="1500" dirty="0">
              <a:latin typeface="Arial"/>
              <a:cs typeface="Arial"/>
            </a:endParaRPr>
          </a:p>
        </p:txBody>
      </p:sp>
      <p:sp>
        <p:nvSpPr>
          <p:cNvPr id="27" name="object 27"/>
          <p:cNvSpPr txBox="1"/>
          <p:nvPr/>
        </p:nvSpPr>
        <p:spPr>
          <a:xfrm>
            <a:off x="2305909" y="4191717"/>
            <a:ext cx="2764155" cy="939800"/>
          </a:xfrm>
          <a:prstGeom prst="rect">
            <a:avLst/>
          </a:prstGeom>
        </p:spPr>
        <p:txBody>
          <a:bodyPr vert="horz" wrap="square" lIns="0" tIns="12700" rIns="0" bIns="0" rtlCol="0">
            <a:spAutoFit/>
          </a:bodyPr>
          <a:lstStyle/>
          <a:p>
            <a:pPr marL="12700" marR="5080">
              <a:lnSpc>
                <a:spcPct val="100000"/>
              </a:lnSpc>
              <a:spcBef>
                <a:spcPts val="100"/>
              </a:spcBef>
            </a:pPr>
            <a:r>
              <a:rPr sz="1500" dirty="0">
                <a:solidFill>
                  <a:srgbClr val="939598"/>
                </a:solidFill>
                <a:latin typeface="Arial"/>
                <a:cs typeface="Arial"/>
              </a:rPr>
              <a:t>Monitoring the </a:t>
            </a:r>
            <a:r>
              <a:rPr sz="1500" spc="-5" dirty="0">
                <a:solidFill>
                  <a:srgbClr val="939598"/>
                </a:solidFill>
                <a:latin typeface="Arial"/>
                <a:cs typeface="Arial"/>
              </a:rPr>
              <a:t>implementation  of </a:t>
            </a:r>
            <a:r>
              <a:rPr sz="1500" dirty="0">
                <a:solidFill>
                  <a:srgbClr val="939598"/>
                </a:solidFill>
                <a:latin typeface="Arial"/>
                <a:cs typeface="Arial"/>
              </a:rPr>
              <a:t>the </a:t>
            </a:r>
            <a:r>
              <a:rPr sz="1500" spc="-5" dirty="0">
                <a:solidFill>
                  <a:srgbClr val="939598"/>
                </a:solidFill>
                <a:latin typeface="Arial"/>
                <a:cs typeface="Arial"/>
              </a:rPr>
              <a:t>NDP by developing</a:t>
            </a:r>
            <a:r>
              <a:rPr sz="1500" spc="-110" dirty="0">
                <a:solidFill>
                  <a:srgbClr val="939598"/>
                </a:solidFill>
                <a:latin typeface="Arial"/>
                <a:cs typeface="Arial"/>
              </a:rPr>
              <a:t> </a:t>
            </a:r>
            <a:r>
              <a:rPr sz="1500" dirty="0">
                <a:solidFill>
                  <a:srgbClr val="939598"/>
                </a:solidFill>
                <a:latin typeface="Arial"/>
                <a:cs typeface="Arial"/>
              </a:rPr>
              <a:t>robust  monitoring systems</a:t>
            </a:r>
            <a:r>
              <a:rPr sz="1500" spc="-20" dirty="0">
                <a:solidFill>
                  <a:srgbClr val="939598"/>
                </a:solidFill>
                <a:latin typeface="Arial"/>
                <a:cs typeface="Arial"/>
              </a:rPr>
              <a:t> </a:t>
            </a:r>
            <a:r>
              <a:rPr sz="1500" spc="-5" dirty="0">
                <a:solidFill>
                  <a:srgbClr val="939598"/>
                </a:solidFill>
                <a:latin typeface="Arial"/>
                <a:cs typeface="Arial"/>
              </a:rPr>
              <a:t>backed</a:t>
            </a:r>
            <a:endParaRPr sz="1500" dirty="0">
              <a:latin typeface="Arial"/>
              <a:cs typeface="Arial"/>
            </a:endParaRPr>
          </a:p>
          <a:p>
            <a:pPr marL="12700">
              <a:lnSpc>
                <a:spcPct val="100000"/>
              </a:lnSpc>
            </a:pPr>
            <a:r>
              <a:rPr sz="1500" spc="-5" dirty="0">
                <a:solidFill>
                  <a:srgbClr val="939598"/>
                </a:solidFill>
                <a:latin typeface="Arial"/>
                <a:cs typeface="Arial"/>
              </a:rPr>
              <a:t>by</a:t>
            </a:r>
            <a:r>
              <a:rPr sz="1500" spc="-10" dirty="0">
                <a:solidFill>
                  <a:srgbClr val="939598"/>
                </a:solidFill>
                <a:latin typeface="Arial"/>
                <a:cs typeface="Arial"/>
              </a:rPr>
              <a:t> </a:t>
            </a:r>
            <a:r>
              <a:rPr sz="1500" spc="-5" dirty="0">
                <a:solidFill>
                  <a:srgbClr val="939598"/>
                </a:solidFill>
                <a:latin typeface="Arial"/>
                <a:cs typeface="Arial"/>
              </a:rPr>
              <a:t>evidence.</a:t>
            </a:r>
            <a:endParaRPr sz="1500" dirty="0">
              <a:latin typeface="Arial"/>
              <a:cs typeface="Arial"/>
            </a:endParaRPr>
          </a:p>
        </p:txBody>
      </p:sp>
      <p:sp>
        <p:nvSpPr>
          <p:cNvPr id="28" name="object 28"/>
          <p:cNvSpPr txBox="1"/>
          <p:nvPr/>
        </p:nvSpPr>
        <p:spPr>
          <a:xfrm>
            <a:off x="7860700" y="4206065"/>
            <a:ext cx="2927985" cy="939800"/>
          </a:xfrm>
          <a:prstGeom prst="rect">
            <a:avLst/>
          </a:prstGeom>
        </p:spPr>
        <p:txBody>
          <a:bodyPr vert="horz" wrap="square" lIns="0" tIns="12700" rIns="0" bIns="0" rtlCol="0">
            <a:spAutoFit/>
          </a:bodyPr>
          <a:lstStyle/>
          <a:p>
            <a:pPr marL="12700">
              <a:lnSpc>
                <a:spcPct val="100000"/>
              </a:lnSpc>
              <a:spcBef>
                <a:spcPts val="100"/>
              </a:spcBef>
            </a:pPr>
            <a:r>
              <a:rPr sz="1500" dirty="0">
                <a:solidFill>
                  <a:srgbClr val="939598"/>
                </a:solidFill>
                <a:latin typeface="Arial"/>
                <a:cs typeface="Arial"/>
              </a:rPr>
              <a:t>Interventions </a:t>
            </a:r>
            <a:r>
              <a:rPr sz="1500" spc="-5" dirty="0">
                <a:solidFill>
                  <a:srgbClr val="939598"/>
                </a:solidFill>
                <a:latin typeface="Arial"/>
                <a:cs typeface="Arial"/>
              </a:rPr>
              <a:t>on behalf</a:t>
            </a:r>
            <a:r>
              <a:rPr sz="1500" spc="-25" dirty="0">
                <a:solidFill>
                  <a:srgbClr val="939598"/>
                </a:solidFill>
                <a:latin typeface="Arial"/>
                <a:cs typeface="Arial"/>
              </a:rPr>
              <a:t> </a:t>
            </a:r>
            <a:r>
              <a:rPr sz="1500" spc="-5" dirty="0">
                <a:solidFill>
                  <a:srgbClr val="939598"/>
                </a:solidFill>
                <a:latin typeface="Arial"/>
                <a:cs typeface="Arial"/>
              </a:rPr>
              <a:t>of</a:t>
            </a:r>
            <a:endParaRPr sz="1500" dirty="0">
              <a:latin typeface="Arial"/>
              <a:cs typeface="Arial"/>
            </a:endParaRPr>
          </a:p>
          <a:p>
            <a:pPr marL="12700" marR="5080">
              <a:lnSpc>
                <a:spcPct val="100000"/>
              </a:lnSpc>
            </a:pPr>
            <a:r>
              <a:rPr sz="1500" spc="-5" dirty="0">
                <a:solidFill>
                  <a:srgbClr val="939598"/>
                </a:solidFill>
                <a:latin typeface="Arial"/>
                <a:cs typeface="Arial"/>
              </a:rPr>
              <a:t>Cabinet and </a:t>
            </a:r>
            <a:r>
              <a:rPr sz="1500" dirty="0">
                <a:solidFill>
                  <a:srgbClr val="939598"/>
                </a:solidFill>
                <a:latin typeface="Arial"/>
                <a:cs typeface="Arial"/>
              </a:rPr>
              <a:t>the President</a:t>
            </a:r>
            <a:r>
              <a:rPr sz="1500" spc="-90" dirty="0">
                <a:solidFill>
                  <a:srgbClr val="939598"/>
                </a:solidFill>
                <a:latin typeface="Arial"/>
                <a:cs typeface="Arial"/>
              </a:rPr>
              <a:t> </a:t>
            </a:r>
            <a:r>
              <a:rPr sz="1500" dirty="0">
                <a:solidFill>
                  <a:srgbClr val="939598"/>
                </a:solidFill>
                <a:latin typeface="Arial"/>
                <a:cs typeface="Arial"/>
              </a:rPr>
              <a:t>through  Inter-Ministerial</a:t>
            </a:r>
            <a:r>
              <a:rPr sz="1500" spc="-10" dirty="0">
                <a:solidFill>
                  <a:srgbClr val="939598"/>
                </a:solidFill>
                <a:latin typeface="Arial"/>
                <a:cs typeface="Arial"/>
              </a:rPr>
              <a:t> </a:t>
            </a:r>
            <a:r>
              <a:rPr sz="1500" spc="-5" dirty="0">
                <a:solidFill>
                  <a:srgbClr val="939598"/>
                </a:solidFill>
                <a:latin typeface="Arial"/>
                <a:cs typeface="Arial"/>
              </a:rPr>
              <a:t>Committees</a:t>
            </a:r>
            <a:endParaRPr sz="1500" dirty="0">
              <a:latin typeface="Arial"/>
              <a:cs typeface="Arial"/>
            </a:endParaRPr>
          </a:p>
          <a:p>
            <a:pPr marL="12700">
              <a:lnSpc>
                <a:spcPct val="100000"/>
              </a:lnSpc>
            </a:pPr>
            <a:r>
              <a:rPr sz="1500" dirty="0">
                <a:solidFill>
                  <a:srgbClr val="939598"/>
                </a:solidFill>
                <a:latin typeface="Arial"/>
                <a:cs typeface="Arial"/>
              </a:rPr>
              <a:t>– </a:t>
            </a:r>
            <a:r>
              <a:rPr sz="1500" spc="-5" dirty="0">
                <a:solidFill>
                  <a:srgbClr val="939598"/>
                </a:solidFill>
                <a:latin typeface="Arial"/>
                <a:cs typeface="Arial"/>
              </a:rPr>
              <a:t>e.g. North </a:t>
            </a:r>
            <a:r>
              <a:rPr sz="1500" spc="-10" dirty="0">
                <a:solidFill>
                  <a:srgbClr val="939598"/>
                </a:solidFill>
                <a:latin typeface="Arial"/>
                <a:cs typeface="Arial"/>
              </a:rPr>
              <a:t>West</a:t>
            </a:r>
            <a:r>
              <a:rPr sz="1500" spc="-45" dirty="0">
                <a:solidFill>
                  <a:srgbClr val="939598"/>
                </a:solidFill>
                <a:latin typeface="Arial"/>
                <a:cs typeface="Arial"/>
              </a:rPr>
              <a:t> </a:t>
            </a:r>
            <a:r>
              <a:rPr sz="1500" spc="-5" dirty="0">
                <a:solidFill>
                  <a:srgbClr val="939598"/>
                </a:solidFill>
                <a:latin typeface="Arial"/>
                <a:cs typeface="Arial"/>
              </a:rPr>
              <a:t>intervention.</a:t>
            </a:r>
            <a:endParaRPr sz="1500" dirty="0">
              <a:latin typeface="Arial"/>
              <a:cs typeface="Arial"/>
            </a:endParaRPr>
          </a:p>
        </p:txBody>
      </p:sp>
      <p:grpSp>
        <p:nvGrpSpPr>
          <p:cNvPr id="35" name="Group 34">
            <a:extLst>
              <a:ext uri="{FF2B5EF4-FFF2-40B4-BE49-F238E27FC236}">
                <a16:creationId xmlns:a16="http://schemas.microsoft.com/office/drawing/2014/main" id="{83BAC6AA-7FA5-8A47-A7E7-20BB6B4C2B93}"/>
              </a:ext>
            </a:extLst>
          </p:cNvPr>
          <p:cNvGrpSpPr/>
          <p:nvPr/>
        </p:nvGrpSpPr>
        <p:grpSpPr>
          <a:xfrm>
            <a:off x="6502431" y="4191717"/>
            <a:ext cx="1038860" cy="1037590"/>
            <a:chOff x="6502431" y="4191717"/>
            <a:chExt cx="1038860" cy="1037590"/>
          </a:xfrm>
        </p:grpSpPr>
        <p:sp>
          <p:nvSpPr>
            <p:cNvPr id="29" name="object 29"/>
            <p:cNvSpPr/>
            <p:nvPr/>
          </p:nvSpPr>
          <p:spPr>
            <a:xfrm>
              <a:off x="6502431" y="4191717"/>
              <a:ext cx="1038860" cy="1037590"/>
            </a:xfrm>
            <a:custGeom>
              <a:avLst/>
              <a:gdLst/>
              <a:ahLst/>
              <a:cxnLst/>
              <a:rect l="l" t="t" r="r" b="b"/>
              <a:pathLst>
                <a:path w="1038859" h="1037589">
                  <a:moveTo>
                    <a:pt x="405244" y="892810"/>
                  </a:moveTo>
                  <a:lnTo>
                    <a:pt x="304145" y="892810"/>
                  </a:lnTo>
                  <a:lnTo>
                    <a:pt x="310381" y="896620"/>
                  </a:lnTo>
                  <a:lnTo>
                    <a:pt x="353445" y="916940"/>
                  </a:lnTo>
                  <a:lnTo>
                    <a:pt x="398671" y="933450"/>
                  </a:lnTo>
                  <a:lnTo>
                    <a:pt x="406774" y="934720"/>
                  </a:lnTo>
                  <a:lnTo>
                    <a:pt x="410457" y="939800"/>
                  </a:lnTo>
                  <a:lnTo>
                    <a:pt x="411155" y="993140"/>
                  </a:lnTo>
                  <a:lnTo>
                    <a:pt x="438546" y="1035050"/>
                  </a:lnTo>
                  <a:lnTo>
                    <a:pt x="456062" y="1037590"/>
                  </a:lnTo>
                  <a:lnTo>
                    <a:pt x="582021" y="1037590"/>
                  </a:lnTo>
                  <a:lnTo>
                    <a:pt x="599434" y="1035050"/>
                  </a:lnTo>
                  <a:lnTo>
                    <a:pt x="613533" y="1024890"/>
                  </a:lnTo>
                  <a:lnTo>
                    <a:pt x="623112" y="1010920"/>
                  </a:lnTo>
                  <a:lnTo>
                    <a:pt x="626077" y="998220"/>
                  </a:lnTo>
                  <a:lnTo>
                    <a:pt x="453726" y="998220"/>
                  </a:lnTo>
                  <a:lnTo>
                    <a:pt x="451351" y="995680"/>
                  </a:lnTo>
                  <a:lnTo>
                    <a:pt x="451253" y="956310"/>
                  </a:lnTo>
                  <a:lnTo>
                    <a:pt x="440756" y="914400"/>
                  </a:lnTo>
                  <a:lnTo>
                    <a:pt x="412387" y="895350"/>
                  </a:lnTo>
                  <a:lnTo>
                    <a:pt x="405244" y="892810"/>
                  </a:lnTo>
                  <a:close/>
                </a:path>
                <a:path w="1038859" h="1037589">
                  <a:moveTo>
                    <a:pt x="743332" y="853440"/>
                  </a:moveTo>
                  <a:lnTo>
                    <a:pt x="726189" y="853440"/>
                  </a:lnTo>
                  <a:lnTo>
                    <a:pt x="708945" y="859790"/>
                  </a:lnTo>
                  <a:lnTo>
                    <a:pt x="689224" y="869950"/>
                  </a:lnTo>
                  <a:lnTo>
                    <a:pt x="648459" y="887730"/>
                  </a:lnTo>
                  <a:lnTo>
                    <a:pt x="609633" y="902970"/>
                  </a:lnTo>
                  <a:lnTo>
                    <a:pt x="586923" y="948690"/>
                  </a:lnTo>
                  <a:lnTo>
                    <a:pt x="586961" y="986790"/>
                  </a:lnTo>
                  <a:lnTo>
                    <a:pt x="587114" y="994410"/>
                  </a:lnTo>
                  <a:lnTo>
                    <a:pt x="583710" y="998220"/>
                  </a:lnTo>
                  <a:lnTo>
                    <a:pt x="626077" y="998220"/>
                  </a:lnTo>
                  <a:lnTo>
                    <a:pt x="626966" y="994410"/>
                  </a:lnTo>
                  <a:lnTo>
                    <a:pt x="627292" y="982980"/>
                  </a:lnTo>
                  <a:lnTo>
                    <a:pt x="627550" y="971550"/>
                  </a:lnTo>
                  <a:lnTo>
                    <a:pt x="627723" y="960120"/>
                  </a:lnTo>
                  <a:lnTo>
                    <a:pt x="627792" y="941070"/>
                  </a:lnTo>
                  <a:lnTo>
                    <a:pt x="630929" y="935990"/>
                  </a:lnTo>
                  <a:lnTo>
                    <a:pt x="638498" y="933450"/>
                  </a:lnTo>
                  <a:lnTo>
                    <a:pt x="659040" y="927100"/>
                  </a:lnTo>
                  <a:lnTo>
                    <a:pt x="679224" y="919480"/>
                  </a:lnTo>
                  <a:lnTo>
                    <a:pt x="698973" y="910590"/>
                  </a:lnTo>
                  <a:lnTo>
                    <a:pt x="718216" y="901700"/>
                  </a:lnTo>
                  <a:lnTo>
                    <a:pt x="722077" y="899160"/>
                  </a:lnTo>
                  <a:lnTo>
                    <a:pt x="727833" y="899160"/>
                  </a:lnTo>
                  <a:lnTo>
                    <a:pt x="728206" y="897890"/>
                  </a:lnTo>
                  <a:lnTo>
                    <a:pt x="732352" y="894080"/>
                  </a:lnTo>
                  <a:lnTo>
                    <a:pt x="797924" y="894080"/>
                  </a:lnTo>
                  <a:lnTo>
                    <a:pt x="795183" y="891540"/>
                  </a:lnTo>
                  <a:lnTo>
                    <a:pt x="781278" y="877570"/>
                  </a:lnTo>
                  <a:lnTo>
                    <a:pt x="774375" y="869950"/>
                  </a:lnTo>
                  <a:lnTo>
                    <a:pt x="759639" y="859790"/>
                  </a:lnTo>
                  <a:lnTo>
                    <a:pt x="743332" y="853440"/>
                  </a:lnTo>
                  <a:close/>
                </a:path>
                <a:path w="1038859" h="1037589">
                  <a:moveTo>
                    <a:pt x="228335" y="93980"/>
                  </a:moveTo>
                  <a:lnTo>
                    <a:pt x="209502" y="99060"/>
                  </a:lnTo>
                  <a:lnTo>
                    <a:pt x="191407" y="113030"/>
                  </a:lnTo>
                  <a:lnTo>
                    <a:pt x="171834" y="132080"/>
                  </a:lnTo>
                  <a:lnTo>
                    <a:pt x="152199" y="152400"/>
                  </a:lnTo>
                  <a:lnTo>
                    <a:pt x="112705" y="190500"/>
                  </a:lnTo>
                  <a:lnTo>
                    <a:pt x="99137" y="209550"/>
                  </a:lnTo>
                  <a:lnTo>
                    <a:pt x="94479" y="228600"/>
                  </a:lnTo>
                  <a:lnTo>
                    <a:pt x="98791" y="247650"/>
                  </a:lnTo>
                  <a:lnTo>
                    <a:pt x="112134" y="265430"/>
                  </a:lnTo>
                  <a:lnTo>
                    <a:pt x="145014" y="298450"/>
                  </a:lnTo>
                  <a:lnTo>
                    <a:pt x="145560" y="303530"/>
                  </a:lnTo>
                  <a:lnTo>
                    <a:pt x="121582" y="351790"/>
                  </a:lnTo>
                  <a:lnTo>
                    <a:pt x="105580" y="397510"/>
                  </a:lnTo>
                  <a:lnTo>
                    <a:pt x="102444" y="407670"/>
                  </a:lnTo>
                  <a:lnTo>
                    <a:pt x="98811" y="411480"/>
                  </a:lnTo>
                  <a:lnTo>
                    <a:pt x="45205" y="411480"/>
                  </a:lnTo>
                  <a:lnTo>
                    <a:pt x="27590" y="415290"/>
                  </a:lnTo>
                  <a:lnTo>
                    <a:pt x="13307" y="424180"/>
                  </a:lnTo>
                  <a:lnTo>
                    <a:pt x="3708" y="438150"/>
                  </a:lnTo>
                  <a:lnTo>
                    <a:pt x="145" y="455930"/>
                  </a:lnTo>
                  <a:lnTo>
                    <a:pt x="0" y="547370"/>
                  </a:lnTo>
                  <a:lnTo>
                    <a:pt x="120" y="581660"/>
                  </a:lnTo>
                  <a:lnTo>
                    <a:pt x="3309" y="598170"/>
                  </a:lnTo>
                  <a:lnTo>
                    <a:pt x="11953" y="612140"/>
                  </a:lnTo>
                  <a:lnTo>
                    <a:pt x="24926" y="622300"/>
                  </a:lnTo>
                  <a:lnTo>
                    <a:pt x="41103" y="627380"/>
                  </a:lnTo>
                  <a:lnTo>
                    <a:pt x="98595" y="627380"/>
                  </a:lnTo>
                  <a:lnTo>
                    <a:pt x="102507" y="629920"/>
                  </a:lnTo>
                  <a:lnTo>
                    <a:pt x="121087" y="684530"/>
                  </a:lnTo>
                  <a:lnTo>
                    <a:pt x="141991" y="727710"/>
                  </a:lnTo>
                  <a:lnTo>
                    <a:pt x="145674" y="735330"/>
                  </a:lnTo>
                  <a:lnTo>
                    <a:pt x="144709" y="739140"/>
                  </a:lnTo>
                  <a:lnTo>
                    <a:pt x="139680" y="744220"/>
                  </a:lnTo>
                  <a:lnTo>
                    <a:pt x="132851" y="751840"/>
                  </a:lnTo>
                  <a:lnTo>
                    <a:pt x="126066" y="758190"/>
                  </a:lnTo>
                  <a:lnTo>
                    <a:pt x="119213" y="765810"/>
                  </a:lnTo>
                  <a:lnTo>
                    <a:pt x="112184" y="772160"/>
                  </a:lnTo>
                  <a:lnTo>
                    <a:pt x="99244" y="789940"/>
                  </a:lnTo>
                  <a:lnTo>
                    <a:pt x="94573" y="807720"/>
                  </a:lnTo>
                  <a:lnTo>
                    <a:pt x="98251" y="826770"/>
                  </a:lnTo>
                  <a:lnTo>
                    <a:pt x="110356" y="844550"/>
                  </a:lnTo>
                  <a:lnTo>
                    <a:pt x="131069" y="864870"/>
                  </a:lnTo>
                  <a:lnTo>
                    <a:pt x="172458" y="906780"/>
                  </a:lnTo>
                  <a:lnTo>
                    <a:pt x="193122" y="927100"/>
                  </a:lnTo>
                  <a:lnTo>
                    <a:pt x="210437" y="939800"/>
                  </a:lnTo>
                  <a:lnTo>
                    <a:pt x="228982" y="943610"/>
                  </a:lnTo>
                  <a:lnTo>
                    <a:pt x="247519" y="939800"/>
                  </a:lnTo>
                  <a:lnTo>
                    <a:pt x="264813" y="927100"/>
                  </a:lnTo>
                  <a:lnTo>
                    <a:pt x="279388" y="911860"/>
                  </a:lnTo>
                  <a:lnTo>
                    <a:pt x="286750" y="905510"/>
                  </a:lnTo>
                  <a:lnTo>
                    <a:pt x="289221" y="902970"/>
                  </a:lnTo>
                  <a:lnTo>
                    <a:pt x="231653" y="902970"/>
                  </a:lnTo>
                  <a:lnTo>
                    <a:pt x="232365" y="901700"/>
                  </a:lnTo>
                  <a:lnTo>
                    <a:pt x="211387" y="889000"/>
                  </a:lnTo>
                  <a:lnTo>
                    <a:pt x="198998" y="876300"/>
                  </a:lnTo>
                  <a:lnTo>
                    <a:pt x="187319" y="863600"/>
                  </a:lnTo>
                  <a:lnTo>
                    <a:pt x="174783" y="852170"/>
                  </a:lnTo>
                  <a:lnTo>
                    <a:pt x="169525" y="847090"/>
                  </a:lnTo>
                  <a:lnTo>
                    <a:pt x="164635" y="842010"/>
                  </a:lnTo>
                  <a:lnTo>
                    <a:pt x="164790" y="840740"/>
                  </a:lnTo>
                  <a:lnTo>
                    <a:pt x="163150" y="840740"/>
                  </a:lnTo>
                  <a:lnTo>
                    <a:pt x="154399" y="831850"/>
                  </a:lnTo>
                  <a:lnTo>
                    <a:pt x="134028" y="810260"/>
                  </a:lnTo>
                  <a:lnTo>
                    <a:pt x="135794" y="806450"/>
                  </a:lnTo>
                  <a:lnTo>
                    <a:pt x="153023" y="788670"/>
                  </a:lnTo>
                  <a:lnTo>
                    <a:pt x="166553" y="775970"/>
                  </a:lnTo>
                  <a:lnTo>
                    <a:pt x="178687" y="759460"/>
                  </a:lnTo>
                  <a:lnTo>
                    <a:pt x="184459" y="742950"/>
                  </a:lnTo>
                  <a:lnTo>
                    <a:pt x="183818" y="725170"/>
                  </a:lnTo>
                  <a:lnTo>
                    <a:pt x="176713" y="706120"/>
                  </a:lnTo>
                  <a:lnTo>
                    <a:pt x="166954" y="688340"/>
                  </a:lnTo>
                  <a:lnTo>
                    <a:pt x="158304" y="668020"/>
                  </a:lnTo>
                  <a:lnTo>
                    <a:pt x="150674" y="648970"/>
                  </a:lnTo>
                  <a:lnTo>
                    <a:pt x="143973" y="628650"/>
                  </a:lnTo>
                  <a:lnTo>
                    <a:pt x="135649" y="609600"/>
                  </a:lnTo>
                  <a:lnTo>
                    <a:pt x="123508" y="596900"/>
                  </a:lnTo>
                  <a:lnTo>
                    <a:pt x="107416" y="589280"/>
                  </a:lnTo>
                  <a:lnTo>
                    <a:pt x="87242" y="586740"/>
                  </a:lnTo>
                  <a:lnTo>
                    <a:pt x="42576" y="586740"/>
                  </a:lnTo>
                  <a:lnTo>
                    <a:pt x="40226" y="584200"/>
                  </a:lnTo>
                  <a:lnTo>
                    <a:pt x="40264" y="453390"/>
                  </a:lnTo>
                  <a:lnTo>
                    <a:pt x="42246" y="450850"/>
                  </a:lnTo>
                  <a:lnTo>
                    <a:pt x="91395" y="450850"/>
                  </a:lnTo>
                  <a:lnTo>
                    <a:pt x="109074" y="448310"/>
                  </a:lnTo>
                  <a:lnTo>
                    <a:pt x="124034" y="440690"/>
                  </a:lnTo>
                  <a:lnTo>
                    <a:pt x="135650" y="427990"/>
                  </a:lnTo>
                  <a:lnTo>
                    <a:pt x="143299" y="412750"/>
                  </a:lnTo>
                  <a:lnTo>
                    <a:pt x="150462" y="389890"/>
                  </a:lnTo>
                  <a:lnTo>
                    <a:pt x="158682" y="369570"/>
                  </a:lnTo>
                  <a:lnTo>
                    <a:pt x="168031" y="347980"/>
                  </a:lnTo>
                  <a:lnTo>
                    <a:pt x="178580" y="327660"/>
                  </a:lnTo>
                  <a:lnTo>
                    <a:pt x="184310" y="311150"/>
                  </a:lnTo>
                  <a:lnTo>
                    <a:pt x="184568" y="295910"/>
                  </a:lnTo>
                  <a:lnTo>
                    <a:pt x="179559" y="279400"/>
                  </a:lnTo>
                  <a:lnTo>
                    <a:pt x="169487" y="265430"/>
                  </a:lnTo>
                  <a:lnTo>
                    <a:pt x="162614" y="259080"/>
                  </a:lnTo>
                  <a:lnTo>
                    <a:pt x="148765" y="245110"/>
                  </a:lnTo>
                  <a:lnTo>
                    <a:pt x="141928" y="237490"/>
                  </a:lnTo>
                  <a:lnTo>
                    <a:pt x="133876" y="229870"/>
                  </a:lnTo>
                  <a:lnTo>
                    <a:pt x="133901" y="227330"/>
                  </a:lnTo>
                  <a:lnTo>
                    <a:pt x="161624" y="199390"/>
                  </a:lnTo>
                  <a:lnTo>
                    <a:pt x="181322" y="180340"/>
                  </a:lnTo>
                  <a:lnTo>
                    <a:pt x="200998" y="160020"/>
                  </a:lnTo>
                  <a:lnTo>
                    <a:pt x="226243" y="134620"/>
                  </a:lnTo>
                  <a:lnTo>
                    <a:pt x="289050" y="134620"/>
                  </a:lnTo>
                  <a:lnTo>
                    <a:pt x="265473" y="111760"/>
                  </a:lnTo>
                  <a:lnTo>
                    <a:pt x="247221" y="99060"/>
                  </a:lnTo>
                  <a:lnTo>
                    <a:pt x="228335" y="93980"/>
                  </a:lnTo>
                  <a:close/>
                </a:path>
                <a:path w="1038859" h="1037589">
                  <a:moveTo>
                    <a:pt x="797924" y="894080"/>
                  </a:moveTo>
                  <a:lnTo>
                    <a:pt x="737616" y="894080"/>
                  </a:lnTo>
                  <a:lnTo>
                    <a:pt x="743578" y="897890"/>
                  </a:lnTo>
                  <a:lnTo>
                    <a:pt x="751227" y="904240"/>
                  </a:lnTo>
                  <a:lnTo>
                    <a:pt x="758716" y="911860"/>
                  </a:lnTo>
                  <a:lnTo>
                    <a:pt x="766005" y="918210"/>
                  </a:lnTo>
                  <a:lnTo>
                    <a:pt x="773054" y="925830"/>
                  </a:lnTo>
                  <a:lnTo>
                    <a:pt x="789270" y="938530"/>
                  </a:lnTo>
                  <a:lnTo>
                    <a:pt x="807557" y="943610"/>
                  </a:lnTo>
                  <a:lnTo>
                    <a:pt x="826040" y="941070"/>
                  </a:lnTo>
                  <a:lnTo>
                    <a:pt x="842841" y="929640"/>
                  </a:lnTo>
                  <a:lnTo>
                    <a:pt x="869922" y="902970"/>
                  </a:lnTo>
                  <a:lnTo>
                    <a:pt x="807319" y="902970"/>
                  </a:lnTo>
                  <a:lnTo>
                    <a:pt x="802036" y="897890"/>
                  </a:lnTo>
                  <a:lnTo>
                    <a:pt x="797924" y="894080"/>
                  </a:lnTo>
                  <a:close/>
                </a:path>
                <a:path w="1038859" h="1037589">
                  <a:moveTo>
                    <a:pt x="727833" y="899160"/>
                  </a:moveTo>
                  <a:lnTo>
                    <a:pt x="724820" y="899160"/>
                  </a:lnTo>
                  <a:lnTo>
                    <a:pt x="725594" y="906780"/>
                  </a:lnTo>
                  <a:lnTo>
                    <a:pt x="727833" y="899160"/>
                  </a:lnTo>
                  <a:close/>
                </a:path>
                <a:path w="1038859" h="1037589">
                  <a:moveTo>
                    <a:pt x="312040" y="853440"/>
                  </a:moveTo>
                  <a:lnTo>
                    <a:pt x="294958" y="853440"/>
                  </a:lnTo>
                  <a:lnTo>
                    <a:pt x="278726" y="859790"/>
                  </a:lnTo>
                  <a:lnTo>
                    <a:pt x="263975" y="869950"/>
                  </a:lnTo>
                  <a:lnTo>
                    <a:pt x="257107" y="877570"/>
                  </a:lnTo>
                  <a:lnTo>
                    <a:pt x="243320" y="891540"/>
                  </a:lnTo>
                  <a:lnTo>
                    <a:pt x="231653" y="902970"/>
                  </a:lnTo>
                  <a:lnTo>
                    <a:pt x="289221" y="902970"/>
                  </a:lnTo>
                  <a:lnTo>
                    <a:pt x="294163" y="897890"/>
                  </a:lnTo>
                  <a:lnTo>
                    <a:pt x="298951" y="892810"/>
                  </a:lnTo>
                  <a:lnTo>
                    <a:pt x="405244" y="892810"/>
                  </a:lnTo>
                  <a:lnTo>
                    <a:pt x="369979" y="880110"/>
                  </a:lnTo>
                  <a:lnTo>
                    <a:pt x="349443" y="871220"/>
                  </a:lnTo>
                  <a:lnTo>
                    <a:pt x="329342" y="859790"/>
                  </a:lnTo>
                  <a:lnTo>
                    <a:pt x="312040" y="853440"/>
                  </a:lnTo>
                  <a:close/>
                </a:path>
                <a:path w="1038859" h="1037589">
                  <a:moveTo>
                    <a:pt x="869077" y="134620"/>
                  </a:moveTo>
                  <a:lnTo>
                    <a:pt x="811929" y="134620"/>
                  </a:lnTo>
                  <a:lnTo>
                    <a:pt x="817492" y="140970"/>
                  </a:lnTo>
                  <a:lnTo>
                    <a:pt x="823715" y="147320"/>
                  </a:lnTo>
                  <a:lnTo>
                    <a:pt x="830430" y="153670"/>
                  </a:lnTo>
                  <a:lnTo>
                    <a:pt x="837273" y="160020"/>
                  </a:lnTo>
                  <a:lnTo>
                    <a:pt x="843882" y="166370"/>
                  </a:lnTo>
                  <a:lnTo>
                    <a:pt x="856169" y="179070"/>
                  </a:lnTo>
                  <a:lnTo>
                    <a:pt x="893793" y="217170"/>
                  </a:lnTo>
                  <a:lnTo>
                    <a:pt x="900287" y="223520"/>
                  </a:lnTo>
                  <a:lnTo>
                    <a:pt x="902461" y="228600"/>
                  </a:lnTo>
                  <a:lnTo>
                    <a:pt x="900330" y="233680"/>
                  </a:lnTo>
                  <a:lnTo>
                    <a:pt x="893908" y="240030"/>
                  </a:lnTo>
                  <a:lnTo>
                    <a:pt x="874987" y="259080"/>
                  </a:lnTo>
                  <a:lnTo>
                    <a:pt x="868546" y="265430"/>
                  </a:lnTo>
                  <a:lnTo>
                    <a:pt x="857749" y="280670"/>
                  </a:lnTo>
                  <a:lnTo>
                    <a:pt x="853512" y="297180"/>
                  </a:lnTo>
                  <a:lnTo>
                    <a:pt x="854633" y="314960"/>
                  </a:lnTo>
                  <a:lnTo>
                    <a:pt x="859910" y="328930"/>
                  </a:lnTo>
                  <a:lnTo>
                    <a:pt x="868058" y="344170"/>
                  </a:lnTo>
                  <a:lnTo>
                    <a:pt x="875451" y="359410"/>
                  </a:lnTo>
                  <a:lnTo>
                    <a:pt x="882116" y="374650"/>
                  </a:lnTo>
                  <a:lnTo>
                    <a:pt x="888078" y="391160"/>
                  </a:lnTo>
                  <a:lnTo>
                    <a:pt x="890542" y="398780"/>
                  </a:lnTo>
                  <a:lnTo>
                    <a:pt x="892866" y="405130"/>
                  </a:lnTo>
                  <a:lnTo>
                    <a:pt x="914386" y="440690"/>
                  </a:lnTo>
                  <a:lnTo>
                    <a:pt x="946740" y="450850"/>
                  </a:lnTo>
                  <a:lnTo>
                    <a:pt x="995050" y="450850"/>
                  </a:lnTo>
                  <a:lnTo>
                    <a:pt x="998048" y="454660"/>
                  </a:lnTo>
                  <a:lnTo>
                    <a:pt x="997933" y="584200"/>
                  </a:lnTo>
                  <a:lnTo>
                    <a:pt x="995584" y="586740"/>
                  </a:lnTo>
                  <a:lnTo>
                    <a:pt x="948324" y="586740"/>
                  </a:lnTo>
                  <a:lnTo>
                    <a:pt x="935602" y="588010"/>
                  </a:lnTo>
                  <a:lnTo>
                    <a:pt x="902262" y="609600"/>
                  </a:lnTo>
                  <a:lnTo>
                    <a:pt x="888392" y="645160"/>
                  </a:lnTo>
                  <a:lnTo>
                    <a:pt x="879534" y="668020"/>
                  </a:lnTo>
                  <a:lnTo>
                    <a:pt x="869662" y="690880"/>
                  </a:lnTo>
                  <a:lnTo>
                    <a:pt x="858652" y="712470"/>
                  </a:lnTo>
                  <a:lnTo>
                    <a:pt x="853439" y="728980"/>
                  </a:lnTo>
                  <a:lnTo>
                    <a:pt x="869816" y="773430"/>
                  </a:lnTo>
                  <a:lnTo>
                    <a:pt x="890493" y="793750"/>
                  </a:lnTo>
                  <a:lnTo>
                    <a:pt x="897286" y="801370"/>
                  </a:lnTo>
                  <a:lnTo>
                    <a:pt x="904118" y="807720"/>
                  </a:lnTo>
                  <a:lnTo>
                    <a:pt x="904169" y="810260"/>
                  </a:lnTo>
                  <a:lnTo>
                    <a:pt x="877379" y="836930"/>
                  </a:lnTo>
                  <a:lnTo>
                    <a:pt x="837172" y="877570"/>
                  </a:lnTo>
                  <a:lnTo>
                    <a:pt x="811726" y="902970"/>
                  </a:lnTo>
                  <a:lnTo>
                    <a:pt x="869922" y="902970"/>
                  </a:lnTo>
                  <a:lnTo>
                    <a:pt x="886640" y="886460"/>
                  </a:lnTo>
                  <a:lnTo>
                    <a:pt x="908420" y="863600"/>
                  </a:lnTo>
                  <a:lnTo>
                    <a:pt x="930115" y="842010"/>
                  </a:lnTo>
                  <a:lnTo>
                    <a:pt x="940375" y="826770"/>
                  </a:lnTo>
                  <a:lnTo>
                    <a:pt x="943731" y="808990"/>
                  </a:lnTo>
                  <a:lnTo>
                    <a:pt x="940250" y="792480"/>
                  </a:lnTo>
                  <a:lnTo>
                    <a:pt x="930001" y="775970"/>
                  </a:lnTo>
                  <a:lnTo>
                    <a:pt x="917761" y="763270"/>
                  </a:lnTo>
                  <a:lnTo>
                    <a:pt x="911570" y="758190"/>
                  </a:lnTo>
                  <a:lnTo>
                    <a:pt x="905350" y="751840"/>
                  </a:lnTo>
                  <a:lnTo>
                    <a:pt x="897449" y="742950"/>
                  </a:lnTo>
                  <a:lnTo>
                    <a:pt x="894328" y="737870"/>
                  </a:lnTo>
                  <a:lnTo>
                    <a:pt x="895572" y="731520"/>
                  </a:lnTo>
                  <a:lnTo>
                    <a:pt x="900766" y="721360"/>
                  </a:lnTo>
                  <a:lnTo>
                    <a:pt x="903674" y="716280"/>
                  </a:lnTo>
                  <a:lnTo>
                    <a:pt x="906290" y="711200"/>
                  </a:lnTo>
                  <a:lnTo>
                    <a:pt x="915370" y="688340"/>
                  </a:lnTo>
                  <a:lnTo>
                    <a:pt x="922005" y="671830"/>
                  </a:lnTo>
                  <a:lnTo>
                    <a:pt x="928266" y="654050"/>
                  </a:lnTo>
                  <a:lnTo>
                    <a:pt x="933963" y="636270"/>
                  </a:lnTo>
                  <a:lnTo>
                    <a:pt x="935805" y="631190"/>
                  </a:lnTo>
                  <a:lnTo>
                    <a:pt x="940212" y="627380"/>
                  </a:lnTo>
                  <a:lnTo>
                    <a:pt x="990656" y="627380"/>
                  </a:lnTo>
                  <a:lnTo>
                    <a:pt x="1009495" y="623570"/>
                  </a:lnTo>
                  <a:lnTo>
                    <a:pt x="1024779" y="613410"/>
                  </a:lnTo>
                  <a:lnTo>
                    <a:pt x="1034928" y="596900"/>
                  </a:lnTo>
                  <a:lnTo>
                    <a:pt x="1038357" y="579120"/>
                  </a:lnTo>
                  <a:lnTo>
                    <a:pt x="1037936" y="549910"/>
                  </a:lnTo>
                  <a:lnTo>
                    <a:pt x="1038038" y="487680"/>
                  </a:lnTo>
                  <a:lnTo>
                    <a:pt x="1034680" y="439420"/>
                  </a:lnTo>
                  <a:lnTo>
                    <a:pt x="988053" y="411480"/>
                  </a:lnTo>
                  <a:lnTo>
                    <a:pt x="939970" y="411480"/>
                  </a:lnTo>
                  <a:lnTo>
                    <a:pt x="935500" y="407670"/>
                  </a:lnTo>
                  <a:lnTo>
                    <a:pt x="916944" y="353060"/>
                  </a:lnTo>
                  <a:lnTo>
                    <a:pt x="896270" y="309880"/>
                  </a:lnTo>
                  <a:lnTo>
                    <a:pt x="892841" y="304800"/>
                  </a:lnTo>
                  <a:lnTo>
                    <a:pt x="893006" y="299720"/>
                  </a:lnTo>
                  <a:lnTo>
                    <a:pt x="913519" y="278130"/>
                  </a:lnTo>
                  <a:lnTo>
                    <a:pt x="929163" y="262890"/>
                  </a:lnTo>
                  <a:lnTo>
                    <a:pt x="939977" y="246380"/>
                  </a:lnTo>
                  <a:lnTo>
                    <a:pt x="943731" y="228600"/>
                  </a:lnTo>
                  <a:lnTo>
                    <a:pt x="940344" y="210820"/>
                  </a:lnTo>
                  <a:lnTo>
                    <a:pt x="929734" y="195580"/>
                  </a:lnTo>
                  <a:lnTo>
                    <a:pt x="869077" y="134620"/>
                  </a:lnTo>
                  <a:close/>
                </a:path>
                <a:path w="1038859" h="1037589">
                  <a:moveTo>
                    <a:pt x="164933" y="839558"/>
                  </a:moveTo>
                  <a:lnTo>
                    <a:pt x="163150" y="840740"/>
                  </a:lnTo>
                  <a:lnTo>
                    <a:pt x="164790" y="840740"/>
                  </a:lnTo>
                  <a:lnTo>
                    <a:pt x="164933" y="839558"/>
                  </a:lnTo>
                  <a:close/>
                </a:path>
                <a:path w="1038859" h="1037589">
                  <a:moveTo>
                    <a:pt x="165715" y="833120"/>
                  </a:moveTo>
                  <a:lnTo>
                    <a:pt x="164933" y="839558"/>
                  </a:lnTo>
                  <a:lnTo>
                    <a:pt x="165067" y="839470"/>
                  </a:lnTo>
                  <a:lnTo>
                    <a:pt x="165715" y="833120"/>
                  </a:lnTo>
                  <a:close/>
                </a:path>
                <a:path w="1038859" h="1037589">
                  <a:moveTo>
                    <a:pt x="289050" y="134620"/>
                  </a:moveTo>
                  <a:lnTo>
                    <a:pt x="230955" y="134620"/>
                  </a:lnTo>
                  <a:lnTo>
                    <a:pt x="236403" y="139700"/>
                  </a:lnTo>
                  <a:lnTo>
                    <a:pt x="250076" y="154940"/>
                  </a:lnTo>
                  <a:lnTo>
                    <a:pt x="257029" y="161290"/>
                  </a:lnTo>
                  <a:lnTo>
                    <a:pt x="264254" y="168910"/>
                  </a:lnTo>
                  <a:lnTo>
                    <a:pt x="277775" y="179070"/>
                  </a:lnTo>
                  <a:lnTo>
                    <a:pt x="291826" y="184150"/>
                  </a:lnTo>
                  <a:lnTo>
                    <a:pt x="306992" y="185420"/>
                  </a:lnTo>
                  <a:lnTo>
                    <a:pt x="323855" y="180340"/>
                  </a:lnTo>
                  <a:lnTo>
                    <a:pt x="347163" y="168910"/>
                  </a:lnTo>
                  <a:lnTo>
                    <a:pt x="370750" y="158750"/>
                  </a:lnTo>
                  <a:lnTo>
                    <a:pt x="405131" y="146050"/>
                  </a:lnTo>
                  <a:lnTo>
                    <a:pt x="302875" y="146050"/>
                  </a:lnTo>
                  <a:lnTo>
                    <a:pt x="298608" y="144780"/>
                  </a:lnTo>
                  <a:lnTo>
                    <a:pt x="294290" y="139700"/>
                  </a:lnTo>
                  <a:lnTo>
                    <a:pt x="289050" y="134620"/>
                  </a:lnTo>
                  <a:close/>
                </a:path>
                <a:path w="1038859" h="1037589">
                  <a:moveTo>
                    <a:pt x="625902" y="40640"/>
                  </a:moveTo>
                  <a:lnTo>
                    <a:pt x="584091" y="40640"/>
                  </a:lnTo>
                  <a:lnTo>
                    <a:pt x="586923" y="43180"/>
                  </a:lnTo>
                  <a:lnTo>
                    <a:pt x="586923" y="90170"/>
                  </a:lnTo>
                  <a:lnTo>
                    <a:pt x="609576" y="135890"/>
                  </a:lnTo>
                  <a:lnTo>
                    <a:pt x="669008" y="158750"/>
                  </a:lnTo>
                  <a:lnTo>
                    <a:pt x="689545" y="167640"/>
                  </a:lnTo>
                  <a:lnTo>
                    <a:pt x="709643" y="177800"/>
                  </a:lnTo>
                  <a:lnTo>
                    <a:pt x="726482" y="184150"/>
                  </a:lnTo>
                  <a:lnTo>
                    <a:pt x="743257" y="184150"/>
                  </a:lnTo>
                  <a:lnTo>
                    <a:pt x="759246" y="179070"/>
                  </a:lnTo>
                  <a:lnTo>
                    <a:pt x="773727" y="168910"/>
                  </a:lnTo>
                  <a:lnTo>
                    <a:pt x="794380" y="147320"/>
                  </a:lnTo>
                  <a:lnTo>
                    <a:pt x="795769" y="146050"/>
                  </a:lnTo>
                  <a:lnTo>
                    <a:pt x="734459" y="146050"/>
                  </a:lnTo>
                  <a:lnTo>
                    <a:pt x="727512" y="142240"/>
                  </a:lnTo>
                  <a:lnTo>
                    <a:pt x="707131" y="130810"/>
                  </a:lnTo>
                  <a:lnTo>
                    <a:pt x="664903" y="113030"/>
                  </a:lnTo>
                  <a:lnTo>
                    <a:pt x="628025" y="93980"/>
                  </a:lnTo>
                  <a:lnTo>
                    <a:pt x="627601" y="85090"/>
                  </a:lnTo>
                  <a:lnTo>
                    <a:pt x="627756" y="76200"/>
                  </a:lnTo>
                  <a:lnTo>
                    <a:pt x="627792" y="52070"/>
                  </a:lnTo>
                  <a:lnTo>
                    <a:pt x="625902" y="40640"/>
                  </a:lnTo>
                  <a:close/>
                </a:path>
                <a:path w="1038859" h="1037589">
                  <a:moveTo>
                    <a:pt x="575455" y="0"/>
                  </a:moveTo>
                  <a:lnTo>
                    <a:pt x="456812" y="0"/>
                  </a:lnTo>
                  <a:lnTo>
                    <a:pt x="439782" y="3810"/>
                  </a:lnTo>
                  <a:lnTo>
                    <a:pt x="411142" y="43180"/>
                  </a:lnTo>
                  <a:lnTo>
                    <a:pt x="410304" y="97790"/>
                  </a:lnTo>
                  <a:lnTo>
                    <a:pt x="406824" y="102870"/>
                  </a:lnTo>
                  <a:lnTo>
                    <a:pt x="399382" y="105410"/>
                  </a:lnTo>
                  <a:lnTo>
                    <a:pt x="375934" y="113030"/>
                  </a:lnTo>
                  <a:lnTo>
                    <a:pt x="330713" y="130810"/>
                  </a:lnTo>
                  <a:lnTo>
                    <a:pt x="308793" y="142240"/>
                  </a:lnTo>
                  <a:lnTo>
                    <a:pt x="302875" y="146050"/>
                  </a:lnTo>
                  <a:lnTo>
                    <a:pt x="405131" y="146050"/>
                  </a:lnTo>
                  <a:lnTo>
                    <a:pt x="441830" y="123190"/>
                  </a:lnTo>
                  <a:lnTo>
                    <a:pt x="451277" y="85090"/>
                  </a:lnTo>
                  <a:lnTo>
                    <a:pt x="451192" y="54610"/>
                  </a:lnTo>
                  <a:lnTo>
                    <a:pt x="450957" y="43180"/>
                  </a:lnTo>
                  <a:lnTo>
                    <a:pt x="454449" y="40640"/>
                  </a:lnTo>
                  <a:lnTo>
                    <a:pt x="625902" y="40640"/>
                  </a:lnTo>
                  <a:lnTo>
                    <a:pt x="624013" y="29210"/>
                  </a:lnTo>
                  <a:lnTo>
                    <a:pt x="613830" y="12700"/>
                  </a:lnTo>
                  <a:lnTo>
                    <a:pt x="597543" y="3810"/>
                  </a:lnTo>
                  <a:lnTo>
                    <a:pt x="575455" y="0"/>
                  </a:lnTo>
                  <a:close/>
                </a:path>
                <a:path w="1038859" h="1037589">
                  <a:moveTo>
                    <a:pt x="811608" y="93980"/>
                  </a:moveTo>
                  <a:lnTo>
                    <a:pt x="794715" y="96520"/>
                  </a:lnTo>
                  <a:lnTo>
                    <a:pt x="778579" y="106680"/>
                  </a:lnTo>
                  <a:lnTo>
                    <a:pt x="769855" y="114300"/>
                  </a:lnTo>
                  <a:lnTo>
                    <a:pt x="761443" y="123190"/>
                  </a:lnTo>
                  <a:lnTo>
                    <a:pt x="753179" y="130810"/>
                  </a:lnTo>
                  <a:lnTo>
                    <a:pt x="744898" y="139700"/>
                  </a:lnTo>
                  <a:lnTo>
                    <a:pt x="739577" y="144780"/>
                  </a:lnTo>
                  <a:lnTo>
                    <a:pt x="734459" y="146050"/>
                  </a:lnTo>
                  <a:lnTo>
                    <a:pt x="795769" y="146050"/>
                  </a:lnTo>
                  <a:lnTo>
                    <a:pt x="801325" y="140970"/>
                  </a:lnTo>
                  <a:lnTo>
                    <a:pt x="807929" y="134620"/>
                  </a:lnTo>
                  <a:lnTo>
                    <a:pt x="869077" y="134620"/>
                  </a:lnTo>
                  <a:lnTo>
                    <a:pt x="843628" y="109220"/>
                  </a:lnTo>
                  <a:lnTo>
                    <a:pt x="828249" y="99060"/>
                  </a:lnTo>
                  <a:lnTo>
                    <a:pt x="811608" y="93980"/>
                  </a:lnTo>
                  <a:close/>
                </a:path>
              </a:pathLst>
            </a:custGeom>
            <a:solidFill>
              <a:srgbClr val="939598"/>
            </a:solidFill>
          </p:spPr>
          <p:txBody>
            <a:bodyPr wrap="square" lIns="0" tIns="0" rIns="0" bIns="0" rtlCol="0"/>
            <a:lstStyle/>
            <a:p>
              <a:endParaRPr dirty="0"/>
            </a:p>
          </p:txBody>
        </p:sp>
        <p:sp>
          <p:nvSpPr>
            <p:cNvPr id="30" name="object 30"/>
            <p:cNvSpPr/>
            <p:nvPr/>
          </p:nvSpPr>
          <p:spPr>
            <a:xfrm>
              <a:off x="6815565" y="4504201"/>
              <a:ext cx="411480" cy="412115"/>
            </a:xfrm>
            <a:custGeom>
              <a:avLst/>
              <a:gdLst/>
              <a:ahLst/>
              <a:cxnLst/>
              <a:rect l="l" t="t" r="r" b="b"/>
              <a:pathLst>
                <a:path w="411479" h="412114">
                  <a:moveTo>
                    <a:pt x="207111" y="0"/>
                  </a:moveTo>
                  <a:lnTo>
                    <a:pt x="159894" y="5344"/>
                  </a:lnTo>
                  <a:lnTo>
                    <a:pt x="116344" y="21034"/>
                  </a:lnTo>
                  <a:lnTo>
                    <a:pt x="77789" y="45704"/>
                  </a:lnTo>
                  <a:lnTo>
                    <a:pt x="45552" y="77990"/>
                  </a:lnTo>
                  <a:lnTo>
                    <a:pt x="20958" y="116527"/>
                  </a:lnTo>
                  <a:lnTo>
                    <a:pt x="5332" y="159950"/>
                  </a:lnTo>
                  <a:lnTo>
                    <a:pt x="0" y="206895"/>
                  </a:lnTo>
                  <a:lnTo>
                    <a:pt x="5688" y="253343"/>
                  </a:lnTo>
                  <a:lnTo>
                    <a:pt x="21404" y="296256"/>
                  </a:lnTo>
                  <a:lnTo>
                    <a:pt x="45870" y="334321"/>
                  </a:lnTo>
                  <a:lnTo>
                    <a:pt x="77812" y="366227"/>
                  </a:lnTo>
                  <a:lnTo>
                    <a:pt x="115952" y="390660"/>
                  </a:lnTo>
                  <a:lnTo>
                    <a:pt x="159016" y="406309"/>
                  </a:lnTo>
                  <a:lnTo>
                    <a:pt x="205727" y="411861"/>
                  </a:lnTo>
                  <a:lnTo>
                    <a:pt x="252576" y="406396"/>
                  </a:lnTo>
                  <a:lnTo>
                    <a:pt x="295947" y="390757"/>
                  </a:lnTo>
                  <a:lnTo>
                    <a:pt x="326376" y="371398"/>
                  </a:lnTo>
                  <a:lnTo>
                    <a:pt x="206565" y="371398"/>
                  </a:lnTo>
                  <a:lnTo>
                    <a:pt x="162305" y="365508"/>
                  </a:lnTo>
                  <a:lnTo>
                    <a:pt x="122626" y="348874"/>
                  </a:lnTo>
                  <a:lnTo>
                    <a:pt x="89061" y="323048"/>
                  </a:lnTo>
                  <a:lnTo>
                    <a:pt x="63149" y="289584"/>
                  </a:lnTo>
                  <a:lnTo>
                    <a:pt x="46421" y="250013"/>
                  </a:lnTo>
                  <a:lnTo>
                    <a:pt x="40424" y="205955"/>
                  </a:lnTo>
                  <a:lnTo>
                    <a:pt x="46282" y="162192"/>
                  </a:lnTo>
                  <a:lnTo>
                    <a:pt x="63004" y="122670"/>
                  </a:lnTo>
                  <a:lnTo>
                    <a:pt x="88949" y="89065"/>
                  </a:lnTo>
                  <a:lnTo>
                    <a:pt x="122511" y="63034"/>
                  </a:lnTo>
                  <a:lnTo>
                    <a:pt x="161939" y="46299"/>
                  </a:lnTo>
                  <a:lnTo>
                    <a:pt x="205701" y="40487"/>
                  </a:lnTo>
                  <a:lnTo>
                    <a:pt x="326288" y="40487"/>
                  </a:lnTo>
                  <a:lnTo>
                    <a:pt x="297423" y="21802"/>
                  </a:lnTo>
                  <a:lnTo>
                    <a:pt x="254101" y="5817"/>
                  </a:lnTo>
                  <a:lnTo>
                    <a:pt x="207111" y="0"/>
                  </a:lnTo>
                  <a:close/>
                </a:path>
                <a:path w="411479" h="412114">
                  <a:moveTo>
                    <a:pt x="326288" y="40487"/>
                  </a:moveTo>
                  <a:lnTo>
                    <a:pt x="205701" y="40487"/>
                  </a:lnTo>
                  <a:lnTo>
                    <a:pt x="249849" y="46374"/>
                  </a:lnTo>
                  <a:lnTo>
                    <a:pt x="289478" y="63049"/>
                  </a:lnTo>
                  <a:lnTo>
                    <a:pt x="322975" y="88912"/>
                  </a:lnTo>
                  <a:lnTo>
                    <a:pt x="348843" y="122453"/>
                  </a:lnTo>
                  <a:lnTo>
                    <a:pt x="365506" y="162100"/>
                  </a:lnTo>
                  <a:lnTo>
                    <a:pt x="371365" y="205955"/>
                  </a:lnTo>
                  <a:lnTo>
                    <a:pt x="371330" y="206895"/>
                  </a:lnTo>
                  <a:lnTo>
                    <a:pt x="365484" y="250035"/>
                  </a:lnTo>
                  <a:lnTo>
                    <a:pt x="348804" y="289403"/>
                  </a:lnTo>
                  <a:lnTo>
                    <a:pt x="322954" y="322853"/>
                  </a:lnTo>
                  <a:lnTo>
                    <a:pt x="289556" y="348745"/>
                  </a:lnTo>
                  <a:lnTo>
                    <a:pt x="250222" y="365466"/>
                  </a:lnTo>
                  <a:lnTo>
                    <a:pt x="206565" y="371398"/>
                  </a:lnTo>
                  <a:lnTo>
                    <a:pt x="326376" y="371398"/>
                  </a:lnTo>
                  <a:lnTo>
                    <a:pt x="366627" y="334272"/>
                  </a:lnTo>
                  <a:lnTo>
                    <a:pt x="391124" y="296085"/>
                  </a:lnTo>
                  <a:lnTo>
                    <a:pt x="406518" y="253039"/>
                  </a:lnTo>
                  <a:lnTo>
                    <a:pt x="411358" y="206895"/>
                  </a:lnTo>
                  <a:lnTo>
                    <a:pt x="411353" y="205955"/>
                  </a:lnTo>
                  <a:lnTo>
                    <a:pt x="406826" y="160119"/>
                  </a:lnTo>
                  <a:lnTo>
                    <a:pt x="391778" y="117115"/>
                  </a:lnTo>
                  <a:lnTo>
                    <a:pt x="367622" y="78817"/>
                  </a:lnTo>
                  <a:lnTo>
                    <a:pt x="335717" y="46591"/>
                  </a:lnTo>
                  <a:lnTo>
                    <a:pt x="326288" y="40487"/>
                  </a:lnTo>
                  <a:close/>
                </a:path>
              </a:pathLst>
            </a:custGeom>
            <a:solidFill>
              <a:srgbClr val="F58220"/>
            </a:solidFill>
          </p:spPr>
          <p:txBody>
            <a:bodyPr wrap="square" lIns="0" tIns="0" rIns="0" bIns="0" rtlCol="0"/>
            <a:lstStyle/>
            <a:p>
              <a:endParaRPr dirty="0"/>
            </a:p>
          </p:txBody>
        </p:sp>
      </p:grpSp>
      <p:sp>
        <p:nvSpPr>
          <p:cNvPr id="31" name="object 31"/>
          <p:cNvSpPr/>
          <p:nvPr/>
        </p:nvSpPr>
        <p:spPr>
          <a:xfrm>
            <a:off x="6096599" y="1705053"/>
            <a:ext cx="0" cy="4264025"/>
          </a:xfrm>
          <a:custGeom>
            <a:avLst/>
            <a:gdLst/>
            <a:ahLst/>
            <a:cxnLst/>
            <a:rect l="l" t="t" r="r" b="b"/>
            <a:pathLst>
              <a:path h="4264025">
                <a:moveTo>
                  <a:pt x="0" y="0"/>
                </a:moveTo>
                <a:lnTo>
                  <a:pt x="0" y="4263948"/>
                </a:lnTo>
              </a:path>
            </a:pathLst>
          </a:custGeom>
          <a:ln w="12700">
            <a:solidFill>
              <a:srgbClr val="939598"/>
            </a:solidFill>
          </a:ln>
        </p:spPr>
        <p:txBody>
          <a:bodyPr wrap="square" lIns="0" tIns="0" rIns="0" bIns="0" rtlCol="0"/>
          <a:lstStyle/>
          <a:p>
            <a:endParaRPr dirty="0"/>
          </a:p>
        </p:txBody>
      </p:sp>
      <p:sp>
        <p:nvSpPr>
          <p:cNvPr id="32" name="object 32"/>
          <p:cNvSpPr/>
          <p:nvPr/>
        </p:nvSpPr>
        <p:spPr>
          <a:xfrm>
            <a:off x="999947" y="3830677"/>
            <a:ext cx="10252710" cy="0"/>
          </a:xfrm>
          <a:custGeom>
            <a:avLst/>
            <a:gdLst/>
            <a:ahLst/>
            <a:cxnLst/>
            <a:rect l="l" t="t" r="r" b="b"/>
            <a:pathLst>
              <a:path w="10252710">
                <a:moveTo>
                  <a:pt x="10252252" y="0"/>
                </a:moveTo>
                <a:lnTo>
                  <a:pt x="0" y="0"/>
                </a:lnTo>
              </a:path>
            </a:pathLst>
          </a:custGeom>
          <a:ln w="12700">
            <a:solidFill>
              <a:srgbClr val="939598"/>
            </a:solidFill>
          </a:ln>
        </p:spPr>
        <p:txBody>
          <a:bodyPr wrap="square" lIns="0" tIns="0" rIns="0" bIns="0" rtlCol="0"/>
          <a:lstStyle/>
          <a:p>
            <a:endParaRPr dirty="0"/>
          </a:p>
        </p:txBody>
      </p:sp>
      <p:sp>
        <p:nvSpPr>
          <p:cNvPr id="37" name="Slide Number Placeholder 36"/>
          <p:cNvSpPr>
            <a:spLocks noGrp="1"/>
          </p:cNvSpPr>
          <p:nvPr>
            <p:ph type="sldNum" sz="quarter" idx="7"/>
          </p:nvPr>
        </p:nvSpPr>
        <p:spPr/>
        <p:txBody>
          <a:bodyPr/>
          <a:lstStyle/>
          <a:p>
            <a:fld id="{B6F15528-21DE-4FAA-801E-634DDDAF4B2B}"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Progress report on the implementation of the PC recommendations</a:t>
            </a:r>
          </a:p>
        </p:txBody>
      </p:sp>
      <p:sp>
        <p:nvSpPr>
          <p:cNvPr id="3" name="TextBox 2"/>
          <p:cNvSpPr txBox="1"/>
          <p:nvPr/>
        </p:nvSpPr>
        <p:spPr>
          <a:xfrm>
            <a:off x="269874" y="762000"/>
            <a:ext cx="11658600" cy="5986254"/>
          </a:xfrm>
          <a:prstGeom prst="rect">
            <a:avLst/>
          </a:prstGeom>
          <a:noFill/>
        </p:spPr>
        <p:txBody>
          <a:bodyPr wrap="square" rtlCol="0">
            <a:spAutoFit/>
          </a:bodyPr>
          <a:lstStyle/>
          <a:p>
            <a:pPr marL="342900" indent="-342900">
              <a:buFont typeface="+mj-lt"/>
              <a:buAutoNum type="arabicPeriod"/>
            </a:pPr>
            <a:r>
              <a:rPr lang="en-US" b="1" dirty="0">
                <a:latin typeface="Arial" panose="020B0604020202020204" pitchFamily="34" charset="0"/>
                <a:ea typeface="Calibri" panose="020F0502020204030204" pitchFamily="34" charset="0"/>
              </a:rPr>
              <a:t>DPME and DCOGTA  brief the Committee on the piloted District Development Model (DDM) and lessons learned</a:t>
            </a:r>
          </a:p>
          <a:p>
            <a:pPr marL="742950" lvl="1" indent="-285750">
              <a:buFont typeface="Wingdings" panose="05000000000000000000" pitchFamily="2" charset="2"/>
              <a:buChar char="§"/>
            </a:pPr>
            <a:endParaRPr lang="en-US" dirty="0">
              <a:solidFill>
                <a:srgbClr val="C00000"/>
              </a:solidFill>
              <a:latin typeface="Arial" panose="020B0604020202020204" pitchFamily="34" charset="0"/>
              <a:ea typeface="Calibri" panose="020F0502020204030204" pitchFamily="34" charset="0"/>
            </a:endParaRPr>
          </a:p>
          <a:p>
            <a:pPr marL="742950" lvl="1" indent="-285750">
              <a:buFont typeface="Wingdings" panose="05000000000000000000" pitchFamily="2" charset="2"/>
              <a:buChar char="§"/>
            </a:pPr>
            <a:r>
              <a:rPr lang="en-US" dirty="0">
                <a:latin typeface="Arial" panose="020B0604020202020204" pitchFamily="34" charset="0"/>
                <a:ea typeface="Calibri" panose="020F0502020204030204" pitchFamily="34" charset="0"/>
              </a:rPr>
              <a:t>A briefing to the PC on the implementation of the DDM by DPME and DCOGTA was done on the 4/11/2020. The Department has been working closely with DCOGTA in the piloted districts. Due to COVID 19 onsite monitoring was limited due to lockdown restrictions. Online engagements were held with the Offices of the Premier and provincial and district officials on progress in the implementation of the DDM. Valuable insights were gained. However due to the prioritising of the monitoring of the COVID 19 response the indicator was changed in the Annexure to the Revised DPME Annual Performance Plan 2020/21 to the number of monitoring reports on the implementation COVID 19 response through the district development model. A detailed roll out plan of the DDM (with targets and timeframes) must be requested from DCOGTA to set the basis of a comprehensive monitoring and evaluation framework and plan. </a:t>
            </a:r>
          </a:p>
          <a:p>
            <a:pPr lvl="1"/>
            <a:endParaRPr lang="en-US" dirty="0">
              <a:latin typeface="Arial" panose="020B0604020202020204" pitchFamily="34" charset="0"/>
              <a:ea typeface="Calibri" panose="020F0502020204030204" pitchFamily="34" charset="0"/>
            </a:endParaRPr>
          </a:p>
          <a:p>
            <a:pPr marL="342900" indent="-342900">
              <a:buFont typeface="+mj-lt"/>
              <a:buAutoNum type="arabicPeriod" startAt="2"/>
            </a:pPr>
            <a:r>
              <a:rPr lang="en-US" b="1" dirty="0">
                <a:latin typeface="Arial" panose="020B0604020202020204" pitchFamily="34" charset="0"/>
                <a:ea typeface="Calibri" panose="020F0502020204030204" pitchFamily="34" charset="0"/>
              </a:rPr>
              <a:t>Develop the Integrated Planning Framework Bill intended to ensure integration, coordination and coherence of government planning and alignment of resources. Both departments should account to the Committee by November 2020</a:t>
            </a:r>
          </a:p>
          <a:p>
            <a:pPr marL="800100" lvl="1" indent="-342900">
              <a:spcAft>
                <a:spcPts val="600"/>
              </a:spcAft>
              <a:buFont typeface="Wingdings" panose="05000000000000000000" pitchFamily="2" charset="2"/>
              <a:buChar char="§"/>
            </a:pPr>
            <a:r>
              <a:rPr lang="en-ZA" dirty="0">
                <a:latin typeface="Arial" panose="020B0604020202020204" pitchFamily="34" charset="0"/>
                <a:ea typeface="Calibri" panose="020F0502020204030204" pitchFamily="34" charset="0"/>
              </a:rPr>
              <a:t>Work on updating the draft Bill had initially stalled due to the impact of COVID-19 and the budget cuts that resulted from the Budget reprioritisation; </a:t>
            </a:r>
          </a:p>
          <a:p>
            <a:pPr marL="800100" lvl="1" indent="-342900">
              <a:spcAft>
                <a:spcPts val="600"/>
              </a:spcAft>
              <a:buFont typeface="Wingdings" panose="05000000000000000000" pitchFamily="2" charset="2"/>
              <a:buChar char="§"/>
            </a:pPr>
            <a:r>
              <a:rPr lang="en-ZA" dirty="0">
                <a:latin typeface="Arial" panose="020B0604020202020204" pitchFamily="34" charset="0"/>
                <a:ea typeface="Calibri" panose="020F0502020204030204" pitchFamily="34" charset="0"/>
              </a:rPr>
              <a:t>DPME gained legal assistance from the Department of Trade, Industry and Competition towards the legal review and updating;</a:t>
            </a:r>
            <a:endParaRPr lang="en-US" sz="2000" dirty="0"/>
          </a:p>
        </p:txBody>
      </p:sp>
      <p:sp>
        <p:nvSpPr>
          <p:cNvPr id="4" name="Slide Number Placeholder 3"/>
          <p:cNvSpPr>
            <a:spLocks noGrp="1"/>
          </p:cNvSpPr>
          <p:nvPr>
            <p:ph type="sldNum" sz="quarter" idx="7"/>
          </p:nvPr>
        </p:nvSpPr>
        <p:spPr/>
        <p:txBody>
          <a:bodyPr/>
          <a:lstStyle/>
          <a:p>
            <a:fld id="{B6F15528-21DE-4FAA-801E-634DDDAF4B2B}" type="slidenum">
              <a:rPr lang="en-US" smtClean="0"/>
              <a:t>50</a:t>
            </a:fld>
            <a:endParaRPr lang="en-US" dirty="0"/>
          </a:p>
        </p:txBody>
      </p:sp>
    </p:spTree>
    <p:extLst>
      <p:ext uri="{BB962C8B-B14F-4D97-AF65-F5344CB8AC3E}">
        <p14:creationId xmlns:p14="http://schemas.microsoft.com/office/powerpoint/2010/main" val="1960522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Progress report on the implementation of the PC recommendations</a:t>
            </a:r>
          </a:p>
        </p:txBody>
      </p:sp>
      <p:sp>
        <p:nvSpPr>
          <p:cNvPr id="3" name="TextBox 2"/>
          <p:cNvSpPr txBox="1"/>
          <p:nvPr/>
        </p:nvSpPr>
        <p:spPr>
          <a:xfrm>
            <a:off x="269874" y="762000"/>
            <a:ext cx="11658600" cy="5032147"/>
          </a:xfrm>
          <a:prstGeom prst="rect">
            <a:avLst/>
          </a:prstGeom>
          <a:noFill/>
        </p:spPr>
        <p:txBody>
          <a:bodyPr wrap="square" rtlCol="0">
            <a:spAutoFit/>
          </a:bodyPr>
          <a:lstStyle/>
          <a:p>
            <a:pPr lvl="1">
              <a:spcAft>
                <a:spcPts val="600"/>
              </a:spcAft>
            </a:pPr>
            <a:endParaRPr lang="en-ZA" sz="1600" dirty="0">
              <a:solidFill>
                <a:prstClr val="black"/>
              </a:solidFill>
              <a:latin typeface="Arial" panose="020B0604020202020204" pitchFamily="34" charset="0"/>
              <a:ea typeface="Calibri" panose="020F0502020204030204" pitchFamily="34" charset="0"/>
            </a:endParaRPr>
          </a:p>
          <a:p>
            <a:pPr lvl="1">
              <a:spcAft>
                <a:spcPts val="600"/>
              </a:spcAft>
            </a:pPr>
            <a:endParaRPr lang="en-ZA" dirty="0">
              <a:solidFill>
                <a:prstClr val="black"/>
              </a:solidFill>
              <a:latin typeface="Arial" panose="020B0604020202020204" pitchFamily="34" charset="0"/>
              <a:ea typeface="Calibri" panose="020F0502020204030204" pitchFamily="34" charset="0"/>
            </a:endParaRPr>
          </a:p>
          <a:p>
            <a:pPr marL="800100" lvl="1" indent="-342900">
              <a:spcAft>
                <a:spcPts val="600"/>
              </a:spcAft>
              <a:buFont typeface="Wingdings" panose="05000000000000000000" pitchFamily="2" charset="2"/>
              <a:buChar char="§"/>
            </a:pPr>
            <a:r>
              <a:rPr lang="en-ZA" dirty="0">
                <a:solidFill>
                  <a:prstClr val="black"/>
                </a:solidFill>
                <a:latin typeface="Arial" panose="020B0604020202020204" pitchFamily="34" charset="0"/>
                <a:ea typeface="Calibri" panose="020F0502020204030204" pitchFamily="34" charset="0"/>
              </a:rPr>
              <a:t>DPME is establishing an interdepartmental technical committee to ensure alignment with key stakeholders, which include:</a:t>
            </a:r>
          </a:p>
          <a:p>
            <a:pPr marL="800100" lvl="2" indent="-342900">
              <a:spcAft>
                <a:spcPts val="600"/>
              </a:spcAft>
              <a:buFont typeface="Wingdings" panose="05000000000000000000" pitchFamily="2" charset="2"/>
              <a:buChar char="§"/>
            </a:pPr>
            <a:r>
              <a:rPr lang="en-ZA" dirty="0">
                <a:solidFill>
                  <a:prstClr val="black"/>
                </a:solidFill>
                <a:latin typeface="Arial" panose="020B0604020202020204" pitchFamily="34" charset="0"/>
                <a:ea typeface="Calibri" panose="020F0502020204030204" pitchFamily="34" charset="0"/>
              </a:rPr>
              <a:t>Department of Cooperative Governance, Department of Agriculture, Land Reform &amp; Rural Development, National Treasury, Human Settlements and the South African Local Government Association.</a:t>
            </a:r>
          </a:p>
          <a:p>
            <a:pPr marL="800100" lvl="1" indent="-342900">
              <a:spcAft>
                <a:spcPts val="600"/>
              </a:spcAft>
              <a:buFont typeface="Wingdings" panose="05000000000000000000" pitchFamily="2" charset="2"/>
              <a:buChar char="§"/>
            </a:pPr>
            <a:r>
              <a:rPr lang="en-ZA" dirty="0">
                <a:solidFill>
                  <a:prstClr val="black"/>
                </a:solidFill>
                <a:latin typeface="Arial" panose="020B0604020202020204" pitchFamily="34" charset="0"/>
                <a:ea typeface="Calibri" panose="020F0502020204030204" pitchFamily="34" charset="0"/>
              </a:rPr>
              <a:t>The technical committee with seek to align key functions and will run in parallel to the legal review process and will produce an analysis report for incorporation into the Bill; </a:t>
            </a:r>
          </a:p>
          <a:p>
            <a:pPr marL="800100" lvl="1" indent="-342900">
              <a:spcAft>
                <a:spcPts val="600"/>
              </a:spcAft>
              <a:buFont typeface="Wingdings" panose="05000000000000000000" pitchFamily="2" charset="2"/>
              <a:buChar char="§"/>
            </a:pPr>
            <a:r>
              <a:rPr lang="en-US" dirty="0">
                <a:solidFill>
                  <a:prstClr val="black"/>
                </a:solidFill>
                <a:latin typeface="Arial" panose="020B0604020202020204" pitchFamily="34" charset="0"/>
                <a:ea typeface="Calibri" panose="020F0502020204030204" pitchFamily="34" charset="0"/>
              </a:rPr>
              <a:t>The updated Bill will follow the stipulated process which includes the conducting of a Socio Economic Impact Assessment and submission to the Office of the State Law Advisor;</a:t>
            </a:r>
          </a:p>
          <a:p>
            <a:pPr marL="800100" lvl="1" indent="-342900">
              <a:spcAft>
                <a:spcPts val="600"/>
              </a:spcAft>
              <a:buFont typeface="Wingdings" panose="05000000000000000000" pitchFamily="2" charset="2"/>
              <a:buChar char="§"/>
            </a:pPr>
            <a:r>
              <a:rPr lang="en-US" dirty="0">
                <a:solidFill>
                  <a:prstClr val="black"/>
                </a:solidFill>
                <a:latin typeface="Arial" panose="020B0604020202020204" pitchFamily="34" charset="0"/>
                <a:ea typeface="Calibri" panose="020F0502020204030204" pitchFamily="34" charset="0"/>
              </a:rPr>
              <a:t>The updated Bill will be available for public comment in the next financial year.</a:t>
            </a:r>
            <a:endParaRPr lang="en-ZA" dirty="0">
              <a:solidFill>
                <a:prstClr val="black"/>
              </a:solidFill>
              <a:latin typeface="Arial" panose="020B0604020202020204" pitchFamily="34" charset="0"/>
              <a:ea typeface="Calibri" panose="020F0502020204030204" pitchFamily="34" charset="0"/>
            </a:endParaRPr>
          </a:p>
          <a:p>
            <a:pPr lvl="1"/>
            <a:endParaRPr lang="en-US" dirty="0">
              <a:solidFill>
                <a:prstClr val="black"/>
              </a:solidFill>
              <a:latin typeface="Arial" panose="020B0604020202020204" pitchFamily="34" charset="0"/>
              <a:ea typeface="Calibri" panose="020F0502020204030204" pitchFamily="34" charset="0"/>
            </a:endParaRPr>
          </a:p>
          <a:p>
            <a:pPr marL="342900" lvl="0" indent="-342900">
              <a:buFont typeface="+mj-lt"/>
              <a:buAutoNum type="arabicPeriod" startAt="2"/>
            </a:pPr>
            <a:endParaRPr lang="en-US" dirty="0">
              <a:solidFill>
                <a:prstClr val="black"/>
              </a:solidFill>
              <a:latin typeface="Arial" panose="020B0604020202020204" pitchFamily="34" charset="0"/>
              <a:ea typeface="Calibri" panose="020F0502020204030204" pitchFamily="34" charset="0"/>
            </a:endParaRPr>
          </a:p>
          <a:p>
            <a:pPr marL="342900" lvl="0" indent="-342900">
              <a:buFont typeface="+mj-lt"/>
              <a:buAutoNum type="arabicPeriod" startAt="2"/>
            </a:pPr>
            <a:endParaRPr lang="en-US" dirty="0">
              <a:solidFill>
                <a:prstClr val="black"/>
              </a:solidFill>
              <a:latin typeface="Arial" panose="020B0604020202020204" pitchFamily="34" charset="0"/>
              <a:ea typeface="Calibri" panose="020F0502020204030204" pitchFamily="34" charset="0"/>
            </a:endParaRPr>
          </a:p>
          <a:p>
            <a:pPr lvl="0"/>
            <a:r>
              <a:rPr lang="en-US" dirty="0">
                <a:solidFill>
                  <a:prstClr val="black"/>
                </a:solidFill>
                <a:latin typeface="Arial" panose="020B0604020202020204" pitchFamily="34" charset="0"/>
                <a:ea typeface="Calibri" panose="020F0502020204030204" pitchFamily="34" charset="0"/>
              </a:rPr>
              <a:t>.</a:t>
            </a:r>
          </a:p>
          <a:p>
            <a:pPr lvl="0"/>
            <a:endParaRPr lang="en-US" dirty="0">
              <a:solidFill>
                <a:prstClr val="black"/>
              </a:solidFill>
            </a:endParaRPr>
          </a:p>
        </p:txBody>
      </p:sp>
      <p:sp>
        <p:nvSpPr>
          <p:cNvPr id="4" name="Slide Number Placeholder 3"/>
          <p:cNvSpPr>
            <a:spLocks noGrp="1"/>
          </p:cNvSpPr>
          <p:nvPr>
            <p:ph type="sldNum" sz="quarter" idx="7"/>
          </p:nvPr>
        </p:nvSpPr>
        <p:spPr/>
        <p:txBody>
          <a:bodyPr/>
          <a:lstStyle/>
          <a:p>
            <a:fld id="{B6F15528-21DE-4FAA-801E-634DDDAF4B2B}" type="slidenum">
              <a:rPr lang="en-US" smtClean="0"/>
              <a:t>51</a:t>
            </a:fld>
            <a:endParaRPr lang="en-US" dirty="0"/>
          </a:p>
        </p:txBody>
      </p:sp>
    </p:spTree>
    <p:extLst>
      <p:ext uri="{BB962C8B-B14F-4D97-AF65-F5344CB8AC3E}">
        <p14:creationId xmlns:p14="http://schemas.microsoft.com/office/powerpoint/2010/main" val="4103417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Progress report on the implementation of the PC recommendations</a:t>
            </a:r>
          </a:p>
        </p:txBody>
      </p:sp>
      <p:sp>
        <p:nvSpPr>
          <p:cNvPr id="3" name="TextBox 2"/>
          <p:cNvSpPr txBox="1"/>
          <p:nvPr/>
        </p:nvSpPr>
        <p:spPr>
          <a:xfrm>
            <a:off x="269874" y="762000"/>
            <a:ext cx="11658600" cy="5663089"/>
          </a:xfrm>
          <a:prstGeom prst="rect">
            <a:avLst/>
          </a:prstGeom>
          <a:noFill/>
        </p:spPr>
        <p:txBody>
          <a:bodyPr wrap="square" rtlCol="0">
            <a:spAutoFit/>
          </a:bodyPr>
          <a:lstStyle/>
          <a:p>
            <a:pPr marL="342900" indent="-342900">
              <a:buFont typeface="+mj-lt"/>
              <a:buAutoNum type="arabicPeriod" startAt="3"/>
            </a:pPr>
            <a:r>
              <a:rPr lang="en-US" b="1" dirty="0">
                <a:latin typeface="Arial" panose="020B0604020202020204" pitchFamily="34" charset="0"/>
                <a:ea typeface="Calibri" panose="020F0502020204030204" pitchFamily="34" charset="0"/>
              </a:rPr>
              <a:t>DPME and </a:t>
            </a:r>
            <a:r>
              <a:rPr lang="en-US" b="1" dirty="0">
                <a:latin typeface="Arial" panose="020B0604020202020204" pitchFamily="34" charset="0"/>
                <a:cs typeface="Arial" panose="020B0604020202020204" pitchFamily="34" charset="0"/>
              </a:rPr>
              <a:t>DALRRD</a:t>
            </a:r>
            <a:r>
              <a:rPr lang="en-US" b="1" dirty="0">
                <a:latin typeface="Arial" panose="020B0604020202020204" pitchFamily="34" charset="0"/>
                <a:ea typeface="Calibri" panose="020F0502020204030204" pitchFamily="34" charset="0"/>
              </a:rPr>
              <a:t> engage on the location of the National Spatial Development Framework to ensure integration and better coordination planning.</a:t>
            </a:r>
          </a:p>
          <a:p>
            <a:endParaRPr lang="en-US" dirty="0">
              <a:latin typeface="Arial" panose="020B0604020202020204" pitchFamily="34" charset="0"/>
              <a:ea typeface="Calibri" panose="020F0502020204030204" pitchFamily="34" charset="0"/>
            </a:endParaRPr>
          </a:p>
          <a:p>
            <a:pPr marL="342900" indent="-34290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The responsibility for the National Spatial Development Framework (NSDF) resides with the Department of Agriculture, Land Reform and Rural Development (DALRRD) who is the custodian of the Spatial Planning and Land Use Management Act;</a:t>
            </a:r>
          </a:p>
          <a:p>
            <a:pPr marL="342900" indent="-34290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DPME continues to engage with DALRRD on the functions around the NSDF and invited DALRRD to share its insights at our Departmental Strategic Planning Session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October);</a:t>
            </a:r>
          </a:p>
          <a:p>
            <a:pPr marL="342900" indent="-34290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Based on insights gained, DG:DPME has requested a trilateral meeting with DG: DALRRD and the DG: Cooperative Governance to resolve issues around re-assignment of functions </a:t>
            </a:r>
            <a:r>
              <a:rPr lang="en-US" dirty="0">
                <a:latin typeface="Arial" panose="020B0604020202020204" pitchFamily="34" charset="0"/>
                <a:cs typeface="Arial" panose="020B0604020202020204" pitchFamily="34" charset="0"/>
                <a:sym typeface="Wingdings" panose="05000000000000000000" pitchFamily="2" charset="2"/>
              </a:rPr>
              <a:t> this is scheduled for the month of November;</a:t>
            </a:r>
          </a:p>
          <a:p>
            <a:pPr marL="342900" indent="-34290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sym typeface="Wingdings" panose="05000000000000000000" pitchFamily="2" charset="2"/>
              </a:rPr>
              <a:t>DPME continues to collaborate with DALRRD to facilitate the implementation of the NSDF.</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DPME and DALRRD have been engaging on the matter of the NSDF Implementation;</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It was noted that the NSDF is still to be approved by Cabinet;</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Challenges regarding procurement and COVID-19 have delayed procurement of the service provider for the implementation charters;</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It was agreed to conduct two stakeholder engagements (public and external) on the NSDF implementation and a NSDF Implementation Colloquium by 31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March 2021;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DPME is supporting the DALRRD in developing the NSDF Implementation Charters.</a:t>
            </a:r>
          </a:p>
        </p:txBody>
      </p:sp>
      <p:sp>
        <p:nvSpPr>
          <p:cNvPr id="4" name="Slide Number Placeholder 3"/>
          <p:cNvSpPr>
            <a:spLocks noGrp="1"/>
          </p:cNvSpPr>
          <p:nvPr>
            <p:ph type="sldNum" sz="quarter" idx="7"/>
          </p:nvPr>
        </p:nvSpPr>
        <p:spPr/>
        <p:txBody>
          <a:bodyPr/>
          <a:lstStyle/>
          <a:p>
            <a:fld id="{B6F15528-21DE-4FAA-801E-634DDDAF4B2B}" type="slidenum">
              <a:rPr lang="en-US" smtClean="0"/>
              <a:t>52</a:t>
            </a:fld>
            <a:endParaRPr lang="en-US" dirty="0"/>
          </a:p>
        </p:txBody>
      </p:sp>
    </p:spTree>
    <p:extLst>
      <p:ext uri="{BB962C8B-B14F-4D97-AF65-F5344CB8AC3E}">
        <p14:creationId xmlns:p14="http://schemas.microsoft.com/office/powerpoint/2010/main" val="5645270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Progress report on the implementation of the PC recommendations</a:t>
            </a:r>
          </a:p>
        </p:txBody>
      </p:sp>
      <p:sp>
        <p:nvSpPr>
          <p:cNvPr id="3" name="TextBox 2"/>
          <p:cNvSpPr txBox="1"/>
          <p:nvPr/>
        </p:nvSpPr>
        <p:spPr>
          <a:xfrm>
            <a:off x="269874" y="762000"/>
            <a:ext cx="11658600" cy="6309420"/>
          </a:xfrm>
          <a:prstGeom prst="rect">
            <a:avLst/>
          </a:prstGeom>
          <a:noFill/>
        </p:spPr>
        <p:txBody>
          <a:bodyPr wrap="square" rtlCol="0">
            <a:spAutoFit/>
          </a:bodyPr>
          <a:lstStyle/>
          <a:p>
            <a:pPr marL="342900" indent="-342900">
              <a:buFont typeface="+mj-lt"/>
              <a:buAutoNum type="arabicPeriod" startAt="4"/>
            </a:pPr>
            <a:r>
              <a:rPr lang="en-US" b="1" dirty="0">
                <a:latin typeface="Arial" panose="020B0604020202020204" pitchFamily="34" charset="0"/>
                <a:ea typeface="Calibri" panose="020F0502020204030204" pitchFamily="34" charset="0"/>
              </a:rPr>
              <a:t>DPME explain the suspension of the signing of Performance Agreements between the Ministers and the President</a:t>
            </a:r>
          </a:p>
          <a:p>
            <a:endParaRPr lang="en-ZA" dirty="0"/>
          </a:p>
          <a:p>
            <a:pPr lvl="1"/>
            <a:r>
              <a:rPr lang="en-ZA" sz="1900" dirty="0">
                <a:latin typeface="Arial" panose="020B0604020202020204" pitchFamily="34" charset="0"/>
                <a:cs typeface="Arial" panose="020B0604020202020204" pitchFamily="34" charset="0"/>
              </a:rPr>
              <a:t>The signing of the Performance Agreements between the President and Ministers was put on hold on the eve of the signing ceremony which was scheduled for March 2020 due to Level 5 Covid-19 lockdown. All the efforts of government were then focused on containing the spread of Covid-19 and its negative impact with the purpose of saving lives of peoples of South Africa. The process  has been reinstated and all Ministerial Performance Agreement updated adding Covid-19 and resourcing reprioritisations. </a:t>
            </a:r>
            <a:r>
              <a:rPr lang="en-ZA" sz="1900" b="1" dirty="0">
                <a:latin typeface="Arial" panose="020B0604020202020204" pitchFamily="34" charset="0"/>
                <a:cs typeface="Arial" panose="020B0604020202020204" pitchFamily="34" charset="0"/>
              </a:rPr>
              <a:t>Thus, all  Ministerial Performance Agreements (MPAs) have been signed with the President.</a:t>
            </a:r>
          </a:p>
          <a:p>
            <a:pPr lvl="1"/>
            <a:endParaRPr lang="en-US" sz="1900" b="1" dirty="0">
              <a:latin typeface="Arial" panose="020B0604020202020204" pitchFamily="34" charset="0"/>
              <a:cs typeface="Arial" panose="020B0604020202020204" pitchFamily="34" charset="0"/>
            </a:endParaRPr>
          </a:p>
          <a:p>
            <a:pPr marL="342900" indent="-342900">
              <a:buFont typeface="+mj-lt"/>
              <a:buAutoNum type="arabicPeriod" startAt="5"/>
            </a:pPr>
            <a:r>
              <a:rPr lang="en-US" b="1" dirty="0">
                <a:latin typeface="Arial" panose="020B0604020202020204" pitchFamily="34" charset="0"/>
                <a:ea typeface="Calibri" panose="020F0502020204030204" pitchFamily="34" charset="0"/>
              </a:rPr>
              <a:t>DPME and Brand SA be diligent in observing compliance issues raised by the Auditor-General.</a:t>
            </a:r>
          </a:p>
          <a:p>
            <a:endParaRPr lang="en-ZA" dirty="0"/>
          </a:p>
          <a:p>
            <a:pPr marL="800100" lvl="1" indent="-342900">
              <a:buFont typeface="Wingdings" panose="05000000000000000000" pitchFamily="2" charset="2"/>
              <a:buChar char="§"/>
            </a:pPr>
            <a:r>
              <a:rPr lang="en-US" dirty="0">
                <a:latin typeface="Arial" panose="020B0604020202020204" pitchFamily="34" charset="0"/>
                <a:ea typeface="Calibri" panose="020F0502020204030204" pitchFamily="34" charset="0"/>
              </a:rPr>
              <a:t>DPME has addressed all issues raised by the AGSA and obtained clean audit opinion with no findings</a:t>
            </a:r>
          </a:p>
          <a:p>
            <a:pPr marL="342900" indent="-342900">
              <a:buFont typeface="+mj-lt"/>
              <a:buAutoNum type="arabicPeriod" startAt="5"/>
            </a:pPr>
            <a:endParaRPr lang="en-US" b="1" dirty="0">
              <a:latin typeface="Arial" panose="020B0604020202020204" pitchFamily="34" charset="0"/>
              <a:ea typeface="Calibri" panose="020F0502020204030204" pitchFamily="34" charset="0"/>
            </a:endParaRPr>
          </a:p>
          <a:p>
            <a:pPr marL="342900" lvl="1" indent="-342900">
              <a:buFont typeface="+mj-lt"/>
              <a:buAutoNum type="arabicPeriod" startAt="6"/>
            </a:pPr>
            <a:r>
              <a:rPr lang="en-US" b="1" dirty="0">
                <a:latin typeface="Arial" panose="020B0604020202020204" pitchFamily="34" charset="0"/>
                <a:ea typeface="Calibri" panose="020F0502020204030204" pitchFamily="34" charset="0"/>
              </a:rPr>
              <a:t>DPME conduct an evaluation on Unemployment Insurance Fund (UIF) to determine the extent to which it brought relief to people who could not get paid due to the lockdown of business activities.</a:t>
            </a:r>
          </a:p>
          <a:p>
            <a:pPr marL="342900" indent="-342900">
              <a:buFont typeface="+mj-lt"/>
              <a:buAutoNum type="arabicPeriod" startAt="6"/>
            </a:pPr>
            <a:endParaRPr lang="en-US" b="1" dirty="0">
              <a:latin typeface="Arial" panose="020B0604020202020204" pitchFamily="34" charset="0"/>
              <a:ea typeface="Calibri" panose="020F0502020204030204" pitchFamily="34" charset="0"/>
            </a:endParaRPr>
          </a:p>
          <a:p>
            <a:pPr marL="742950" lvl="1" indent="-285750">
              <a:buFont typeface="Wingdings" panose="05000000000000000000" pitchFamily="2" charset="2"/>
              <a:buChar char="§"/>
            </a:pPr>
            <a:r>
              <a:rPr lang="en-US" dirty="0">
                <a:latin typeface="Arial" panose="020B0604020202020204" pitchFamily="34" charset="0"/>
                <a:ea typeface="Calibri" panose="020F0502020204030204" pitchFamily="34" charset="0"/>
              </a:rPr>
              <a:t>The DPME is in the process of conducting an assessment on the effect of the COVID relieve measures introduced which include the Temporary Employers/Employee Relief Scheme (TERS)</a:t>
            </a:r>
          </a:p>
          <a:p>
            <a:pPr marL="342900" indent="-342900">
              <a:buFont typeface="+mj-lt"/>
              <a:buAutoNum type="arabicPeriod" startAt="4"/>
            </a:pPr>
            <a:endParaRPr lang="en-US" dirty="0">
              <a:latin typeface="Arial" panose="020B060402020202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7"/>
          </p:nvPr>
        </p:nvSpPr>
        <p:spPr/>
        <p:txBody>
          <a:bodyPr/>
          <a:lstStyle/>
          <a:p>
            <a:fld id="{B6F15528-21DE-4FAA-801E-634DDDAF4B2B}" type="slidenum">
              <a:rPr lang="en-US" smtClean="0"/>
              <a:t>53</a:t>
            </a:fld>
            <a:endParaRPr lang="en-US" dirty="0"/>
          </a:p>
        </p:txBody>
      </p:sp>
    </p:spTree>
    <p:extLst>
      <p:ext uri="{BB962C8B-B14F-4D97-AF65-F5344CB8AC3E}">
        <p14:creationId xmlns:p14="http://schemas.microsoft.com/office/powerpoint/2010/main" val="2600375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658600" cy="769441"/>
          </a:xfrm>
        </p:spPr>
        <p:txBody>
          <a:bodyPr/>
          <a:lstStyle/>
          <a:p>
            <a:r>
              <a:rPr lang="en-US" dirty="0"/>
              <a:t>Survey on the impact of COVID- 19 on the Municipalities and Monitoring Reports on Covid-19 </a:t>
            </a:r>
          </a:p>
        </p:txBody>
      </p:sp>
      <p:sp>
        <p:nvSpPr>
          <p:cNvPr id="3" name="Text Placeholder 2"/>
          <p:cNvSpPr>
            <a:spLocks noGrp="1"/>
          </p:cNvSpPr>
          <p:nvPr>
            <p:ph type="body" idx="1"/>
          </p:nvPr>
        </p:nvSpPr>
        <p:spPr>
          <a:xfrm>
            <a:off x="457200" y="1066800"/>
            <a:ext cx="11277600" cy="3600986"/>
          </a:xfrm>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DPME has conducted a survey on the impact of covid-19 to Municipalities in June 2020 over a period of three weeks.</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 survey focused on the following five categories of issues: </a:t>
            </a:r>
          </a:p>
          <a:p>
            <a:pPr marL="800100" lvl="1" indent="-342900">
              <a:buFont typeface="+mj-lt"/>
              <a:buAutoNum type="arabicPeriod"/>
            </a:pPr>
            <a:r>
              <a:rPr lang="en-US" dirty="0">
                <a:latin typeface="Arial" panose="020B0604020202020204" pitchFamily="34" charset="0"/>
                <a:cs typeface="Arial" panose="020B0604020202020204" pitchFamily="34" charset="0"/>
              </a:rPr>
              <a:t>Impact on Revenue</a:t>
            </a:r>
          </a:p>
          <a:p>
            <a:pPr marL="800100" lvl="1" indent="-342900">
              <a:buFont typeface="+mj-lt"/>
              <a:buAutoNum type="arabicPeriod"/>
            </a:pPr>
            <a:r>
              <a:rPr lang="en-US" dirty="0">
                <a:latin typeface="Arial" panose="020B0604020202020204" pitchFamily="34" charset="0"/>
                <a:cs typeface="Arial" panose="020B0604020202020204" pitchFamily="34" charset="0"/>
              </a:rPr>
              <a:t>Impact on mobilizing resources for expanded services due to Covid-19</a:t>
            </a:r>
          </a:p>
          <a:p>
            <a:pPr marL="800100" lvl="1" indent="-342900">
              <a:buFont typeface="+mj-lt"/>
              <a:buAutoNum type="arabicPeriod"/>
            </a:pPr>
            <a:r>
              <a:rPr lang="en-US" dirty="0">
                <a:latin typeface="Arial" panose="020B0604020202020204" pitchFamily="34" charset="0"/>
                <a:cs typeface="Arial" panose="020B0604020202020204" pitchFamily="34" charset="0"/>
              </a:rPr>
              <a:t>Impact on Expenditure</a:t>
            </a:r>
          </a:p>
          <a:p>
            <a:pPr marL="800100" lvl="1" indent="-342900">
              <a:buFont typeface="+mj-lt"/>
              <a:buAutoNum type="arabicPeriod"/>
            </a:pPr>
            <a:r>
              <a:rPr lang="en-US" dirty="0">
                <a:latin typeface="Arial" panose="020B0604020202020204" pitchFamily="34" charset="0"/>
                <a:cs typeface="Arial" panose="020B0604020202020204" pitchFamily="34" charset="0"/>
              </a:rPr>
              <a:t>Impact on Service Delivery</a:t>
            </a:r>
          </a:p>
          <a:p>
            <a:pPr marL="800100" lvl="1" indent="-342900">
              <a:buFont typeface="+mj-lt"/>
              <a:buAutoNum type="arabicPeriod"/>
            </a:pPr>
            <a:r>
              <a:rPr lang="en-US" dirty="0">
                <a:latin typeface="Arial" panose="020B0604020202020204" pitchFamily="34" charset="0"/>
                <a:cs typeface="Arial" panose="020B0604020202020204" pitchFamily="34" charset="0"/>
              </a:rPr>
              <a:t>Impact on Staff</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 survey was run for three weeks</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7"/>
          </p:nvPr>
        </p:nvSpPr>
        <p:spPr/>
        <p:txBody>
          <a:bodyPr/>
          <a:lstStyle/>
          <a:p>
            <a:fld id="{B6F15528-21DE-4FAA-801E-634DDDAF4B2B}" type="slidenum">
              <a:rPr lang="en-US" smtClean="0"/>
              <a:t>54</a:t>
            </a:fld>
            <a:endParaRPr lang="en-US" dirty="0"/>
          </a:p>
        </p:txBody>
      </p:sp>
    </p:spTree>
    <p:extLst>
      <p:ext uri="{BB962C8B-B14F-4D97-AF65-F5344CB8AC3E}">
        <p14:creationId xmlns:p14="http://schemas.microsoft.com/office/powerpoint/2010/main" val="1570359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658600" cy="769441"/>
          </a:xfrm>
        </p:spPr>
        <p:txBody>
          <a:bodyPr/>
          <a:lstStyle/>
          <a:p>
            <a:r>
              <a:rPr lang="en-US" dirty="0"/>
              <a:t>Survey on the impact of COVID- 19 on the Municipalities and Monitoring Reports on Covid-19 </a:t>
            </a:r>
          </a:p>
        </p:txBody>
      </p:sp>
      <p:sp>
        <p:nvSpPr>
          <p:cNvPr id="3" name="Text Placeholder 2"/>
          <p:cNvSpPr>
            <a:spLocks noGrp="1"/>
          </p:cNvSpPr>
          <p:nvPr>
            <p:ph type="body" idx="1"/>
          </p:nvPr>
        </p:nvSpPr>
        <p:spPr>
          <a:xfrm>
            <a:off x="304800" y="914400"/>
            <a:ext cx="11887200" cy="276999"/>
          </a:xfrm>
        </p:spPr>
        <p:txBody>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 graph below depicts responses per province.</a:t>
            </a:r>
          </a:p>
        </p:txBody>
      </p:sp>
      <p:sp>
        <p:nvSpPr>
          <p:cNvPr id="4" name="Slide Number Placeholder 3"/>
          <p:cNvSpPr>
            <a:spLocks noGrp="1"/>
          </p:cNvSpPr>
          <p:nvPr>
            <p:ph type="sldNum" sz="quarter" idx="7"/>
          </p:nvPr>
        </p:nvSpPr>
        <p:spPr/>
        <p:txBody>
          <a:bodyPr/>
          <a:lstStyle/>
          <a:p>
            <a:fld id="{B6F15528-21DE-4FAA-801E-634DDDAF4B2B}" type="slidenum">
              <a:rPr lang="en-US" smtClean="0"/>
              <a:t>55</a:t>
            </a:fld>
            <a:endParaRPr lang="en-US" dirty="0"/>
          </a:p>
        </p:txBody>
      </p:sp>
      <p:pic>
        <p:nvPicPr>
          <p:cNvPr id="5" name="Picture 4"/>
          <p:cNvPicPr>
            <a:picLocks noChangeAspect="1"/>
          </p:cNvPicPr>
          <p:nvPr/>
        </p:nvPicPr>
        <p:blipFill>
          <a:blip r:embed="rId2"/>
          <a:stretch>
            <a:fillRect/>
          </a:stretch>
        </p:blipFill>
        <p:spPr>
          <a:xfrm>
            <a:off x="1828800" y="1613357"/>
            <a:ext cx="8229600" cy="4764583"/>
          </a:xfrm>
          <a:prstGeom prst="rect">
            <a:avLst/>
          </a:prstGeom>
        </p:spPr>
      </p:pic>
    </p:spTree>
    <p:extLst>
      <p:ext uri="{BB962C8B-B14F-4D97-AF65-F5344CB8AC3E}">
        <p14:creationId xmlns:p14="http://schemas.microsoft.com/office/powerpoint/2010/main" val="94104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Key Findings of the Survey</a:t>
            </a:r>
          </a:p>
        </p:txBody>
      </p:sp>
      <p:sp>
        <p:nvSpPr>
          <p:cNvPr id="3" name="Text Placeholder 2"/>
          <p:cNvSpPr>
            <a:spLocks noGrp="1"/>
          </p:cNvSpPr>
          <p:nvPr>
            <p:ph type="body" idx="1"/>
          </p:nvPr>
        </p:nvSpPr>
        <p:spPr>
          <a:xfrm>
            <a:off x="556248" y="990600"/>
            <a:ext cx="10568952" cy="3600986"/>
          </a:xfrm>
        </p:spPr>
        <p:txBody>
          <a:bodyPr/>
          <a:lstStyle/>
          <a:p>
            <a:pPr marL="342900" indent="-342900">
              <a:buFont typeface="+mj-lt"/>
              <a:buAutoNum type="arabicPeriod"/>
            </a:pPr>
            <a:r>
              <a:rPr lang="en-US" b="1" dirty="0">
                <a:latin typeface="Arial" panose="020B0604020202020204" pitchFamily="34" charset="0"/>
                <a:cs typeface="Arial" panose="020B0604020202020204" pitchFamily="34" charset="0"/>
              </a:rPr>
              <a:t>Impact on Revenue</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628650" lvl="1" indent="-263525" algn="just">
              <a:buFont typeface="Wingdings" panose="05000000000000000000" pitchFamily="2" charset="2"/>
              <a:buChar char="§"/>
            </a:pPr>
            <a:r>
              <a:rPr lang="en-US" dirty="0">
                <a:latin typeface="Arial" panose="020B0604020202020204" pitchFamily="34" charset="0"/>
                <a:cs typeface="Arial" panose="020B0604020202020204" pitchFamily="34" charset="0"/>
              </a:rPr>
              <a:t>78% not prepared for reduced revenue. Many municipalities already have strained cashflow; COVID-19 will exacerbate current circumstances and have a significant negative impact on municipal revenues.</a:t>
            </a:r>
          </a:p>
          <a:p>
            <a:pPr marL="628650" lvl="1" indent="-263525" algn="jus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628650" lvl="1" indent="-263525">
              <a:buFont typeface="Wingdings" panose="05000000000000000000" pitchFamily="2" charset="2"/>
              <a:buChar char="§"/>
            </a:pPr>
            <a:r>
              <a:rPr lang="en-US" dirty="0">
                <a:latin typeface="Arial" panose="020B0604020202020204" pitchFamily="34" charset="0"/>
                <a:cs typeface="Arial" panose="020B0604020202020204" pitchFamily="34" charset="0"/>
              </a:rPr>
              <a:t>In the wake of COVID-19, municipalities are expected to provide additional services to communities during the lockdown.</a:t>
            </a:r>
          </a:p>
          <a:p>
            <a:pPr marL="628650" lvl="1" indent="-26352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628650" lvl="1" indent="-263525">
              <a:buFont typeface="Wingdings" panose="05000000000000000000" pitchFamily="2" charset="2"/>
              <a:buChar char="§"/>
            </a:pPr>
            <a:r>
              <a:rPr lang="en-US" dirty="0">
                <a:latin typeface="Arial" panose="020B0604020202020204" pitchFamily="34" charset="0"/>
                <a:cs typeface="Arial" panose="020B0604020202020204" pitchFamily="34" charset="0"/>
              </a:rPr>
              <a:t>As announced by the President, additional funding of R20 billion was made available to municipalities to provide emergency water supply, to sanitise public transport facilities and to support vulnerable communities. Additionally an estimated R1.5 billion in 2019/20 Municipal Infrastructure Grant funds are being redirected to urgent water supply projects.</a:t>
            </a:r>
          </a:p>
        </p:txBody>
      </p:sp>
      <p:sp>
        <p:nvSpPr>
          <p:cNvPr id="4" name="Slide Number Placeholder 3"/>
          <p:cNvSpPr>
            <a:spLocks noGrp="1"/>
          </p:cNvSpPr>
          <p:nvPr>
            <p:ph type="sldNum" sz="quarter" idx="7"/>
          </p:nvPr>
        </p:nvSpPr>
        <p:spPr/>
        <p:txBody>
          <a:bodyPr/>
          <a:lstStyle/>
          <a:p>
            <a:fld id="{B6F15528-21DE-4FAA-801E-634DDDAF4B2B}" type="slidenum">
              <a:rPr lang="en-US" smtClean="0"/>
              <a:t>56</a:t>
            </a:fld>
            <a:endParaRPr lang="en-US" dirty="0"/>
          </a:p>
        </p:txBody>
      </p:sp>
    </p:spTree>
    <p:extLst>
      <p:ext uri="{BB962C8B-B14F-4D97-AF65-F5344CB8AC3E}">
        <p14:creationId xmlns:p14="http://schemas.microsoft.com/office/powerpoint/2010/main" val="1880151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Key Findings of the Survey</a:t>
            </a:r>
          </a:p>
        </p:txBody>
      </p:sp>
      <p:sp>
        <p:nvSpPr>
          <p:cNvPr id="3" name="Text Placeholder 2"/>
          <p:cNvSpPr>
            <a:spLocks noGrp="1"/>
          </p:cNvSpPr>
          <p:nvPr>
            <p:ph type="body" idx="1"/>
          </p:nvPr>
        </p:nvSpPr>
        <p:spPr>
          <a:xfrm>
            <a:off x="556248" y="990600"/>
            <a:ext cx="10568952" cy="5539978"/>
          </a:xfrm>
        </p:spPr>
        <p:txBody>
          <a:bodyPr/>
          <a:lstStyle/>
          <a:p>
            <a:pPr marL="342900" indent="-342900">
              <a:buFont typeface="+mj-lt"/>
              <a:buAutoNum type="arabicPeriod" startAt="2"/>
            </a:pPr>
            <a:r>
              <a:rPr lang="en-US" b="1" dirty="0">
                <a:latin typeface="Arial" panose="020B0604020202020204" pitchFamily="34" charset="0"/>
                <a:cs typeface="Arial" panose="020B0604020202020204" pitchFamily="34" charset="0"/>
              </a:rPr>
              <a:t>Impact of Mobilizing Expanded Services</a:t>
            </a:r>
          </a:p>
          <a:p>
            <a:pPr marL="628650" lvl="1"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6286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On 5 June 2020 News 24 reported that in just one month, the Covid-19 pandemic has put a R900-million dent in the revenue of The City of Tshwane. </a:t>
            </a:r>
          </a:p>
          <a:p>
            <a:pPr marL="6286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 City of Tshwane has requested assistance from the national and Gauteng governments, as additional costs relating to food parcels and plans for the homeless were expected to reach at least R850 million. </a:t>
            </a:r>
          </a:p>
          <a:p>
            <a:pPr marL="6286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 City of Tshwane projects that it will need R290 million per month to provide food parcels for an estimated 500 000 households in need.</a:t>
            </a:r>
          </a:p>
          <a:p>
            <a:endParaRPr lang="en-US" b="1" dirty="0">
              <a:latin typeface="Arial" panose="020B0604020202020204" pitchFamily="34" charset="0"/>
              <a:cs typeface="Arial" panose="020B0604020202020204" pitchFamily="34" charset="0"/>
            </a:endParaRPr>
          </a:p>
          <a:p>
            <a:pPr marL="342900" indent="-342900">
              <a:buFont typeface="+mj-lt"/>
              <a:buAutoNum type="arabicPeriod" startAt="3"/>
            </a:pPr>
            <a:r>
              <a:rPr lang="en-US" b="1" dirty="0">
                <a:latin typeface="Arial" panose="020B0604020202020204" pitchFamily="34" charset="0"/>
                <a:cs typeface="Arial" panose="020B0604020202020204" pitchFamily="34" charset="0"/>
              </a:rPr>
              <a:t>Impact on Municipal Expenditure</a:t>
            </a:r>
          </a:p>
          <a:p>
            <a:pPr marL="742950" lvl="1"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Most of the regular services were suspended. It will be difficult to address the significant backlog in required activities with dwindling revenue.</a:t>
            </a:r>
          </a:p>
          <a:p>
            <a:pPr marL="7429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Balancing expenditure between the COVID-19 agenda and the Business-as-usual agenda will be one of the most significant challenges municipalities will confront in the upcoming year. </a:t>
            </a:r>
          </a:p>
          <a:p>
            <a:pPr marL="742950" lvl="1" indent="-285750">
              <a:buFont typeface="Wingdings" panose="05000000000000000000" pitchFamily="2" charset="2"/>
              <a:buChar char="§"/>
            </a:pPr>
            <a:r>
              <a:rPr lang="en-US" dirty="0">
                <a:latin typeface="Arial" panose="020B0604020202020204" pitchFamily="34" charset="0"/>
                <a:cs typeface="Arial" panose="020B0604020202020204" pitchFamily="34" charset="0"/>
              </a:rPr>
              <a:t>Although it is difficult to see past the current crisis, leaders need to think about the future while managing day-to day service delivery challenges</a:t>
            </a:r>
            <a:r>
              <a:rPr lang="en-US" b="1" dirty="0"/>
              <a:t>.</a:t>
            </a:r>
            <a:endParaRPr lang="en-US"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7"/>
          </p:nvPr>
        </p:nvSpPr>
        <p:spPr/>
        <p:txBody>
          <a:bodyPr/>
          <a:lstStyle/>
          <a:p>
            <a:fld id="{B6F15528-21DE-4FAA-801E-634DDDAF4B2B}" type="slidenum">
              <a:rPr lang="en-US" smtClean="0"/>
              <a:t>57</a:t>
            </a:fld>
            <a:endParaRPr lang="en-US" dirty="0"/>
          </a:p>
        </p:txBody>
      </p:sp>
    </p:spTree>
    <p:extLst>
      <p:ext uri="{BB962C8B-B14F-4D97-AF65-F5344CB8AC3E}">
        <p14:creationId xmlns:p14="http://schemas.microsoft.com/office/powerpoint/2010/main" val="40262882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48" y="227974"/>
            <a:ext cx="11085852" cy="384721"/>
          </a:xfrm>
        </p:spPr>
        <p:txBody>
          <a:bodyPr/>
          <a:lstStyle/>
          <a:p>
            <a:r>
              <a:rPr lang="en-US" dirty="0"/>
              <a:t>Key Findings of the Survey</a:t>
            </a:r>
          </a:p>
        </p:txBody>
      </p:sp>
      <p:sp>
        <p:nvSpPr>
          <p:cNvPr id="3" name="Text Placeholder 2"/>
          <p:cNvSpPr>
            <a:spLocks noGrp="1"/>
          </p:cNvSpPr>
          <p:nvPr>
            <p:ph type="body" idx="1"/>
          </p:nvPr>
        </p:nvSpPr>
        <p:spPr>
          <a:xfrm>
            <a:off x="353961" y="759108"/>
            <a:ext cx="11838039" cy="5816977"/>
          </a:xfrm>
        </p:spPr>
        <p:txBody>
          <a:bodyPr/>
          <a:lstStyle/>
          <a:p>
            <a:pPr marL="342900" indent="-342900">
              <a:buFont typeface="+mj-lt"/>
              <a:buAutoNum type="arabicPeriod" startAt="4"/>
            </a:pPr>
            <a:r>
              <a:rPr lang="en-US" b="1" dirty="0">
                <a:latin typeface="Arial" panose="020B0604020202020204" pitchFamily="34" charset="0"/>
                <a:cs typeface="Arial" panose="020B0604020202020204" pitchFamily="34" charset="0"/>
              </a:rPr>
              <a:t>Impact on delivery of services</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On May 27, 2020 it was reported that the eThekwini Municipality has revoked its Covid-19 lockdown relief scheme amid fears of a financial collapse. A report presented to the city’s Executive Committee revealed that the municipality has R13 billion in arrears owing to it and if debt-collection processes did not resume, it would “be in serious financial trouble by year-end”.</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Voices of South Africa’s Informal Settlement Residents during the COVID-19 Crisis reported for the week of 17 June2020:</a:t>
            </a:r>
          </a:p>
          <a:p>
            <a:pPr marL="742950" lvl="1" indent="-423863">
              <a:buFont typeface="Wingdings" panose="05000000000000000000" pitchFamily="2" charset="2"/>
              <a:buChar char="§"/>
            </a:pPr>
            <a:r>
              <a:rPr lang="en-US" i="1" dirty="0">
                <a:latin typeface="Arial" panose="020B0604020202020204" pitchFamily="34" charset="0"/>
                <a:cs typeface="Arial" panose="020B0604020202020204" pitchFamily="34" charset="0"/>
              </a:rPr>
              <a:t>The provision of sanitation in metropolitan informal settlements has not improved and remains at crisis levels everywhere except Ekurhuleni.</a:t>
            </a:r>
          </a:p>
          <a:p>
            <a:pPr marL="742950" lvl="1" indent="-423863">
              <a:buFont typeface="Wingdings" panose="05000000000000000000" pitchFamily="2" charset="2"/>
              <a:buChar char="§"/>
            </a:pPr>
            <a:r>
              <a:rPr lang="en-US" i="1" dirty="0">
                <a:latin typeface="Arial" panose="020B0604020202020204" pitchFamily="34" charset="0"/>
                <a:cs typeface="Arial" panose="020B0604020202020204" pitchFamily="34" charset="0"/>
              </a:rPr>
              <a:t>Toilet cleaning and refuse removal in non-metro informal settlements are still extremely limited.</a:t>
            </a:r>
          </a:p>
          <a:p>
            <a:pPr marL="742950" lvl="1" indent="-423863">
              <a:buFont typeface="Wingdings" panose="05000000000000000000" pitchFamily="2" charset="2"/>
              <a:buChar char="§"/>
            </a:pPr>
            <a:r>
              <a:rPr lang="en-US" i="1" dirty="0">
                <a:latin typeface="Arial" panose="020B0604020202020204" pitchFamily="34" charset="0"/>
                <a:cs typeface="Arial" panose="020B0604020202020204" pitchFamily="34" charset="0"/>
              </a:rPr>
              <a:t>Several municipalities found difficult to deliver the increased demand for water, sanitation and electricity brought to bear by Covid-19. For example Makhado municipality had no water for five days after the water treatment plant failed on 20 May 2020</a:t>
            </a:r>
          </a:p>
          <a:p>
            <a:pPr marL="342900" indent="-342900">
              <a:buFont typeface="+mj-lt"/>
              <a:buAutoNum type="arabicPeriod" startAt="5"/>
            </a:pPr>
            <a:r>
              <a:rPr lang="en-US" b="1" dirty="0">
                <a:latin typeface="Arial" panose="020B0604020202020204" pitchFamily="34" charset="0"/>
                <a:cs typeface="Arial" panose="020B0604020202020204" pitchFamily="34" charset="0"/>
              </a:rPr>
              <a:t>Impact on staff</a:t>
            </a:r>
          </a:p>
          <a:p>
            <a:pPr marL="742950" lvl="1" indent="-423863">
              <a:buFont typeface="Wingdings" panose="05000000000000000000" pitchFamily="2" charset="2"/>
              <a:buChar char="§"/>
            </a:pPr>
            <a:r>
              <a:rPr lang="en-US" dirty="0">
                <a:latin typeface="Arial" panose="020B0604020202020204" pitchFamily="34" charset="0"/>
                <a:cs typeface="Arial" panose="020B0604020202020204" pitchFamily="34" charset="0"/>
              </a:rPr>
              <a:t>Despite COVID-19 related challenges, municipalities reported that municipal staff appear to be relatively well-positioned to carry out their duties.</a:t>
            </a:r>
          </a:p>
          <a:p>
            <a:pPr marL="742950" lvl="1" indent="-423863">
              <a:buFont typeface="Wingdings" panose="05000000000000000000" pitchFamily="2" charset="2"/>
              <a:buChar char="§"/>
            </a:pPr>
            <a:r>
              <a:rPr lang="en-US" dirty="0">
                <a:latin typeface="Arial" panose="020B0604020202020204" pitchFamily="34" charset="0"/>
                <a:cs typeface="Arial" panose="020B0604020202020204" pitchFamily="34" charset="0"/>
              </a:rPr>
              <a:t>As infection rates increase and it becomes more difficult to avoid contact with COVID 19 positive individuals, absenteeism due to ill health is expected to increase substantially, hampering the effective delivery of municipal services.</a:t>
            </a:r>
          </a:p>
          <a:p>
            <a:pPr marL="742950" lvl="1" indent="-423863">
              <a:buFont typeface="Wingdings" panose="05000000000000000000" pitchFamily="2" charset="2"/>
              <a:buChar char="§"/>
            </a:pPr>
            <a:r>
              <a:rPr lang="en-US" dirty="0">
                <a:latin typeface="Arial" panose="020B0604020202020204" pitchFamily="34" charset="0"/>
                <a:cs typeface="Arial" panose="020B0604020202020204" pitchFamily="34" charset="0"/>
              </a:rPr>
              <a:t>Such a scenario could result in intensified labor action should workers and unions feel that the health and safety of the municipal labor force is not the main priority.</a:t>
            </a:r>
          </a:p>
        </p:txBody>
      </p:sp>
      <p:sp>
        <p:nvSpPr>
          <p:cNvPr id="4" name="Slide Number Placeholder 3"/>
          <p:cNvSpPr>
            <a:spLocks noGrp="1"/>
          </p:cNvSpPr>
          <p:nvPr>
            <p:ph type="sldNum" sz="quarter" idx="7"/>
          </p:nvPr>
        </p:nvSpPr>
        <p:spPr/>
        <p:txBody>
          <a:bodyPr/>
          <a:lstStyle/>
          <a:p>
            <a:fld id="{B6F15528-21DE-4FAA-801E-634DDDAF4B2B}" type="slidenum">
              <a:rPr lang="en-US" smtClean="0"/>
              <a:t>58</a:t>
            </a:fld>
            <a:endParaRPr lang="en-US" dirty="0"/>
          </a:p>
        </p:txBody>
      </p:sp>
    </p:spTree>
    <p:extLst>
      <p:ext uri="{BB962C8B-B14F-4D97-AF65-F5344CB8AC3E}">
        <p14:creationId xmlns:p14="http://schemas.microsoft.com/office/powerpoint/2010/main" val="2115360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object 3"/>
          <p:cNvSpPr txBox="1"/>
          <p:nvPr/>
        </p:nvSpPr>
        <p:spPr>
          <a:xfrm>
            <a:off x="1130300" y="3437445"/>
            <a:ext cx="1715135" cy="1087120"/>
          </a:xfrm>
          <a:prstGeom prst="rect">
            <a:avLst/>
          </a:prstGeom>
        </p:spPr>
        <p:txBody>
          <a:bodyPr vert="horz" wrap="square" lIns="0" tIns="109220" rIns="0" bIns="0" rtlCol="0">
            <a:spAutoFit/>
          </a:bodyPr>
          <a:lstStyle/>
          <a:p>
            <a:pPr marL="12700" marR="5080">
              <a:lnSpc>
                <a:spcPts val="3800"/>
              </a:lnSpc>
              <a:spcBef>
                <a:spcPts val="860"/>
              </a:spcBef>
            </a:pPr>
            <a:r>
              <a:rPr sz="3800" b="1" dirty="0">
                <a:solidFill>
                  <a:srgbClr val="939598"/>
                </a:solidFill>
                <a:latin typeface="Arial"/>
                <a:cs typeface="Arial"/>
              </a:rPr>
              <a:t>THANK  </a:t>
            </a:r>
            <a:r>
              <a:rPr sz="3800" b="1" dirty="0">
                <a:solidFill>
                  <a:srgbClr val="F58220"/>
                </a:solidFill>
                <a:latin typeface="Arial"/>
                <a:cs typeface="Arial"/>
              </a:rPr>
              <a:t>YOU</a:t>
            </a:r>
            <a:endParaRPr sz="3800" dirty="0">
              <a:latin typeface="Arial"/>
              <a:cs typeface="Arial"/>
            </a:endParaRPr>
          </a:p>
        </p:txBody>
      </p:sp>
      <p:sp>
        <p:nvSpPr>
          <p:cNvPr id="2" name="Slide Number Placeholder 1"/>
          <p:cNvSpPr>
            <a:spLocks noGrp="1"/>
          </p:cNvSpPr>
          <p:nvPr>
            <p:ph type="sldNum" sz="quarter" idx="7"/>
          </p:nvPr>
        </p:nvSpPr>
        <p:spPr/>
        <p:txBody>
          <a:bodyPr/>
          <a:lstStyle/>
          <a:p>
            <a:fld id="{B6F15528-21DE-4FAA-801E-634DDDAF4B2B}" type="slidenum">
              <a:rPr lang="en-US" smtClean="0"/>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227974"/>
            <a:ext cx="12192000" cy="320601"/>
          </a:xfrm>
          <a:prstGeom prst="rect">
            <a:avLst/>
          </a:prstGeom>
        </p:spPr>
        <p:txBody>
          <a:bodyPr vert="horz" wrap="square" lIns="0" tIns="12700" rIns="0" bIns="0" rtlCol="0">
            <a:spAutoFit/>
          </a:bodyPr>
          <a:lstStyle/>
          <a:p>
            <a:pPr marL="12700" algn="ctr">
              <a:lnSpc>
                <a:spcPct val="100000"/>
              </a:lnSpc>
              <a:spcBef>
                <a:spcPts val="100"/>
              </a:spcBef>
              <a:tabLst>
                <a:tab pos="1764664" algn="l"/>
              </a:tabLst>
            </a:pPr>
            <a:r>
              <a:rPr lang="en-US" sz="2000" dirty="0">
                <a:latin typeface="Arial" panose="020B0604020202020204" pitchFamily="34" charset="0"/>
                <a:cs typeface="Arial" panose="020B0604020202020204" pitchFamily="34" charset="0"/>
              </a:rPr>
              <a:t>ANALYSIS  OF ANNUAL PERFORMANCE FOR 2019/2020 ANNUAL PEORFOMANCE PLAN</a:t>
            </a:r>
            <a:endParaRPr sz="2000" dirty="0">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id="{7CD7F413-045A-0E42-894A-7FAFAF3E9744}"/>
              </a:ext>
            </a:extLst>
          </p:cNvPr>
          <p:cNvGraphicFramePr>
            <a:graphicFrameLocks/>
          </p:cNvGraphicFramePr>
          <p:nvPr>
            <p:extLst>
              <p:ext uri="{D42A27DB-BD31-4B8C-83A1-F6EECF244321}">
                <p14:modId xmlns:p14="http://schemas.microsoft.com/office/powerpoint/2010/main" val="2233054074"/>
              </p:ext>
            </p:extLst>
          </p:nvPr>
        </p:nvGraphicFramePr>
        <p:xfrm>
          <a:off x="457200" y="838200"/>
          <a:ext cx="11201401" cy="5867812"/>
        </p:xfrm>
        <a:graphic>
          <a:graphicData uri="http://schemas.openxmlformats.org/drawingml/2006/table">
            <a:tbl>
              <a:tblPr firstRow="1" bandRow="1">
                <a:tableStyleId>{93296810-A885-4BE3-A3E7-6D5BEEA58F35}</a:tableStyleId>
              </a:tblPr>
              <a:tblGrid>
                <a:gridCol w="2884898">
                  <a:extLst>
                    <a:ext uri="{9D8B030D-6E8A-4147-A177-3AD203B41FA5}">
                      <a16:colId xmlns:a16="http://schemas.microsoft.com/office/drawing/2014/main" val="786918996"/>
                    </a:ext>
                  </a:extLst>
                </a:gridCol>
                <a:gridCol w="3058702">
                  <a:extLst>
                    <a:ext uri="{9D8B030D-6E8A-4147-A177-3AD203B41FA5}">
                      <a16:colId xmlns:a16="http://schemas.microsoft.com/office/drawing/2014/main" val="2820753004"/>
                    </a:ext>
                  </a:extLst>
                </a:gridCol>
                <a:gridCol w="2514600">
                  <a:extLst>
                    <a:ext uri="{9D8B030D-6E8A-4147-A177-3AD203B41FA5}">
                      <a16:colId xmlns:a16="http://schemas.microsoft.com/office/drawing/2014/main" val="1987963961"/>
                    </a:ext>
                  </a:extLst>
                </a:gridCol>
                <a:gridCol w="2743201">
                  <a:extLst>
                    <a:ext uri="{9D8B030D-6E8A-4147-A177-3AD203B41FA5}">
                      <a16:colId xmlns:a16="http://schemas.microsoft.com/office/drawing/2014/main" val="3454556434"/>
                    </a:ext>
                  </a:extLst>
                </a:gridCol>
              </a:tblGrid>
              <a:tr h="762001">
                <a:tc>
                  <a:txBody>
                    <a:bodyPr/>
                    <a:lstStyle/>
                    <a:p>
                      <a:r>
                        <a:rPr lang="en-US" sz="1600" dirty="0">
                          <a:latin typeface="Arial" panose="020B0604020202020204" pitchFamily="34" charset="0"/>
                          <a:cs typeface="Arial" panose="020B0604020202020204" pitchFamily="34" charset="0"/>
                        </a:rPr>
                        <a:t>Programme</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Total Targets</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Targets Achieved</a:t>
                      </a:r>
                      <a:endParaRPr lang="en-US" sz="1600" b="1"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Targets Not achieved</a:t>
                      </a:r>
                      <a:endParaRPr 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6691804"/>
                  </a:ext>
                </a:extLst>
              </a:tr>
              <a:tr h="462981">
                <a:tc>
                  <a:txBody>
                    <a:bodyPr/>
                    <a:lstStyle/>
                    <a:p>
                      <a:r>
                        <a:rPr lang="en-US" sz="1600" b="1" dirty="0">
                          <a:latin typeface="Arial" panose="020B0604020202020204" pitchFamily="34" charset="0"/>
                          <a:cs typeface="Arial" panose="020B0604020202020204" pitchFamily="34" charset="0"/>
                        </a:rPr>
                        <a:t>Prog. 1: </a:t>
                      </a:r>
                      <a:r>
                        <a:rPr lang="en-ZA" sz="1600" b="1" dirty="0">
                          <a:solidFill>
                            <a:schemeClr val="dk1"/>
                          </a:solidFill>
                          <a:effectLst/>
                          <a:latin typeface="Arial" panose="020B0604020202020204" pitchFamily="34" charset="0"/>
                          <a:ea typeface="+mn-ea"/>
                          <a:cs typeface="Arial" panose="020B0604020202020204" pitchFamily="34" charset="0"/>
                        </a:rPr>
                        <a:t>Administration</a:t>
                      </a:r>
                      <a:endParaRPr lang="en-US" sz="1600" b="1" dirty="0">
                        <a:latin typeface="Arial" panose="020B0604020202020204" pitchFamily="34" charset="0"/>
                        <a:cs typeface="Arial" panose="020B0604020202020204" pitchFamily="34" charset="0"/>
                      </a:endParaRPr>
                    </a:p>
                  </a:txBody>
                  <a:tcP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94276325"/>
                  </a:ext>
                </a:extLst>
              </a:tr>
              <a:tr h="462981">
                <a:tc>
                  <a:txBody>
                    <a:bodyPr/>
                    <a:lstStyle/>
                    <a:p>
                      <a:r>
                        <a:rPr lang="en-US" sz="1600" b="1" dirty="0">
                          <a:latin typeface="Arial" panose="020B0604020202020204" pitchFamily="34" charset="0"/>
                          <a:cs typeface="Arial" panose="020B0604020202020204" pitchFamily="34" charset="0"/>
                        </a:rPr>
                        <a:t>Prog.</a:t>
                      </a:r>
                      <a:r>
                        <a:rPr lang="en-US" sz="1600" b="1" baseline="0" dirty="0">
                          <a:latin typeface="Arial" panose="020B0604020202020204" pitchFamily="34" charset="0"/>
                          <a:cs typeface="Arial" panose="020B0604020202020204" pitchFamily="34" charset="0"/>
                        </a:rPr>
                        <a:t> 2 A: National Planning Commission</a:t>
                      </a:r>
                      <a:endParaRPr lang="en-US" sz="1600" b="1" dirty="0">
                        <a:latin typeface="Arial" panose="020B0604020202020204" pitchFamily="34" charset="0"/>
                        <a:cs typeface="Arial" panose="020B0604020202020204" pitchFamily="34" charset="0"/>
                      </a:endParaRPr>
                    </a:p>
                  </a:txBody>
                  <a:tcP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01956087"/>
                  </a:ext>
                </a:extLst>
              </a:tr>
              <a:tr h="833366">
                <a:tc>
                  <a:txBody>
                    <a:bodyPr/>
                    <a:lstStyle/>
                    <a:p>
                      <a:r>
                        <a:rPr lang="en-US" sz="1600" b="1" dirty="0">
                          <a:latin typeface="Arial" panose="020B0604020202020204" pitchFamily="34" charset="0"/>
                          <a:cs typeface="Arial" panose="020B0604020202020204" pitchFamily="34" charset="0"/>
                        </a:rPr>
                        <a:t>Prog.</a:t>
                      </a:r>
                      <a:r>
                        <a:rPr lang="en-US" sz="1600" b="1" baseline="0" dirty="0">
                          <a:latin typeface="Arial" panose="020B0604020202020204" pitchFamily="34" charset="0"/>
                          <a:cs typeface="Arial" panose="020B0604020202020204" pitchFamily="34" charset="0"/>
                        </a:rPr>
                        <a:t> 2 B: National Planning Coordination</a:t>
                      </a:r>
                      <a:endParaRPr lang="en-US" sz="1600" b="1" dirty="0">
                        <a:latin typeface="Arial" panose="020B0604020202020204" pitchFamily="34" charset="0"/>
                        <a:cs typeface="Arial" panose="020B0604020202020204" pitchFamily="34" charset="0"/>
                      </a:endParaRPr>
                    </a:p>
                  </a:txBody>
                  <a:tcP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5730923"/>
                  </a:ext>
                </a:extLst>
              </a:tr>
              <a:tr h="833366">
                <a:tc>
                  <a:txBody>
                    <a:bodyPr/>
                    <a:lstStyle/>
                    <a:p>
                      <a:r>
                        <a:rPr lang="en-US" sz="1600" b="1" dirty="0">
                          <a:latin typeface="Arial" panose="020B0604020202020204" pitchFamily="34" charset="0"/>
                          <a:cs typeface="Arial" panose="020B0604020202020204" pitchFamily="34" charset="0"/>
                        </a:rPr>
                        <a:t>Prog.</a:t>
                      </a:r>
                      <a:r>
                        <a:rPr lang="en-US" sz="1600" b="1" baseline="0" dirty="0">
                          <a:latin typeface="Arial" panose="020B0604020202020204" pitchFamily="34" charset="0"/>
                          <a:cs typeface="Arial" panose="020B0604020202020204" pitchFamily="34" charset="0"/>
                        </a:rPr>
                        <a:t> 3: Sector Monitoring Services</a:t>
                      </a:r>
                      <a:endParaRPr lang="en-US" sz="1600" b="1" dirty="0">
                        <a:latin typeface="Arial" panose="020B0604020202020204" pitchFamily="34" charset="0"/>
                        <a:cs typeface="Arial" panose="020B0604020202020204" pitchFamily="34" charset="0"/>
                      </a:endParaRPr>
                    </a:p>
                  </a:txBody>
                  <a:tcP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27465931"/>
                  </a:ext>
                </a:extLst>
              </a:tr>
              <a:tr h="648174">
                <a:tc>
                  <a:txBody>
                    <a:bodyPr/>
                    <a:lstStyle/>
                    <a:p>
                      <a:r>
                        <a:rPr lang="en-US" sz="1600" b="1" dirty="0">
                          <a:latin typeface="Arial" panose="020B0604020202020204" pitchFamily="34" charset="0"/>
                          <a:cs typeface="Arial" panose="020B0604020202020204" pitchFamily="34" charset="0"/>
                        </a:rPr>
                        <a:t>Prog. 4: Public Sector Monitoring and Capacity Development </a:t>
                      </a:r>
                    </a:p>
                  </a:txBody>
                  <a:tcP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tc>
                <a:tc>
                  <a:txBody>
                    <a:bodyPr/>
                    <a:lstStyle/>
                    <a:p>
                      <a:pPr marL="0" marR="0" algn="ctr">
                        <a:lnSpc>
                          <a:spcPct val="115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ctr"/>
                </a:tc>
                <a:extLst>
                  <a:ext uri="{0D108BD9-81ED-4DB2-BD59-A6C34878D82A}">
                    <a16:rowId xmlns:a16="http://schemas.microsoft.com/office/drawing/2014/main" val="2940880556"/>
                  </a:ext>
                </a:extLst>
              </a:tr>
              <a:tr h="462981">
                <a:tc>
                  <a:txBody>
                    <a:bodyPr/>
                    <a:lstStyle/>
                    <a:p>
                      <a:r>
                        <a:rPr lang="en-US" sz="1600" b="1" dirty="0">
                          <a:latin typeface="Arial" panose="020B0604020202020204" pitchFamily="34" charset="0"/>
                          <a:cs typeface="Arial" panose="020B0604020202020204" pitchFamily="34" charset="0"/>
                        </a:rPr>
                        <a:t>Prog. 5: Evaluation, Evidence and Knowledge Systems</a:t>
                      </a:r>
                    </a:p>
                  </a:txBody>
                  <a:tcP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3861159"/>
                  </a:ext>
                </a:extLst>
              </a:tr>
              <a:tr h="375529">
                <a:tc>
                  <a:txBody>
                    <a:bodyPr/>
                    <a:lstStyle/>
                    <a:p>
                      <a:r>
                        <a:rPr lang="en-US" sz="1600" b="1" dirty="0">
                          <a:latin typeface="Arial" panose="020B0604020202020204" pitchFamily="34" charset="0"/>
                          <a:cs typeface="Arial" panose="020B0604020202020204" pitchFamily="34" charset="0"/>
                        </a:rPr>
                        <a:t>Totals</a:t>
                      </a:r>
                    </a:p>
                  </a:txBody>
                  <a:tcPr/>
                </a:tc>
                <a:tc>
                  <a:txBody>
                    <a:bodyPr/>
                    <a:lstStyle/>
                    <a:p>
                      <a:pPr algn="ctr"/>
                      <a:r>
                        <a:rPr lang="en-US" sz="1600" b="1" dirty="0">
                          <a:latin typeface="Arial" panose="020B0604020202020204" pitchFamily="34" charset="0"/>
                          <a:cs typeface="Arial" panose="020B0604020202020204" pitchFamily="34" charset="0"/>
                        </a:rPr>
                        <a:t>55</a:t>
                      </a:r>
                    </a:p>
                  </a:txBody>
                  <a:tcPr/>
                </a:tc>
                <a:tc>
                  <a:txBody>
                    <a:bodyPr/>
                    <a:lstStyle/>
                    <a:p>
                      <a:pPr algn="ctr"/>
                      <a:r>
                        <a:rPr lang="en-US" sz="1600" b="1" dirty="0">
                          <a:latin typeface="Arial" panose="020B0604020202020204" pitchFamily="34" charset="0"/>
                          <a:cs typeface="Arial" panose="020B0604020202020204" pitchFamily="34" charset="0"/>
                        </a:rPr>
                        <a:t>45</a:t>
                      </a:r>
                    </a:p>
                  </a:txBody>
                  <a:tcPr/>
                </a:tc>
                <a:tc>
                  <a:txBody>
                    <a:bodyPr/>
                    <a:lstStyle/>
                    <a:p>
                      <a:pPr algn="ctr"/>
                      <a:r>
                        <a:rPr lang="en-US" sz="1600" b="1"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4123792536"/>
                  </a:ext>
                </a:extLst>
              </a:tr>
              <a:tr h="375529">
                <a:tc gridSpan="2">
                  <a:txBody>
                    <a:bodyPr/>
                    <a:lstStyle/>
                    <a:p>
                      <a:r>
                        <a:rPr lang="en-US" sz="1600" b="1" dirty="0">
                          <a:latin typeface="Arial" panose="020B0604020202020204" pitchFamily="34" charset="0"/>
                          <a:cs typeface="Arial" panose="020B0604020202020204" pitchFamily="34" charset="0"/>
                        </a:rPr>
                        <a:t>Percentages </a:t>
                      </a:r>
                    </a:p>
                  </a:txBody>
                  <a:tcPr/>
                </a:tc>
                <a:tc hMerge="1">
                  <a:txBody>
                    <a:bodyPr/>
                    <a:lstStyle/>
                    <a:p>
                      <a:endParaRPr lang="en-US"/>
                    </a:p>
                  </a:txBody>
                  <a:tcPr/>
                </a:tc>
                <a:tc>
                  <a:txBody>
                    <a:bodyPr/>
                    <a:lstStyle/>
                    <a:p>
                      <a:pPr algn="ctr"/>
                      <a:r>
                        <a:rPr kumimoji="0" lang="en-US" sz="1600" b="1" kern="1200" dirty="0">
                          <a:solidFill>
                            <a:schemeClr val="dk1"/>
                          </a:solidFill>
                          <a:latin typeface="Arial" panose="020B0604020202020204" pitchFamily="34" charset="0"/>
                          <a:ea typeface="+mn-ea"/>
                          <a:cs typeface="Arial" panose="020B0604020202020204" pitchFamily="34" charset="0"/>
                        </a:rPr>
                        <a:t>82%</a:t>
                      </a:r>
                    </a:p>
                  </a:txBody>
                  <a:tcPr/>
                </a:tc>
                <a:tc>
                  <a:txBody>
                    <a:bodyPr/>
                    <a:lstStyle/>
                    <a:p>
                      <a:pPr algn="ctr"/>
                      <a:r>
                        <a:rPr kumimoji="0" lang="en-US" sz="1600" b="1" kern="1200" dirty="0">
                          <a:solidFill>
                            <a:schemeClr val="dk1"/>
                          </a:solidFill>
                          <a:latin typeface="Arial" panose="020B0604020202020204" pitchFamily="34" charset="0"/>
                          <a:ea typeface="+mn-ea"/>
                          <a:cs typeface="Arial" panose="020B0604020202020204" pitchFamily="34" charset="0"/>
                        </a:rPr>
                        <a:t>18%</a:t>
                      </a:r>
                    </a:p>
                  </a:txBody>
                  <a:tcPr/>
                </a:tc>
                <a:extLst>
                  <a:ext uri="{0D108BD9-81ED-4DB2-BD59-A6C34878D82A}">
                    <a16:rowId xmlns:a16="http://schemas.microsoft.com/office/drawing/2014/main" val="1738161954"/>
                  </a:ext>
                </a:extLst>
              </a:tr>
            </a:tbl>
          </a:graphicData>
        </a:graphic>
      </p:graphicFrame>
      <p:sp>
        <p:nvSpPr>
          <p:cNvPr id="3" name="Slide Number Placeholder 2"/>
          <p:cNvSpPr>
            <a:spLocks noGrp="1"/>
          </p:cNvSpPr>
          <p:nvPr>
            <p:ph type="sldNum" sz="quarter" idx="7"/>
          </p:nvPr>
        </p:nvSpPr>
        <p:spPr/>
        <p:txBody>
          <a:bodyPr/>
          <a:lstStyle/>
          <a:p>
            <a:fld id="{B6F15528-21DE-4FAA-801E-634DDDAF4B2B}" type="slidenum">
              <a:rPr lang="en-US" smtClean="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AF921672-FE54-9147-BC00-0E3607C79436}"/>
              </a:ext>
            </a:extLst>
          </p:cNvPr>
          <p:cNvGraphicFramePr/>
          <p:nvPr>
            <p:extLst>
              <p:ext uri="{D42A27DB-BD31-4B8C-83A1-F6EECF244321}">
                <p14:modId xmlns:p14="http://schemas.microsoft.com/office/powerpoint/2010/main" val="2176829818"/>
              </p:ext>
            </p:extLst>
          </p:nvPr>
        </p:nvGraphicFramePr>
        <p:xfrm>
          <a:off x="2057400" y="1234550"/>
          <a:ext cx="8763000" cy="4385710"/>
        </p:xfrm>
        <a:graphic>
          <a:graphicData uri="http://schemas.openxmlformats.org/drawingml/2006/chart">
            <c:chart xmlns:c="http://schemas.openxmlformats.org/drawingml/2006/chart" xmlns:r="http://schemas.openxmlformats.org/officeDocument/2006/relationships" r:id="rId2"/>
          </a:graphicData>
        </a:graphic>
      </p:graphicFrame>
      <p:sp>
        <p:nvSpPr>
          <p:cNvPr id="10" name="object 6">
            <a:extLst>
              <a:ext uri="{FF2B5EF4-FFF2-40B4-BE49-F238E27FC236}">
                <a16:creationId xmlns:a16="http://schemas.microsoft.com/office/drawing/2014/main" id="{678F1E91-54C9-074E-A2A8-97B202B49842}"/>
              </a:ext>
            </a:extLst>
          </p:cNvPr>
          <p:cNvSpPr txBox="1">
            <a:spLocks/>
          </p:cNvSpPr>
          <p:nvPr/>
        </p:nvSpPr>
        <p:spPr>
          <a:xfrm>
            <a:off x="0" y="227974"/>
            <a:ext cx="12191999" cy="397545"/>
          </a:xfrm>
          <a:prstGeom prst="rect">
            <a:avLst/>
          </a:prstGeom>
        </p:spPr>
        <p:txBody>
          <a:bodyPr vert="horz" wrap="square" lIns="0" tIns="12700" rIns="0" bIns="0" rtlCol="0">
            <a:spAutoFit/>
          </a:bodyPr>
          <a:lstStyle>
            <a:lvl1pPr>
              <a:defRPr sz="2500" b="1" i="0">
                <a:solidFill>
                  <a:schemeClr val="bg1"/>
                </a:solidFill>
                <a:latin typeface="Arial"/>
                <a:ea typeface="+mj-ea"/>
                <a:cs typeface="Arial"/>
              </a:defRPr>
            </a:lvl1pPr>
          </a:lstStyle>
          <a:p>
            <a:pPr marL="12700" algn="ctr">
              <a:spcBef>
                <a:spcPts val="100"/>
              </a:spcBef>
            </a:pPr>
            <a:r>
              <a:rPr lang="en-ZA" kern="0" dirty="0"/>
              <a:t>ANNUAL PERFORMANCE OF THE 2019/20 FY</a:t>
            </a:r>
            <a:endParaRPr lang="en-ZA" kern="0" spc="-40" dirty="0"/>
          </a:p>
        </p:txBody>
      </p:sp>
      <p:sp>
        <p:nvSpPr>
          <p:cNvPr id="4" name="Diamond 3"/>
          <p:cNvSpPr/>
          <p:nvPr/>
        </p:nvSpPr>
        <p:spPr>
          <a:xfrm>
            <a:off x="152400" y="625519"/>
            <a:ext cx="5257800" cy="2879681"/>
          </a:xfrm>
          <a:prstGeom prst="diamond">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000" dirty="0">
                <a:solidFill>
                  <a:schemeClr val="tx1"/>
                </a:solidFill>
                <a:latin typeface="Arial" panose="020B0604020202020204" pitchFamily="34" charset="0"/>
                <a:cs typeface="Arial" panose="020B0604020202020204" pitchFamily="34" charset="0"/>
              </a:rPr>
              <a:t>8</a:t>
            </a:r>
            <a:r>
              <a:rPr lang="en-ZA" sz="2000" baseline="30000" dirty="0">
                <a:solidFill>
                  <a:schemeClr val="tx1"/>
                </a:solidFill>
                <a:latin typeface="Arial" panose="020B0604020202020204" pitchFamily="34" charset="0"/>
                <a:cs typeface="Arial" panose="020B0604020202020204" pitchFamily="34" charset="0"/>
              </a:rPr>
              <a:t>th</a:t>
            </a:r>
            <a:r>
              <a:rPr lang="en-ZA" sz="2000" dirty="0">
                <a:solidFill>
                  <a:schemeClr val="tx1"/>
                </a:solidFill>
                <a:latin typeface="Arial" panose="020B0604020202020204" pitchFamily="34" charset="0"/>
                <a:cs typeface="Arial" panose="020B0604020202020204" pitchFamily="34" charset="0"/>
              </a:rPr>
              <a:t> Consecutive Clean Audit </a:t>
            </a:r>
          </a:p>
        </p:txBody>
      </p:sp>
      <p:sp>
        <p:nvSpPr>
          <p:cNvPr id="2" name="Slide Number Placeholder 1"/>
          <p:cNvSpPr>
            <a:spLocks noGrp="1"/>
          </p:cNvSpPr>
          <p:nvPr>
            <p:ph type="sldNum" sz="quarter" idx="7"/>
          </p:nvPr>
        </p:nvSpPr>
        <p:spPr/>
        <p:txBody>
          <a:bodyPr/>
          <a:lstStyle/>
          <a:p>
            <a:fld id="{B6F15528-21DE-4FAA-801E-634DDDAF4B2B}"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11085852" cy="2708434"/>
          </a:xfrm>
          <a:solidFill>
            <a:schemeClr val="accent6">
              <a:lumMod val="20000"/>
              <a:lumOff val="80000"/>
            </a:schemeClr>
          </a:solidFill>
        </p:spPr>
        <p:txBody>
          <a:bodyPr/>
          <a:lstStyle/>
          <a:p>
            <a:pPr algn="ctr"/>
            <a:r>
              <a:rPr lang="en-US" sz="4400" dirty="0">
                <a:solidFill>
                  <a:schemeClr val="tx1"/>
                </a:solidFill>
              </a:rPr>
              <a:t>ANNUAL INSTITUTIONAL </a:t>
            </a:r>
            <a:br>
              <a:rPr lang="en-US" sz="4400" dirty="0">
                <a:solidFill>
                  <a:schemeClr val="tx1"/>
                </a:solidFill>
              </a:rPr>
            </a:br>
            <a:r>
              <a:rPr lang="en-US" sz="4400" dirty="0">
                <a:solidFill>
                  <a:schemeClr val="tx1"/>
                </a:solidFill>
              </a:rPr>
              <a:t>PERFORMANCE INFORMATION PER PROGRAMME </a:t>
            </a:r>
            <a:br>
              <a:rPr lang="en-US" sz="4400" dirty="0">
                <a:solidFill>
                  <a:schemeClr val="tx1"/>
                </a:solidFill>
              </a:rPr>
            </a:br>
            <a:r>
              <a:rPr lang="en-US" sz="4400" dirty="0">
                <a:solidFill>
                  <a:schemeClr val="tx1"/>
                </a:solidFill>
              </a:rPr>
              <a:t>2019/2020</a:t>
            </a:r>
          </a:p>
        </p:txBody>
      </p:sp>
      <p:sp>
        <p:nvSpPr>
          <p:cNvPr id="3" name="Slide Number Placeholder 2"/>
          <p:cNvSpPr>
            <a:spLocks noGrp="1"/>
          </p:cNvSpPr>
          <p:nvPr>
            <p:ph type="sldNum" sz="quarter" idx="7"/>
          </p:nvPr>
        </p:nvSpPr>
        <p:spPr/>
        <p:txBody>
          <a:bodyPr/>
          <a:lstStyle/>
          <a:p>
            <a:fld id="{B6F15528-21DE-4FAA-801E-634DDDAF4B2B}" type="slidenum">
              <a:rPr lang="en-US" smtClean="0"/>
              <a:t>8</a:t>
            </a:fld>
            <a:endParaRPr lang="en-US" dirty="0"/>
          </a:p>
        </p:txBody>
      </p:sp>
    </p:spTree>
    <p:extLst>
      <p:ext uri="{BB962C8B-B14F-4D97-AF65-F5344CB8AC3E}">
        <p14:creationId xmlns:p14="http://schemas.microsoft.com/office/powerpoint/2010/main" val="51286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3019974" y="1753692"/>
            <a:ext cx="5847080" cy="1042035"/>
          </a:xfrm>
          <a:prstGeom prst="rect">
            <a:avLst/>
          </a:prstGeom>
        </p:spPr>
        <p:txBody>
          <a:bodyPr vert="horz" wrap="square" lIns="0" tIns="12065" rIns="0" bIns="0" rtlCol="0">
            <a:spAutoFit/>
          </a:bodyPr>
          <a:lstStyle/>
          <a:p>
            <a:pPr marL="12700" marR="5080" indent="-635" algn="ctr">
              <a:lnSpc>
                <a:spcPct val="101000"/>
              </a:lnSpc>
              <a:spcBef>
                <a:spcPts val="95"/>
              </a:spcBef>
            </a:pPr>
            <a:r>
              <a:rPr sz="2200" spc="10" dirty="0">
                <a:solidFill>
                  <a:srgbClr val="939598"/>
                </a:solidFill>
                <a:latin typeface="Arial"/>
                <a:cs typeface="Arial"/>
              </a:rPr>
              <a:t>The </a:t>
            </a:r>
            <a:r>
              <a:rPr sz="2200" spc="5" dirty="0">
                <a:solidFill>
                  <a:srgbClr val="939598"/>
                </a:solidFill>
                <a:latin typeface="Arial"/>
                <a:cs typeface="Arial"/>
              </a:rPr>
              <a:t>purpose of </a:t>
            </a:r>
            <a:r>
              <a:rPr sz="2200" spc="10" dirty="0">
                <a:solidFill>
                  <a:srgbClr val="939598"/>
                </a:solidFill>
                <a:latin typeface="Arial"/>
                <a:cs typeface="Arial"/>
              </a:rPr>
              <a:t>the </a:t>
            </a:r>
            <a:r>
              <a:rPr sz="2200" spc="5" dirty="0">
                <a:solidFill>
                  <a:srgbClr val="939598"/>
                </a:solidFill>
                <a:latin typeface="Arial"/>
                <a:cs typeface="Arial"/>
              </a:rPr>
              <a:t>programme is to provide  strategic leadership, </a:t>
            </a:r>
            <a:r>
              <a:rPr sz="2200" spc="10" dirty="0">
                <a:solidFill>
                  <a:srgbClr val="939598"/>
                </a:solidFill>
                <a:latin typeface="Arial"/>
                <a:cs typeface="Arial"/>
              </a:rPr>
              <a:t>management </a:t>
            </a:r>
            <a:r>
              <a:rPr sz="2200" spc="5" dirty="0">
                <a:solidFill>
                  <a:srgbClr val="939598"/>
                </a:solidFill>
                <a:latin typeface="Arial"/>
                <a:cs typeface="Arial"/>
              </a:rPr>
              <a:t>and </a:t>
            </a:r>
            <a:r>
              <a:rPr sz="2200" spc="10" dirty="0">
                <a:solidFill>
                  <a:srgbClr val="939598"/>
                </a:solidFill>
                <a:latin typeface="Arial"/>
                <a:cs typeface="Arial"/>
              </a:rPr>
              <a:t>support  services </a:t>
            </a:r>
            <a:r>
              <a:rPr sz="2200" spc="5" dirty="0">
                <a:solidFill>
                  <a:srgbClr val="939598"/>
                </a:solidFill>
                <a:latin typeface="Arial"/>
                <a:cs typeface="Arial"/>
              </a:rPr>
              <a:t>to </a:t>
            </a:r>
            <a:r>
              <a:rPr sz="2200" spc="10" dirty="0">
                <a:solidFill>
                  <a:srgbClr val="939598"/>
                </a:solidFill>
                <a:latin typeface="Arial"/>
                <a:cs typeface="Arial"/>
              </a:rPr>
              <a:t>the</a:t>
            </a:r>
            <a:r>
              <a:rPr sz="2200" spc="-15" dirty="0">
                <a:solidFill>
                  <a:srgbClr val="939598"/>
                </a:solidFill>
                <a:latin typeface="Arial"/>
                <a:cs typeface="Arial"/>
              </a:rPr>
              <a:t> </a:t>
            </a:r>
            <a:r>
              <a:rPr sz="2200" spc="5" dirty="0">
                <a:solidFill>
                  <a:srgbClr val="939598"/>
                </a:solidFill>
                <a:latin typeface="Arial"/>
                <a:cs typeface="Arial"/>
              </a:rPr>
              <a:t>Department</a:t>
            </a:r>
            <a:endParaRPr sz="2200" dirty="0">
              <a:latin typeface="Arial"/>
              <a:cs typeface="Arial"/>
            </a:endParaRPr>
          </a:p>
        </p:txBody>
      </p:sp>
      <p:sp>
        <p:nvSpPr>
          <p:cNvPr id="6" name="object 6"/>
          <p:cNvSpPr/>
          <p:nvPr/>
        </p:nvSpPr>
        <p:spPr>
          <a:xfrm>
            <a:off x="0" y="0"/>
            <a:ext cx="12193193" cy="7366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7" name="object 7"/>
          <p:cNvSpPr txBox="1"/>
          <p:nvPr/>
        </p:nvSpPr>
        <p:spPr>
          <a:xfrm>
            <a:off x="3517467" y="227974"/>
            <a:ext cx="5158105" cy="406400"/>
          </a:xfrm>
          <a:prstGeom prst="rect">
            <a:avLst/>
          </a:prstGeom>
        </p:spPr>
        <p:txBody>
          <a:bodyPr vert="horz" wrap="square" lIns="0" tIns="12700" rIns="0" bIns="0" rtlCol="0">
            <a:spAutoFit/>
          </a:bodyPr>
          <a:lstStyle/>
          <a:p>
            <a:pPr marL="12700">
              <a:lnSpc>
                <a:spcPct val="100000"/>
              </a:lnSpc>
              <a:spcBef>
                <a:spcPts val="100"/>
              </a:spcBef>
              <a:tabLst>
                <a:tab pos="2417445" algn="l"/>
              </a:tabLst>
            </a:pPr>
            <a:r>
              <a:rPr sz="2500" b="1" dirty="0">
                <a:solidFill>
                  <a:srgbClr val="FFFFFF"/>
                </a:solidFill>
                <a:latin typeface="Arial"/>
                <a:cs typeface="Arial"/>
              </a:rPr>
              <a:t>PROGRAME </a:t>
            </a:r>
            <a:r>
              <a:rPr sz="2500" b="1" spc="-5" dirty="0">
                <a:solidFill>
                  <a:srgbClr val="FFFFFF"/>
                </a:solidFill>
                <a:latin typeface="Arial"/>
                <a:cs typeface="Arial"/>
              </a:rPr>
              <a:t>1:	</a:t>
            </a:r>
            <a:r>
              <a:rPr sz="2500" b="1" spc="-20" dirty="0">
                <a:solidFill>
                  <a:srgbClr val="FFFFFF"/>
                </a:solidFill>
                <a:latin typeface="Arial"/>
                <a:cs typeface="Arial"/>
              </a:rPr>
              <a:t>ADMINISTRATION</a:t>
            </a:r>
            <a:endParaRPr sz="2500" dirty="0">
              <a:latin typeface="Arial"/>
              <a:cs typeface="Arial"/>
            </a:endParaRPr>
          </a:p>
        </p:txBody>
      </p:sp>
      <p:pic>
        <p:nvPicPr>
          <p:cNvPr id="9" name="Picture 8">
            <a:extLst>
              <a:ext uri="{FF2B5EF4-FFF2-40B4-BE49-F238E27FC236}">
                <a16:creationId xmlns:a16="http://schemas.microsoft.com/office/drawing/2014/main" id="{3B826D10-3577-2841-99D6-33B1F285F2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TotalTime>
  <Words>5764</Words>
  <Application>Microsoft Office PowerPoint</Application>
  <PresentationFormat>Widescreen</PresentationFormat>
  <Paragraphs>847</Paragraphs>
  <Slides>59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Arial Unicode MS</vt:lpstr>
      <vt:lpstr>Calibri</vt:lpstr>
      <vt:lpstr>Courier New</vt:lpstr>
      <vt:lpstr>Gill Sans</vt:lpstr>
      <vt:lpstr>Gill Sans Light</vt:lpstr>
      <vt:lpstr>Times New Roman</vt:lpstr>
      <vt:lpstr>Wingdings</vt:lpstr>
      <vt:lpstr>Office Theme</vt:lpstr>
      <vt:lpstr>PowerPoint Presentation</vt:lpstr>
      <vt:lpstr>PowerPoint Presentation</vt:lpstr>
      <vt:lpstr>VISION AND MISSION STATEMENTS</vt:lpstr>
      <vt:lpstr>DPME HAS THREE CORE FUNCTIONS:</vt:lpstr>
      <vt:lpstr>DPME MANDATE</vt:lpstr>
      <vt:lpstr>ANALYSIS  OF ANNUAL PERFORMANCE FOR 2019/2020 ANNUAL PEORFOMANCE PLAN</vt:lpstr>
      <vt:lpstr>PowerPoint Presentation</vt:lpstr>
      <vt:lpstr>ANNUAL INSTITUTIONAL  PERFORMANCE INFORMATION PER PROGRAMME  2019/2020</vt:lpstr>
      <vt:lpstr>PowerPoint Presentation</vt:lpstr>
      <vt:lpstr>PROGRAME 1: ADMINISTRATION</vt:lpstr>
      <vt:lpstr>PROGRAME 1: ADMINISTRATION</vt:lpstr>
      <vt:lpstr>PROGRAME 1: ADMINISTRATION</vt:lpstr>
      <vt:lpstr>PROGRAME 1: ADMINISTRATION</vt:lpstr>
      <vt:lpstr>PROGRAME 1: ADMINISTRATION</vt:lpstr>
      <vt:lpstr>PROGRAMME 2: NATIONAL PLANNING COORDINATION</vt:lpstr>
      <vt:lpstr>PROGRAMME 2A: NATIONAL PLANNING COMMISSION</vt:lpstr>
      <vt:lpstr>PROGRAMME 2A: NATIONAL PLANNING COMMISSION</vt:lpstr>
      <vt:lpstr>PROGRAMME 2B: NATIONAL PLANNING COORDINATION</vt:lpstr>
      <vt:lpstr>PROGRAMME 2B: NATIONAL PLANNING COORDINATION</vt:lpstr>
      <vt:lpstr>PROGRAMME 2B: NATIONAL PLANNING COORDINATION</vt:lpstr>
      <vt:lpstr>PROGRAMME 3: SECTOR MONITORING SERVICES</vt:lpstr>
      <vt:lpstr>PROGRAMME 3: SECTOR MONITORING SERVICES</vt:lpstr>
      <vt:lpstr>PROGRAMME 3: SECTOR MONITORING SERVICES</vt:lpstr>
      <vt:lpstr>PROGRAMME 3: SECTOR MONITORING SERVICES</vt:lpstr>
      <vt:lpstr>PROGRAMME 3: SECTOR MONITORING SERVICES</vt:lpstr>
      <vt:lpstr>PROGRAMME 3: SECTOR MONITORING SERVICES</vt:lpstr>
      <vt:lpstr>PROGRAMME 4: PUBLIC SECTOR MONITORING AND CAPACITY DEVELOPMENT</vt:lpstr>
      <vt:lpstr>PROGRAMME 4: PUBLIC SECTOR MONITORING AND CAPACITY DEVELOPMENT</vt:lpstr>
      <vt:lpstr>PROGRAMME 4: PUBLIC SECTOR MONITORING AND CAPACITY DEVELOPMENT</vt:lpstr>
      <vt:lpstr>PROGRAMME 4: PUBLIC SECTOR MONITORING AND CAPACITY DEVELOPMENT</vt:lpstr>
      <vt:lpstr>PROGRAMME 4: PUBLIC SECTOR MONITORING AND CAPACITY DEVELOPMENT</vt:lpstr>
      <vt:lpstr>PROGRAMME 4: PUBLIC SECTOR MONITORING AND CAPACITY DEVELOPMENT</vt:lpstr>
      <vt:lpstr>PROGRAMME 5: EVALUATION, EVIDENCE AND KNOWLEDGE SYSTEMS</vt:lpstr>
      <vt:lpstr>PROGRAMME 5: EVALUATION, EVIDENCE AND KNOWLEDGE SYSTEMS</vt:lpstr>
      <vt:lpstr>PROGRAMME 5: EVALUATION, EVIDENCE AND KNOWLEDGE SYSTEMS</vt:lpstr>
      <vt:lpstr>PROGRAMME 5: EVALUATION, EVIDENCE AND KNOWLEDGE SYSTEMS</vt:lpstr>
      <vt:lpstr>PROGRAMME 5: EVALUATION, EVIDENCE AND KNOWLEDGE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 AND EXPENDITURE REPORT</vt:lpstr>
      <vt:lpstr>BUDGET AND EXPENDITURE REPORT</vt:lpstr>
      <vt:lpstr>BUDGET AND EXPENDITURE REPORT</vt:lpstr>
      <vt:lpstr>RECOMMENDATIONS OF PORTFOLIO COMMITTEE (PC) FOR ACTIONING</vt:lpstr>
      <vt:lpstr>SUMMARY OF PORTFOLIO COMMITTEE RECOMMENDATIONS:</vt:lpstr>
      <vt:lpstr>Progress report on the implementation of the PC recommendations</vt:lpstr>
      <vt:lpstr>Progress report on the implementation of the PC recommendations</vt:lpstr>
      <vt:lpstr>Progress report on the implementation of the PC recommendations</vt:lpstr>
      <vt:lpstr>Progress report on the implementation of the PC recommendations</vt:lpstr>
      <vt:lpstr>Survey on the impact of COVID- 19 on the Municipalities and Monitoring Reports on Covid-19 </vt:lpstr>
      <vt:lpstr>Survey on the impact of COVID- 19 on the Municipalities and Monitoring Reports on Covid-19 </vt:lpstr>
      <vt:lpstr>Key Findings of the Survey</vt:lpstr>
      <vt:lpstr>Key Findings of the Survey</vt:lpstr>
      <vt:lpstr>Key Findings of the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Othelia Ramorola</dc:creator>
  <cp:lastModifiedBy>Masixole Zibeko</cp:lastModifiedBy>
  <cp:revision>135</cp:revision>
  <dcterms:created xsi:type="dcterms:W3CDTF">2020-02-10T15:43:06Z</dcterms:created>
  <dcterms:modified xsi:type="dcterms:W3CDTF">2020-11-15T05:17:29Z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2020-02-10T00:00:00Z</vt:filetime>
  </property>
  <property fmtid="{D5CDD505-2E9C-101B-9397-08002B2CF9AE}" pid="3" name="Creator">
    <vt:lpwstr>Adobe InDesign 15.0 (Macintosh)</vt:lpwstr>
  </property>
  <property fmtid="{D5CDD505-2E9C-101B-9397-08002B2CF9AE}" pid="4" name="LastSaved">
    <vt:filetime>2020-02-10T00:00:00Z</vt:filetime>
  </property>
</Properties>
</file>